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04"/>
  </p:notesMasterIdLst>
  <p:handoutMasterIdLst>
    <p:handoutMasterId r:id="rId105"/>
  </p:handoutMasterIdLst>
  <p:sldIdLst>
    <p:sldId id="804" r:id="rId2"/>
    <p:sldId id="814" r:id="rId3"/>
    <p:sldId id="815" r:id="rId4"/>
    <p:sldId id="816" r:id="rId5"/>
    <p:sldId id="817" r:id="rId6"/>
    <p:sldId id="803" r:id="rId7"/>
    <p:sldId id="810" r:id="rId8"/>
    <p:sldId id="805" r:id="rId9"/>
    <p:sldId id="811" r:id="rId10"/>
    <p:sldId id="802" r:id="rId11"/>
    <p:sldId id="712" r:id="rId12"/>
    <p:sldId id="809" r:id="rId13"/>
    <p:sldId id="783" r:id="rId14"/>
    <p:sldId id="749" r:id="rId15"/>
    <p:sldId id="750" r:id="rId16"/>
    <p:sldId id="751" r:id="rId17"/>
    <p:sldId id="752" r:id="rId18"/>
    <p:sldId id="753" r:id="rId19"/>
    <p:sldId id="754" r:id="rId20"/>
    <p:sldId id="755" r:id="rId21"/>
    <p:sldId id="756" r:id="rId22"/>
    <p:sldId id="757" r:id="rId23"/>
    <p:sldId id="706" r:id="rId24"/>
    <p:sldId id="716" r:id="rId25"/>
    <p:sldId id="709" r:id="rId26"/>
    <p:sldId id="705" r:id="rId27"/>
    <p:sldId id="744" r:id="rId28"/>
    <p:sldId id="743" r:id="rId29"/>
    <p:sldId id="708" r:id="rId30"/>
    <p:sldId id="784" r:id="rId31"/>
    <p:sldId id="759" r:id="rId32"/>
    <p:sldId id="760" r:id="rId33"/>
    <p:sldId id="761" r:id="rId34"/>
    <p:sldId id="762" r:id="rId35"/>
    <p:sldId id="763" r:id="rId36"/>
    <p:sldId id="764" r:id="rId37"/>
    <p:sldId id="765" r:id="rId38"/>
    <p:sldId id="766" r:id="rId39"/>
    <p:sldId id="767" r:id="rId40"/>
    <p:sldId id="768" r:id="rId41"/>
    <p:sldId id="769" r:id="rId42"/>
    <p:sldId id="770" r:id="rId43"/>
    <p:sldId id="771" r:id="rId44"/>
    <p:sldId id="710" r:id="rId45"/>
    <p:sldId id="715" r:id="rId46"/>
    <p:sldId id="812" r:id="rId47"/>
    <p:sldId id="813" r:id="rId48"/>
    <p:sldId id="711" r:id="rId49"/>
    <p:sldId id="713" r:id="rId50"/>
    <p:sldId id="772" r:id="rId51"/>
    <p:sldId id="256" r:id="rId52"/>
    <p:sldId id="652" r:id="rId53"/>
    <p:sldId id="650" r:id="rId54"/>
    <p:sldId id="654" r:id="rId55"/>
    <p:sldId id="655" r:id="rId56"/>
    <p:sldId id="656" r:id="rId57"/>
    <p:sldId id="657" r:id="rId58"/>
    <p:sldId id="699" r:id="rId59"/>
    <p:sldId id="653" r:id="rId60"/>
    <p:sldId id="683" r:id="rId61"/>
    <p:sldId id="684" r:id="rId62"/>
    <p:sldId id="686" r:id="rId63"/>
    <p:sldId id="697" r:id="rId64"/>
    <p:sldId id="698" r:id="rId65"/>
    <p:sldId id="696" r:id="rId66"/>
    <p:sldId id="694" r:id="rId67"/>
    <p:sldId id="695" r:id="rId68"/>
    <p:sldId id="692" r:id="rId69"/>
    <p:sldId id="693" r:id="rId70"/>
    <p:sldId id="691" r:id="rId71"/>
    <p:sldId id="690" r:id="rId72"/>
    <p:sldId id="689" r:id="rId73"/>
    <p:sldId id="687" r:id="rId74"/>
    <p:sldId id="688" r:id="rId75"/>
    <p:sldId id="660" r:id="rId76"/>
    <p:sldId id="677" r:id="rId77"/>
    <p:sldId id="678" r:id="rId78"/>
    <p:sldId id="679" r:id="rId79"/>
    <p:sldId id="680" r:id="rId80"/>
    <p:sldId id="681" r:id="rId81"/>
    <p:sldId id="702" r:id="rId82"/>
    <p:sldId id="682" r:id="rId83"/>
    <p:sldId id="701" r:id="rId84"/>
    <p:sldId id="676" r:id="rId85"/>
    <p:sldId id="670" r:id="rId86"/>
    <p:sldId id="672" r:id="rId87"/>
    <p:sldId id="673" r:id="rId88"/>
    <p:sldId id="674" r:id="rId89"/>
    <p:sldId id="675" r:id="rId90"/>
    <p:sldId id="700" r:id="rId91"/>
    <p:sldId id="661" r:id="rId92"/>
    <p:sldId id="662" r:id="rId93"/>
    <p:sldId id="659" r:id="rId94"/>
    <p:sldId id="663" r:id="rId95"/>
    <p:sldId id="664" r:id="rId96"/>
    <p:sldId id="665" r:id="rId97"/>
    <p:sldId id="666" r:id="rId98"/>
    <p:sldId id="667" r:id="rId99"/>
    <p:sldId id="668" r:id="rId100"/>
    <p:sldId id="669" r:id="rId101"/>
    <p:sldId id="658" r:id="rId102"/>
    <p:sldId id="651" r:id="rId103"/>
  </p:sldIdLst>
  <p:sldSz cx="9144000" cy="6858000" type="screen4x3"/>
  <p:notesSz cx="6797675" cy="99282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203" userDrawn="1">
          <p15:clr>
            <a:srgbClr val="A4A3A4"/>
          </p15:clr>
        </p15:guide>
        <p15:guide id="2" pos="455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a:srgbClr val="F79646"/>
    <a:srgbClr val="4F81BD"/>
    <a:srgbClr val="FAFAFA"/>
    <a:srgbClr val="FDFDFD"/>
    <a:srgbClr val="FAA757"/>
    <a:srgbClr val="3366FF"/>
    <a:srgbClr val="6066C9"/>
    <a:srgbClr val="FFC2C2"/>
    <a:srgbClr val="FE6C7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D83B93E-EA41-42F5-AE95-B7CCBAE0F902}" v="53" dt="2024-02-13T05:22:04.371"/>
  </p1510:revLst>
</p1510:revInfo>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334" autoAdjust="0"/>
    <p:restoredTop sz="90647" autoAdjust="0"/>
  </p:normalViewPr>
  <p:slideViewPr>
    <p:cSldViewPr snapToGrid="0">
      <p:cViewPr varScale="1">
        <p:scale>
          <a:sx n="112" d="100"/>
          <a:sy n="112" d="100"/>
        </p:scale>
        <p:origin x="1074" y="90"/>
      </p:cViewPr>
      <p:guideLst>
        <p:guide orient="horz" pos="3203"/>
        <p:guide pos="4558"/>
      </p:guideLst>
    </p:cSldViewPr>
  </p:slideViewPr>
  <p:outlineViewPr>
    <p:cViewPr>
      <p:scale>
        <a:sx n="33" d="100"/>
        <a:sy n="33" d="100"/>
      </p:scale>
      <p:origin x="0" y="-3444"/>
    </p:cViewPr>
  </p:outlineViewPr>
  <p:notesTextViewPr>
    <p:cViewPr>
      <p:scale>
        <a:sx n="3" d="2"/>
        <a:sy n="3" d="2"/>
      </p:scale>
      <p:origin x="0" y="0"/>
    </p:cViewPr>
  </p:notesTextViewPr>
  <p:sorterViewPr>
    <p:cViewPr>
      <p:scale>
        <a:sx n="150" d="100"/>
        <a:sy n="150" d="100"/>
      </p:scale>
      <p:origin x="0" y="-1858"/>
    </p:cViewPr>
  </p:sorterViewPr>
  <p:notesViewPr>
    <p:cSldViewPr snapToGrid="0">
      <p:cViewPr varScale="1">
        <p:scale>
          <a:sx n="51" d="100"/>
          <a:sy n="51" d="100"/>
        </p:scale>
        <p:origin x="2692" y="-8"/>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viewProps" Target="viewProp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theme" Target="theme/theme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ableStyles" Target="tableStyle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microsoft.com/office/2015/10/relationships/revisionInfo" Target="revisionInfo.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135"/>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50443" y="0"/>
            <a:ext cx="2945659" cy="498135"/>
          </a:xfrm>
          <a:prstGeom prst="rect">
            <a:avLst/>
          </a:prstGeom>
        </p:spPr>
        <p:txBody>
          <a:bodyPr vert="horz" lIns="91440" tIns="45720" rIns="91440" bIns="45720" rtlCol="0"/>
          <a:lstStyle>
            <a:lvl1pPr algn="r">
              <a:defRPr sz="1200"/>
            </a:lvl1pPr>
          </a:lstStyle>
          <a:p>
            <a:fld id="{7131FDF5-100E-4A10-900C-8B7ED96D787B}" type="datetimeFigureOut">
              <a:rPr lang="en-GB" smtClean="0"/>
              <a:t>13/02/2024</a:t>
            </a:fld>
            <a:endParaRPr lang="en-GB"/>
          </a:p>
        </p:txBody>
      </p:sp>
      <p:sp>
        <p:nvSpPr>
          <p:cNvPr id="4" name="Footer Placeholder 3"/>
          <p:cNvSpPr>
            <a:spLocks noGrp="1"/>
          </p:cNvSpPr>
          <p:nvPr>
            <p:ph type="ftr" sz="quarter" idx="2"/>
          </p:nvPr>
        </p:nvSpPr>
        <p:spPr>
          <a:xfrm>
            <a:off x="0" y="9430091"/>
            <a:ext cx="2945659" cy="498134"/>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50443" y="9430091"/>
            <a:ext cx="2945659" cy="498134"/>
          </a:xfrm>
          <a:prstGeom prst="rect">
            <a:avLst/>
          </a:prstGeom>
        </p:spPr>
        <p:txBody>
          <a:bodyPr vert="horz" lIns="91440" tIns="45720" rIns="91440" bIns="45720" rtlCol="0" anchor="b"/>
          <a:lstStyle>
            <a:lvl1pPr algn="r">
              <a:defRPr sz="1200"/>
            </a:lvl1pPr>
          </a:lstStyle>
          <a:p>
            <a:fld id="{72127259-7AE2-4A84-AF71-5871E78EA8A8}" type="slidenum">
              <a:rPr lang="en-GB" smtClean="0"/>
              <a:t>‹#›</a:t>
            </a:fld>
            <a:endParaRPr lang="en-GB"/>
          </a:p>
        </p:txBody>
      </p:sp>
    </p:spTree>
    <p:extLst>
      <p:ext uri="{BB962C8B-B14F-4D97-AF65-F5344CB8AC3E}">
        <p14:creationId xmlns:p14="http://schemas.microsoft.com/office/powerpoint/2010/main" val="26438096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135"/>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50443" y="0"/>
            <a:ext cx="2945659" cy="498135"/>
          </a:xfrm>
          <a:prstGeom prst="rect">
            <a:avLst/>
          </a:prstGeom>
        </p:spPr>
        <p:txBody>
          <a:bodyPr vert="horz" lIns="91440" tIns="45720" rIns="91440" bIns="45720" rtlCol="0"/>
          <a:lstStyle>
            <a:lvl1pPr algn="r">
              <a:defRPr sz="1200"/>
            </a:lvl1pPr>
          </a:lstStyle>
          <a:p>
            <a:fld id="{761EEED9-72E5-4845-9609-DE66875C3125}" type="datetimeFigureOut">
              <a:rPr lang="en-GB" smtClean="0"/>
              <a:t>13/02/2024</a:t>
            </a:fld>
            <a:endParaRPr lang="en-GB"/>
          </a:p>
        </p:txBody>
      </p:sp>
      <p:sp>
        <p:nvSpPr>
          <p:cNvPr id="4" name="Slide Image Placeholder 3"/>
          <p:cNvSpPr>
            <a:spLocks noGrp="1" noRot="1" noChangeAspect="1"/>
          </p:cNvSpPr>
          <p:nvPr>
            <p:ph type="sldImg" idx="2"/>
          </p:nvPr>
        </p:nvSpPr>
        <p:spPr>
          <a:xfrm>
            <a:off x="1166813" y="1241425"/>
            <a:ext cx="4464050" cy="3349625"/>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79768" y="4777958"/>
            <a:ext cx="5438140" cy="3909239"/>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Footer Placeholder 5"/>
          <p:cNvSpPr>
            <a:spLocks noGrp="1"/>
          </p:cNvSpPr>
          <p:nvPr>
            <p:ph type="ftr" sz="quarter" idx="4"/>
          </p:nvPr>
        </p:nvSpPr>
        <p:spPr>
          <a:xfrm>
            <a:off x="0" y="9430091"/>
            <a:ext cx="2945659" cy="498134"/>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50443" y="9430091"/>
            <a:ext cx="2945659" cy="498134"/>
          </a:xfrm>
          <a:prstGeom prst="rect">
            <a:avLst/>
          </a:prstGeom>
        </p:spPr>
        <p:txBody>
          <a:bodyPr vert="horz" lIns="91440" tIns="45720" rIns="91440" bIns="45720" rtlCol="0" anchor="b"/>
          <a:lstStyle>
            <a:lvl1pPr algn="r">
              <a:defRPr sz="1200"/>
            </a:lvl1pPr>
          </a:lstStyle>
          <a:p>
            <a:fld id="{2031AFFA-5214-4CD7-AC14-54BF2F08C1EF}" type="slidenum">
              <a:rPr lang="en-GB" smtClean="0"/>
              <a:t>‹#›</a:t>
            </a:fld>
            <a:endParaRPr lang="en-GB"/>
          </a:p>
        </p:txBody>
      </p:sp>
    </p:spTree>
    <p:extLst>
      <p:ext uri="{BB962C8B-B14F-4D97-AF65-F5344CB8AC3E}">
        <p14:creationId xmlns:p14="http://schemas.microsoft.com/office/powerpoint/2010/main" val="32038553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68350" indent="-295275" eaLnBrk="0" hangingPunct="0">
              <a:spcBef>
                <a:spcPct val="30000"/>
              </a:spcBef>
              <a:defRPr sz="1200">
                <a:solidFill>
                  <a:schemeClr val="tx1"/>
                </a:solidFill>
                <a:latin typeface="Arial" panose="020B0604020202020204" pitchFamily="34" charset="0"/>
              </a:defRPr>
            </a:lvl2pPr>
            <a:lvl3pPr marL="1184275" indent="-236538" eaLnBrk="0" hangingPunct="0">
              <a:spcBef>
                <a:spcPct val="30000"/>
              </a:spcBef>
              <a:defRPr sz="1200">
                <a:solidFill>
                  <a:schemeClr val="tx1"/>
                </a:solidFill>
                <a:latin typeface="Arial" panose="020B0604020202020204" pitchFamily="34" charset="0"/>
              </a:defRPr>
            </a:lvl3pPr>
            <a:lvl4pPr marL="1657350" indent="-236538" eaLnBrk="0" hangingPunct="0">
              <a:spcBef>
                <a:spcPct val="30000"/>
              </a:spcBef>
              <a:defRPr sz="1200">
                <a:solidFill>
                  <a:schemeClr val="tx1"/>
                </a:solidFill>
                <a:latin typeface="Arial" panose="020B0604020202020204" pitchFamily="34" charset="0"/>
              </a:defRPr>
            </a:lvl4pPr>
            <a:lvl5pPr marL="2132013" indent="-236538" eaLnBrk="0" hangingPunct="0">
              <a:spcBef>
                <a:spcPct val="30000"/>
              </a:spcBef>
              <a:defRPr sz="1200">
                <a:solidFill>
                  <a:schemeClr val="tx1"/>
                </a:solidFill>
                <a:latin typeface="Arial" panose="020B0604020202020204" pitchFamily="34" charset="0"/>
              </a:defRPr>
            </a:lvl5pPr>
            <a:lvl6pPr marL="2589213" indent="-236538" eaLnBrk="0" fontAlgn="base" hangingPunct="0">
              <a:spcBef>
                <a:spcPct val="30000"/>
              </a:spcBef>
              <a:spcAft>
                <a:spcPct val="0"/>
              </a:spcAft>
              <a:defRPr sz="1200">
                <a:solidFill>
                  <a:schemeClr val="tx1"/>
                </a:solidFill>
                <a:latin typeface="Arial" panose="020B0604020202020204" pitchFamily="34" charset="0"/>
              </a:defRPr>
            </a:lvl6pPr>
            <a:lvl7pPr marL="3046413" indent="-236538" eaLnBrk="0" fontAlgn="base" hangingPunct="0">
              <a:spcBef>
                <a:spcPct val="30000"/>
              </a:spcBef>
              <a:spcAft>
                <a:spcPct val="0"/>
              </a:spcAft>
              <a:defRPr sz="1200">
                <a:solidFill>
                  <a:schemeClr val="tx1"/>
                </a:solidFill>
                <a:latin typeface="Arial" panose="020B0604020202020204" pitchFamily="34" charset="0"/>
              </a:defRPr>
            </a:lvl7pPr>
            <a:lvl8pPr marL="3503613" indent="-236538" eaLnBrk="0" fontAlgn="base" hangingPunct="0">
              <a:spcBef>
                <a:spcPct val="30000"/>
              </a:spcBef>
              <a:spcAft>
                <a:spcPct val="0"/>
              </a:spcAft>
              <a:defRPr sz="1200">
                <a:solidFill>
                  <a:schemeClr val="tx1"/>
                </a:solidFill>
                <a:latin typeface="Arial" panose="020B0604020202020204" pitchFamily="34" charset="0"/>
              </a:defRPr>
            </a:lvl8pPr>
            <a:lvl9pPr marL="3960813" indent="-23653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C06BE26E-069C-41FA-9295-EE0358979105}" type="slidenum">
              <a:rPr lang="en-US" altLang="en-US" sz="1300"/>
              <a:pPr eaLnBrk="1" hangingPunct="1">
                <a:spcBef>
                  <a:spcPct val="0"/>
                </a:spcBef>
              </a:pPr>
              <a:t>13</a:t>
            </a:fld>
            <a:endParaRPr lang="en-US" altLang="en-US" sz="130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xfrm>
            <a:off x="946150" y="4859338"/>
            <a:ext cx="5207000" cy="46069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488" tIns="51244" rIns="102488" bIns="51244"/>
          <a:lstStyle/>
          <a:p>
            <a:endParaRPr lang="en-US" altLang="en-US" dirty="0">
              <a:latin typeface="Arial" panose="020B0604020202020204" pitchFamily="34" charset="0"/>
            </a:endParaRPr>
          </a:p>
        </p:txBody>
      </p:sp>
      <p:sp>
        <p:nvSpPr>
          <p:cNvPr id="46085" name="Footer Placeholder 1"/>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68350" indent="-295275" eaLnBrk="0" hangingPunct="0">
              <a:spcBef>
                <a:spcPct val="30000"/>
              </a:spcBef>
              <a:defRPr sz="1200">
                <a:solidFill>
                  <a:schemeClr val="tx1"/>
                </a:solidFill>
                <a:latin typeface="Arial" panose="020B0604020202020204" pitchFamily="34" charset="0"/>
              </a:defRPr>
            </a:lvl2pPr>
            <a:lvl3pPr marL="1184275" indent="-236538" eaLnBrk="0" hangingPunct="0">
              <a:spcBef>
                <a:spcPct val="30000"/>
              </a:spcBef>
              <a:defRPr sz="1200">
                <a:solidFill>
                  <a:schemeClr val="tx1"/>
                </a:solidFill>
                <a:latin typeface="Arial" panose="020B0604020202020204" pitchFamily="34" charset="0"/>
              </a:defRPr>
            </a:lvl3pPr>
            <a:lvl4pPr marL="1657350" indent="-236538" eaLnBrk="0" hangingPunct="0">
              <a:spcBef>
                <a:spcPct val="30000"/>
              </a:spcBef>
              <a:defRPr sz="1200">
                <a:solidFill>
                  <a:schemeClr val="tx1"/>
                </a:solidFill>
                <a:latin typeface="Arial" panose="020B0604020202020204" pitchFamily="34" charset="0"/>
              </a:defRPr>
            </a:lvl4pPr>
            <a:lvl5pPr marL="2132013" indent="-236538" eaLnBrk="0" hangingPunct="0">
              <a:spcBef>
                <a:spcPct val="30000"/>
              </a:spcBef>
              <a:defRPr sz="1200">
                <a:solidFill>
                  <a:schemeClr val="tx1"/>
                </a:solidFill>
                <a:latin typeface="Arial" panose="020B0604020202020204" pitchFamily="34" charset="0"/>
              </a:defRPr>
            </a:lvl5pPr>
            <a:lvl6pPr marL="2589213" indent="-236538" eaLnBrk="0" fontAlgn="base" hangingPunct="0">
              <a:spcBef>
                <a:spcPct val="30000"/>
              </a:spcBef>
              <a:spcAft>
                <a:spcPct val="0"/>
              </a:spcAft>
              <a:defRPr sz="1200">
                <a:solidFill>
                  <a:schemeClr val="tx1"/>
                </a:solidFill>
                <a:latin typeface="Arial" panose="020B0604020202020204" pitchFamily="34" charset="0"/>
              </a:defRPr>
            </a:lvl6pPr>
            <a:lvl7pPr marL="3046413" indent="-236538" eaLnBrk="0" fontAlgn="base" hangingPunct="0">
              <a:spcBef>
                <a:spcPct val="30000"/>
              </a:spcBef>
              <a:spcAft>
                <a:spcPct val="0"/>
              </a:spcAft>
              <a:defRPr sz="1200">
                <a:solidFill>
                  <a:schemeClr val="tx1"/>
                </a:solidFill>
                <a:latin typeface="Arial" panose="020B0604020202020204" pitchFamily="34" charset="0"/>
              </a:defRPr>
            </a:lvl7pPr>
            <a:lvl8pPr marL="3503613" indent="-236538" eaLnBrk="0" fontAlgn="base" hangingPunct="0">
              <a:spcBef>
                <a:spcPct val="30000"/>
              </a:spcBef>
              <a:spcAft>
                <a:spcPct val="0"/>
              </a:spcAft>
              <a:defRPr sz="1200">
                <a:solidFill>
                  <a:schemeClr val="tx1"/>
                </a:solidFill>
                <a:latin typeface="Arial" panose="020B0604020202020204" pitchFamily="34" charset="0"/>
              </a:defRPr>
            </a:lvl8pPr>
            <a:lvl9pPr marL="3960813" indent="-23653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r>
              <a:rPr lang="fr-FR" altLang="en-US" sz="1300"/>
              <a:t>Dr Hui Siu Cheung, SCE, NTU</a:t>
            </a:r>
            <a:endParaRPr lang="en-US" altLang="en-US" sz="1300"/>
          </a:p>
        </p:txBody>
      </p:sp>
      <p:sp>
        <p:nvSpPr>
          <p:cNvPr id="46086" name="Date Placeholder 1"/>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68350" indent="-295275" eaLnBrk="0" hangingPunct="0">
              <a:spcBef>
                <a:spcPct val="30000"/>
              </a:spcBef>
              <a:defRPr sz="1200">
                <a:solidFill>
                  <a:schemeClr val="tx1"/>
                </a:solidFill>
                <a:latin typeface="Arial" panose="020B0604020202020204" pitchFamily="34" charset="0"/>
              </a:defRPr>
            </a:lvl2pPr>
            <a:lvl3pPr marL="1184275" indent="-236538" eaLnBrk="0" hangingPunct="0">
              <a:spcBef>
                <a:spcPct val="30000"/>
              </a:spcBef>
              <a:defRPr sz="1200">
                <a:solidFill>
                  <a:schemeClr val="tx1"/>
                </a:solidFill>
                <a:latin typeface="Arial" panose="020B0604020202020204" pitchFamily="34" charset="0"/>
              </a:defRPr>
            </a:lvl3pPr>
            <a:lvl4pPr marL="1657350" indent="-236538" eaLnBrk="0" hangingPunct="0">
              <a:spcBef>
                <a:spcPct val="30000"/>
              </a:spcBef>
              <a:defRPr sz="1200">
                <a:solidFill>
                  <a:schemeClr val="tx1"/>
                </a:solidFill>
                <a:latin typeface="Arial" panose="020B0604020202020204" pitchFamily="34" charset="0"/>
              </a:defRPr>
            </a:lvl4pPr>
            <a:lvl5pPr marL="2132013" indent="-236538" eaLnBrk="0" hangingPunct="0">
              <a:spcBef>
                <a:spcPct val="30000"/>
              </a:spcBef>
              <a:defRPr sz="1200">
                <a:solidFill>
                  <a:schemeClr val="tx1"/>
                </a:solidFill>
                <a:latin typeface="Arial" panose="020B0604020202020204" pitchFamily="34" charset="0"/>
              </a:defRPr>
            </a:lvl5pPr>
            <a:lvl6pPr marL="2589213" indent="-236538" eaLnBrk="0" fontAlgn="base" hangingPunct="0">
              <a:spcBef>
                <a:spcPct val="30000"/>
              </a:spcBef>
              <a:spcAft>
                <a:spcPct val="0"/>
              </a:spcAft>
              <a:defRPr sz="1200">
                <a:solidFill>
                  <a:schemeClr val="tx1"/>
                </a:solidFill>
                <a:latin typeface="Arial" panose="020B0604020202020204" pitchFamily="34" charset="0"/>
              </a:defRPr>
            </a:lvl6pPr>
            <a:lvl7pPr marL="3046413" indent="-236538" eaLnBrk="0" fontAlgn="base" hangingPunct="0">
              <a:spcBef>
                <a:spcPct val="30000"/>
              </a:spcBef>
              <a:spcAft>
                <a:spcPct val="0"/>
              </a:spcAft>
              <a:defRPr sz="1200">
                <a:solidFill>
                  <a:schemeClr val="tx1"/>
                </a:solidFill>
                <a:latin typeface="Arial" panose="020B0604020202020204" pitchFamily="34" charset="0"/>
              </a:defRPr>
            </a:lvl7pPr>
            <a:lvl8pPr marL="3503613" indent="-236538" eaLnBrk="0" fontAlgn="base" hangingPunct="0">
              <a:spcBef>
                <a:spcPct val="30000"/>
              </a:spcBef>
              <a:spcAft>
                <a:spcPct val="0"/>
              </a:spcAft>
              <a:defRPr sz="1200">
                <a:solidFill>
                  <a:schemeClr val="tx1"/>
                </a:solidFill>
                <a:latin typeface="Arial" panose="020B0604020202020204" pitchFamily="34" charset="0"/>
              </a:defRPr>
            </a:lvl8pPr>
            <a:lvl9pPr marL="3960813" indent="-23653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A25EB726-0CCA-4DD0-B5AC-A1EE75C4FA07}" type="datetime3">
              <a:rPr lang="en-US" altLang="en-US" sz="1300" smtClean="0"/>
              <a:pPr eaLnBrk="1" hangingPunct="1">
                <a:spcBef>
                  <a:spcPct val="0"/>
                </a:spcBef>
              </a:pPr>
              <a:t>13 February 2024</a:t>
            </a:fld>
            <a:endParaRPr lang="en-US" altLang="en-US" sz="1300"/>
          </a:p>
        </p:txBody>
      </p:sp>
    </p:spTree>
    <p:extLst>
      <p:ext uri="{BB962C8B-B14F-4D97-AF65-F5344CB8AC3E}">
        <p14:creationId xmlns:p14="http://schemas.microsoft.com/office/powerpoint/2010/main" val="13126787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2031AFFA-5214-4CD7-AC14-54BF2F08C1EF}" type="slidenum">
              <a:rPr lang="en-GB" smtClean="0"/>
              <a:t>35</a:t>
            </a:fld>
            <a:endParaRPr lang="en-GB"/>
          </a:p>
        </p:txBody>
      </p:sp>
    </p:spTree>
    <p:extLst>
      <p:ext uri="{BB962C8B-B14F-4D97-AF65-F5344CB8AC3E}">
        <p14:creationId xmlns:p14="http://schemas.microsoft.com/office/powerpoint/2010/main" val="41621862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2031AFFA-5214-4CD7-AC14-54BF2F08C1EF}" type="slidenum">
              <a:rPr lang="en-GB" smtClean="0"/>
              <a:t>36</a:t>
            </a:fld>
            <a:endParaRPr lang="en-GB"/>
          </a:p>
        </p:txBody>
      </p:sp>
    </p:spTree>
    <p:extLst>
      <p:ext uri="{BB962C8B-B14F-4D97-AF65-F5344CB8AC3E}">
        <p14:creationId xmlns:p14="http://schemas.microsoft.com/office/powerpoint/2010/main" val="26943180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2031AFFA-5214-4CD7-AC14-54BF2F08C1EF}" type="slidenum">
              <a:rPr lang="en-GB" smtClean="0"/>
              <a:t>37</a:t>
            </a:fld>
            <a:endParaRPr lang="en-GB"/>
          </a:p>
        </p:txBody>
      </p:sp>
    </p:spTree>
    <p:extLst>
      <p:ext uri="{BB962C8B-B14F-4D97-AF65-F5344CB8AC3E}">
        <p14:creationId xmlns:p14="http://schemas.microsoft.com/office/powerpoint/2010/main" val="21062263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2031AFFA-5214-4CD7-AC14-54BF2F08C1EF}" type="slidenum">
              <a:rPr lang="en-GB" smtClean="0"/>
              <a:t>38</a:t>
            </a:fld>
            <a:endParaRPr lang="en-GB"/>
          </a:p>
        </p:txBody>
      </p:sp>
    </p:spTree>
    <p:extLst>
      <p:ext uri="{BB962C8B-B14F-4D97-AF65-F5344CB8AC3E}">
        <p14:creationId xmlns:p14="http://schemas.microsoft.com/office/powerpoint/2010/main" val="28261186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2031AFFA-5214-4CD7-AC14-54BF2F08C1EF}" type="slidenum">
              <a:rPr lang="en-GB" smtClean="0"/>
              <a:t>39</a:t>
            </a:fld>
            <a:endParaRPr lang="en-GB"/>
          </a:p>
        </p:txBody>
      </p:sp>
    </p:spTree>
    <p:extLst>
      <p:ext uri="{BB962C8B-B14F-4D97-AF65-F5344CB8AC3E}">
        <p14:creationId xmlns:p14="http://schemas.microsoft.com/office/powerpoint/2010/main" val="20480178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2031AFFA-5214-4CD7-AC14-54BF2F08C1EF}" type="slidenum">
              <a:rPr lang="en-GB" smtClean="0"/>
              <a:t>40</a:t>
            </a:fld>
            <a:endParaRPr lang="en-GB"/>
          </a:p>
        </p:txBody>
      </p:sp>
    </p:spTree>
    <p:extLst>
      <p:ext uri="{BB962C8B-B14F-4D97-AF65-F5344CB8AC3E}">
        <p14:creationId xmlns:p14="http://schemas.microsoft.com/office/powerpoint/2010/main" val="15658136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2031AFFA-5214-4CD7-AC14-54BF2F08C1EF}" type="slidenum">
              <a:rPr lang="en-GB" smtClean="0"/>
              <a:t>41</a:t>
            </a:fld>
            <a:endParaRPr lang="en-GB"/>
          </a:p>
        </p:txBody>
      </p:sp>
    </p:spTree>
    <p:extLst>
      <p:ext uri="{BB962C8B-B14F-4D97-AF65-F5344CB8AC3E}">
        <p14:creationId xmlns:p14="http://schemas.microsoft.com/office/powerpoint/2010/main" val="21203139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2031AFFA-5214-4CD7-AC14-54BF2F08C1EF}" type="slidenum">
              <a:rPr lang="en-GB" smtClean="0"/>
              <a:t>42</a:t>
            </a:fld>
            <a:endParaRPr lang="en-GB"/>
          </a:p>
        </p:txBody>
      </p:sp>
    </p:spTree>
    <p:extLst>
      <p:ext uri="{BB962C8B-B14F-4D97-AF65-F5344CB8AC3E}">
        <p14:creationId xmlns:p14="http://schemas.microsoft.com/office/powerpoint/2010/main" val="27109971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2031AFFA-5214-4CD7-AC14-54BF2F08C1EF}" type="slidenum">
              <a:rPr lang="en-GB" smtClean="0"/>
              <a:t>43</a:t>
            </a:fld>
            <a:endParaRPr lang="en-GB"/>
          </a:p>
        </p:txBody>
      </p:sp>
    </p:spTree>
    <p:extLst>
      <p:ext uri="{BB962C8B-B14F-4D97-AF65-F5344CB8AC3E}">
        <p14:creationId xmlns:p14="http://schemas.microsoft.com/office/powerpoint/2010/main" val="29677942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a:t>http://nova.umuc.edu/~jark/idsv/lesson1.html</a:t>
            </a:r>
          </a:p>
          <a:p>
            <a:endParaRPr lang="en-SG"/>
          </a:p>
        </p:txBody>
      </p:sp>
      <p:sp>
        <p:nvSpPr>
          <p:cNvPr id="4" name="Slide Number Placeholder 3"/>
          <p:cNvSpPr>
            <a:spLocks noGrp="1"/>
          </p:cNvSpPr>
          <p:nvPr>
            <p:ph type="sldNum" sz="quarter" idx="10"/>
          </p:nvPr>
        </p:nvSpPr>
        <p:spPr/>
        <p:txBody>
          <a:bodyPr/>
          <a:lstStyle/>
          <a:p>
            <a:fld id="{2031AFFA-5214-4CD7-AC14-54BF2F08C1EF}" type="slidenum">
              <a:rPr lang="en-GB" smtClean="0"/>
              <a:t>50</a:t>
            </a:fld>
            <a:endParaRPr lang="en-GB"/>
          </a:p>
        </p:txBody>
      </p:sp>
    </p:spTree>
    <p:extLst>
      <p:ext uri="{BB962C8B-B14F-4D97-AF65-F5344CB8AC3E}">
        <p14:creationId xmlns:p14="http://schemas.microsoft.com/office/powerpoint/2010/main" val="11238874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There are two types of searching mechanisms. </a:t>
            </a:r>
            <a:endParaRPr lang="en-SG"/>
          </a:p>
          <a:p>
            <a:pPr marL="171450" lvl="0" indent="-171450">
              <a:buFont typeface="Arial" pitchFamily="34" charset="0"/>
              <a:buChar char="•"/>
            </a:pPr>
            <a:r>
              <a:rPr lang="en-US"/>
              <a:t>Depth - first search</a:t>
            </a:r>
            <a:endParaRPr lang="en-SG"/>
          </a:p>
          <a:p>
            <a:pPr marL="171450" lvl="0" indent="-171450">
              <a:buFont typeface="Arial" pitchFamily="34" charset="0"/>
              <a:buChar char="•"/>
            </a:pPr>
            <a:r>
              <a:rPr lang="en-US"/>
              <a:t>Breadth – first search </a:t>
            </a:r>
            <a:endParaRPr lang="en-SG"/>
          </a:p>
          <a:p>
            <a:endParaRPr lang="en-SG"/>
          </a:p>
          <a:p>
            <a:endParaRPr lang="en-SG"/>
          </a:p>
        </p:txBody>
      </p:sp>
      <p:sp>
        <p:nvSpPr>
          <p:cNvPr id="4" name="Slide Number Placeholder 3"/>
          <p:cNvSpPr>
            <a:spLocks noGrp="1"/>
          </p:cNvSpPr>
          <p:nvPr>
            <p:ph type="sldNum" sz="quarter" idx="10"/>
          </p:nvPr>
        </p:nvSpPr>
        <p:spPr/>
        <p:txBody>
          <a:bodyPr/>
          <a:lstStyle/>
          <a:p>
            <a:fld id="{2031AFFA-5214-4CD7-AC14-54BF2F08C1EF}" type="slidenum">
              <a:rPr lang="en-GB" smtClean="0"/>
              <a:t>14</a:t>
            </a:fld>
            <a:endParaRPr lang="en-GB"/>
          </a:p>
        </p:txBody>
      </p:sp>
    </p:spTree>
    <p:extLst>
      <p:ext uri="{BB962C8B-B14F-4D97-AF65-F5344CB8AC3E}">
        <p14:creationId xmlns:p14="http://schemas.microsoft.com/office/powerpoint/2010/main" val="26278335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31AFFA-5214-4CD7-AC14-54BF2F08C1EF}" type="slidenum">
              <a:rPr lang="en-GB" smtClean="0"/>
              <a:t>51</a:t>
            </a:fld>
            <a:endParaRPr lang="en-GB"/>
          </a:p>
        </p:txBody>
      </p:sp>
    </p:spTree>
    <p:extLst>
      <p:ext uri="{BB962C8B-B14F-4D97-AF65-F5344CB8AC3E}">
        <p14:creationId xmlns:p14="http://schemas.microsoft.com/office/powerpoint/2010/main" val="13923531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68350" indent="-295275" eaLnBrk="0" hangingPunct="0">
              <a:spcBef>
                <a:spcPct val="30000"/>
              </a:spcBef>
              <a:defRPr sz="1200">
                <a:solidFill>
                  <a:schemeClr val="tx1"/>
                </a:solidFill>
                <a:latin typeface="Arial" panose="020B0604020202020204" pitchFamily="34" charset="0"/>
              </a:defRPr>
            </a:lvl2pPr>
            <a:lvl3pPr marL="1184275" indent="-236538" eaLnBrk="0" hangingPunct="0">
              <a:spcBef>
                <a:spcPct val="30000"/>
              </a:spcBef>
              <a:defRPr sz="1200">
                <a:solidFill>
                  <a:schemeClr val="tx1"/>
                </a:solidFill>
                <a:latin typeface="Arial" panose="020B0604020202020204" pitchFamily="34" charset="0"/>
              </a:defRPr>
            </a:lvl3pPr>
            <a:lvl4pPr marL="1657350" indent="-236538" eaLnBrk="0" hangingPunct="0">
              <a:spcBef>
                <a:spcPct val="30000"/>
              </a:spcBef>
              <a:defRPr sz="1200">
                <a:solidFill>
                  <a:schemeClr val="tx1"/>
                </a:solidFill>
                <a:latin typeface="Arial" panose="020B0604020202020204" pitchFamily="34" charset="0"/>
              </a:defRPr>
            </a:lvl4pPr>
            <a:lvl5pPr marL="2132013" indent="-236538" eaLnBrk="0" hangingPunct="0">
              <a:spcBef>
                <a:spcPct val="30000"/>
              </a:spcBef>
              <a:defRPr sz="1200">
                <a:solidFill>
                  <a:schemeClr val="tx1"/>
                </a:solidFill>
                <a:latin typeface="Arial" panose="020B0604020202020204" pitchFamily="34" charset="0"/>
              </a:defRPr>
            </a:lvl5pPr>
            <a:lvl6pPr marL="2589213" indent="-236538" eaLnBrk="0" fontAlgn="base" hangingPunct="0">
              <a:spcBef>
                <a:spcPct val="30000"/>
              </a:spcBef>
              <a:spcAft>
                <a:spcPct val="0"/>
              </a:spcAft>
              <a:defRPr sz="1200">
                <a:solidFill>
                  <a:schemeClr val="tx1"/>
                </a:solidFill>
                <a:latin typeface="Arial" panose="020B0604020202020204" pitchFamily="34" charset="0"/>
              </a:defRPr>
            </a:lvl6pPr>
            <a:lvl7pPr marL="3046413" indent="-236538" eaLnBrk="0" fontAlgn="base" hangingPunct="0">
              <a:spcBef>
                <a:spcPct val="30000"/>
              </a:spcBef>
              <a:spcAft>
                <a:spcPct val="0"/>
              </a:spcAft>
              <a:defRPr sz="1200">
                <a:solidFill>
                  <a:schemeClr val="tx1"/>
                </a:solidFill>
                <a:latin typeface="Arial" panose="020B0604020202020204" pitchFamily="34" charset="0"/>
              </a:defRPr>
            </a:lvl7pPr>
            <a:lvl8pPr marL="3503613" indent="-236538" eaLnBrk="0" fontAlgn="base" hangingPunct="0">
              <a:spcBef>
                <a:spcPct val="30000"/>
              </a:spcBef>
              <a:spcAft>
                <a:spcPct val="0"/>
              </a:spcAft>
              <a:defRPr sz="1200">
                <a:solidFill>
                  <a:schemeClr val="tx1"/>
                </a:solidFill>
                <a:latin typeface="Arial" panose="020B0604020202020204" pitchFamily="34" charset="0"/>
              </a:defRPr>
            </a:lvl8pPr>
            <a:lvl9pPr marL="3960813" indent="-23653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C06BE26E-069C-41FA-9295-EE0358979105}" type="slidenum">
              <a:rPr lang="en-US" altLang="en-US" sz="1300"/>
              <a:pPr eaLnBrk="1" hangingPunct="1">
                <a:spcBef>
                  <a:spcPct val="0"/>
                </a:spcBef>
              </a:pPr>
              <a:t>52</a:t>
            </a:fld>
            <a:endParaRPr lang="en-US" altLang="en-US" sz="130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xfrm>
            <a:off x="937827" y="5276094"/>
            <a:ext cx="5161198" cy="500203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488" tIns="51244" rIns="102488" bIns="51244"/>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dirty="0">
              <a:latin typeface="Arial" panose="020B0604020202020204" pitchFamily="34" charset="0"/>
            </a:endParaRPr>
          </a:p>
        </p:txBody>
      </p:sp>
      <p:sp>
        <p:nvSpPr>
          <p:cNvPr id="46085" name="Footer Placeholder 1"/>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68350" indent="-295275" eaLnBrk="0" hangingPunct="0">
              <a:spcBef>
                <a:spcPct val="30000"/>
              </a:spcBef>
              <a:defRPr sz="1200">
                <a:solidFill>
                  <a:schemeClr val="tx1"/>
                </a:solidFill>
                <a:latin typeface="Arial" panose="020B0604020202020204" pitchFamily="34" charset="0"/>
              </a:defRPr>
            </a:lvl2pPr>
            <a:lvl3pPr marL="1184275" indent="-236538" eaLnBrk="0" hangingPunct="0">
              <a:spcBef>
                <a:spcPct val="30000"/>
              </a:spcBef>
              <a:defRPr sz="1200">
                <a:solidFill>
                  <a:schemeClr val="tx1"/>
                </a:solidFill>
                <a:latin typeface="Arial" panose="020B0604020202020204" pitchFamily="34" charset="0"/>
              </a:defRPr>
            </a:lvl3pPr>
            <a:lvl4pPr marL="1657350" indent="-236538" eaLnBrk="0" hangingPunct="0">
              <a:spcBef>
                <a:spcPct val="30000"/>
              </a:spcBef>
              <a:defRPr sz="1200">
                <a:solidFill>
                  <a:schemeClr val="tx1"/>
                </a:solidFill>
                <a:latin typeface="Arial" panose="020B0604020202020204" pitchFamily="34" charset="0"/>
              </a:defRPr>
            </a:lvl4pPr>
            <a:lvl5pPr marL="2132013" indent="-236538" eaLnBrk="0" hangingPunct="0">
              <a:spcBef>
                <a:spcPct val="30000"/>
              </a:spcBef>
              <a:defRPr sz="1200">
                <a:solidFill>
                  <a:schemeClr val="tx1"/>
                </a:solidFill>
                <a:latin typeface="Arial" panose="020B0604020202020204" pitchFamily="34" charset="0"/>
              </a:defRPr>
            </a:lvl5pPr>
            <a:lvl6pPr marL="2589213" indent="-236538" eaLnBrk="0" fontAlgn="base" hangingPunct="0">
              <a:spcBef>
                <a:spcPct val="30000"/>
              </a:spcBef>
              <a:spcAft>
                <a:spcPct val="0"/>
              </a:spcAft>
              <a:defRPr sz="1200">
                <a:solidFill>
                  <a:schemeClr val="tx1"/>
                </a:solidFill>
                <a:latin typeface="Arial" panose="020B0604020202020204" pitchFamily="34" charset="0"/>
              </a:defRPr>
            </a:lvl6pPr>
            <a:lvl7pPr marL="3046413" indent="-236538" eaLnBrk="0" fontAlgn="base" hangingPunct="0">
              <a:spcBef>
                <a:spcPct val="30000"/>
              </a:spcBef>
              <a:spcAft>
                <a:spcPct val="0"/>
              </a:spcAft>
              <a:defRPr sz="1200">
                <a:solidFill>
                  <a:schemeClr val="tx1"/>
                </a:solidFill>
                <a:latin typeface="Arial" panose="020B0604020202020204" pitchFamily="34" charset="0"/>
              </a:defRPr>
            </a:lvl7pPr>
            <a:lvl8pPr marL="3503613" indent="-236538" eaLnBrk="0" fontAlgn="base" hangingPunct="0">
              <a:spcBef>
                <a:spcPct val="30000"/>
              </a:spcBef>
              <a:spcAft>
                <a:spcPct val="0"/>
              </a:spcAft>
              <a:defRPr sz="1200">
                <a:solidFill>
                  <a:schemeClr val="tx1"/>
                </a:solidFill>
                <a:latin typeface="Arial" panose="020B0604020202020204" pitchFamily="34" charset="0"/>
              </a:defRPr>
            </a:lvl8pPr>
            <a:lvl9pPr marL="3960813" indent="-23653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r>
              <a:rPr lang="fr-FR" altLang="en-US" sz="1300"/>
              <a:t>Dr Hui Siu Cheung, SCE, NTU</a:t>
            </a:r>
            <a:endParaRPr lang="en-US" altLang="en-US" sz="1300"/>
          </a:p>
        </p:txBody>
      </p:sp>
      <p:sp>
        <p:nvSpPr>
          <p:cNvPr id="46086" name="Date Placeholder 1"/>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68350" indent="-295275" eaLnBrk="0" hangingPunct="0">
              <a:spcBef>
                <a:spcPct val="30000"/>
              </a:spcBef>
              <a:defRPr sz="1200">
                <a:solidFill>
                  <a:schemeClr val="tx1"/>
                </a:solidFill>
                <a:latin typeface="Arial" panose="020B0604020202020204" pitchFamily="34" charset="0"/>
              </a:defRPr>
            </a:lvl2pPr>
            <a:lvl3pPr marL="1184275" indent="-236538" eaLnBrk="0" hangingPunct="0">
              <a:spcBef>
                <a:spcPct val="30000"/>
              </a:spcBef>
              <a:defRPr sz="1200">
                <a:solidFill>
                  <a:schemeClr val="tx1"/>
                </a:solidFill>
                <a:latin typeface="Arial" panose="020B0604020202020204" pitchFamily="34" charset="0"/>
              </a:defRPr>
            </a:lvl3pPr>
            <a:lvl4pPr marL="1657350" indent="-236538" eaLnBrk="0" hangingPunct="0">
              <a:spcBef>
                <a:spcPct val="30000"/>
              </a:spcBef>
              <a:defRPr sz="1200">
                <a:solidFill>
                  <a:schemeClr val="tx1"/>
                </a:solidFill>
                <a:latin typeface="Arial" panose="020B0604020202020204" pitchFamily="34" charset="0"/>
              </a:defRPr>
            </a:lvl4pPr>
            <a:lvl5pPr marL="2132013" indent="-236538" eaLnBrk="0" hangingPunct="0">
              <a:spcBef>
                <a:spcPct val="30000"/>
              </a:spcBef>
              <a:defRPr sz="1200">
                <a:solidFill>
                  <a:schemeClr val="tx1"/>
                </a:solidFill>
                <a:latin typeface="Arial" panose="020B0604020202020204" pitchFamily="34" charset="0"/>
              </a:defRPr>
            </a:lvl5pPr>
            <a:lvl6pPr marL="2589213" indent="-236538" eaLnBrk="0" fontAlgn="base" hangingPunct="0">
              <a:spcBef>
                <a:spcPct val="30000"/>
              </a:spcBef>
              <a:spcAft>
                <a:spcPct val="0"/>
              </a:spcAft>
              <a:defRPr sz="1200">
                <a:solidFill>
                  <a:schemeClr val="tx1"/>
                </a:solidFill>
                <a:latin typeface="Arial" panose="020B0604020202020204" pitchFamily="34" charset="0"/>
              </a:defRPr>
            </a:lvl6pPr>
            <a:lvl7pPr marL="3046413" indent="-236538" eaLnBrk="0" fontAlgn="base" hangingPunct="0">
              <a:spcBef>
                <a:spcPct val="30000"/>
              </a:spcBef>
              <a:spcAft>
                <a:spcPct val="0"/>
              </a:spcAft>
              <a:defRPr sz="1200">
                <a:solidFill>
                  <a:schemeClr val="tx1"/>
                </a:solidFill>
                <a:latin typeface="Arial" panose="020B0604020202020204" pitchFamily="34" charset="0"/>
              </a:defRPr>
            </a:lvl7pPr>
            <a:lvl8pPr marL="3503613" indent="-236538" eaLnBrk="0" fontAlgn="base" hangingPunct="0">
              <a:spcBef>
                <a:spcPct val="30000"/>
              </a:spcBef>
              <a:spcAft>
                <a:spcPct val="0"/>
              </a:spcAft>
              <a:defRPr sz="1200">
                <a:solidFill>
                  <a:schemeClr val="tx1"/>
                </a:solidFill>
                <a:latin typeface="Arial" panose="020B0604020202020204" pitchFamily="34" charset="0"/>
              </a:defRPr>
            </a:lvl8pPr>
            <a:lvl9pPr marL="3960813" indent="-23653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A25EB726-0CCA-4DD0-B5AC-A1EE75C4FA07}" type="datetime3">
              <a:rPr lang="en-US" altLang="en-US" sz="1300" smtClean="0"/>
              <a:pPr eaLnBrk="1" hangingPunct="1">
                <a:spcBef>
                  <a:spcPct val="0"/>
                </a:spcBef>
              </a:pPr>
              <a:t>13 February 2024</a:t>
            </a:fld>
            <a:endParaRPr lang="en-US" altLang="en-US" sz="1300"/>
          </a:p>
        </p:txBody>
      </p:sp>
    </p:spTree>
    <p:extLst>
      <p:ext uri="{BB962C8B-B14F-4D97-AF65-F5344CB8AC3E}">
        <p14:creationId xmlns:p14="http://schemas.microsoft.com/office/powerpoint/2010/main" val="40105667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u="sng"/>
              <a:t>Item search-linked list</a:t>
            </a:r>
          </a:p>
          <a:p>
            <a:endParaRPr lang="en-GB" b="1" u="sng"/>
          </a:p>
          <a:p>
            <a:r>
              <a:rPr lang="en-GB"/>
              <a:t>As per the given example in the slide, to search ‘Irit’ the ‘cur’ pointer points at nodes starting from index [0] until it points at ‘Irit’. How many nodes are visited during the search?</a:t>
            </a:r>
          </a:p>
          <a:p>
            <a:endParaRPr lang="en-GB"/>
          </a:p>
          <a:p>
            <a:r>
              <a:rPr lang="en-GB"/>
              <a:t>Best case: If we search for ‘john’, we have to point the ‘cur’ only once because ‘jhon’ is the first node. Therefore 1 node is the best case.</a:t>
            </a:r>
          </a:p>
          <a:p>
            <a:endParaRPr lang="en-SG"/>
          </a:p>
          <a:p>
            <a:r>
              <a:rPr lang="en-GB"/>
              <a:t>Worst case: Worst case happens if we search for ‘simon’. Then we have to go through whole list since ‘simon’ is in 7</a:t>
            </a:r>
            <a:r>
              <a:rPr lang="en-GB" baseline="30000"/>
              <a:t>th</a:t>
            </a:r>
            <a:r>
              <a:rPr lang="en-GB"/>
              <a:t> node. Therefore 7 node is the worst case.</a:t>
            </a:r>
          </a:p>
          <a:p>
            <a:endParaRPr lang="en-SG"/>
          </a:p>
          <a:p>
            <a:r>
              <a:rPr lang="en-GB"/>
              <a:t>Average case is; (1+2+3+…+7) / 7 = 4 nodes</a:t>
            </a:r>
            <a:endParaRPr lang="en-SG"/>
          </a:p>
          <a:p>
            <a:endParaRPr lang="en-SG"/>
          </a:p>
        </p:txBody>
      </p:sp>
      <p:sp>
        <p:nvSpPr>
          <p:cNvPr id="4" name="Slide Number Placeholder 3"/>
          <p:cNvSpPr>
            <a:spLocks noGrp="1"/>
          </p:cNvSpPr>
          <p:nvPr>
            <p:ph type="sldNum" sz="quarter" idx="10"/>
          </p:nvPr>
        </p:nvSpPr>
        <p:spPr/>
        <p:txBody>
          <a:bodyPr/>
          <a:lstStyle/>
          <a:p>
            <a:fld id="{2031AFFA-5214-4CD7-AC14-54BF2F08C1EF}" type="slidenum">
              <a:rPr lang="en-GB" smtClean="0"/>
              <a:t>54</a:t>
            </a:fld>
            <a:endParaRPr lang="en-GB"/>
          </a:p>
        </p:txBody>
      </p:sp>
    </p:spTree>
    <p:extLst>
      <p:ext uri="{BB962C8B-B14F-4D97-AF65-F5344CB8AC3E}">
        <p14:creationId xmlns:p14="http://schemas.microsoft.com/office/powerpoint/2010/main" val="13242480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u="sng"/>
              <a:t>Item search-linked list</a:t>
            </a:r>
          </a:p>
          <a:p>
            <a:endParaRPr lang="en-GB" b="1" u="sng"/>
          </a:p>
          <a:p>
            <a:r>
              <a:rPr lang="en-GB"/>
              <a:t>As per the given example in the slide, to search ‘Irit’ the ‘cur’ pointer points at nodes starting from index [0] until it points at ‘Irit’. How many nodes are visited during the search?</a:t>
            </a:r>
          </a:p>
          <a:p>
            <a:endParaRPr lang="en-GB"/>
          </a:p>
          <a:p>
            <a:r>
              <a:rPr lang="en-GB"/>
              <a:t>Best case: If we search for ‘john’, we have to point the ‘cur’ only once because ‘jhon’ is the first node. Therefore 1 node is the best case.</a:t>
            </a:r>
          </a:p>
          <a:p>
            <a:endParaRPr lang="en-SG"/>
          </a:p>
          <a:p>
            <a:r>
              <a:rPr lang="en-GB"/>
              <a:t>Worst case: Worst case happens if we search for ‘simon’. Then we have to go through whole list since ‘simon’ is in 7</a:t>
            </a:r>
            <a:r>
              <a:rPr lang="en-GB" baseline="30000"/>
              <a:t>th</a:t>
            </a:r>
            <a:r>
              <a:rPr lang="en-GB"/>
              <a:t> node. Therefore 7 node is the worst case.</a:t>
            </a:r>
          </a:p>
          <a:p>
            <a:endParaRPr lang="en-SG"/>
          </a:p>
          <a:p>
            <a:r>
              <a:rPr lang="en-GB"/>
              <a:t>Average case is; (1+2+3+…+7) / 7 = 4 nodes</a:t>
            </a:r>
            <a:endParaRPr lang="en-SG"/>
          </a:p>
          <a:p>
            <a:endParaRPr lang="en-SG"/>
          </a:p>
        </p:txBody>
      </p:sp>
      <p:sp>
        <p:nvSpPr>
          <p:cNvPr id="4" name="Slide Number Placeholder 3"/>
          <p:cNvSpPr>
            <a:spLocks noGrp="1"/>
          </p:cNvSpPr>
          <p:nvPr>
            <p:ph type="sldNum" sz="quarter" idx="10"/>
          </p:nvPr>
        </p:nvSpPr>
        <p:spPr/>
        <p:txBody>
          <a:bodyPr/>
          <a:lstStyle/>
          <a:p>
            <a:fld id="{2031AFFA-5214-4CD7-AC14-54BF2F08C1EF}" type="slidenum">
              <a:rPr lang="en-GB" smtClean="0"/>
              <a:t>55</a:t>
            </a:fld>
            <a:endParaRPr lang="en-GB"/>
          </a:p>
        </p:txBody>
      </p:sp>
    </p:spTree>
    <p:extLst>
      <p:ext uri="{BB962C8B-B14F-4D97-AF65-F5344CB8AC3E}">
        <p14:creationId xmlns:p14="http://schemas.microsoft.com/office/powerpoint/2010/main" val="26522218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After sorting the given list in alphabetical order if we try to search a given name X;</a:t>
            </a:r>
          </a:p>
          <a:p>
            <a:endParaRPr lang="en-GB" dirty="0"/>
          </a:p>
          <a:p>
            <a:pPr marL="171450" lvl="0" indent="-171450">
              <a:buFont typeface="Arial" pitchFamily="34" charset="0"/>
              <a:buChar char="•"/>
            </a:pPr>
            <a:r>
              <a:rPr lang="en-GB" dirty="0"/>
              <a:t>We first have to divide the names into groups</a:t>
            </a:r>
          </a:p>
          <a:p>
            <a:pPr marL="171450" lvl="0" indent="-171450">
              <a:buFont typeface="Arial" pitchFamily="34" charset="0"/>
              <a:buChar char="•"/>
            </a:pPr>
            <a:endParaRPr lang="en-GB" dirty="0"/>
          </a:p>
          <a:p>
            <a:pPr marL="628650" lvl="1" indent="-171450">
              <a:buFont typeface="Arial" pitchFamily="34" charset="0"/>
              <a:buChar char="•"/>
            </a:pPr>
            <a:r>
              <a:rPr lang="en-GB" dirty="0"/>
              <a:t>We can pick a name from the middle; ‘Jane’ and check if X is ‘Jane’. If X!=’Jane’; the X should be in either jane’s left subgroup or in jane’s right subgroup.</a:t>
            </a:r>
          </a:p>
          <a:p>
            <a:pPr marL="628650" lvl="1" indent="-171450">
              <a:buFont typeface="Arial" pitchFamily="34" charset="0"/>
              <a:buChar char="•"/>
            </a:pPr>
            <a:endParaRPr lang="en-SG" dirty="0"/>
          </a:p>
          <a:p>
            <a:pPr marL="628650" lvl="1" indent="-171450">
              <a:buFont typeface="Arial" pitchFamily="34" charset="0"/>
              <a:buChar char="•"/>
            </a:pPr>
            <a:r>
              <a:rPr lang="en-GB" dirty="0"/>
              <a:t>If X is in jane’s left subgroup ; (For the names before jane)</a:t>
            </a:r>
          </a:p>
          <a:p>
            <a:pPr marL="628650" lvl="1" indent="-171450">
              <a:buFont typeface="Arial" pitchFamily="34" charset="0"/>
              <a:buChar char="•"/>
            </a:pPr>
            <a:endParaRPr lang="en-SG" dirty="0"/>
          </a:p>
          <a:p>
            <a:pPr marL="1085850" lvl="2" indent="-171450">
              <a:buFont typeface="Arial" pitchFamily="34" charset="0"/>
              <a:buChar char="•"/>
            </a:pPr>
            <a:r>
              <a:rPr lang="en-GB" dirty="0"/>
              <a:t>Then again, we pick the middle name of the subgroup ‘Brian’ and check whether X is Brian. If not, we have to check whether to search Brian’s left subgroup or Brian’s right subgroup.</a:t>
            </a:r>
          </a:p>
          <a:p>
            <a:pPr lvl="2"/>
            <a:endParaRPr lang="en-SG" dirty="0"/>
          </a:p>
          <a:p>
            <a:pPr marL="628650" lvl="1" indent="-171450">
              <a:buFont typeface="Arial" pitchFamily="34" charset="0"/>
              <a:buChar char="•"/>
            </a:pPr>
            <a:r>
              <a:rPr lang="en-GB" dirty="0"/>
              <a:t>If X is in jane’s right subgroup. (For the names after jane)</a:t>
            </a:r>
          </a:p>
          <a:p>
            <a:pPr marL="628650" lvl="1" indent="-171450">
              <a:buFont typeface="Arial" pitchFamily="34" charset="0"/>
              <a:buChar char="•"/>
            </a:pPr>
            <a:endParaRPr lang="en-SG" dirty="0"/>
          </a:p>
          <a:p>
            <a:pPr marL="1085850" lvl="2" indent="-171450">
              <a:buFont typeface="Arial" pitchFamily="34" charset="0"/>
              <a:buChar char="•"/>
            </a:pPr>
            <a:r>
              <a:rPr lang="en-GB" dirty="0"/>
              <a:t>We pick the middle name of the subgroup which is ‘peter’ and check whether X is Peter. If X is before peter we check with John. Otherwise, we check with Simon.</a:t>
            </a:r>
            <a:endParaRPr lang="en-SG" dirty="0"/>
          </a:p>
          <a:p>
            <a:pPr lvl="0"/>
            <a:endParaRPr lang="en-SG" dirty="0"/>
          </a:p>
          <a:p>
            <a:r>
              <a:rPr lang="en-GB" dirty="0"/>
              <a:t>This is actually a </a:t>
            </a:r>
            <a:r>
              <a:rPr lang="en-GB" u="sng" dirty="0"/>
              <a:t>binary search tree</a:t>
            </a:r>
            <a:endParaRPr lang="en-SG" dirty="0"/>
          </a:p>
          <a:p>
            <a:pPr lvl="0"/>
            <a:endParaRPr lang="en-SG" dirty="0"/>
          </a:p>
          <a:p>
            <a:endParaRPr lang="en-US" dirty="0"/>
          </a:p>
          <a:p>
            <a:endParaRPr lang="en-SG" dirty="0"/>
          </a:p>
        </p:txBody>
      </p:sp>
      <p:sp>
        <p:nvSpPr>
          <p:cNvPr id="4" name="Slide Number Placeholder 3"/>
          <p:cNvSpPr>
            <a:spLocks noGrp="1"/>
          </p:cNvSpPr>
          <p:nvPr>
            <p:ph type="sldNum" sz="quarter" idx="10"/>
          </p:nvPr>
        </p:nvSpPr>
        <p:spPr/>
        <p:txBody>
          <a:bodyPr/>
          <a:lstStyle/>
          <a:p>
            <a:fld id="{2031AFFA-5214-4CD7-AC14-54BF2F08C1EF}" type="slidenum">
              <a:rPr lang="en-GB" smtClean="0"/>
              <a:t>57</a:t>
            </a:fld>
            <a:endParaRPr lang="en-GB"/>
          </a:p>
        </p:txBody>
      </p:sp>
    </p:spTree>
    <p:extLst>
      <p:ext uri="{BB962C8B-B14F-4D97-AF65-F5344CB8AC3E}">
        <p14:creationId xmlns:p14="http://schemas.microsoft.com/office/powerpoint/2010/main" val="21952925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2031AFFA-5214-4CD7-AC14-54BF2F08C1EF}" type="slidenum">
              <a:rPr lang="en-GB" smtClean="0"/>
              <a:t>58</a:t>
            </a:fld>
            <a:endParaRPr lang="en-GB"/>
          </a:p>
        </p:txBody>
      </p:sp>
    </p:spTree>
    <p:extLst>
      <p:ext uri="{BB962C8B-B14F-4D97-AF65-F5344CB8AC3E}">
        <p14:creationId xmlns:p14="http://schemas.microsoft.com/office/powerpoint/2010/main" val="207775123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a:t>Binary Search Tree - L&lt; C&lt; R</a:t>
            </a:r>
          </a:p>
          <a:p>
            <a:endParaRPr lang="en-SG"/>
          </a:p>
        </p:txBody>
      </p:sp>
      <p:sp>
        <p:nvSpPr>
          <p:cNvPr id="4" name="Slide Number Placeholder 3"/>
          <p:cNvSpPr>
            <a:spLocks noGrp="1"/>
          </p:cNvSpPr>
          <p:nvPr>
            <p:ph type="sldNum" sz="quarter" idx="10"/>
          </p:nvPr>
        </p:nvSpPr>
        <p:spPr/>
        <p:txBody>
          <a:bodyPr/>
          <a:lstStyle/>
          <a:p>
            <a:fld id="{2031AFFA-5214-4CD7-AC14-54BF2F08C1EF}" type="slidenum">
              <a:rPr lang="en-GB" smtClean="0"/>
              <a:t>60</a:t>
            </a:fld>
            <a:endParaRPr lang="en-GB"/>
          </a:p>
        </p:txBody>
      </p:sp>
    </p:spTree>
    <p:extLst>
      <p:ext uri="{BB962C8B-B14F-4D97-AF65-F5344CB8AC3E}">
        <p14:creationId xmlns:p14="http://schemas.microsoft.com/office/powerpoint/2010/main" val="31699081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Binary Search Tree cannot have duplicate nodes.</a:t>
            </a:r>
            <a:endParaRPr lang="en-SG" dirty="0"/>
          </a:p>
        </p:txBody>
      </p:sp>
      <p:sp>
        <p:nvSpPr>
          <p:cNvPr id="4" name="Slide Number Placeholder 3"/>
          <p:cNvSpPr>
            <a:spLocks noGrp="1"/>
          </p:cNvSpPr>
          <p:nvPr>
            <p:ph type="sldNum" sz="quarter" idx="10"/>
          </p:nvPr>
        </p:nvSpPr>
        <p:spPr/>
        <p:txBody>
          <a:bodyPr/>
          <a:lstStyle/>
          <a:p>
            <a:fld id="{2031AFFA-5214-4CD7-AC14-54BF2F08C1EF}" type="slidenum">
              <a:rPr lang="en-GB" smtClean="0"/>
              <a:t>61</a:t>
            </a:fld>
            <a:endParaRPr lang="en-GB"/>
          </a:p>
        </p:txBody>
      </p:sp>
    </p:spTree>
    <p:extLst>
      <p:ext uri="{BB962C8B-B14F-4D97-AF65-F5344CB8AC3E}">
        <p14:creationId xmlns:p14="http://schemas.microsoft.com/office/powerpoint/2010/main" val="7212863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2031AFFA-5214-4CD7-AC14-54BF2F08C1EF}" type="slidenum">
              <a:rPr lang="en-GB" smtClean="0"/>
              <a:t>62</a:t>
            </a:fld>
            <a:endParaRPr lang="en-GB"/>
          </a:p>
        </p:txBody>
      </p:sp>
    </p:spTree>
    <p:extLst>
      <p:ext uri="{BB962C8B-B14F-4D97-AF65-F5344CB8AC3E}">
        <p14:creationId xmlns:p14="http://schemas.microsoft.com/office/powerpoint/2010/main" val="405876926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As per the given trees in the slide, the left sided tree is not a binary search tree because it is not satisfying the rule L &lt; C&lt; R. The right sided tree is a binary search tree.</a:t>
            </a:r>
          </a:p>
          <a:p>
            <a:endParaRPr lang="en-SG" dirty="0"/>
          </a:p>
          <a:p>
            <a:r>
              <a:rPr lang="en-GB" dirty="0"/>
              <a:t>If we want to search </a:t>
            </a:r>
            <a:r>
              <a:rPr lang="en-GB" dirty="0" err="1"/>
              <a:t>Irit</a:t>
            </a:r>
            <a:r>
              <a:rPr lang="en-GB" dirty="0"/>
              <a:t>; using a </a:t>
            </a:r>
            <a:r>
              <a:rPr lang="en-GB" dirty="0" err="1"/>
              <a:t>linkedlists</a:t>
            </a:r>
            <a:r>
              <a:rPr lang="en-GB" dirty="0"/>
              <a:t> we have to go through 5 nodes.</a:t>
            </a:r>
          </a:p>
          <a:p>
            <a:endParaRPr lang="en-SG" dirty="0"/>
          </a:p>
          <a:p>
            <a:r>
              <a:rPr lang="en-GB" dirty="0"/>
              <a:t>If we use a binary search tree, we can complete the search using 3 nodes.</a:t>
            </a:r>
          </a:p>
          <a:p>
            <a:endParaRPr lang="en-SG" dirty="0"/>
          </a:p>
          <a:p>
            <a:pPr marL="171450" lvl="0" indent="-171450">
              <a:buFont typeface="Arial" pitchFamily="34" charset="0"/>
              <a:buChar char="•"/>
            </a:pPr>
            <a:r>
              <a:rPr lang="en-GB" dirty="0"/>
              <a:t>First, the root node, ‘Jane’ is not equal to ‘</a:t>
            </a:r>
            <a:r>
              <a:rPr lang="en-GB" dirty="0" err="1"/>
              <a:t>Irit</a:t>
            </a:r>
            <a:r>
              <a:rPr lang="en-GB" dirty="0"/>
              <a:t>’. Since ‘I’ comes before ‘J’ in the alphabet, we have to search ‘</a:t>
            </a:r>
            <a:r>
              <a:rPr lang="en-GB" dirty="0" err="1"/>
              <a:t>Irit</a:t>
            </a:r>
            <a:r>
              <a:rPr lang="en-GB" dirty="0"/>
              <a:t>’ in Jane’s left subtree. Jane’s left subtree ‘Brian’ is not ‘</a:t>
            </a:r>
            <a:r>
              <a:rPr lang="en-GB" dirty="0" err="1"/>
              <a:t>Irit</a:t>
            </a:r>
            <a:r>
              <a:rPr lang="en-GB" dirty="0"/>
              <a:t>’. </a:t>
            </a:r>
          </a:p>
          <a:p>
            <a:pPr marL="171450" lvl="0" indent="-171450">
              <a:buFont typeface="Arial" pitchFamily="34" charset="0"/>
              <a:buChar char="•"/>
            </a:pPr>
            <a:endParaRPr lang="en-GB" dirty="0"/>
          </a:p>
          <a:p>
            <a:pPr marL="171450" lvl="0" indent="-171450">
              <a:buFont typeface="Arial" pitchFamily="34" charset="0"/>
              <a:buChar char="•"/>
            </a:pPr>
            <a:r>
              <a:rPr lang="en-GB" dirty="0"/>
              <a:t>‘I’ comes after ‘B’ therefore we have to search ‘</a:t>
            </a:r>
            <a:r>
              <a:rPr lang="en-GB" dirty="0" err="1"/>
              <a:t>Irit</a:t>
            </a:r>
            <a:r>
              <a:rPr lang="en-GB" dirty="0"/>
              <a:t>’ in Brian’s right subtree. </a:t>
            </a:r>
          </a:p>
          <a:p>
            <a:pPr marL="171450" lvl="0" indent="-171450">
              <a:buFont typeface="Arial" pitchFamily="34" charset="0"/>
              <a:buChar char="•"/>
            </a:pPr>
            <a:endParaRPr lang="en-GB" dirty="0"/>
          </a:p>
          <a:p>
            <a:pPr marL="171450" lvl="0" indent="-171450">
              <a:buFont typeface="Arial" pitchFamily="34" charset="0"/>
              <a:buChar char="•"/>
            </a:pPr>
            <a:r>
              <a:rPr lang="en-GB" dirty="0"/>
              <a:t>Then ‘</a:t>
            </a:r>
            <a:r>
              <a:rPr lang="en-GB" dirty="0" err="1"/>
              <a:t>Irit</a:t>
            </a:r>
            <a:r>
              <a:rPr lang="en-GB" dirty="0"/>
              <a:t>’ is equal to our request.</a:t>
            </a:r>
            <a:r>
              <a:rPr lang="en-SG" dirty="0"/>
              <a:t> </a:t>
            </a:r>
            <a:r>
              <a:rPr lang="en-GB" dirty="0"/>
              <a:t>Using the tree in the left side, if we want to search for Brian we have to go through 5 nodes. But using the binary  search tree.</a:t>
            </a:r>
          </a:p>
          <a:p>
            <a:pPr marL="171450" lvl="0" indent="-171450">
              <a:buFont typeface="Arial" pitchFamily="34" charset="0"/>
              <a:buChar char="•"/>
            </a:pPr>
            <a:endParaRPr lang="en-GB" dirty="0"/>
          </a:p>
          <a:p>
            <a:pPr marL="171450" lvl="0" indent="-171450">
              <a:buFont typeface="Arial" pitchFamily="34" charset="0"/>
              <a:buChar char="•"/>
            </a:pPr>
            <a:r>
              <a:rPr lang="en-GB" dirty="0"/>
              <a:t> We can perform the search using 2 nodes.</a:t>
            </a:r>
            <a:r>
              <a:rPr lang="en-SG" dirty="0"/>
              <a:t> </a:t>
            </a:r>
            <a:r>
              <a:rPr lang="en-GB" dirty="0"/>
              <a:t>Binary search trees are more efficient for the item search. </a:t>
            </a:r>
          </a:p>
          <a:p>
            <a:pPr marL="171450" lvl="0" indent="-171450">
              <a:buFont typeface="Arial" pitchFamily="34" charset="0"/>
              <a:buChar char="•"/>
            </a:pPr>
            <a:endParaRPr lang="en-GB" dirty="0"/>
          </a:p>
          <a:p>
            <a:pPr marL="171450" lvl="0" indent="-171450">
              <a:buFont typeface="Arial" pitchFamily="34" charset="0"/>
              <a:buChar char="•"/>
            </a:pPr>
            <a:r>
              <a:rPr lang="en-GB" dirty="0"/>
              <a:t>Worst case of the given binary search tree is visiting 3 nodes because the given tree has 3 levels.</a:t>
            </a:r>
            <a:endParaRPr lang="en-SG" dirty="0"/>
          </a:p>
          <a:p>
            <a:endParaRPr lang="en-SG" dirty="0"/>
          </a:p>
          <a:p>
            <a:endParaRPr lang="en-SG" dirty="0"/>
          </a:p>
        </p:txBody>
      </p:sp>
      <p:sp>
        <p:nvSpPr>
          <p:cNvPr id="4" name="Slide Number Placeholder 3"/>
          <p:cNvSpPr>
            <a:spLocks noGrp="1"/>
          </p:cNvSpPr>
          <p:nvPr>
            <p:ph type="sldNum" sz="quarter" idx="10"/>
          </p:nvPr>
        </p:nvSpPr>
        <p:spPr/>
        <p:txBody>
          <a:bodyPr/>
          <a:lstStyle/>
          <a:p>
            <a:fld id="{2031AFFA-5214-4CD7-AC14-54BF2F08C1EF}" type="slidenum">
              <a:rPr lang="en-GB" smtClean="0"/>
              <a:t>63</a:t>
            </a:fld>
            <a:endParaRPr lang="en-GB"/>
          </a:p>
        </p:txBody>
      </p:sp>
    </p:spTree>
    <p:extLst>
      <p:ext uri="{BB962C8B-B14F-4D97-AF65-F5344CB8AC3E}">
        <p14:creationId xmlns:p14="http://schemas.microsoft.com/office/powerpoint/2010/main" val="31303388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 have a queue which is capable of holding binary tree nodes</a:t>
            </a:r>
          </a:p>
          <a:p>
            <a:endParaRPr lang="en-US"/>
          </a:p>
          <a:p>
            <a:r>
              <a:rPr lang="en-US"/>
              <a:t>You need to change the internal node structure then your</a:t>
            </a:r>
            <a:r>
              <a:rPr lang="en-US" baseline="0"/>
              <a:t> queue can hold binary tree nodes.</a:t>
            </a:r>
            <a:endParaRPr lang="en-US"/>
          </a:p>
          <a:p>
            <a:endParaRPr lang="en-US"/>
          </a:p>
          <a:p>
            <a:endParaRPr lang="en-US"/>
          </a:p>
          <a:p>
            <a:endParaRPr lang="en-SG"/>
          </a:p>
        </p:txBody>
      </p:sp>
      <p:sp>
        <p:nvSpPr>
          <p:cNvPr id="4" name="Slide Number Placeholder 3"/>
          <p:cNvSpPr>
            <a:spLocks noGrp="1"/>
          </p:cNvSpPr>
          <p:nvPr>
            <p:ph type="sldNum" sz="quarter" idx="10"/>
          </p:nvPr>
        </p:nvSpPr>
        <p:spPr/>
        <p:txBody>
          <a:bodyPr/>
          <a:lstStyle/>
          <a:p>
            <a:fld id="{2031AFFA-5214-4CD7-AC14-54BF2F08C1EF}" type="slidenum">
              <a:rPr lang="en-GB" smtClean="0"/>
              <a:t>17</a:t>
            </a:fld>
            <a:endParaRPr lang="en-GB"/>
          </a:p>
        </p:txBody>
      </p:sp>
    </p:spTree>
    <p:extLst>
      <p:ext uri="{BB962C8B-B14F-4D97-AF65-F5344CB8AC3E}">
        <p14:creationId xmlns:p14="http://schemas.microsoft.com/office/powerpoint/2010/main" val="230581470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2031AFFA-5214-4CD7-AC14-54BF2F08C1EF}" type="slidenum">
              <a:rPr lang="en-GB" smtClean="0"/>
              <a:t>66</a:t>
            </a:fld>
            <a:endParaRPr lang="en-GB"/>
          </a:p>
        </p:txBody>
      </p:sp>
    </p:spTree>
    <p:extLst>
      <p:ext uri="{BB962C8B-B14F-4D97-AF65-F5344CB8AC3E}">
        <p14:creationId xmlns:p14="http://schemas.microsoft.com/office/powerpoint/2010/main" val="34714189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Not all binary search trees are efficient for searches. </a:t>
            </a:r>
          </a:p>
          <a:p>
            <a:endParaRPr lang="en-GB"/>
          </a:p>
          <a:p>
            <a:r>
              <a:rPr lang="en-GB"/>
              <a:t>For an example, between the given two trees in the slides the left sided tree is a binary search tree with h=2 and efficient for search. </a:t>
            </a:r>
          </a:p>
          <a:p>
            <a:endParaRPr lang="en-GB"/>
          </a:p>
          <a:p>
            <a:r>
              <a:rPr lang="en-GB"/>
              <a:t>But the right sided tree which is also a binary search tree because it satisfy the rules, is not efficient.</a:t>
            </a:r>
            <a:endParaRPr lang="en-SG"/>
          </a:p>
          <a:p>
            <a:endParaRPr lang="en-SG"/>
          </a:p>
        </p:txBody>
      </p:sp>
      <p:sp>
        <p:nvSpPr>
          <p:cNvPr id="4" name="Slide Number Placeholder 3"/>
          <p:cNvSpPr>
            <a:spLocks noGrp="1"/>
          </p:cNvSpPr>
          <p:nvPr>
            <p:ph type="sldNum" sz="quarter" idx="10"/>
          </p:nvPr>
        </p:nvSpPr>
        <p:spPr/>
        <p:txBody>
          <a:bodyPr/>
          <a:lstStyle/>
          <a:p>
            <a:fld id="{2031AFFA-5214-4CD7-AC14-54BF2F08C1EF}" type="slidenum">
              <a:rPr lang="en-GB" smtClean="0"/>
              <a:t>67</a:t>
            </a:fld>
            <a:endParaRPr lang="en-GB"/>
          </a:p>
        </p:txBody>
      </p:sp>
    </p:spTree>
    <p:extLst>
      <p:ext uri="{BB962C8B-B14F-4D97-AF65-F5344CB8AC3E}">
        <p14:creationId xmlns:p14="http://schemas.microsoft.com/office/powerpoint/2010/main" val="292800383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68350" indent="-295275" eaLnBrk="0" hangingPunct="0">
              <a:spcBef>
                <a:spcPct val="30000"/>
              </a:spcBef>
              <a:defRPr sz="1200">
                <a:solidFill>
                  <a:schemeClr val="tx1"/>
                </a:solidFill>
                <a:latin typeface="Arial" panose="020B0604020202020204" pitchFamily="34" charset="0"/>
              </a:defRPr>
            </a:lvl2pPr>
            <a:lvl3pPr marL="1184275" indent="-236538" eaLnBrk="0" hangingPunct="0">
              <a:spcBef>
                <a:spcPct val="30000"/>
              </a:spcBef>
              <a:defRPr sz="1200">
                <a:solidFill>
                  <a:schemeClr val="tx1"/>
                </a:solidFill>
                <a:latin typeface="Arial" panose="020B0604020202020204" pitchFamily="34" charset="0"/>
              </a:defRPr>
            </a:lvl3pPr>
            <a:lvl4pPr marL="1657350" indent="-236538" eaLnBrk="0" hangingPunct="0">
              <a:spcBef>
                <a:spcPct val="30000"/>
              </a:spcBef>
              <a:defRPr sz="1200">
                <a:solidFill>
                  <a:schemeClr val="tx1"/>
                </a:solidFill>
                <a:latin typeface="Arial" panose="020B0604020202020204" pitchFamily="34" charset="0"/>
              </a:defRPr>
            </a:lvl4pPr>
            <a:lvl5pPr marL="2132013" indent="-236538" eaLnBrk="0" hangingPunct="0">
              <a:spcBef>
                <a:spcPct val="30000"/>
              </a:spcBef>
              <a:defRPr sz="1200">
                <a:solidFill>
                  <a:schemeClr val="tx1"/>
                </a:solidFill>
                <a:latin typeface="Arial" panose="020B0604020202020204" pitchFamily="34" charset="0"/>
              </a:defRPr>
            </a:lvl5pPr>
            <a:lvl6pPr marL="2589213" indent="-236538" eaLnBrk="0" fontAlgn="base" hangingPunct="0">
              <a:spcBef>
                <a:spcPct val="30000"/>
              </a:spcBef>
              <a:spcAft>
                <a:spcPct val="0"/>
              </a:spcAft>
              <a:defRPr sz="1200">
                <a:solidFill>
                  <a:schemeClr val="tx1"/>
                </a:solidFill>
                <a:latin typeface="Arial" panose="020B0604020202020204" pitchFamily="34" charset="0"/>
              </a:defRPr>
            </a:lvl6pPr>
            <a:lvl7pPr marL="3046413" indent="-236538" eaLnBrk="0" fontAlgn="base" hangingPunct="0">
              <a:spcBef>
                <a:spcPct val="30000"/>
              </a:spcBef>
              <a:spcAft>
                <a:spcPct val="0"/>
              </a:spcAft>
              <a:defRPr sz="1200">
                <a:solidFill>
                  <a:schemeClr val="tx1"/>
                </a:solidFill>
                <a:latin typeface="Arial" panose="020B0604020202020204" pitchFamily="34" charset="0"/>
              </a:defRPr>
            </a:lvl7pPr>
            <a:lvl8pPr marL="3503613" indent="-236538" eaLnBrk="0" fontAlgn="base" hangingPunct="0">
              <a:spcBef>
                <a:spcPct val="30000"/>
              </a:spcBef>
              <a:spcAft>
                <a:spcPct val="0"/>
              </a:spcAft>
              <a:defRPr sz="1200">
                <a:solidFill>
                  <a:schemeClr val="tx1"/>
                </a:solidFill>
                <a:latin typeface="Arial" panose="020B0604020202020204" pitchFamily="34" charset="0"/>
              </a:defRPr>
            </a:lvl8pPr>
            <a:lvl9pPr marL="3960813" indent="-23653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C06BE26E-069C-41FA-9295-EE0358979105}" type="slidenum">
              <a:rPr lang="en-US" altLang="en-US" sz="1300"/>
              <a:pPr eaLnBrk="1" hangingPunct="1">
                <a:spcBef>
                  <a:spcPct val="0"/>
                </a:spcBef>
              </a:pPr>
              <a:t>68</a:t>
            </a:fld>
            <a:endParaRPr lang="en-US" altLang="en-US" sz="130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xfrm>
            <a:off x="937827" y="5276094"/>
            <a:ext cx="5161198" cy="500203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488" tIns="51244" rIns="102488" bIns="51244"/>
          <a:lstStyle/>
          <a:p>
            <a:r>
              <a:rPr lang="en-GB"/>
              <a:t>According to the game which we discussed in last lecture where we asked several questions to guess a number between 1 and 15, we formed a binary search tree,</a:t>
            </a:r>
            <a:endParaRPr lang="en-SG"/>
          </a:p>
          <a:p>
            <a:endParaRPr lang="en-SG"/>
          </a:p>
          <a:p>
            <a:r>
              <a:rPr lang="en-GB"/>
              <a:t>We have picked the middle number of the range of 1-15 which is 8 and check if it is the correct number. </a:t>
            </a:r>
          </a:p>
          <a:p>
            <a:r>
              <a:rPr lang="en-GB"/>
              <a:t>`</a:t>
            </a:r>
          </a:p>
          <a:p>
            <a:r>
              <a:rPr lang="en-GB"/>
              <a:t>If it is not correct, we hacked whether the correct number is larger than to 8 or smaller than to 8. If it is smaller than 8. </a:t>
            </a:r>
          </a:p>
          <a:p>
            <a:endParaRPr lang="en-GB"/>
          </a:p>
          <a:p>
            <a:r>
              <a:rPr lang="en-GB"/>
              <a:t>We pick the range of 1-8 and get the middle of that range which is 4 and if 4 is not the correct answer we again checked whether the correct number is larger than 4 or smaller than 4 likewise we can continue the questions until we get the correct number.</a:t>
            </a:r>
            <a:endParaRPr lang="en-SG"/>
          </a:p>
          <a:p>
            <a:endParaRPr lang="en-SG"/>
          </a:p>
          <a:p>
            <a:r>
              <a:rPr lang="en-GB"/>
              <a:t>If the correct number is 8, we need to ask only one question. This is the best case.</a:t>
            </a:r>
          </a:p>
          <a:p>
            <a:endParaRPr lang="en-SG"/>
          </a:p>
          <a:p>
            <a:r>
              <a:rPr lang="en-GB"/>
              <a:t>If the correct number is 1, 3, 5, 7, 9, 11, 13, or 15 we need to ask 4 questions. This is the worst case.</a:t>
            </a:r>
            <a:endParaRPr lang="en-SG"/>
          </a:p>
          <a:p>
            <a:endParaRPr lang="en-GB"/>
          </a:p>
          <a:p>
            <a:r>
              <a:rPr lang="en-GB"/>
              <a:t>This is an efficient method to search.</a:t>
            </a:r>
            <a:endParaRPr lang="en-SG"/>
          </a:p>
          <a:p>
            <a:endParaRPr lang="en-SG" dirty="0"/>
          </a:p>
        </p:txBody>
      </p:sp>
      <p:sp>
        <p:nvSpPr>
          <p:cNvPr id="46085" name="Footer Placeholder 1"/>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68350" indent="-295275" eaLnBrk="0" hangingPunct="0">
              <a:spcBef>
                <a:spcPct val="30000"/>
              </a:spcBef>
              <a:defRPr sz="1200">
                <a:solidFill>
                  <a:schemeClr val="tx1"/>
                </a:solidFill>
                <a:latin typeface="Arial" panose="020B0604020202020204" pitchFamily="34" charset="0"/>
              </a:defRPr>
            </a:lvl2pPr>
            <a:lvl3pPr marL="1184275" indent="-236538" eaLnBrk="0" hangingPunct="0">
              <a:spcBef>
                <a:spcPct val="30000"/>
              </a:spcBef>
              <a:defRPr sz="1200">
                <a:solidFill>
                  <a:schemeClr val="tx1"/>
                </a:solidFill>
                <a:latin typeface="Arial" panose="020B0604020202020204" pitchFamily="34" charset="0"/>
              </a:defRPr>
            </a:lvl3pPr>
            <a:lvl4pPr marL="1657350" indent="-236538" eaLnBrk="0" hangingPunct="0">
              <a:spcBef>
                <a:spcPct val="30000"/>
              </a:spcBef>
              <a:defRPr sz="1200">
                <a:solidFill>
                  <a:schemeClr val="tx1"/>
                </a:solidFill>
                <a:latin typeface="Arial" panose="020B0604020202020204" pitchFamily="34" charset="0"/>
              </a:defRPr>
            </a:lvl4pPr>
            <a:lvl5pPr marL="2132013" indent="-236538" eaLnBrk="0" hangingPunct="0">
              <a:spcBef>
                <a:spcPct val="30000"/>
              </a:spcBef>
              <a:defRPr sz="1200">
                <a:solidFill>
                  <a:schemeClr val="tx1"/>
                </a:solidFill>
                <a:latin typeface="Arial" panose="020B0604020202020204" pitchFamily="34" charset="0"/>
              </a:defRPr>
            </a:lvl5pPr>
            <a:lvl6pPr marL="2589213" indent="-236538" eaLnBrk="0" fontAlgn="base" hangingPunct="0">
              <a:spcBef>
                <a:spcPct val="30000"/>
              </a:spcBef>
              <a:spcAft>
                <a:spcPct val="0"/>
              </a:spcAft>
              <a:defRPr sz="1200">
                <a:solidFill>
                  <a:schemeClr val="tx1"/>
                </a:solidFill>
                <a:latin typeface="Arial" panose="020B0604020202020204" pitchFamily="34" charset="0"/>
              </a:defRPr>
            </a:lvl6pPr>
            <a:lvl7pPr marL="3046413" indent="-236538" eaLnBrk="0" fontAlgn="base" hangingPunct="0">
              <a:spcBef>
                <a:spcPct val="30000"/>
              </a:spcBef>
              <a:spcAft>
                <a:spcPct val="0"/>
              </a:spcAft>
              <a:defRPr sz="1200">
                <a:solidFill>
                  <a:schemeClr val="tx1"/>
                </a:solidFill>
                <a:latin typeface="Arial" panose="020B0604020202020204" pitchFamily="34" charset="0"/>
              </a:defRPr>
            </a:lvl7pPr>
            <a:lvl8pPr marL="3503613" indent="-236538" eaLnBrk="0" fontAlgn="base" hangingPunct="0">
              <a:spcBef>
                <a:spcPct val="30000"/>
              </a:spcBef>
              <a:spcAft>
                <a:spcPct val="0"/>
              </a:spcAft>
              <a:defRPr sz="1200">
                <a:solidFill>
                  <a:schemeClr val="tx1"/>
                </a:solidFill>
                <a:latin typeface="Arial" panose="020B0604020202020204" pitchFamily="34" charset="0"/>
              </a:defRPr>
            </a:lvl8pPr>
            <a:lvl9pPr marL="3960813" indent="-23653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r>
              <a:rPr lang="fr-FR" altLang="en-US" sz="1300"/>
              <a:t>Dr Hui Siu Cheung, SCE, NTU</a:t>
            </a:r>
            <a:endParaRPr lang="en-US" altLang="en-US" sz="1300"/>
          </a:p>
        </p:txBody>
      </p:sp>
      <p:sp>
        <p:nvSpPr>
          <p:cNvPr id="46086" name="Date Placeholder 1"/>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68350" indent="-295275" eaLnBrk="0" hangingPunct="0">
              <a:spcBef>
                <a:spcPct val="30000"/>
              </a:spcBef>
              <a:defRPr sz="1200">
                <a:solidFill>
                  <a:schemeClr val="tx1"/>
                </a:solidFill>
                <a:latin typeface="Arial" panose="020B0604020202020204" pitchFamily="34" charset="0"/>
              </a:defRPr>
            </a:lvl2pPr>
            <a:lvl3pPr marL="1184275" indent="-236538" eaLnBrk="0" hangingPunct="0">
              <a:spcBef>
                <a:spcPct val="30000"/>
              </a:spcBef>
              <a:defRPr sz="1200">
                <a:solidFill>
                  <a:schemeClr val="tx1"/>
                </a:solidFill>
                <a:latin typeface="Arial" panose="020B0604020202020204" pitchFamily="34" charset="0"/>
              </a:defRPr>
            </a:lvl3pPr>
            <a:lvl4pPr marL="1657350" indent="-236538" eaLnBrk="0" hangingPunct="0">
              <a:spcBef>
                <a:spcPct val="30000"/>
              </a:spcBef>
              <a:defRPr sz="1200">
                <a:solidFill>
                  <a:schemeClr val="tx1"/>
                </a:solidFill>
                <a:latin typeface="Arial" panose="020B0604020202020204" pitchFamily="34" charset="0"/>
              </a:defRPr>
            </a:lvl4pPr>
            <a:lvl5pPr marL="2132013" indent="-236538" eaLnBrk="0" hangingPunct="0">
              <a:spcBef>
                <a:spcPct val="30000"/>
              </a:spcBef>
              <a:defRPr sz="1200">
                <a:solidFill>
                  <a:schemeClr val="tx1"/>
                </a:solidFill>
                <a:latin typeface="Arial" panose="020B0604020202020204" pitchFamily="34" charset="0"/>
              </a:defRPr>
            </a:lvl5pPr>
            <a:lvl6pPr marL="2589213" indent="-236538" eaLnBrk="0" fontAlgn="base" hangingPunct="0">
              <a:spcBef>
                <a:spcPct val="30000"/>
              </a:spcBef>
              <a:spcAft>
                <a:spcPct val="0"/>
              </a:spcAft>
              <a:defRPr sz="1200">
                <a:solidFill>
                  <a:schemeClr val="tx1"/>
                </a:solidFill>
                <a:latin typeface="Arial" panose="020B0604020202020204" pitchFamily="34" charset="0"/>
              </a:defRPr>
            </a:lvl6pPr>
            <a:lvl7pPr marL="3046413" indent="-236538" eaLnBrk="0" fontAlgn="base" hangingPunct="0">
              <a:spcBef>
                <a:spcPct val="30000"/>
              </a:spcBef>
              <a:spcAft>
                <a:spcPct val="0"/>
              </a:spcAft>
              <a:defRPr sz="1200">
                <a:solidFill>
                  <a:schemeClr val="tx1"/>
                </a:solidFill>
                <a:latin typeface="Arial" panose="020B0604020202020204" pitchFamily="34" charset="0"/>
              </a:defRPr>
            </a:lvl7pPr>
            <a:lvl8pPr marL="3503613" indent="-236538" eaLnBrk="0" fontAlgn="base" hangingPunct="0">
              <a:spcBef>
                <a:spcPct val="30000"/>
              </a:spcBef>
              <a:spcAft>
                <a:spcPct val="0"/>
              </a:spcAft>
              <a:defRPr sz="1200">
                <a:solidFill>
                  <a:schemeClr val="tx1"/>
                </a:solidFill>
                <a:latin typeface="Arial" panose="020B0604020202020204" pitchFamily="34" charset="0"/>
              </a:defRPr>
            </a:lvl8pPr>
            <a:lvl9pPr marL="3960813" indent="-23653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A25EB726-0CCA-4DD0-B5AC-A1EE75C4FA07}" type="datetime3">
              <a:rPr lang="en-US" altLang="en-US" sz="1300" smtClean="0"/>
              <a:pPr eaLnBrk="1" hangingPunct="1">
                <a:spcBef>
                  <a:spcPct val="0"/>
                </a:spcBef>
              </a:pPr>
              <a:t>13 February 2024</a:t>
            </a:fld>
            <a:endParaRPr lang="en-US" altLang="en-US" sz="1300"/>
          </a:p>
        </p:txBody>
      </p:sp>
    </p:spTree>
    <p:extLst>
      <p:ext uri="{BB962C8B-B14F-4D97-AF65-F5344CB8AC3E}">
        <p14:creationId xmlns:p14="http://schemas.microsoft.com/office/powerpoint/2010/main" val="406748137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68350" indent="-295275" eaLnBrk="0" hangingPunct="0">
              <a:spcBef>
                <a:spcPct val="30000"/>
              </a:spcBef>
              <a:defRPr sz="1200">
                <a:solidFill>
                  <a:schemeClr val="tx1"/>
                </a:solidFill>
                <a:latin typeface="Arial" panose="020B0604020202020204" pitchFamily="34" charset="0"/>
              </a:defRPr>
            </a:lvl2pPr>
            <a:lvl3pPr marL="1184275" indent="-236538" eaLnBrk="0" hangingPunct="0">
              <a:spcBef>
                <a:spcPct val="30000"/>
              </a:spcBef>
              <a:defRPr sz="1200">
                <a:solidFill>
                  <a:schemeClr val="tx1"/>
                </a:solidFill>
                <a:latin typeface="Arial" panose="020B0604020202020204" pitchFamily="34" charset="0"/>
              </a:defRPr>
            </a:lvl3pPr>
            <a:lvl4pPr marL="1657350" indent="-236538" eaLnBrk="0" hangingPunct="0">
              <a:spcBef>
                <a:spcPct val="30000"/>
              </a:spcBef>
              <a:defRPr sz="1200">
                <a:solidFill>
                  <a:schemeClr val="tx1"/>
                </a:solidFill>
                <a:latin typeface="Arial" panose="020B0604020202020204" pitchFamily="34" charset="0"/>
              </a:defRPr>
            </a:lvl4pPr>
            <a:lvl5pPr marL="2132013" indent="-236538" eaLnBrk="0" hangingPunct="0">
              <a:spcBef>
                <a:spcPct val="30000"/>
              </a:spcBef>
              <a:defRPr sz="1200">
                <a:solidFill>
                  <a:schemeClr val="tx1"/>
                </a:solidFill>
                <a:latin typeface="Arial" panose="020B0604020202020204" pitchFamily="34" charset="0"/>
              </a:defRPr>
            </a:lvl5pPr>
            <a:lvl6pPr marL="2589213" indent="-236538" eaLnBrk="0" fontAlgn="base" hangingPunct="0">
              <a:spcBef>
                <a:spcPct val="30000"/>
              </a:spcBef>
              <a:spcAft>
                <a:spcPct val="0"/>
              </a:spcAft>
              <a:defRPr sz="1200">
                <a:solidFill>
                  <a:schemeClr val="tx1"/>
                </a:solidFill>
                <a:latin typeface="Arial" panose="020B0604020202020204" pitchFamily="34" charset="0"/>
              </a:defRPr>
            </a:lvl6pPr>
            <a:lvl7pPr marL="3046413" indent="-236538" eaLnBrk="0" fontAlgn="base" hangingPunct="0">
              <a:spcBef>
                <a:spcPct val="30000"/>
              </a:spcBef>
              <a:spcAft>
                <a:spcPct val="0"/>
              </a:spcAft>
              <a:defRPr sz="1200">
                <a:solidFill>
                  <a:schemeClr val="tx1"/>
                </a:solidFill>
                <a:latin typeface="Arial" panose="020B0604020202020204" pitchFamily="34" charset="0"/>
              </a:defRPr>
            </a:lvl7pPr>
            <a:lvl8pPr marL="3503613" indent="-236538" eaLnBrk="0" fontAlgn="base" hangingPunct="0">
              <a:spcBef>
                <a:spcPct val="30000"/>
              </a:spcBef>
              <a:spcAft>
                <a:spcPct val="0"/>
              </a:spcAft>
              <a:defRPr sz="1200">
                <a:solidFill>
                  <a:schemeClr val="tx1"/>
                </a:solidFill>
                <a:latin typeface="Arial" panose="020B0604020202020204" pitchFamily="34" charset="0"/>
              </a:defRPr>
            </a:lvl8pPr>
            <a:lvl9pPr marL="3960813" indent="-23653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C06BE26E-069C-41FA-9295-EE0358979105}" type="slidenum">
              <a:rPr lang="en-US" altLang="en-US" sz="1300"/>
              <a:pPr eaLnBrk="1" hangingPunct="1">
                <a:spcBef>
                  <a:spcPct val="0"/>
                </a:spcBef>
              </a:pPr>
              <a:t>69</a:t>
            </a:fld>
            <a:endParaRPr lang="en-US" altLang="en-US" sz="130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xfrm>
            <a:off x="937827" y="5276094"/>
            <a:ext cx="5161198" cy="500203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488" tIns="51244" rIns="102488" bIns="51244"/>
          <a:lstStyle/>
          <a:p>
            <a:endParaRPr lang="en-US" altLang="en-US" dirty="0">
              <a:latin typeface="Arial" panose="020B0604020202020204" pitchFamily="34" charset="0"/>
            </a:endParaRPr>
          </a:p>
        </p:txBody>
      </p:sp>
      <p:sp>
        <p:nvSpPr>
          <p:cNvPr id="46085" name="Footer Placeholder 1"/>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68350" indent="-295275" eaLnBrk="0" hangingPunct="0">
              <a:spcBef>
                <a:spcPct val="30000"/>
              </a:spcBef>
              <a:defRPr sz="1200">
                <a:solidFill>
                  <a:schemeClr val="tx1"/>
                </a:solidFill>
                <a:latin typeface="Arial" panose="020B0604020202020204" pitchFamily="34" charset="0"/>
              </a:defRPr>
            </a:lvl2pPr>
            <a:lvl3pPr marL="1184275" indent="-236538" eaLnBrk="0" hangingPunct="0">
              <a:spcBef>
                <a:spcPct val="30000"/>
              </a:spcBef>
              <a:defRPr sz="1200">
                <a:solidFill>
                  <a:schemeClr val="tx1"/>
                </a:solidFill>
                <a:latin typeface="Arial" panose="020B0604020202020204" pitchFamily="34" charset="0"/>
              </a:defRPr>
            </a:lvl3pPr>
            <a:lvl4pPr marL="1657350" indent="-236538" eaLnBrk="0" hangingPunct="0">
              <a:spcBef>
                <a:spcPct val="30000"/>
              </a:spcBef>
              <a:defRPr sz="1200">
                <a:solidFill>
                  <a:schemeClr val="tx1"/>
                </a:solidFill>
                <a:latin typeface="Arial" panose="020B0604020202020204" pitchFamily="34" charset="0"/>
              </a:defRPr>
            </a:lvl4pPr>
            <a:lvl5pPr marL="2132013" indent="-236538" eaLnBrk="0" hangingPunct="0">
              <a:spcBef>
                <a:spcPct val="30000"/>
              </a:spcBef>
              <a:defRPr sz="1200">
                <a:solidFill>
                  <a:schemeClr val="tx1"/>
                </a:solidFill>
                <a:latin typeface="Arial" panose="020B0604020202020204" pitchFamily="34" charset="0"/>
              </a:defRPr>
            </a:lvl5pPr>
            <a:lvl6pPr marL="2589213" indent="-236538" eaLnBrk="0" fontAlgn="base" hangingPunct="0">
              <a:spcBef>
                <a:spcPct val="30000"/>
              </a:spcBef>
              <a:spcAft>
                <a:spcPct val="0"/>
              </a:spcAft>
              <a:defRPr sz="1200">
                <a:solidFill>
                  <a:schemeClr val="tx1"/>
                </a:solidFill>
                <a:latin typeface="Arial" panose="020B0604020202020204" pitchFamily="34" charset="0"/>
              </a:defRPr>
            </a:lvl6pPr>
            <a:lvl7pPr marL="3046413" indent="-236538" eaLnBrk="0" fontAlgn="base" hangingPunct="0">
              <a:spcBef>
                <a:spcPct val="30000"/>
              </a:spcBef>
              <a:spcAft>
                <a:spcPct val="0"/>
              </a:spcAft>
              <a:defRPr sz="1200">
                <a:solidFill>
                  <a:schemeClr val="tx1"/>
                </a:solidFill>
                <a:latin typeface="Arial" panose="020B0604020202020204" pitchFamily="34" charset="0"/>
              </a:defRPr>
            </a:lvl7pPr>
            <a:lvl8pPr marL="3503613" indent="-236538" eaLnBrk="0" fontAlgn="base" hangingPunct="0">
              <a:spcBef>
                <a:spcPct val="30000"/>
              </a:spcBef>
              <a:spcAft>
                <a:spcPct val="0"/>
              </a:spcAft>
              <a:defRPr sz="1200">
                <a:solidFill>
                  <a:schemeClr val="tx1"/>
                </a:solidFill>
                <a:latin typeface="Arial" panose="020B0604020202020204" pitchFamily="34" charset="0"/>
              </a:defRPr>
            </a:lvl8pPr>
            <a:lvl9pPr marL="3960813" indent="-23653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r>
              <a:rPr lang="fr-FR" altLang="en-US" sz="1300"/>
              <a:t>Dr Hui Siu Cheung, SCE, NTU</a:t>
            </a:r>
            <a:endParaRPr lang="en-US" altLang="en-US" sz="1300"/>
          </a:p>
        </p:txBody>
      </p:sp>
      <p:sp>
        <p:nvSpPr>
          <p:cNvPr id="46086" name="Date Placeholder 1"/>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68350" indent="-295275" eaLnBrk="0" hangingPunct="0">
              <a:spcBef>
                <a:spcPct val="30000"/>
              </a:spcBef>
              <a:defRPr sz="1200">
                <a:solidFill>
                  <a:schemeClr val="tx1"/>
                </a:solidFill>
                <a:latin typeface="Arial" panose="020B0604020202020204" pitchFamily="34" charset="0"/>
              </a:defRPr>
            </a:lvl2pPr>
            <a:lvl3pPr marL="1184275" indent="-236538" eaLnBrk="0" hangingPunct="0">
              <a:spcBef>
                <a:spcPct val="30000"/>
              </a:spcBef>
              <a:defRPr sz="1200">
                <a:solidFill>
                  <a:schemeClr val="tx1"/>
                </a:solidFill>
                <a:latin typeface="Arial" panose="020B0604020202020204" pitchFamily="34" charset="0"/>
              </a:defRPr>
            </a:lvl3pPr>
            <a:lvl4pPr marL="1657350" indent="-236538" eaLnBrk="0" hangingPunct="0">
              <a:spcBef>
                <a:spcPct val="30000"/>
              </a:spcBef>
              <a:defRPr sz="1200">
                <a:solidFill>
                  <a:schemeClr val="tx1"/>
                </a:solidFill>
                <a:latin typeface="Arial" panose="020B0604020202020204" pitchFamily="34" charset="0"/>
              </a:defRPr>
            </a:lvl4pPr>
            <a:lvl5pPr marL="2132013" indent="-236538" eaLnBrk="0" hangingPunct="0">
              <a:spcBef>
                <a:spcPct val="30000"/>
              </a:spcBef>
              <a:defRPr sz="1200">
                <a:solidFill>
                  <a:schemeClr val="tx1"/>
                </a:solidFill>
                <a:latin typeface="Arial" panose="020B0604020202020204" pitchFamily="34" charset="0"/>
              </a:defRPr>
            </a:lvl5pPr>
            <a:lvl6pPr marL="2589213" indent="-236538" eaLnBrk="0" fontAlgn="base" hangingPunct="0">
              <a:spcBef>
                <a:spcPct val="30000"/>
              </a:spcBef>
              <a:spcAft>
                <a:spcPct val="0"/>
              </a:spcAft>
              <a:defRPr sz="1200">
                <a:solidFill>
                  <a:schemeClr val="tx1"/>
                </a:solidFill>
                <a:latin typeface="Arial" panose="020B0604020202020204" pitchFamily="34" charset="0"/>
              </a:defRPr>
            </a:lvl6pPr>
            <a:lvl7pPr marL="3046413" indent="-236538" eaLnBrk="0" fontAlgn="base" hangingPunct="0">
              <a:spcBef>
                <a:spcPct val="30000"/>
              </a:spcBef>
              <a:spcAft>
                <a:spcPct val="0"/>
              </a:spcAft>
              <a:defRPr sz="1200">
                <a:solidFill>
                  <a:schemeClr val="tx1"/>
                </a:solidFill>
                <a:latin typeface="Arial" panose="020B0604020202020204" pitchFamily="34" charset="0"/>
              </a:defRPr>
            </a:lvl7pPr>
            <a:lvl8pPr marL="3503613" indent="-236538" eaLnBrk="0" fontAlgn="base" hangingPunct="0">
              <a:spcBef>
                <a:spcPct val="30000"/>
              </a:spcBef>
              <a:spcAft>
                <a:spcPct val="0"/>
              </a:spcAft>
              <a:defRPr sz="1200">
                <a:solidFill>
                  <a:schemeClr val="tx1"/>
                </a:solidFill>
                <a:latin typeface="Arial" panose="020B0604020202020204" pitchFamily="34" charset="0"/>
              </a:defRPr>
            </a:lvl8pPr>
            <a:lvl9pPr marL="3960813" indent="-23653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A25EB726-0CCA-4DD0-B5AC-A1EE75C4FA07}" type="datetime3">
              <a:rPr lang="en-US" altLang="en-US" sz="1300" smtClean="0"/>
              <a:pPr eaLnBrk="1" hangingPunct="1">
                <a:spcBef>
                  <a:spcPct val="0"/>
                </a:spcBef>
              </a:pPr>
              <a:t>13 February 2024</a:t>
            </a:fld>
            <a:endParaRPr lang="en-US" altLang="en-US" sz="1300"/>
          </a:p>
        </p:txBody>
      </p:sp>
    </p:spTree>
    <p:extLst>
      <p:ext uri="{BB962C8B-B14F-4D97-AF65-F5344CB8AC3E}">
        <p14:creationId xmlns:p14="http://schemas.microsoft.com/office/powerpoint/2010/main" val="129416494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2031AFFA-5214-4CD7-AC14-54BF2F08C1EF}" type="slidenum">
              <a:rPr lang="en-GB" smtClean="0"/>
              <a:t>70</a:t>
            </a:fld>
            <a:endParaRPr lang="en-GB"/>
          </a:p>
        </p:txBody>
      </p:sp>
    </p:spTree>
    <p:extLst>
      <p:ext uri="{BB962C8B-B14F-4D97-AF65-F5344CB8AC3E}">
        <p14:creationId xmlns:p14="http://schemas.microsoft.com/office/powerpoint/2010/main" val="399943398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For the given first tree using in-order traversal we can output the sequence as;</a:t>
            </a:r>
            <a:endParaRPr lang="en-SG"/>
          </a:p>
          <a:p>
            <a:r>
              <a:rPr lang="en-GB"/>
              <a:t>	A, B, C, D, E, F, G, H and I</a:t>
            </a:r>
            <a:endParaRPr lang="en-SG"/>
          </a:p>
          <a:p>
            <a:endParaRPr lang="en-US"/>
          </a:p>
          <a:p>
            <a:endParaRPr lang="en-SG"/>
          </a:p>
        </p:txBody>
      </p:sp>
      <p:sp>
        <p:nvSpPr>
          <p:cNvPr id="4" name="Slide Number Placeholder 3"/>
          <p:cNvSpPr>
            <a:spLocks noGrp="1"/>
          </p:cNvSpPr>
          <p:nvPr>
            <p:ph type="sldNum" sz="quarter" idx="10"/>
          </p:nvPr>
        </p:nvSpPr>
        <p:spPr/>
        <p:txBody>
          <a:bodyPr/>
          <a:lstStyle/>
          <a:p>
            <a:fld id="{2031AFFA-5214-4CD7-AC14-54BF2F08C1EF}" type="slidenum">
              <a:rPr lang="en-GB" smtClean="0"/>
              <a:t>71</a:t>
            </a:fld>
            <a:endParaRPr lang="en-GB"/>
          </a:p>
        </p:txBody>
      </p:sp>
    </p:spTree>
    <p:extLst>
      <p:ext uri="{BB962C8B-B14F-4D97-AF65-F5344CB8AC3E}">
        <p14:creationId xmlns:p14="http://schemas.microsoft.com/office/powerpoint/2010/main" val="126856517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We get a sorted linkedlist if we flatten a binary search tree because we can map binary search tree into a linkedlist as shown in the slide.</a:t>
            </a:r>
            <a:endParaRPr lang="en-SG"/>
          </a:p>
          <a:p>
            <a:endParaRPr lang="en-SG"/>
          </a:p>
          <a:p>
            <a:endParaRPr lang="en-SG"/>
          </a:p>
        </p:txBody>
      </p:sp>
      <p:sp>
        <p:nvSpPr>
          <p:cNvPr id="4" name="Slide Number Placeholder 3"/>
          <p:cNvSpPr>
            <a:spLocks noGrp="1"/>
          </p:cNvSpPr>
          <p:nvPr>
            <p:ph type="sldNum" sz="quarter" idx="10"/>
          </p:nvPr>
        </p:nvSpPr>
        <p:spPr/>
        <p:txBody>
          <a:bodyPr/>
          <a:lstStyle/>
          <a:p>
            <a:fld id="{2031AFFA-5214-4CD7-AC14-54BF2F08C1EF}" type="slidenum">
              <a:rPr lang="en-GB" smtClean="0"/>
              <a:t>72</a:t>
            </a:fld>
            <a:endParaRPr lang="en-GB"/>
          </a:p>
        </p:txBody>
      </p:sp>
    </p:spTree>
    <p:extLst>
      <p:ext uri="{BB962C8B-B14F-4D97-AF65-F5344CB8AC3E}">
        <p14:creationId xmlns:p14="http://schemas.microsoft.com/office/powerpoint/2010/main" val="302972600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a:t>Binary Search Tree - L&lt; C&lt; R</a:t>
            </a:r>
          </a:p>
          <a:p>
            <a:endParaRPr lang="en-SG"/>
          </a:p>
        </p:txBody>
      </p:sp>
      <p:sp>
        <p:nvSpPr>
          <p:cNvPr id="4" name="Slide Number Placeholder 3"/>
          <p:cNvSpPr>
            <a:spLocks noGrp="1"/>
          </p:cNvSpPr>
          <p:nvPr>
            <p:ph type="sldNum" sz="quarter" idx="10"/>
          </p:nvPr>
        </p:nvSpPr>
        <p:spPr/>
        <p:txBody>
          <a:bodyPr/>
          <a:lstStyle/>
          <a:p>
            <a:fld id="{2031AFFA-5214-4CD7-AC14-54BF2F08C1EF}" type="slidenum">
              <a:rPr lang="en-GB" smtClean="0"/>
              <a:t>76</a:t>
            </a:fld>
            <a:endParaRPr lang="en-GB"/>
          </a:p>
        </p:txBody>
      </p:sp>
    </p:spTree>
    <p:extLst>
      <p:ext uri="{BB962C8B-B14F-4D97-AF65-F5344CB8AC3E}">
        <p14:creationId xmlns:p14="http://schemas.microsoft.com/office/powerpoint/2010/main" val="336396250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a:t>Binary Search Tree - L&lt; C&lt; R</a:t>
            </a:r>
          </a:p>
          <a:p>
            <a:endParaRPr lang="en-SG"/>
          </a:p>
        </p:txBody>
      </p:sp>
      <p:sp>
        <p:nvSpPr>
          <p:cNvPr id="4" name="Slide Number Placeholder 3"/>
          <p:cNvSpPr>
            <a:spLocks noGrp="1"/>
          </p:cNvSpPr>
          <p:nvPr>
            <p:ph type="sldNum" sz="quarter" idx="10"/>
          </p:nvPr>
        </p:nvSpPr>
        <p:spPr/>
        <p:txBody>
          <a:bodyPr/>
          <a:lstStyle/>
          <a:p>
            <a:fld id="{2031AFFA-5214-4CD7-AC14-54BF2F08C1EF}" type="slidenum">
              <a:rPr lang="en-GB" smtClean="0"/>
              <a:t>77</a:t>
            </a:fld>
            <a:endParaRPr lang="en-GB"/>
          </a:p>
        </p:txBody>
      </p:sp>
    </p:spTree>
    <p:extLst>
      <p:ext uri="{BB962C8B-B14F-4D97-AF65-F5344CB8AC3E}">
        <p14:creationId xmlns:p14="http://schemas.microsoft.com/office/powerpoint/2010/main" val="223610595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u="sng"/>
              <a:t>BST Traversal</a:t>
            </a:r>
          </a:p>
          <a:p>
            <a:endParaRPr lang="en-SG" b="1" u="sng"/>
          </a:p>
          <a:p>
            <a:r>
              <a:rPr lang="en-GB"/>
              <a:t>Using the tree traversal template we can construct the code for BST Traversal.</a:t>
            </a:r>
            <a:endParaRPr lang="en-SG"/>
          </a:p>
          <a:p>
            <a:pPr marL="171450" lvl="0" indent="-171450">
              <a:buFont typeface="Arial" pitchFamily="34" charset="0"/>
              <a:buChar char="•"/>
            </a:pPr>
            <a:r>
              <a:rPr lang="en-GB"/>
              <a:t>After defining the function ‘BSTT’ with a btnode typed pointer and a character typed variable we first check whether the current node is NULL or NOT NULL.</a:t>
            </a:r>
            <a:endParaRPr lang="en-SG"/>
          </a:p>
          <a:p>
            <a:r>
              <a:rPr lang="en-GB"/>
              <a:t>	</a:t>
            </a:r>
          </a:p>
          <a:p>
            <a:r>
              <a:rPr lang="en-GB"/>
              <a:t>	void BSTT ()btnode *cur, char C){</a:t>
            </a:r>
            <a:endParaRPr lang="en-SG"/>
          </a:p>
          <a:p>
            <a:r>
              <a:rPr lang="en-GB"/>
              <a:t>		if (cur==NULL) return;</a:t>
            </a:r>
            <a:endParaRPr lang="en-SG"/>
          </a:p>
          <a:p>
            <a:r>
              <a:rPr lang="en-GB"/>
              <a:t>	}</a:t>
            </a:r>
            <a:endParaRPr lang="en-SG"/>
          </a:p>
          <a:p>
            <a:pPr marL="171450" lvl="0" indent="-171450">
              <a:buFont typeface="Arial" pitchFamily="34" charset="0"/>
              <a:buChar char="•"/>
            </a:pPr>
            <a:r>
              <a:rPr lang="en-GB"/>
              <a:t>If current node is NOT NULL, we check whether the pointer ‘cur’ points at the required node. If ‘yes’ we output a massage and return.</a:t>
            </a:r>
            <a:endParaRPr lang="en-SG"/>
          </a:p>
          <a:p>
            <a:r>
              <a:rPr lang="en-GB"/>
              <a:t>	if (c==cur -&gt; item) {</a:t>
            </a:r>
            <a:endParaRPr lang="en-SG"/>
          </a:p>
          <a:p>
            <a:r>
              <a:rPr lang="en-GB"/>
              <a:t>	printf (“found!\n”); return;</a:t>
            </a:r>
            <a:endParaRPr lang="en-SG"/>
          </a:p>
          <a:p>
            <a:r>
              <a:rPr lang="en-GB"/>
              <a:t>	}</a:t>
            </a:r>
            <a:endParaRPr lang="en-SG"/>
          </a:p>
          <a:p>
            <a:pPr marL="171450" lvl="0" indent="-171450">
              <a:buFont typeface="Arial" pitchFamily="34" charset="0"/>
              <a:buChar char="•"/>
            </a:pPr>
            <a:r>
              <a:rPr lang="en-GB"/>
              <a:t>If the current node is not what we required we check whether C is less than the current item. If it is less than current item, it should be in current item’s left subtree. Therefore we have to move to the left child node.</a:t>
            </a:r>
            <a:endParaRPr lang="en-SG"/>
          </a:p>
          <a:p>
            <a:r>
              <a:rPr lang="en-GB"/>
              <a:t>	if (c&lt; cur -&gt; item)</a:t>
            </a:r>
            <a:endParaRPr lang="en-SG"/>
          </a:p>
          <a:p>
            <a:r>
              <a:rPr lang="en-GB"/>
              <a:t>	BSTT ( cur -&gt; left, C);</a:t>
            </a:r>
          </a:p>
          <a:p>
            <a:endParaRPr lang="en-GB"/>
          </a:p>
          <a:p>
            <a:pPr marL="171450" lvl="0" indent="-171450">
              <a:buFont typeface="Arial" pitchFamily="34" charset="0"/>
              <a:buChar char="•"/>
            </a:pPr>
            <a:r>
              <a:rPr lang="en-GB"/>
              <a:t>Else we have to check the right sub tree.</a:t>
            </a:r>
            <a:endParaRPr lang="en-SG"/>
          </a:p>
          <a:p>
            <a:r>
              <a:rPr lang="en-GB"/>
              <a:t>	else</a:t>
            </a:r>
            <a:endParaRPr lang="en-SG"/>
          </a:p>
          <a:p>
            <a:r>
              <a:rPr lang="en-GB"/>
              <a:t>	BSTT (cur -&gt; right, C);</a:t>
            </a:r>
            <a:endParaRPr lang="en-SG"/>
          </a:p>
          <a:p>
            <a:endParaRPr lang="en-SG"/>
          </a:p>
          <a:p>
            <a:endParaRPr lang="en-SG" dirty="0"/>
          </a:p>
        </p:txBody>
      </p:sp>
      <p:sp>
        <p:nvSpPr>
          <p:cNvPr id="4" name="Slide Number Placeholder 3"/>
          <p:cNvSpPr>
            <a:spLocks noGrp="1"/>
          </p:cNvSpPr>
          <p:nvPr>
            <p:ph type="sldNum" sz="quarter" idx="10"/>
          </p:nvPr>
        </p:nvSpPr>
        <p:spPr/>
        <p:txBody>
          <a:bodyPr/>
          <a:lstStyle/>
          <a:p>
            <a:fld id="{2031AFFA-5214-4CD7-AC14-54BF2F08C1EF}" type="slidenum">
              <a:rPr lang="en-GB" smtClean="0"/>
              <a:t>78</a:t>
            </a:fld>
            <a:endParaRPr lang="en-GB"/>
          </a:p>
        </p:txBody>
      </p:sp>
    </p:spTree>
    <p:extLst>
      <p:ext uri="{BB962C8B-B14F-4D97-AF65-F5344CB8AC3E}">
        <p14:creationId xmlns:p14="http://schemas.microsoft.com/office/powerpoint/2010/main" val="2099236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 don’t touch level 3 nodes until I process level</a:t>
            </a:r>
            <a:r>
              <a:rPr lang="en-US" baseline="0"/>
              <a:t> 2 nodes. </a:t>
            </a:r>
          </a:p>
          <a:p>
            <a:endParaRPr lang="en-US" baseline="0"/>
          </a:p>
          <a:p>
            <a:r>
              <a:rPr lang="en-US" baseline="0"/>
              <a:t>Similarly, I don ‘t process level 2 nodes until I finished processing level 1 nodes.</a:t>
            </a:r>
            <a:endParaRPr lang="en-US"/>
          </a:p>
          <a:p>
            <a:endParaRPr lang="en-SG"/>
          </a:p>
        </p:txBody>
      </p:sp>
      <p:sp>
        <p:nvSpPr>
          <p:cNvPr id="4" name="Slide Number Placeholder 3"/>
          <p:cNvSpPr>
            <a:spLocks noGrp="1"/>
          </p:cNvSpPr>
          <p:nvPr>
            <p:ph type="sldNum" sz="quarter" idx="10"/>
          </p:nvPr>
        </p:nvSpPr>
        <p:spPr/>
        <p:txBody>
          <a:bodyPr/>
          <a:lstStyle/>
          <a:p>
            <a:fld id="{2031AFFA-5214-4CD7-AC14-54BF2F08C1EF}" type="slidenum">
              <a:rPr lang="en-GB" smtClean="0"/>
              <a:t>22</a:t>
            </a:fld>
            <a:endParaRPr lang="en-GB"/>
          </a:p>
        </p:txBody>
      </p:sp>
    </p:spTree>
    <p:extLst>
      <p:ext uri="{BB962C8B-B14F-4D97-AF65-F5344CB8AC3E}">
        <p14:creationId xmlns:p14="http://schemas.microsoft.com/office/powerpoint/2010/main" val="119089011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For an example, if you want search for ‘B’ in the given binary search tree;</a:t>
            </a:r>
          </a:p>
          <a:p>
            <a:endParaRPr lang="en-SG"/>
          </a:p>
          <a:p>
            <a:pPr marL="171450" lvl="0" indent="-171450">
              <a:buFont typeface="Arial" pitchFamily="34" charset="0"/>
              <a:buChar char="•"/>
            </a:pPr>
            <a:r>
              <a:rPr lang="en-GB"/>
              <a:t>You start with ‘H’ which is the root node.</a:t>
            </a:r>
          </a:p>
          <a:p>
            <a:pPr marL="171450" lvl="0" indent="-171450">
              <a:buFont typeface="Arial" pitchFamily="34" charset="0"/>
              <a:buChar char="•"/>
            </a:pPr>
            <a:endParaRPr lang="en-SG"/>
          </a:p>
          <a:p>
            <a:pPr marL="171450" lvl="0" indent="-171450">
              <a:buFont typeface="Arial" pitchFamily="34" charset="0"/>
              <a:buChar char="•"/>
            </a:pPr>
            <a:r>
              <a:rPr lang="en-GB"/>
              <a:t>Check whether ‘H’ is what we are searching for. Since we are searching for ‘B’, ‘H’ is not the correct node.</a:t>
            </a:r>
          </a:p>
          <a:p>
            <a:pPr marL="171450" lvl="0" indent="-171450">
              <a:buFont typeface="Arial" pitchFamily="34" charset="0"/>
              <a:buChar char="•"/>
            </a:pPr>
            <a:endParaRPr lang="en-SG"/>
          </a:p>
          <a:p>
            <a:pPr marL="171450" lvl="0" indent="-171450">
              <a:buFont typeface="Arial" pitchFamily="34" charset="0"/>
              <a:buChar char="•"/>
            </a:pPr>
            <a:r>
              <a:rPr lang="en-GB"/>
              <a:t>Then we check whether ‘B’ is less than ‘H’. ‘B’ comes before ‘H’ in the alphabet. Therefore ‘B’ &lt; ‘H’. Then we move to the left subtree of ‘H’, which is ‘E’.</a:t>
            </a:r>
          </a:p>
          <a:p>
            <a:pPr marL="171450" lvl="0" indent="-171450">
              <a:buFont typeface="Arial" pitchFamily="34" charset="0"/>
              <a:buChar char="•"/>
            </a:pPr>
            <a:endParaRPr lang="en-SG"/>
          </a:p>
          <a:p>
            <a:pPr marL="171450" lvl="0" indent="-171450">
              <a:buFont typeface="Arial" pitchFamily="34" charset="0"/>
              <a:buChar char="•"/>
            </a:pPr>
            <a:r>
              <a:rPr lang="en-GB"/>
              <a:t>We now check again whether ‘E’ is what we are searching for. Since ‘E’ is not what we want we check whether ‘B’ is less than ‘E’. Since ‘B’ comes before ‘E’ in the alphabet, ‘B’ &lt; ‘E’ Therefore we move to the left child node of ‘E’ which is ‘B’.</a:t>
            </a:r>
          </a:p>
          <a:p>
            <a:pPr marL="171450" lvl="0" indent="-171450">
              <a:buFont typeface="Arial" pitchFamily="34" charset="0"/>
              <a:buChar char="•"/>
            </a:pPr>
            <a:endParaRPr lang="en-SG"/>
          </a:p>
          <a:p>
            <a:pPr marL="171450" lvl="0" indent="-171450">
              <a:buFont typeface="Arial" pitchFamily="34" charset="0"/>
              <a:buChar char="•"/>
            </a:pPr>
            <a:r>
              <a:rPr lang="en-GB"/>
              <a:t>Now we check whether ‘B’ is what we are searching for. Since the answer is ‘yes’, we can print the massage.</a:t>
            </a:r>
            <a:endParaRPr lang="en-SG"/>
          </a:p>
          <a:p>
            <a:endParaRPr lang="en-SG" dirty="0"/>
          </a:p>
        </p:txBody>
      </p:sp>
      <p:sp>
        <p:nvSpPr>
          <p:cNvPr id="4" name="Slide Number Placeholder 3"/>
          <p:cNvSpPr>
            <a:spLocks noGrp="1"/>
          </p:cNvSpPr>
          <p:nvPr>
            <p:ph type="sldNum" sz="quarter" idx="10"/>
          </p:nvPr>
        </p:nvSpPr>
        <p:spPr/>
        <p:txBody>
          <a:bodyPr/>
          <a:lstStyle/>
          <a:p>
            <a:fld id="{2031AFFA-5214-4CD7-AC14-54BF2F08C1EF}" type="slidenum">
              <a:rPr lang="en-GB" smtClean="0"/>
              <a:t>79</a:t>
            </a:fld>
            <a:endParaRPr lang="en-GB"/>
          </a:p>
        </p:txBody>
      </p:sp>
    </p:spTree>
    <p:extLst>
      <p:ext uri="{BB962C8B-B14F-4D97-AF65-F5344CB8AC3E}">
        <p14:creationId xmlns:p14="http://schemas.microsoft.com/office/powerpoint/2010/main" val="383020093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Same process should follow to search node ‘K’. </a:t>
            </a:r>
          </a:p>
          <a:p>
            <a:endParaRPr lang="en-GB"/>
          </a:p>
          <a:p>
            <a:r>
              <a:rPr lang="en-GB"/>
              <a:t>This time ‘K’ comes after ‘H’ in the alphabet ‘K’ is large than ‘H’. </a:t>
            </a:r>
          </a:p>
          <a:p>
            <a:endParaRPr lang="en-GB"/>
          </a:p>
          <a:p>
            <a:r>
              <a:rPr lang="en-GB"/>
              <a:t>Therefore we have to check with right subtree of ‘H’ this time.</a:t>
            </a:r>
            <a:endParaRPr lang="en-SG" dirty="0"/>
          </a:p>
        </p:txBody>
      </p:sp>
      <p:sp>
        <p:nvSpPr>
          <p:cNvPr id="4" name="Slide Number Placeholder 3"/>
          <p:cNvSpPr>
            <a:spLocks noGrp="1"/>
          </p:cNvSpPr>
          <p:nvPr>
            <p:ph type="sldNum" sz="quarter" idx="10"/>
          </p:nvPr>
        </p:nvSpPr>
        <p:spPr/>
        <p:txBody>
          <a:bodyPr/>
          <a:lstStyle/>
          <a:p>
            <a:fld id="{2031AFFA-5214-4CD7-AC14-54BF2F08C1EF}" type="slidenum">
              <a:rPr lang="en-GB" smtClean="0"/>
              <a:t>80</a:t>
            </a:fld>
            <a:endParaRPr lang="en-GB"/>
          </a:p>
        </p:txBody>
      </p:sp>
    </p:spTree>
    <p:extLst>
      <p:ext uri="{BB962C8B-B14F-4D97-AF65-F5344CB8AC3E}">
        <p14:creationId xmlns:p14="http://schemas.microsoft.com/office/powerpoint/2010/main" val="289591436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u="sng"/>
              <a:t>What if we remove node ‘D’ and search for it?</a:t>
            </a:r>
          </a:p>
          <a:p>
            <a:endParaRPr lang="en-SG" b="1"/>
          </a:p>
          <a:p>
            <a:r>
              <a:rPr lang="en-GB"/>
              <a:t>We start from the root node ‘H’ and follow the discussed process until ‘C’.</a:t>
            </a:r>
          </a:p>
          <a:p>
            <a:endParaRPr lang="en-GB"/>
          </a:p>
          <a:p>
            <a:r>
              <a:rPr lang="en-GB"/>
              <a:t> Now ‘D’ is larger than ‘C’. Therefore we move from ‘C’ to its right child node. </a:t>
            </a:r>
          </a:p>
          <a:p>
            <a:endParaRPr lang="en-GB"/>
          </a:p>
          <a:p>
            <a:r>
              <a:rPr lang="en-GB"/>
              <a:t>Now the pointer points at an empty node because we have already removed ‘D. </a:t>
            </a:r>
          </a:p>
          <a:p>
            <a:endParaRPr lang="en-GB"/>
          </a:p>
          <a:p>
            <a:r>
              <a:rPr lang="en-GB"/>
              <a:t>Therefore cur==NULL, and we can print a massage.</a:t>
            </a:r>
            <a:endParaRPr lang="en-SG"/>
          </a:p>
          <a:p>
            <a:r>
              <a:rPr lang="en-GB"/>
              <a:t>		if (cur== NULL) { printf (“can’t find!”); return; }</a:t>
            </a:r>
            <a:endParaRPr lang="en-SG"/>
          </a:p>
          <a:p>
            <a:endParaRPr lang="en-SG" dirty="0"/>
          </a:p>
        </p:txBody>
      </p:sp>
      <p:sp>
        <p:nvSpPr>
          <p:cNvPr id="4" name="Slide Number Placeholder 3"/>
          <p:cNvSpPr>
            <a:spLocks noGrp="1"/>
          </p:cNvSpPr>
          <p:nvPr>
            <p:ph type="sldNum" sz="quarter" idx="10"/>
          </p:nvPr>
        </p:nvSpPr>
        <p:spPr/>
        <p:txBody>
          <a:bodyPr/>
          <a:lstStyle/>
          <a:p>
            <a:fld id="{2031AFFA-5214-4CD7-AC14-54BF2F08C1EF}" type="slidenum">
              <a:rPr lang="en-GB" smtClean="0"/>
              <a:t>82</a:t>
            </a:fld>
            <a:endParaRPr lang="en-GB"/>
          </a:p>
        </p:txBody>
      </p:sp>
    </p:spTree>
    <p:extLst>
      <p:ext uri="{BB962C8B-B14F-4D97-AF65-F5344CB8AC3E}">
        <p14:creationId xmlns:p14="http://schemas.microsoft.com/office/powerpoint/2010/main" val="326940324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For the given binary search tree in the slide we try to insert node ‘D’ and still maintain the tree as a binary search tree.</a:t>
            </a:r>
            <a:endParaRPr lang="en-SG" dirty="0"/>
          </a:p>
        </p:txBody>
      </p:sp>
      <p:sp>
        <p:nvSpPr>
          <p:cNvPr id="4" name="Slide Number Placeholder 3"/>
          <p:cNvSpPr>
            <a:spLocks noGrp="1"/>
          </p:cNvSpPr>
          <p:nvPr>
            <p:ph type="sldNum" sz="quarter" idx="10"/>
          </p:nvPr>
        </p:nvSpPr>
        <p:spPr/>
        <p:txBody>
          <a:bodyPr/>
          <a:lstStyle/>
          <a:p>
            <a:fld id="{2031AFFA-5214-4CD7-AC14-54BF2F08C1EF}" type="slidenum">
              <a:rPr lang="en-GB" smtClean="0"/>
              <a:t>85</a:t>
            </a:fld>
            <a:endParaRPr lang="en-GB"/>
          </a:p>
        </p:txBody>
      </p:sp>
    </p:spTree>
    <p:extLst>
      <p:ext uri="{BB962C8B-B14F-4D97-AF65-F5344CB8AC3E}">
        <p14:creationId xmlns:p14="http://schemas.microsoft.com/office/powerpoint/2010/main" val="172237668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There is only one unique position a node can be inserted in. Therefore there is only one answer.</a:t>
            </a:r>
            <a:endParaRPr lang="en-SG"/>
          </a:p>
          <a:p>
            <a:endParaRPr lang="en-SG" dirty="0"/>
          </a:p>
        </p:txBody>
      </p:sp>
      <p:sp>
        <p:nvSpPr>
          <p:cNvPr id="4" name="Slide Number Placeholder 3"/>
          <p:cNvSpPr>
            <a:spLocks noGrp="1"/>
          </p:cNvSpPr>
          <p:nvPr>
            <p:ph type="sldNum" sz="quarter" idx="10"/>
          </p:nvPr>
        </p:nvSpPr>
        <p:spPr/>
        <p:txBody>
          <a:bodyPr/>
          <a:lstStyle/>
          <a:p>
            <a:fld id="{2031AFFA-5214-4CD7-AC14-54BF2F08C1EF}" type="slidenum">
              <a:rPr lang="en-GB" smtClean="0"/>
              <a:t>86</a:t>
            </a:fld>
            <a:endParaRPr lang="en-GB"/>
          </a:p>
        </p:txBody>
      </p:sp>
    </p:spTree>
    <p:extLst>
      <p:ext uri="{BB962C8B-B14F-4D97-AF65-F5344CB8AC3E}">
        <p14:creationId xmlns:p14="http://schemas.microsoft.com/office/powerpoint/2010/main" val="306969297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Before inserting the node we use Binary Tree Traversal Template to identify the correct empty location for the node.</a:t>
            </a:r>
            <a:endParaRPr lang="en-SG"/>
          </a:p>
          <a:p>
            <a:endParaRPr lang="en-SG" dirty="0"/>
          </a:p>
        </p:txBody>
      </p:sp>
      <p:sp>
        <p:nvSpPr>
          <p:cNvPr id="4" name="Slide Number Placeholder 3"/>
          <p:cNvSpPr>
            <a:spLocks noGrp="1"/>
          </p:cNvSpPr>
          <p:nvPr>
            <p:ph type="sldNum" sz="quarter" idx="10"/>
          </p:nvPr>
        </p:nvSpPr>
        <p:spPr/>
        <p:txBody>
          <a:bodyPr/>
          <a:lstStyle/>
          <a:p>
            <a:fld id="{2031AFFA-5214-4CD7-AC14-54BF2F08C1EF}" type="slidenum">
              <a:rPr lang="en-GB" smtClean="0"/>
              <a:t>87</a:t>
            </a:fld>
            <a:endParaRPr lang="en-GB"/>
          </a:p>
        </p:txBody>
      </p:sp>
    </p:spTree>
    <p:extLst>
      <p:ext uri="{BB962C8B-B14F-4D97-AF65-F5344CB8AC3E}">
        <p14:creationId xmlns:p14="http://schemas.microsoft.com/office/powerpoint/2010/main" val="424577837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Since we are trying to insert node ‘D’. </a:t>
            </a:r>
          </a:p>
          <a:p>
            <a:endParaRPr lang="en-GB"/>
          </a:p>
          <a:p>
            <a:r>
              <a:rPr lang="en-GB"/>
              <a:t>We first traverse the tree for node ‘D’. </a:t>
            </a:r>
          </a:p>
          <a:p>
            <a:endParaRPr lang="en-GB"/>
          </a:p>
          <a:p>
            <a:r>
              <a:rPr lang="en-GB"/>
              <a:t>Once we found that ‘D’ should be inserted as the right child node of ‘C’ because ‘D’ is larger than ‘C’. </a:t>
            </a:r>
          </a:p>
          <a:p>
            <a:endParaRPr lang="en-GB"/>
          </a:p>
          <a:p>
            <a:r>
              <a:rPr lang="en-GB"/>
              <a:t>We can add the node to the BST.</a:t>
            </a:r>
            <a:endParaRPr lang="en-SG" dirty="0"/>
          </a:p>
        </p:txBody>
      </p:sp>
      <p:sp>
        <p:nvSpPr>
          <p:cNvPr id="4" name="Slide Number Placeholder 3"/>
          <p:cNvSpPr>
            <a:spLocks noGrp="1"/>
          </p:cNvSpPr>
          <p:nvPr>
            <p:ph type="sldNum" sz="quarter" idx="10"/>
          </p:nvPr>
        </p:nvSpPr>
        <p:spPr/>
        <p:txBody>
          <a:bodyPr/>
          <a:lstStyle/>
          <a:p>
            <a:fld id="{2031AFFA-5214-4CD7-AC14-54BF2F08C1EF}" type="slidenum">
              <a:rPr lang="en-GB" smtClean="0"/>
              <a:t>88</a:t>
            </a:fld>
            <a:endParaRPr lang="en-GB"/>
          </a:p>
        </p:txBody>
      </p:sp>
    </p:spTree>
    <p:extLst>
      <p:ext uri="{BB962C8B-B14F-4D97-AF65-F5344CB8AC3E}">
        <p14:creationId xmlns:p14="http://schemas.microsoft.com/office/powerpoint/2010/main" val="206939617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2031AFFA-5214-4CD7-AC14-54BF2F08C1EF}" type="slidenum">
              <a:rPr lang="en-GB" smtClean="0"/>
              <a:t>89</a:t>
            </a:fld>
            <a:endParaRPr lang="en-GB"/>
          </a:p>
        </p:txBody>
      </p:sp>
    </p:spTree>
    <p:extLst>
      <p:ext uri="{BB962C8B-B14F-4D97-AF65-F5344CB8AC3E}">
        <p14:creationId xmlns:p14="http://schemas.microsoft.com/office/powerpoint/2010/main" val="37676952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2031AFFA-5214-4CD7-AC14-54BF2F08C1EF}" type="slidenum">
              <a:rPr lang="en-GB" smtClean="0"/>
              <a:t>90</a:t>
            </a:fld>
            <a:endParaRPr lang="en-GB"/>
          </a:p>
        </p:txBody>
      </p:sp>
    </p:spTree>
    <p:extLst>
      <p:ext uri="{BB962C8B-B14F-4D97-AF65-F5344CB8AC3E}">
        <p14:creationId xmlns:p14="http://schemas.microsoft.com/office/powerpoint/2010/main" val="37676952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There are 3 cases we should consider when we try to remove a node from a BST.</a:t>
            </a:r>
            <a:endParaRPr lang="en-SG"/>
          </a:p>
          <a:p>
            <a:endParaRPr lang="en-SG"/>
          </a:p>
          <a:p>
            <a:endParaRPr lang="en-SG"/>
          </a:p>
          <a:p>
            <a:endParaRPr lang="en-SG"/>
          </a:p>
        </p:txBody>
      </p:sp>
      <p:sp>
        <p:nvSpPr>
          <p:cNvPr id="4" name="Slide Number Placeholder 3"/>
          <p:cNvSpPr>
            <a:spLocks noGrp="1"/>
          </p:cNvSpPr>
          <p:nvPr>
            <p:ph type="sldNum" sz="quarter" idx="10"/>
          </p:nvPr>
        </p:nvSpPr>
        <p:spPr/>
        <p:txBody>
          <a:bodyPr/>
          <a:lstStyle/>
          <a:p>
            <a:fld id="{2031AFFA-5214-4CD7-AC14-54BF2F08C1EF}" type="slidenum">
              <a:rPr lang="en-GB" smtClean="0"/>
              <a:t>93</a:t>
            </a:fld>
            <a:endParaRPr lang="en-GB"/>
          </a:p>
        </p:txBody>
      </p:sp>
    </p:spTree>
    <p:extLst>
      <p:ext uri="{BB962C8B-B14F-4D97-AF65-F5344CB8AC3E}">
        <p14:creationId xmlns:p14="http://schemas.microsoft.com/office/powerpoint/2010/main" val="32593805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68350" indent="-295275" eaLnBrk="0" hangingPunct="0">
              <a:spcBef>
                <a:spcPct val="30000"/>
              </a:spcBef>
              <a:defRPr sz="1200">
                <a:solidFill>
                  <a:schemeClr val="tx1"/>
                </a:solidFill>
                <a:latin typeface="Arial" panose="020B0604020202020204" pitchFamily="34" charset="0"/>
              </a:defRPr>
            </a:lvl2pPr>
            <a:lvl3pPr marL="1184275" indent="-236538" eaLnBrk="0" hangingPunct="0">
              <a:spcBef>
                <a:spcPct val="30000"/>
              </a:spcBef>
              <a:defRPr sz="1200">
                <a:solidFill>
                  <a:schemeClr val="tx1"/>
                </a:solidFill>
                <a:latin typeface="Arial" panose="020B0604020202020204" pitchFamily="34" charset="0"/>
              </a:defRPr>
            </a:lvl3pPr>
            <a:lvl4pPr marL="1657350" indent="-236538" eaLnBrk="0" hangingPunct="0">
              <a:spcBef>
                <a:spcPct val="30000"/>
              </a:spcBef>
              <a:defRPr sz="1200">
                <a:solidFill>
                  <a:schemeClr val="tx1"/>
                </a:solidFill>
                <a:latin typeface="Arial" panose="020B0604020202020204" pitchFamily="34" charset="0"/>
              </a:defRPr>
            </a:lvl4pPr>
            <a:lvl5pPr marL="2132013" indent="-236538" eaLnBrk="0" hangingPunct="0">
              <a:spcBef>
                <a:spcPct val="30000"/>
              </a:spcBef>
              <a:defRPr sz="1200">
                <a:solidFill>
                  <a:schemeClr val="tx1"/>
                </a:solidFill>
                <a:latin typeface="Arial" panose="020B0604020202020204" pitchFamily="34" charset="0"/>
              </a:defRPr>
            </a:lvl5pPr>
            <a:lvl6pPr marL="2589213" indent="-236538" eaLnBrk="0" fontAlgn="base" hangingPunct="0">
              <a:spcBef>
                <a:spcPct val="30000"/>
              </a:spcBef>
              <a:spcAft>
                <a:spcPct val="0"/>
              </a:spcAft>
              <a:defRPr sz="1200">
                <a:solidFill>
                  <a:schemeClr val="tx1"/>
                </a:solidFill>
                <a:latin typeface="Arial" panose="020B0604020202020204" pitchFamily="34" charset="0"/>
              </a:defRPr>
            </a:lvl6pPr>
            <a:lvl7pPr marL="3046413" indent="-236538" eaLnBrk="0" fontAlgn="base" hangingPunct="0">
              <a:spcBef>
                <a:spcPct val="30000"/>
              </a:spcBef>
              <a:spcAft>
                <a:spcPct val="0"/>
              </a:spcAft>
              <a:defRPr sz="1200">
                <a:solidFill>
                  <a:schemeClr val="tx1"/>
                </a:solidFill>
                <a:latin typeface="Arial" panose="020B0604020202020204" pitchFamily="34" charset="0"/>
              </a:defRPr>
            </a:lvl7pPr>
            <a:lvl8pPr marL="3503613" indent="-236538" eaLnBrk="0" fontAlgn="base" hangingPunct="0">
              <a:spcBef>
                <a:spcPct val="30000"/>
              </a:spcBef>
              <a:spcAft>
                <a:spcPct val="0"/>
              </a:spcAft>
              <a:defRPr sz="1200">
                <a:solidFill>
                  <a:schemeClr val="tx1"/>
                </a:solidFill>
                <a:latin typeface="Arial" panose="020B0604020202020204" pitchFamily="34" charset="0"/>
              </a:defRPr>
            </a:lvl8pPr>
            <a:lvl9pPr marL="3960813" indent="-23653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C06BE26E-069C-41FA-9295-EE0358979105}" type="slidenum">
              <a:rPr lang="en-US" altLang="en-US" sz="1300"/>
              <a:pPr eaLnBrk="1" hangingPunct="1">
                <a:spcBef>
                  <a:spcPct val="0"/>
                </a:spcBef>
              </a:pPr>
              <a:t>30</a:t>
            </a:fld>
            <a:endParaRPr lang="en-US" altLang="en-US" sz="130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xfrm>
            <a:off x="946150" y="4859338"/>
            <a:ext cx="5207000" cy="46069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488" tIns="51244" rIns="102488" bIns="51244"/>
          <a:lstStyle/>
          <a:p>
            <a:endParaRPr lang="en-US" altLang="en-US" dirty="0">
              <a:latin typeface="Arial" panose="020B0604020202020204" pitchFamily="34" charset="0"/>
            </a:endParaRPr>
          </a:p>
        </p:txBody>
      </p:sp>
      <p:sp>
        <p:nvSpPr>
          <p:cNvPr id="46085" name="Footer Placeholder 1"/>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68350" indent="-295275" eaLnBrk="0" hangingPunct="0">
              <a:spcBef>
                <a:spcPct val="30000"/>
              </a:spcBef>
              <a:defRPr sz="1200">
                <a:solidFill>
                  <a:schemeClr val="tx1"/>
                </a:solidFill>
                <a:latin typeface="Arial" panose="020B0604020202020204" pitchFamily="34" charset="0"/>
              </a:defRPr>
            </a:lvl2pPr>
            <a:lvl3pPr marL="1184275" indent="-236538" eaLnBrk="0" hangingPunct="0">
              <a:spcBef>
                <a:spcPct val="30000"/>
              </a:spcBef>
              <a:defRPr sz="1200">
                <a:solidFill>
                  <a:schemeClr val="tx1"/>
                </a:solidFill>
                <a:latin typeface="Arial" panose="020B0604020202020204" pitchFamily="34" charset="0"/>
              </a:defRPr>
            </a:lvl3pPr>
            <a:lvl4pPr marL="1657350" indent="-236538" eaLnBrk="0" hangingPunct="0">
              <a:spcBef>
                <a:spcPct val="30000"/>
              </a:spcBef>
              <a:defRPr sz="1200">
                <a:solidFill>
                  <a:schemeClr val="tx1"/>
                </a:solidFill>
                <a:latin typeface="Arial" panose="020B0604020202020204" pitchFamily="34" charset="0"/>
              </a:defRPr>
            </a:lvl4pPr>
            <a:lvl5pPr marL="2132013" indent="-236538" eaLnBrk="0" hangingPunct="0">
              <a:spcBef>
                <a:spcPct val="30000"/>
              </a:spcBef>
              <a:defRPr sz="1200">
                <a:solidFill>
                  <a:schemeClr val="tx1"/>
                </a:solidFill>
                <a:latin typeface="Arial" panose="020B0604020202020204" pitchFamily="34" charset="0"/>
              </a:defRPr>
            </a:lvl5pPr>
            <a:lvl6pPr marL="2589213" indent="-236538" eaLnBrk="0" fontAlgn="base" hangingPunct="0">
              <a:spcBef>
                <a:spcPct val="30000"/>
              </a:spcBef>
              <a:spcAft>
                <a:spcPct val="0"/>
              </a:spcAft>
              <a:defRPr sz="1200">
                <a:solidFill>
                  <a:schemeClr val="tx1"/>
                </a:solidFill>
                <a:latin typeface="Arial" panose="020B0604020202020204" pitchFamily="34" charset="0"/>
              </a:defRPr>
            </a:lvl6pPr>
            <a:lvl7pPr marL="3046413" indent="-236538" eaLnBrk="0" fontAlgn="base" hangingPunct="0">
              <a:spcBef>
                <a:spcPct val="30000"/>
              </a:spcBef>
              <a:spcAft>
                <a:spcPct val="0"/>
              </a:spcAft>
              <a:defRPr sz="1200">
                <a:solidFill>
                  <a:schemeClr val="tx1"/>
                </a:solidFill>
                <a:latin typeface="Arial" panose="020B0604020202020204" pitchFamily="34" charset="0"/>
              </a:defRPr>
            </a:lvl7pPr>
            <a:lvl8pPr marL="3503613" indent="-236538" eaLnBrk="0" fontAlgn="base" hangingPunct="0">
              <a:spcBef>
                <a:spcPct val="30000"/>
              </a:spcBef>
              <a:spcAft>
                <a:spcPct val="0"/>
              </a:spcAft>
              <a:defRPr sz="1200">
                <a:solidFill>
                  <a:schemeClr val="tx1"/>
                </a:solidFill>
                <a:latin typeface="Arial" panose="020B0604020202020204" pitchFamily="34" charset="0"/>
              </a:defRPr>
            </a:lvl8pPr>
            <a:lvl9pPr marL="3960813" indent="-23653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r>
              <a:rPr lang="fr-FR" altLang="en-US" sz="1300"/>
              <a:t>Dr Hui Siu Cheung, SCE, NTU</a:t>
            </a:r>
            <a:endParaRPr lang="en-US" altLang="en-US" sz="1300"/>
          </a:p>
        </p:txBody>
      </p:sp>
      <p:sp>
        <p:nvSpPr>
          <p:cNvPr id="46086" name="Date Placeholder 1"/>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68350" indent="-295275" eaLnBrk="0" hangingPunct="0">
              <a:spcBef>
                <a:spcPct val="30000"/>
              </a:spcBef>
              <a:defRPr sz="1200">
                <a:solidFill>
                  <a:schemeClr val="tx1"/>
                </a:solidFill>
                <a:latin typeface="Arial" panose="020B0604020202020204" pitchFamily="34" charset="0"/>
              </a:defRPr>
            </a:lvl2pPr>
            <a:lvl3pPr marL="1184275" indent="-236538" eaLnBrk="0" hangingPunct="0">
              <a:spcBef>
                <a:spcPct val="30000"/>
              </a:spcBef>
              <a:defRPr sz="1200">
                <a:solidFill>
                  <a:schemeClr val="tx1"/>
                </a:solidFill>
                <a:latin typeface="Arial" panose="020B0604020202020204" pitchFamily="34" charset="0"/>
              </a:defRPr>
            </a:lvl3pPr>
            <a:lvl4pPr marL="1657350" indent="-236538" eaLnBrk="0" hangingPunct="0">
              <a:spcBef>
                <a:spcPct val="30000"/>
              </a:spcBef>
              <a:defRPr sz="1200">
                <a:solidFill>
                  <a:schemeClr val="tx1"/>
                </a:solidFill>
                <a:latin typeface="Arial" panose="020B0604020202020204" pitchFamily="34" charset="0"/>
              </a:defRPr>
            </a:lvl4pPr>
            <a:lvl5pPr marL="2132013" indent="-236538" eaLnBrk="0" hangingPunct="0">
              <a:spcBef>
                <a:spcPct val="30000"/>
              </a:spcBef>
              <a:defRPr sz="1200">
                <a:solidFill>
                  <a:schemeClr val="tx1"/>
                </a:solidFill>
                <a:latin typeface="Arial" panose="020B0604020202020204" pitchFamily="34" charset="0"/>
              </a:defRPr>
            </a:lvl5pPr>
            <a:lvl6pPr marL="2589213" indent="-236538" eaLnBrk="0" fontAlgn="base" hangingPunct="0">
              <a:spcBef>
                <a:spcPct val="30000"/>
              </a:spcBef>
              <a:spcAft>
                <a:spcPct val="0"/>
              </a:spcAft>
              <a:defRPr sz="1200">
                <a:solidFill>
                  <a:schemeClr val="tx1"/>
                </a:solidFill>
                <a:latin typeface="Arial" panose="020B0604020202020204" pitchFamily="34" charset="0"/>
              </a:defRPr>
            </a:lvl6pPr>
            <a:lvl7pPr marL="3046413" indent="-236538" eaLnBrk="0" fontAlgn="base" hangingPunct="0">
              <a:spcBef>
                <a:spcPct val="30000"/>
              </a:spcBef>
              <a:spcAft>
                <a:spcPct val="0"/>
              </a:spcAft>
              <a:defRPr sz="1200">
                <a:solidFill>
                  <a:schemeClr val="tx1"/>
                </a:solidFill>
                <a:latin typeface="Arial" panose="020B0604020202020204" pitchFamily="34" charset="0"/>
              </a:defRPr>
            </a:lvl7pPr>
            <a:lvl8pPr marL="3503613" indent="-236538" eaLnBrk="0" fontAlgn="base" hangingPunct="0">
              <a:spcBef>
                <a:spcPct val="30000"/>
              </a:spcBef>
              <a:spcAft>
                <a:spcPct val="0"/>
              </a:spcAft>
              <a:defRPr sz="1200">
                <a:solidFill>
                  <a:schemeClr val="tx1"/>
                </a:solidFill>
                <a:latin typeface="Arial" panose="020B0604020202020204" pitchFamily="34" charset="0"/>
              </a:defRPr>
            </a:lvl8pPr>
            <a:lvl9pPr marL="3960813" indent="-236538"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A25EB726-0CCA-4DD0-B5AC-A1EE75C4FA07}" type="datetime3">
              <a:rPr lang="en-US" altLang="en-US" sz="1300" smtClean="0"/>
              <a:pPr eaLnBrk="1" hangingPunct="1">
                <a:spcBef>
                  <a:spcPct val="0"/>
                </a:spcBef>
              </a:pPr>
              <a:t>13 February 2024</a:t>
            </a:fld>
            <a:endParaRPr lang="en-US" altLang="en-US" sz="1300"/>
          </a:p>
        </p:txBody>
      </p:sp>
    </p:spTree>
    <p:extLst>
      <p:ext uri="{BB962C8B-B14F-4D97-AF65-F5344CB8AC3E}">
        <p14:creationId xmlns:p14="http://schemas.microsoft.com/office/powerpoint/2010/main" val="131267878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u="sng"/>
              <a:t>Case 1: X has no children</a:t>
            </a:r>
            <a:endParaRPr lang="en-SG" b="1"/>
          </a:p>
          <a:p>
            <a:endParaRPr lang="en-GB"/>
          </a:p>
          <a:p>
            <a:r>
              <a:rPr lang="en-GB"/>
              <a:t>If the node which we are trying to remove has no children, or in other world, if we are trying to remove a leaf node, we can just remove the node and the remaining tree is still a BST.</a:t>
            </a:r>
            <a:endParaRPr lang="en-SG"/>
          </a:p>
          <a:p>
            <a:endParaRPr lang="en-SG" dirty="0"/>
          </a:p>
        </p:txBody>
      </p:sp>
      <p:sp>
        <p:nvSpPr>
          <p:cNvPr id="4" name="Slide Number Placeholder 3"/>
          <p:cNvSpPr>
            <a:spLocks noGrp="1"/>
          </p:cNvSpPr>
          <p:nvPr>
            <p:ph type="sldNum" sz="quarter" idx="10"/>
          </p:nvPr>
        </p:nvSpPr>
        <p:spPr/>
        <p:txBody>
          <a:bodyPr/>
          <a:lstStyle/>
          <a:p>
            <a:fld id="{2031AFFA-5214-4CD7-AC14-54BF2F08C1EF}" type="slidenum">
              <a:rPr lang="en-GB" smtClean="0"/>
              <a:t>94</a:t>
            </a:fld>
            <a:endParaRPr lang="en-GB"/>
          </a:p>
        </p:txBody>
      </p:sp>
    </p:spTree>
    <p:extLst>
      <p:ext uri="{BB962C8B-B14F-4D97-AF65-F5344CB8AC3E}">
        <p14:creationId xmlns:p14="http://schemas.microsoft.com/office/powerpoint/2010/main" val="136416455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u="sng"/>
              <a:t>Case 2: If X has one child Y</a:t>
            </a:r>
          </a:p>
          <a:p>
            <a:endParaRPr lang="en-SG"/>
          </a:p>
          <a:p>
            <a:r>
              <a:rPr lang="en-GB"/>
              <a:t>The nodes coloured in ‘pink’ in the slide has only one child node. </a:t>
            </a:r>
          </a:p>
          <a:p>
            <a:endParaRPr lang="en-GB"/>
          </a:p>
          <a:p>
            <a:r>
              <a:rPr lang="en-GB"/>
              <a:t>For an example if we want to remove node ‘F’ from the BST, we can replace node ‘F’ with node ‘G’ because ‘F’ has only one child which is ‘G’.</a:t>
            </a:r>
          </a:p>
          <a:p>
            <a:endParaRPr lang="en-SG"/>
          </a:p>
          <a:p>
            <a:r>
              <a:rPr lang="en-GB"/>
              <a:t>Same logic can be applied to node ‘L’ and node ‘C’. ‘L’ can be replaced with ‘J’ and ‘C’ and be replaced with ‘D’.</a:t>
            </a:r>
            <a:endParaRPr lang="en-SG"/>
          </a:p>
          <a:p>
            <a:endParaRPr lang="en-SG" dirty="0"/>
          </a:p>
        </p:txBody>
      </p:sp>
      <p:sp>
        <p:nvSpPr>
          <p:cNvPr id="4" name="Slide Number Placeholder 3"/>
          <p:cNvSpPr>
            <a:spLocks noGrp="1"/>
          </p:cNvSpPr>
          <p:nvPr>
            <p:ph type="sldNum" sz="quarter" idx="10"/>
          </p:nvPr>
        </p:nvSpPr>
        <p:spPr/>
        <p:txBody>
          <a:bodyPr/>
          <a:lstStyle/>
          <a:p>
            <a:fld id="{2031AFFA-5214-4CD7-AC14-54BF2F08C1EF}" type="slidenum">
              <a:rPr lang="en-GB" smtClean="0"/>
              <a:t>95</a:t>
            </a:fld>
            <a:endParaRPr lang="en-GB"/>
          </a:p>
        </p:txBody>
      </p:sp>
    </p:spTree>
    <p:extLst>
      <p:ext uri="{BB962C8B-B14F-4D97-AF65-F5344CB8AC3E}">
        <p14:creationId xmlns:p14="http://schemas.microsoft.com/office/powerpoint/2010/main" val="406238449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u="sng"/>
              <a:t>Case 3: When X has two children </a:t>
            </a:r>
            <a:endParaRPr lang="en-SG" b="1"/>
          </a:p>
          <a:p>
            <a:endParaRPr lang="en-GB"/>
          </a:p>
          <a:p>
            <a:r>
              <a:rPr lang="en-GB"/>
              <a:t>This case is little bit complicated.</a:t>
            </a:r>
            <a:endParaRPr lang="en-SG"/>
          </a:p>
          <a:p>
            <a:endParaRPr lang="en-SG" dirty="0"/>
          </a:p>
        </p:txBody>
      </p:sp>
      <p:sp>
        <p:nvSpPr>
          <p:cNvPr id="4" name="Slide Number Placeholder 3"/>
          <p:cNvSpPr>
            <a:spLocks noGrp="1"/>
          </p:cNvSpPr>
          <p:nvPr>
            <p:ph type="sldNum" sz="quarter" idx="10"/>
          </p:nvPr>
        </p:nvSpPr>
        <p:spPr/>
        <p:txBody>
          <a:bodyPr/>
          <a:lstStyle/>
          <a:p>
            <a:fld id="{2031AFFA-5214-4CD7-AC14-54BF2F08C1EF}" type="slidenum">
              <a:rPr lang="en-GB" smtClean="0"/>
              <a:t>96</a:t>
            </a:fld>
            <a:endParaRPr lang="en-GB"/>
          </a:p>
        </p:txBody>
      </p:sp>
    </p:spTree>
    <p:extLst>
      <p:ext uri="{BB962C8B-B14F-4D97-AF65-F5344CB8AC3E}">
        <p14:creationId xmlns:p14="http://schemas.microsoft.com/office/powerpoint/2010/main" val="149767254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What is successor of X?</a:t>
            </a:r>
            <a:endParaRPr lang="en-SG" dirty="0"/>
          </a:p>
          <a:p>
            <a:endParaRPr lang="en-GB" dirty="0"/>
          </a:p>
          <a:p>
            <a:r>
              <a:rPr lang="en-GB" dirty="0"/>
              <a:t>For an example, in the given tree, the successor of ‘H’ is ‘I’, because ‘I’ comes immediately after ‘H’ in the sorted list. ‘I’ is the node visited after ‘H’ using in-order traversal also.</a:t>
            </a:r>
          </a:p>
          <a:p>
            <a:endParaRPr lang="en-SG" dirty="0"/>
          </a:p>
          <a:p>
            <a:r>
              <a:rPr lang="en-GB" dirty="0"/>
              <a:t>Now we have to swap ‘H’ with ‘I’ if we want to remove ‘H’, because if we replace the node with its in-order successor, it ensures the BST rule (L &lt; C &lt; R) is maintained.</a:t>
            </a:r>
          </a:p>
          <a:p>
            <a:endParaRPr lang="en-SG" dirty="0"/>
          </a:p>
          <a:p>
            <a:r>
              <a:rPr lang="en-GB" dirty="0"/>
              <a:t>Therefore, first we swap ‘H’ with ‘I’ and then ‘H’ become a leaf node. Now we can apply case 1 which we discussed and remove ‘H’.</a:t>
            </a:r>
          </a:p>
          <a:p>
            <a:endParaRPr lang="en-SG" dirty="0"/>
          </a:p>
          <a:p>
            <a:r>
              <a:rPr lang="en-GB" dirty="0"/>
              <a:t>Now the BST rule is maintained as before.</a:t>
            </a:r>
            <a:endParaRPr lang="en-SG" dirty="0"/>
          </a:p>
          <a:p>
            <a:endParaRPr lang="zh-CN" altLang="en-US" dirty="0"/>
          </a:p>
        </p:txBody>
      </p:sp>
      <p:sp>
        <p:nvSpPr>
          <p:cNvPr id="4" name="Slide Number Placeholder 3"/>
          <p:cNvSpPr>
            <a:spLocks noGrp="1"/>
          </p:cNvSpPr>
          <p:nvPr>
            <p:ph type="sldNum" sz="quarter" idx="10"/>
          </p:nvPr>
        </p:nvSpPr>
        <p:spPr/>
        <p:txBody>
          <a:bodyPr/>
          <a:lstStyle/>
          <a:p>
            <a:fld id="{2031AFFA-5214-4CD7-AC14-54BF2F08C1EF}" type="slidenum">
              <a:rPr lang="en-GB" smtClean="0"/>
              <a:t>97</a:t>
            </a:fld>
            <a:endParaRPr lang="en-GB"/>
          </a:p>
        </p:txBody>
      </p:sp>
    </p:spTree>
    <p:extLst>
      <p:ext uri="{BB962C8B-B14F-4D97-AF65-F5344CB8AC3E}">
        <p14:creationId xmlns:p14="http://schemas.microsoft.com/office/powerpoint/2010/main" val="134151601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As discussed in the previous slide, if we want to remove node X which has two children;</a:t>
            </a:r>
            <a:endParaRPr lang="en-SG" dirty="0"/>
          </a:p>
          <a:p>
            <a:pPr lvl="0"/>
            <a:endParaRPr lang="en-GB" dirty="0"/>
          </a:p>
          <a:p>
            <a:pPr marL="171450" lvl="0" indent="-171450">
              <a:buFont typeface="Arial" pitchFamily="34" charset="0"/>
              <a:buChar char="•"/>
            </a:pPr>
            <a:r>
              <a:rPr lang="en-GB" dirty="0"/>
              <a:t>First, we swap X with its successor </a:t>
            </a:r>
            <a:endParaRPr lang="en-SG" dirty="0"/>
          </a:p>
          <a:p>
            <a:pPr marL="171450" lvl="0" indent="-171450">
              <a:buFont typeface="Arial" pitchFamily="34" charset="0"/>
              <a:buChar char="•"/>
            </a:pPr>
            <a:r>
              <a:rPr lang="en-GB" dirty="0"/>
              <a:t>Then perform case 1 or case 2 to remove X.</a:t>
            </a:r>
            <a:endParaRPr lang="en-SG" dirty="0"/>
          </a:p>
          <a:p>
            <a:endParaRPr lang="en-SG" dirty="0"/>
          </a:p>
        </p:txBody>
      </p:sp>
      <p:sp>
        <p:nvSpPr>
          <p:cNvPr id="4" name="Slide Number Placeholder 3"/>
          <p:cNvSpPr>
            <a:spLocks noGrp="1"/>
          </p:cNvSpPr>
          <p:nvPr>
            <p:ph type="sldNum" sz="quarter" idx="10"/>
          </p:nvPr>
        </p:nvSpPr>
        <p:spPr/>
        <p:txBody>
          <a:bodyPr/>
          <a:lstStyle/>
          <a:p>
            <a:fld id="{2031AFFA-5214-4CD7-AC14-54BF2F08C1EF}" type="slidenum">
              <a:rPr lang="en-GB" smtClean="0"/>
              <a:t>98</a:t>
            </a:fld>
            <a:endParaRPr lang="en-GB"/>
          </a:p>
        </p:txBody>
      </p:sp>
    </p:spTree>
    <p:extLst>
      <p:ext uri="{BB962C8B-B14F-4D97-AF65-F5344CB8AC3E}">
        <p14:creationId xmlns:p14="http://schemas.microsoft.com/office/powerpoint/2010/main" val="204801297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SG"/>
              <a:t>The node immediately after it in the sorted list, or</a:t>
            </a:r>
          </a:p>
          <a:p>
            <a:pPr marL="171450" indent="-171450">
              <a:buFont typeface="Arial" panose="020B0604020202020204" pitchFamily="34" charset="0"/>
              <a:buChar char="•"/>
            </a:pPr>
            <a:r>
              <a:rPr lang="en-SG"/>
              <a:t>The next node visited using an in‐order traversal</a:t>
            </a:r>
          </a:p>
          <a:p>
            <a:endParaRPr lang="en-SG"/>
          </a:p>
          <a:p>
            <a:r>
              <a:rPr lang="en-SG"/>
              <a:t>X has two children, so X’s successor is minimum node in its right subtree.</a:t>
            </a:r>
          </a:p>
          <a:p>
            <a:endParaRPr lang="en-SG"/>
          </a:p>
          <a:p>
            <a:endParaRPr lang="en-SG" dirty="0"/>
          </a:p>
        </p:txBody>
      </p:sp>
      <p:sp>
        <p:nvSpPr>
          <p:cNvPr id="4" name="Slide Number Placeholder 3"/>
          <p:cNvSpPr>
            <a:spLocks noGrp="1"/>
          </p:cNvSpPr>
          <p:nvPr>
            <p:ph type="sldNum" sz="quarter" idx="10"/>
          </p:nvPr>
        </p:nvSpPr>
        <p:spPr/>
        <p:txBody>
          <a:bodyPr/>
          <a:lstStyle/>
          <a:p>
            <a:fld id="{2031AFFA-5214-4CD7-AC14-54BF2F08C1EF}" type="slidenum">
              <a:rPr lang="en-GB" smtClean="0"/>
              <a:t>100</a:t>
            </a:fld>
            <a:endParaRPr lang="en-GB"/>
          </a:p>
        </p:txBody>
      </p:sp>
    </p:spTree>
    <p:extLst>
      <p:ext uri="{BB962C8B-B14F-4D97-AF65-F5344CB8AC3E}">
        <p14:creationId xmlns:p14="http://schemas.microsoft.com/office/powerpoint/2010/main" val="384446787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We can swap X with its predecessor instead of the successor as well.</a:t>
            </a:r>
            <a:endParaRPr lang="en-SG"/>
          </a:p>
          <a:p>
            <a:endParaRPr lang="zh-CN" altLang="en-US"/>
          </a:p>
          <a:p>
            <a:endParaRPr lang="en-SG"/>
          </a:p>
        </p:txBody>
      </p:sp>
      <p:sp>
        <p:nvSpPr>
          <p:cNvPr id="4" name="Slide Number Placeholder 3"/>
          <p:cNvSpPr>
            <a:spLocks noGrp="1"/>
          </p:cNvSpPr>
          <p:nvPr>
            <p:ph type="sldNum" sz="quarter" idx="10"/>
          </p:nvPr>
        </p:nvSpPr>
        <p:spPr/>
        <p:txBody>
          <a:bodyPr/>
          <a:lstStyle/>
          <a:p>
            <a:fld id="{2031AFFA-5214-4CD7-AC14-54BF2F08C1EF}" type="slidenum">
              <a:rPr lang="en-GB" smtClean="0"/>
              <a:t>101</a:t>
            </a:fld>
            <a:endParaRPr lang="en-GB"/>
          </a:p>
        </p:txBody>
      </p:sp>
    </p:spTree>
    <p:extLst>
      <p:ext uri="{BB962C8B-B14F-4D97-AF65-F5344CB8AC3E}">
        <p14:creationId xmlns:p14="http://schemas.microsoft.com/office/powerpoint/2010/main" val="33114659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 have a stack which is capable of holding binary tree nodes</a:t>
            </a:r>
          </a:p>
          <a:p>
            <a:endParaRPr lang="en-US"/>
          </a:p>
          <a:p>
            <a:r>
              <a:rPr lang="en-US"/>
              <a:t>You need to change the internal node structure then your</a:t>
            </a:r>
            <a:r>
              <a:rPr lang="en-US" baseline="0"/>
              <a:t> stack can hold binary tree nodes.</a:t>
            </a:r>
            <a:endParaRPr lang="en-US"/>
          </a:p>
          <a:p>
            <a:endParaRPr lang="en-US" altLang="en-US"/>
          </a:p>
          <a:p>
            <a:endParaRPr lang="en-SG"/>
          </a:p>
        </p:txBody>
      </p:sp>
      <p:sp>
        <p:nvSpPr>
          <p:cNvPr id="4" name="Slide Number Placeholder 3"/>
          <p:cNvSpPr>
            <a:spLocks noGrp="1"/>
          </p:cNvSpPr>
          <p:nvPr>
            <p:ph type="sldNum" sz="quarter" idx="10"/>
          </p:nvPr>
        </p:nvSpPr>
        <p:spPr/>
        <p:txBody>
          <a:bodyPr/>
          <a:lstStyle/>
          <a:p>
            <a:fld id="{2031AFFA-5214-4CD7-AC14-54BF2F08C1EF}" type="slidenum">
              <a:rPr lang="en-GB" smtClean="0"/>
              <a:t>31</a:t>
            </a:fld>
            <a:endParaRPr lang="en-GB"/>
          </a:p>
        </p:txBody>
      </p:sp>
    </p:spTree>
    <p:extLst>
      <p:ext uri="{BB962C8B-B14F-4D97-AF65-F5344CB8AC3E}">
        <p14:creationId xmlns:p14="http://schemas.microsoft.com/office/powerpoint/2010/main" val="35962605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2031AFFA-5214-4CD7-AC14-54BF2F08C1EF}" type="slidenum">
              <a:rPr lang="en-GB" smtClean="0"/>
              <a:t>32</a:t>
            </a:fld>
            <a:endParaRPr lang="en-GB"/>
          </a:p>
        </p:txBody>
      </p:sp>
    </p:spTree>
    <p:extLst>
      <p:ext uri="{BB962C8B-B14F-4D97-AF65-F5344CB8AC3E}">
        <p14:creationId xmlns:p14="http://schemas.microsoft.com/office/powerpoint/2010/main" val="7177021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2031AFFA-5214-4CD7-AC14-54BF2F08C1EF}" type="slidenum">
              <a:rPr lang="en-GB" smtClean="0"/>
              <a:t>33</a:t>
            </a:fld>
            <a:endParaRPr lang="en-GB"/>
          </a:p>
        </p:txBody>
      </p:sp>
    </p:spTree>
    <p:extLst>
      <p:ext uri="{BB962C8B-B14F-4D97-AF65-F5344CB8AC3E}">
        <p14:creationId xmlns:p14="http://schemas.microsoft.com/office/powerpoint/2010/main" val="30843225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2031AFFA-5214-4CD7-AC14-54BF2F08C1EF}" type="slidenum">
              <a:rPr lang="en-GB" smtClean="0"/>
              <a:t>34</a:t>
            </a:fld>
            <a:endParaRPr lang="en-GB"/>
          </a:p>
        </p:txBody>
      </p:sp>
    </p:spTree>
    <p:extLst>
      <p:ext uri="{BB962C8B-B14F-4D97-AF65-F5344CB8AC3E}">
        <p14:creationId xmlns:p14="http://schemas.microsoft.com/office/powerpoint/2010/main" val="84150511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808" y="0"/>
            <a:ext cx="9151808" cy="6857999"/>
          </a:xfrm>
          <a:prstGeom prst="rect">
            <a:avLst/>
          </a:prstGeom>
          <a:solidFill>
            <a:schemeClr val="tx1">
              <a:alpha val="38000"/>
            </a:schemeClr>
          </a:solidFill>
        </p:spPr>
      </p:pic>
      <p:sp>
        <p:nvSpPr>
          <p:cNvPr id="10" name="Rectangle 9"/>
          <p:cNvSpPr/>
          <p:nvPr userDrawn="1"/>
        </p:nvSpPr>
        <p:spPr>
          <a:xfrm>
            <a:off x="0" y="2052735"/>
            <a:ext cx="9144000" cy="2743201"/>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685800" y="2006081"/>
            <a:ext cx="7772400" cy="1503881"/>
          </a:xfrm>
        </p:spPr>
        <p:txBody>
          <a:bodyPr anchor="b"/>
          <a:lstStyle>
            <a:lvl1pPr algn="ctr">
              <a:defRPr sz="2400"/>
            </a:lvl1pPr>
          </a:lstStyle>
          <a:p>
            <a:r>
              <a:rPr lang="en-US" dirty="0"/>
              <a:t>CLICK TO EDIT MASTER TITLE STYLE</a:t>
            </a:r>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1600">
                <a:solidFill>
                  <a:schemeClr val="bg1"/>
                </a:solidFill>
                <a:latin typeface="+mn-lt"/>
                <a:ea typeface="Verdana" panose="020B0604030504040204" pitchFamily="34" charset="0"/>
                <a:cs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6" name="Picture 2" descr="https://lh3.googleusercontent.com/-SopXTghmfjQ/VrwtwwavOXI/AAAAAAAABYw/eA1lMnzRaiU/s512/2016-02-10.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021165" y="239571"/>
            <a:ext cx="3094317" cy="167407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userDrawn="1"/>
        </p:nvSpPr>
        <p:spPr>
          <a:xfrm>
            <a:off x="605928" y="5973054"/>
            <a:ext cx="7932144" cy="523220"/>
          </a:xfrm>
          <a:prstGeom prst="rect">
            <a:avLst/>
          </a:prstGeom>
          <a:noFill/>
        </p:spPr>
        <p:txBody>
          <a:bodyPr wrap="square" rtlCol="0">
            <a:spAutoFit/>
          </a:bodyPr>
          <a:lstStyle/>
          <a:p>
            <a:pPr algn="ctr"/>
            <a:r>
              <a:rPr lang="en-US" sz="1400" b="1" dirty="0">
                <a:solidFill>
                  <a:schemeClr val="bg1"/>
                </a:solidFill>
                <a:latin typeface="+mj-lt"/>
              </a:rPr>
              <a:t>College of Engineering</a:t>
            </a:r>
          </a:p>
          <a:p>
            <a:pPr algn="ctr"/>
            <a:r>
              <a:rPr lang="en-US" sz="1400" dirty="0">
                <a:solidFill>
                  <a:schemeClr val="bg1"/>
                </a:solidFill>
                <a:latin typeface="+mj-lt"/>
              </a:rPr>
              <a:t>School of Computer Engineering</a:t>
            </a:r>
          </a:p>
        </p:txBody>
      </p:sp>
    </p:spTree>
    <p:extLst>
      <p:ext uri="{BB962C8B-B14F-4D97-AF65-F5344CB8AC3E}">
        <p14:creationId xmlns:p14="http://schemas.microsoft.com/office/powerpoint/2010/main" val="15474121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Slide Number Placeholder 5"/>
          <p:cNvSpPr>
            <a:spLocks noGrp="1"/>
          </p:cNvSpPr>
          <p:nvPr>
            <p:ph type="sldNum" sz="quarter" idx="12"/>
          </p:nvPr>
        </p:nvSpPr>
        <p:spPr>
          <a:xfrm>
            <a:off x="7786540" y="6627043"/>
            <a:ext cx="1357460" cy="230957"/>
          </a:xfrm>
          <a:prstGeom prst="rect">
            <a:avLst/>
          </a:prstGeom>
        </p:spPr>
        <p:txBody>
          <a:bodyPr/>
          <a:lstStyle/>
          <a:p>
            <a:fld id="{CCDB99F5-34B1-4C6B-950F-6A530B12E97A}" type="slidenum">
              <a:rPr lang="en-US" smtClean="0"/>
              <a:t>‹#›</a:t>
            </a:fld>
            <a:endParaRPr lang="en-US"/>
          </a:p>
        </p:txBody>
      </p:sp>
    </p:spTree>
    <p:extLst>
      <p:ext uri="{BB962C8B-B14F-4D97-AF65-F5344CB8AC3E}">
        <p14:creationId xmlns:p14="http://schemas.microsoft.com/office/powerpoint/2010/main" val="17380079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5"/>
          <p:cNvSpPr>
            <a:spLocks noGrp="1"/>
          </p:cNvSpPr>
          <p:nvPr>
            <p:ph type="sldNum" sz="quarter" idx="12"/>
          </p:nvPr>
        </p:nvSpPr>
        <p:spPr>
          <a:xfrm>
            <a:off x="7786540" y="6627043"/>
            <a:ext cx="1357460" cy="230957"/>
          </a:xfrm>
          <a:prstGeom prst="rect">
            <a:avLst/>
          </a:prstGeom>
        </p:spPr>
        <p:txBody>
          <a:bodyPr/>
          <a:lstStyle/>
          <a:p>
            <a:fld id="{CCDB99F5-34B1-4C6B-950F-6A530B12E97A}" type="slidenum">
              <a:rPr lang="en-US" smtClean="0"/>
              <a:t>‹#›</a:t>
            </a:fld>
            <a:endParaRPr lang="en-US"/>
          </a:p>
        </p:txBody>
      </p:sp>
    </p:spTree>
    <p:extLst>
      <p:ext uri="{BB962C8B-B14F-4D97-AF65-F5344CB8AC3E}">
        <p14:creationId xmlns:p14="http://schemas.microsoft.com/office/powerpoint/2010/main" val="42161697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5"/>
          <p:cNvSpPr>
            <a:spLocks noGrp="1"/>
          </p:cNvSpPr>
          <p:nvPr>
            <p:ph type="sldNum" sz="quarter" idx="12"/>
          </p:nvPr>
        </p:nvSpPr>
        <p:spPr>
          <a:xfrm>
            <a:off x="7786540" y="6627043"/>
            <a:ext cx="1357460" cy="230957"/>
          </a:xfrm>
          <a:prstGeom prst="rect">
            <a:avLst/>
          </a:prstGeom>
        </p:spPr>
        <p:txBody>
          <a:bodyPr/>
          <a:lstStyle/>
          <a:p>
            <a:fld id="{CCDB99F5-34B1-4C6B-950F-6A530B12E97A}" type="slidenum">
              <a:rPr lang="en-US" smtClean="0"/>
              <a:t>‹#›</a:t>
            </a:fld>
            <a:endParaRPr lang="en-US"/>
          </a:p>
        </p:txBody>
      </p:sp>
    </p:spTree>
    <p:extLst>
      <p:ext uri="{BB962C8B-B14F-4D97-AF65-F5344CB8AC3E}">
        <p14:creationId xmlns:p14="http://schemas.microsoft.com/office/powerpoint/2010/main" val="8309534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808" y="0"/>
            <a:ext cx="9151807" cy="6857999"/>
          </a:xfrm>
          <a:prstGeom prst="rect">
            <a:avLst/>
          </a:prstGeom>
          <a:solidFill>
            <a:schemeClr val="tx1">
              <a:alpha val="38000"/>
            </a:schemeClr>
          </a:solidFill>
        </p:spPr>
      </p:pic>
      <p:sp>
        <p:nvSpPr>
          <p:cNvPr id="6" name="Rectangle 5"/>
          <p:cNvSpPr/>
          <p:nvPr userDrawn="1"/>
        </p:nvSpPr>
        <p:spPr>
          <a:xfrm>
            <a:off x="-58608" y="2431973"/>
            <a:ext cx="9244941" cy="1994054"/>
          </a:xfrm>
          <a:prstGeom prst="rect">
            <a:avLst/>
          </a:prstGeom>
          <a:solidFill>
            <a:schemeClr val="tx1">
              <a:alpha val="20000"/>
            </a:schemeClr>
          </a:solidFill>
          <a:ln w="3175">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pPr algn="ctr" eaLnBrk="1" hangingPunct="1">
              <a:defRPr/>
            </a:pPr>
            <a:endParaRPr lang="en-US" altLang="en-US" sz="1350">
              <a:solidFill>
                <a:schemeClr val="bg1"/>
              </a:solidFill>
              <a:latin typeface="Verdana" pitchFamily="34" charset="0"/>
            </a:endParaRPr>
          </a:p>
        </p:txBody>
      </p:sp>
      <p:pic>
        <p:nvPicPr>
          <p:cNvPr id="4" name="Picture 2" descr="https://lh3.googleusercontent.com/-SopXTghmfjQ/VrwtwwavOXI/AAAAAAAABYw/eA1lMnzRaiU/s512/2016-02-10.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021165" y="239571"/>
            <a:ext cx="3094317" cy="16740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userDrawn="1"/>
        </p:nvSpPr>
        <p:spPr>
          <a:xfrm>
            <a:off x="605928" y="5973054"/>
            <a:ext cx="7932144" cy="523220"/>
          </a:xfrm>
          <a:prstGeom prst="rect">
            <a:avLst/>
          </a:prstGeom>
          <a:noFill/>
        </p:spPr>
        <p:txBody>
          <a:bodyPr wrap="square" rtlCol="0">
            <a:spAutoFit/>
          </a:bodyPr>
          <a:lstStyle/>
          <a:p>
            <a:pPr algn="ctr"/>
            <a:r>
              <a:rPr lang="en-US" sz="1400" b="1" dirty="0">
                <a:solidFill>
                  <a:schemeClr val="bg1"/>
                </a:solidFill>
                <a:latin typeface="+mj-lt"/>
              </a:rPr>
              <a:t>College of Engineering</a:t>
            </a:r>
          </a:p>
          <a:p>
            <a:pPr algn="ctr"/>
            <a:r>
              <a:rPr lang="en-US" sz="1400" dirty="0">
                <a:solidFill>
                  <a:schemeClr val="bg1"/>
                </a:solidFill>
                <a:latin typeface="+mj-lt"/>
              </a:rPr>
              <a:t>School of Computer Engineering</a:t>
            </a:r>
          </a:p>
        </p:txBody>
      </p:sp>
    </p:spTree>
    <p:extLst>
      <p:ext uri="{BB962C8B-B14F-4D97-AF65-F5344CB8AC3E}">
        <p14:creationId xmlns:p14="http://schemas.microsoft.com/office/powerpoint/2010/main" val="41740951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
            <a:ext cx="9144000" cy="565607"/>
          </a:xfrm>
        </p:spPr>
        <p:txBody>
          <a:bodyPr/>
          <a:lstStyle>
            <a:lvl1pPr>
              <a:defRPr cap="all" baseline="0">
                <a:latin typeface="+mj-lt"/>
              </a:defRPr>
            </a:lvl1pPr>
          </a:lstStyle>
          <a:p>
            <a:r>
              <a:rPr lang="en-US" dirty="0"/>
              <a:t>Click to Edit MASTER TITLE STYLE</a:t>
            </a:r>
          </a:p>
        </p:txBody>
      </p:sp>
      <p:sp>
        <p:nvSpPr>
          <p:cNvPr id="3" name="Content Placeholder 2"/>
          <p:cNvSpPr>
            <a:spLocks noGrp="1"/>
          </p:cNvSpPr>
          <p:nvPr>
            <p:ph idx="1"/>
          </p:nvPr>
        </p:nvSpPr>
        <p:spPr/>
        <p:txBody>
          <a:bodyPr/>
          <a:lstStyle>
            <a:lvl1pPr marL="0" indent="0">
              <a:buFont typeface="Arial" panose="020B0604020202020204" pitchFamily="34" charset="0"/>
              <a:buNone/>
              <a:defRPr sz="2200">
                <a:latin typeface="+mn-lt"/>
                <a:ea typeface="Verdana" panose="020B0604030504040204" pitchFamily="34" charset="0"/>
                <a:cs typeface="Verdana" panose="020B0604030504040204" pitchFamily="34" charset="0"/>
              </a:defRPr>
            </a:lvl1pPr>
            <a:lvl2pPr marL="457200" indent="0">
              <a:buFont typeface="Arial" panose="020B0604020202020204" pitchFamily="34" charset="0"/>
              <a:buNone/>
              <a:defRPr sz="2000"/>
            </a:lvl2pPr>
            <a:lvl3pPr marL="914400" indent="0">
              <a:buFont typeface="Arial" panose="020B0604020202020204" pitchFamily="34" charset="0"/>
              <a:buNone/>
              <a:defRPr sz="1800"/>
            </a:lvl3pPr>
            <a:lvl4pPr marL="1371600" indent="0">
              <a:buFont typeface="Arial" panose="020B0604020202020204" pitchFamily="34" charset="0"/>
              <a:buNone/>
              <a:defRPr sz="1600"/>
            </a:lvl4pPr>
            <a:lvl5pPr marL="1828800" indent="0">
              <a:buFont typeface="Arial" panose="020B0604020202020204" pitchFamily="34" charset="0"/>
              <a:buNone/>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a:xfrm>
            <a:off x="7786540" y="6627043"/>
            <a:ext cx="1357460" cy="230957"/>
          </a:xfrm>
          <a:prstGeom prst="rect">
            <a:avLst/>
          </a:prstGeom>
        </p:spPr>
        <p:txBody>
          <a:bodyPr/>
          <a:lstStyle/>
          <a:p>
            <a:fld id="{CCDB99F5-34B1-4C6B-950F-6A530B12E97A}" type="slidenum">
              <a:rPr lang="en-US" smtClean="0"/>
              <a:t>‹#›</a:t>
            </a:fld>
            <a:endParaRPr lang="en-US"/>
          </a:p>
        </p:txBody>
      </p:sp>
    </p:spTree>
    <p:extLst>
      <p:ext uri="{BB962C8B-B14F-4D97-AF65-F5344CB8AC3E}">
        <p14:creationId xmlns:p14="http://schemas.microsoft.com/office/powerpoint/2010/main" val="948806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4" name="Rounded Rectangle 11">
            <a:extLst>
              <a:ext uri="{FF2B5EF4-FFF2-40B4-BE49-F238E27FC236}">
                <a16:creationId xmlns:a16="http://schemas.microsoft.com/office/drawing/2014/main" id="{49FFF804-B704-429E-AA42-543A09AD9A80}"/>
              </a:ext>
            </a:extLst>
          </p:cNvPr>
          <p:cNvSpPr/>
          <p:nvPr userDrawn="1"/>
        </p:nvSpPr>
        <p:spPr>
          <a:xfrm>
            <a:off x="912813" y="1241425"/>
            <a:ext cx="7356475" cy="4872038"/>
          </a:xfrm>
          <a:prstGeom prst="roundRect">
            <a:avLst>
              <a:gd name="adj" fmla="val 6480"/>
            </a:avLst>
          </a:prstGeom>
          <a:gradFill flip="none" rotWithShape="1">
            <a:gsLst>
              <a:gs pos="0">
                <a:schemeClr val="bg1">
                  <a:lumMod val="95000"/>
                </a:schemeClr>
              </a:gs>
              <a:gs pos="100000">
                <a:schemeClr val="bg1">
                  <a:shade val="100000"/>
                  <a:satMod val="115000"/>
                </a:schemeClr>
              </a:gs>
            </a:gsLst>
            <a:lin ang="2700000" scaled="1"/>
            <a:tileRect/>
          </a:gradFill>
          <a:ln w="19050">
            <a:solidFill>
              <a:schemeClr val="bg1"/>
            </a:solidFill>
          </a:ln>
          <a:effectLst>
            <a:outerShdw blurRad="1905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eaLnBrk="0" fontAlgn="base" hangingPunct="0">
              <a:spcBef>
                <a:spcPct val="0"/>
              </a:spcBef>
              <a:spcAft>
                <a:spcPct val="0"/>
              </a:spcAft>
              <a:defRPr sz="2400" b="1" kern="1200">
                <a:solidFill>
                  <a:schemeClr val="lt1"/>
                </a:solidFill>
                <a:latin typeface="+mn-lt"/>
                <a:ea typeface="+mn-ea"/>
                <a:cs typeface="+mn-cs"/>
              </a:defRPr>
            </a:lvl1pPr>
            <a:lvl2pPr marL="457200" algn="l" rtl="0" eaLnBrk="0" fontAlgn="base" hangingPunct="0">
              <a:spcBef>
                <a:spcPct val="0"/>
              </a:spcBef>
              <a:spcAft>
                <a:spcPct val="0"/>
              </a:spcAft>
              <a:defRPr sz="2400" b="1" kern="1200">
                <a:solidFill>
                  <a:schemeClr val="lt1"/>
                </a:solidFill>
                <a:latin typeface="+mn-lt"/>
                <a:ea typeface="+mn-ea"/>
                <a:cs typeface="+mn-cs"/>
              </a:defRPr>
            </a:lvl2pPr>
            <a:lvl3pPr marL="914400" algn="l" rtl="0" eaLnBrk="0" fontAlgn="base" hangingPunct="0">
              <a:spcBef>
                <a:spcPct val="0"/>
              </a:spcBef>
              <a:spcAft>
                <a:spcPct val="0"/>
              </a:spcAft>
              <a:defRPr sz="2400" b="1" kern="1200">
                <a:solidFill>
                  <a:schemeClr val="lt1"/>
                </a:solidFill>
                <a:latin typeface="+mn-lt"/>
                <a:ea typeface="+mn-ea"/>
                <a:cs typeface="+mn-cs"/>
              </a:defRPr>
            </a:lvl3pPr>
            <a:lvl4pPr marL="1371600" algn="l" rtl="0" eaLnBrk="0" fontAlgn="base" hangingPunct="0">
              <a:spcBef>
                <a:spcPct val="0"/>
              </a:spcBef>
              <a:spcAft>
                <a:spcPct val="0"/>
              </a:spcAft>
              <a:defRPr sz="2400" b="1" kern="1200">
                <a:solidFill>
                  <a:schemeClr val="lt1"/>
                </a:solidFill>
                <a:latin typeface="+mn-lt"/>
                <a:ea typeface="+mn-ea"/>
                <a:cs typeface="+mn-cs"/>
              </a:defRPr>
            </a:lvl4pPr>
            <a:lvl5pPr marL="1828800" algn="l" rtl="0" eaLnBrk="0" fontAlgn="base" hangingPunct="0">
              <a:spcBef>
                <a:spcPct val="0"/>
              </a:spcBef>
              <a:spcAft>
                <a:spcPct val="0"/>
              </a:spcAft>
              <a:defRPr sz="2400" b="1" kern="1200">
                <a:solidFill>
                  <a:schemeClr val="lt1"/>
                </a:solidFill>
                <a:latin typeface="+mn-lt"/>
                <a:ea typeface="+mn-ea"/>
                <a:cs typeface="+mn-cs"/>
              </a:defRPr>
            </a:lvl5pPr>
            <a:lvl6pPr marL="2286000" algn="l" defTabSz="914400" rtl="0" eaLnBrk="1" latinLnBrk="0" hangingPunct="1">
              <a:defRPr sz="2400" b="1" kern="1200">
                <a:solidFill>
                  <a:schemeClr val="lt1"/>
                </a:solidFill>
                <a:latin typeface="+mn-lt"/>
                <a:ea typeface="+mn-ea"/>
                <a:cs typeface="+mn-cs"/>
              </a:defRPr>
            </a:lvl6pPr>
            <a:lvl7pPr marL="2743200" algn="l" defTabSz="914400" rtl="0" eaLnBrk="1" latinLnBrk="0" hangingPunct="1">
              <a:defRPr sz="2400" b="1" kern="1200">
                <a:solidFill>
                  <a:schemeClr val="lt1"/>
                </a:solidFill>
                <a:latin typeface="+mn-lt"/>
                <a:ea typeface="+mn-ea"/>
                <a:cs typeface="+mn-cs"/>
              </a:defRPr>
            </a:lvl7pPr>
            <a:lvl8pPr marL="3200400" algn="l" defTabSz="914400" rtl="0" eaLnBrk="1" latinLnBrk="0" hangingPunct="1">
              <a:defRPr sz="2400" b="1" kern="1200">
                <a:solidFill>
                  <a:schemeClr val="lt1"/>
                </a:solidFill>
                <a:latin typeface="+mn-lt"/>
                <a:ea typeface="+mn-ea"/>
                <a:cs typeface="+mn-cs"/>
              </a:defRPr>
            </a:lvl8pPr>
            <a:lvl9pPr marL="3657600" algn="l" defTabSz="914400" rtl="0" eaLnBrk="1" latinLnBrk="0" hangingPunct="1">
              <a:defRPr sz="2400" b="1" kern="1200">
                <a:solidFill>
                  <a:schemeClr val="lt1"/>
                </a:solidFill>
                <a:latin typeface="+mn-lt"/>
                <a:ea typeface="+mn-ea"/>
                <a:cs typeface="+mn-cs"/>
              </a:defRPr>
            </a:lvl9pPr>
          </a:lstStyle>
          <a:p>
            <a:pPr algn="ctr">
              <a:defRPr/>
            </a:pPr>
            <a:endParaRPr lang="en-US">
              <a:solidFill>
                <a:prstClr val="white"/>
              </a:solidFill>
            </a:endParaRPr>
          </a:p>
        </p:txBody>
      </p:sp>
      <p:sp>
        <p:nvSpPr>
          <p:cNvPr id="5" name="Title Placeholder 1"/>
          <p:cNvSpPr>
            <a:spLocks noGrp="1"/>
          </p:cNvSpPr>
          <p:nvPr>
            <p:ph type="title"/>
          </p:nvPr>
        </p:nvSpPr>
        <p:spPr>
          <a:xfrm>
            <a:off x="-17417" y="0"/>
            <a:ext cx="9161417" cy="569167"/>
          </a:xfrm>
          <a:prstGeom prst="rect">
            <a:avLst/>
          </a:prstGeom>
        </p:spPr>
        <p:txBody>
          <a:bodyPr/>
          <a:lstStyle/>
          <a:p>
            <a:r>
              <a:rPr lang="en-US"/>
              <a:t>Click to edit Master title style</a:t>
            </a:r>
            <a:endParaRPr lang="en-US" dirty="0"/>
          </a:p>
        </p:txBody>
      </p:sp>
      <p:sp>
        <p:nvSpPr>
          <p:cNvPr id="8" name="Text Placeholder 2"/>
          <p:cNvSpPr>
            <a:spLocks noGrp="1"/>
          </p:cNvSpPr>
          <p:nvPr>
            <p:ph idx="1"/>
          </p:nvPr>
        </p:nvSpPr>
        <p:spPr>
          <a:xfrm>
            <a:off x="1128409" y="1439694"/>
            <a:ext cx="6926094" cy="4438591"/>
          </a:xfrm>
          <a:prstGeom prst="rect">
            <a:avLst/>
          </a:prstGeom>
        </p:spPr>
        <p:txBody>
          <a:bodyPr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24BCF2A4-E643-4A1F-8702-0C76FA96015E}"/>
              </a:ext>
            </a:extLst>
          </p:cNvPr>
          <p:cNvSpPr>
            <a:spLocks noGrp="1"/>
          </p:cNvSpPr>
          <p:nvPr>
            <p:ph type="sldNum" sz="quarter" idx="10"/>
          </p:nvPr>
        </p:nvSpPr>
        <p:spPr>
          <a:xfrm>
            <a:off x="7786688" y="6627813"/>
            <a:ext cx="1357312" cy="230187"/>
          </a:xfrm>
          <a:prstGeom prst="rect">
            <a:avLst/>
          </a:prstGeom>
        </p:spPr>
        <p:txBody>
          <a:bodyPr vert="horz" wrap="square" lIns="91440" tIns="45720" rIns="91440" bIns="45720" numCol="1" anchor="t" anchorCtr="0" compatLnSpc="1">
            <a:prstTxWarp prst="textNoShape">
              <a:avLst/>
            </a:prstTxWarp>
          </a:bodyPr>
          <a:lstStyle>
            <a:lvl1pPr eaLnBrk="1" hangingPunct="1">
              <a:defRPr>
                <a:solidFill>
                  <a:srgbClr val="000000"/>
                </a:solidFill>
                <a:latin typeface="Verdana" panose="020B0604030504040204" pitchFamily="34" charset="0"/>
              </a:defRPr>
            </a:lvl1pPr>
          </a:lstStyle>
          <a:p>
            <a:pPr>
              <a:defRPr/>
            </a:pPr>
            <a:fld id="{F845A96F-11FF-4EB3-BFC4-E6CECD6054D5}" type="slidenum">
              <a:rPr lang="en-US" altLang="en-US"/>
              <a:pPr>
                <a:defRPr/>
              </a:pPr>
              <a:t>‹#›</a:t>
            </a:fld>
            <a:endParaRPr lang="en-US" altLang="en-US"/>
          </a:p>
        </p:txBody>
      </p:sp>
    </p:spTree>
    <p:extLst>
      <p:ext uri="{BB962C8B-B14F-4D97-AF65-F5344CB8AC3E}">
        <p14:creationId xmlns:p14="http://schemas.microsoft.com/office/powerpoint/2010/main" val="6686924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
            <a:ext cx="9144000" cy="565607"/>
          </a:xfrm>
        </p:spPr>
        <p:txBody>
          <a:bodyPr/>
          <a:lstStyle>
            <a:lvl1pPr>
              <a:defRPr cap="all" baseline="0">
                <a:latin typeface="+mj-lt"/>
              </a:defRPr>
            </a:lvl1pPr>
          </a:lstStyle>
          <a:p>
            <a:r>
              <a:rPr lang="en-US" dirty="0"/>
              <a:t>Click to Edit MASTER TITLE STYLE</a:t>
            </a:r>
          </a:p>
        </p:txBody>
      </p:sp>
      <p:sp>
        <p:nvSpPr>
          <p:cNvPr id="6" name="Slide Number Placeholder 5"/>
          <p:cNvSpPr>
            <a:spLocks noGrp="1"/>
          </p:cNvSpPr>
          <p:nvPr>
            <p:ph type="sldNum" sz="quarter" idx="12"/>
          </p:nvPr>
        </p:nvSpPr>
        <p:spPr>
          <a:xfrm>
            <a:off x="7786540" y="6627043"/>
            <a:ext cx="1357460" cy="230957"/>
          </a:xfrm>
          <a:prstGeom prst="rect">
            <a:avLst/>
          </a:prstGeom>
        </p:spPr>
        <p:txBody>
          <a:bodyPr/>
          <a:lstStyle/>
          <a:p>
            <a:fld id="{CCDB99F5-34B1-4C6B-950F-6A530B12E97A}" type="slidenum">
              <a:rPr lang="en-US" smtClean="0"/>
              <a:t>‹#›</a:t>
            </a:fld>
            <a:endParaRPr lang="en-US"/>
          </a:p>
        </p:txBody>
      </p:sp>
      <p:sp>
        <p:nvSpPr>
          <p:cNvPr id="5" name="Content Placeholder 1"/>
          <p:cNvSpPr txBox="1">
            <a:spLocks/>
          </p:cNvSpPr>
          <p:nvPr userDrawn="1"/>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None/>
            </a:pPr>
            <a:endParaRPr lang="en-US" sz="1800" dirty="0">
              <a:ea typeface="Cambria Math" panose="02040503050406030204" pitchFamily="18" charset="0"/>
              <a:cs typeface="Times New Roman" pitchFamily="18" charset="0"/>
            </a:endParaRPr>
          </a:p>
        </p:txBody>
      </p:sp>
    </p:spTree>
    <p:extLst>
      <p:ext uri="{BB962C8B-B14F-4D97-AF65-F5344CB8AC3E}">
        <p14:creationId xmlns:p14="http://schemas.microsoft.com/office/powerpoint/2010/main" val="24503307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 Bulle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
            <a:ext cx="9144000" cy="565607"/>
          </a:xfrm>
        </p:spPr>
        <p:txBody>
          <a:bodyPr/>
          <a:lstStyle/>
          <a:p>
            <a:r>
              <a:rPr lang="en-US" dirty="0"/>
              <a:t>CLICK TO EDIT MASTER TITLE STYLE</a:t>
            </a:r>
          </a:p>
        </p:txBody>
      </p:sp>
      <p:sp>
        <p:nvSpPr>
          <p:cNvPr id="6" name="Slide Number Placeholder 5"/>
          <p:cNvSpPr>
            <a:spLocks noGrp="1"/>
          </p:cNvSpPr>
          <p:nvPr>
            <p:ph type="sldNum" sz="quarter" idx="12"/>
          </p:nvPr>
        </p:nvSpPr>
        <p:spPr>
          <a:xfrm>
            <a:off x="7786540" y="6627043"/>
            <a:ext cx="1357460" cy="230957"/>
          </a:xfrm>
          <a:prstGeom prst="rect">
            <a:avLst/>
          </a:prstGeom>
        </p:spPr>
        <p:txBody>
          <a:bodyPr/>
          <a:lstStyle/>
          <a:p>
            <a:fld id="{CCDB99F5-34B1-4C6B-950F-6A530B12E97A}" type="slidenum">
              <a:rPr lang="en-US" smtClean="0"/>
              <a:t>‹#›</a:t>
            </a:fld>
            <a:endParaRPr lang="en-US"/>
          </a:p>
        </p:txBody>
      </p:sp>
      <p:sp>
        <p:nvSpPr>
          <p:cNvPr id="7" name="Text Placeholder 2"/>
          <p:cNvSpPr>
            <a:spLocks noGrp="1"/>
          </p:cNvSpPr>
          <p:nvPr>
            <p:ph idx="1"/>
          </p:nvPr>
        </p:nvSpPr>
        <p:spPr>
          <a:xfrm>
            <a:off x="628650" y="920554"/>
            <a:ext cx="7886700" cy="495773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609830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Slide Number Placeholder 5"/>
          <p:cNvSpPr>
            <a:spLocks noGrp="1"/>
          </p:cNvSpPr>
          <p:nvPr>
            <p:ph type="sldNum" sz="quarter" idx="12"/>
          </p:nvPr>
        </p:nvSpPr>
        <p:spPr>
          <a:xfrm>
            <a:off x="7786540" y="6627043"/>
            <a:ext cx="1357460" cy="230957"/>
          </a:xfrm>
          <a:prstGeom prst="rect">
            <a:avLst/>
          </a:prstGeom>
        </p:spPr>
        <p:txBody>
          <a:bodyPr/>
          <a:lstStyle/>
          <a:p>
            <a:fld id="{CCDB99F5-34B1-4C6B-950F-6A530B12E97A}" type="slidenum">
              <a:rPr lang="en-US" smtClean="0"/>
              <a:t>‹#›</a:t>
            </a:fld>
            <a:endParaRPr lang="en-US"/>
          </a:p>
        </p:txBody>
      </p:sp>
    </p:spTree>
    <p:extLst>
      <p:ext uri="{BB962C8B-B14F-4D97-AF65-F5344CB8AC3E}">
        <p14:creationId xmlns:p14="http://schemas.microsoft.com/office/powerpoint/2010/main" val="16491947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5"/>
          <p:cNvSpPr>
            <a:spLocks noGrp="1"/>
          </p:cNvSpPr>
          <p:nvPr>
            <p:ph type="sldNum" sz="quarter" idx="12"/>
          </p:nvPr>
        </p:nvSpPr>
        <p:spPr>
          <a:xfrm>
            <a:off x="7786540" y="6627043"/>
            <a:ext cx="1357460" cy="230957"/>
          </a:xfrm>
          <a:prstGeom prst="rect">
            <a:avLst/>
          </a:prstGeom>
        </p:spPr>
        <p:txBody>
          <a:bodyPr/>
          <a:lstStyle/>
          <a:p>
            <a:fld id="{CCDB99F5-34B1-4C6B-950F-6A530B12E97A}" type="slidenum">
              <a:rPr lang="en-US" smtClean="0"/>
              <a:t>‹#›</a:t>
            </a:fld>
            <a:endParaRPr lang="en-US"/>
          </a:p>
        </p:txBody>
      </p:sp>
    </p:spTree>
    <p:extLst>
      <p:ext uri="{BB962C8B-B14F-4D97-AF65-F5344CB8AC3E}">
        <p14:creationId xmlns:p14="http://schemas.microsoft.com/office/powerpoint/2010/main" val="14554257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Slide Number Placeholder 5"/>
          <p:cNvSpPr>
            <a:spLocks noGrp="1"/>
          </p:cNvSpPr>
          <p:nvPr>
            <p:ph type="sldNum" sz="quarter" idx="12"/>
          </p:nvPr>
        </p:nvSpPr>
        <p:spPr>
          <a:xfrm>
            <a:off x="7786540" y="6627043"/>
            <a:ext cx="1357460" cy="230957"/>
          </a:xfrm>
          <a:prstGeom prst="rect">
            <a:avLst/>
          </a:prstGeom>
        </p:spPr>
        <p:txBody>
          <a:bodyPr/>
          <a:lstStyle/>
          <a:p>
            <a:fld id="{CCDB99F5-34B1-4C6B-950F-6A530B12E97A}" type="slidenum">
              <a:rPr lang="en-US" smtClean="0"/>
              <a:t>‹#›</a:t>
            </a:fld>
            <a:endParaRPr lang="en-US"/>
          </a:p>
        </p:txBody>
      </p:sp>
    </p:spTree>
    <p:extLst>
      <p:ext uri="{BB962C8B-B14F-4D97-AF65-F5344CB8AC3E}">
        <p14:creationId xmlns:p14="http://schemas.microsoft.com/office/powerpoint/2010/main" val="28649688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Slide Number Placeholder 5"/>
          <p:cNvSpPr>
            <a:spLocks noGrp="1"/>
          </p:cNvSpPr>
          <p:nvPr>
            <p:ph type="sldNum" sz="quarter" idx="12"/>
          </p:nvPr>
        </p:nvSpPr>
        <p:spPr>
          <a:xfrm>
            <a:off x="7786540" y="6627043"/>
            <a:ext cx="1357460" cy="230957"/>
          </a:xfrm>
          <a:prstGeom prst="rect">
            <a:avLst/>
          </a:prstGeom>
        </p:spPr>
        <p:txBody>
          <a:bodyPr/>
          <a:lstStyle/>
          <a:p>
            <a:fld id="{CCDB99F5-34B1-4C6B-950F-6A530B12E97A}" type="slidenum">
              <a:rPr lang="en-US" smtClean="0"/>
              <a:t>‹#›</a:t>
            </a:fld>
            <a:endParaRPr lang="en-US"/>
          </a:p>
        </p:txBody>
      </p:sp>
    </p:spTree>
    <p:extLst>
      <p:ext uri="{BB962C8B-B14F-4D97-AF65-F5344CB8AC3E}">
        <p14:creationId xmlns:p14="http://schemas.microsoft.com/office/powerpoint/2010/main" val="41785265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a:xfrm>
            <a:off x="7786540" y="6627043"/>
            <a:ext cx="1357460" cy="230957"/>
          </a:xfrm>
          <a:prstGeom prst="rect">
            <a:avLst/>
          </a:prstGeom>
        </p:spPr>
        <p:txBody>
          <a:bodyPr/>
          <a:lstStyle/>
          <a:p>
            <a:fld id="{CCDB99F5-34B1-4C6B-950F-6A530B12E97A}" type="slidenum">
              <a:rPr lang="en-US" smtClean="0"/>
              <a:t>‹#›</a:t>
            </a:fld>
            <a:endParaRPr lang="en-US"/>
          </a:p>
        </p:txBody>
      </p:sp>
    </p:spTree>
    <p:extLst>
      <p:ext uri="{BB962C8B-B14F-4D97-AF65-F5344CB8AC3E}">
        <p14:creationId xmlns:p14="http://schemas.microsoft.com/office/powerpoint/2010/main" val="22917820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Slide Number Placeholder 5"/>
          <p:cNvSpPr>
            <a:spLocks noGrp="1"/>
          </p:cNvSpPr>
          <p:nvPr>
            <p:ph type="sldNum" sz="quarter" idx="12"/>
          </p:nvPr>
        </p:nvSpPr>
        <p:spPr>
          <a:xfrm>
            <a:off x="7786540" y="6627043"/>
            <a:ext cx="1357460" cy="230957"/>
          </a:xfrm>
          <a:prstGeom prst="rect">
            <a:avLst/>
          </a:prstGeom>
        </p:spPr>
        <p:txBody>
          <a:bodyPr/>
          <a:lstStyle/>
          <a:p>
            <a:fld id="{CCDB99F5-34B1-4C6B-950F-6A530B12E97A}" type="slidenum">
              <a:rPr lang="en-US" smtClean="0"/>
              <a:t>‹#›</a:t>
            </a:fld>
            <a:endParaRPr lang="en-US"/>
          </a:p>
        </p:txBody>
      </p:sp>
    </p:spTree>
    <p:extLst>
      <p:ext uri="{BB962C8B-B14F-4D97-AF65-F5344CB8AC3E}">
        <p14:creationId xmlns:p14="http://schemas.microsoft.com/office/powerpoint/2010/main" val="32088861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2" name="Picture 11"/>
          <p:cNvPicPr>
            <a:picLocks noChangeAspect="1"/>
          </p:cNvPicPr>
          <p:nvPr userDrawn="1"/>
        </p:nvPicPr>
        <p:blipFill rotWithShape="1">
          <a:blip r:embed="rId17" cstate="print">
            <a:extLst>
              <a:ext uri="{28A0092B-C50C-407E-A947-70E740481C1C}">
                <a14:useLocalDpi xmlns:a14="http://schemas.microsoft.com/office/drawing/2010/main" val="0"/>
              </a:ext>
            </a:extLst>
          </a:blip>
          <a:srcRect l="390"/>
          <a:stretch/>
        </p:blipFill>
        <p:spPr>
          <a:xfrm>
            <a:off x="-17417" y="0"/>
            <a:ext cx="9159892" cy="6857999"/>
          </a:xfrm>
          <a:prstGeom prst="rect">
            <a:avLst/>
          </a:prstGeom>
        </p:spPr>
      </p:pic>
      <p:sp>
        <p:nvSpPr>
          <p:cNvPr id="8" name="Rounded Rectangle 3"/>
          <p:cNvSpPr/>
          <p:nvPr userDrawn="1"/>
        </p:nvSpPr>
        <p:spPr>
          <a:xfrm>
            <a:off x="893928" y="1241417"/>
            <a:ext cx="7356144" cy="4872250"/>
          </a:xfrm>
          <a:prstGeom prst="roundRect">
            <a:avLst>
              <a:gd name="adj" fmla="val 6480"/>
            </a:avLst>
          </a:prstGeom>
          <a:gradFill flip="none" rotWithShape="1">
            <a:gsLst>
              <a:gs pos="0">
                <a:schemeClr val="bg1">
                  <a:lumMod val="95000"/>
                </a:schemeClr>
              </a:gs>
              <a:gs pos="100000">
                <a:schemeClr val="bg1">
                  <a:shade val="100000"/>
                  <a:satMod val="115000"/>
                </a:schemeClr>
              </a:gs>
            </a:gsLst>
            <a:lin ang="2700000" scaled="1"/>
            <a:tileRect/>
          </a:gradFill>
          <a:ln w="19050">
            <a:solidFill>
              <a:schemeClr val="bg1"/>
            </a:solidFill>
          </a:ln>
          <a:effectLst>
            <a:outerShdw blurRad="1905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sz="2400" b="1" kern="1200">
                <a:solidFill>
                  <a:schemeClr val="lt1"/>
                </a:solidFill>
                <a:latin typeface="+mn-lt"/>
                <a:ea typeface="+mn-ea"/>
                <a:cs typeface="+mn-cs"/>
              </a:defRPr>
            </a:lvl1pPr>
            <a:lvl2pPr marL="457200" algn="l" rtl="0" eaLnBrk="0" fontAlgn="base" hangingPunct="0">
              <a:spcBef>
                <a:spcPct val="0"/>
              </a:spcBef>
              <a:spcAft>
                <a:spcPct val="0"/>
              </a:spcAft>
              <a:defRPr sz="2400" b="1" kern="1200">
                <a:solidFill>
                  <a:schemeClr val="lt1"/>
                </a:solidFill>
                <a:latin typeface="+mn-lt"/>
                <a:ea typeface="+mn-ea"/>
                <a:cs typeface="+mn-cs"/>
              </a:defRPr>
            </a:lvl2pPr>
            <a:lvl3pPr marL="914400" algn="l" rtl="0" eaLnBrk="0" fontAlgn="base" hangingPunct="0">
              <a:spcBef>
                <a:spcPct val="0"/>
              </a:spcBef>
              <a:spcAft>
                <a:spcPct val="0"/>
              </a:spcAft>
              <a:defRPr sz="2400" b="1" kern="1200">
                <a:solidFill>
                  <a:schemeClr val="lt1"/>
                </a:solidFill>
                <a:latin typeface="+mn-lt"/>
                <a:ea typeface="+mn-ea"/>
                <a:cs typeface="+mn-cs"/>
              </a:defRPr>
            </a:lvl3pPr>
            <a:lvl4pPr marL="1371600" algn="l" rtl="0" eaLnBrk="0" fontAlgn="base" hangingPunct="0">
              <a:spcBef>
                <a:spcPct val="0"/>
              </a:spcBef>
              <a:spcAft>
                <a:spcPct val="0"/>
              </a:spcAft>
              <a:defRPr sz="2400" b="1" kern="1200">
                <a:solidFill>
                  <a:schemeClr val="lt1"/>
                </a:solidFill>
                <a:latin typeface="+mn-lt"/>
                <a:ea typeface="+mn-ea"/>
                <a:cs typeface="+mn-cs"/>
              </a:defRPr>
            </a:lvl4pPr>
            <a:lvl5pPr marL="1828800" algn="l" rtl="0" eaLnBrk="0" fontAlgn="base" hangingPunct="0">
              <a:spcBef>
                <a:spcPct val="0"/>
              </a:spcBef>
              <a:spcAft>
                <a:spcPct val="0"/>
              </a:spcAft>
              <a:defRPr sz="2400" b="1" kern="1200">
                <a:solidFill>
                  <a:schemeClr val="lt1"/>
                </a:solidFill>
                <a:latin typeface="+mn-lt"/>
                <a:ea typeface="+mn-ea"/>
                <a:cs typeface="+mn-cs"/>
              </a:defRPr>
            </a:lvl5pPr>
            <a:lvl6pPr marL="2286000" algn="l" defTabSz="914400" rtl="0" eaLnBrk="1" latinLnBrk="0" hangingPunct="1">
              <a:defRPr sz="2400" b="1" kern="1200">
                <a:solidFill>
                  <a:schemeClr val="lt1"/>
                </a:solidFill>
                <a:latin typeface="+mn-lt"/>
                <a:ea typeface="+mn-ea"/>
                <a:cs typeface="+mn-cs"/>
              </a:defRPr>
            </a:lvl6pPr>
            <a:lvl7pPr marL="2743200" algn="l" defTabSz="914400" rtl="0" eaLnBrk="1" latinLnBrk="0" hangingPunct="1">
              <a:defRPr sz="2400" b="1" kern="1200">
                <a:solidFill>
                  <a:schemeClr val="lt1"/>
                </a:solidFill>
                <a:latin typeface="+mn-lt"/>
                <a:ea typeface="+mn-ea"/>
                <a:cs typeface="+mn-cs"/>
              </a:defRPr>
            </a:lvl7pPr>
            <a:lvl8pPr marL="3200400" algn="l" defTabSz="914400" rtl="0" eaLnBrk="1" latinLnBrk="0" hangingPunct="1">
              <a:defRPr sz="2400" b="1" kern="1200">
                <a:solidFill>
                  <a:schemeClr val="lt1"/>
                </a:solidFill>
                <a:latin typeface="+mn-lt"/>
                <a:ea typeface="+mn-ea"/>
                <a:cs typeface="+mn-cs"/>
              </a:defRPr>
            </a:lvl8pPr>
            <a:lvl9pPr marL="3657600" algn="l" defTabSz="914400" rtl="0" eaLnBrk="1" latinLnBrk="0" hangingPunct="1">
              <a:defRPr sz="2400" b="1" kern="1200">
                <a:solidFill>
                  <a:schemeClr val="lt1"/>
                </a:solidFill>
                <a:latin typeface="+mn-lt"/>
                <a:ea typeface="+mn-ea"/>
                <a:cs typeface="+mn-cs"/>
              </a:defRPr>
            </a:lvl9pPr>
          </a:lstStyle>
          <a:p>
            <a:pPr algn="ctr"/>
            <a:endParaRPr lang="en-US">
              <a:latin typeface="+mj-lt"/>
            </a:endParaRPr>
          </a:p>
        </p:txBody>
      </p:sp>
      <p:sp>
        <p:nvSpPr>
          <p:cNvPr id="2" name="Title Placeholder 1"/>
          <p:cNvSpPr>
            <a:spLocks noGrp="1"/>
          </p:cNvSpPr>
          <p:nvPr>
            <p:ph type="title"/>
          </p:nvPr>
        </p:nvSpPr>
        <p:spPr>
          <a:xfrm>
            <a:off x="83976" y="0"/>
            <a:ext cx="8985379" cy="569167"/>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628650" y="920554"/>
            <a:ext cx="7886700" cy="495773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Box 8"/>
          <p:cNvSpPr txBox="1">
            <a:spLocks noChangeArrowheads="1"/>
          </p:cNvSpPr>
          <p:nvPr userDrawn="1"/>
        </p:nvSpPr>
        <p:spPr bwMode="auto">
          <a:xfrm>
            <a:off x="2663429" y="6629400"/>
            <a:ext cx="38481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fontAlgn="auto" hangingPunct="1">
              <a:spcBef>
                <a:spcPts val="0"/>
              </a:spcBef>
              <a:spcAft>
                <a:spcPts val="0"/>
              </a:spcAft>
              <a:defRPr/>
            </a:pPr>
            <a:r>
              <a:rPr lang="en-US" altLang="en-US" sz="900" b="0" dirty="0">
                <a:solidFill>
                  <a:srgbClr val="474747"/>
                </a:solidFill>
                <a:latin typeface="Verdana" panose="020B0604030504040204" pitchFamily="34" charset="0"/>
                <a:ea typeface="Verdana" panose="020B0604030504040204" pitchFamily="34" charset="0"/>
                <a:cs typeface="Verdana" panose="020B0604030504040204" pitchFamily="34" charset="0"/>
              </a:rPr>
              <a:t>Content Copyright Nanyang Technological University</a:t>
            </a:r>
          </a:p>
        </p:txBody>
      </p:sp>
      <p:sp>
        <p:nvSpPr>
          <p:cNvPr id="10" name="Rectangle 6"/>
          <p:cNvSpPr txBox="1">
            <a:spLocks noChangeArrowheads="1"/>
          </p:cNvSpPr>
          <p:nvPr userDrawn="1"/>
        </p:nvSpPr>
        <p:spPr>
          <a:xfrm>
            <a:off x="7268766" y="6611981"/>
            <a:ext cx="1752600" cy="263525"/>
          </a:xfrm>
          <a:prstGeom prst="rect">
            <a:avLst/>
          </a:prstGeom>
        </p:spPr>
        <p:txBody>
          <a:bodyPr anchor="ctr"/>
          <a:lstStyle>
            <a:lvl1pPr eaLnBrk="0" hangingPunct="0">
              <a:defRPr sz="2400" b="1">
                <a:solidFill>
                  <a:schemeClr val="tx1"/>
                </a:solidFill>
                <a:latin typeface="Times New Roman" panose="02020603050405020304" pitchFamily="18" charset="0"/>
                <a:cs typeface="Arial" panose="020B0604020202020204" pitchFamily="34" charset="0"/>
              </a:defRPr>
            </a:lvl1pPr>
            <a:lvl2pPr marL="742950" indent="-285750" eaLnBrk="0" hangingPunct="0">
              <a:defRPr sz="2400" b="1">
                <a:solidFill>
                  <a:schemeClr val="tx1"/>
                </a:solidFill>
                <a:latin typeface="Times New Roman" panose="02020603050405020304" pitchFamily="18" charset="0"/>
                <a:cs typeface="Arial" panose="020B0604020202020204" pitchFamily="34" charset="0"/>
              </a:defRPr>
            </a:lvl2pPr>
            <a:lvl3pPr marL="1143000" indent="-228600" eaLnBrk="0" hangingPunct="0">
              <a:defRPr sz="2400" b="1">
                <a:solidFill>
                  <a:schemeClr val="tx1"/>
                </a:solidFill>
                <a:latin typeface="Times New Roman" panose="02020603050405020304" pitchFamily="18" charset="0"/>
                <a:cs typeface="Arial" panose="020B0604020202020204" pitchFamily="34" charset="0"/>
              </a:defRPr>
            </a:lvl3pPr>
            <a:lvl4pPr marL="1600200" indent="-228600" eaLnBrk="0" hangingPunct="0">
              <a:defRPr sz="2400" b="1">
                <a:solidFill>
                  <a:schemeClr val="tx1"/>
                </a:solidFill>
                <a:latin typeface="Times New Roman" panose="02020603050405020304" pitchFamily="18" charset="0"/>
                <a:cs typeface="Arial" panose="020B0604020202020204" pitchFamily="34" charset="0"/>
              </a:defRPr>
            </a:lvl4pPr>
            <a:lvl5pPr marL="2057400" indent="-228600" eaLnBrk="0" hangingPunct="0">
              <a:defRPr sz="2400" b="1">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cs typeface="Arial" panose="020B0604020202020204" pitchFamily="34" charset="0"/>
              </a:defRPr>
            </a:lvl9pPr>
          </a:lstStyle>
          <a:p>
            <a:pPr algn="r" eaLnBrk="1" hangingPunct="1">
              <a:defRPr/>
            </a:pPr>
            <a:fld id="{F46D539D-DEC7-4435-BF19-E7719BE9AEE7}" type="slidenum">
              <a:rPr lang="en-US" altLang="en-US" sz="900" b="0" smtClean="0">
                <a:solidFill>
                  <a:srgbClr val="898989"/>
                </a:solidFill>
                <a:latin typeface="Verdana" panose="020B0604030504040204" pitchFamily="34" charset="0"/>
              </a:rPr>
              <a:pPr algn="r" eaLnBrk="1" hangingPunct="1">
                <a:defRPr/>
              </a:pPr>
              <a:t>‹#›</a:t>
            </a:fld>
            <a:endParaRPr lang="en-US" altLang="en-US" sz="900" b="0">
              <a:solidFill>
                <a:srgbClr val="898989"/>
              </a:solidFill>
              <a:latin typeface="Verdana" panose="020B0604030504040204" pitchFamily="34" charset="0"/>
            </a:endParaRPr>
          </a:p>
        </p:txBody>
      </p:sp>
      <p:sp>
        <p:nvSpPr>
          <p:cNvPr id="11" name="Rectangle 17"/>
          <p:cNvSpPr>
            <a:spLocks noChangeArrowheads="1"/>
          </p:cNvSpPr>
          <p:nvPr userDrawn="1"/>
        </p:nvSpPr>
        <p:spPr bwMode="auto">
          <a:xfrm>
            <a:off x="0" y="6610350"/>
            <a:ext cx="9144000" cy="19050"/>
          </a:xfrm>
          <a:prstGeom prst="rect">
            <a:avLst/>
          </a:prstGeom>
          <a:solidFill>
            <a:schemeClr val="bg2">
              <a:lumMod val="90000"/>
            </a:schemeClr>
          </a:solidFill>
          <a:ln>
            <a:noFill/>
          </a:ln>
        </p:spPr>
        <p:txBody>
          <a:bodyPr/>
          <a:lstStyle>
            <a:lvl1pPr>
              <a:defRPr sz="2400" b="1">
                <a:solidFill>
                  <a:schemeClr val="tx1"/>
                </a:solidFill>
                <a:latin typeface="Times New Roman" panose="02020603050405020304" pitchFamily="18" charset="0"/>
                <a:cs typeface="Arial" panose="020B0604020202020204" pitchFamily="34" charset="0"/>
              </a:defRPr>
            </a:lvl1pPr>
            <a:lvl2pPr marL="742950" indent="-285750">
              <a:defRPr sz="2400" b="1">
                <a:solidFill>
                  <a:schemeClr val="tx1"/>
                </a:solidFill>
                <a:latin typeface="Times New Roman" panose="02020603050405020304" pitchFamily="18" charset="0"/>
                <a:cs typeface="Arial" panose="020B0604020202020204" pitchFamily="34" charset="0"/>
              </a:defRPr>
            </a:lvl2pPr>
            <a:lvl3pPr marL="1143000" indent="-228600">
              <a:defRPr sz="2400" b="1">
                <a:solidFill>
                  <a:schemeClr val="tx1"/>
                </a:solidFill>
                <a:latin typeface="Times New Roman" panose="02020603050405020304" pitchFamily="18" charset="0"/>
                <a:cs typeface="Arial" panose="020B0604020202020204" pitchFamily="34" charset="0"/>
              </a:defRPr>
            </a:lvl3pPr>
            <a:lvl4pPr marL="1600200" indent="-228600">
              <a:defRPr sz="2400" b="1">
                <a:solidFill>
                  <a:schemeClr val="tx1"/>
                </a:solidFill>
                <a:latin typeface="Times New Roman" panose="02020603050405020304" pitchFamily="18" charset="0"/>
                <a:cs typeface="Arial" panose="020B0604020202020204" pitchFamily="34" charset="0"/>
              </a:defRPr>
            </a:lvl4pPr>
            <a:lvl5pPr marL="2057400" indent="-228600">
              <a:defRPr sz="2400" b="1">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cs typeface="Arial" panose="020B0604020202020204" pitchFamily="34" charset="0"/>
              </a:defRPr>
            </a:lvl9pPr>
          </a:lstStyle>
          <a:p>
            <a:pPr eaLnBrk="1" hangingPunct="1">
              <a:defRPr/>
            </a:pPr>
            <a:endParaRPr lang="en-US" altLang="en-US" sz="1800"/>
          </a:p>
        </p:txBody>
      </p:sp>
    </p:spTree>
    <p:extLst>
      <p:ext uri="{BB962C8B-B14F-4D97-AF65-F5344CB8AC3E}">
        <p14:creationId xmlns:p14="http://schemas.microsoft.com/office/powerpoint/2010/main" val="168585180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Lst>
  <p:txStyles>
    <p:titleStyle>
      <a:lvl1pPr algn="ctr" defTabSz="914400" rtl="0" eaLnBrk="1" latinLnBrk="0" hangingPunct="1">
        <a:lnSpc>
          <a:spcPct val="90000"/>
        </a:lnSpc>
        <a:spcBef>
          <a:spcPct val="0"/>
        </a:spcBef>
        <a:buNone/>
        <a:defRPr sz="2000" b="1" kern="1200" cap="all" baseline="0">
          <a:solidFill>
            <a:schemeClr val="bg1"/>
          </a:solidFill>
          <a:latin typeface="+mj-lt"/>
          <a:ea typeface="Verdana" panose="020B0604030504040204" pitchFamily="34" charset="0"/>
          <a:cs typeface="Verdana" panose="020B060403050404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ntu.edu.sg/sao/pages/honourcode.aspx"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3.gi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image" Target="../media/image12.gif"/><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image" Target="../media/image15.gif"/><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7.png"/><Relationship Id="rId18" Type="http://schemas.openxmlformats.org/officeDocument/2006/relationships/image" Target="../media/image32.pn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26.png"/><Relationship Id="rId17" Type="http://schemas.openxmlformats.org/officeDocument/2006/relationships/image" Target="../media/image31.png"/><Relationship Id="rId2" Type="http://schemas.openxmlformats.org/officeDocument/2006/relationships/notesSlide" Target="../notesSlides/notesSlide32.xml"/><Relationship Id="rId16" Type="http://schemas.openxmlformats.org/officeDocument/2006/relationships/image" Target="../media/image30.png"/><Relationship Id="rId1" Type="http://schemas.openxmlformats.org/officeDocument/2006/relationships/slideLayout" Target="../slideLayouts/slideLayout14.xml"/><Relationship Id="rId6" Type="http://schemas.openxmlformats.org/officeDocument/2006/relationships/image" Target="../media/image20.png"/><Relationship Id="rId11" Type="http://schemas.openxmlformats.org/officeDocument/2006/relationships/image" Target="../media/image25.png"/><Relationship Id="rId5" Type="http://schemas.openxmlformats.org/officeDocument/2006/relationships/image" Target="../media/image19.png"/><Relationship Id="rId15" Type="http://schemas.openxmlformats.org/officeDocument/2006/relationships/image" Target="../media/image29.pn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png"/><Relationship Id="rId14" Type="http://schemas.openxmlformats.org/officeDocument/2006/relationships/image" Target="../media/image28.png"/></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teams.microsoft.com/l/meetup-join/19%3ameeting_M2I1YjUwOWItNzhjOS00OTJhLWI5MTMtZmJjNjFiYWQ3MDFi%40thread.v2/0?context=%7b%22Tid%22%3a%2215ce9348-be2a-462b-8fc0-e1765a9b204a%22%2c%22Oid%22%3a%2265a33665-3c3a-440b-b716-34c4ae981dbb%22%7d" TargetMode="External"/><Relationship Id="rId2" Type="http://schemas.openxmlformats.org/officeDocument/2006/relationships/hyperlink" Target="https://ntu-sg.zoom.us/rec/share/qMfrh1RkFyuU7QYltuC3CywRADKxF7iq_XK0oQcGBa1d2lvxDvfdMXf9LDFshLfO.9igchFtxe9YsNJoi" TargetMode="Externa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934DB-135C-596C-1B6D-0344B00D821F}"/>
              </a:ext>
            </a:extLst>
          </p:cNvPr>
          <p:cNvSpPr>
            <a:spLocks noGrp="1"/>
          </p:cNvSpPr>
          <p:nvPr>
            <p:ph type="title"/>
          </p:nvPr>
        </p:nvSpPr>
        <p:spPr/>
        <p:txBody>
          <a:bodyPr/>
          <a:lstStyle/>
          <a:p>
            <a:r>
              <a:rPr lang="en-SG" dirty="0"/>
              <a:t>Stack and queue assignment</a:t>
            </a:r>
          </a:p>
        </p:txBody>
      </p:sp>
      <p:sp>
        <p:nvSpPr>
          <p:cNvPr id="6" name="TextBox 5">
            <a:extLst>
              <a:ext uri="{FF2B5EF4-FFF2-40B4-BE49-F238E27FC236}">
                <a16:creationId xmlns:a16="http://schemas.microsoft.com/office/drawing/2014/main" id="{6F9D5BBE-379F-D37A-B97E-4047BEE4AB9F}"/>
              </a:ext>
            </a:extLst>
          </p:cNvPr>
          <p:cNvSpPr txBox="1"/>
          <p:nvPr/>
        </p:nvSpPr>
        <p:spPr>
          <a:xfrm>
            <a:off x="995995" y="1478422"/>
            <a:ext cx="6831623" cy="400110"/>
          </a:xfrm>
          <a:prstGeom prst="rect">
            <a:avLst/>
          </a:prstGeom>
          <a:noFill/>
        </p:spPr>
        <p:txBody>
          <a:bodyPr wrap="square" rtlCol="0">
            <a:spAutoFit/>
          </a:bodyPr>
          <a:lstStyle/>
          <a:p>
            <a:pPr algn="ctr"/>
            <a:r>
              <a:rPr lang="en-SG" sz="2000" dirty="0"/>
              <a:t>Hacker Earth link will be sent by Tomorrow</a:t>
            </a:r>
          </a:p>
        </p:txBody>
      </p:sp>
      <p:pic>
        <p:nvPicPr>
          <p:cNvPr id="4" name="Picture 3">
            <a:extLst>
              <a:ext uri="{FF2B5EF4-FFF2-40B4-BE49-F238E27FC236}">
                <a16:creationId xmlns:a16="http://schemas.microsoft.com/office/drawing/2014/main" id="{4F1B2367-12EE-4100-3DB8-0D860E225F4A}"/>
              </a:ext>
            </a:extLst>
          </p:cNvPr>
          <p:cNvPicPr>
            <a:picLocks noChangeAspect="1"/>
          </p:cNvPicPr>
          <p:nvPr/>
        </p:nvPicPr>
        <p:blipFill>
          <a:blip r:embed="rId2"/>
          <a:stretch>
            <a:fillRect/>
          </a:stretch>
        </p:blipFill>
        <p:spPr>
          <a:xfrm>
            <a:off x="926170" y="1943470"/>
            <a:ext cx="7291660" cy="3877247"/>
          </a:xfrm>
          <a:prstGeom prst="rect">
            <a:avLst/>
          </a:prstGeom>
        </p:spPr>
      </p:pic>
    </p:spTree>
    <p:extLst>
      <p:ext uri="{BB962C8B-B14F-4D97-AF65-F5344CB8AC3E}">
        <p14:creationId xmlns:p14="http://schemas.microsoft.com/office/powerpoint/2010/main" val="5816357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934DB-135C-596C-1B6D-0344B00D821F}"/>
              </a:ext>
            </a:extLst>
          </p:cNvPr>
          <p:cNvSpPr>
            <a:spLocks noGrp="1"/>
          </p:cNvSpPr>
          <p:nvPr>
            <p:ph type="title"/>
          </p:nvPr>
        </p:nvSpPr>
        <p:spPr/>
        <p:txBody>
          <a:bodyPr/>
          <a:lstStyle/>
          <a:p>
            <a:r>
              <a:rPr lang="en-SG" dirty="0"/>
              <a:t>Lab Test 1 (05/03/2023 – 06/03/2024)</a:t>
            </a:r>
          </a:p>
        </p:txBody>
      </p:sp>
      <p:graphicFrame>
        <p:nvGraphicFramePr>
          <p:cNvPr id="5" name="Table 4">
            <a:extLst>
              <a:ext uri="{FF2B5EF4-FFF2-40B4-BE49-F238E27FC236}">
                <a16:creationId xmlns:a16="http://schemas.microsoft.com/office/drawing/2014/main" id="{5695081D-D17E-9F3E-3123-A9AC5958757F}"/>
              </a:ext>
            </a:extLst>
          </p:cNvPr>
          <p:cNvGraphicFramePr>
            <a:graphicFrameLocks noGrp="1"/>
          </p:cNvGraphicFramePr>
          <p:nvPr/>
        </p:nvGraphicFramePr>
        <p:xfrm>
          <a:off x="278271" y="1634223"/>
          <a:ext cx="8720451" cy="3580607"/>
        </p:xfrm>
        <a:graphic>
          <a:graphicData uri="http://schemas.openxmlformats.org/drawingml/2006/table">
            <a:tbl>
              <a:tblPr firstRow="1" firstCol="1" bandRow="1">
                <a:tableStyleId>{5C22544A-7EE6-4342-B048-85BDC9FD1C3A}</a:tableStyleId>
              </a:tblPr>
              <a:tblGrid>
                <a:gridCol w="2050369">
                  <a:extLst>
                    <a:ext uri="{9D8B030D-6E8A-4147-A177-3AD203B41FA5}">
                      <a16:colId xmlns:a16="http://schemas.microsoft.com/office/drawing/2014/main" val="3788683213"/>
                    </a:ext>
                  </a:extLst>
                </a:gridCol>
                <a:gridCol w="1894091">
                  <a:extLst>
                    <a:ext uri="{9D8B030D-6E8A-4147-A177-3AD203B41FA5}">
                      <a16:colId xmlns:a16="http://schemas.microsoft.com/office/drawing/2014/main" val="3680987804"/>
                    </a:ext>
                  </a:extLst>
                </a:gridCol>
                <a:gridCol w="1733688">
                  <a:extLst>
                    <a:ext uri="{9D8B030D-6E8A-4147-A177-3AD203B41FA5}">
                      <a16:colId xmlns:a16="http://schemas.microsoft.com/office/drawing/2014/main" val="1339564166"/>
                    </a:ext>
                  </a:extLst>
                </a:gridCol>
                <a:gridCol w="1504060">
                  <a:extLst>
                    <a:ext uri="{9D8B030D-6E8A-4147-A177-3AD203B41FA5}">
                      <a16:colId xmlns:a16="http://schemas.microsoft.com/office/drawing/2014/main" val="1147194601"/>
                    </a:ext>
                  </a:extLst>
                </a:gridCol>
                <a:gridCol w="1538243">
                  <a:extLst>
                    <a:ext uri="{9D8B030D-6E8A-4147-A177-3AD203B41FA5}">
                      <a16:colId xmlns:a16="http://schemas.microsoft.com/office/drawing/2014/main" val="4085825786"/>
                    </a:ext>
                  </a:extLst>
                </a:gridCol>
              </a:tblGrid>
              <a:tr h="329320">
                <a:tc rowSpan="3">
                  <a:txBody>
                    <a:bodyPr/>
                    <a:lstStyle/>
                    <a:p>
                      <a:pPr algn="ctr">
                        <a:lnSpc>
                          <a:spcPct val="107000"/>
                        </a:lnSpc>
                        <a:spcAft>
                          <a:spcPts val="800"/>
                        </a:spcAft>
                      </a:pPr>
                      <a:r>
                        <a:rPr lang="pt-BR" sz="1100" kern="0">
                          <a:effectLst/>
                        </a:rPr>
                        <a:t>Venue</a:t>
                      </a:r>
                      <a:endParaRPr lang="en-SG" sz="1000" kern="100">
                        <a:effectLst/>
                      </a:endParaRPr>
                    </a:p>
                    <a:p>
                      <a:pPr algn="ctr">
                        <a:lnSpc>
                          <a:spcPct val="107000"/>
                        </a:lnSpc>
                        <a:spcAft>
                          <a:spcPts val="800"/>
                        </a:spcAft>
                      </a:pPr>
                      <a:r>
                        <a:rPr lang="pt-BR" sz="1000" kern="100">
                          <a:effectLst/>
                        </a:rPr>
                        <a:t>SWLab2 (N4-1c-06)</a:t>
                      </a:r>
                      <a:endParaRPr lang="en-SG" sz="1000" kern="100">
                        <a:effectLst/>
                      </a:endParaRPr>
                    </a:p>
                    <a:p>
                      <a:pPr algn="ctr">
                        <a:lnSpc>
                          <a:spcPct val="107000"/>
                        </a:lnSpc>
                        <a:spcAft>
                          <a:spcPts val="800"/>
                        </a:spcAft>
                      </a:pPr>
                      <a:r>
                        <a:rPr lang="pt-BR" sz="1000" kern="100">
                          <a:effectLst/>
                        </a:rPr>
                        <a:t>HWLab2 (N4-1ba-05)</a:t>
                      </a:r>
                      <a:endParaRPr lang="en-SG" sz="1000" kern="100">
                        <a:effectLst/>
                      </a:endParaRPr>
                    </a:p>
                    <a:p>
                      <a:pPr algn="ctr">
                        <a:lnSpc>
                          <a:spcPct val="107000"/>
                        </a:lnSpc>
                        <a:spcAft>
                          <a:spcPts val="800"/>
                        </a:spcAft>
                      </a:pPr>
                      <a:r>
                        <a:rPr lang="pt-BR" sz="1000" kern="100">
                          <a:effectLst/>
                        </a:rPr>
                        <a:t>HPL (N4-1c-09a)</a:t>
                      </a:r>
                      <a:endParaRPr lang="en-SG" sz="1000" kern="100">
                        <a:effectLst/>
                        <a:latin typeface="Calibri" panose="020F0502020204030204" pitchFamily="34" charset="0"/>
                        <a:ea typeface="DengXian" panose="02010600030101010101" pitchFamily="2" charset="-122"/>
                        <a:cs typeface="Times New Roman" panose="02020603050405020304" pitchFamily="18" charset="0"/>
                      </a:endParaRPr>
                    </a:p>
                  </a:txBody>
                  <a:tcPr marL="61111" marR="61111" marT="0" marB="0" anchor="ctr"/>
                </a:tc>
                <a:tc gridSpan="4">
                  <a:txBody>
                    <a:bodyPr/>
                    <a:lstStyle/>
                    <a:p>
                      <a:pPr algn="ctr">
                        <a:lnSpc>
                          <a:spcPct val="107000"/>
                        </a:lnSpc>
                        <a:spcAft>
                          <a:spcPts val="800"/>
                        </a:spcAft>
                      </a:pPr>
                      <a:r>
                        <a:rPr lang="en-SG" sz="1100" kern="0">
                          <a:effectLst/>
                        </a:rPr>
                        <a:t>Full-Time Students (Recess Week)</a:t>
                      </a:r>
                      <a:endParaRPr lang="en-SG" sz="1000" kern="100">
                        <a:effectLst/>
                        <a:latin typeface="Calibri" panose="020F0502020204030204" pitchFamily="34" charset="0"/>
                        <a:ea typeface="DengXian" panose="02010600030101010101" pitchFamily="2" charset="-122"/>
                        <a:cs typeface="Times New Roman" panose="02020603050405020304" pitchFamily="18" charset="0"/>
                      </a:endParaRPr>
                    </a:p>
                  </a:txBody>
                  <a:tcPr marL="61111" marR="61111" marT="0" marB="0" anchor="ctr"/>
                </a:tc>
                <a:tc hMerge="1">
                  <a:txBody>
                    <a:bodyPr/>
                    <a:lstStyle/>
                    <a:p>
                      <a:endParaRPr lang="en-SG"/>
                    </a:p>
                  </a:txBody>
                  <a:tcPr/>
                </a:tc>
                <a:tc hMerge="1">
                  <a:txBody>
                    <a:bodyPr/>
                    <a:lstStyle/>
                    <a:p>
                      <a:endParaRPr lang="en-SG"/>
                    </a:p>
                  </a:txBody>
                  <a:tcPr/>
                </a:tc>
                <a:tc hMerge="1">
                  <a:txBody>
                    <a:bodyPr/>
                    <a:lstStyle/>
                    <a:p>
                      <a:endParaRPr lang="en-SG"/>
                    </a:p>
                  </a:txBody>
                  <a:tcPr/>
                </a:tc>
                <a:extLst>
                  <a:ext uri="{0D108BD9-81ED-4DB2-BD59-A6C34878D82A}">
                    <a16:rowId xmlns:a16="http://schemas.microsoft.com/office/drawing/2014/main" val="2037270095"/>
                  </a:ext>
                </a:extLst>
              </a:tr>
              <a:tr h="362988">
                <a:tc vMerge="1">
                  <a:txBody>
                    <a:bodyPr/>
                    <a:lstStyle/>
                    <a:p>
                      <a:endParaRPr lang="en-SG"/>
                    </a:p>
                  </a:txBody>
                  <a:tcPr/>
                </a:tc>
                <a:tc gridSpan="2">
                  <a:txBody>
                    <a:bodyPr/>
                    <a:lstStyle/>
                    <a:p>
                      <a:pPr algn="ctr">
                        <a:lnSpc>
                          <a:spcPct val="115000"/>
                        </a:lnSpc>
                        <a:spcBef>
                          <a:spcPts val="1200"/>
                        </a:spcBef>
                        <a:spcAft>
                          <a:spcPts val="800"/>
                        </a:spcAft>
                      </a:pPr>
                      <a:r>
                        <a:rPr lang="en-SG" sz="1100" kern="0">
                          <a:effectLst/>
                        </a:rPr>
                        <a:t>5 Mar 2024 </a:t>
                      </a:r>
                      <a:br>
                        <a:rPr lang="en-SG" sz="1100" kern="0">
                          <a:effectLst/>
                        </a:rPr>
                      </a:br>
                      <a:r>
                        <a:rPr lang="en-SG" sz="1100" kern="0">
                          <a:effectLst/>
                        </a:rPr>
                        <a:t>(Tuesday)</a:t>
                      </a:r>
                      <a:endParaRPr lang="en-SG" sz="1000" kern="100">
                        <a:effectLst/>
                        <a:latin typeface="Calibri" panose="020F0502020204030204" pitchFamily="34" charset="0"/>
                        <a:ea typeface="DengXian" panose="02010600030101010101" pitchFamily="2" charset="-122"/>
                        <a:cs typeface="Times New Roman" panose="02020603050405020304" pitchFamily="18" charset="0"/>
                      </a:endParaRPr>
                    </a:p>
                  </a:txBody>
                  <a:tcPr marL="61111" marR="61111" marT="0" marB="0" anchor="ctr"/>
                </a:tc>
                <a:tc hMerge="1">
                  <a:txBody>
                    <a:bodyPr/>
                    <a:lstStyle/>
                    <a:p>
                      <a:endParaRPr lang="en-SG"/>
                    </a:p>
                  </a:txBody>
                  <a:tcPr/>
                </a:tc>
                <a:tc gridSpan="2">
                  <a:txBody>
                    <a:bodyPr/>
                    <a:lstStyle/>
                    <a:p>
                      <a:pPr algn="ctr">
                        <a:lnSpc>
                          <a:spcPct val="115000"/>
                        </a:lnSpc>
                        <a:spcBef>
                          <a:spcPts val="1200"/>
                        </a:spcBef>
                        <a:spcAft>
                          <a:spcPts val="800"/>
                        </a:spcAft>
                      </a:pPr>
                      <a:r>
                        <a:rPr lang="en-SG" sz="1100" kern="0">
                          <a:effectLst/>
                        </a:rPr>
                        <a:t>6 Mar 2024 </a:t>
                      </a:r>
                      <a:br>
                        <a:rPr lang="en-SG" sz="1100" kern="0">
                          <a:effectLst/>
                        </a:rPr>
                      </a:br>
                      <a:r>
                        <a:rPr lang="en-SG" sz="1100" kern="0">
                          <a:effectLst/>
                        </a:rPr>
                        <a:t>(Wednesday)</a:t>
                      </a:r>
                      <a:endParaRPr lang="en-SG" sz="1000" kern="100">
                        <a:effectLst/>
                        <a:latin typeface="Calibri" panose="020F0502020204030204" pitchFamily="34" charset="0"/>
                        <a:ea typeface="DengXian" panose="02010600030101010101" pitchFamily="2" charset="-122"/>
                        <a:cs typeface="Times New Roman" panose="02020603050405020304" pitchFamily="18" charset="0"/>
                      </a:endParaRPr>
                    </a:p>
                  </a:txBody>
                  <a:tcPr marL="0" marR="0" marT="0" marB="0"/>
                </a:tc>
                <a:tc hMerge="1">
                  <a:txBody>
                    <a:bodyPr/>
                    <a:lstStyle/>
                    <a:p>
                      <a:endParaRPr lang="en-SG"/>
                    </a:p>
                  </a:txBody>
                  <a:tcPr/>
                </a:tc>
                <a:extLst>
                  <a:ext uri="{0D108BD9-81ED-4DB2-BD59-A6C34878D82A}">
                    <a16:rowId xmlns:a16="http://schemas.microsoft.com/office/drawing/2014/main" val="3666859678"/>
                  </a:ext>
                </a:extLst>
              </a:tr>
              <a:tr h="340241">
                <a:tc vMerge="1">
                  <a:txBody>
                    <a:bodyPr/>
                    <a:lstStyle/>
                    <a:p>
                      <a:endParaRPr lang="en-SG"/>
                    </a:p>
                  </a:txBody>
                  <a:tcPr/>
                </a:tc>
                <a:tc>
                  <a:txBody>
                    <a:bodyPr/>
                    <a:lstStyle/>
                    <a:p>
                      <a:pPr>
                        <a:lnSpc>
                          <a:spcPct val="107000"/>
                        </a:lnSpc>
                        <a:spcBef>
                          <a:spcPts val="1200"/>
                        </a:spcBef>
                        <a:spcAft>
                          <a:spcPts val="800"/>
                        </a:spcAft>
                      </a:pPr>
                      <a:r>
                        <a:rPr lang="en-SG" sz="1100" kern="0">
                          <a:effectLst/>
                        </a:rPr>
                        <a:t>9.30 AM – 11.30 AM</a:t>
                      </a:r>
                      <a:endParaRPr lang="en-SG" sz="1000" kern="100">
                        <a:effectLst/>
                        <a:latin typeface="Calibri" panose="020F0502020204030204" pitchFamily="34" charset="0"/>
                        <a:ea typeface="DengXian" panose="02010600030101010101" pitchFamily="2" charset="-122"/>
                        <a:cs typeface="Times New Roman" panose="02020603050405020304" pitchFamily="18" charset="0"/>
                      </a:endParaRPr>
                    </a:p>
                  </a:txBody>
                  <a:tcPr marL="61111" marR="61111" marT="0" marB="0" anchor="ctr"/>
                </a:tc>
                <a:tc>
                  <a:txBody>
                    <a:bodyPr/>
                    <a:lstStyle/>
                    <a:p>
                      <a:pPr>
                        <a:lnSpc>
                          <a:spcPct val="107000"/>
                        </a:lnSpc>
                        <a:spcBef>
                          <a:spcPts val="1200"/>
                        </a:spcBef>
                        <a:spcAft>
                          <a:spcPts val="800"/>
                        </a:spcAft>
                      </a:pPr>
                      <a:r>
                        <a:rPr lang="en-SG" sz="1100" kern="0">
                          <a:effectLst/>
                        </a:rPr>
                        <a:t>13.30 PM – 15.30 PM</a:t>
                      </a:r>
                      <a:endParaRPr lang="en-SG" sz="1000" kern="100">
                        <a:effectLst/>
                        <a:latin typeface="Calibri" panose="020F0502020204030204" pitchFamily="34" charset="0"/>
                        <a:ea typeface="DengXian" panose="02010600030101010101" pitchFamily="2" charset="-122"/>
                        <a:cs typeface="Times New Roman" panose="02020603050405020304" pitchFamily="18" charset="0"/>
                      </a:endParaRPr>
                    </a:p>
                  </a:txBody>
                  <a:tcPr marL="61111" marR="61111" marT="0" marB="0" anchor="ctr"/>
                </a:tc>
                <a:tc>
                  <a:txBody>
                    <a:bodyPr/>
                    <a:lstStyle/>
                    <a:p>
                      <a:pPr>
                        <a:lnSpc>
                          <a:spcPct val="107000"/>
                        </a:lnSpc>
                        <a:spcBef>
                          <a:spcPts val="1200"/>
                        </a:spcBef>
                        <a:spcAft>
                          <a:spcPts val="800"/>
                        </a:spcAft>
                      </a:pPr>
                      <a:r>
                        <a:rPr lang="en-SG" sz="1100" kern="0">
                          <a:effectLst/>
                        </a:rPr>
                        <a:t>9.30 AM – 11.30 AM</a:t>
                      </a:r>
                      <a:endParaRPr lang="en-SG" sz="1000" kern="100">
                        <a:effectLst/>
                        <a:latin typeface="Calibri" panose="020F0502020204030204" pitchFamily="34" charset="0"/>
                        <a:ea typeface="DengXian" panose="02010600030101010101" pitchFamily="2" charset="-122"/>
                        <a:cs typeface="Times New Roman" panose="02020603050405020304" pitchFamily="18" charset="0"/>
                      </a:endParaRPr>
                    </a:p>
                  </a:txBody>
                  <a:tcPr marL="0" marR="0" marT="0" marB="0" anchor="ctr"/>
                </a:tc>
                <a:tc>
                  <a:txBody>
                    <a:bodyPr/>
                    <a:lstStyle/>
                    <a:p>
                      <a:pPr>
                        <a:lnSpc>
                          <a:spcPct val="107000"/>
                        </a:lnSpc>
                        <a:spcBef>
                          <a:spcPts val="1200"/>
                        </a:spcBef>
                        <a:spcAft>
                          <a:spcPts val="800"/>
                        </a:spcAft>
                      </a:pPr>
                      <a:r>
                        <a:rPr lang="en-SG" sz="1100" kern="0">
                          <a:effectLst/>
                        </a:rPr>
                        <a:t>13.30 PM – 15.30 PM</a:t>
                      </a:r>
                      <a:endParaRPr lang="en-SG" sz="1000" kern="100">
                        <a:effectLst/>
                        <a:latin typeface="Calibri" panose="020F0502020204030204" pitchFamily="34" charset="0"/>
                        <a:ea typeface="DengXian" panose="02010600030101010101" pitchFamily="2" charset="-122"/>
                        <a:cs typeface="Times New Roman" panose="02020603050405020304" pitchFamily="18" charset="0"/>
                      </a:endParaRPr>
                    </a:p>
                  </a:txBody>
                  <a:tcPr marL="0" marR="0" marT="0" marB="0" anchor="ctr"/>
                </a:tc>
                <a:extLst>
                  <a:ext uri="{0D108BD9-81ED-4DB2-BD59-A6C34878D82A}">
                    <a16:rowId xmlns:a16="http://schemas.microsoft.com/office/drawing/2014/main" val="4063143048"/>
                  </a:ext>
                </a:extLst>
              </a:tr>
              <a:tr h="483229">
                <a:tc>
                  <a:txBody>
                    <a:bodyPr/>
                    <a:lstStyle/>
                    <a:p>
                      <a:pPr algn="ctr">
                        <a:lnSpc>
                          <a:spcPct val="107000"/>
                        </a:lnSpc>
                        <a:spcAft>
                          <a:spcPts val="800"/>
                        </a:spcAft>
                      </a:pPr>
                      <a:r>
                        <a:rPr lang="en-SG" sz="1100" kern="0">
                          <a:effectLst/>
                        </a:rPr>
                        <a:t>SWLab2 – Rm1 </a:t>
                      </a:r>
                      <a:endParaRPr lang="en-SG" sz="1000" kern="100">
                        <a:effectLst/>
                        <a:latin typeface="Calibri" panose="020F0502020204030204" pitchFamily="34" charset="0"/>
                        <a:ea typeface="DengXian" panose="02010600030101010101" pitchFamily="2" charset="-122"/>
                        <a:cs typeface="Times New Roman" panose="02020603050405020304" pitchFamily="18" charset="0"/>
                      </a:endParaRPr>
                    </a:p>
                  </a:txBody>
                  <a:tcPr marL="61111" marR="61111" marT="0" marB="0" anchor="ctr"/>
                </a:tc>
                <a:tc>
                  <a:txBody>
                    <a:bodyPr/>
                    <a:lstStyle/>
                    <a:p>
                      <a:pPr algn="ctr">
                        <a:lnSpc>
                          <a:spcPct val="107000"/>
                        </a:lnSpc>
                        <a:spcAft>
                          <a:spcPts val="800"/>
                        </a:spcAft>
                      </a:pPr>
                      <a:r>
                        <a:rPr lang="en-SG" sz="1100" kern="0">
                          <a:effectLst/>
                        </a:rPr>
                        <a:t>FDAE </a:t>
                      </a:r>
                      <a:br>
                        <a:rPr lang="en-SG" sz="1100" kern="0">
                          <a:effectLst/>
                        </a:rPr>
                      </a:br>
                      <a:r>
                        <a:rPr lang="en-SG" sz="1100" kern="0">
                          <a:effectLst/>
                        </a:rPr>
                        <a:t>FCS5 </a:t>
                      </a:r>
                      <a:endParaRPr lang="en-SG" sz="1000" kern="100">
                        <a:effectLst/>
                        <a:latin typeface="Calibri" panose="020F0502020204030204" pitchFamily="34" charset="0"/>
                        <a:ea typeface="DengXian" panose="02010600030101010101" pitchFamily="2" charset="-122"/>
                        <a:cs typeface="Times New Roman" panose="02020603050405020304" pitchFamily="18" charset="0"/>
                      </a:endParaRPr>
                    </a:p>
                  </a:txBody>
                  <a:tcPr marL="61111" marR="61111" marT="0" marB="0" anchor="ctr"/>
                </a:tc>
                <a:tc>
                  <a:txBody>
                    <a:bodyPr/>
                    <a:lstStyle/>
                    <a:p>
                      <a:pPr algn="ctr">
                        <a:lnSpc>
                          <a:spcPct val="107000"/>
                        </a:lnSpc>
                        <a:spcAft>
                          <a:spcPts val="800"/>
                        </a:spcAft>
                      </a:pPr>
                      <a:r>
                        <a:rPr lang="en-SG" sz="1100" kern="0">
                          <a:effectLst/>
                        </a:rPr>
                        <a:t>FCSC </a:t>
                      </a:r>
                      <a:endParaRPr lang="en-SG" sz="1000" kern="100">
                        <a:effectLst/>
                      </a:endParaRPr>
                    </a:p>
                    <a:p>
                      <a:pPr algn="ctr">
                        <a:lnSpc>
                          <a:spcPct val="107000"/>
                        </a:lnSpc>
                        <a:spcAft>
                          <a:spcPts val="800"/>
                        </a:spcAft>
                      </a:pPr>
                      <a:r>
                        <a:rPr lang="en-SG" sz="1100" kern="0">
                          <a:effectLst/>
                        </a:rPr>
                        <a:t>FCMA </a:t>
                      </a:r>
                      <a:endParaRPr lang="en-SG" sz="1000" kern="100">
                        <a:effectLst/>
                        <a:latin typeface="Calibri" panose="020F0502020204030204" pitchFamily="34" charset="0"/>
                        <a:ea typeface="DengXian" panose="02010600030101010101" pitchFamily="2" charset="-122"/>
                        <a:cs typeface="Times New Roman" panose="02020603050405020304" pitchFamily="18" charset="0"/>
                      </a:endParaRPr>
                    </a:p>
                  </a:txBody>
                  <a:tcPr marL="61111" marR="61111" marT="0" marB="0" anchor="ctr"/>
                </a:tc>
                <a:tc>
                  <a:txBody>
                    <a:bodyPr/>
                    <a:lstStyle/>
                    <a:p>
                      <a:pPr algn="ctr">
                        <a:lnSpc>
                          <a:spcPct val="107000"/>
                        </a:lnSpc>
                        <a:spcAft>
                          <a:spcPts val="800"/>
                        </a:spcAft>
                      </a:pPr>
                      <a:r>
                        <a:rPr lang="en-SG" sz="1100" kern="0">
                          <a:effectLst/>
                        </a:rPr>
                        <a:t>FCS2 </a:t>
                      </a:r>
                      <a:br>
                        <a:rPr lang="en-SG" sz="1100" kern="0">
                          <a:effectLst/>
                        </a:rPr>
                      </a:br>
                      <a:r>
                        <a:rPr lang="en-SG" sz="1100" kern="0">
                          <a:effectLst/>
                        </a:rPr>
                        <a:t>FDAB </a:t>
                      </a:r>
                      <a:endParaRPr lang="en-SG" sz="1000" kern="100">
                        <a:effectLst/>
                        <a:latin typeface="Calibri" panose="020F0502020204030204" pitchFamily="34" charset="0"/>
                        <a:ea typeface="DengXian" panose="02010600030101010101" pitchFamily="2" charset="-122"/>
                        <a:cs typeface="Times New Roman" panose="02020603050405020304" pitchFamily="18" charset="0"/>
                      </a:endParaRPr>
                    </a:p>
                  </a:txBody>
                  <a:tcPr marL="0" marR="0" marT="0" marB="0" anchor="ctr"/>
                </a:tc>
                <a:tc>
                  <a:txBody>
                    <a:bodyPr/>
                    <a:lstStyle/>
                    <a:p>
                      <a:pPr algn="ctr">
                        <a:lnSpc>
                          <a:spcPct val="107000"/>
                        </a:lnSpc>
                        <a:spcAft>
                          <a:spcPts val="800"/>
                        </a:spcAft>
                      </a:pPr>
                      <a:r>
                        <a:rPr lang="en-SG" sz="1100" kern="0">
                          <a:effectLst/>
                        </a:rPr>
                        <a:t>FCSH </a:t>
                      </a:r>
                      <a:endParaRPr lang="en-SG" sz="1000" kern="100">
                        <a:effectLst/>
                        <a:latin typeface="Calibri" panose="020F0502020204030204" pitchFamily="34" charset="0"/>
                        <a:ea typeface="DengXian" panose="02010600030101010101" pitchFamily="2" charset="-122"/>
                        <a:cs typeface="Times New Roman" panose="02020603050405020304" pitchFamily="18" charset="0"/>
                      </a:endParaRPr>
                    </a:p>
                  </a:txBody>
                  <a:tcPr marL="0" marR="0" marT="0" marB="0" anchor="ctr"/>
                </a:tc>
                <a:extLst>
                  <a:ext uri="{0D108BD9-81ED-4DB2-BD59-A6C34878D82A}">
                    <a16:rowId xmlns:a16="http://schemas.microsoft.com/office/drawing/2014/main" val="1232082262"/>
                  </a:ext>
                </a:extLst>
              </a:tr>
              <a:tr h="313476">
                <a:tc>
                  <a:txBody>
                    <a:bodyPr/>
                    <a:lstStyle/>
                    <a:p>
                      <a:pPr algn="ctr">
                        <a:lnSpc>
                          <a:spcPct val="107000"/>
                        </a:lnSpc>
                        <a:spcAft>
                          <a:spcPts val="800"/>
                        </a:spcAft>
                      </a:pPr>
                      <a:r>
                        <a:rPr lang="en-SG" sz="1100" kern="0">
                          <a:effectLst/>
                        </a:rPr>
                        <a:t>SWLab2 – Rm2 </a:t>
                      </a:r>
                      <a:endParaRPr lang="en-SG" sz="1000" kern="100">
                        <a:effectLst/>
                        <a:latin typeface="Calibri" panose="020F0502020204030204" pitchFamily="34" charset="0"/>
                        <a:ea typeface="DengXian" panose="02010600030101010101" pitchFamily="2" charset="-122"/>
                        <a:cs typeface="Times New Roman" panose="02020603050405020304" pitchFamily="18" charset="0"/>
                      </a:endParaRPr>
                    </a:p>
                  </a:txBody>
                  <a:tcPr marL="61111" marR="61111" marT="0" marB="0" anchor="ctr"/>
                </a:tc>
                <a:tc>
                  <a:txBody>
                    <a:bodyPr/>
                    <a:lstStyle/>
                    <a:p>
                      <a:pPr algn="ctr">
                        <a:lnSpc>
                          <a:spcPct val="107000"/>
                        </a:lnSpc>
                        <a:spcAft>
                          <a:spcPts val="800"/>
                        </a:spcAft>
                      </a:pPr>
                      <a:r>
                        <a:rPr lang="en-SG" sz="1100" kern="0">
                          <a:effectLst/>
                        </a:rPr>
                        <a:t>ECDS1</a:t>
                      </a:r>
                      <a:endParaRPr lang="en-SG" sz="1000" kern="100">
                        <a:effectLst/>
                        <a:latin typeface="Calibri" panose="020F0502020204030204" pitchFamily="34" charset="0"/>
                        <a:ea typeface="DengXian" panose="02010600030101010101" pitchFamily="2" charset="-122"/>
                        <a:cs typeface="Times New Roman" panose="02020603050405020304" pitchFamily="18" charset="0"/>
                      </a:endParaRPr>
                    </a:p>
                  </a:txBody>
                  <a:tcPr marL="61111" marR="61111" marT="0" marB="0" anchor="ctr"/>
                </a:tc>
                <a:tc>
                  <a:txBody>
                    <a:bodyPr/>
                    <a:lstStyle/>
                    <a:p>
                      <a:pPr algn="ctr">
                        <a:lnSpc>
                          <a:spcPct val="107000"/>
                        </a:lnSpc>
                        <a:spcAft>
                          <a:spcPts val="800"/>
                        </a:spcAft>
                      </a:pPr>
                      <a:r>
                        <a:rPr lang="en-SG" sz="1100" kern="0">
                          <a:effectLst/>
                        </a:rPr>
                        <a:t>FCED </a:t>
                      </a:r>
                      <a:endParaRPr lang="en-SG" sz="1000" kern="100">
                        <a:effectLst/>
                        <a:latin typeface="Calibri" panose="020F0502020204030204" pitchFamily="34" charset="0"/>
                        <a:ea typeface="DengXian" panose="02010600030101010101" pitchFamily="2" charset="-122"/>
                        <a:cs typeface="Times New Roman" panose="02020603050405020304" pitchFamily="18" charset="0"/>
                      </a:endParaRPr>
                    </a:p>
                  </a:txBody>
                  <a:tcPr marL="61111" marR="61111" marT="0" marB="0" anchor="ctr"/>
                </a:tc>
                <a:tc>
                  <a:txBody>
                    <a:bodyPr/>
                    <a:lstStyle/>
                    <a:p>
                      <a:pPr algn="ctr">
                        <a:lnSpc>
                          <a:spcPct val="107000"/>
                        </a:lnSpc>
                        <a:spcAft>
                          <a:spcPts val="800"/>
                        </a:spcAft>
                      </a:pPr>
                      <a:r>
                        <a:rPr lang="en-SG" sz="1100" kern="0">
                          <a:effectLst/>
                        </a:rPr>
                        <a:t>FCS3 </a:t>
                      </a:r>
                      <a:endParaRPr lang="en-SG" sz="1000" kern="100">
                        <a:effectLst/>
                        <a:latin typeface="Calibri" panose="020F0502020204030204" pitchFamily="34" charset="0"/>
                        <a:ea typeface="DengXian" panose="02010600030101010101" pitchFamily="2" charset="-122"/>
                        <a:cs typeface="Times New Roman" panose="02020603050405020304" pitchFamily="18" charset="0"/>
                      </a:endParaRPr>
                    </a:p>
                  </a:txBody>
                  <a:tcPr marL="0" marR="0" marT="0" marB="0" anchor="ctr"/>
                </a:tc>
                <a:tc>
                  <a:txBody>
                    <a:bodyPr/>
                    <a:lstStyle/>
                    <a:p>
                      <a:pPr algn="ctr">
                        <a:lnSpc>
                          <a:spcPct val="107000"/>
                        </a:lnSpc>
                        <a:spcAft>
                          <a:spcPts val="800"/>
                        </a:spcAft>
                      </a:pPr>
                      <a:r>
                        <a:rPr lang="en-SG" sz="1100" kern="0">
                          <a:effectLst/>
                        </a:rPr>
                        <a:t>FCSI </a:t>
                      </a:r>
                      <a:endParaRPr lang="en-SG" sz="1000" kern="100">
                        <a:effectLst/>
                        <a:latin typeface="Calibri" panose="020F0502020204030204" pitchFamily="34" charset="0"/>
                        <a:ea typeface="DengXian" panose="02010600030101010101" pitchFamily="2" charset="-122"/>
                        <a:cs typeface="Times New Roman" panose="02020603050405020304" pitchFamily="18" charset="0"/>
                      </a:endParaRPr>
                    </a:p>
                  </a:txBody>
                  <a:tcPr marL="0" marR="0" marT="0" marB="0" anchor="ctr"/>
                </a:tc>
                <a:extLst>
                  <a:ext uri="{0D108BD9-81ED-4DB2-BD59-A6C34878D82A}">
                    <a16:rowId xmlns:a16="http://schemas.microsoft.com/office/drawing/2014/main" val="3219148622"/>
                  </a:ext>
                </a:extLst>
              </a:tr>
              <a:tr h="310081">
                <a:tc>
                  <a:txBody>
                    <a:bodyPr/>
                    <a:lstStyle/>
                    <a:p>
                      <a:pPr algn="ctr">
                        <a:lnSpc>
                          <a:spcPct val="107000"/>
                        </a:lnSpc>
                        <a:spcAft>
                          <a:spcPts val="800"/>
                        </a:spcAft>
                      </a:pPr>
                      <a:r>
                        <a:rPr lang="en-SG" sz="1100" kern="0">
                          <a:effectLst/>
                        </a:rPr>
                        <a:t>HWLab2 – Rm1 </a:t>
                      </a:r>
                      <a:endParaRPr lang="en-SG" sz="1000" kern="100">
                        <a:effectLst/>
                        <a:latin typeface="Calibri" panose="020F0502020204030204" pitchFamily="34" charset="0"/>
                        <a:ea typeface="DengXian" panose="02010600030101010101" pitchFamily="2" charset="-122"/>
                        <a:cs typeface="Times New Roman" panose="02020603050405020304" pitchFamily="18" charset="0"/>
                      </a:endParaRPr>
                    </a:p>
                  </a:txBody>
                  <a:tcPr marL="61111" marR="61111" marT="0" marB="0" anchor="ctr"/>
                </a:tc>
                <a:tc>
                  <a:txBody>
                    <a:bodyPr/>
                    <a:lstStyle/>
                    <a:p>
                      <a:pPr algn="ctr">
                        <a:lnSpc>
                          <a:spcPct val="107000"/>
                        </a:lnSpc>
                        <a:spcAft>
                          <a:spcPts val="800"/>
                        </a:spcAft>
                      </a:pPr>
                      <a:r>
                        <a:rPr lang="en-SG" sz="1100" kern="0">
                          <a:effectLst/>
                        </a:rPr>
                        <a:t>FCSF </a:t>
                      </a:r>
                      <a:endParaRPr lang="en-SG" sz="1000" kern="100">
                        <a:effectLst/>
                        <a:latin typeface="Calibri" panose="020F0502020204030204" pitchFamily="34" charset="0"/>
                        <a:ea typeface="DengXian" panose="02010600030101010101" pitchFamily="2" charset="-122"/>
                        <a:cs typeface="Times New Roman" panose="02020603050405020304" pitchFamily="18" charset="0"/>
                      </a:endParaRPr>
                    </a:p>
                  </a:txBody>
                  <a:tcPr marL="61111" marR="61111" marT="0" marB="0" anchor="ctr"/>
                </a:tc>
                <a:tc>
                  <a:txBody>
                    <a:bodyPr/>
                    <a:lstStyle/>
                    <a:p>
                      <a:pPr algn="ctr">
                        <a:lnSpc>
                          <a:spcPct val="107000"/>
                        </a:lnSpc>
                        <a:spcAft>
                          <a:spcPts val="800"/>
                        </a:spcAft>
                      </a:pPr>
                      <a:r>
                        <a:rPr lang="en-SG" sz="1100" kern="0">
                          <a:effectLst/>
                        </a:rPr>
                        <a:t>FCSB </a:t>
                      </a:r>
                      <a:endParaRPr lang="en-SG" sz="1000" kern="100">
                        <a:effectLst/>
                        <a:latin typeface="Calibri" panose="020F0502020204030204" pitchFamily="34" charset="0"/>
                        <a:ea typeface="DengXian" panose="02010600030101010101" pitchFamily="2" charset="-122"/>
                        <a:cs typeface="Times New Roman" panose="02020603050405020304" pitchFamily="18" charset="0"/>
                      </a:endParaRPr>
                    </a:p>
                  </a:txBody>
                  <a:tcPr marL="61111" marR="61111" marT="0" marB="0" anchor="ctr"/>
                </a:tc>
                <a:tc>
                  <a:txBody>
                    <a:bodyPr/>
                    <a:lstStyle/>
                    <a:p>
                      <a:pPr algn="ctr">
                        <a:lnSpc>
                          <a:spcPct val="107000"/>
                        </a:lnSpc>
                        <a:spcAft>
                          <a:spcPts val="800"/>
                        </a:spcAft>
                      </a:pPr>
                      <a:r>
                        <a:rPr lang="en-SG" sz="1100" kern="0">
                          <a:effectLst/>
                        </a:rPr>
                        <a:t>FDAD </a:t>
                      </a:r>
                      <a:endParaRPr lang="en-SG" sz="1000" kern="100">
                        <a:effectLst/>
                        <a:latin typeface="Calibri" panose="020F0502020204030204" pitchFamily="34" charset="0"/>
                        <a:ea typeface="DengXian" panose="02010600030101010101" pitchFamily="2" charset="-122"/>
                        <a:cs typeface="Times New Roman" panose="02020603050405020304" pitchFamily="18" charset="0"/>
                      </a:endParaRPr>
                    </a:p>
                  </a:txBody>
                  <a:tcPr marL="0" marR="0" marT="0" marB="0" anchor="ctr"/>
                </a:tc>
                <a:tc>
                  <a:txBody>
                    <a:bodyPr/>
                    <a:lstStyle/>
                    <a:p>
                      <a:pPr algn="ctr">
                        <a:lnSpc>
                          <a:spcPct val="107000"/>
                        </a:lnSpc>
                        <a:spcAft>
                          <a:spcPts val="800"/>
                        </a:spcAft>
                      </a:pPr>
                      <a:r>
                        <a:rPr lang="en-SG" sz="1100" kern="0">
                          <a:effectLst/>
                        </a:rPr>
                        <a:t>FCMB </a:t>
                      </a:r>
                      <a:endParaRPr lang="en-SG" sz="1000" kern="100">
                        <a:effectLst/>
                        <a:latin typeface="Calibri" panose="020F0502020204030204" pitchFamily="34" charset="0"/>
                        <a:ea typeface="DengXian" panose="02010600030101010101" pitchFamily="2" charset="-122"/>
                        <a:cs typeface="Times New Roman" panose="02020603050405020304" pitchFamily="18" charset="0"/>
                      </a:endParaRPr>
                    </a:p>
                  </a:txBody>
                  <a:tcPr marL="0" marR="0" marT="0" marB="0" anchor="ctr"/>
                </a:tc>
                <a:extLst>
                  <a:ext uri="{0D108BD9-81ED-4DB2-BD59-A6C34878D82A}">
                    <a16:rowId xmlns:a16="http://schemas.microsoft.com/office/drawing/2014/main" val="3622849551"/>
                  </a:ext>
                </a:extLst>
              </a:tr>
              <a:tr h="306686">
                <a:tc>
                  <a:txBody>
                    <a:bodyPr/>
                    <a:lstStyle/>
                    <a:p>
                      <a:pPr algn="ctr">
                        <a:lnSpc>
                          <a:spcPct val="107000"/>
                        </a:lnSpc>
                        <a:spcAft>
                          <a:spcPts val="800"/>
                        </a:spcAft>
                      </a:pPr>
                      <a:r>
                        <a:rPr lang="en-SG" sz="1100" kern="0">
                          <a:effectLst/>
                        </a:rPr>
                        <a:t>HWLab2 - Rm2 </a:t>
                      </a:r>
                      <a:endParaRPr lang="en-SG" sz="1000" kern="100">
                        <a:effectLst/>
                        <a:latin typeface="Calibri" panose="020F0502020204030204" pitchFamily="34" charset="0"/>
                        <a:ea typeface="DengXian" panose="02010600030101010101" pitchFamily="2" charset="-122"/>
                        <a:cs typeface="Times New Roman" panose="02020603050405020304" pitchFamily="18" charset="0"/>
                      </a:endParaRPr>
                    </a:p>
                  </a:txBody>
                  <a:tcPr marL="61111" marR="61111" marT="0" marB="0" anchor="ctr"/>
                </a:tc>
                <a:tc>
                  <a:txBody>
                    <a:bodyPr/>
                    <a:lstStyle/>
                    <a:p>
                      <a:pPr algn="ctr">
                        <a:lnSpc>
                          <a:spcPct val="107000"/>
                        </a:lnSpc>
                        <a:spcAft>
                          <a:spcPts val="800"/>
                        </a:spcAft>
                      </a:pPr>
                      <a:r>
                        <a:rPr lang="en-SG" sz="1100" kern="0">
                          <a:effectLst/>
                        </a:rPr>
                        <a:t>FCEC </a:t>
                      </a:r>
                      <a:endParaRPr lang="en-SG" sz="1000" kern="100">
                        <a:effectLst/>
                        <a:latin typeface="Calibri" panose="020F0502020204030204" pitchFamily="34" charset="0"/>
                        <a:ea typeface="DengXian" panose="02010600030101010101" pitchFamily="2" charset="-122"/>
                        <a:cs typeface="Times New Roman" panose="02020603050405020304" pitchFamily="18" charset="0"/>
                      </a:endParaRPr>
                    </a:p>
                  </a:txBody>
                  <a:tcPr marL="61111" marR="61111" marT="0" marB="0" anchor="ctr"/>
                </a:tc>
                <a:tc>
                  <a:txBody>
                    <a:bodyPr/>
                    <a:lstStyle/>
                    <a:p>
                      <a:pPr algn="ctr">
                        <a:lnSpc>
                          <a:spcPct val="107000"/>
                        </a:lnSpc>
                        <a:spcAft>
                          <a:spcPts val="800"/>
                        </a:spcAft>
                      </a:pPr>
                      <a:r>
                        <a:rPr lang="en-SG" sz="1100" kern="0">
                          <a:effectLst/>
                        </a:rPr>
                        <a:t>FCEE </a:t>
                      </a:r>
                      <a:endParaRPr lang="en-SG" sz="1000" kern="100">
                        <a:effectLst/>
                        <a:latin typeface="Calibri" panose="020F0502020204030204" pitchFamily="34" charset="0"/>
                        <a:ea typeface="DengXian" panose="02010600030101010101" pitchFamily="2" charset="-122"/>
                        <a:cs typeface="Times New Roman" panose="02020603050405020304" pitchFamily="18" charset="0"/>
                      </a:endParaRPr>
                    </a:p>
                  </a:txBody>
                  <a:tcPr marL="61111" marR="61111" marT="0" marB="0" anchor="ctr"/>
                </a:tc>
                <a:tc>
                  <a:txBody>
                    <a:bodyPr/>
                    <a:lstStyle/>
                    <a:p>
                      <a:pPr algn="ctr">
                        <a:lnSpc>
                          <a:spcPct val="107000"/>
                        </a:lnSpc>
                        <a:spcAft>
                          <a:spcPts val="800"/>
                        </a:spcAft>
                      </a:pPr>
                      <a:r>
                        <a:rPr lang="en-SG" sz="1100" kern="0">
                          <a:effectLst/>
                        </a:rPr>
                        <a:t>FCE1 </a:t>
                      </a:r>
                      <a:endParaRPr lang="en-SG" sz="1000" kern="100">
                        <a:effectLst/>
                        <a:latin typeface="Calibri" panose="020F0502020204030204" pitchFamily="34" charset="0"/>
                        <a:ea typeface="DengXian" panose="02010600030101010101" pitchFamily="2" charset="-122"/>
                        <a:cs typeface="Times New Roman" panose="02020603050405020304" pitchFamily="18" charset="0"/>
                      </a:endParaRPr>
                    </a:p>
                  </a:txBody>
                  <a:tcPr marL="0" marR="0" marT="0" marB="0" anchor="ctr"/>
                </a:tc>
                <a:tc>
                  <a:txBody>
                    <a:bodyPr/>
                    <a:lstStyle/>
                    <a:p>
                      <a:pPr algn="ctr">
                        <a:lnSpc>
                          <a:spcPct val="107000"/>
                        </a:lnSpc>
                        <a:spcAft>
                          <a:spcPts val="800"/>
                        </a:spcAft>
                      </a:pPr>
                      <a:r>
                        <a:rPr lang="en-SG" sz="1100" kern="0">
                          <a:effectLst/>
                        </a:rPr>
                        <a:t>FCE2 </a:t>
                      </a:r>
                      <a:endParaRPr lang="en-SG" sz="1000" kern="100">
                        <a:effectLst/>
                        <a:latin typeface="Calibri" panose="020F0502020204030204" pitchFamily="34" charset="0"/>
                        <a:ea typeface="DengXian" panose="02010600030101010101" pitchFamily="2" charset="-122"/>
                        <a:cs typeface="Times New Roman" panose="02020603050405020304" pitchFamily="18" charset="0"/>
                      </a:endParaRPr>
                    </a:p>
                  </a:txBody>
                  <a:tcPr marL="0" marR="0" marT="0" marB="0" anchor="ctr"/>
                </a:tc>
                <a:extLst>
                  <a:ext uri="{0D108BD9-81ED-4DB2-BD59-A6C34878D82A}">
                    <a16:rowId xmlns:a16="http://schemas.microsoft.com/office/drawing/2014/main" val="1076746631"/>
                  </a:ext>
                </a:extLst>
              </a:tr>
              <a:tr h="340241">
                <a:tc>
                  <a:txBody>
                    <a:bodyPr/>
                    <a:lstStyle/>
                    <a:p>
                      <a:pPr algn="ctr">
                        <a:lnSpc>
                          <a:spcPct val="107000"/>
                        </a:lnSpc>
                        <a:spcAft>
                          <a:spcPts val="800"/>
                        </a:spcAft>
                      </a:pPr>
                      <a:br>
                        <a:rPr lang="en-SG" sz="1100" kern="0">
                          <a:effectLst/>
                        </a:rPr>
                      </a:br>
                      <a:r>
                        <a:rPr lang="en-SG" sz="1100" kern="0">
                          <a:effectLst/>
                        </a:rPr>
                        <a:t>HWLab2 - Rm3 </a:t>
                      </a:r>
                      <a:endParaRPr lang="en-SG" sz="1000" kern="100">
                        <a:effectLst/>
                        <a:latin typeface="Calibri" panose="020F0502020204030204" pitchFamily="34" charset="0"/>
                        <a:ea typeface="DengXian" panose="02010600030101010101" pitchFamily="2" charset="-122"/>
                        <a:cs typeface="Times New Roman" panose="02020603050405020304" pitchFamily="18" charset="0"/>
                      </a:endParaRPr>
                    </a:p>
                  </a:txBody>
                  <a:tcPr marL="61111" marR="61111" marT="0" marB="0" anchor="ctr"/>
                </a:tc>
                <a:tc>
                  <a:txBody>
                    <a:bodyPr/>
                    <a:lstStyle/>
                    <a:p>
                      <a:pPr algn="ctr">
                        <a:lnSpc>
                          <a:spcPct val="107000"/>
                        </a:lnSpc>
                        <a:spcAft>
                          <a:spcPts val="800"/>
                        </a:spcAft>
                      </a:pPr>
                      <a:r>
                        <a:rPr lang="en-SG" sz="1100" kern="0">
                          <a:effectLst/>
                        </a:rPr>
                        <a:t>FCS7 </a:t>
                      </a:r>
                      <a:endParaRPr lang="en-SG" sz="1000" kern="100">
                        <a:effectLst/>
                        <a:latin typeface="Calibri" panose="020F0502020204030204" pitchFamily="34" charset="0"/>
                        <a:ea typeface="DengXian" panose="02010600030101010101" pitchFamily="2" charset="-122"/>
                        <a:cs typeface="Times New Roman" panose="02020603050405020304" pitchFamily="18" charset="0"/>
                      </a:endParaRPr>
                    </a:p>
                  </a:txBody>
                  <a:tcPr marL="61111" marR="61111" marT="0" marB="0" anchor="ctr"/>
                </a:tc>
                <a:tc>
                  <a:txBody>
                    <a:bodyPr/>
                    <a:lstStyle/>
                    <a:p>
                      <a:pPr algn="ctr">
                        <a:lnSpc>
                          <a:spcPct val="107000"/>
                        </a:lnSpc>
                        <a:spcAft>
                          <a:spcPts val="800"/>
                        </a:spcAft>
                      </a:pPr>
                      <a:r>
                        <a:rPr lang="en-SG" sz="1100" kern="0">
                          <a:effectLst/>
                        </a:rPr>
                        <a:t>MACS1 </a:t>
                      </a:r>
                      <a:endParaRPr lang="en-SG" sz="1000" kern="100">
                        <a:effectLst/>
                        <a:latin typeface="Calibri" panose="020F0502020204030204" pitchFamily="34" charset="0"/>
                        <a:ea typeface="DengXian" panose="02010600030101010101" pitchFamily="2" charset="-122"/>
                        <a:cs typeface="Times New Roman" panose="02020603050405020304" pitchFamily="18" charset="0"/>
                      </a:endParaRPr>
                    </a:p>
                  </a:txBody>
                  <a:tcPr marL="61111" marR="61111" marT="0" marB="0" anchor="ctr"/>
                </a:tc>
                <a:tc>
                  <a:txBody>
                    <a:bodyPr/>
                    <a:lstStyle/>
                    <a:p>
                      <a:pPr algn="ctr">
                        <a:lnSpc>
                          <a:spcPct val="107000"/>
                        </a:lnSpc>
                        <a:spcAft>
                          <a:spcPts val="800"/>
                        </a:spcAft>
                      </a:pPr>
                      <a:r>
                        <a:rPr lang="en-SG" sz="1100" kern="0">
                          <a:effectLst/>
                        </a:rPr>
                        <a:t>FDAA </a:t>
                      </a:r>
                      <a:endParaRPr lang="en-SG" sz="1000" kern="100">
                        <a:effectLst/>
                        <a:latin typeface="Calibri" panose="020F0502020204030204" pitchFamily="34" charset="0"/>
                        <a:ea typeface="DengXian" panose="02010600030101010101" pitchFamily="2" charset="-122"/>
                        <a:cs typeface="Times New Roman" panose="02020603050405020304" pitchFamily="18" charset="0"/>
                      </a:endParaRPr>
                    </a:p>
                  </a:txBody>
                  <a:tcPr marL="0" marR="0" marT="0" marB="0" anchor="ctr"/>
                </a:tc>
                <a:tc>
                  <a:txBody>
                    <a:bodyPr/>
                    <a:lstStyle/>
                    <a:p>
                      <a:pPr algn="ctr">
                        <a:lnSpc>
                          <a:spcPct val="107000"/>
                        </a:lnSpc>
                        <a:spcAft>
                          <a:spcPts val="800"/>
                        </a:spcAft>
                      </a:pPr>
                      <a:r>
                        <a:rPr lang="en-SG" sz="1100" kern="0">
                          <a:effectLst/>
                        </a:rPr>
                        <a:t>FDAC </a:t>
                      </a:r>
                      <a:endParaRPr lang="en-SG" sz="1000" kern="100">
                        <a:effectLst/>
                        <a:latin typeface="Calibri" panose="020F0502020204030204" pitchFamily="34" charset="0"/>
                        <a:ea typeface="DengXian" panose="02010600030101010101" pitchFamily="2" charset="-122"/>
                        <a:cs typeface="Times New Roman" panose="02020603050405020304" pitchFamily="18" charset="0"/>
                      </a:endParaRPr>
                    </a:p>
                  </a:txBody>
                  <a:tcPr marL="0" marR="0" marT="0" marB="0" anchor="ctr"/>
                </a:tc>
                <a:extLst>
                  <a:ext uri="{0D108BD9-81ED-4DB2-BD59-A6C34878D82A}">
                    <a16:rowId xmlns:a16="http://schemas.microsoft.com/office/drawing/2014/main" val="803134921"/>
                  </a:ext>
                </a:extLst>
              </a:tr>
              <a:tr h="315740">
                <a:tc>
                  <a:txBody>
                    <a:bodyPr/>
                    <a:lstStyle/>
                    <a:p>
                      <a:pPr algn="ctr">
                        <a:lnSpc>
                          <a:spcPct val="107000"/>
                        </a:lnSpc>
                        <a:spcAft>
                          <a:spcPts val="800"/>
                        </a:spcAft>
                      </a:pPr>
                      <a:r>
                        <a:rPr lang="en-SG" sz="1100" kern="0">
                          <a:effectLst/>
                        </a:rPr>
                        <a:t>HWLab2 – Rm4 </a:t>
                      </a:r>
                      <a:endParaRPr lang="en-SG" sz="1000" kern="100">
                        <a:effectLst/>
                        <a:latin typeface="Calibri" panose="020F0502020204030204" pitchFamily="34" charset="0"/>
                        <a:ea typeface="DengXian" panose="02010600030101010101" pitchFamily="2" charset="-122"/>
                        <a:cs typeface="Times New Roman" panose="02020603050405020304" pitchFamily="18" charset="0"/>
                      </a:endParaRPr>
                    </a:p>
                  </a:txBody>
                  <a:tcPr marL="61111" marR="61111" marT="0" marB="0" anchor="ctr"/>
                </a:tc>
                <a:tc>
                  <a:txBody>
                    <a:bodyPr/>
                    <a:lstStyle/>
                    <a:p>
                      <a:pPr algn="ctr">
                        <a:lnSpc>
                          <a:spcPct val="107000"/>
                        </a:lnSpc>
                        <a:spcAft>
                          <a:spcPts val="800"/>
                        </a:spcAft>
                      </a:pPr>
                      <a:r>
                        <a:rPr lang="en-SG" sz="1100" kern="0">
                          <a:effectLst/>
                        </a:rPr>
                        <a:t>FCSD </a:t>
                      </a:r>
                      <a:endParaRPr lang="en-SG" sz="1000" kern="100">
                        <a:effectLst/>
                        <a:latin typeface="Calibri" panose="020F0502020204030204" pitchFamily="34" charset="0"/>
                        <a:ea typeface="DengXian" panose="02010600030101010101" pitchFamily="2" charset="-122"/>
                        <a:cs typeface="Times New Roman" panose="02020603050405020304" pitchFamily="18" charset="0"/>
                      </a:endParaRPr>
                    </a:p>
                  </a:txBody>
                  <a:tcPr marL="61111" marR="61111" marT="0" marB="0" anchor="ctr"/>
                </a:tc>
                <a:tc>
                  <a:txBody>
                    <a:bodyPr/>
                    <a:lstStyle/>
                    <a:p>
                      <a:pPr algn="ctr">
                        <a:lnSpc>
                          <a:spcPct val="107000"/>
                        </a:lnSpc>
                        <a:spcAft>
                          <a:spcPts val="800"/>
                        </a:spcAft>
                      </a:pPr>
                      <a:r>
                        <a:rPr lang="en-SG" sz="1100" kern="0">
                          <a:effectLst/>
                        </a:rPr>
                        <a:t>FCEA </a:t>
                      </a:r>
                      <a:endParaRPr lang="en-SG" sz="1000" kern="100">
                        <a:effectLst/>
                        <a:latin typeface="Calibri" panose="020F0502020204030204" pitchFamily="34" charset="0"/>
                        <a:ea typeface="DengXian" panose="02010600030101010101" pitchFamily="2" charset="-122"/>
                        <a:cs typeface="Times New Roman" panose="02020603050405020304" pitchFamily="18" charset="0"/>
                      </a:endParaRPr>
                    </a:p>
                  </a:txBody>
                  <a:tcPr marL="61111" marR="61111" marT="0" marB="0" anchor="ctr"/>
                </a:tc>
                <a:tc>
                  <a:txBody>
                    <a:bodyPr/>
                    <a:lstStyle/>
                    <a:p>
                      <a:pPr algn="ctr">
                        <a:lnSpc>
                          <a:spcPct val="107000"/>
                        </a:lnSpc>
                        <a:spcAft>
                          <a:spcPts val="800"/>
                        </a:spcAft>
                      </a:pPr>
                      <a:r>
                        <a:rPr lang="en-SG" sz="1100" kern="0">
                          <a:effectLst/>
                        </a:rPr>
                        <a:t>FCSG </a:t>
                      </a:r>
                      <a:endParaRPr lang="en-SG" sz="1000" kern="100">
                        <a:effectLst/>
                        <a:latin typeface="Calibri" panose="020F0502020204030204" pitchFamily="34" charset="0"/>
                        <a:ea typeface="DengXian" panose="02010600030101010101" pitchFamily="2" charset="-122"/>
                        <a:cs typeface="Times New Roman" panose="02020603050405020304" pitchFamily="18" charset="0"/>
                      </a:endParaRPr>
                    </a:p>
                  </a:txBody>
                  <a:tcPr marL="0" marR="0" marT="0" marB="0" anchor="ctr"/>
                </a:tc>
                <a:tc>
                  <a:txBody>
                    <a:bodyPr/>
                    <a:lstStyle/>
                    <a:p>
                      <a:pPr algn="ctr">
                        <a:lnSpc>
                          <a:spcPct val="107000"/>
                        </a:lnSpc>
                        <a:spcAft>
                          <a:spcPts val="800"/>
                        </a:spcAft>
                      </a:pPr>
                      <a:r>
                        <a:rPr lang="en-SG" sz="1100" kern="0">
                          <a:effectLst/>
                        </a:rPr>
                        <a:t>FCE3 </a:t>
                      </a:r>
                      <a:endParaRPr lang="en-SG" sz="1000" kern="100">
                        <a:effectLst/>
                        <a:latin typeface="Calibri" panose="020F0502020204030204" pitchFamily="34" charset="0"/>
                        <a:ea typeface="DengXian" panose="02010600030101010101" pitchFamily="2" charset="-122"/>
                        <a:cs typeface="Times New Roman" panose="02020603050405020304" pitchFamily="18" charset="0"/>
                      </a:endParaRPr>
                    </a:p>
                  </a:txBody>
                  <a:tcPr marL="0" marR="0" marT="0" marB="0" anchor="ctr"/>
                </a:tc>
                <a:extLst>
                  <a:ext uri="{0D108BD9-81ED-4DB2-BD59-A6C34878D82A}">
                    <a16:rowId xmlns:a16="http://schemas.microsoft.com/office/drawing/2014/main" val="2725697387"/>
                  </a:ext>
                </a:extLst>
              </a:tr>
              <a:tr h="231995">
                <a:tc>
                  <a:txBody>
                    <a:bodyPr/>
                    <a:lstStyle/>
                    <a:p>
                      <a:pPr algn="ctr">
                        <a:lnSpc>
                          <a:spcPct val="107000"/>
                        </a:lnSpc>
                        <a:spcAft>
                          <a:spcPts val="800"/>
                        </a:spcAft>
                      </a:pPr>
                      <a:r>
                        <a:rPr lang="en-SG" sz="1100" kern="0">
                          <a:effectLst/>
                        </a:rPr>
                        <a:t>HPL – Rm1 </a:t>
                      </a:r>
                      <a:endParaRPr lang="en-SG" sz="1000" kern="100">
                        <a:effectLst/>
                        <a:latin typeface="Calibri" panose="020F0502020204030204" pitchFamily="34" charset="0"/>
                        <a:ea typeface="DengXian" panose="02010600030101010101" pitchFamily="2" charset="-122"/>
                        <a:cs typeface="Times New Roman" panose="02020603050405020304" pitchFamily="18" charset="0"/>
                      </a:endParaRPr>
                    </a:p>
                  </a:txBody>
                  <a:tcPr marL="61111" marR="61111" marT="0" marB="0" anchor="ctr"/>
                </a:tc>
                <a:tc>
                  <a:txBody>
                    <a:bodyPr/>
                    <a:lstStyle/>
                    <a:p>
                      <a:pPr algn="ctr">
                        <a:lnSpc>
                          <a:spcPct val="107000"/>
                        </a:lnSpc>
                        <a:spcAft>
                          <a:spcPts val="800"/>
                        </a:spcAft>
                      </a:pPr>
                      <a:r>
                        <a:rPr lang="en-SG" sz="1100" kern="0">
                          <a:effectLst/>
                        </a:rPr>
                        <a:t>FCSA </a:t>
                      </a:r>
                      <a:endParaRPr lang="en-SG" sz="1000" kern="100">
                        <a:effectLst/>
                        <a:latin typeface="Calibri" panose="020F0502020204030204" pitchFamily="34" charset="0"/>
                        <a:ea typeface="DengXian" panose="02010600030101010101" pitchFamily="2" charset="-122"/>
                        <a:cs typeface="Times New Roman" panose="02020603050405020304" pitchFamily="18" charset="0"/>
                      </a:endParaRPr>
                    </a:p>
                  </a:txBody>
                  <a:tcPr marL="61111" marR="61111" marT="0" marB="0" anchor="ctr"/>
                </a:tc>
                <a:tc>
                  <a:txBody>
                    <a:bodyPr/>
                    <a:lstStyle/>
                    <a:p>
                      <a:pPr algn="ctr">
                        <a:lnSpc>
                          <a:spcPct val="107000"/>
                        </a:lnSpc>
                        <a:spcAft>
                          <a:spcPts val="800"/>
                        </a:spcAft>
                      </a:pPr>
                      <a:r>
                        <a:rPr lang="en-SG" sz="1100" kern="0">
                          <a:effectLst/>
                        </a:rPr>
                        <a:t>FCEB </a:t>
                      </a:r>
                      <a:endParaRPr lang="en-SG" sz="1000" kern="100">
                        <a:effectLst/>
                        <a:latin typeface="Calibri" panose="020F0502020204030204" pitchFamily="34" charset="0"/>
                        <a:ea typeface="DengXian" panose="02010600030101010101" pitchFamily="2" charset="-122"/>
                        <a:cs typeface="Times New Roman" panose="02020603050405020304" pitchFamily="18" charset="0"/>
                      </a:endParaRPr>
                    </a:p>
                  </a:txBody>
                  <a:tcPr marL="61111" marR="61111" marT="0" marB="0" anchor="ctr"/>
                </a:tc>
                <a:tc>
                  <a:txBody>
                    <a:bodyPr/>
                    <a:lstStyle/>
                    <a:p>
                      <a:pPr algn="ctr">
                        <a:lnSpc>
                          <a:spcPct val="107000"/>
                        </a:lnSpc>
                        <a:spcAft>
                          <a:spcPts val="800"/>
                        </a:spcAft>
                      </a:pPr>
                      <a:r>
                        <a:rPr lang="en-SG" sz="1100" kern="0">
                          <a:effectLst/>
                        </a:rPr>
                        <a:t>ACDA1</a:t>
                      </a:r>
                      <a:endParaRPr lang="en-SG" sz="1000" kern="100">
                        <a:effectLst/>
                        <a:latin typeface="Calibri" panose="020F0502020204030204" pitchFamily="34" charset="0"/>
                        <a:ea typeface="DengXian" panose="02010600030101010101" pitchFamily="2" charset="-122"/>
                        <a:cs typeface="Times New Roman" panose="02020603050405020304" pitchFamily="18" charset="0"/>
                      </a:endParaRPr>
                    </a:p>
                  </a:txBody>
                  <a:tcPr marL="0" marR="0" marT="0" marB="0" anchor="ctr"/>
                </a:tc>
                <a:tc>
                  <a:txBody>
                    <a:bodyPr/>
                    <a:lstStyle/>
                    <a:p>
                      <a:pPr algn="ctr">
                        <a:lnSpc>
                          <a:spcPct val="107000"/>
                        </a:lnSpc>
                        <a:spcAft>
                          <a:spcPts val="800"/>
                        </a:spcAft>
                      </a:pPr>
                      <a:r>
                        <a:rPr lang="en-SG" sz="1100" kern="0">
                          <a:effectLst/>
                        </a:rPr>
                        <a:t>FCS1 </a:t>
                      </a:r>
                      <a:endParaRPr lang="en-SG" sz="1000" kern="100">
                        <a:effectLst/>
                        <a:latin typeface="Calibri" panose="020F0502020204030204" pitchFamily="34" charset="0"/>
                        <a:ea typeface="DengXian" panose="02010600030101010101" pitchFamily="2" charset="-122"/>
                        <a:cs typeface="Times New Roman" panose="02020603050405020304" pitchFamily="18" charset="0"/>
                      </a:endParaRPr>
                    </a:p>
                  </a:txBody>
                  <a:tcPr marL="0" marR="0" marT="0" marB="0" anchor="ctr"/>
                </a:tc>
                <a:extLst>
                  <a:ext uri="{0D108BD9-81ED-4DB2-BD59-A6C34878D82A}">
                    <a16:rowId xmlns:a16="http://schemas.microsoft.com/office/drawing/2014/main" val="2032131036"/>
                  </a:ext>
                </a:extLst>
              </a:tr>
              <a:tr h="228034">
                <a:tc>
                  <a:txBody>
                    <a:bodyPr/>
                    <a:lstStyle/>
                    <a:p>
                      <a:pPr algn="ctr">
                        <a:lnSpc>
                          <a:spcPct val="107000"/>
                        </a:lnSpc>
                        <a:spcAft>
                          <a:spcPts val="800"/>
                        </a:spcAft>
                      </a:pPr>
                      <a:r>
                        <a:rPr lang="en-SG" sz="1100" kern="0">
                          <a:effectLst/>
                        </a:rPr>
                        <a:t>HPL – Rm2 </a:t>
                      </a:r>
                      <a:endParaRPr lang="en-SG" sz="1000" kern="100">
                        <a:effectLst/>
                        <a:latin typeface="Calibri" panose="020F0502020204030204" pitchFamily="34" charset="0"/>
                        <a:ea typeface="DengXian" panose="02010600030101010101" pitchFamily="2" charset="-122"/>
                        <a:cs typeface="Times New Roman" panose="02020603050405020304" pitchFamily="18" charset="0"/>
                      </a:endParaRPr>
                    </a:p>
                  </a:txBody>
                  <a:tcPr marL="61111" marR="61111" marT="0" marB="0" anchor="ctr"/>
                </a:tc>
                <a:tc>
                  <a:txBody>
                    <a:bodyPr/>
                    <a:lstStyle/>
                    <a:p>
                      <a:pPr algn="ctr">
                        <a:lnSpc>
                          <a:spcPct val="107000"/>
                        </a:lnSpc>
                        <a:spcAft>
                          <a:spcPts val="800"/>
                        </a:spcAft>
                      </a:pPr>
                      <a:r>
                        <a:rPr lang="en-SG" sz="1100" kern="0">
                          <a:effectLst/>
                        </a:rPr>
                        <a:t>FCCA </a:t>
                      </a:r>
                      <a:endParaRPr lang="en-SG" sz="1000" kern="100">
                        <a:effectLst/>
                        <a:latin typeface="Calibri" panose="020F0502020204030204" pitchFamily="34" charset="0"/>
                        <a:ea typeface="DengXian" panose="02010600030101010101" pitchFamily="2" charset="-122"/>
                        <a:cs typeface="Times New Roman" panose="02020603050405020304" pitchFamily="18" charset="0"/>
                      </a:endParaRPr>
                    </a:p>
                  </a:txBody>
                  <a:tcPr marL="61111" marR="61111" marT="0" marB="0" anchor="ctr"/>
                </a:tc>
                <a:tc>
                  <a:txBody>
                    <a:bodyPr/>
                    <a:lstStyle/>
                    <a:p>
                      <a:pPr algn="ctr">
                        <a:lnSpc>
                          <a:spcPct val="107000"/>
                        </a:lnSpc>
                        <a:spcAft>
                          <a:spcPts val="800"/>
                        </a:spcAft>
                      </a:pPr>
                      <a:r>
                        <a:rPr lang="en-SG" sz="1100" kern="0">
                          <a:effectLst/>
                        </a:rPr>
                        <a:t>FCS4 </a:t>
                      </a:r>
                      <a:endParaRPr lang="en-SG" sz="1000" kern="100">
                        <a:effectLst/>
                        <a:latin typeface="Calibri" panose="020F0502020204030204" pitchFamily="34" charset="0"/>
                        <a:ea typeface="DengXian" panose="02010600030101010101" pitchFamily="2" charset="-122"/>
                        <a:cs typeface="Times New Roman" panose="02020603050405020304" pitchFamily="18" charset="0"/>
                      </a:endParaRPr>
                    </a:p>
                  </a:txBody>
                  <a:tcPr marL="61111" marR="61111" marT="0" marB="0" anchor="ctr"/>
                </a:tc>
                <a:tc>
                  <a:txBody>
                    <a:bodyPr/>
                    <a:lstStyle/>
                    <a:p>
                      <a:pPr algn="ctr">
                        <a:lnSpc>
                          <a:spcPct val="107000"/>
                        </a:lnSpc>
                        <a:spcAft>
                          <a:spcPts val="800"/>
                        </a:spcAft>
                      </a:pPr>
                      <a:r>
                        <a:rPr lang="en-SG" sz="1100" kern="0">
                          <a:effectLst/>
                        </a:rPr>
                        <a:t>FCS6 </a:t>
                      </a:r>
                      <a:endParaRPr lang="en-SG" sz="1000" kern="100">
                        <a:effectLst/>
                        <a:latin typeface="Calibri" panose="020F0502020204030204" pitchFamily="34" charset="0"/>
                        <a:ea typeface="DengXian" panose="02010600030101010101" pitchFamily="2" charset="-122"/>
                        <a:cs typeface="Times New Roman" panose="02020603050405020304" pitchFamily="18" charset="0"/>
                      </a:endParaRPr>
                    </a:p>
                  </a:txBody>
                  <a:tcPr marL="0" marR="0" marT="0" marB="0" anchor="ctr"/>
                </a:tc>
                <a:tc>
                  <a:txBody>
                    <a:bodyPr/>
                    <a:lstStyle/>
                    <a:p>
                      <a:pPr algn="ctr">
                        <a:lnSpc>
                          <a:spcPct val="107000"/>
                        </a:lnSpc>
                        <a:spcAft>
                          <a:spcPts val="800"/>
                        </a:spcAft>
                      </a:pPr>
                      <a:r>
                        <a:rPr lang="en-SG" sz="1100" kern="0" dirty="0">
                          <a:effectLst/>
                        </a:rPr>
                        <a:t>FCSE </a:t>
                      </a:r>
                      <a:endParaRPr lang="en-SG" sz="1000" kern="100" dirty="0">
                        <a:effectLst/>
                        <a:latin typeface="Calibri" panose="020F0502020204030204" pitchFamily="34" charset="0"/>
                        <a:ea typeface="DengXian" panose="02010600030101010101" pitchFamily="2" charset="-122"/>
                        <a:cs typeface="Times New Roman" panose="02020603050405020304" pitchFamily="18" charset="0"/>
                      </a:endParaRPr>
                    </a:p>
                  </a:txBody>
                  <a:tcPr marL="0" marR="0" marT="0" marB="0" anchor="ctr"/>
                </a:tc>
                <a:extLst>
                  <a:ext uri="{0D108BD9-81ED-4DB2-BD59-A6C34878D82A}">
                    <a16:rowId xmlns:a16="http://schemas.microsoft.com/office/drawing/2014/main" val="3106027597"/>
                  </a:ext>
                </a:extLst>
              </a:tr>
            </a:tbl>
          </a:graphicData>
        </a:graphic>
      </p:graphicFrame>
      <p:sp>
        <p:nvSpPr>
          <p:cNvPr id="3" name="TextBox 2">
            <a:extLst>
              <a:ext uri="{FF2B5EF4-FFF2-40B4-BE49-F238E27FC236}">
                <a16:creationId xmlns:a16="http://schemas.microsoft.com/office/drawing/2014/main" id="{1876BF6D-5C1D-0BB8-42B8-EEF8E8B5F941}"/>
              </a:ext>
            </a:extLst>
          </p:cNvPr>
          <p:cNvSpPr txBox="1"/>
          <p:nvPr/>
        </p:nvSpPr>
        <p:spPr>
          <a:xfrm>
            <a:off x="692209" y="692209"/>
            <a:ext cx="7776673" cy="1200329"/>
          </a:xfrm>
          <a:prstGeom prst="rect">
            <a:avLst/>
          </a:prstGeom>
          <a:noFill/>
        </p:spPr>
        <p:txBody>
          <a:bodyPr wrap="square" rtlCol="0">
            <a:spAutoFit/>
          </a:bodyPr>
          <a:lstStyle/>
          <a:p>
            <a:r>
              <a:rPr lang="en-SG" sz="1800" kern="0" dirty="0">
                <a:effectLst/>
                <a:latin typeface="Times New Roman" panose="02020603050405020304" pitchFamily="18" charset="0"/>
                <a:ea typeface="Times New Roman" panose="02020603050405020304" pitchFamily="18" charset="0"/>
                <a:cs typeface="Times New Roman" panose="02020603050405020304" pitchFamily="18" charset="0"/>
              </a:rPr>
              <a:t>Lab Test 1, accounting for </a:t>
            </a:r>
            <a:r>
              <a:rPr lang="en-SG" sz="1800" b="1" kern="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20% of your grade</a:t>
            </a:r>
            <a:r>
              <a:rPr lang="en-SG" sz="1800" kern="0" dirty="0">
                <a:effectLst/>
                <a:latin typeface="Times New Roman" panose="02020603050405020304" pitchFamily="18" charset="0"/>
                <a:ea typeface="Times New Roman" panose="02020603050405020304" pitchFamily="18" charset="0"/>
                <a:cs typeface="Times New Roman" panose="02020603050405020304" pitchFamily="18" charset="0"/>
              </a:rPr>
              <a:t>, is scheduled from </a:t>
            </a:r>
            <a:r>
              <a:rPr lang="en-SG" sz="1800" b="1" kern="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March 5th to March 6th, 2024</a:t>
            </a:r>
            <a:r>
              <a:rPr lang="en-SG" sz="1800" b="1" kern="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SG" sz="1800" kern="0" dirty="0">
                <a:effectLst/>
                <a:latin typeface="Times New Roman" panose="02020603050405020304" pitchFamily="18" charset="0"/>
                <a:ea typeface="Times New Roman" panose="02020603050405020304" pitchFamily="18" charset="0"/>
                <a:cs typeface="Times New Roman" panose="02020603050405020304" pitchFamily="18" charset="0"/>
              </a:rPr>
              <a:t> Below, you will find the </a:t>
            </a:r>
            <a:r>
              <a:rPr lang="en-SG" sz="1800" b="1" kern="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venues and time slots</a:t>
            </a:r>
            <a:r>
              <a:rPr lang="en-SG" sz="1800" kern="0" dirty="0">
                <a:effectLst/>
                <a:latin typeface="Times New Roman" panose="02020603050405020304" pitchFamily="18" charset="0"/>
                <a:ea typeface="Times New Roman" panose="02020603050405020304" pitchFamily="18" charset="0"/>
                <a:cs typeface="Times New Roman" panose="02020603050405020304" pitchFamily="18" charset="0"/>
              </a:rPr>
              <a:t> organized according to your </a:t>
            </a:r>
            <a:r>
              <a:rPr lang="en-SG" sz="1800" b="1" kern="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LAB GROUPS</a:t>
            </a:r>
            <a:r>
              <a:rPr lang="en-SG" sz="18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SG" sz="1800" kern="100" dirty="0">
              <a:effectLst/>
              <a:latin typeface="Calibri" panose="020F0502020204030204" pitchFamily="34" charset="0"/>
              <a:ea typeface="DengXian" panose="02010600030101010101" pitchFamily="2" charset="-122"/>
              <a:cs typeface="Times New Roman" panose="02020603050405020304" pitchFamily="18" charset="0"/>
            </a:endParaRPr>
          </a:p>
          <a:p>
            <a:endParaRPr lang="en-SG" dirty="0"/>
          </a:p>
        </p:txBody>
      </p:sp>
    </p:spTree>
    <p:extLst>
      <p:ext uri="{BB962C8B-B14F-4D97-AF65-F5344CB8AC3E}">
        <p14:creationId xmlns:p14="http://schemas.microsoft.com/office/powerpoint/2010/main" val="4112346882"/>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t>Removing a node from a BST</a:t>
            </a:r>
          </a:p>
        </p:txBody>
      </p:sp>
      <p:sp>
        <p:nvSpPr>
          <p:cNvPr id="3" name="Content Placeholder 1"/>
          <p:cNvSpPr txBox="1">
            <a:spLocks/>
          </p:cNvSpPr>
          <p:nvPr/>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en-SG" sz="1800"/>
              <a:t>Remove node X - a bit tricky</a:t>
            </a:r>
          </a:p>
          <a:p>
            <a:pPr algn="just">
              <a:lnSpc>
                <a:spcPct val="150000"/>
              </a:lnSpc>
            </a:pPr>
            <a:r>
              <a:rPr lang="en-SG" sz="1800"/>
              <a:t>3 cases:</a:t>
            </a:r>
          </a:p>
          <a:p>
            <a:pPr marL="800100" lvl="1" indent="-342900" algn="just">
              <a:lnSpc>
                <a:spcPct val="150000"/>
              </a:lnSpc>
              <a:buClr>
                <a:schemeClr val="tx1"/>
              </a:buClr>
              <a:buFont typeface="+mj-lt"/>
              <a:buAutoNum type="arabicPeriod"/>
            </a:pPr>
            <a:r>
              <a:rPr lang="en-SG" sz="1600">
                <a:solidFill>
                  <a:schemeClr val="bg1">
                    <a:lumMod val="65000"/>
                  </a:schemeClr>
                </a:solidFill>
              </a:rPr>
              <a:t>x has no children: </a:t>
            </a:r>
          </a:p>
          <a:p>
            <a:pPr lvl="2" algn="just">
              <a:lnSpc>
                <a:spcPct val="150000"/>
              </a:lnSpc>
              <a:buClr>
                <a:schemeClr val="tx1"/>
              </a:buClr>
              <a:buFont typeface="Courier New" panose="02070309020205020404" pitchFamily="49" charset="0"/>
              <a:buChar char="o"/>
            </a:pPr>
            <a:r>
              <a:rPr lang="en-SG" sz="1400">
                <a:solidFill>
                  <a:schemeClr val="bg1">
                    <a:lumMod val="65000"/>
                  </a:schemeClr>
                </a:solidFill>
              </a:rPr>
              <a:t>Remove x</a:t>
            </a:r>
            <a:endParaRPr lang="en-SG" sz="2000">
              <a:solidFill>
                <a:schemeClr val="bg1">
                  <a:lumMod val="65000"/>
                </a:schemeClr>
              </a:solidFill>
            </a:endParaRPr>
          </a:p>
          <a:p>
            <a:pPr marL="800100" lvl="1" indent="-342900" algn="just">
              <a:lnSpc>
                <a:spcPct val="150000"/>
              </a:lnSpc>
              <a:buClr>
                <a:schemeClr val="tx1"/>
              </a:buClr>
              <a:buFont typeface="+mj-lt"/>
              <a:buAutoNum type="arabicPeriod"/>
            </a:pPr>
            <a:r>
              <a:rPr lang="en-SG" sz="1600">
                <a:solidFill>
                  <a:schemeClr val="bg1">
                    <a:lumMod val="65000"/>
                  </a:schemeClr>
                </a:solidFill>
              </a:rPr>
              <a:t>x has one child y:</a:t>
            </a:r>
            <a:r>
              <a:rPr lang="en-US" altLang="zh-CN" sz="1600">
                <a:solidFill>
                  <a:schemeClr val="bg1">
                    <a:lumMod val="65000"/>
                  </a:schemeClr>
                </a:solidFill>
                <a:latin typeface="Calibri" panose="020F0502020204030204" pitchFamily="34" charset="0"/>
                <a:ea typeface="宋体" panose="02010600030101010101" pitchFamily="2" charset="-122"/>
              </a:rPr>
              <a:t> </a:t>
            </a:r>
            <a:endParaRPr lang="en-SG" sz="1600">
              <a:solidFill>
                <a:schemeClr val="bg1">
                  <a:lumMod val="65000"/>
                </a:schemeClr>
              </a:solidFill>
            </a:endParaRPr>
          </a:p>
          <a:p>
            <a:pPr lvl="2" algn="just">
              <a:lnSpc>
                <a:spcPct val="150000"/>
              </a:lnSpc>
              <a:buClr>
                <a:schemeClr val="tx1"/>
              </a:buClr>
              <a:buFont typeface="Courier New" panose="02070309020205020404" pitchFamily="49" charset="0"/>
              <a:buChar char="o"/>
            </a:pPr>
            <a:r>
              <a:rPr lang="en-SG" sz="1400">
                <a:solidFill>
                  <a:schemeClr val="bg1">
                    <a:lumMod val="65000"/>
                  </a:schemeClr>
                </a:solidFill>
              </a:rPr>
              <a:t>Replace x with y</a:t>
            </a:r>
            <a:r>
              <a:rPr lang="en-US" altLang="zh-CN" sz="1400">
                <a:solidFill>
                  <a:schemeClr val="bg1">
                    <a:lumMod val="65000"/>
                  </a:schemeClr>
                </a:solidFill>
                <a:latin typeface="Calibri" panose="020F0502020204030204" pitchFamily="34" charset="0"/>
                <a:ea typeface="宋体" panose="02010600030101010101" pitchFamily="2" charset="-122"/>
              </a:rPr>
              <a:t> </a:t>
            </a:r>
            <a:endParaRPr lang="en-SG" sz="1400">
              <a:solidFill>
                <a:schemeClr val="bg1">
                  <a:lumMod val="65000"/>
                </a:schemeClr>
              </a:solidFill>
            </a:endParaRPr>
          </a:p>
          <a:p>
            <a:pPr marL="800100" lvl="1" indent="-342900" algn="just">
              <a:lnSpc>
                <a:spcPct val="150000"/>
              </a:lnSpc>
              <a:buClr>
                <a:schemeClr val="tx1"/>
              </a:buClr>
              <a:buFont typeface="+mj-lt"/>
              <a:buAutoNum type="arabicPeriod"/>
            </a:pPr>
            <a:r>
              <a:rPr lang="en-SG" sz="1600" b="1">
                <a:solidFill>
                  <a:srgbClr val="6066C9"/>
                </a:solidFill>
              </a:rPr>
              <a:t>x has two children: </a:t>
            </a:r>
          </a:p>
          <a:p>
            <a:pPr lvl="2" algn="just">
              <a:lnSpc>
                <a:spcPct val="150000"/>
              </a:lnSpc>
              <a:buClr>
                <a:schemeClr val="tx1"/>
              </a:buClr>
              <a:buFont typeface="Courier New" panose="02070309020205020404" pitchFamily="49" charset="0"/>
              <a:buChar char="o"/>
            </a:pPr>
            <a:r>
              <a:rPr lang="en-SG" sz="1400" b="1">
                <a:solidFill>
                  <a:srgbClr val="6066C9"/>
                </a:solidFill>
              </a:rPr>
              <a:t>Swap x with successor</a:t>
            </a:r>
          </a:p>
          <a:p>
            <a:pPr lvl="2" algn="just">
              <a:lnSpc>
                <a:spcPct val="150000"/>
              </a:lnSpc>
              <a:buClr>
                <a:schemeClr val="tx1"/>
              </a:buClr>
              <a:buFont typeface="Courier New" panose="02070309020205020404" pitchFamily="49" charset="0"/>
              <a:buChar char="o"/>
            </a:pPr>
            <a:r>
              <a:rPr lang="en-SG" sz="1400" b="1">
                <a:solidFill>
                  <a:srgbClr val="6066C9"/>
                </a:solidFill>
              </a:rPr>
              <a:t>Perform case 1 or 2 to remove it</a:t>
            </a:r>
            <a:endParaRPr lang="en-SG" sz="1800" b="1">
              <a:solidFill>
                <a:srgbClr val="6066C9"/>
              </a:solidFill>
            </a:endParaRPr>
          </a:p>
        </p:txBody>
      </p:sp>
      <p:sp>
        <p:nvSpPr>
          <p:cNvPr id="119" name="object 8"/>
          <p:cNvSpPr/>
          <p:nvPr/>
        </p:nvSpPr>
        <p:spPr>
          <a:xfrm>
            <a:off x="6286726" y="2282488"/>
            <a:ext cx="426218" cy="368072"/>
          </a:xfrm>
          <a:prstGeom prst="ellipse">
            <a:avLst/>
          </a:prstGeom>
          <a:solidFill>
            <a:srgbClr val="0033CC">
              <a:lumMod val="20000"/>
              <a:lumOff val="8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20" name="object 9"/>
          <p:cNvSpPr txBox="1"/>
          <p:nvPr/>
        </p:nvSpPr>
        <p:spPr>
          <a:xfrm>
            <a:off x="6403617" y="2324917"/>
            <a:ext cx="161816" cy="252767"/>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H</a:t>
            </a:r>
            <a:endParaRPr sz="1400">
              <a:solidFill>
                <a:prstClr val="black"/>
              </a:solidFill>
              <a:latin typeface="Verdana (Body)"/>
              <a:cs typeface="Calibri"/>
            </a:endParaRPr>
          </a:p>
        </p:txBody>
      </p:sp>
      <p:sp>
        <p:nvSpPr>
          <p:cNvPr id="121" name="object 11"/>
          <p:cNvSpPr/>
          <p:nvPr/>
        </p:nvSpPr>
        <p:spPr>
          <a:xfrm>
            <a:off x="5547863" y="2747692"/>
            <a:ext cx="426218" cy="368072"/>
          </a:xfrm>
          <a:prstGeom prst="ellipse">
            <a:avLst/>
          </a:prstGeom>
          <a:solidFill>
            <a:srgbClr val="0033CC">
              <a:lumMod val="20000"/>
              <a:lumOff val="8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22" name="object 12"/>
          <p:cNvSpPr txBox="1"/>
          <p:nvPr/>
        </p:nvSpPr>
        <p:spPr>
          <a:xfrm>
            <a:off x="5677581" y="2785792"/>
            <a:ext cx="131896" cy="252767"/>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E</a:t>
            </a:r>
            <a:endParaRPr sz="1400">
              <a:solidFill>
                <a:prstClr val="black"/>
              </a:solidFill>
              <a:latin typeface="Verdana (Body)"/>
              <a:cs typeface="Calibri"/>
            </a:endParaRPr>
          </a:p>
        </p:txBody>
      </p:sp>
      <p:sp>
        <p:nvSpPr>
          <p:cNvPr id="123" name="object 14"/>
          <p:cNvSpPr/>
          <p:nvPr/>
        </p:nvSpPr>
        <p:spPr>
          <a:xfrm>
            <a:off x="5178406" y="3286186"/>
            <a:ext cx="426218" cy="368072"/>
          </a:xfrm>
          <a:prstGeom prst="ellipse">
            <a:avLst/>
          </a:prstGeom>
          <a:solidFill>
            <a:srgbClr val="0033CC">
              <a:lumMod val="20000"/>
              <a:lumOff val="8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24" name="object 15"/>
          <p:cNvSpPr txBox="1"/>
          <p:nvPr/>
        </p:nvSpPr>
        <p:spPr>
          <a:xfrm>
            <a:off x="5302838" y="3324286"/>
            <a:ext cx="144108" cy="252767"/>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B</a:t>
            </a:r>
            <a:endParaRPr sz="1400">
              <a:solidFill>
                <a:prstClr val="black"/>
              </a:solidFill>
              <a:latin typeface="Verdana (Body)"/>
              <a:cs typeface="Calibri"/>
            </a:endParaRPr>
          </a:p>
        </p:txBody>
      </p:sp>
      <p:sp>
        <p:nvSpPr>
          <p:cNvPr id="125" name="object 17"/>
          <p:cNvSpPr/>
          <p:nvPr/>
        </p:nvSpPr>
        <p:spPr>
          <a:xfrm>
            <a:off x="5917294" y="3286186"/>
            <a:ext cx="426218" cy="368072"/>
          </a:xfrm>
          <a:prstGeom prst="ellipse">
            <a:avLst/>
          </a:prstGeom>
          <a:solidFill>
            <a:srgbClr val="CC0000">
              <a:lumMod val="20000"/>
              <a:lumOff val="8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26" name="object 18"/>
          <p:cNvSpPr txBox="1"/>
          <p:nvPr/>
        </p:nvSpPr>
        <p:spPr>
          <a:xfrm>
            <a:off x="6049769" y="3324286"/>
            <a:ext cx="125789" cy="252767"/>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F</a:t>
            </a:r>
            <a:endParaRPr sz="1400">
              <a:solidFill>
                <a:prstClr val="black"/>
              </a:solidFill>
              <a:latin typeface="Verdana (Body)"/>
              <a:cs typeface="Calibri"/>
            </a:endParaRPr>
          </a:p>
        </p:txBody>
      </p:sp>
      <p:sp>
        <p:nvSpPr>
          <p:cNvPr id="127" name="object 20"/>
          <p:cNvSpPr/>
          <p:nvPr/>
        </p:nvSpPr>
        <p:spPr>
          <a:xfrm>
            <a:off x="7025613" y="2747692"/>
            <a:ext cx="426218" cy="368072"/>
          </a:xfrm>
          <a:prstGeom prst="ellipse">
            <a:avLst/>
          </a:prstGeom>
          <a:solidFill>
            <a:srgbClr val="0033CC">
              <a:lumMod val="20000"/>
              <a:lumOff val="8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28" name="object 21"/>
          <p:cNvSpPr txBox="1"/>
          <p:nvPr/>
        </p:nvSpPr>
        <p:spPr>
          <a:xfrm>
            <a:off x="7161811" y="2785792"/>
            <a:ext cx="117241" cy="252767"/>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L</a:t>
            </a:r>
            <a:endParaRPr sz="1400">
              <a:solidFill>
                <a:prstClr val="black"/>
              </a:solidFill>
              <a:latin typeface="Verdana (Body)"/>
              <a:cs typeface="Calibri"/>
            </a:endParaRPr>
          </a:p>
        </p:txBody>
      </p:sp>
      <p:sp>
        <p:nvSpPr>
          <p:cNvPr id="129" name="object 23"/>
          <p:cNvSpPr/>
          <p:nvPr/>
        </p:nvSpPr>
        <p:spPr>
          <a:xfrm>
            <a:off x="6656182" y="3286186"/>
            <a:ext cx="426218" cy="368072"/>
          </a:xfrm>
          <a:prstGeom prst="ellipse">
            <a:avLst/>
          </a:prstGeom>
          <a:solidFill>
            <a:srgbClr val="0033CC">
              <a:lumMod val="20000"/>
              <a:lumOff val="8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30" name="object 24"/>
          <p:cNvSpPr txBox="1"/>
          <p:nvPr/>
        </p:nvSpPr>
        <p:spPr>
          <a:xfrm>
            <a:off x="6802062" y="3324286"/>
            <a:ext cx="94647" cy="252767"/>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J</a:t>
            </a:r>
            <a:endParaRPr sz="1400">
              <a:solidFill>
                <a:prstClr val="black"/>
              </a:solidFill>
              <a:latin typeface="Verdana (Body)"/>
              <a:cs typeface="Calibri"/>
            </a:endParaRPr>
          </a:p>
        </p:txBody>
      </p:sp>
      <p:sp>
        <p:nvSpPr>
          <p:cNvPr id="131" name="object 26"/>
          <p:cNvSpPr/>
          <p:nvPr/>
        </p:nvSpPr>
        <p:spPr>
          <a:xfrm>
            <a:off x="7395045" y="3286186"/>
            <a:ext cx="426218" cy="368072"/>
          </a:xfrm>
          <a:prstGeom prst="ellipse">
            <a:avLst/>
          </a:prstGeom>
          <a:solidFill>
            <a:srgbClr val="2D8A2D">
              <a:lumMod val="40000"/>
              <a:lumOff val="6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32" name="object 27"/>
          <p:cNvSpPr txBox="1"/>
          <p:nvPr/>
        </p:nvSpPr>
        <p:spPr>
          <a:xfrm>
            <a:off x="7489814" y="3324286"/>
            <a:ext cx="212497" cy="252767"/>
          </a:xfrm>
          <a:prstGeom prst="ellipse">
            <a:avLst/>
          </a:prstGeom>
        </p:spPr>
        <p:txBody>
          <a:bodyPr vert="horz" wrap="square" lIns="0" tIns="0" rIns="0" bIns="0" rtlCol="0">
            <a:spAutoFit/>
          </a:bodyPr>
          <a:lstStyle/>
          <a:p>
            <a:pPr marL="12700"/>
            <a:r>
              <a:rPr sz="1400" spc="-20" dirty="0">
                <a:solidFill>
                  <a:prstClr val="black"/>
                </a:solidFill>
                <a:latin typeface="Verdana (Body)"/>
                <a:cs typeface="Calibri"/>
              </a:rPr>
              <a:t>M</a:t>
            </a:r>
            <a:endParaRPr sz="1400" dirty="0">
              <a:solidFill>
                <a:prstClr val="black"/>
              </a:solidFill>
              <a:latin typeface="Verdana (Body)"/>
              <a:cs typeface="Calibri"/>
            </a:endParaRPr>
          </a:p>
        </p:txBody>
      </p:sp>
      <p:sp>
        <p:nvSpPr>
          <p:cNvPr id="133" name="object 47"/>
          <p:cNvSpPr/>
          <p:nvPr/>
        </p:nvSpPr>
        <p:spPr>
          <a:xfrm>
            <a:off x="6032420" y="3858517"/>
            <a:ext cx="426218" cy="368072"/>
          </a:xfrm>
          <a:prstGeom prst="ellipse">
            <a:avLst/>
          </a:prstGeom>
          <a:solidFill>
            <a:srgbClr val="2D8A2D">
              <a:lumMod val="40000"/>
              <a:lumOff val="6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34" name="object 48"/>
          <p:cNvSpPr txBox="1"/>
          <p:nvPr/>
        </p:nvSpPr>
        <p:spPr>
          <a:xfrm>
            <a:off x="6148555" y="3896617"/>
            <a:ext cx="163648" cy="252767"/>
          </a:xfrm>
          <a:prstGeom prst="ellipse">
            <a:avLst/>
          </a:prstGeom>
        </p:spPr>
        <p:txBody>
          <a:bodyPr vert="horz" wrap="square" lIns="0" tIns="0" rIns="0" bIns="0" rtlCol="0">
            <a:spAutoFit/>
          </a:bodyPr>
          <a:lstStyle/>
          <a:p>
            <a:pPr marL="12700"/>
            <a:r>
              <a:rPr sz="1400" spc="-15" dirty="0">
                <a:solidFill>
                  <a:prstClr val="black"/>
                </a:solidFill>
                <a:latin typeface="Verdana (Body)"/>
                <a:cs typeface="Calibri"/>
              </a:rPr>
              <a:t>G</a:t>
            </a:r>
            <a:endParaRPr sz="1400" dirty="0">
              <a:solidFill>
                <a:prstClr val="black"/>
              </a:solidFill>
              <a:latin typeface="Verdana (Body)"/>
              <a:cs typeface="Calibri"/>
            </a:endParaRPr>
          </a:p>
        </p:txBody>
      </p:sp>
      <p:sp>
        <p:nvSpPr>
          <p:cNvPr id="135" name="object 50"/>
          <p:cNvSpPr/>
          <p:nvPr/>
        </p:nvSpPr>
        <p:spPr>
          <a:xfrm>
            <a:off x="7007321" y="3861821"/>
            <a:ext cx="426218" cy="368072"/>
          </a:xfrm>
          <a:prstGeom prst="ellipse">
            <a:avLst/>
          </a:prstGeom>
          <a:solidFill>
            <a:srgbClr val="2D8A2D">
              <a:lumMod val="40000"/>
              <a:lumOff val="6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36" name="object 51"/>
          <p:cNvSpPr txBox="1"/>
          <p:nvPr/>
        </p:nvSpPr>
        <p:spPr>
          <a:xfrm>
            <a:off x="7141763" y="3900851"/>
            <a:ext cx="139223" cy="252767"/>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K</a:t>
            </a:r>
            <a:endParaRPr sz="1400" dirty="0">
              <a:solidFill>
                <a:prstClr val="black"/>
              </a:solidFill>
              <a:latin typeface="Verdana (Body)"/>
              <a:cs typeface="Calibri"/>
            </a:endParaRPr>
          </a:p>
        </p:txBody>
      </p:sp>
      <p:sp>
        <p:nvSpPr>
          <p:cNvPr id="137" name="object 59"/>
          <p:cNvSpPr/>
          <p:nvPr/>
        </p:nvSpPr>
        <p:spPr>
          <a:xfrm>
            <a:off x="6522215" y="3862751"/>
            <a:ext cx="426218" cy="368072"/>
          </a:xfrm>
          <a:prstGeom prst="ellipse">
            <a:avLst/>
          </a:prstGeom>
          <a:solidFill>
            <a:srgbClr val="2D8A2D">
              <a:lumMod val="40000"/>
              <a:lumOff val="6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38" name="object 60"/>
          <p:cNvSpPr txBox="1"/>
          <p:nvPr/>
        </p:nvSpPr>
        <p:spPr>
          <a:xfrm>
            <a:off x="6682107" y="3900851"/>
            <a:ext cx="79992" cy="252767"/>
          </a:xfrm>
          <a:prstGeom prst="ellipse">
            <a:avLst/>
          </a:prstGeom>
        </p:spPr>
        <p:txBody>
          <a:bodyPr vert="horz" wrap="square" lIns="0" tIns="0" rIns="0" bIns="0" rtlCol="0">
            <a:spAutoFit/>
          </a:bodyPr>
          <a:lstStyle/>
          <a:p>
            <a:pPr marL="12700"/>
            <a:r>
              <a:rPr sz="1400" spc="-5" dirty="0">
                <a:solidFill>
                  <a:prstClr val="black"/>
                </a:solidFill>
                <a:latin typeface="Verdana (Body)"/>
                <a:cs typeface="Calibri"/>
              </a:rPr>
              <a:t>I</a:t>
            </a:r>
            <a:endParaRPr sz="1400">
              <a:solidFill>
                <a:prstClr val="black"/>
              </a:solidFill>
              <a:latin typeface="Verdana (Body)"/>
              <a:cs typeface="Calibri"/>
            </a:endParaRPr>
          </a:p>
        </p:txBody>
      </p:sp>
      <p:sp>
        <p:nvSpPr>
          <p:cNvPr id="139" name="object 65"/>
          <p:cNvSpPr/>
          <p:nvPr/>
        </p:nvSpPr>
        <p:spPr>
          <a:xfrm>
            <a:off x="5428415" y="3862751"/>
            <a:ext cx="426218" cy="368072"/>
          </a:xfrm>
          <a:prstGeom prst="ellipse">
            <a:avLst/>
          </a:prstGeom>
          <a:solidFill>
            <a:srgbClr val="CC0000">
              <a:lumMod val="20000"/>
              <a:lumOff val="8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40" name="object 66"/>
          <p:cNvSpPr txBox="1"/>
          <p:nvPr/>
        </p:nvSpPr>
        <p:spPr>
          <a:xfrm>
            <a:off x="5553861" y="3900851"/>
            <a:ext cx="141666" cy="252767"/>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C</a:t>
            </a:r>
            <a:endParaRPr sz="1400">
              <a:solidFill>
                <a:prstClr val="black"/>
              </a:solidFill>
              <a:latin typeface="Verdana (Body)"/>
              <a:cs typeface="Calibri"/>
            </a:endParaRPr>
          </a:p>
        </p:txBody>
      </p:sp>
      <p:sp>
        <p:nvSpPr>
          <p:cNvPr id="141" name="object 71"/>
          <p:cNvSpPr/>
          <p:nvPr/>
        </p:nvSpPr>
        <p:spPr>
          <a:xfrm>
            <a:off x="4920386" y="3862751"/>
            <a:ext cx="426218" cy="368072"/>
          </a:xfrm>
          <a:prstGeom prst="ellipse">
            <a:avLst/>
          </a:prstGeom>
          <a:solidFill>
            <a:srgbClr val="2D8A2D">
              <a:lumMod val="40000"/>
              <a:lumOff val="6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42" name="object 72"/>
          <p:cNvSpPr txBox="1"/>
          <p:nvPr/>
        </p:nvSpPr>
        <p:spPr>
          <a:xfrm>
            <a:off x="5041496" y="3900851"/>
            <a:ext cx="152047" cy="252767"/>
          </a:xfrm>
          <a:prstGeom prst="ellipse">
            <a:avLst/>
          </a:prstGeom>
        </p:spPr>
        <p:txBody>
          <a:bodyPr vert="horz" wrap="square" lIns="0" tIns="0" rIns="0" bIns="0" rtlCol="0">
            <a:spAutoFit/>
          </a:bodyPr>
          <a:lstStyle/>
          <a:p>
            <a:pPr marL="12700"/>
            <a:r>
              <a:rPr sz="1400" spc="-15" dirty="0">
                <a:solidFill>
                  <a:prstClr val="black"/>
                </a:solidFill>
                <a:latin typeface="Verdana (Body)"/>
                <a:cs typeface="Calibri"/>
              </a:rPr>
              <a:t>A</a:t>
            </a:r>
            <a:endParaRPr sz="1400" dirty="0">
              <a:solidFill>
                <a:prstClr val="black"/>
              </a:solidFill>
              <a:latin typeface="Verdana (Body)"/>
              <a:cs typeface="Calibri"/>
            </a:endParaRPr>
          </a:p>
        </p:txBody>
      </p:sp>
      <p:sp>
        <p:nvSpPr>
          <p:cNvPr id="143" name="object 77"/>
          <p:cNvSpPr/>
          <p:nvPr/>
        </p:nvSpPr>
        <p:spPr>
          <a:xfrm>
            <a:off x="5613143" y="4439279"/>
            <a:ext cx="426218" cy="368072"/>
          </a:xfrm>
          <a:prstGeom prst="ellipse">
            <a:avLst/>
          </a:prstGeom>
          <a:solidFill>
            <a:srgbClr val="2D8A2D">
              <a:lumMod val="40000"/>
              <a:lumOff val="6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44" name="object 78"/>
          <p:cNvSpPr txBox="1"/>
          <p:nvPr/>
        </p:nvSpPr>
        <p:spPr>
          <a:xfrm>
            <a:off x="5730763" y="4481705"/>
            <a:ext cx="159985" cy="252767"/>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D</a:t>
            </a:r>
          </a:p>
        </p:txBody>
      </p:sp>
      <p:cxnSp>
        <p:nvCxnSpPr>
          <p:cNvPr id="145" name="直接箭头连接符 51"/>
          <p:cNvCxnSpPr>
            <a:stCxn id="119" idx="5"/>
            <a:endCxn id="127" idx="1"/>
          </p:cNvCxnSpPr>
          <p:nvPr/>
        </p:nvCxnSpPr>
        <p:spPr>
          <a:xfrm>
            <a:off x="6650525" y="2596657"/>
            <a:ext cx="437507" cy="204938"/>
          </a:xfrm>
          <a:prstGeom prst="straightConnector1">
            <a:avLst/>
          </a:prstGeom>
          <a:noFill/>
          <a:ln w="38100" cap="flat" cmpd="sng" algn="ctr">
            <a:solidFill>
              <a:srgbClr val="0033CC"/>
            </a:solidFill>
            <a:prstDash val="solid"/>
            <a:miter lim="800000"/>
            <a:tailEnd type="triangle"/>
          </a:ln>
          <a:effectLst/>
        </p:spPr>
      </p:cxnSp>
      <p:cxnSp>
        <p:nvCxnSpPr>
          <p:cNvPr id="146" name="直接箭头连接符 52"/>
          <p:cNvCxnSpPr>
            <a:stCxn id="119" idx="3"/>
            <a:endCxn id="121" idx="7"/>
          </p:cNvCxnSpPr>
          <p:nvPr/>
        </p:nvCxnSpPr>
        <p:spPr>
          <a:xfrm flipH="1">
            <a:off x="5911662" y="2596657"/>
            <a:ext cx="437482" cy="204938"/>
          </a:xfrm>
          <a:prstGeom prst="straightConnector1">
            <a:avLst/>
          </a:prstGeom>
          <a:noFill/>
          <a:ln w="38100" cap="flat" cmpd="sng" algn="ctr">
            <a:solidFill>
              <a:srgbClr val="0033CC"/>
            </a:solidFill>
            <a:prstDash val="solid"/>
            <a:miter lim="800000"/>
            <a:tailEnd type="triangle"/>
          </a:ln>
          <a:effectLst/>
        </p:spPr>
      </p:cxnSp>
      <p:cxnSp>
        <p:nvCxnSpPr>
          <p:cNvPr id="147" name="直接箭头连接符 53"/>
          <p:cNvCxnSpPr>
            <a:stCxn id="121" idx="4"/>
            <a:endCxn id="123" idx="7"/>
          </p:cNvCxnSpPr>
          <p:nvPr/>
        </p:nvCxnSpPr>
        <p:spPr>
          <a:xfrm flipH="1">
            <a:off x="5542205" y="3115764"/>
            <a:ext cx="218767" cy="224326"/>
          </a:xfrm>
          <a:prstGeom prst="straightConnector1">
            <a:avLst/>
          </a:prstGeom>
          <a:noFill/>
          <a:ln w="38100" cap="flat" cmpd="sng" algn="ctr">
            <a:solidFill>
              <a:srgbClr val="0033CC"/>
            </a:solidFill>
            <a:prstDash val="solid"/>
            <a:miter lim="800000"/>
            <a:tailEnd type="triangle"/>
          </a:ln>
          <a:effectLst/>
        </p:spPr>
      </p:cxnSp>
      <p:cxnSp>
        <p:nvCxnSpPr>
          <p:cNvPr id="148" name="直接箭头连接符 54"/>
          <p:cNvCxnSpPr>
            <a:stCxn id="127" idx="3"/>
            <a:endCxn id="129" idx="0"/>
          </p:cNvCxnSpPr>
          <p:nvPr/>
        </p:nvCxnSpPr>
        <p:spPr>
          <a:xfrm flipH="1">
            <a:off x="6869292" y="3061861"/>
            <a:ext cx="218740" cy="224326"/>
          </a:xfrm>
          <a:prstGeom prst="straightConnector1">
            <a:avLst/>
          </a:prstGeom>
          <a:noFill/>
          <a:ln w="38100" cap="flat" cmpd="sng" algn="ctr">
            <a:solidFill>
              <a:srgbClr val="0033CC"/>
            </a:solidFill>
            <a:prstDash val="solid"/>
            <a:miter lim="800000"/>
            <a:tailEnd type="triangle"/>
          </a:ln>
          <a:effectLst/>
        </p:spPr>
      </p:cxnSp>
      <p:cxnSp>
        <p:nvCxnSpPr>
          <p:cNvPr id="149" name="直接箭头连接符 55"/>
          <p:cNvCxnSpPr>
            <a:stCxn id="121" idx="4"/>
            <a:endCxn id="125" idx="1"/>
          </p:cNvCxnSpPr>
          <p:nvPr/>
        </p:nvCxnSpPr>
        <p:spPr>
          <a:xfrm>
            <a:off x="5760972" y="3115764"/>
            <a:ext cx="218740" cy="224326"/>
          </a:xfrm>
          <a:prstGeom prst="straightConnector1">
            <a:avLst/>
          </a:prstGeom>
          <a:noFill/>
          <a:ln w="38100" cap="flat" cmpd="sng" algn="ctr">
            <a:solidFill>
              <a:srgbClr val="0033CC"/>
            </a:solidFill>
            <a:prstDash val="solid"/>
            <a:miter lim="800000"/>
            <a:tailEnd type="triangle"/>
          </a:ln>
          <a:effectLst/>
        </p:spPr>
      </p:cxnSp>
      <p:cxnSp>
        <p:nvCxnSpPr>
          <p:cNvPr id="150" name="直接箭头连接符 56"/>
          <p:cNvCxnSpPr>
            <a:stCxn id="127" idx="5"/>
            <a:endCxn id="131" idx="0"/>
          </p:cNvCxnSpPr>
          <p:nvPr/>
        </p:nvCxnSpPr>
        <p:spPr>
          <a:xfrm>
            <a:off x="7389413" y="3061861"/>
            <a:ext cx="218741" cy="224326"/>
          </a:xfrm>
          <a:prstGeom prst="straightConnector1">
            <a:avLst/>
          </a:prstGeom>
          <a:noFill/>
          <a:ln w="38100" cap="flat" cmpd="sng" algn="ctr">
            <a:solidFill>
              <a:srgbClr val="0033CC"/>
            </a:solidFill>
            <a:prstDash val="solid"/>
            <a:miter lim="800000"/>
            <a:tailEnd type="triangle"/>
          </a:ln>
          <a:effectLst/>
        </p:spPr>
      </p:cxnSp>
      <p:cxnSp>
        <p:nvCxnSpPr>
          <p:cNvPr id="151" name="直接箭头连接符 57"/>
          <p:cNvCxnSpPr>
            <a:stCxn id="123" idx="4"/>
            <a:endCxn id="139" idx="0"/>
          </p:cNvCxnSpPr>
          <p:nvPr/>
        </p:nvCxnSpPr>
        <p:spPr>
          <a:xfrm>
            <a:off x="5391515" y="3654258"/>
            <a:ext cx="250009" cy="208492"/>
          </a:xfrm>
          <a:prstGeom prst="straightConnector1">
            <a:avLst/>
          </a:prstGeom>
          <a:noFill/>
          <a:ln w="38100" cap="flat" cmpd="sng" algn="ctr">
            <a:solidFill>
              <a:srgbClr val="0033CC"/>
            </a:solidFill>
            <a:prstDash val="solid"/>
            <a:miter lim="800000"/>
            <a:tailEnd type="triangle"/>
          </a:ln>
          <a:effectLst/>
        </p:spPr>
      </p:cxnSp>
      <p:cxnSp>
        <p:nvCxnSpPr>
          <p:cNvPr id="152" name="直接箭头连接符 58"/>
          <p:cNvCxnSpPr>
            <a:stCxn id="123" idx="4"/>
            <a:endCxn id="141" idx="0"/>
          </p:cNvCxnSpPr>
          <p:nvPr/>
        </p:nvCxnSpPr>
        <p:spPr>
          <a:xfrm flipH="1">
            <a:off x="5133496" y="3654258"/>
            <a:ext cx="258020" cy="208492"/>
          </a:xfrm>
          <a:prstGeom prst="straightConnector1">
            <a:avLst/>
          </a:prstGeom>
          <a:noFill/>
          <a:ln w="38100" cap="flat" cmpd="sng" algn="ctr">
            <a:solidFill>
              <a:srgbClr val="0033CC"/>
            </a:solidFill>
            <a:prstDash val="solid"/>
            <a:miter lim="800000"/>
            <a:tailEnd type="triangle"/>
          </a:ln>
          <a:effectLst/>
        </p:spPr>
      </p:cxnSp>
      <p:cxnSp>
        <p:nvCxnSpPr>
          <p:cNvPr id="153" name="直接箭头连接符 59"/>
          <p:cNvCxnSpPr>
            <a:stCxn id="129" idx="4"/>
            <a:endCxn id="137" idx="0"/>
          </p:cNvCxnSpPr>
          <p:nvPr/>
        </p:nvCxnSpPr>
        <p:spPr>
          <a:xfrm flipH="1">
            <a:off x="6735324" y="3654258"/>
            <a:ext cx="133967" cy="208492"/>
          </a:xfrm>
          <a:prstGeom prst="straightConnector1">
            <a:avLst/>
          </a:prstGeom>
          <a:noFill/>
          <a:ln w="38100" cap="flat" cmpd="sng" algn="ctr">
            <a:solidFill>
              <a:srgbClr val="0033CC"/>
            </a:solidFill>
            <a:prstDash val="solid"/>
            <a:miter lim="800000"/>
            <a:tailEnd type="triangle"/>
          </a:ln>
          <a:effectLst/>
        </p:spPr>
      </p:cxnSp>
      <p:cxnSp>
        <p:nvCxnSpPr>
          <p:cNvPr id="154" name="直接箭头连接符 60"/>
          <p:cNvCxnSpPr>
            <a:stCxn id="125" idx="4"/>
            <a:endCxn id="133" idx="0"/>
          </p:cNvCxnSpPr>
          <p:nvPr/>
        </p:nvCxnSpPr>
        <p:spPr>
          <a:xfrm>
            <a:off x="6130404" y="3654258"/>
            <a:ext cx="115126" cy="204259"/>
          </a:xfrm>
          <a:prstGeom prst="straightConnector1">
            <a:avLst/>
          </a:prstGeom>
          <a:noFill/>
          <a:ln w="38100" cap="flat" cmpd="sng" algn="ctr">
            <a:solidFill>
              <a:srgbClr val="0033CC"/>
            </a:solidFill>
            <a:prstDash val="solid"/>
            <a:miter lim="800000"/>
            <a:tailEnd type="triangle"/>
          </a:ln>
          <a:effectLst/>
        </p:spPr>
      </p:cxnSp>
      <p:cxnSp>
        <p:nvCxnSpPr>
          <p:cNvPr id="155" name="直接箭头连接符 61"/>
          <p:cNvCxnSpPr>
            <a:stCxn id="129" idx="4"/>
            <a:endCxn id="135" idx="0"/>
          </p:cNvCxnSpPr>
          <p:nvPr/>
        </p:nvCxnSpPr>
        <p:spPr>
          <a:xfrm>
            <a:off x="6869292" y="3654258"/>
            <a:ext cx="351139" cy="207563"/>
          </a:xfrm>
          <a:prstGeom prst="straightConnector1">
            <a:avLst/>
          </a:prstGeom>
          <a:noFill/>
          <a:ln w="38100" cap="flat" cmpd="sng" algn="ctr">
            <a:solidFill>
              <a:srgbClr val="0033CC"/>
            </a:solidFill>
            <a:prstDash val="solid"/>
            <a:miter lim="800000"/>
            <a:tailEnd type="triangle"/>
          </a:ln>
          <a:effectLst/>
        </p:spPr>
      </p:cxnSp>
      <p:cxnSp>
        <p:nvCxnSpPr>
          <p:cNvPr id="156" name="直接箭头连接符 62"/>
          <p:cNvCxnSpPr>
            <a:stCxn id="139" idx="4"/>
            <a:endCxn id="143" idx="0"/>
          </p:cNvCxnSpPr>
          <p:nvPr/>
        </p:nvCxnSpPr>
        <p:spPr>
          <a:xfrm>
            <a:off x="5641524" y="4230823"/>
            <a:ext cx="184729" cy="208456"/>
          </a:xfrm>
          <a:prstGeom prst="straightConnector1">
            <a:avLst/>
          </a:prstGeom>
          <a:noFill/>
          <a:ln w="38100" cap="flat" cmpd="sng" algn="ctr">
            <a:solidFill>
              <a:srgbClr val="0033CC"/>
            </a:solidFill>
            <a:prstDash val="solid"/>
            <a:miter lim="800000"/>
            <a:tailEnd type="triangle"/>
          </a:ln>
          <a:effectLst/>
        </p:spPr>
      </p:cxnSp>
    </p:spTree>
    <p:extLst>
      <p:ext uri="{BB962C8B-B14F-4D97-AF65-F5344CB8AC3E}">
        <p14:creationId xmlns:p14="http://schemas.microsoft.com/office/powerpoint/2010/main" val="3726979004"/>
      </p:ext>
    </p:extLst>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3">
                                            <p:txEl>
                                              <p:pRg st="2" end="2"/>
                                            </p:txEl>
                                          </p:spTgt>
                                        </p:tgtEl>
                                      </p:cBhvr>
                                    </p:animEffect>
                                    <p:animScale>
                                      <p:cBhvr>
                                        <p:cTn id="7" dur="250" autoRev="1" fill="hold"/>
                                        <p:tgtEl>
                                          <p:spTgt spid="3">
                                            <p:txEl>
                                              <p:pRg st="2" end="2"/>
                                            </p:txEl>
                                          </p:spTgt>
                                        </p:tgtEl>
                                      </p:cBhvr>
                                      <p:by x="105000" y="105000"/>
                                    </p:animScale>
                                  </p:childTnLst>
                                </p:cTn>
                              </p:par>
                              <p:par>
                                <p:cTn id="8" presetID="26" presetClass="emph" presetSubtype="0" fill="hold" nodeType="withEffect">
                                  <p:stCondLst>
                                    <p:cond delay="0"/>
                                  </p:stCondLst>
                                  <p:childTnLst>
                                    <p:animEffect transition="out" filter="fade">
                                      <p:cBhvr>
                                        <p:cTn id="9" dur="500" tmFilter="0, 0; .2, .5; .8, .5; 1, 0"/>
                                        <p:tgtEl>
                                          <p:spTgt spid="3">
                                            <p:txEl>
                                              <p:pRg st="3" end="3"/>
                                            </p:txEl>
                                          </p:spTgt>
                                        </p:tgtEl>
                                      </p:cBhvr>
                                    </p:animEffect>
                                    <p:animScale>
                                      <p:cBhvr>
                                        <p:cTn id="10" dur="250" autoRev="1" fill="hold"/>
                                        <p:tgtEl>
                                          <p:spTgt spid="3">
                                            <p:txEl>
                                              <p:pRg st="3" end="3"/>
                                            </p:txEl>
                                          </p:spTgt>
                                        </p:tgtEl>
                                      </p:cBhvr>
                                      <p:by x="105000" y="105000"/>
                                    </p:animScale>
                                  </p:childTnLst>
                                </p:cTn>
                              </p:par>
                            </p:childTnLst>
                          </p:cTn>
                        </p:par>
                      </p:childTnLst>
                    </p:cTn>
                  </p:par>
                  <p:par>
                    <p:cTn id="11" fill="hold">
                      <p:stCondLst>
                        <p:cond delay="indefinite"/>
                      </p:stCondLst>
                      <p:childTnLst>
                        <p:par>
                          <p:cTn id="12" fill="hold">
                            <p:stCondLst>
                              <p:cond delay="0"/>
                            </p:stCondLst>
                            <p:childTnLst>
                              <p:par>
                                <p:cTn id="13" presetID="26" presetClass="emph" presetSubtype="0" fill="hold" nodeType="clickEffect">
                                  <p:stCondLst>
                                    <p:cond delay="0"/>
                                  </p:stCondLst>
                                  <p:childTnLst>
                                    <p:animEffect transition="out" filter="fade">
                                      <p:cBhvr>
                                        <p:cTn id="14" dur="500" tmFilter="0, 0; .2, .5; .8, .5; 1, 0"/>
                                        <p:tgtEl>
                                          <p:spTgt spid="3">
                                            <p:txEl>
                                              <p:pRg st="4" end="4"/>
                                            </p:txEl>
                                          </p:spTgt>
                                        </p:tgtEl>
                                      </p:cBhvr>
                                    </p:animEffect>
                                    <p:animScale>
                                      <p:cBhvr>
                                        <p:cTn id="15" dur="250" autoRev="1" fill="hold"/>
                                        <p:tgtEl>
                                          <p:spTgt spid="3">
                                            <p:txEl>
                                              <p:pRg st="4" end="4"/>
                                            </p:txEl>
                                          </p:spTgt>
                                        </p:tgtEl>
                                      </p:cBhvr>
                                      <p:by x="105000" y="105000"/>
                                    </p:animScale>
                                  </p:childTnLst>
                                </p:cTn>
                              </p:par>
                              <p:par>
                                <p:cTn id="16" presetID="26" presetClass="emph" presetSubtype="0" fill="hold" nodeType="withEffect">
                                  <p:stCondLst>
                                    <p:cond delay="0"/>
                                  </p:stCondLst>
                                  <p:childTnLst>
                                    <p:animEffect transition="out" filter="fade">
                                      <p:cBhvr>
                                        <p:cTn id="17" dur="500" tmFilter="0, 0; .2, .5; .8, .5; 1, 0"/>
                                        <p:tgtEl>
                                          <p:spTgt spid="3">
                                            <p:txEl>
                                              <p:pRg st="5" end="5"/>
                                            </p:txEl>
                                          </p:spTgt>
                                        </p:tgtEl>
                                      </p:cBhvr>
                                    </p:animEffect>
                                    <p:animScale>
                                      <p:cBhvr>
                                        <p:cTn id="18" dur="250" autoRev="1" fill="hold"/>
                                        <p:tgtEl>
                                          <p:spTgt spid="3">
                                            <p:txEl>
                                              <p:pRg st="5" end="5"/>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t>What is the successor of X?</a:t>
            </a:r>
          </a:p>
        </p:txBody>
      </p:sp>
      <p:sp>
        <p:nvSpPr>
          <p:cNvPr id="3" name="Content Placeholder 1"/>
          <p:cNvSpPr txBox="1">
            <a:spLocks/>
          </p:cNvSpPr>
          <p:nvPr/>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buNone/>
            </a:pPr>
            <a:endParaRPr lang="en-SG" sz="1400"/>
          </a:p>
          <a:p>
            <a:pPr marL="0" indent="0" algn="just">
              <a:lnSpc>
                <a:spcPct val="100000"/>
              </a:lnSpc>
              <a:buNone/>
            </a:pPr>
            <a:endParaRPr lang="en-SG" sz="1400"/>
          </a:p>
          <a:p>
            <a:pPr marL="0" indent="0" algn="just">
              <a:lnSpc>
                <a:spcPct val="100000"/>
              </a:lnSpc>
              <a:buNone/>
            </a:pPr>
            <a:r>
              <a:rPr lang="en-SG" sz="1400"/>
              <a:t>In-order traversal of a BST produce a sorted list (in ascending order)</a:t>
            </a:r>
          </a:p>
          <a:p>
            <a:pPr marL="0" indent="0" algn="just">
              <a:lnSpc>
                <a:spcPct val="100000"/>
              </a:lnSpc>
              <a:spcBef>
                <a:spcPts val="300"/>
              </a:spcBef>
              <a:buNone/>
            </a:pPr>
            <a:r>
              <a:rPr lang="en-SG" sz="1400" b="1">
                <a:solidFill>
                  <a:srgbClr val="4F81BD"/>
                </a:solidFill>
              </a:rPr>
              <a:t>Successor/</a:t>
            </a:r>
            <a:r>
              <a:rPr lang="en-SG" sz="1400" b="1">
                <a:solidFill>
                  <a:srgbClr val="FF0000"/>
                </a:solidFill>
              </a:rPr>
              <a:t>predecessor</a:t>
            </a:r>
            <a:r>
              <a:rPr lang="en-SG" sz="1400" b="1"/>
              <a:t>: </a:t>
            </a:r>
          </a:p>
          <a:p>
            <a:pPr algn="just">
              <a:lnSpc>
                <a:spcPct val="100000"/>
              </a:lnSpc>
              <a:spcBef>
                <a:spcPts val="800"/>
              </a:spcBef>
            </a:pPr>
            <a:r>
              <a:rPr lang="en-SG" sz="1400" b="1">
                <a:solidFill>
                  <a:srgbClr val="4F81BD"/>
                </a:solidFill>
              </a:rPr>
              <a:t>The node immediately after/</a:t>
            </a:r>
            <a:r>
              <a:rPr lang="en-SG" sz="1400" b="1">
                <a:solidFill>
                  <a:srgbClr val="FF0000"/>
                </a:solidFill>
              </a:rPr>
              <a:t>before</a:t>
            </a:r>
            <a:r>
              <a:rPr lang="en-SG" sz="1400" b="1">
                <a:solidFill>
                  <a:srgbClr val="4F81BD"/>
                </a:solidFill>
              </a:rPr>
              <a:t> it in the sorted list</a:t>
            </a:r>
          </a:p>
          <a:p>
            <a:pPr algn="just">
              <a:lnSpc>
                <a:spcPct val="100000"/>
              </a:lnSpc>
              <a:spcBef>
                <a:spcPts val="600"/>
              </a:spcBef>
            </a:pPr>
            <a:r>
              <a:rPr lang="en-SG" sz="1400" b="1">
                <a:solidFill>
                  <a:srgbClr val="4F81BD"/>
                </a:solidFill>
              </a:rPr>
              <a:t>The next/</a:t>
            </a:r>
            <a:r>
              <a:rPr lang="en-SG" sz="1400" b="1">
                <a:solidFill>
                  <a:srgbClr val="FF0000"/>
                </a:solidFill>
              </a:rPr>
              <a:t>previous</a:t>
            </a:r>
            <a:r>
              <a:rPr lang="en-SG" sz="1400" b="1">
                <a:solidFill>
                  <a:srgbClr val="4F81BD"/>
                </a:solidFill>
              </a:rPr>
              <a:t> node visited using an in‐order traversal</a:t>
            </a:r>
          </a:p>
          <a:p>
            <a:pPr marL="0" indent="0" algn="just">
              <a:lnSpc>
                <a:spcPct val="100000"/>
              </a:lnSpc>
              <a:spcBef>
                <a:spcPts val="300"/>
              </a:spcBef>
              <a:buNone/>
            </a:pPr>
            <a:endParaRPr lang="en-SG" sz="1050"/>
          </a:p>
          <a:p>
            <a:pPr marL="0" indent="0" algn="just">
              <a:lnSpc>
                <a:spcPct val="100000"/>
              </a:lnSpc>
              <a:buNone/>
            </a:pPr>
            <a:r>
              <a:rPr lang="en-SG" sz="1400"/>
              <a:t>X has two children, so X’s predecessor is maximum node in its left subtree.</a:t>
            </a:r>
          </a:p>
          <a:p>
            <a:pPr marL="0" indent="0" algn="just">
              <a:lnSpc>
                <a:spcPct val="100000"/>
              </a:lnSpc>
              <a:spcBef>
                <a:spcPts val="300"/>
              </a:spcBef>
              <a:buNone/>
            </a:pPr>
            <a:r>
              <a:rPr lang="en-SG" sz="1400"/>
              <a:t>E.g.: H’s predecessor is G, E’s predecessor is D, J’s predecessor is I.</a:t>
            </a:r>
          </a:p>
          <a:p>
            <a:pPr algn="just">
              <a:lnSpc>
                <a:spcPct val="100000"/>
              </a:lnSpc>
            </a:pPr>
            <a:endParaRPr lang="en-SG" sz="1400"/>
          </a:p>
        </p:txBody>
      </p:sp>
      <p:sp>
        <p:nvSpPr>
          <p:cNvPr id="5" name="矩形 4"/>
          <p:cNvSpPr/>
          <p:nvPr/>
        </p:nvSpPr>
        <p:spPr>
          <a:xfrm>
            <a:off x="1080522" y="1380226"/>
            <a:ext cx="6974399" cy="584775"/>
          </a:xfrm>
          <a:prstGeom prst="rect">
            <a:avLst/>
          </a:prstGeom>
          <a:solidFill>
            <a:srgbClr val="F79646">
              <a:lumMod val="20000"/>
              <a:lumOff val="80000"/>
            </a:srgbClr>
          </a:solidFill>
        </p:spPr>
        <p:txBody>
          <a:bodyPr wrap="square">
            <a:spAutoFit/>
          </a:bodyPr>
          <a:lstStyle/>
          <a:p>
            <a:pPr marL="12700" marR="5080" lvl="0" indent="0" algn="just" defTabSz="914400" eaLnBrk="1" fontAlgn="auto" latinLnBrk="0" hangingPunct="1">
              <a:lnSpc>
                <a:spcPct val="99700"/>
              </a:lnSpc>
              <a:spcBef>
                <a:spcPts val="760"/>
              </a:spcBef>
              <a:spcAft>
                <a:spcPts val="0"/>
              </a:spcAft>
              <a:buClrTx/>
              <a:buSzTx/>
              <a:buFontTx/>
              <a:buNone/>
              <a:tabLst>
                <a:tab pos="355600" algn="l"/>
              </a:tabLst>
              <a:defRPr/>
            </a:pPr>
            <a:r>
              <a:rPr kumimoji="0" lang="en-US" altLang="zh-CN" sz="1600" b="0" i="0" u="none" strike="noStrike" kern="0" cap="none" spc="-20" normalizeH="0" baseline="0" noProof="0" dirty="0">
                <a:ln>
                  <a:noFill/>
                </a:ln>
                <a:solidFill>
                  <a:prstClr val="black"/>
                </a:solidFill>
                <a:effectLst/>
                <a:uLnTx/>
                <a:uFillTx/>
                <a:latin typeface="Verdana (Body)"/>
                <a:ea typeface="宋体" panose="02010600030101010101" pitchFamily="2" charset="-122"/>
                <a:cs typeface="Calibri"/>
              </a:rPr>
              <a:t>Re</a:t>
            </a:r>
            <a:r>
              <a:rPr kumimoji="0" lang="en-US" altLang="zh-CN" sz="1600" b="0" i="0" u="none" strike="noStrike" kern="0" cap="none" spc="0" normalizeH="0" baseline="0" noProof="0" dirty="0">
                <a:ln>
                  <a:noFill/>
                </a:ln>
                <a:solidFill>
                  <a:prstClr val="black"/>
                </a:solidFill>
                <a:effectLst/>
                <a:uLnTx/>
                <a:uFillTx/>
                <a:latin typeface="Verdana (Body)"/>
                <a:ea typeface="宋体" panose="02010600030101010101" pitchFamily="2" charset="-122"/>
                <a:cs typeface="Calibri"/>
              </a:rPr>
              <a:t>pl</a:t>
            </a:r>
            <a:r>
              <a:rPr kumimoji="0" lang="en-US" altLang="zh-CN" sz="1600" b="0" i="0" u="none" strike="noStrike" kern="0" cap="none" spc="-15" normalizeH="0" baseline="0" noProof="0" dirty="0">
                <a:ln>
                  <a:noFill/>
                </a:ln>
                <a:solidFill>
                  <a:prstClr val="black"/>
                </a:solidFill>
                <a:effectLst/>
                <a:uLnTx/>
                <a:uFillTx/>
                <a:latin typeface="Verdana (Body)"/>
                <a:ea typeface="宋体" panose="02010600030101010101" pitchFamily="2" charset="-122"/>
                <a:cs typeface="Calibri"/>
              </a:rPr>
              <a:t>ac</a:t>
            </a:r>
            <a:r>
              <a:rPr kumimoji="0" lang="en-US" altLang="zh-CN" sz="1600" b="0" i="0" u="none" strike="noStrike" kern="0" cap="none" spc="0" normalizeH="0" baseline="0" noProof="0" dirty="0">
                <a:ln>
                  <a:noFill/>
                </a:ln>
                <a:solidFill>
                  <a:prstClr val="black"/>
                </a:solidFill>
                <a:effectLst/>
                <a:uLnTx/>
                <a:uFillTx/>
                <a:latin typeface="Verdana (Body)"/>
                <a:ea typeface="宋体" panose="02010600030101010101" pitchFamily="2" charset="-122"/>
                <a:cs typeface="Calibri"/>
              </a:rPr>
              <a:t>in</a:t>
            </a:r>
            <a:r>
              <a:rPr kumimoji="0" lang="en-US" altLang="zh-CN" sz="1600" b="0" i="0" u="none" strike="noStrike" kern="0" cap="none" spc="-15" normalizeH="0" baseline="0" noProof="0" dirty="0">
                <a:ln>
                  <a:noFill/>
                </a:ln>
                <a:solidFill>
                  <a:prstClr val="black"/>
                </a:solidFill>
                <a:effectLst/>
                <a:uLnTx/>
                <a:uFillTx/>
                <a:latin typeface="Verdana (Body)"/>
                <a:ea typeface="宋体" panose="02010600030101010101" pitchFamily="2" charset="-122"/>
                <a:cs typeface="Calibri"/>
              </a:rPr>
              <a:t>g</a:t>
            </a:r>
            <a:r>
              <a:rPr kumimoji="0" lang="en-US" altLang="zh-CN" sz="1600" b="0" i="0" u="none" strike="noStrike" kern="0" cap="none" spc="0" normalizeH="0" baseline="0" noProof="0" dirty="0">
                <a:ln>
                  <a:noFill/>
                </a:ln>
                <a:solidFill>
                  <a:prstClr val="black"/>
                </a:solidFill>
                <a:effectLst/>
                <a:uLnTx/>
                <a:uFillTx/>
                <a:latin typeface="Verdana (Body)"/>
                <a:ea typeface="宋体" panose="02010600030101010101" pitchFamily="2" charset="-122"/>
                <a:cs typeface="Calibri"/>
              </a:rPr>
              <a:t> a n</a:t>
            </a:r>
            <a:r>
              <a:rPr kumimoji="0" lang="en-US" altLang="zh-CN" sz="1600" b="0" i="0" u="none" strike="noStrike" kern="0" cap="none" spc="-5" normalizeH="0" baseline="0" noProof="0" dirty="0">
                <a:ln>
                  <a:noFill/>
                </a:ln>
                <a:solidFill>
                  <a:prstClr val="black"/>
                </a:solidFill>
                <a:effectLst/>
                <a:uLnTx/>
                <a:uFillTx/>
                <a:latin typeface="Verdana (Body)"/>
                <a:ea typeface="宋体" panose="02010600030101010101" pitchFamily="2" charset="-122"/>
                <a:cs typeface="Calibri"/>
              </a:rPr>
              <a:t>o</a:t>
            </a:r>
            <a:r>
              <a:rPr kumimoji="0" lang="en-US" altLang="zh-CN" sz="1600" b="0" i="0" u="none" strike="noStrike" kern="0" cap="none" spc="0" normalizeH="0" baseline="0" noProof="0" dirty="0">
                <a:ln>
                  <a:noFill/>
                </a:ln>
                <a:solidFill>
                  <a:prstClr val="black"/>
                </a:solidFill>
                <a:effectLst/>
                <a:uLnTx/>
                <a:uFillTx/>
                <a:latin typeface="Verdana (Body)"/>
                <a:ea typeface="宋体" panose="02010600030101010101" pitchFamily="2" charset="-122"/>
                <a:cs typeface="Calibri"/>
              </a:rPr>
              <a:t>d</a:t>
            </a:r>
            <a:r>
              <a:rPr kumimoji="0" lang="en-US" altLang="zh-CN" sz="1600" b="0" i="0" u="none" strike="noStrike" kern="0" cap="none" spc="-15" normalizeH="0" baseline="0" noProof="0" dirty="0">
                <a:ln>
                  <a:noFill/>
                </a:ln>
                <a:solidFill>
                  <a:prstClr val="black"/>
                </a:solidFill>
                <a:effectLst/>
                <a:uLnTx/>
                <a:uFillTx/>
                <a:latin typeface="Verdana (Body)"/>
                <a:ea typeface="宋体" panose="02010600030101010101" pitchFamily="2" charset="-122"/>
                <a:cs typeface="Calibri"/>
              </a:rPr>
              <a:t>e</a:t>
            </a:r>
            <a:r>
              <a:rPr kumimoji="0" lang="en-US" altLang="zh-CN" sz="1600" b="0" i="0" u="none" strike="noStrike" kern="0" cap="none" spc="0" normalizeH="0" baseline="0" noProof="0" dirty="0">
                <a:ln>
                  <a:noFill/>
                </a:ln>
                <a:solidFill>
                  <a:prstClr val="black"/>
                </a:solidFill>
                <a:effectLst/>
                <a:uLnTx/>
                <a:uFillTx/>
                <a:latin typeface="Verdana (Body)"/>
                <a:ea typeface="宋体" panose="02010600030101010101" pitchFamily="2" charset="-122"/>
                <a:cs typeface="Calibri"/>
              </a:rPr>
              <a:t> </a:t>
            </a:r>
            <a:r>
              <a:rPr kumimoji="0" lang="en-US" altLang="zh-CN" sz="1600" b="0" i="0" u="none" strike="noStrike" kern="0" cap="none" spc="-30" normalizeH="0" baseline="0" noProof="0" dirty="0">
                <a:ln>
                  <a:noFill/>
                </a:ln>
                <a:solidFill>
                  <a:prstClr val="black"/>
                </a:solidFill>
                <a:effectLst/>
                <a:uLnTx/>
                <a:uFillTx/>
                <a:latin typeface="Verdana (Body)"/>
                <a:ea typeface="宋体" panose="02010600030101010101" pitchFamily="2" charset="-122"/>
                <a:cs typeface="Calibri"/>
              </a:rPr>
              <a:t>w</a:t>
            </a:r>
            <a:r>
              <a:rPr kumimoji="0" lang="en-US" altLang="zh-CN" sz="1600" b="0" i="0" u="none" strike="noStrike" kern="0" cap="none" spc="0" normalizeH="0" baseline="0" noProof="0" dirty="0">
                <a:ln>
                  <a:noFill/>
                </a:ln>
                <a:solidFill>
                  <a:prstClr val="black"/>
                </a:solidFill>
                <a:effectLst/>
                <a:uLnTx/>
                <a:uFillTx/>
                <a:latin typeface="Verdana (Body)"/>
                <a:ea typeface="宋体" panose="02010600030101010101" pitchFamily="2" charset="-122"/>
                <a:cs typeface="Calibri"/>
              </a:rPr>
              <a:t>ith </a:t>
            </a:r>
            <a:r>
              <a:rPr kumimoji="0" lang="en-US" altLang="zh-CN" sz="1600" b="0" i="0" u="none" strike="noStrike" kern="0" cap="none" spc="0" normalizeH="0" baseline="0" noProof="0">
                <a:ln>
                  <a:noFill/>
                </a:ln>
                <a:solidFill>
                  <a:prstClr val="black"/>
                </a:solidFill>
                <a:effectLst/>
                <a:uLnTx/>
                <a:uFillTx/>
                <a:latin typeface="Verdana (Body)"/>
                <a:ea typeface="宋体" panose="02010600030101010101" pitchFamily="2" charset="-122"/>
                <a:cs typeface="Calibri"/>
              </a:rPr>
              <a:t>its in-order</a:t>
            </a:r>
            <a:r>
              <a:rPr kumimoji="0" lang="en-US" altLang="zh-CN" sz="1600" b="0" i="0" u="none" strike="noStrike" kern="0" cap="none" spc="0" normalizeH="0" noProof="0">
                <a:ln>
                  <a:noFill/>
                </a:ln>
                <a:solidFill>
                  <a:prstClr val="black"/>
                </a:solidFill>
                <a:effectLst/>
                <a:uLnTx/>
                <a:uFillTx/>
                <a:latin typeface="Verdana (Body)"/>
                <a:ea typeface="宋体" panose="02010600030101010101" pitchFamily="2" charset="-122"/>
                <a:cs typeface="Calibri"/>
              </a:rPr>
              <a:t> </a:t>
            </a:r>
            <a:r>
              <a:rPr kumimoji="0" lang="en-US" altLang="zh-CN" sz="1600" b="1" i="0" u="none" strike="noStrike" kern="0" cap="none" spc="0" normalizeH="0" baseline="0" noProof="0">
                <a:ln>
                  <a:noFill/>
                </a:ln>
                <a:solidFill>
                  <a:prstClr val="black"/>
                </a:solidFill>
                <a:effectLst/>
                <a:uLnTx/>
                <a:uFillTx/>
                <a:latin typeface="Verdana (Body)"/>
                <a:ea typeface="宋体" panose="02010600030101010101" pitchFamily="2" charset="-122"/>
              </a:rPr>
              <a:t>predecessor </a:t>
            </a:r>
            <a:r>
              <a:rPr kumimoji="0" lang="en-US" altLang="zh-CN" sz="1600" b="0" i="0" u="none" strike="noStrike" kern="0" cap="none" spc="-15" normalizeH="0" baseline="0" noProof="0" dirty="0">
                <a:ln>
                  <a:noFill/>
                </a:ln>
                <a:solidFill>
                  <a:prstClr val="black"/>
                </a:solidFill>
                <a:effectLst/>
                <a:uLnTx/>
                <a:uFillTx/>
                <a:latin typeface="Verdana (Body)"/>
                <a:ea typeface="宋体" panose="02010600030101010101" pitchFamily="2" charset="-122"/>
                <a:cs typeface="Calibri"/>
              </a:rPr>
              <a:t>e</a:t>
            </a:r>
            <a:r>
              <a:rPr kumimoji="0" lang="en-US" altLang="zh-CN" sz="1600" b="0" i="0" u="none" strike="noStrike" kern="0" cap="none" spc="0" normalizeH="0" baseline="0" noProof="0" dirty="0">
                <a:ln>
                  <a:noFill/>
                </a:ln>
                <a:solidFill>
                  <a:prstClr val="black"/>
                </a:solidFill>
                <a:effectLst/>
                <a:uLnTx/>
                <a:uFillTx/>
                <a:latin typeface="Verdana (Body)"/>
                <a:ea typeface="宋体" panose="02010600030101010101" pitchFamily="2" charset="-122"/>
                <a:cs typeface="Calibri"/>
              </a:rPr>
              <a:t>nsu</a:t>
            </a:r>
            <a:r>
              <a:rPr kumimoji="0" lang="en-US" altLang="zh-CN" sz="1600" b="0" i="0" u="none" strike="noStrike" kern="0" cap="none" spc="-15" normalizeH="0" baseline="0" noProof="0" dirty="0">
                <a:ln>
                  <a:noFill/>
                </a:ln>
                <a:solidFill>
                  <a:prstClr val="black"/>
                </a:solidFill>
                <a:effectLst/>
                <a:uLnTx/>
                <a:uFillTx/>
                <a:latin typeface="Verdana (Body)"/>
                <a:ea typeface="宋体" panose="02010600030101010101" pitchFamily="2" charset="-122"/>
                <a:cs typeface="Calibri"/>
              </a:rPr>
              <a:t>re</a:t>
            </a:r>
            <a:r>
              <a:rPr kumimoji="0" lang="en-US" altLang="zh-CN" sz="1600" b="0" i="0" u="none" strike="noStrike" kern="0" cap="none" spc="0" normalizeH="0" baseline="0" noProof="0" dirty="0">
                <a:ln>
                  <a:noFill/>
                </a:ln>
                <a:solidFill>
                  <a:prstClr val="black"/>
                </a:solidFill>
                <a:effectLst/>
                <a:uLnTx/>
                <a:uFillTx/>
                <a:latin typeface="Verdana (Body)"/>
                <a:ea typeface="宋体" panose="02010600030101010101" pitchFamily="2" charset="-122"/>
                <a:cs typeface="Calibri"/>
              </a:rPr>
              <a:t>s th</a:t>
            </a:r>
            <a:r>
              <a:rPr kumimoji="0" lang="en-US" altLang="zh-CN" sz="1600" b="0" i="0" u="none" strike="noStrike" kern="0" cap="none" spc="-15" normalizeH="0" baseline="0" noProof="0" dirty="0">
                <a:ln>
                  <a:noFill/>
                </a:ln>
                <a:solidFill>
                  <a:prstClr val="black"/>
                </a:solidFill>
                <a:effectLst/>
                <a:uLnTx/>
                <a:uFillTx/>
                <a:latin typeface="Verdana (Body)"/>
                <a:ea typeface="宋体" panose="02010600030101010101" pitchFamily="2" charset="-122"/>
                <a:cs typeface="Calibri"/>
              </a:rPr>
              <a:t>at</a:t>
            </a:r>
            <a:r>
              <a:rPr kumimoji="0" lang="en-US" altLang="zh-CN" sz="1600" b="0" i="0" u="none" strike="noStrike" kern="0" cap="none" spc="-10" normalizeH="0" baseline="0" noProof="0" dirty="0">
                <a:ln>
                  <a:noFill/>
                </a:ln>
                <a:solidFill>
                  <a:prstClr val="black"/>
                </a:solidFill>
                <a:effectLst/>
                <a:uLnTx/>
                <a:uFillTx/>
                <a:latin typeface="Verdana (Body)"/>
                <a:ea typeface="宋体" panose="02010600030101010101" pitchFamily="2" charset="-122"/>
                <a:cs typeface="Calibri"/>
              </a:rPr>
              <a:t> </a:t>
            </a:r>
            <a:r>
              <a:rPr kumimoji="0" lang="en-US" altLang="zh-CN" sz="1600" b="0" i="0" u="none" strike="noStrike" kern="0" cap="none" spc="0" normalizeH="0" baseline="0" noProof="0" dirty="0">
                <a:ln>
                  <a:noFill/>
                </a:ln>
                <a:solidFill>
                  <a:prstClr val="black"/>
                </a:solidFill>
                <a:effectLst/>
                <a:uLnTx/>
                <a:uFillTx/>
                <a:latin typeface="Verdana (Body)"/>
                <a:ea typeface="宋体" panose="02010600030101010101" pitchFamily="2" charset="-122"/>
                <a:cs typeface="Calibri"/>
              </a:rPr>
              <a:t>th</a:t>
            </a:r>
            <a:r>
              <a:rPr kumimoji="0" lang="en-US" altLang="zh-CN" sz="1600" b="0" i="0" u="none" strike="noStrike" kern="0" cap="none" spc="-15" normalizeH="0" baseline="0" noProof="0" dirty="0">
                <a:ln>
                  <a:noFill/>
                </a:ln>
                <a:solidFill>
                  <a:prstClr val="black"/>
                </a:solidFill>
                <a:effectLst/>
                <a:uLnTx/>
                <a:uFillTx/>
                <a:latin typeface="Verdana (Body)"/>
                <a:ea typeface="宋体" panose="02010600030101010101" pitchFamily="2" charset="-122"/>
                <a:cs typeface="Calibri"/>
              </a:rPr>
              <a:t>e</a:t>
            </a:r>
            <a:r>
              <a:rPr kumimoji="0" lang="en-US" altLang="zh-CN" sz="1600" b="0" i="0" u="none" strike="noStrike" kern="0" cap="none" spc="0" normalizeH="0" baseline="0" noProof="0" dirty="0">
                <a:ln>
                  <a:noFill/>
                </a:ln>
                <a:solidFill>
                  <a:prstClr val="black"/>
                </a:solidFill>
                <a:effectLst/>
                <a:uLnTx/>
                <a:uFillTx/>
                <a:latin typeface="Verdana (Body)"/>
                <a:ea typeface="宋体" panose="02010600030101010101" pitchFamily="2" charset="-122"/>
                <a:cs typeface="Calibri"/>
              </a:rPr>
              <a:t> </a:t>
            </a:r>
            <a:r>
              <a:rPr kumimoji="0" lang="en-US" altLang="zh-CN" sz="1600" b="0" i="0" u="none" strike="noStrike" kern="0" cap="none" spc="-25" normalizeH="0" baseline="0" noProof="0" dirty="0">
                <a:ln>
                  <a:noFill/>
                </a:ln>
                <a:solidFill>
                  <a:prstClr val="black"/>
                </a:solidFill>
                <a:effectLst/>
                <a:uLnTx/>
                <a:uFillTx/>
                <a:latin typeface="Verdana (Body)"/>
                <a:ea typeface="宋体" panose="02010600030101010101" pitchFamily="2" charset="-122"/>
                <a:cs typeface="Calibri"/>
              </a:rPr>
              <a:t>B</a:t>
            </a:r>
            <a:r>
              <a:rPr kumimoji="0" lang="en-US" altLang="zh-CN" sz="1600" b="0" i="0" u="none" strike="noStrike" kern="0" cap="none" spc="0" normalizeH="0" baseline="0" noProof="0" dirty="0">
                <a:ln>
                  <a:noFill/>
                </a:ln>
                <a:solidFill>
                  <a:prstClr val="black"/>
                </a:solidFill>
                <a:effectLst/>
                <a:uLnTx/>
                <a:uFillTx/>
                <a:latin typeface="Verdana (Body)"/>
                <a:ea typeface="宋体" panose="02010600030101010101" pitchFamily="2" charset="-122"/>
                <a:cs typeface="Calibri"/>
              </a:rPr>
              <a:t>ST </a:t>
            </a:r>
            <a:r>
              <a:rPr kumimoji="0" lang="en-US" altLang="zh-CN" sz="1600" b="0" i="0" u="none" strike="noStrike" kern="0" cap="none" spc="-15" normalizeH="0" baseline="0" noProof="0" dirty="0">
                <a:ln>
                  <a:noFill/>
                </a:ln>
                <a:solidFill>
                  <a:prstClr val="black"/>
                </a:solidFill>
                <a:effectLst/>
                <a:uLnTx/>
                <a:uFillTx/>
                <a:latin typeface="Verdana (Body)"/>
                <a:ea typeface="宋体" panose="02010600030101010101" pitchFamily="2" charset="-122"/>
                <a:cs typeface="Calibri"/>
              </a:rPr>
              <a:t>r</a:t>
            </a:r>
            <a:r>
              <a:rPr kumimoji="0" lang="en-US" altLang="zh-CN" sz="1600" b="0" i="0" u="none" strike="noStrike" kern="0" cap="none" spc="0" normalizeH="0" baseline="0" noProof="0" dirty="0">
                <a:ln>
                  <a:noFill/>
                </a:ln>
                <a:solidFill>
                  <a:prstClr val="black"/>
                </a:solidFill>
                <a:effectLst/>
                <a:uLnTx/>
                <a:uFillTx/>
                <a:latin typeface="Verdana (Body)"/>
                <a:ea typeface="宋体" panose="02010600030101010101" pitchFamily="2" charset="-122"/>
                <a:cs typeface="Calibri"/>
              </a:rPr>
              <a:t>ul</a:t>
            </a:r>
            <a:r>
              <a:rPr kumimoji="0" lang="en-US" altLang="zh-CN" sz="1600" b="0" i="0" u="none" strike="noStrike" kern="0" cap="none" spc="-15" normalizeH="0" baseline="0" noProof="0" dirty="0">
                <a:ln>
                  <a:noFill/>
                </a:ln>
                <a:solidFill>
                  <a:prstClr val="black"/>
                </a:solidFill>
                <a:effectLst/>
                <a:uLnTx/>
                <a:uFillTx/>
                <a:latin typeface="Verdana (Body)"/>
                <a:ea typeface="宋体" panose="02010600030101010101" pitchFamily="2" charset="-122"/>
                <a:cs typeface="Calibri"/>
              </a:rPr>
              <a:t>e</a:t>
            </a:r>
            <a:r>
              <a:rPr kumimoji="0" lang="en-US" altLang="zh-CN" sz="1600" b="0" i="0" u="none" strike="noStrike" kern="0" cap="none" spc="0" normalizeH="0" baseline="0" noProof="0" dirty="0">
                <a:ln>
                  <a:noFill/>
                </a:ln>
                <a:solidFill>
                  <a:prstClr val="black"/>
                </a:solidFill>
                <a:effectLst/>
                <a:uLnTx/>
                <a:uFillTx/>
                <a:latin typeface="Verdana (Body)"/>
                <a:ea typeface="宋体" panose="02010600030101010101" pitchFamily="2" charset="-122"/>
                <a:cs typeface="Calibri"/>
              </a:rPr>
              <a:t> (L&lt;C&lt;R)  is </a:t>
            </a:r>
            <a:r>
              <a:rPr kumimoji="0" lang="en-US" altLang="zh-CN" sz="1600" b="0" i="0" u="none" strike="noStrike" kern="0" cap="none" spc="-25" normalizeH="0" baseline="0" noProof="0" dirty="0">
                <a:ln>
                  <a:noFill/>
                </a:ln>
                <a:solidFill>
                  <a:prstClr val="black"/>
                </a:solidFill>
                <a:effectLst/>
                <a:uLnTx/>
                <a:uFillTx/>
                <a:latin typeface="Verdana (Body)"/>
                <a:ea typeface="宋体" panose="02010600030101010101" pitchFamily="2" charset="-122"/>
                <a:cs typeface="Calibri"/>
              </a:rPr>
              <a:t>m</a:t>
            </a:r>
            <a:r>
              <a:rPr kumimoji="0" lang="en-US" altLang="zh-CN" sz="1600" b="0" i="0" u="none" strike="noStrike" kern="0" cap="none" spc="0" normalizeH="0" baseline="0" noProof="0" dirty="0">
                <a:ln>
                  <a:noFill/>
                </a:ln>
                <a:solidFill>
                  <a:prstClr val="black"/>
                </a:solidFill>
                <a:effectLst/>
                <a:uLnTx/>
                <a:uFillTx/>
                <a:latin typeface="Verdana (Body)"/>
                <a:ea typeface="宋体" panose="02010600030101010101" pitchFamily="2" charset="-122"/>
                <a:cs typeface="Calibri"/>
              </a:rPr>
              <a:t>ainta</a:t>
            </a:r>
            <a:r>
              <a:rPr kumimoji="0" lang="en-US" altLang="zh-CN" sz="1600" b="0" i="0" u="none" strike="noStrike" kern="0" cap="none" spc="-5" normalizeH="0" baseline="0" noProof="0" dirty="0">
                <a:ln>
                  <a:noFill/>
                </a:ln>
                <a:solidFill>
                  <a:prstClr val="black"/>
                </a:solidFill>
                <a:effectLst/>
                <a:uLnTx/>
                <a:uFillTx/>
                <a:latin typeface="Verdana (Body)"/>
                <a:ea typeface="宋体" panose="02010600030101010101" pitchFamily="2" charset="-122"/>
                <a:cs typeface="Calibri"/>
              </a:rPr>
              <a:t>i</a:t>
            </a:r>
            <a:r>
              <a:rPr kumimoji="0" lang="en-US" altLang="zh-CN" sz="1600" b="0" i="0" u="none" strike="noStrike" kern="0" cap="none" spc="0" normalizeH="0" baseline="0" noProof="0" dirty="0">
                <a:ln>
                  <a:noFill/>
                </a:ln>
                <a:solidFill>
                  <a:prstClr val="black"/>
                </a:solidFill>
                <a:effectLst/>
                <a:uLnTx/>
                <a:uFillTx/>
                <a:latin typeface="Verdana (Body)"/>
                <a:ea typeface="宋体" panose="02010600030101010101" pitchFamily="2" charset="-122"/>
                <a:cs typeface="Calibri"/>
              </a:rPr>
              <a:t>n</a:t>
            </a:r>
            <a:r>
              <a:rPr kumimoji="0" lang="en-US" altLang="zh-CN" sz="1600" b="0" i="0" u="none" strike="noStrike" kern="0" cap="none" spc="-15" normalizeH="0" baseline="0" noProof="0" dirty="0">
                <a:ln>
                  <a:noFill/>
                </a:ln>
                <a:solidFill>
                  <a:prstClr val="black"/>
                </a:solidFill>
                <a:effectLst/>
                <a:uLnTx/>
                <a:uFillTx/>
                <a:latin typeface="Verdana (Body)"/>
                <a:ea typeface="宋体" panose="02010600030101010101" pitchFamily="2" charset="-122"/>
                <a:cs typeface="Calibri"/>
              </a:rPr>
              <a:t>e</a:t>
            </a:r>
            <a:r>
              <a:rPr kumimoji="0" lang="en-US" altLang="zh-CN" sz="1600" b="0" i="0" u="none" strike="noStrike" kern="0" cap="none" spc="0" normalizeH="0" baseline="0" noProof="0" dirty="0">
                <a:ln>
                  <a:noFill/>
                </a:ln>
                <a:solidFill>
                  <a:prstClr val="black"/>
                </a:solidFill>
                <a:effectLst/>
                <a:uLnTx/>
                <a:uFillTx/>
                <a:latin typeface="Verdana (Body)"/>
                <a:ea typeface="宋体" panose="02010600030101010101" pitchFamily="2" charset="-122"/>
                <a:cs typeface="Calibri"/>
              </a:rPr>
              <a:t>d</a:t>
            </a:r>
          </a:p>
        </p:txBody>
      </p:sp>
      <p:pic>
        <p:nvPicPr>
          <p:cNvPr id="6" name="图片 3"/>
          <p:cNvPicPr>
            <a:picLocks noChangeAspect="1"/>
          </p:cNvPicPr>
          <p:nvPr/>
        </p:nvPicPr>
        <p:blipFill>
          <a:blip r:embed="rId3"/>
          <a:stretch>
            <a:fillRect/>
          </a:stretch>
        </p:blipFill>
        <p:spPr>
          <a:xfrm>
            <a:off x="2049516" y="3982720"/>
            <a:ext cx="5044969" cy="2032827"/>
          </a:xfrm>
          <a:prstGeom prst="rect">
            <a:avLst/>
          </a:prstGeom>
        </p:spPr>
      </p:pic>
      <p:cxnSp>
        <p:nvCxnSpPr>
          <p:cNvPr id="7" name="直接连接符 7"/>
          <p:cNvCxnSpPr/>
          <p:nvPr/>
        </p:nvCxnSpPr>
        <p:spPr>
          <a:xfrm flipH="1">
            <a:off x="4708802" y="5595153"/>
            <a:ext cx="240237" cy="36035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直接连接符 9"/>
          <p:cNvCxnSpPr/>
          <p:nvPr/>
        </p:nvCxnSpPr>
        <p:spPr>
          <a:xfrm>
            <a:off x="4708802" y="5595153"/>
            <a:ext cx="240237" cy="36035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任意多边形 12"/>
          <p:cNvSpPr/>
          <p:nvPr/>
        </p:nvSpPr>
        <p:spPr>
          <a:xfrm>
            <a:off x="4495689" y="5843139"/>
            <a:ext cx="743959" cy="198139"/>
          </a:xfrm>
          <a:custGeom>
            <a:avLst/>
            <a:gdLst>
              <a:gd name="connsiteX0" fmla="*/ 0 w 943897"/>
              <a:gd name="connsiteY0" fmla="*/ 0 h 251388"/>
              <a:gd name="connsiteX1" fmla="*/ 412955 w 943897"/>
              <a:gd name="connsiteY1" fmla="*/ 250723 h 251388"/>
              <a:gd name="connsiteX2" fmla="*/ 943897 w 943897"/>
              <a:gd name="connsiteY2" fmla="*/ 58994 h 251388"/>
            </a:gdLst>
            <a:ahLst/>
            <a:cxnLst>
              <a:cxn ang="0">
                <a:pos x="connsiteX0" y="connsiteY0"/>
              </a:cxn>
              <a:cxn ang="0">
                <a:pos x="connsiteX1" y="connsiteY1"/>
              </a:cxn>
              <a:cxn ang="0">
                <a:pos x="connsiteX2" y="connsiteY2"/>
              </a:cxn>
            </a:cxnLst>
            <a:rect l="l" t="t" r="r" b="b"/>
            <a:pathLst>
              <a:path w="943897" h="251388">
                <a:moveTo>
                  <a:pt x="0" y="0"/>
                </a:moveTo>
                <a:cubicBezTo>
                  <a:pt x="127819" y="120445"/>
                  <a:pt x="255639" y="240891"/>
                  <a:pt x="412955" y="250723"/>
                </a:cubicBezTo>
                <a:cubicBezTo>
                  <a:pt x="570271" y="260555"/>
                  <a:pt x="757084" y="159774"/>
                  <a:pt x="943897" y="58994"/>
                </a:cubicBezTo>
              </a:path>
            </a:pathLst>
          </a:custGeom>
          <a:noFill/>
          <a:ln w="28575">
            <a:solidFill>
              <a:srgbClr val="3366FF"/>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Verdana (Body)"/>
            </a:endParaRPr>
          </a:p>
        </p:txBody>
      </p:sp>
      <p:sp>
        <p:nvSpPr>
          <p:cNvPr id="10" name="椭圆 15"/>
          <p:cNvSpPr/>
          <p:nvPr/>
        </p:nvSpPr>
        <p:spPr>
          <a:xfrm>
            <a:off x="4708802" y="4056886"/>
            <a:ext cx="300296" cy="2402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prstClr val="white"/>
                </a:solidFill>
                <a:latin typeface="Verdana (Body)"/>
              </a:rPr>
              <a:t>H</a:t>
            </a:r>
            <a:endParaRPr lang="zh-CN" altLang="en-US" sz="1400" dirty="0">
              <a:solidFill>
                <a:prstClr val="white"/>
              </a:solidFill>
              <a:latin typeface="Verdana (Body)"/>
            </a:endParaRPr>
          </a:p>
        </p:txBody>
      </p:sp>
      <p:sp>
        <p:nvSpPr>
          <p:cNvPr id="11" name="椭圆 15"/>
          <p:cNvSpPr/>
          <p:nvPr/>
        </p:nvSpPr>
        <p:spPr>
          <a:xfrm>
            <a:off x="4276132" y="5095683"/>
            <a:ext cx="300296" cy="2402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prstClr val="white"/>
                </a:solidFill>
                <a:latin typeface="Verdana (Body)"/>
              </a:rPr>
              <a:t>G</a:t>
            </a:r>
            <a:endParaRPr lang="zh-CN" altLang="en-US" sz="1400" dirty="0">
              <a:solidFill>
                <a:prstClr val="white"/>
              </a:solidFill>
              <a:latin typeface="Verdana (Body)"/>
            </a:endParaRPr>
          </a:p>
        </p:txBody>
      </p:sp>
      <p:sp>
        <p:nvSpPr>
          <p:cNvPr id="12" name="椭圆 15"/>
          <p:cNvSpPr/>
          <p:nvPr/>
        </p:nvSpPr>
        <p:spPr>
          <a:xfrm>
            <a:off x="4280282" y="5095128"/>
            <a:ext cx="300296" cy="2402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prstClr val="white"/>
                </a:solidFill>
                <a:latin typeface="Verdana (Body)"/>
              </a:rPr>
              <a:t>H</a:t>
            </a:r>
            <a:endParaRPr lang="zh-CN" altLang="en-US" sz="1400" dirty="0">
              <a:solidFill>
                <a:prstClr val="white"/>
              </a:solidFill>
              <a:latin typeface="Verdana (Body)"/>
            </a:endParaRPr>
          </a:p>
        </p:txBody>
      </p:sp>
      <p:sp>
        <p:nvSpPr>
          <p:cNvPr id="13" name="椭圆 15"/>
          <p:cNvSpPr/>
          <p:nvPr/>
        </p:nvSpPr>
        <p:spPr>
          <a:xfrm>
            <a:off x="4720060" y="4056886"/>
            <a:ext cx="300296" cy="2402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prstClr val="white"/>
                </a:solidFill>
                <a:latin typeface="Verdana (Body)"/>
              </a:rPr>
              <a:t>G</a:t>
            </a:r>
            <a:endParaRPr lang="zh-CN" altLang="en-US" sz="1400" dirty="0">
              <a:solidFill>
                <a:prstClr val="white"/>
              </a:solidFill>
              <a:latin typeface="Verdana (Body)"/>
            </a:endParaRPr>
          </a:p>
        </p:txBody>
      </p:sp>
      <p:cxnSp>
        <p:nvCxnSpPr>
          <p:cNvPr id="14" name="直接连接符 13"/>
          <p:cNvCxnSpPr/>
          <p:nvPr/>
        </p:nvCxnSpPr>
        <p:spPr>
          <a:xfrm flipH="1">
            <a:off x="4322703" y="5065673"/>
            <a:ext cx="240237" cy="36035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4310311" y="5065673"/>
            <a:ext cx="240237" cy="36035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4796407"/>
      </p:ext>
    </p:extLst>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xit" presetSubtype="0" fill="hold" grpId="1" nodeType="clickEffect">
                                  <p:stCondLst>
                                    <p:cond delay="0"/>
                                  </p:stCondLst>
                                  <p:childTnLst>
                                    <p:set>
                                      <p:cBhvr>
                                        <p:cTn id="13" dur="1" fill="hold">
                                          <p:stCondLst>
                                            <p:cond delay="0"/>
                                          </p:stCondLst>
                                        </p:cTn>
                                        <p:tgtEl>
                                          <p:spTgt spid="11"/>
                                        </p:tgtEl>
                                        <p:attrNameLst>
                                          <p:attrName>style.visibility</p:attrName>
                                        </p:attrNameLst>
                                      </p:cBhvr>
                                      <p:to>
                                        <p:strVal val="hidden"/>
                                      </p:to>
                                    </p:set>
                                  </p:childTnLst>
                                </p:cTn>
                              </p:par>
                              <p:par>
                                <p:cTn id="14" presetID="1" presetClass="exit"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53" presetClass="entr" presetSubtype="16"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p:cTn id="20" dur="500" fill="hold"/>
                                        <p:tgtEl>
                                          <p:spTgt spid="12"/>
                                        </p:tgtEl>
                                        <p:attrNameLst>
                                          <p:attrName>ppt_w</p:attrName>
                                        </p:attrNameLst>
                                      </p:cBhvr>
                                      <p:tavLst>
                                        <p:tav tm="0">
                                          <p:val>
                                            <p:fltVal val="0"/>
                                          </p:val>
                                        </p:tav>
                                        <p:tav tm="100000">
                                          <p:val>
                                            <p:strVal val="#ppt_w"/>
                                          </p:val>
                                        </p:tav>
                                      </p:tavLst>
                                    </p:anim>
                                    <p:anim calcmode="lin" valueType="num">
                                      <p:cBhvr>
                                        <p:cTn id="21" dur="500" fill="hold"/>
                                        <p:tgtEl>
                                          <p:spTgt spid="12"/>
                                        </p:tgtEl>
                                        <p:attrNameLst>
                                          <p:attrName>ppt_h</p:attrName>
                                        </p:attrNameLst>
                                      </p:cBhvr>
                                      <p:tavLst>
                                        <p:tav tm="0">
                                          <p:val>
                                            <p:fltVal val="0"/>
                                          </p:val>
                                        </p:tav>
                                        <p:tav tm="100000">
                                          <p:val>
                                            <p:strVal val="#ppt_h"/>
                                          </p:val>
                                        </p:tav>
                                      </p:tavLst>
                                    </p:anim>
                                    <p:animEffect transition="in" filter="fade">
                                      <p:cBhvr>
                                        <p:cTn id="22" dur="500"/>
                                        <p:tgtEl>
                                          <p:spTgt spid="12"/>
                                        </p:tgtEl>
                                      </p:cBhvr>
                                    </p:animEffect>
                                  </p:childTnLst>
                                </p:cTn>
                              </p:par>
                              <p:par>
                                <p:cTn id="23" presetID="53" presetClass="entr" presetSubtype="16"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p:cTn id="25" dur="500" fill="hold"/>
                                        <p:tgtEl>
                                          <p:spTgt spid="13"/>
                                        </p:tgtEl>
                                        <p:attrNameLst>
                                          <p:attrName>ppt_w</p:attrName>
                                        </p:attrNameLst>
                                      </p:cBhvr>
                                      <p:tavLst>
                                        <p:tav tm="0">
                                          <p:val>
                                            <p:fltVal val="0"/>
                                          </p:val>
                                        </p:tav>
                                        <p:tav tm="100000">
                                          <p:val>
                                            <p:strVal val="#ppt_w"/>
                                          </p:val>
                                        </p:tav>
                                      </p:tavLst>
                                    </p:anim>
                                    <p:anim calcmode="lin" valueType="num">
                                      <p:cBhvr>
                                        <p:cTn id="26" dur="500" fill="hold"/>
                                        <p:tgtEl>
                                          <p:spTgt spid="13"/>
                                        </p:tgtEl>
                                        <p:attrNameLst>
                                          <p:attrName>ppt_h</p:attrName>
                                        </p:attrNameLst>
                                      </p:cBhvr>
                                      <p:tavLst>
                                        <p:tav tm="0">
                                          <p:val>
                                            <p:fltVal val="0"/>
                                          </p:val>
                                        </p:tav>
                                        <p:tav tm="100000">
                                          <p:val>
                                            <p:strVal val="#ppt_h"/>
                                          </p:val>
                                        </p:tav>
                                      </p:tavLst>
                                    </p:anim>
                                    <p:animEffect transition="in" filter="fade">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53" presetClass="entr" presetSubtype="16" fill="hold" nodeType="clickEffect">
                                  <p:stCondLst>
                                    <p:cond delay="0"/>
                                  </p:stCondLst>
                                  <p:childTnLst>
                                    <p:set>
                                      <p:cBhvr>
                                        <p:cTn id="31" dur="1" fill="hold">
                                          <p:stCondLst>
                                            <p:cond delay="0"/>
                                          </p:stCondLst>
                                        </p:cTn>
                                        <p:tgtEl>
                                          <p:spTgt spid="15"/>
                                        </p:tgtEl>
                                        <p:attrNameLst>
                                          <p:attrName>style.visibility</p:attrName>
                                        </p:attrNameLst>
                                      </p:cBhvr>
                                      <p:to>
                                        <p:strVal val="visible"/>
                                      </p:to>
                                    </p:set>
                                    <p:anim calcmode="lin" valueType="num">
                                      <p:cBhvr>
                                        <p:cTn id="32" dur="500" fill="hold"/>
                                        <p:tgtEl>
                                          <p:spTgt spid="15"/>
                                        </p:tgtEl>
                                        <p:attrNameLst>
                                          <p:attrName>ppt_w</p:attrName>
                                        </p:attrNameLst>
                                      </p:cBhvr>
                                      <p:tavLst>
                                        <p:tav tm="0">
                                          <p:val>
                                            <p:fltVal val="0"/>
                                          </p:val>
                                        </p:tav>
                                        <p:tav tm="100000">
                                          <p:val>
                                            <p:strVal val="#ppt_w"/>
                                          </p:val>
                                        </p:tav>
                                      </p:tavLst>
                                    </p:anim>
                                    <p:anim calcmode="lin" valueType="num">
                                      <p:cBhvr>
                                        <p:cTn id="33" dur="500" fill="hold"/>
                                        <p:tgtEl>
                                          <p:spTgt spid="15"/>
                                        </p:tgtEl>
                                        <p:attrNameLst>
                                          <p:attrName>ppt_h</p:attrName>
                                        </p:attrNameLst>
                                      </p:cBhvr>
                                      <p:tavLst>
                                        <p:tav tm="0">
                                          <p:val>
                                            <p:fltVal val="0"/>
                                          </p:val>
                                        </p:tav>
                                        <p:tav tm="100000">
                                          <p:val>
                                            <p:strVal val="#ppt_h"/>
                                          </p:val>
                                        </p:tav>
                                      </p:tavLst>
                                    </p:anim>
                                    <p:animEffect transition="in" filter="fade">
                                      <p:cBhvr>
                                        <p:cTn id="34" dur="500"/>
                                        <p:tgtEl>
                                          <p:spTgt spid="15"/>
                                        </p:tgtEl>
                                      </p:cBhvr>
                                    </p:animEffect>
                                  </p:childTnLst>
                                </p:cTn>
                              </p:par>
                              <p:par>
                                <p:cTn id="35" presetID="53" presetClass="entr" presetSubtype="16" fill="hold" nodeType="withEffect">
                                  <p:stCondLst>
                                    <p:cond delay="0"/>
                                  </p:stCondLst>
                                  <p:childTnLst>
                                    <p:set>
                                      <p:cBhvr>
                                        <p:cTn id="36" dur="1" fill="hold">
                                          <p:stCondLst>
                                            <p:cond delay="0"/>
                                          </p:stCondLst>
                                        </p:cTn>
                                        <p:tgtEl>
                                          <p:spTgt spid="14"/>
                                        </p:tgtEl>
                                        <p:attrNameLst>
                                          <p:attrName>style.visibility</p:attrName>
                                        </p:attrNameLst>
                                      </p:cBhvr>
                                      <p:to>
                                        <p:strVal val="visible"/>
                                      </p:to>
                                    </p:set>
                                    <p:anim calcmode="lin" valueType="num">
                                      <p:cBhvr>
                                        <p:cTn id="37" dur="500" fill="hold"/>
                                        <p:tgtEl>
                                          <p:spTgt spid="14"/>
                                        </p:tgtEl>
                                        <p:attrNameLst>
                                          <p:attrName>ppt_w</p:attrName>
                                        </p:attrNameLst>
                                      </p:cBhvr>
                                      <p:tavLst>
                                        <p:tav tm="0">
                                          <p:val>
                                            <p:fltVal val="0"/>
                                          </p:val>
                                        </p:tav>
                                        <p:tav tm="100000">
                                          <p:val>
                                            <p:strVal val="#ppt_w"/>
                                          </p:val>
                                        </p:tav>
                                      </p:tavLst>
                                    </p:anim>
                                    <p:anim calcmode="lin" valueType="num">
                                      <p:cBhvr>
                                        <p:cTn id="38" dur="500" fill="hold"/>
                                        <p:tgtEl>
                                          <p:spTgt spid="14"/>
                                        </p:tgtEl>
                                        <p:attrNameLst>
                                          <p:attrName>ppt_h</p:attrName>
                                        </p:attrNameLst>
                                      </p:cBhvr>
                                      <p:tavLst>
                                        <p:tav tm="0">
                                          <p:val>
                                            <p:fltVal val="0"/>
                                          </p:val>
                                        </p:tav>
                                        <p:tav tm="100000">
                                          <p:val>
                                            <p:strVal val="#ppt_h"/>
                                          </p:val>
                                        </p:tav>
                                      </p:tavLst>
                                    </p:anim>
                                    <p:animEffect transition="in" filter="fade">
                                      <p:cBhvr>
                                        <p:cTn id="39" dur="500"/>
                                        <p:tgtEl>
                                          <p:spTgt spid="14"/>
                                        </p:tgtEl>
                                      </p:cBhvr>
                                    </p:animEffect>
                                  </p:childTnLst>
                                </p:cTn>
                              </p:par>
                              <p:par>
                                <p:cTn id="40" presetID="53" presetClass="entr" presetSubtype="16" fill="hold" nodeType="withEffect">
                                  <p:stCondLst>
                                    <p:cond delay="0"/>
                                  </p:stCondLst>
                                  <p:childTnLst>
                                    <p:set>
                                      <p:cBhvr>
                                        <p:cTn id="41" dur="1" fill="hold">
                                          <p:stCondLst>
                                            <p:cond delay="0"/>
                                          </p:stCondLst>
                                        </p:cTn>
                                        <p:tgtEl>
                                          <p:spTgt spid="8"/>
                                        </p:tgtEl>
                                        <p:attrNameLst>
                                          <p:attrName>style.visibility</p:attrName>
                                        </p:attrNameLst>
                                      </p:cBhvr>
                                      <p:to>
                                        <p:strVal val="visible"/>
                                      </p:to>
                                    </p:set>
                                    <p:anim calcmode="lin" valueType="num">
                                      <p:cBhvr>
                                        <p:cTn id="42" dur="500" fill="hold"/>
                                        <p:tgtEl>
                                          <p:spTgt spid="8"/>
                                        </p:tgtEl>
                                        <p:attrNameLst>
                                          <p:attrName>ppt_w</p:attrName>
                                        </p:attrNameLst>
                                      </p:cBhvr>
                                      <p:tavLst>
                                        <p:tav tm="0">
                                          <p:val>
                                            <p:fltVal val="0"/>
                                          </p:val>
                                        </p:tav>
                                        <p:tav tm="100000">
                                          <p:val>
                                            <p:strVal val="#ppt_w"/>
                                          </p:val>
                                        </p:tav>
                                      </p:tavLst>
                                    </p:anim>
                                    <p:anim calcmode="lin" valueType="num">
                                      <p:cBhvr>
                                        <p:cTn id="43" dur="500" fill="hold"/>
                                        <p:tgtEl>
                                          <p:spTgt spid="8"/>
                                        </p:tgtEl>
                                        <p:attrNameLst>
                                          <p:attrName>ppt_h</p:attrName>
                                        </p:attrNameLst>
                                      </p:cBhvr>
                                      <p:tavLst>
                                        <p:tav tm="0">
                                          <p:val>
                                            <p:fltVal val="0"/>
                                          </p:val>
                                        </p:tav>
                                        <p:tav tm="100000">
                                          <p:val>
                                            <p:strVal val="#ppt_h"/>
                                          </p:val>
                                        </p:tav>
                                      </p:tavLst>
                                    </p:anim>
                                    <p:animEffect transition="in" filter="fade">
                                      <p:cBhvr>
                                        <p:cTn id="44" dur="500"/>
                                        <p:tgtEl>
                                          <p:spTgt spid="8"/>
                                        </p:tgtEl>
                                      </p:cBhvr>
                                    </p:animEffect>
                                  </p:childTnLst>
                                </p:cTn>
                              </p:par>
                              <p:par>
                                <p:cTn id="45" presetID="53" presetClass="entr" presetSubtype="16" fill="hold" nodeType="withEffect">
                                  <p:stCondLst>
                                    <p:cond delay="0"/>
                                  </p:stCondLst>
                                  <p:childTnLst>
                                    <p:set>
                                      <p:cBhvr>
                                        <p:cTn id="46" dur="1" fill="hold">
                                          <p:stCondLst>
                                            <p:cond delay="0"/>
                                          </p:stCondLst>
                                        </p:cTn>
                                        <p:tgtEl>
                                          <p:spTgt spid="7"/>
                                        </p:tgtEl>
                                        <p:attrNameLst>
                                          <p:attrName>style.visibility</p:attrName>
                                        </p:attrNameLst>
                                      </p:cBhvr>
                                      <p:to>
                                        <p:strVal val="visible"/>
                                      </p:to>
                                    </p:set>
                                    <p:anim calcmode="lin" valueType="num">
                                      <p:cBhvr>
                                        <p:cTn id="47" dur="500" fill="hold"/>
                                        <p:tgtEl>
                                          <p:spTgt spid="7"/>
                                        </p:tgtEl>
                                        <p:attrNameLst>
                                          <p:attrName>ppt_w</p:attrName>
                                        </p:attrNameLst>
                                      </p:cBhvr>
                                      <p:tavLst>
                                        <p:tav tm="0">
                                          <p:val>
                                            <p:fltVal val="0"/>
                                          </p:val>
                                        </p:tav>
                                        <p:tav tm="100000">
                                          <p:val>
                                            <p:strVal val="#ppt_w"/>
                                          </p:val>
                                        </p:tav>
                                      </p:tavLst>
                                    </p:anim>
                                    <p:anim calcmode="lin" valueType="num">
                                      <p:cBhvr>
                                        <p:cTn id="48" dur="500" fill="hold"/>
                                        <p:tgtEl>
                                          <p:spTgt spid="7"/>
                                        </p:tgtEl>
                                        <p:attrNameLst>
                                          <p:attrName>ppt_h</p:attrName>
                                        </p:attrNameLst>
                                      </p:cBhvr>
                                      <p:tavLst>
                                        <p:tav tm="0">
                                          <p:val>
                                            <p:fltVal val="0"/>
                                          </p:val>
                                        </p:tav>
                                        <p:tav tm="100000">
                                          <p:val>
                                            <p:strVal val="#ppt_h"/>
                                          </p:val>
                                        </p:tav>
                                      </p:tavLst>
                                    </p:anim>
                                    <p:animEffect transition="in" filter="fade">
                                      <p:cBhvr>
                                        <p:cTn id="49" dur="500"/>
                                        <p:tgtEl>
                                          <p:spTgt spid="7"/>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9"/>
                                        </p:tgtEl>
                                        <p:attrNameLst>
                                          <p:attrName>style.visibility</p:attrName>
                                        </p:attrNameLst>
                                      </p:cBhvr>
                                      <p:to>
                                        <p:strVal val="visible"/>
                                      </p:to>
                                    </p:set>
                                    <p:anim calcmode="lin" valueType="num">
                                      <p:cBhvr>
                                        <p:cTn id="52" dur="500" fill="hold"/>
                                        <p:tgtEl>
                                          <p:spTgt spid="9"/>
                                        </p:tgtEl>
                                        <p:attrNameLst>
                                          <p:attrName>ppt_w</p:attrName>
                                        </p:attrNameLst>
                                      </p:cBhvr>
                                      <p:tavLst>
                                        <p:tav tm="0">
                                          <p:val>
                                            <p:fltVal val="0"/>
                                          </p:val>
                                        </p:tav>
                                        <p:tav tm="100000">
                                          <p:val>
                                            <p:strVal val="#ppt_w"/>
                                          </p:val>
                                        </p:tav>
                                      </p:tavLst>
                                    </p:anim>
                                    <p:anim calcmode="lin" valueType="num">
                                      <p:cBhvr>
                                        <p:cTn id="53" dur="500" fill="hold"/>
                                        <p:tgtEl>
                                          <p:spTgt spid="9"/>
                                        </p:tgtEl>
                                        <p:attrNameLst>
                                          <p:attrName>ppt_h</p:attrName>
                                        </p:attrNameLst>
                                      </p:cBhvr>
                                      <p:tavLst>
                                        <p:tav tm="0">
                                          <p:val>
                                            <p:fltVal val="0"/>
                                          </p:val>
                                        </p:tav>
                                        <p:tav tm="100000">
                                          <p:val>
                                            <p:strVal val="#ppt_h"/>
                                          </p:val>
                                        </p:tav>
                                      </p:tavLst>
                                    </p:anim>
                                    <p:animEffect transition="in" filter="fade">
                                      <p:cBhvr>
                                        <p:cTn id="5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1" grpId="1" animBg="1"/>
      <p:bldP spid="12" grpId="0" animBg="1"/>
      <p:bldP spid="13" grpId="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t>Today you should be able to</a:t>
            </a:r>
          </a:p>
        </p:txBody>
      </p:sp>
      <p:sp>
        <p:nvSpPr>
          <p:cNvPr id="4" name="Content Placeholder 1"/>
          <p:cNvSpPr txBox="1">
            <a:spLocks/>
          </p:cNvSpPr>
          <p:nvPr/>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en-SG" sz="1800"/>
              <a:t>Define a Binary Search Tree</a:t>
            </a:r>
          </a:p>
          <a:p>
            <a:pPr algn="just">
              <a:lnSpc>
                <a:spcPct val="150000"/>
              </a:lnSpc>
            </a:pPr>
            <a:r>
              <a:rPr lang="en-SG" sz="1800"/>
              <a:t>From a list, how do we construct a Binary Search Tree? Is it efficient? </a:t>
            </a:r>
          </a:p>
          <a:p>
            <a:pPr algn="just">
              <a:lnSpc>
                <a:spcPct val="150000"/>
              </a:lnSpc>
            </a:pPr>
            <a:r>
              <a:rPr lang="en-SG" sz="1800"/>
              <a:t>How do we traverse a BST to search a item?</a:t>
            </a:r>
          </a:p>
          <a:p>
            <a:pPr algn="just">
              <a:lnSpc>
                <a:spcPct val="150000"/>
              </a:lnSpc>
            </a:pPr>
            <a:r>
              <a:rPr lang="en-SG" sz="1800"/>
              <a:t>How do we insert/remove a node from a BST?</a:t>
            </a:r>
          </a:p>
        </p:txBody>
      </p:sp>
    </p:spTree>
    <p:extLst>
      <p:ext uri="{BB962C8B-B14F-4D97-AF65-F5344CB8AC3E}">
        <p14:creationId xmlns:p14="http://schemas.microsoft.com/office/powerpoint/2010/main" val="3094040058"/>
      </p:ext>
    </p:extLst>
  </p:cSld>
  <p:clrMapOvr>
    <a:masterClrMapping/>
  </p:clrMapOvr>
  <p:transition>
    <p:wipe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934DB-135C-596C-1B6D-0344B00D821F}"/>
              </a:ext>
            </a:extLst>
          </p:cNvPr>
          <p:cNvSpPr>
            <a:spLocks noGrp="1"/>
          </p:cNvSpPr>
          <p:nvPr>
            <p:ph type="title"/>
          </p:nvPr>
        </p:nvSpPr>
        <p:spPr/>
        <p:txBody>
          <a:bodyPr/>
          <a:lstStyle/>
          <a:p>
            <a:r>
              <a:rPr lang="en-SG" dirty="0"/>
              <a:t>Lab Test 1 (05/03/2023 – 06/03/2024)</a:t>
            </a:r>
          </a:p>
        </p:txBody>
      </p:sp>
      <p:sp>
        <p:nvSpPr>
          <p:cNvPr id="6" name="TextBox 5">
            <a:extLst>
              <a:ext uri="{FF2B5EF4-FFF2-40B4-BE49-F238E27FC236}">
                <a16:creationId xmlns:a16="http://schemas.microsoft.com/office/drawing/2014/main" id="{6F9D5BBE-379F-D37A-B97E-4047BEE4AB9F}"/>
              </a:ext>
            </a:extLst>
          </p:cNvPr>
          <p:cNvSpPr txBox="1"/>
          <p:nvPr/>
        </p:nvSpPr>
        <p:spPr>
          <a:xfrm>
            <a:off x="987039" y="1264777"/>
            <a:ext cx="7169922" cy="5762283"/>
          </a:xfrm>
          <a:prstGeom prst="rect">
            <a:avLst/>
          </a:prstGeom>
          <a:noFill/>
        </p:spPr>
        <p:txBody>
          <a:bodyPr wrap="square" rtlCol="0">
            <a:spAutoFit/>
          </a:bodyPr>
          <a:lstStyle/>
          <a:p>
            <a:pPr marL="342900" lvl="0" indent="-342900">
              <a:lnSpc>
                <a:spcPct val="107000"/>
              </a:lnSpc>
              <a:spcAft>
                <a:spcPts val="1200"/>
              </a:spcAft>
              <a:buFont typeface="+mj-lt"/>
              <a:buAutoNum type="arabicPeriod"/>
              <a:tabLst>
                <a:tab pos="457200" algn="l"/>
              </a:tabLst>
            </a:pPr>
            <a:r>
              <a:rPr lang="en-SG" sz="1200" kern="100" dirty="0">
                <a:effectLst/>
                <a:latin typeface="Calibri" panose="020F0502020204030204" pitchFamily="34" charset="0"/>
                <a:ea typeface="DengXian" panose="02010600030101010101" pitchFamily="2" charset="-122"/>
                <a:cs typeface="Times New Roman" panose="02020603050405020304" pitchFamily="18" charset="0"/>
              </a:rPr>
              <a:t>The test consists of </a:t>
            </a:r>
            <a:r>
              <a:rPr lang="en-SG" sz="1200" b="1" kern="100" dirty="0">
                <a:solidFill>
                  <a:srgbClr val="FF0000"/>
                </a:solidFill>
                <a:effectLst/>
                <a:latin typeface="Calibri" panose="020F0502020204030204" pitchFamily="34" charset="0"/>
                <a:ea typeface="DengXian" panose="02010600030101010101" pitchFamily="2" charset="-122"/>
                <a:cs typeface="Times New Roman" panose="02020603050405020304" pitchFamily="18" charset="0"/>
              </a:rPr>
              <a:t>five (5) questions</a:t>
            </a:r>
            <a:r>
              <a:rPr lang="en-SG" sz="1200" kern="100" dirty="0">
                <a:effectLst/>
                <a:latin typeface="Calibri" panose="020F0502020204030204" pitchFamily="34" charset="0"/>
                <a:ea typeface="DengXian" panose="02010600030101010101" pitchFamily="2" charset="-122"/>
                <a:cs typeface="Times New Roman" panose="02020603050405020304" pitchFamily="18" charset="0"/>
              </a:rPr>
              <a:t>, each worth </a:t>
            </a:r>
            <a:r>
              <a:rPr lang="en-SG" sz="1200" b="1" kern="100" dirty="0">
                <a:solidFill>
                  <a:srgbClr val="FF0000"/>
                </a:solidFill>
                <a:effectLst/>
                <a:latin typeface="Calibri" panose="020F0502020204030204" pitchFamily="34" charset="0"/>
                <a:ea typeface="DengXian" panose="02010600030101010101" pitchFamily="2" charset="-122"/>
                <a:cs typeface="Times New Roman" panose="02020603050405020304" pitchFamily="18" charset="0"/>
              </a:rPr>
              <a:t>20 marks</a:t>
            </a:r>
            <a:r>
              <a:rPr lang="en-SG" sz="1200" kern="100" dirty="0">
                <a:effectLst/>
                <a:latin typeface="Calibri" panose="020F0502020204030204" pitchFamily="34" charset="0"/>
                <a:ea typeface="DengXian" panose="02010600030101010101" pitchFamily="2" charset="-122"/>
                <a:cs typeface="Times New Roman" panose="02020603050405020304" pitchFamily="18" charset="0"/>
              </a:rPr>
              <a:t>.</a:t>
            </a:r>
          </a:p>
          <a:p>
            <a:pPr marL="342900" lvl="0" indent="-342900">
              <a:lnSpc>
                <a:spcPct val="107000"/>
              </a:lnSpc>
              <a:spcAft>
                <a:spcPts val="1200"/>
              </a:spcAft>
              <a:buFont typeface="+mj-lt"/>
              <a:buAutoNum type="arabicPeriod"/>
              <a:tabLst>
                <a:tab pos="457200" algn="l"/>
              </a:tabLst>
            </a:pPr>
            <a:r>
              <a:rPr lang="en-SG" sz="1200" kern="100" dirty="0">
                <a:effectLst/>
                <a:latin typeface="Calibri" panose="020F0502020204030204" pitchFamily="34" charset="0"/>
                <a:ea typeface="DengXian" panose="02010600030101010101" pitchFamily="2" charset="-122"/>
                <a:cs typeface="Times New Roman" panose="02020603050405020304" pitchFamily="18" charset="0"/>
              </a:rPr>
              <a:t>Questions may cover topics such as </a:t>
            </a:r>
            <a:r>
              <a:rPr lang="en-SG" sz="1200" b="1" kern="100" dirty="0">
                <a:solidFill>
                  <a:srgbClr val="FF0000"/>
                </a:solidFill>
                <a:effectLst/>
                <a:latin typeface="Calibri" panose="020F0502020204030204" pitchFamily="34" charset="0"/>
                <a:ea typeface="DengXian" panose="02010600030101010101" pitchFamily="2" charset="-122"/>
                <a:cs typeface="Times New Roman" panose="02020603050405020304" pitchFamily="18" charset="0"/>
              </a:rPr>
              <a:t>Linked Lists, Stacks &amp; Queues, Binary Trees, and Binary Search Trees</a:t>
            </a:r>
            <a:r>
              <a:rPr lang="en-SG" sz="1200" kern="100" dirty="0">
                <a:effectLst/>
                <a:latin typeface="Calibri" panose="020F0502020204030204" pitchFamily="34" charset="0"/>
                <a:ea typeface="DengXian" panose="02010600030101010101" pitchFamily="2" charset="-122"/>
                <a:cs typeface="Times New Roman" panose="02020603050405020304" pitchFamily="18" charset="0"/>
              </a:rPr>
              <a:t>.</a:t>
            </a:r>
          </a:p>
          <a:p>
            <a:pPr marL="342900" lvl="0" indent="-342900">
              <a:lnSpc>
                <a:spcPct val="107000"/>
              </a:lnSpc>
              <a:spcAft>
                <a:spcPts val="1200"/>
              </a:spcAft>
              <a:buFont typeface="+mj-lt"/>
              <a:buAutoNum type="arabicPeriod"/>
              <a:tabLst>
                <a:tab pos="457200" algn="l"/>
              </a:tabLst>
            </a:pPr>
            <a:r>
              <a:rPr lang="en-SG" sz="1200" kern="100" dirty="0">
                <a:effectLst/>
                <a:latin typeface="Calibri" panose="020F0502020204030204" pitchFamily="34" charset="0"/>
                <a:ea typeface="DengXian" panose="02010600030101010101" pitchFamily="2" charset="-122"/>
                <a:cs typeface="Times New Roman" panose="02020603050405020304" pitchFamily="18" charset="0"/>
              </a:rPr>
              <a:t>You are required to attempt all </a:t>
            </a:r>
            <a:r>
              <a:rPr lang="en-SG" sz="1200" b="1" kern="100" dirty="0">
                <a:effectLst/>
                <a:latin typeface="Calibri" panose="020F0502020204030204" pitchFamily="34" charset="0"/>
                <a:ea typeface="DengXian" panose="02010600030101010101" pitchFamily="2" charset="-122"/>
                <a:cs typeface="Times New Roman" panose="02020603050405020304" pitchFamily="18" charset="0"/>
              </a:rPr>
              <a:t>five questions</a:t>
            </a:r>
            <a:r>
              <a:rPr lang="en-SG" sz="1200" kern="100" dirty="0">
                <a:effectLst/>
                <a:latin typeface="Calibri" panose="020F0502020204030204" pitchFamily="34" charset="0"/>
                <a:ea typeface="DengXian" panose="02010600030101010101" pitchFamily="2" charset="-122"/>
                <a:cs typeface="Times New Roman" panose="02020603050405020304" pitchFamily="18" charset="0"/>
              </a:rPr>
              <a:t>.</a:t>
            </a:r>
          </a:p>
          <a:p>
            <a:pPr marL="342900" lvl="0" indent="-342900">
              <a:lnSpc>
                <a:spcPct val="107000"/>
              </a:lnSpc>
              <a:spcAft>
                <a:spcPts val="1200"/>
              </a:spcAft>
              <a:buFont typeface="+mj-lt"/>
              <a:buAutoNum type="arabicPeriod"/>
              <a:tabLst>
                <a:tab pos="457200" algn="l"/>
              </a:tabLst>
            </a:pPr>
            <a:r>
              <a:rPr lang="en-SG" sz="1200" kern="100" dirty="0">
                <a:effectLst/>
                <a:latin typeface="Calibri" panose="020F0502020204030204" pitchFamily="34" charset="0"/>
                <a:ea typeface="DengXian" panose="02010600030101010101" pitchFamily="2" charset="-122"/>
                <a:cs typeface="Times New Roman" panose="02020603050405020304" pitchFamily="18" charset="0"/>
              </a:rPr>
              <a:t>The duration of the test is </a:t>
            </a:r>
            <a:r>
              <a:rPr lang="en-SG" sz="1200" b="1" kern="100" dirty="0">
                <a:solidFill>
                  <a:srgbClr val="FF0000"/>
                </a:solidFill>
                <a:effectLst/>
                <a:latin typeface="Calibri" panose="020F0502020204030204" pitchFamily="34" charset="0"/>
                <a:ea typeface="DengXian" panose="02010600030101010101" pitchFamily="2" charset="-122"/>
                <a:cs typeface="Times New Roman" panose="02020603050405020304" pitchFamily="18" charset="0"/>
              </a:rPr>
              <a:t>120 minutes</a:t>
            </a:r>
            <a:r>
              <a:rPr lang="en-SG" sz="1200" kern="100" dirty="0">
                <a:effectLst/>
                <a:latin typeface="Calibri" panose="020F0502020204030204" pitchFamily="34" charset="0"/>
                <a:ea typeface="DengXian" panose="02010600030101010101" pitchFamily="2" charset="-122"/>
                <a:cs typeface="Times New Roman" panose="02020603050405020304" pitchFamily="18" charset="0"/>
              </a:rPr>
              <a:t>.</a:t>
            </a:r>
          </a:p>
          <a:p>
            <a:pPr marL="342900" lvl="0" indent="-342900">
              <a:lnSpc>
                <a:spcPct val="107000"/>
              </a:lnSpc>
              <a:spcAft>
                <a:spcPts val="1200"/>
              </a:spcAft>
              <a:buFont typeface="+mj-lt"/>
              <a:buAutoNum type="arabicPeriod"/>
              <a:tabLst>
                <a:tab pos="457200" algn="l"/>
              </a:tabLst>
            </a:pPr>
            <a:r>
              <a:rPr lang="en-SG" sz="1200" kern="100" dirty="0">
                <a:effectLst/>
                <a:latin typeface="Calibri" panose="020F0502020204030204" pitchFamily="34" charset="0"/>
                <a:ea typeface="DengXian" panose="02010600030101010101" pitchFamily="2" charset="-122"/>
                <a:cs typeface="Times New Roman" panose="02020603050405020304" pitchFamily="18" charset="0"/>
              </a:rPr>
              <a:t>The test platform is available at </a:t>
            </a:r>
            <a:r>
              <a:rPr lang="en-SG" sz="1200" b="1" kern="100" dirty="0" err="1">
                <a:effectLst/>
                <a:latin typeface="Calibri" panose="020F0502020204030204" pitchFamily="34" charset="0"/>
                <a:ea typeface="DengXian" panose="02010600030101010101" pitchFamily="2" charset="-122"/>
                <a:cs typeface="Times New Roman" panose="02020603050405020304" pitchFamily="18" charset="0"/>
              </a:rPr>
              <a:t>HackerEarth</a:t>
            </a:r>
            <a:r>
              <a:rPr lang="en-SG" sz="1200" kern="100" dirty="0">
                <a:effectLst/>
                <a:latin typeface="Calibri" panose="020F0502020204030204" pitchFamily="34" charset="0"/>
                <a:ea typeface="DengXian" panose="02010600030101010101" pitchFamily="2" charset="-122"/>
                <a:cs typeface="Times New Roman" panose="02020603050405020304" pitchFamily="18" charset="0"/>
              </a:rPr>
              <a:t>.</a:t>
            </a:r>
          </a:p>
          <a:p>
            <a:pPr marL="342900" lvl="0" indent="-342900">
              <a:lnSpc>
                <a:spcPct val="107000"/>
              </a:lnSpc>
              <a:spcAft>
                <a:spcPts val="1200"/>
              </a:spcAft>
              <a:buFont typeface="+mj-lt"/>
              <a:buAutoNum type="arabicPeriod"/>
              <a:tabLst>
                <a:tab pos="457200" algn="l"/>
              </a:tabLst>
            </a:pPr>
            <a:r>
              <a:rPr lang="en-SG" sz="1200" kern="100" dirty="0">
                <a:effectLst/>
                <a:latin typeface="Calibri" panose="020F0502020204030204" pitchFamily="34" charset="0"/>
                <a:ea typeface="DengXian" panose="02010600030101010101" pitchFamily="2" charset="-122"/>
                <a:cs typeface="Times New Roman" panose="02020603050405020304" pitchFamily="18" charset="0"/>
              </a:rPr>
              <a:t>You are permitted to use </a:t>
            </a:r>
            <a:r>
              <a:rPr lang="en-SG" sz="1200" b="1" kern="100" dirty="0" err="1">
                <a:solidFill>
                  <a:srgbClr val="FF0000"/>
                </a:solidFill>
                <a:effectLst/>
                <a:latin typeface="Calibri" panose="020F0502020204030204" pitchFamily="34" charset="0"/>
                <a:ea typeface="DengXian" panose="02010600030101010101" pitchFamily="2" charset="-122"/>
                <a:cs typeface="Times New Roman" panose="02020603050405020304" pitchFamily="18" charset="0"/>
              </a:rPr>
              <a:t>Code:Blocks</a:t>
            </a:r>
            <a:r>
              <a:rPr lang="en-SG" sz="1200" b="1" kern="100" dirty="0">
                <a:solidFill>
                  <a:srgbClr val="FF0000"/>
                </a:solidFill>
                <a:effectLst/>
                <a:latin typeface="Calibri" panose="020F0502020204030204" pitchFamily="34" charset="0"/>
                <a:ea typeface="DengXian" panose="02010600030101010101" pitchFamily="2" charset="-122"/>
                <a:cs typeface="Times New Roman" panose="02020603050405020304" pitchFamily="18" charset="0"/>
              </a:rPr>
              <a:t> </a:t>
            </a:r>
            <a:r>
              <a:rPr lang="en-SG" sz="1200" kern="100" dirty="0">
                <a:effectLst/>
                <a:latin typeface="Calibri" panose="020F0502020204030204" pitchFamily="34" charset="0"/>
                <a:ea typeface="DengXian" panose="02010600030101010101" pitchFamily="2" charset="-122"/>
                <a:cs typeface="Times New Roman" panose="02020603050405020304" pitchFamily="18" charset="0"/>
              </a:rPr>
              <a:t>for coding.</a:t>
            </a:r>
          </a:p>
          <a:p>
            <a:pPr marL="342900" lvl="0" indent="-342900">
              <a:lnSpc>
                <a:spcPct val="107000"/>
              </a:lnSpc>
              <a:spcAft>
                <a:spcPts val="1200"/>
              </a:spcAft>
              <a:buFont typeface="+mj-lt"/>
              <a:buAutoNum type="arabicPeriod"/>
              <a:tabLst>
                <a:tab pos="457200" algn="l"/>
              </a:tabLst>
            </a:pPr>
            <a:r>
              <a:rPr lang="en-SG" sz="1200" kern="100" dirty="0">
                <a:effectLst/>
                <a:latin typeface="Calibri" panose="020F0502020204030204" pitchFamily="34" charset="0"/>
                <a:ea typeface="DengXian" panose="02010600030101010101" pitchFamily="2" charset="-122"/>
                <a:cs typeface="Times New Roman" panose="02020603050405020304" pitchFamily="18" charset="0"/>
              </a:rPr>
              <a:t>This is a closed-book examination. Apart from the computer used for the test, no other materials, notes, or electronic devices are allowed. </a:t>
            </a:r>
            <a:r>
              <a:rPr lang="en-SG" sz="1200" b="1" kern="100" dirty="0">
                <a:solidFill>
                  <a:srgbClr val="FF0000"/>
                </a:solidFill>
                <a:effectLst/>
                <a:latin typeface="Calibri" panose="020F0502020204030204" pitchFamily="34" charset="0"/>
                <a:ea typeface="DengXian" panose="02010600030101010101" pitchFamily="2" charset="-122"/>
                <a:cs typeface="Times New Roman" panose="02020603050405020304" pitchFamily="18" charset="0"/>
              </a:rPr>
              <a:t>Access is limited to </a:t>
            </a:r>
            <a:r>
              <a:rPr lang="en-SG" sz="1200" b="1" kern="100" dirty="0" err="1">
                <a:solidFill>
                  <a:srgbClr val="FF0000"/>
                </a:solidFill>
                <a:effectLst/>
                <a:latin typeface="Calibri" panose="020F0502020204030204" pitchFamily="34" charset="0"/>
                <a:ea typeface="DengXian" panose="02010600030101010101" pitchFamily="2" charset="-122"/>
                <a:cs typeface="Times New Roman" panose="02020603050405020304" pitchFamily="18" charset="0"/>
              </a:rPr>
              <a:t>HackerEarth</a:t>
            </a:r>
            <a:r>
              <a:rPr lang="en-SG" sz="1200" b="1" kern="100" dirty="0">
                <a:solidFill>
                  <a:srgbClr val="FF0000"/>
                </a:solidFill>
                <a:effectLst/>
                <a:latin typeface="Calibri" panose="020F0502020204030204" pitchFamily="34" charset="0"/>
                <a:ea typeface="DengXian" panose="02010600030101010101" pitchFamily="2" charset="-122"/>
                <a:cs typeface="Times New Roman" panose="02020603050405020304" pitchFamily="18" charset="0"/>
              </a:rPr>
              <a:t> and Code::Blocks</a:t>
            </a:r>
            <a:r>
              <a:rPr lang="en-SG" sz="1200" kern="100" dirty="0">
                <a:effectLst/>
                <a:latin typeface="Calibri" panose="020F0502020204030204" pitchFamily="34" charset="0"/>
                <a:ea typeface="DengXian" panose="02010600030101010101" pitchFamily="2" charset="-122"/>
                <a:cs typeface="Times New Roman" panose="02020603050405020304" pitchFamily="18" charset="0"/>
              </a:rPr>
              <a:t>.</a:t>
            </a:r>
          </a:p>
          <a:p>
            <a:pPr marL="342900" lvl="0" indent="-342900">
              <a:lnSpc>
                <a:spcPct val="107000"/>
              </a:lnSpc>
              <a:spcAft>
                <a:spcPts val="1200"/>
              </a:spcAft>
              <a:buFont typeface="+mj-lt"/>
              <a:buAutoNum type="arabicPeriod"/>
              <a:tabLst>
                <a:tab pos="457200" algn="l"/>
              </a:tabLst>
            </a:pPr>
            <a:r>
              <a:rPr lang="en-SG" sz="1200" kern="100" dirty="0">
                <a:effectLst/>
                <a:latin typeface="Calibri" panose="020F0502020204030204" pitchFamily="34" charset="0"/>
                <a:ea typeface="DengXian" panose="02010600030101010101" pitchFamily="2" charset="-122"/>
                <a:cs typeface="Times New Roman" panose="02020603050405020304" pitchFamily="18" charset="0"/>
              </a:rPr>
              <a:t>Communicating with others during the test is strictly prohibited.</a:t>
            </a:r>
          </a:p>
          <a:p>
            <a:pPr marL="342900" lvl="0" indent="-342900">
              <a:lnSpc>
                <a:spcPct val="107000"/>
              </a:lnSpc>
              <a:spcAft>
                <a:spcPts val="1200"/>
              </a:spcAft>
              <a:buFont typeface="+mj-lt"/>
              <a:buAutoNum type="arabicPeriod"/>
              <a:tabLst>
                <a:tab pos="457200" algn="l"/>
              </a:tabLst>
            </a:pPr>
            <a:r>
              <a:rPr lang="en-SG" sz="1200" kern="100" dirty="0">
                <a:effectLst/>
                <a:latin typeface="Calibri" panose="020F0502020204030204" pitchFamily="34" charset="0"/>
                <a:ea typeface="DengXian" panose="02010600030101010101" pitchFamily="2" charset="-122"/>
                <a:cs typeface="Times New Roman" panose="02020603050405020304" pitchFamily="18" charset="0"/>
              </a:rPr>
              <a:t>You are not allowed to leave your seat once the test has commenced until it concludes.</a:t>
            </a:r>
          </a:p>
          <a:p>
            <a:pPr marL="342900" lvl="0" indent="-342900">
              <a:lnSpc>
                <a:spcPct val="107000"/>
              </a:lnSpc>
              <a:spcAft>
                <a:spcPts val="1200"/>
              </a:spcAft>
              <a:buFont typeface="+mj-lt"/>
              <a:buAutoNum type="arabicPeriod"/>
              <a:tabLst>
                <a:tab pos="457200" algn="l"/>
              </a:tabLst>
            </a:pPr>
            <a:r>
              <a:rPr lang="en-SG" sz="1200" kern="100" dirty="0">
                <a:effectLst/>
                <a:latin typeface="Calibri" panose="020F0502020204030204" pitchFamily="34" charset="0"/>
                <a:ea typeface="DengXian" panose="02010600030101010101" pitchFamily="2" charset="-122"/>
                <a:cs typeface="Times New Roman" panose="02020603050405020304" pitchFamily="18" charset="0"/>
              </a:rPr>
              <a:t>Programming templates will be provided for the lab questions.</a:t>
            </a:r>
          </a:p>
          <a:p>
            <a:pPr marL="342900" lvl="0" indent="-342900">
              <a:lnSpc>
                <a:spcPct val="107000"/>
              </a:lnSpc>
              <a:spcAft>
                <a:spcPts val="1200"/>
              </a:spcAft>
              <a:buFont typeface="+mj-lt"/>
              <a:buAutoNum type="arabicPeriod"/>
              <a:tabLst>
                <a:tab pos="457200" algn="l"/>
              </a:tabLst>
            </a:pPr>
            <a:r>
              <a:rPr lang="en-SG" sz="1200" kern="100" dirty="0">
                <a:effectLst/>
                <a:latin typeface="Calibri" panose="020F0502020204030204" pitchFamily="34" charset="0"/>
                <a:ea typeface="DengXian" panose="02010600030101010101" pitchFamily="2" charset="-122"/>
                <a:cs typeface="Times New Roman" panose="02020603050405020304" pitchFamily="18" charset="0"/>
              </a:rPr>
              <a:t>Participation in this e-assessment signifies your commitment to the University's Honour Code, which can be found at NTU Honour Code ((</a:t>
            </a:r>
            <a:r>
              <a:rPr lang="en-SG" sz="1200" u="sng" kern="100" dirty="0">
                <a:solidFill>
                  <a:srgbClr val="0563C1"/>
                </a:solidFill>
                <a:effectLst/>
                <a:latin typeface="Calibri" panose="020F0502020204030204" pitchFamily="34" charset="0"/>
                <a:ea typeface="DengXian" panose="02010600030101010101" pitchFamily="2" charset="-122"/>
                <a:cs typeface="Times New Roman" panose="02020603050405020304" pitchFamily="18" charset="0"/>
                <a:hlinkClick r:id="rId2"/>
              </a:rPr>
              <a:t>https://www.ntu.edu.sg/sao/pages/honourcode.aspx</a:t>
            </a:r>
            <a:r>
              <a:rPr lang="en-SG" sz="1200" kern="100" dirty="0">
                <a:effectLst/>
                <a:latin typeface="Calibri" panose="020F0502020204030204" pitchFamily="34" charset="0"/>
                <a:ea typeface="DengXian" panose="02010600030101010101" pitchFamily="2" charset="-122"/>
                <a:cs typeface="Times New Roman" panose="02020603050405020304" pitchFamily="18" charset="0"/>
              </a:rPr>
              <a:t>).</a:t>
            </a:r>
          </a:p>
          <a:p>
            <a:pPr marL="342900" lvl="0" indent="-342900">
              <a:lnSpc>
                <a:spcPct val="107000"/>
              </a:lnSpc>
              <a:spcAft>
                <a:spcPts val="1200"/>
              </a:spcAft>
              <a:buFont typeface="+mj-lt"/>
              <a:buAutoNum type="arabicPeriod"/>
              <a:tabLst>
                <a:tab pos="457200" algn="l"/>
              </a:tabLst>
            </a:pPr>
            <a:r>
              <a:rPr lang="en-SG" sz="1200" kern="100" dirty="0">
                <a:effectLst/>
                <a:latin typeface="Calibri" panose="020F0502020204030204" pitchFamily="34" charset="0"/>
                <a:ea typeface="DengXian" panose="02010600030101010101" pitchFamily="2" charset="-122"/>
                <a:cs typeface="Times New Roman" panose="02020603050405020304" pitchFamily="18" charset="0"/>
              </a:rPr>
              <a:t>In case of absence, </a:t>
            </a:r>
            <a:r>
              <a:rPr lang="en-SG" sz="1200" b="1" kern="100" dirty="0">
                <a:effectLst/>
                <a:latin typeface="Calibri" panose="020F0502020204030204" pitchFamily="34" charset="0"/>
                <a:ea typeface="DengXian" panose="02010600030101010101" pitchFamily="2" charset="-122"/>
                <a:cs typeface="Times New Roman" panose="02020603050405020304" pitchFamily="18" charset="0"/>
              </a:rPr>
              <a:t>you must submit valid documentation (e.g., Medical Certificate) </a:t>
            </a:r>
            <a:r>
              <a:rPr lang="en-SG" sz="1200" kern="100" dirty="0">
                <a:effectLst/>
                <a:latin typeface="Calibri" panose="020F0502020204030204" pitchFamily="34" charset="0"/>
                <a:ea typeface="DengXian" panose="02010600030101010101" pitchFamily="2" charset="-122"/>
                <a:cs typeface="Times New Roman" panose="02020603050405020304" pitchFamily="18" charset="0"/>
              </a:rPr>
              <a:t>to justify your absence by </a:t>
            </a:r>
            <a:r>
              <a:rPr lang="en-SG" sz="1200" b="1" kern="100" dirty="0">
                <a:solidFill>
                  <a:srgbClr val="FF0000"/>
                </a:solidFill>
                <a:effectLst/>
                <a:latin typeface="Calibri" panose="020F0502020204030204" pitchFamily="34" charset="0"/>
                <a:ea typeface="DengXian" panose="02010600030101010101" pitchFamily="2" charset="-122"/>
                <a:cs typeface="Times New Roman" panose="02020603050405020304" pitchFamily="18" charset="0"/>
              </a:rPr>
              <a:t>4:59 PM on March 6, 2024</a:t>
            </a:r>
            <a:r>
              <a:rPr lang="en-SG" sz="1200" kern="100" dirty="0">
                <a:effectLst/>
                <a:latin typeface="Calibri" panose="020F0502020204030204" pitchFamily="34" charset="0"/>
                <a:ea typeface="DengXian" panose="02010600030101010101" pitchFamily="2" charset="-122"/>
                <a:cs typeface="Times New Roman" panose="02020603050405020304" pitchFamily="18" charset="0"/>
              </a:rPr>
              <a:t>, to </a:t>
            </a:r>
            <a:r>
              <a:rPr lang="en-SG" sz="1200" b="1" kern="100" dirty="0">
                <a:effectLst/>
                <a:latin typeface="Calibri" panose="020F0502020204030204" pitchFamily="34" charset="0"/>
                <a:ea typeface="DengXian" panose="02010600030101010101" pitchFamily="2" charset="-122"/>
                <a:cs typeface="Times New Roman" panose="02020603050405020304" pitchFamily="18" charset="0"/>
              </a:rPr>
              <a:t>ofernando@ntu.edu.sg</a:t>
            </a:r>
            <a:r>
              <a:rPr lang="en-SG" sz="1200" kern="100" dirty="0">
                <a:effectLst/>
                <a:latin typeface="Calibri" panose="020F0502020204030204" pitchFamily="34" charset="0"/>
                <a:ea typeface="DengXian" panose="02010600030101010101" pitchFamily="2" charset="-122"/>
                <a:cs typeface="Times New Roman" panose="02020603050405020304" pitchFamily="18" charset="0"/>
              </a:rPr>
              <a:t>. </a:t>
            </a:r>
            <a:r>
              <a:rPr lang="en-SG" sz="1200" b="1" kern="100" dirty="0">
                <a:solidFill>
                  <a:srgbClr val="FF0000"/>
                </a:solidFill>
                <a:effectLst/>
                <a:latin typeface="Calibri" panose="020F0502020204030204" pitchFamily="34" charset="0"/>
                <a:ea typeface="DengXian" panose="02010600030101010101" pitchFamily="2" charset="-122"/>
                <a:cs typeface="Times New Roman" panose="02020603050405020304" pitchFamily="18" charset="0"/>
              </a:rPr>
              <a:t>Failure to provide documentation will result in a zero mark for the test.</a:t>
            </a:r>
          </a:p>
          <a:p>
            <a:pPr marL="457200">
              <a:lnSpc>
                <a:spcPct val="107000"/>
              </a:lnSpc>
              <a:spcAft>
                <a:spcPts val="1200"/>
              </a:spcAft>
            </a:pPr>
            <a:r>
              <a:rPr lang="en-SG" sz="1400" kern="100" dirty="0">
                <a:effectLst/>
                <a:latin typeface="Calibri" panose="020F0502020204030204" pitchFamily="34" charset="0"/>
                <a:ea typeface="DengXian" panose="02010600030101010101" pitchFamily="2" charset="-122"/>
                <a:cs typeface="Times New Roman" panose="02020603050405020304" pitchFamily="18" charset="0"/>
              </a:rPr>
              <a:t> </a:t>
            </a:r>
          </a:p>
          <a:p>
            <a:endParaRPr lang="en-SG" dirty="0"/>
          </a:p>
        </p:txBody>
      </p:sp>
    </p:spTree>
    <p:extLst>
      <p:ext uri="{BB962C8B-B14F-4D97-AF65-F5344CB8AC3E}">
        <p14:creationId xmlns:p14="http://schemas.microsoft.com/office/powerpoint/2010/main" val="32927696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75EDBD2F-99D2-3969-BF4A-047E3AC9AAF4}"/>
              </a:ext>
            </a:extLst>
          </p:cNvPr>
          <p:cNvSpPr txBox="1"/>
          <p:nvPr/>
        </p:nvSpPr>
        <p:spPr>
          <a:xfrm>
            <a:off x="0" y="76200"/>
            <a:ext cx="9144000" cy="369332"/>
          </a:xfrm>
          <a:prstGeom prst="rect">
            <a:avLst/>
          </a:prstGeom>
          <a:noFill/>
        </p:spPr>
        <p:txBody>
          <a:bodyPr wrap="square">
            <a:spAutoFit/>
          </a:bodyPr>
          <a:lstStyle/>
          <a:p>
            <a:pPr algn="ctr"/>
            <a:r>
              <a:rPr lang="en-SG" b="1" dirty="0">
                <a:solidFill>
                  <a:schemeClr val="bg1"/>
                </a:solidFill>
              </a:rPr>
              <a:t>LAB TEST FORMAT</a:t>
            </a:r>
          </a:p>
        </p:txBody>
      </p:sp>
      <p:graphicFrame>
        <p:nvGraphicFramePr>
          <p:cNvPr id="2" name="Table 1">
            <a:extLst>
              <a:ext uri="{FF2B5EF4-FFF2-40B4-BE49-F238E27FC236}">
                <a16:creationId xmlns:a16="http://schemas.microsoft.com/office/drawing/2014/main" id="{8148BCCB-7B07-4373-D9AE-C889767A4BB2}"/>
              </a:ext>
            </a:extLst>
          </p:cNvPr>
          <p:cNvGraphicFramePr>
            <a:graphicFrameLocks noGrp="1"/>
          </p:cNvGraphicFramePr>
          <p:nvPr>
            <p:extLst>
              <p:ext uri="{D42A27DB-BD31-4B8C-83A1-F6EECF244321}">
                <p14:modId xmlns:p14="http://schemas.microsoft.com/office/powerpoint/2010/main" val="349146709"/>
              </p:ext>
            </p:extLst>
          </p:nvPr>
        </p:nvGraphicFramePr>
        <p:xfrm>
          <a:off x="1085850" y="1552575"/>
          <a:ext cx="7162801" cy="4057186"/>
        </p:xfrm>
        <a:graphic>
          <a:graphicData uri="http://schemas.openxmlformats.org/drawingml/2006/table">
            <a:tbl>
              <a:tblPr firstRow="1" firstCol="1" bandRow="1">
                <a:tableStyleId>{5C22544A-7EE6-4342-B048-85BDC9FD1C3A}</a:tableStyleId>
              </a:tblPr>
              <a:tblGrid>
                <a:gridCol w="1190625">
                  <a:extLst>
                    <a:ext uri="{9D8B030D-6E8A-4147-A177-3AD203B41FA5}">
                      <a16:colId xmlns:a16="http://schemas.microsoft.com/office/drawing/2014/main" val="1647734689"/>
                    </a:ext>
                  </a:extLst>
                </a:gridCol>
                <a:gridCol w="2521861">
                  <a:extLst>
                    <a:ext uri="{9D8B030D-6E8A-4147-A177-3AD203B41FA5}">
                      <a16:colId xmlns:a16="http://schemas.microsoft.com/office/drawing/2014/main" val="2873043796"/>
                    </a:ext>
                  </a:extLst>
                </a:gridCol>
                <a:gridCol w="3450315">
                  <a:extLst>
                    <a:ext uri="{9D8B030D-6E8A-4147-A177-3AD203B41FA5}">
                      <a16:colId xmlns:a16="http://schemas.microsoft.com/office/drawing/2014/main" val="1979197222"/>
                    </a:ext>
                  </a:extLst>
                </a:gridCol>
              </a:tblGrid>
              <a:tr h="381232">
                <a:tc>
                  <a:txBody>
                    <a:bodyPr/>
                    <a:lstStyle/>
                    <a:p>
                      <a:pPr>
                        <a:lnSpc>
                          <a:spcPct val="107000"/>
                        </a:lnSpc>
                        <a:spcAft>
                          <a:spcPts val="800"/>
                        </a:spcAft>
                      </a:pPr>
                      <a:br>
                        <a:rPr lang="en-SG" sz="1100" dirty="0">
                          <a:effectLst/>
                        </a:rPr>
                      </a:br>
                      <a:r>
                        <a:rPr lang="en-SG" sz="1100" dirty="0">
                          <a:effectLst/>
                        </a:rPr>
                        <a:t>Question No</a:t>
                      </a:r>
                      <a:br>
                        <a:rPr lang="en-SG" sz="1100" dirty="0">
                          <a:effectLst/>
                        </a:rPr>
                      </a:br>
                      <a:endParaRPr lang="en-SG"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800"/>
                        </a:spcAft>
                      </a:pPr>
                      <a:br>
                        <a:rPr lang="en-SG" sz="1100" dirty="0">
                          <a:effectLst/>
                        </a:rPr>
                      </a:br>
                      <a:r>
                        <a:rPr lang="en-SG" sz="1100" dirty="0">
                          <a:effectLst/>
                        </a:rPr>
                        <a:t>Lecture Module </a:t>
                      </a:r>
                      <a:endParaRPr lang="en-SG"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800"/>
                        </a:spcAft>
                      </a:pPr>
                      <a:br>
                        <a:rPr lang="en-SG" sz="1100" dirty="0">
                          <a:effectLst/>
                        </a:rPr>
                      </a:br>
                      <a:r>
                        <a:rPr lang="en-SG" sz="1100" dirty="0">
                          <a:effectLst/>
                        </a:rPr>
                        <a:t>Description</a:t>
                      </a:r>
                      <a:endParaRPr lang="en-SG"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161513000"/>
                  </a:ext>
                </a:extLst>
              </a:tr>
              <a:tr h="783993">
                <a:tc>
                  <a:txBody>
                    <a:bodyPr/>
                    <a:lstStyle/>
                    <a:p>
                      <a:pPr algn="ctr">
                        <a:lnSpc>
                          <a:spcPct val="107000"/>
                        </a:lnSpc>
                        <a:spcAft>
                          <a:spcPts val="800"/>
                        </a:spcAft>
                      </a:pPr>
                      <a:br>
                        <a:rPr lang="en-SG" sz="1100" dirty="0">
                          <a:effectLst/>
                        </a:rPr>
                      </a:br>
                      <a:r>
                        <a:rPr lang="en-SG" sz="1100" dirty="0">
                          <a:effectLst/>
                        </a:rPr>
                        <a:t>1</a:t>
                      </a:r>
                      <a:endParaRPr lang="en-SG"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800"/>
                        </a:spcAft>
                      </a:pPr>
                      <a:br>
                        <a:rPr lang="en-SG" sz="1100" dirty="0">
                          <a:effectLst/>
                        </a:rPr>
                      </a:br>
                      <a:r>
                        <a:rPr lang="en-SG" sz="1100" dirty="0">
                          <a:effectLst/>
                        </a:rPr>
                        <a:t>Linked List</a:t>
                      </a:r>
                      <a:endParaRPr lang="en-SG"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800"/>
                        </a:spcAft>
                      </a:pPr>
                      <a:br>
                        <a:rPr lang="en-SG" sz="1100" dirty="0">
                          <a:effectLst/>
                        </a:rPr>
                      </a:br>
                      <a:r>
                        <a:rPr lang="en-SG" sz="1100" dirty="0">
                          <a:effectLst/>
                        </a:rPr>
                        <a:t>From Labs, Tutorials, Assignments, and practice questions</a:t>
                      </a:r>
                      <a:endParaRPr lang="en-SG"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57219907"/>
                  </a:ext>
                </a:extLst>
              </a:tr>
              <a:tr h="615950">
                <a:tc>
                  <a:txBody>
                    <a:bodyPr/>
                    <a:lstStyle/>
                    <a:p>
                      <a:pPr algn="ctr">
                        <a:lnSpc>
                          <a:spcPct val="107000"/>
                        </a:lnSpc>
                        <a:spcAft>
                          <a:spcPts val="800"/>
                        </a:spcAft>
                      </a:pPr>
                      <a:br>
                        <a:rPr lang="en-SG" sz="1100" dirty="0">
                          <a:effectLst/>
                        </a:rPr>
                      </a:br>
                      <a:r>
                        <a:rPr lang="en-SG" sz="1100" dirty="0">
                          <a:effectLst/>
                        </a:rPr>
                        <a:t>2 </a:t>
                      </a:r>
                      <a:endParaRPr lang="en-SG"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800"/>
                        </a:spcAft>
                      </a:pPr>
                      <a:br>
                        <a:rPr lang="en-SG" sz="1100" dirty="0">
                          <a:effectLst/>
                        </a:rPr>
                      </a:br>
                      <a:r>
                        <a:rPr lang="en-SG" sz="1100" dirty="0">
                          <a:effectLst/>
                        </a:rPr>
                        <a:t>Linked List</a:t>
                      </a:r>
                      <a:endParaRPr lang="en-SG"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800"/>
                        </a:spcAft>
                      </a:pPr>
                      <a:br>
                        <a:rPr lang="en-SG" sz="1100" dirty="0">
                          <a:effectLst/>
                        </a:rPr>
                      </a:br>
                      <a:r>
                        <a:rPr lang="en-SG" sz="1100" b="1" dirty="0">
                          <a:solidFill>
                            <a:srgbClr val="FF0000"/>
                          </a:solidFill>
                          <a:effectLst/>
                        </a:rPr>
                        <a:t>Unknown Question</a:t>
                      </a:r>
                      <a:endParaRPr lang="en-SG" sz="1100" b="1" dirty="0">
                        <a:solidFill>
                          <a:srgbClr val="FF0000"/>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590419746"/>
                  </a:ext>
                </a:extLst>
              </a:tr>
              <a:tr h="783993">
                <a:tc>
                  <a:txBody>
                    <a:bodyPr/>
                    <a:lstStyle/>
                    <a:p>
                      <a:pPr algn="ctr">
                        <a:lnSpc>
                          <a:spcPct val="107000"/>
                        </a:lnSpc>
                        <a:spcAft>
                          <a:spcPts val="800"/>
                        </a:spcAft>
                      </a:pPr>
                      <a:br>
                        <a:rPr lang="en-SG" sz="1100" dirty="0">
                          <a:effectLst/>
                        </a:rPr>
                      </a:br>
                      <a:r>
                        <a:rPr lang="en-SG" sz="1100" dirty="0">
                          <a:effectLst/>
                        </a:rPr>
                        <a:t>3</a:t>
                      </a:r>
                      <a:endParaRPr lang="en-SG"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800"/>
                        </a:spcAft>
                      </a:pPr>
                      <a:br>
                        <a:rPr lang="en-SG" sz="1100" dirty="0">
                          <a:effectLst/>
                        </a:rPr>
                      </a:br>
                      <a:r>
                        <a:rPr lang="en-SG" sz="1100" dirty="0">
                          <a:effectLst/>
                        </a:rPr>
                        <a:t>Stacks and Queues</a:t>
                      </a:r>
                      <a:endParaRPr lang="en-SG"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800"/>
                        </a:spcAft>
                      </a:pPr>
                      <a:br>
                        <a:rPr lang="en-SG" sz="1100" dirty="0">
                          <a:effectLst/>
                        </a:rPr>
                      </a:br>
                      <a:r>
                        <a:rPr lang="en-SG" sz="1100" dirty="0">
                          <a:effectLst/>
                        </a:rPr>
                        <a:t>From Labs, Tutorials, Assignments, and practice questions</a:t>
                      </a:r>
                      <a:endParaRPr lang="en-SG"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95713371"/>
                  </a:ext>
                </a:extLst>
              </a:tr>
              <a:tr h="559032">
                <a:tc>
                  <a:txBody>
                    <a:bodyPr/>
                    <a:lstStyle/>
                    <a:p>
                      <a:pPr algn="ctr">
                        <a:lnSpc>
                          <a:spcPct val="107000"/>
                        </a:lnSpc>
                        <a:spcAft>
                          <a:spcPts val="800"/>
                        </a:spcAft>
                      </a:pPr>
                      <a:br>
                        <a:rPr lang="en-SG" sz="1100" dirty="0">
                          <a:effectLst/>
                        </a:rPr>
                      </a:br>
                      <a:r>
                        <a:rPr lang="en-SG" sz="1100" dirty="0">
                          <a:effectLst/>
                        </a:rPr>
                        <a:t>4</a:t>
                      </a:r>
                      <a:endParaRPr lang="en-SG"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800"/>
                        </a:spcAft>
                      </a:pPr>
                      <a:br>
                        <a:rPr lang="en-SG" sz="1100" dirty="0">
                          <a:effectLst/>
                        </a:rPr>
                      </a:br>
                      <a:r>
                        <a:rPr lang="en-SG" sz="1100" dirty="0">
                          <a:effectLst/>
                        </a:rPr>
                        <a:t>Stacks and Queues</a:t>
                      </a:r>
                      <a:endParaRPr lang="en-SG"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800"/>
                        </a:spcAft>
                      </a:pPr>
                      <a:br>
                        <a:rPr lang="en-SG" sz="1100" dirty="0">
                          <a:effectLst/>
                        </a:rPr>
                      </a:br>
                      <a:r>
                        <a:rPr lang="en-SG" sz="1100" b="1" dirty="0">
                          <a:solidFill>
                            <a:srgbClr val="FF0000"/>
                          </a:solidFill>
                          <a:effectLst/>
                        </a:rPr>
                        <a:t>Unknown Question</a:t>
                      </a:r>
                      <a:endParaRPr lang="en-SG" sz="1100" b="1" dirty="0">
                        <a:solidFill>
                          <a:srgbClr val="FF0000"/>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787660876"/>
                  </a:ext>
                </a:extLst>
              </a:tr>
              <a:tr h="783993">
                <a:tc>
                  <a:txBody>
                    <a:bodyPr/>
                    <a:lstStyle/>
                    <a:p>
                      <a:pPr algn="ctr">
                        <a:lnSpc>
                          <a:spcPct val="107000"/>
                        </a:lnSpc>
                        <a:spcAft>
                          <a:spcPts val="800"/>
                        </a:spcAft>
                      </a:pPr>
                      <a:br>
                        <a:rPr lang="en-SG" sz="1100" dirty="0">
                          <a:effectLst/>
                        </a:rPr>
                      </a:br>
                      <a:r>
                        <a:rPr lang="en-SG" sz="1100" dirty="0">
                          <a:effectLst/>
                        </a:rPr>
                        <a:t>5</a:t>
                      </a:r>
                      <a:endParaRPr lang="en-SG"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800"/>
                        </a:spcAft>
                      </a:pPr>
                      <a:br>
                        <a:rPr lang="en-SG" sz="1100" dirty="0">
                          <a:effectLst/>
                        </a:rPr>
                      </a:br>
                      <a:r>
                        <a:rPr lang="en-SG" sz="1100" dirty="0">
                          <a:effectLst/>
                        </a:rPr>
                        <a:t>Binary Trees and</a:t>
                      </a:r>
                      <a:br>
                        <a:rPr lang="en-SG" sz="1100" dirty="0">
                          <a:effectLst/>
                        </a:rPr>
                      </a:br>
                      <a:r>
                        <a:rPr lang="en-SG" sz="1100" dirty="0">
                          <a:effectLst/>
                        </a:rPr>
                        <a:t>Binary Search Trees</a:t>
                      </a:r>
                      <a:endParaRPr lang="en-SG"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a:lnSpc>
                          <a:spcPct val="107000"/>
                        </a:lnSpc>
                        <a:spcAft>
                          <a:spcPts val="800"/>
                        </a:spcAft>
                      </a:pPr>
                      <a:br>
                        <a:rPr lang="en-SG" sz="1100" dirty="0">
                          <a:effectLst/>
                        </a:rPr>
                      </a:br>
                      <a:r>
                        <a:rPr lang="en-SG" sz="1100" dirty="0">
                          <a:effectLst/>
                        </a:rPr>
                        <a:t>From Labs, Tutorials, Assignments, and practice questions</a:t>
                      </a:r>
                      <a:endParaRPr lang="en-SG" sz="11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800895722"/>
                  </a:ext>
                </a:extLst>
              </a:tr>
            </a:tbl>
          </a:graphicData>
        </a:graphic>
      </p:graphicFrame>
    </p:spTree>
    <p:extLst>
      <p:ext uri="{BB962C8B-B14F-4D97-AF65-F5344CB8AC3E}">
        <p14:creationId xmlns:p14="http://schemas.microsoft.com/office/powerpoint/2010/main" val="22985689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p:txBody>
          <a:bodyPr/>
          <a:lstStyle/>
          <a:p>
            <a:r>
              <a:rPr lang="en-US" altLang="en-US" dirty="0">
                <a:cs typeface="Arial" panose="020B0604020202020204" pitchFamily="34" charset="0"/>
              </a:rPr>
              <a:t>Outline</a:t>
            </a:r>
            <a:endParaRPr lang="en-US" altLang="en-US" b="1" dirty="0">
              <a:cs typeface="Arial" panose="020B0604020202020204" pitchFamily="34" charset="0"/>
            </a:endParaRPr>
          </a:p>
        </p:txBody>
      </p:sp>
      <p:sp>
        <p:nvSpPr>
          <p:cNvPr id="6" name="Rounded Rectangle 3"/>
          <p:cNvSpPr/>
          <p:nvPr/>
        </p:nvSpPr>
        <p:spPr>
          <a:xfrm>
            <a:off x="893928" y="1241417"/>
            <a:ext cx="7356144" cy="4872250"/>
          </a:xfrm>
          <a:prstGeom prst="roundRect">
            <a:avLst>
              <a:gd name="adj" fmla="val 6480"/>
            </a:avLst>
          </a:prstGeom>
          <a:gradFill flip="none" rotWithShape="1">
            <a:gsLst>
              <a:gs pos="0">
                <a:schemeClr val="bg1">
                  <a:lumMod val="95000"/>
                </a:schemeClr>
              </a:gs>
              <a:gs pos="100000">
                <a:schemeClr val="bg1">
                  <a:shade val="100000"/>
                  <a:satMod val="115000"/>
                </a:schemeClr>
              </a:gs>
            </a:gsLst>
            <a:lin ang="2700000" scaled="1"/>
            <a:tileRect/>
          </a:gradFill>
          <a:ln w="19050">
            <a:solidFill>
              <a:schemeClr val="bg1"/>
            </a:solidFill>
          </a:ln>
          <a:effectLst>
            <a:outerShdw blurRad="1905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sz="2400" b="1" kern="1200">
                <a:solidFill>
                  <a:schemeClr val="lt1"/>
                </a:solidFill>
                <a:latin typeface="+mn-lt"/>
                <a:ea typeface="+mn-ea"/>
                <a:cs typeface="+mn-cs"/>
              </a:defRPr>
            </a:lvl1pPr>
            <a:lvl2pPr marL="457200" algn="l" rtl="0" eaLnBrk="0" fontAlgn="base" hangingPunct="0">
              <a:spcBef>
                <a:spcPct val="0"/>
              </a:spcBef>
              <a:spcAft>
                <a:spcPct val="0"/>
              </a:spcAft>
              <a:defRPr sz="2400" b="1" kern="1200">
                <a:solidFill>
                  <a:schemeClr val="lt1"/>
                </a:solidFill>
                <a:latin typeface="+mn-lt"/>
                <a:ea typeface="+mn-ea"/>
                <a:cs typeface="+mn-cs"/>
              </a:defRPr>
            </a:lvl2pPr>
            <a:lvl3pPr marL="914400" algn="l" rtl="0" eaLnBrk="0" fontAlgn="base" hangingPunct="0">
              <a:spcBef>
                <a:spcPct val="0"/>
              </a:spcBef>
              <a:spcAft>
                <a:spcPct val="0"/>
              </a:spcAft>
              <a:defRPr sz="2400" b="1" kern="1200">
                <a:solidFill>
                  <a:schemeClr val="lt1"/>
                </a:solidFill>
                <a:latin typeface="+mn-lt"/>
                <a:ea typeface="+mn-ea"/>
                <a:cs typeface="+mn-cs"/>
              </a:defRPr>
            </a:lvl3pPr>
            <a:lvl4pPr marL="1371600" algn="l" rtl="0" eaLnBrk="0" fontAlgn="base" hangingPunct="0">
              <a:spcBef>
                <a:spcPct val="0"/>
              </a:spcBef>
              <a:spcAft>
                <a:spcPct val="0"/>
              </a:spcAft>
              <a:defRPr sz="2400" b="1" kern="1200">
                <a:solidFill>
                  <a:schemeClr val="lt1"/>
                </a:solidFill>
                <a:latin typeface="+mn-lt"/>
                <a:ea typeface="+mn-ea"/>
                <a:cs typeface="+mn-cs"/>
              </a:defRPr>
            </a:lvl4pPr>
            <a:lvl5pPr marL="1828800" algn="l" rtl="0" eaLnBrk="0" fontAlgn="base" hangingPunct="0">
              <a:spcBef>
                <a:spcPct val="0"/>
              </a:spcBef>
              <a:spcAft>
                <a:spcPct val="0"/>
              </a:spcAft>
              <a:defRPr sz="2400" b="1" kern="1200">
                <a:solidFill>
                  <a:schemeClr val="lt1"/>
                </a:solidFill>
                <a:latin typeface="+mn-lt"/>
                <a:ea typeface="+mn-ea"/>
                <a:cs typeface="+mn-cs"/>
              </a:defRPr>
            </a:lvl5pPr>
            <a:lvl6pPr marL="2286000" algn="l" defTabSz="914400" rtl="0" eaLnBrk="1" latinLnBrk="0" hangingPunct="1">
              <a:defRPr sz="2400" b="1" kern="1200">
                <a:solidFill>
                  <a:schemeClr val="lt1"/>
                </a:solidFill>
                <a:latin typeface="+mn-lt"/>
                <a:ea typeface="+mn-ea"/>
                <a:cs typeface="+mn-cs"/>
              </a:defRPr>
            </a:lvl6pPr>
            <a:lvl7pPr marL="2743200" algn="l" defTabSz="914400" rtl="0" eaLnBrk="1" latinLnBrk="0" hangingPunct="1">
              <a:defRPr sz="2400" b="1" kern="1200">
                <a:solidFill>
                  <a:schemeClr val="lt1"/>
                </a:solidFill>
                <a:latin typeface="+mn-lt"/>
                <a:ea typeface="+mn-ea"/>
                <a:cs typeface="+mn-cs"/>
              </a:defRPr>
            </a:lvl7pPr>
            <a:lvl8pPr marL="3200400" algn="l" defTabSz="914400" rtl="0" eaLnBrk="1" latinLnBrk="0" hangingPunct="1">
              <a:defRPr sz="2400" b="1" kern="1200">
                <a:solidFill>
                  <a:schemeClr val="lt1"/>
                </a:solidFill>
                <a:latin typeface="+mn-lt"/>
                <a:ea typeface="+mn-ea"/>
                <a:cs typeface="+mn-cs"/>
              </a:defRPr>
            </a:lvl8pPr>
            <a:lvl9pPr marL="3657600" algn="l" defTabSz="914400" rtl="0" eaLnBrk="1" latinLnBrk="0" hangingPunct="1">
              <a:defRPr sz="2400" b="1" kern="1200">
                <a:solidFill>
                  <a:schemeClr val="lt1"/>
                </a:solidFill>
                <a:latin typeface="+mn-lt"/>
                <a:ea typeface="+mn-ea"/>
                <a:cs typeface="+mn-cs"/>
              </a:defRPr>
            </a:lvl9pPr>
          </a:lstStyle>
          <a:p>
            <a:pPr algn="ctr"/>
            <a:endParaRPr lang="en-US">
              <a:latin typeface="+mj-lt"/>
            </a:endParaRPr>
          </a:p>
        </p:txBody>
      </p:sp>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6242" y="5367508"/>
            <a:ext cx="3523994" cy="271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Content Placeholder 1"/>
          <p:cNvSpPr txBox="1">
            <a:spLocks/>
          </p:cNvSpPr>
          <p:nvPr/>
        </p:nvSpPr>
        <p:spPr>
          <a:xfrm>
            <a:off x="957795" y="1178766"/>
            <a:ext cx="6974399" cy="4927567"/>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pPr>
            <a:r>
              <a:rPr lang="en-US" sz="1600" dirty="0">
                <a:ea typeface="Cambria Math" panose="02040503050406030204" pitchFamily="18" charset="0"/>
                <a:cs typeface="Times New Roman" pitchFamily="18" charset="0"/>
              </a:rPr>
              <a:t>Non-linear data structures</a:t>
            </a:r>
          </a:p>
          <a:p>
            <a:pPr algn="just">
              <a:lnSpc>
                <a:spcPct val="100000"/>
              </a:lnSpc>
            </a:pPr>
            <a:r>
              <a:rPr lang="en-US" sz="1600" dirty="0">
                <a:ea typeface="Cambria Math" panose="02040503050406030204" pitchFamily="18" charset="0"/>
                <a:cs typeface="Times New Roman" pitchFamily="18" charset="0"/>
              </a:rPr>
              <a:t>Tree data structure</a:t>
            </a:r>
          </a:p>
          <a:p>
            <a:pPr lvl="1" algn="just">
              <a:lnSpc>
                <a:spcPct val="100000"/>
              </a:lnSpc>
              <a:buFont typeface=".AppleSystemUIFont" charset="-120"/>
              <a:buChar char="-"/>
            </a:pPr>
            <a:r>
              <a:rPr lang="en-US" sz="1400" dirty="0">
                <a:ea typeface="Cambria Math" panose="02040503050406030204" pitchFamily="18" charset="0"/>
                <a:cs typeface="Times New Roman" pitchFamily="18" charset="0"/>
              </a:rPr>
              <a:t>Binary trees</a:t>
            </a:r>
            <a:endParaRPr lang="en-US" sz="1600" dirty="0">
              <a:ea typeface="Cambria Math" panose="02040503050406030204" pitchFamily="18" charset="0"/>
              <a:cs typeface="Times New Roman" pitchFamily="18" charset="0"/>
            </a:endParaRPr>
          </a:p>
          <a:p>
            <a:pPr algn="just">
              <a:lnSpc>
                <a:spcPct val="100000"/>
              </a:lnSpc>
            </a:pPr>
            <a:r>
              <a:rPr lang="en-US" sz="1600" dirty="0">
                <a:ea typeface="Cambria Math" panose="02040503050406030204" pitchFamily="18" charset="0"/>
                <a:cs typeface="Times New Roman" pitchFamily="18" charset="0"/>
              </a:rPr>
              <a:t>Implement binary tree nodes in C</a:t>
            </a:r>
          </a:p>
          <a:p>
            <a:pPr>
              <a:lnSpc>
                <a:spcPct val="100000"/>
              </a:lnSpc>
            </a:pPr>
            <a:r>
              <a:rPr lang="en-SG" sz="1600" dirty="0"/>
              <a:t>Binary Tree Traversal</a:t>
            </a:r>
          </a:p>
          <a:p>
            <a:pPr>
              <a:lnSpc>
                <a:spcPct val="100000"/>
              </a:lnSpc>
            </a:pPr>
            <a:r>
              <a:rPr lang="en-SG" sz="1600" dirty="0"/>
              <a:t>Tree traversal order</a:t>
            </a:r>
          </a:p>
          <a:p>
            <a:pPr lvl="1">
              <a:lnSpc>
                <a:spcPct val="100000"/>
              </a:lnSpc>
              <a:buFont typeface="Verdana" panose="020B0604030504040204" pitchFamily="34" charset="0"/>
              <a:buChar char="-"/>
            </a:pPr>
            <a:r>
              <a:rPr lang="en-SG" sz="1400" dirty="0"/>
              <a:t>Pre-order</a:t>
            </a:r>
          </a:p>
          <a:p>
            <a:pPr lvl="1">
              <a:lnSpc>
                <a:spcPct val="100000"/>
              </a:lnSpc>
              <a:buFont typeface="Verdana" panose="020B0604030504040204" pitchFamily="34" charset="0"/>
              <a:buChar char="-"/>
            </a:pPr>
            <a:r>
              <a:rPr lang="en-SG" sz="1400" dirty="0"/>
              <a:t>In-order</a:t>
            </a:r>
          </a:p>
          <a:p>
            <a:pPr lvl="1">
              <a:lnSpc>
                <a:spcPct val="100000"/>
              </a:lnSpc>
              <a:buFont typeface="Verdana" panose="020B0604030504040204" pitchFamily="34" charset="0"/>
              <a:buChar char="-"/>
            </a:pPr>
            <a:r>
              <a:rPr lang="en-SG" sz="1400" dirty="0"/>
              <a:t>Post-order</a:t>
            </a:r>
          </a:p>
          <a:p>
            <a:pPr>
              <a:lnSpc>
                <a:spcPct val="100000"/>
              </a:lnSpc>
            </a:pPr>
            <a:r>
              <a:rPr lang="en-SG" sz="1600" dirty="0"/>
              <a:t>Application examples</a:t>
            </a:r>
          </a:p>
          <a:p>
            <a:pPr lvl="1">
              <a:lnSpc>
                <a:spcPct val="100000"/>
              </a:lnSpc>
              <a:buFont typeface="Verdana" panose="020B0604030504040204" pitchFamily="34" charset="0"/>
              <a:buChar char="-"/>
            </a:pPr>
            <a:r>
              <a:rPr lang="en-SG" sz="1400" dirty="0"/>
              <a:t>Count nodes in a binary tree</a:t>
            </a:r>
          </a:p>
          <a:p>
            <a:pPr lvl="1">
              <a:lnSpc>
                <a:spcPct val="100000"/>
              </a:lnSpc>
              <a:buFont typeface="Verdana" panose="020B0604030504040204" pitchFamily="34" charset="0"/>
              <a:buChar char="-"/>
            </a:pPr>
            <a:r>
              <a:rPr lang="en-SG" sz="1400" dirty="0"/>
              <a:t>Find grandchild nodes</a:t>
            </a:r>
          </a:p>
          <a:p>
            <a:pPr lvl="1">
              <a:lnSpc>
                <a:spcPct val="100000"/>
              </a:lnSpc>
              <a:buFont typeface="Verdana" panose="020B0604030504040204" pitchFamily="34" charset="0"/>
              <a:buChar char="-"/>
            </a:pPr>
            <a:r>
              <a:rPr lang="en-SG" sz="1400" dirty="0"/>
              <a:t>Calculate height of every node</a:t>
            </a:r>
          </a:p>
          <a:p>
            <a:pPr>
              <a:lnSpc>
                <a:spcPct val="100000"/>
              </a:lnSpc>
            </a:pPr>
            <a:r>
              <a:rPr lang="en-SG" sz="1600" b="1" dirty="0"/>
              <a:t>Level-by-level traversal</a:t>
            </a:r>
          </a:p>
          <a:p>
            <a:pPr>
              <a:lnSpc>
                <a:spcPct val="100000"/>
              </a:lnSpc>
            </a:pPr>
            <a:r>
              <a:rPr lang="en-SG" sz="1600" dirty="0" err="1"/>
              <a:t>Preorder</a:t>
            </a:r>
            <a:r>
              <a:rPr lang="en-SG" sz="1600" dirty="0"/>
              <a:t> traversal with a stack</a:t>
            </a:r>
          </a:p>
        </p:txBody>
      </p:sp>
    </p:spTree>
    <p:extLst>
      <p:ext uri="{BB962C8B-B14F-4D97-AF65-F5344CB8AC3E}">
        <p14:creationId xmlns:p14="http://schemas.microsoft.com/office/powerpoint/2010/main" val="2678761711"/>
      </p:ext>
    </p:extLst>
  </p:cSld>
  <p:clrMapOvr>
    <a:masterClrMapping/>
  </p:clrMapOvr>
  <p:transition>
    <p:wipe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t>Level-by-level: breadth-first search</a:t>
            </a:r>
          </a:p>
        </p:txBody>
      </p:sp>
      <p:sp>
        <p:nvSpPr>
          <p:cNvPr id="4" name="Content Placeholder 1"/>
          <p:cNvSpPr txBox="1">
            <a:spLocks/>
          </p:cNvSpPr>
          <p:nvPr/>
        </p:nvSpPr>
        <p:spPr>
          <a:xfrm>
            <a:off x="4253155" y="1380226"/>
            <a:ext cx="3818523"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endParaRPr lang="en-US" altLang="zh-CN" sz="800">
              <a:solidFill>
                <a:srgbClr val="252525"/>
              </a:solidFill>
            </a:endParaRPr>
          </a:p>
          <a:p>
            <a:pPr marL="0" indent="0">
              <a:lnSpc>
                <a:spcPct val="100000"/>
              </a:lnSpc>
              <a:buNone/>
            </a:pPr>
            <a:r>
              <a:rPr lang="en-US" altLang="zh-CN" sz="1400">
                <a:solidFill>
                  <a:srgbClr val="252525"/>
                </a:solidFill>
              </a:rPr>
              <a:t>begins at the root and explores as far as possible along each branch before backtracking</a:t>
            </a:r>
          </a:p>
          <a:p>
            <a:pPr marL="0" indent="0">
              <a:lnSpc>
                <a:spcPct val="100000"/>
              </a:lnSpc>
              <a:buNone/>
            </a:pPr>
            <a:r>
              <a:rPr lang="en-US" altLang="zh-CN" sz="1400">
                <a:solidFill>
                  <a:srgbClr val="252525"/>
                </a:solidFill>
              </a:rPr>
              <a:t>E.g. the post-order traversal</a:t>
            </a:r>
          </a:p>
          <a:p>
            <a:pPr marL="0" indent="0">
              <a:lnSpc>
                <a:spcPct val="100000"/>
              </a:lnSpc>
              <a:buNone/>
            </a:pPr>
            <a:endParaRPr lang="en-US" altLang="zh-CN" sz="1400">
              <a:solidFill>
                <a:srgbClr val="252525"/>
              </a:solidFill>
            </a:endParaRPr>
          </a:p>
          <a:p>
            <a:pPr marL="0" indent="0">
              <a:lnSpc>
                <a:spcPct val="100000"/>
              </a:lnSpc>
              <a:buNone/>
            </a:pPr>
            <a:endParaRPr lang="en-US" altLang="zh-CN" sz="1400">
              <a:solidFill>
                <a:srgbClr val="252525"/>
              </a:solidFill>
            </a:endParaRPr>
          </a:p>
          <a:p>
            <a:pPr marL="0" indent="0">
              <a:lnSpc>
                <a:spcPct val="100000"/>
              </a:lnSpc>
              <a:buNone/>
            </a:pPr>
            <a:r>
              <a:rPr lang="en-US" altLang="zh-CN" sz="1400">
                <a:solidFill>
                  <a:srgbClr val="252525"/>
                </a:solidFill>
              </a:rPr>
              <a:t>begins at a root node and inspects all its children nodes. Then for each of those children nodes in turn, it inspects their children nodes, and so on. </a:t>
            </a:r>
            <a:endParaRPr lang="zh-CN" altLang="en-US" sz="1400">
              <a:solidFill>
                <a:prstClr val="black"/>
              </a:solidFill>
            </a:endParaRPr>
          </a:p>
          <a:p>
            <a:pPr marL="0" indent="0">
              <a:lnSpc>
                <a:spcPct val="100000"/>
              </a:lnSpc>
              <a:buNone/>
            </a:pPr>
            <a:endParaRPr lang="zh-CN" altLang="en-US" sz="1400">
              <a:solidFill>
                <a:srgbClr val="252525"/>
              </a:solidFill>
            </a:endParaRPr>
          </a:p>
          <a:p>
            <a:pPr marL="0" indent="0" algn="just">
              <a:lnSpc>
                <a:spcPct val="100000"/>
              </a:lnSpc>
              <a:buNone/>
            </a:pPr>
            <a:endParaRPr lang="en-SG" sz="1400"/>
          </a:p>
        </p:txBody>
      </p:sp>
      <p:grpSp>
        <p:nvGrpSpPr>
          <p:cNvPr id="3" name="Group 2"/>
          <p:cNvGrpSpPr/>
          <p:nvPr/>
        </p:nvGrpSpPr>
        <p:grpSpPr>
          <a:xfrm>
            <a:off x="1295434" y="1611719"/>
            <a:ext cx="2957721" cy="3156207"/>
            <a:chOff x="685800" y="1923225"/>
            <a:chExt cx="3281412" cy="3501620"/>
          </a:xfrm>
        </p:grpSpPr>
        <p:pic>
          <p:nvPicPr>
            <p:cNvPr id="5"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 y="3784283"/>
              <a:ext cx="3124200" cy="1381125"/>
            </a:xfrm>
            <a:prstGeom prst="rect">
              <a:avLst/>
            </a:prstGeom>
          </p:spPr>
        </p:pic>
        <p:pic>
          <p:nvPicPr>
            <p:cNvPr id="6"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1784" y="1923225"/>
              <a:ext cx="3124200" cy="1381125"/>
            </a:xfrm>
            <a:prstGeom prst="rect">
              <a:avLst/>
            </a:prstGeom>
          </p:spPr>
        </p:pic>
        <p:sp>
          <p:nvSpPr>
            <p:cNvPr id="7" name="文本框 7"/>
            <p:cNvSpPr txBox="1"/>
            <p:nvPr/>
          </p:nvSpPr>
          <p:spPr>
            <a:xfrm>
              <a:off x="1300212" y="3304350"/>
              <a:ext cx="2667000" cy="307777"/>
            </a:xfrm>
            <a:prstGeom prst="rect">
              <a:avLst/>
            </a:prstGeom>
            <a:noFill/>
          </p:spPr>
          <p:txBody>
            <a:bodyPr wrap="square" rtlCol="0">
              <a:spAutoFit/>
            </a:bodyPr>
            <a:lstStyle/>
            <a:p>
              <a:r>
                <a:rPr lang="en-US" altLang="zh-CN" sz="1200" dirty="0">
                  <a:solidFill>
                    <a:prstClr val="black"/>
                  </a:solidFill>
                </a:rPr>
                <a:t>Depth-first search</a:t>
              </a:r>
              <a:endParaRPr lang="zh-CN" altLang="en-US" sz="1200" dirty="0">
                <a:solidFill>
                  <a:prstClr val="black"/>
                </a:solidFill>
              </a:endParaRPr>
            </a:p>
          </p:txBody>
        </p:sp>
        <p:sp>
          <p:nvSpPr>
            <p:cNvPr id="8" name="文本框 8"/>
            <p:cNvSpPr txBox="1"/>
            <p:nvPr/>
          </p:nvSpPr>
          <p:spPr>
            <a:xfrm>
              <a:off x="1224012" y="5117068"/>
              <a:ext cx="2667000" cy="307777"/>
            </a:xfrm>
            <a:prstGeom prst="rect">
              <a:avLst/>
            </a:prstGeom>
            <a:noFill/>
          </p:spPr>
          <p:txBody>
            <a:bodyPr wrap="square" rtlCol="0">
              <a:spAutoFit/>
            </a:bodyPr>
            <a:lstStyle/>
            <a:p>
              <a:r>
                <a:rPr lang="en-US" altLang="zh-CN" sz="1200" dirty="0">
                  <a:solidFill>
                    <a:prstClr val="black"/>
                  </a:solidFill>
                </a:rPr>
                <a:t>Breadth-first search</a:t>
              </a:r>
              <a:endParaRPr lang="zh-CN" altLang="en-US" sz="1200" dirty="0">
                <a:solidFill>
                  <a:prstClr val="black"/>
                </a:solidFill>
              </a:endParaRPr>
            </a:p>
          </p:txBody>
        </p:sp>
      </p:grpSp>
    </p:spTree>
    <p:extLst>
      <p:ext uri="{BB962C8B-B14F-4D97-AF65-F5344CB8AC3E}">
        <p14:creationId xmlns:p14="http://schemas.microsoft.com/office/powerpoint/2010/main" val="2791637926"/>
      </p:ext>
    </p:extLst>
  </p:cSld>
  <p:clrMapOvr>
    <a:masterClrMapping/>
  </p:clrMapOvr>
  <p:transition>
    <p:wipe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ontent Placeholder 1"/>
          <p:cNvSpPr txBox="1">
            <a:spLocks/>
          </p:cNvSpPr>
          <p:nvPr/>
        </p:nvSpPr>
        <p:spPr>
          <a:xfrm>
            <a:off x="1097279" y="1380226"/>
            <a:ext cx="6844937" cy="4654814"/>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None/>
            </a:pPr>
            <a:endParaRPr lang="en-US" sz="1800" dirty="0">
              <a:ea typeface="Cambria Math" panose="02040503050406030204" pitchFamily="18" charset="0"/>
              <a:cs typeface="Times New Roman" pitchFamily="18" charset="0"/>
            </a:endParaRPr>
          </a:p>
        </p:txBody>
      </p:sp>
      <p:sp>
        <p:nvSpPr>
          <p:cNvPr id="2" name="Title 1"/>
          <p:cNvSpPr>
            <a:spLocks noGrp="1"/>
          </p:cNvSpPr>
          <p:nvPr>
            <p:ph type="title"/>
          </p:nvPr>
        </p:nvSpPr>
        <p:spPr/>
        <p:txBody>
          <a:bodyPr/>
          <a:lstStyle/>
          <a:p>
            <a:r>
              <a:rPr lang="en-SG"/>
              <a:t>Level-by-level tree traversal</a:t>
            </a:r>
          </a:p>
        </p:txBody>
      </p:sp>
      <p:grpSp>
        <p:nvGrpSpPr>
          <p:cNvPr id="3" name="Group 2"/>
          <p:cNvGrpSpPr/>
          <p:nvPr/>
        </p:nvGrpSpPr>
        <p:grpSpPr>
          <a:xfrm>
            <a:off x="3180683" y="2276558"/>
            <a:ext cx="3161973" cy="2885838"/>
            <a:chOff x="4150522" y="1663159"/>
            <a:chExt cx="4150135" cy="3513428"/>
          </a:xfrm>
        </p:grpSpPr>
        <p:sp>
          <p:nvSpPr>
            <p:cNvPr id="4" name="Rectangle 3"/>
            <p:cNvSpPr/>
            <p:nvPr/>
          </p:nvSpPr>
          <p:spPr>
            <a:xfrm>
              <a:off x="6144304" y="1663159"/>
              <a:ext cx="539088" cy="366244"/>
            </a:xfrm>
            <a:prstGeom prst="rect">
              <a:avLst/>
            </a:prstGeom>
            <a:solidFill>
              <a:srgbClr val="9BBC59"/>
            </a:solidFill>
            <a:ln w="25400">
              <a:solidFill>
                <a:srgbClr val="71893F"/>
              </a:solidFill>
              <a:round/>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H</a:t>
              </a:r>
            </a:p>
          </p:txBody>
        </p:sp>
        <p:grpSp>
          <p:nvGrpSpPr>
            <p:cNvPr id="5" name="Group 4"/>
            <p:cNvGrpSpPr/>
            <p:nvPr/>
          </p:nvGrpSpPr>
          <p:grpSpPr>
            <a:xfrm>
              <a:off x="4527040" y="2341974"/>
              <a:ext cx="1617264" cy="1152013"/>
              <a:chOff x="4384744" y="3185084"/>
              <a:chExt cx="1873872" cy="1463750"/>
            </a:xfrm>
          </p:grpSpPr>
          <p:sp>
            <p:nvSpPr>
              <p:cNvPr id="28" name="Rectangle 27"/>
              <p:cNvSpPr/>
              <p:nvPr/>
            </p:nvSpPr>
            <p:spPr>
              <a:xfrm>
                <a:off x="5009368" y="3185084"/>
                <a:ext cx="624624" cy="465350"/>
              </a:xfrm>
              <a:prstGeom prst="rect">
                <a:avLst/>
              </a:prstGeom>
              <a:solidFill>
                <a:srgbClr val="9BBC59"/>
              </a:solidFill>
              <a:ln w="25400">
                <a:solidFill>
                  <a:srgbClr val="71893F"/>
                </a:solidFill>
                <a:round/>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E</a:t>
                </a:r>
              </a:p>
            </p:txBody>
          </p:sp>
          <p:sp>
            <p:nvSpPr>
              <p:cNvPr id="29" name="Rectangle 28"/>
              <p:cNvSpPr/>
              <p:nvPr/>
            </p:nvSpPr>
            <p:spPr>
              <a:xfrm>
                <a:off x="4384744" y="4183484"/>
                <a:ext cx="624624" cy="465350"/>
              </a:xfrm>
              <a:prstGeom prst="rect">
                <a:avLst/>
              </a:prstGeom>
              <a:solidFill>
                <a:srgbClr val="9BBC59"/>
              </a:solidFill>
              <a:ln w="25400">
                <a:solidFill>
                  <a:srgbClr val="71893F"/>
                </a:solidFill>
                <a:round/>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B</a:t>
                </a:r>
              </a:p>
            </p:txBody>
          </p:sp>
          <p:sp>
            <p:nvSpPr>
              <p:cNvPr id="30" name="Rectangle 29"/>
              <p:cNvSpPr/>
              <p:nvPr/>
            </p:nvSpPr>
            <p:spPr>
              <a:xfrm>
                <a:off x="5633992" y="4183484"/>
                <a:ext cx="624624" cy="465350"/>
              </a:xfrm>
              <a:prstGeom prst="rect">
                <a:avLst/>
              </a:prstGeom>
              <a:solidFill>
                <a:srgbClr val="9BBC59"/>
              </a:solidFill>
              <a:ln w="25400">
                <a:solidFill>
                  <a:srgbClr val="71893F"/>
                </a:solidFill>
                <a:round/>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F</a:t>
                </a:r>
              </a:p>
            </p:txBody>
          </p:sp>
        </p:grpSp>
        <p:grpSp>
          <p:nvGrpSpPr>
            <p:cNvPr id="6" name="Group 5"/>
            <p:cNvGrpSpPr/>
            <p:nvPr/>
          </p:nvGrpSpPr>
          <p:grpSpPr>
            <a:xfrm>
              <a:off x="6683393" y="2341974"/>
              <a:ext cx="1617264" cy="1157955"/>
              <a:chOff x="6812928" y="3185084"/>
              <a:chExt cx="1873872" cy="1471300"/>
            </a:xfrm>
          </p:grpSpPr>
          <p:sp>
            <p:nvSpPr>
              <p:cNvPr id="25" name="Rectangle 24"/>
              <p:cNvSpPr/>
              <p:nvPr/>
            </p:nvSpPr>
            <p:spPr>
              <a:xfrm>
                <a:off x="7437552" y="3185084"/>
                <a:ext cx="624624" cy="465350"/>
              </a:xfrm>
              <a:prstGeom prst="rect">
                <a:avLst/>
              </a:prstGeom>
              <a:solidFill>
                <a:srgbClr val="9BBC59"/>
              </a:solidFill>
              <a:ln w="25400">
                <a:solidFill>
                  <a:srgbClr val="71893F"/>
                </a:solidFill>
                <a:round/>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L</a:t>
                </a:r>
              </a:p>
            </p:txBody>
          </p:sp>
          <p:sp>
            <p:nvSpPr>
              <p:cNvPr id="26" name="Rectangle 25"/>
              <p:cNvSpPr/>
              <p:nvPr/>
            </p:nvSpPr>
            <p:spPr>
              <a:xfrm>
                <a:off x="6812928" y="4191034"/>
                <a:ext cx="624624" cy="465350"/>
              </a:xfrm>
              <a:prstGeom prst="rect">
                <a:avLst/>
              </a:prstGeom>
              <a:solidFill>
                <a:srgbClr val="9BBC59"/>
              </a:solidFill>
              <a:ln w="25400">
                <a:solidFill>
                  <a:srgbClr val="71893F"/>
                </a:solidFill>
                <a:round/>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J</a:t>
                </a:r>
              </a:p>
            </p:txBody>
          </p:sp>
          <p:sp>
            <p:nvSpPr>
              <p:cNvPr id="27" name="Rectangle 26"/>
              <p:cNvSpPr/>
              <p:nvPr/>
            </p:nvSpPr>
            <p:spPr>
              <a:xfrm>
                <a:off x="8062176" y="4191034"/>
                <a:ext cx="624624" cy="465350"/>
              </a:xfrm>
              <a:prstGeom prst="rect">
                <a:avLst/>
              </a:prstGeom>
              <a:solidFill>
                <a:srgbClr val="9BBC59"/>
              </a:solidFill>
              <a:ln w="25400">
                <a:solidFill>
                  <a:srgbClr val="71893F"/>
                </a:solidFill>
                <a:round/>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M</a:t>
                </a:r>
              </a:p>
            </p:txBody>
          </p:sp>
        </p:grpSp>
        <p:cxnSp>
          <p:nvCxnSpPr>
            <p:cNvPr id="7" name="Straight Arrow Connector 6"/>
            <p:cNvCxnSpPr>
              <a:stCxn id="33" idx="2"/>
              <a:endCxn id="24" idx="0"/>
            </p:cNvCxnSpPr>
            <p:nvPr/>
          </p:nvCxnSpPr>
          <p:spPr>
            <a:xfrm flipH="1">
              <a:off x="5335672" y="2029403"/>
              <a:ext cx="1078176" cy="312572"/>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cxnSp>
          <p:nvCxnSpPr>
            <p:cNvPr id="8" name="Straight Arrow Connector 7"/>
            <p:cNvCxnSpPr>
              <a:stCxn id="33" idx="2"/>
              <a:endCxn id="21" idx="0"/>
            </p:cNvCxnSpPr>
            <p:nvPr/>
          </p:nvCxnSpPr>
          <p:spPr>
            <a:xfrm>
              <a:off x="6413849" y="2029403"/>
              <a:ext cx="1078176" cy="312572"/>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cxnSp>
          <p:nvCxnSpPr>
            <p:cNvPr id="9" name="Straight Arrow Connector 8"/>
            <p:cNvCxnSpPr>
              <a:endCxn id="25" idx="0"/>
            </p:cNvCxnSpPr>
            <p:nvPr/>
          </p:nvCxnSpPr>
          <p:spPr>
            <a:xfrm flipH="1">
              <a:off x="4796584" y="2708218"/>
              <a:ext cx="539088" cy="419526"/>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cxnSp>
          <p:nvCxnSpPr>
            <p:cNvPr id="10" name="Straight Arrow Connector 9"/>
            <p:cNvCxnSpPr>
              <a:endCxn id="26" idx="0"/>
            </p:cNvCxnSpPr>
            <p:nvPr/>
          </p:nvCxnSpPr>
          <p:spPr>
            <a:xfrm>
              <a:off x="5335672" y="2708218"/>
              <a:ext cx="539088" cy="419526"/>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cxnSp>
          <p:nvCxnSpPr>
            <p:cNvPr id="11" name="Straight Arrow Connector 10"/>
            <p:cNvCxnSpPr>
              <a:endCxn id="22" idx="0"/>
            </p:cNvCxnSpPr>
            <p:nvPr/>
          </p:nvCxnSpPr>
          <p:spPr>
            <a:xfrm flipH="1">
              <a:off x="6952937" y="2708218"/>
              <a:ext cx="539088" cy="425468"/>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cxnSp>
          <p:nvCxnSpPr>
            <p:cNvPr id="12" name="Straight Arrow Connector 11"/>
            <p:cNvCxnSpPr>
              <a:endCxn id="23" idx="0"/>
            </p:cNvCxnSpPr>
            <p:nvPr/>
          </p:nvCxnSpPr>
          <p:spPr>
            <a:xfrm>
              <a:off x="7492025" y="2708218"/>
              <a:ext cx="539088" cy="425468"/>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sp>
          <p:nvSpPr>
            <p:cNvPr id="13" name="Rectangle 12"/>
            <p:cNvSpPr/>
            <p:nvPr/>
          </p:nvSpPr>
          <p:spPr>
            <a:xfrm>
              <a:off x="5605216" y="3969043"/>
              <a:ext cx="539088" cy="366244"/>
            </a:xfrm>
            <a:prstGeom prst="rect">
              <a:avLst/>
            </a:prstGeom>
            <a:solidFill>
              <a:srgbClr val="9BBC59"/>
            </a:solidFill>
            <a:ln w="25400">
              <a:solidFill>
                <a:srgbClr val="71893F"/>
              </a:solidFill>
              <a:round/>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G</a:t>
              </a:r>
            </a:p>
          </p:txBody>
        </p:sp>
        <p:sp>
          <p:nvSpPr>
            <p:cNvPr id="14" name="Rectangle 13"/>
            <p:cNvSpPr/>
            <p:nvPr/>
          </p:nvSpPr>
          <p:spPr>
            <a:xfrm>
              <a:off x="7055397" y="3969043"/>
              <a:ext cx="539088" cy="366244"/>
            </a:xfrm>
            <a:prstGeom prst="rect">
              <a:avLst/>
            </a:prstGeom>
            <a:solidFill>
              <a:srgbClr val="9BBC59"/>
            </a:solidFill>
            <a:ln w="25400">
              <a:solidFill>
                <a:srgbClr val="71893F"/>
              </a:solidFill>
              <a:round/>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K</a:t>
              </a:r>
            </a:p>
          </p:txBody>
        </p:sp>
        <p:cxnSp>
          <p:nvCxnSpPr>
            <p:cNvPr id="15" name="Straight Arrow Connector 14"/>
            <p:cNvCxnSpPr>
              <a:stCxn id="22" idx="2"/>
              <a:endCxn id="10" idx="0"/>
            </p:cNvCxnSpPr>
            <p:nvPr/>
          </p:nvCxnSpPr>
          <p:spPr>
            <a:xfrm>
              <a:off x="6952937" y="3499929"/>
              <a:ext cx="372004" cy="469114"/>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cxnSp>
          <p:nvCxnSpPr>
            <p:cNvPr id="16" name="Straight Arrow Connector 15"/>
            <p:cNvCxnSpPr>
              <a:stCxn id="26" idx="2"/>
              <a:endCxn id="9" idx="0"/>
            </p:cNvCxnSpPr>
            <p:nvPr/>
          </p:nvCxnSpPr>
          <p:spPr>
            <a:xfrm>
              <a:off x="5874760" y="3493987"/>
              <a:ext cx="0" cy="475056"/>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sp>
          <p:nvSpPr>
            <p:cNvPr id="17" name="Rectangle 16"/>
            <p:cNvSpPr/>
            <p:nvPr/>
          </p:nvSpPr>
          <p:spPr>
            <a:xfrm>
              <a:off x="6314074" y="3969043"/>
              <a:ext cx="539088" cy="366244"/>
            </a:xfrm>
            <a:prstGeom prst="rect">
              <a:avLst/>
            </a:prstGeom>
            <a:solidFill>
              <a:srgbClr val="9BBC59"/>
            </a:solidFill>
            <a:ln w="25400">
              <a:solidFill>
                <a:srgbClr val="71893F"/>
              </a:solidFill>
              <a:round/>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I</a:t>
              </a:r>
            </a:p>
          </p:txBody>
        </p:sp>
        <p:cxnSp>
          <p:nvCxnSpPr>
            <p:cNvPr id="18" name="Straight Arrow Connector 17"/>
            <p:cNvCxnSpPr>
              <a:stCxn id="22" idx="2"/>
              <a:endCxn id="13" idx="0"/>
            </p:cNvCxnSpPr>
            <p:nvPr/>
          </p:nvCxnSpPr>
          <p:spPr>
            <a:xfrm flipH="1">
              <a:off x="6583618" y="3499929"/>
              <a:ext cx="369319" cy="469114"/>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sp>
          <p:nvSpPr>
            <p:cNvPr id="19" name="Rectangle 18"/>
            <p:cNvSpPr/>
            <p:nvPr/>
          </p:nvSpPr>
          <p:spPr>
            <a:xfrm>
              <a:off x="4891845" y="3969043"/>
              <a:ext cx="539088" cy="366244"/>
            </a:xfrm>
            <a:prstGeom prst="rect">
              <a:avLst/>
            </a:prstGeom>
            <a:solidFill>
              <a:srgbClr val="9BBC59"/>
            </a:solidFill>
            <a:ln w="25400">
              <a:solidFill>
                <a:srgbClr val="71893F"/>
              </a:solidFill>
              <a:round/>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C</a:t>
              </a:r>
            </a:p>
          </p:txBody>
        </p:sp>
        <p:cxnSp>
          <p:nvCxnSpPr>
            <p:cNvPr id="20" name="Straight Arrow Connector 19"/>
            <p:cNvCxnSpPr>
              <a:stCxn id="25" idx="2"/>
              <a:endCxn id="15" idx="0"/>
            </p:cNvCxnSpPr>
            <p:nvPr/>
          </p:nvCxnSpPr>
          <p:spPr>
            <a:xfrm>
              <a:off x="4796584" y="3493987"/>
              <a:ext cx="364805" cy="475056"/>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sp>
          <p:nvSpPr>
            <p:cNvPr id="21" name="Rectangle 20"/>
            <p:cNvSpPr/>
            <p:nvPr/>
          </p:nvSpPr>
          <p:spPr>
            <a:xfrm>
              <a:off x="4150522" y="3969043"/>
              <a:ext cx="539088" cy="366244"/>
            </a:xfrm>
            <a:prstGeom prst="rect">
              <a:avLst/>
            </a:prstGeom>
            <a:solidFill>
              <a:srgbClr val="9BBC59"/>
            </a:solidFill>
            <a:ln w="25400">
              <a:solidFill>
                <a:srgbClr val="71893F"/>
              </a:solidFill>
              <a:round/>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A</a:t>
              </a:r>
            </a:p>
          </p:txBody>
        </p:sp>
        <p:cxnSp>
          <p:nvCxnSpPr>
            <p:cNvPr id="22" name="Straight Arrow Connector 21"/>
            <p:cNvCxnSpPr>
              <a:stCxn id="25" idx="2"/>
              <a:endCxn id="17" idx="0"/>
            </p:cNvCxnSpPr>
            <p:nvPr/>
          </p:nvCxnSpPr>
          <p:spPr>
            <a:xfrm flipH="1">
              <a:off x="4420066" y="3493987"/>
              <a:ext cx="376518" cy="475056"/>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sp>
          <p:nvSpPr>
            <p:cNvPr id="23" name="Rectangle 22"/>
            <p:cNvSpPr/>
            <p:nvPr/>
          </p:nvSpPr>
          <p:spPr>
            <a:xfrm>
              <a:off x="5161389" y="4810343"/>
              <a:ext cx="539088" cy="366244"/>
            </a:xfrm>
            <a:prstGeom prst="rect">
              <a:avLst/>
            </a:prstGeom>
            <a:solidFill>
              <a:srgbClr val="9BBC59"/>
            </a:solidFill>
            <a:ln w="25400">
              <a:solidFill>
                <a:srgbClr val="71893F"/>
              </a:solidFill>
              <a:round/>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D</a:t>
              </a:r>
            </a:p>
          </p:txBody>
        </p:sp>
        <p:cxnSp>
          <p:nvCxnSpPr>
            <p:cNvPr id="24" name="Straight Arrow Connector 23"/>
            <p:cNvCxnSpPr>
              <a:stCxn id="15" idx="2"/>
              <a:endCxn id="19" idx="0"/>
            </p:cNvCxnSpPr>
            <p:nvPr/>
          </p:nvCxnSpPr>
          <p:spPr>
            <a:xfrm>
              <a:off x="5161389" y="4335287"/>
              <a:ext cx="269544" cy="475056"/>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grpSp>
      <p:cxnSp>
        <p:nvCxnSpPr>
          <p:cNvPr id="31" name="Straight Connector 30"/>
          <p:cNvCxnSpPr/>
          <p:nvPr/>
        </p:nvCxnSpPr>
        <p:spPr>
          <a:xfrm>
            <a:off x="1332411" y="2682019"/>
            <a:ext cx="6492240" cy="0"/>
          </a:xfrm>
          <a:prstGeom prst="line">
            <a:avLst/>
          </a:prstGeom>
          <a:ln w="28575">
            <a:solidFill>
              <a:srgbClr val="F79646"/>
            </a:solidFill>
          </a:ln>
          <a:effectLst>
            <a:outerShdw blurRad="40005" dist="20320" dir="5400000" algn="ctr" rotWithShape="0">
              <a:schemeClr val="tx1">
                <a:alpha val="38000"/>
              </a:schemeClr>
            </a:outerShdw>
          </a:effectLst>
        </p:spPr>
        <p:style>
          <a:lnRef idx="2">
            <a:schemeClr val="accent6"/>
          </a:lnRef>
          <a:fillRef idx="0">
            <a:schemeClr val="accent6"/>
          </a:fillRef>
          <a:effectRef idx="1">
            <a:schemeClr val="accent6"/>
          </a:effectRef>
          <a:fontRef idx="minor">
            <a:schemeClr val="tx1"/>
          </a:fontRef>
        </p:style>
      </p:cxnSp>
      <p:cxnSp>
        <p:nvCxnSpPr>
          <p:cNvPr id="32" name="Straight Connector 31"/>
          <p:cNvCxnSpPr/>
          <p:nvPr/>
        </p:nvCxnSpPr>
        <p:spPr>
          <a:xfrm>
            <a:off x="1332411" y="3275885"/>
            <a:ext cx="6492240" cy="0"/>
          </a:xfrm>
          <a:prstGeom prst="line">
            <a:avLst/>
          </a:prstGeom>
          <a:ln w="28575">
            <a:solidFill>
              <a:srgbClr val="F79646"/>
            </a:solidFill>
          </a:ln>
          <a:effectLst>
            <a:outerShdw blurRad="40005" dist="20320" dir="5400000" algn="ctr" rotWithShape="0">
              <a:schemeClr val="tx1">
                <a:alpha val="38000"/>
              </a:schemeClr>
            </a:outerShdw>
          </a:effectLst>
        </p:spPr>
        <p:style>
          <a:lnRef idx="2">
            <a:schemeClr val="accent6"/>
          </a:lnRef>
          <a:fillRef idx="0">
            <a:schemeClr val="accent6"/>
          </a:fillRef>
          <a:effectRef idx="1">
            <a:schemeClr val="accent6"/>
          </a:effectRef>
          <a:fontRef idx="minor">
            <a:schemeClr val="tx1"/>
          </a:fontRef>
        </p:style>
      </p:cxnSp>
      <p:cxnSp>
        <p:nvCxnSpPr>
          <p:cNvPr id="33" name="Straight Connector 32"/>
          <p:cNvCxnSpPr/>
          <p:nvPr/>
        </p:nvCxnSpPr>
        <p:spPr>
          <a:xfrm>
            <a:off x="1332411" y="3933705"/>
            <a:ext cx="6492240" cy="0"/>
          </a:xfrm>
          <a:prstGeom prst="line">
            <a:avLst/>
          </a:prstGeom>
          <a:ln w="28575">
            <a:solidFill>
              <a:srgbClr val="F79646"/>
            </a:solidFill>
          </a:ln>
          <a:effectLst>
            <a:outerShdw blurRad="40005" dist="20320" dir="5400000" algn="ctr" rotWithShape="0">
              <a:schemeClr val="tx1">
                <a:alpha val="38000"/>
              </a:schemeClr>
            </a:outerShdw>
          </a:effectLst>
        </p:spPr>
        <p:style>
          <a:lnRef idx="2">
            <a:schemeClr val="accent6"/>
          </a:lnRef>
          <a:fillRef idx="0">
            <a:schemeClr val="accent6"/>
          </a:fillRef>
          <a:effectRef idx="1">
            <a:schemeClr val="accent6"/>
          </a:effectRef>
          <a:fontRef idx="minor">
            <a:schemeClr val="tx1"/>
          </a:fontRef>
        </p:style>
      </p:cxnSp>
      <p:cxnSp>
        <p:nvCxnSpPr>
          <p:cNvPr id="34" name="Straight Connector 33"/>
          <p:cNvCxnSpPr/>
          <p:nvPr/>
        </p:nvCxnSpPr>
        <p:spPr>
          <a:xfrm>
            <a:off x="1332411" y="4591525"/>
            <a:ext cx="6492240" cy="0"/>
          </a:xfrm>
          <a:prstGeom prst="line">
            <a:avLst/>
          </a:prstGeom>
          <a:ln w="28575">
            <a:solidFill>
              <a:srgbClr val="F79646"/>
            </a:solidFill>
          </a:ln>
          <a:effectLst>
            <a:outerShdw blurRad="40005" dist="20320" dir="5400000" algn="ctr" rotWithShape="0">
              <a:schemeClr val="tx1">
                <a:alpha val="38000"/>
              </a:schemeClr>
            </a:outerShdw>
          </a:effectLst>
        </p:spPr>
        <p:style>
          <a:lnRef idx="2">
            <a:schemeClr val="accent6"/>
          </a:lnRef>
          <a:fillRef idx="0">
            <a:schemeClr val="accent6"/>
          </a:fillRef>
          <a:effectRef idx="1">
            <a:schemeClr val="accent6"/>
          </a:effectRef>
          <a:fontRef idx="minor">
            <a:schemeClr val="tx1"/>
          </a:fontRef>
        </p:style>
      </p:cxnSp>
      <p:cxnSp>
        <p:nvCxnSpPr>
          <p:cNvPr id="35" name="Straight Connector 34"/>
          <p:cNvCxnSpPr/>
          <p:nvPr/>
        </p:nvCxnSpPr>
        <p:spPr>
          <a:xfrm>
            <a:off x="1332411" y="2142973"/>
            <a:ext cx="6492240" cy="0"/>
          </a:xfrm>
          <a:prstGeom prst="line">
            <a:avLst/>
          </a:prstGeom>
          <a:ln w="28575">
            <a:solidFill>
              <a:srgbClr val="F79646"/>
            </a:solidFill>
          </a:ln>
          <a:effectLst>
            <a:outerShdw blurRad="40005" dist="20320" dir="5400000" algn="ctr" rotWithShape="0">
              <a:schemeClr val="tx1">
                <a:alpha val="38000"/>
              </a:schemeClr>
            </a:outerShdw>
          </a:effectLst>
        </p:spPr>
        <p:style>
          <a:lnRef idx="2">
            <a:schemeClr val="accent6"/>
          </a:lnRef>
          <a:fillRef idx="0">
            <a:schemeClr val="accent6"/>
          </a:fillRef>
          <a:effectRef idx="1">
            <a:schemeClr val="accent6"/>
          </a:effectRef>
          <a:fontRef idx="minor">
            <a:schemeClr val="tx1"/>
          </a:fontRef>
        </p:style>
      </p:cxnSp>
      <p:cxnSp>
        <p:nvCxnSpPr>
          <p:cNvPr id="36" name="Straight Connector 35"/>
          <p:cNvCxnSpPr/>
          <p:nvPr/>
        </p:nvCxnSpPr>
        <p:spPr>
          <a:xfrm>
            <a:off x="1332411" y="5249344"/>
            <a:ext cx="6492240" cy="0"/>
          </a:xfrm>
          <a:prstGeom prst="line">
            <a:avLst/>
          </a:prstGeom>
          <a:ln w="28575">
            <a:solidFill>
              <a:srgbClr val="F79646"/>
            </a:solidFill>
          </a:ln>
          <a:effectLst>
            <a:outerShdw blurRad="40005" dist="20320" dir="5400000" algn="ctr" rotWithShape="0">
              <a:schemeClr val="tx1">
                <a:alpha val="38000"/>
              </a:schemeClr>
            </a:outerShdw>
          </a:effectLst>
        </p:spPr>
        <p:style>
          <a:lnRef idx="2">
            <a:schemeClr val="accent6"/>
          </a:lnRef>
          <a:fillRef idx="0">
            <a:schemeClr val="accent6"/>
          </a:fillRef>
          <a:effectRef idx="1">
            <a:schemeClr val="accent6"/>
          </a:effectRef>
          <a:fontRef idx="minor">
            <a:schemeClr val="tx1"/>
          </a:fontRef>
        </p:style>
      </p:cxnSp>
      <p:sp>
        <p:nvSpPr>
          <p:cNvPr id="37" name="Content Placeholder 2"/>
          <p:cNvSpPr txBox="1">
            <a:spLocks/>
          </p:cNvSpPr>
          <p:nvPr/>
        </p:nvSpPr>
        <p:spPr>
          <a:xfrm>
            <a:off x="387714" y="1712445"/>
            <a:ext cx="8229600" cy="4499886"/>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p>
          <a:p>
            <a:pPr marL="0" indent="0">
              <a:buFont typeface="Arial" panose="020B0604020202020204" pitchFamily="34" charset="0"/>
              <a:buNone/>
            </a:pPr>
            <a:r>
              <a:rPr lang="en-US" sz="3400"/>
              <a:t>	</a:t>
            </a:r>
            <a:r>
              <a:rPr lang="en-US" sz="2000"/>
              <a:t>Level 1</a:t>
            </a:r>
          </a:p>
          <a:p>
            <a:pPr marL="0" indent="0">
              <a:buFont typeface="Arial" panose="020B0604020202020204" pitchFamily="34" charset="0"/>
              <a:buNone/>
            </a:pPr>
            <a:endParaRPr lang="en-US" sz="100"/>
          </a:p>
          <a:p>
            <a:pPr marL="0" indent="0">
              <a:buFont typeface="Arial" panose="020B0604020202020204" pitchFamily="34" charset="0"/>
              <a:buNone/>
            </a:pPr>
            <a:r>
              <a:rPr lang="en-US" sz="2000"/>
              <a:t>	Level 2</a:t>
            </a:r>
          </a:p>
          <a:p>
            <a:pPr marL="0" indent="0">
              <a:buFont typeface="Arial" panose="020B0604020202020204" pitchFamily="34" charset="0"/>
              <a:buNone/>
            </a:pPr>
            <a:endParaRPr lang="en-US" sz="400"/>
          </a:p>
          <a:p>
            <a:pPr marL="0" indent="0">
              <a:buFont typeface="Arial" panose="020B0604020202020204" pitchFamily="34" charset="0"/>
              <a:buNone/>
            </a:pPr>
            <a:r>
              <a:rPr lang="en-US" sz="2000"/>
              <a:t>	Level 3</a:t>
            </a:r>
          </a:p>
          <a:p>
            <a:pPr marL="0" indent="0">
              <a:buFont typeface="Arial" panose="020B0604020202020204" pitchFamily="34" charset="0"/>
              <a:buNone/>
            </a:pPr>
            <a:endParaRPr lang="en-US" sz="800"/>
          </a:p>
          <a:p>
            <a:pPr marL="0" indent="0">
              <a:buFont typeface="Arial" panose="020B0604020202020204" pitchFamily="34" charset="0"/>
              <a:buNone/>
            </a:pPr>
            <a:r>
              <a:rPr lang="en-US" sz="2000"/>
              <a:t>	Level 4</a:t>
            </a:r>
          </a:p>
          <a:p>
            <a:pPr marL="0" indent="0">
              <a:buFont typeface="Arial" panose="020B0604020202020204" pitchFamily="34" charset="0"/>
              <a:buNone/>
            </a:pPr>
            <a:endParaRPr lang="en-US" sz="1000"/>
          </a:p>
          <a:p>
            <a:pPr marL="0" indent="0">
              <a:buFont typeface="Arial" panose="020B0604020202020204" pitchFamily="34" charset="0"/>
              <a:buNone/>
            </a:pPr>
            <a:r>
              <a:rPr lang="en-US" sz="2000"/>
              <a:t>	Level 5</a:t>
            </a:r>
            <a:endParaRPr lang="en-US" sz="2000" dirty="0"/>
          </a:p>
        </p:txBody>
      </p:sp>
    </p:spTree>
    <p:extLst>
      <p:ext uri="{BB962C8B-B14F-4D97-AF65-F5344CB8AC3E}">
        <p14:creationId xmlns:p14="http://schemas.microsoft.com/office/powerpoint/2010/main" val="812535278"/>
      </p:ext>
    </p:extLst>
  </p:cSld>
  <p:clrMapOvr>
    <a:masterClrMapping/>
  </p:clrMapOvr>
  <p:transition>
    <p:wipe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ontent Placeholder 1"/>
          <p:cNvSpPr txBox="1">
            <a:spLocks/>
          </p:cNvSpPr>
          <p:nvPr/>
        </p:nvSpPr>
        <p:spPr>
          <a:xfrm>
            <a:off x="1097279" y="1380226"/>
            <a:ext cx="6844937" cy="4654814"/>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en-US" sz="1800" dirty="0">
                <a:ea typeface="Cambria Math" panose="02040503050406030204" pitchFamily="18" charset="0"/>
                <a:cs typeface="Times New Roman" pitchFamily="18" charset="0"/>
              </a:rPr>
              <a:t>Hint: Make use of another data structure</a:t>
            </a:r>
          </a:p>
          <a:p>
            <a:pPr algn="just">
              <a:lnSpc>
                <a:spcPct val="150000"/>
              </a:lnSpc>
            </a:pPr>
            <a:endParaRPr lang="en-US" sz="1800" dirty="0">
              <a:ea typeface="Cambria Math" panose="02040503050406030204" pitchFamily="18" charset="0"/>
              <a:cs typeface="Times New Roman" pitchFamily="18" charset="0"/>
            </a:endParaRPr>
          </a:p>
          <a:p>
            <a:pPr algn="just">
              <a:lnSpc>
                <a:spcPct val="150000"/>
              </a:lnSpc>
            </a:pPr>
            <a:endParaRPr lang="en-US" sz="1800" dirty="0">
              <a:ea typeface="Cambria Math" panose="02040503050406030204" pitchFamily="18" charset="0"/>
              <a:cs typeface="Times New Roman" pitchFamily="18" charset="0"/>
            </a:endParaRPr>
          </a:p>
          <a:p>
            <a:pPr algn="just">
              <a:lnSpc>
                <a:spcPct val="150000"/>
              </a:lnSpc>
            </a:pPr>
            <a:endParaRPr lang="en-US" sz="1800" dirty="0">
              <a:ea typeface="Cambria Math" panose="02040503050406030204" pitchFamily="18" charset="0"/>
              <a:cs typeface="Times New Roman" pitchFamily="18" charset="0"/>
            </a:endParaRPr>
          </a:p>
          <a:p>
            <a:pPr algn="just">
              <a:lnSpc>
                <a:spcPct val="150000"/>
              </a:lnSpc>
            </a:pPr>
            <a:endParaRPr lang="en-US" sz="1800" dirty="0">
              <a:ea typeface="Cambria Math" panose="02040503050406030204" pitchFamily="18" charset="0"/>
              <a:cs typeface="Times New Roman" pitchFamily="18" charset="0"/>
            </a:endParaRPr>
          </a:p>
          <a:p>
            <a:pPr algn="just">
              <a:lnSpc>
                <a:spcPct val="150000"/>
              </a:lnSpc>
            </a:pPr>
            <a:endParaRPr lang="en-US" sz="1800" dirty="0">
              <a:ea typeface="Cambria Math" panose="02040503050406030204" pitchFamily="18" charset="0"/>
              <a:cs typeface="Times New Roman" pitchFamily="18" charset="0"/>
            </a:endParaRPr>
          </a:p>
          <a:p>
            <a:pPr algn="just">
              <a:lnSpc>
                <a:spcPct val="150000"/>
              </a:lnSpc>
            </a:pPr>
            <a:endParaRPr lang="en-US" sz="1800" dirty="0">
              <a:ea typeface="Cambria Math" panose="02040503050406030204" pitchFamily="18" charset="0"/>
              <a:cs typeface="Times New Roman" pitchFamily="18" charset="0"/>
            </a:endParaRPr>
          </a:p>
          <a:p>
            <a:pPr marL="0" indent="0" algn="ctr">
              <a:lnSpc>
                <a:spcPct val="150000"/>
              </a:lnSpc>
              <a:buNone/>
            </a:pPr>
            <a:endParaRPr lang="en-US" sz="500" dirty="0">
              <a:ea typeface="Cambria Math" panose="02040503050406030204" pitchFamily="18" charset="0"/>
              <a:cs typeface="Times New Roman" pitchFamily="18" charset="0"/>
            </a:endParaRPr>
          </a:p>
          <a:p>
            <a:pPr marL="0" indent="0">
              <a:lnSpc>
                <a:spcPct val="150000"/>
              </a:lnSpc>
              <a:buNone/>
            </a:pPr>
            <a:r>
              <a:rPr lang="en-US" sz="1800">
                <a:ea typeface="Cambria Math" panose="02040503050406030204" pitchFamily="18" charset="0"/>
                <a:cs typeface="Times New Roman" pitchFamily="18" charset="0"/>
              </a:rPr>
              <a:t>Nodes </a:t>
            </a:r>
            <a:r>
              <a:rPr lang="en-US" sz="1800" dirty="0">
                <a:ea typeface="Cambria Math" panose="02040503050406030204" pitchFamily="18" charset="0"/>
                <a:cs typeface="Times New Roman" pitchFamily="18" charset="0"/>
              </a:rPr>
              <a:t>stored in order accessed in tree</a:t>
            </a:r>
            <a:r>
              <a:rPr lang="mr-IN" sz="1800" dirty="0">
                <a:ea typeface="Cambria Math" panose="02040503050406030204" pitchFamily="18" charset="0"/>
                <a:cs typeface="Times New Roman" pitchFamily="18" charset="0"/>
              </a:rPr>
              <a:t>…</a:t>
            </a:r>
            <a:endParaRPr lang="en-US" sz="1800" dirty="0">
              <a:ea typeface="Cambria Math" panose="02040503050406030204" pitchFamily="18" charset="0"/>
              <a:cs typeface="Times New Roman" pitchFamily="18" charset="0"/>
            </a:endParaRPr>
          </a:p>
        </p:txBody>
      </p:sp>
      <p:sp>
        <p:nvSpPr>
          <p:cNvPr id="2" name="Title 1"/>
          <p:cNvSpPr>
            <a:spLocks noGrp="1"/>
          </p:cNvSpPr>
          <p:nvPr>
            <p:ph type="title"/>
          </p:nvPr>
        </p:nvSpPr>
        <p:spPr/>
        <p:txBody>
          <a:bodyPr/>
          <a:lstStyle/>
          <a:p>
            <a:r>
              <a:rPr lang="en-SG"/>
              <a:t>Level-by-level tree traversal</a:t>
            </a:r>
          </a:p>
        </p:txBody>
      </p:sp>
      <p:grpSp>
        <p:nvGrpSpPr>
          <p:cNvPr id="3" name="Group 2"/>
          <p:cNvGrpSpPr/>
          <p:nvPr/>
        </p:nvGrpSpPr>
        <p:grpSpPr>
          <a:xfrm>
            <a:off x="3180683" y="2276558"/>
            <a:ext cx="3161973" cy="2885838"/>
            <a:chOff x="4150522" y="1663159"/>
            <a:chExt cx="4150135" cy="3513428"/>
          </a:xfrm>
        </p:grpSpPr>
        <p:sp>
          <p:nvSpPr>
            <p:cNvPr id="4" name="Rectangle 3"/>
            <p:cNvSpPr/>
            <p:nvPr/>
          </p:nvSpPr>
          <p:spPr>
            <a:xfrm>
              <a:off x="6144304" y="1663159"/>
              <a:ext cx="539088" cy="366244"/>
            </a:xfrm>
            <a:prstGeom prst="rect">
              <a:avLst/>
            </a:prstGeom>
            <a:solidFill>
              <a:srgbClr val="9BBC59"/>
            </a:solidFill>
            <a:ln w="25400">
              <a:solidFill>
                <a:srgbClr val="71893F"/>
              </a:solidFill>
              <a:round/>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H</a:t>
              </a:r>
            </a:p>
          </p:txBody>
        </p:sp>
        <p:grpSp>
          <p:nvGrpSpPr>
            <p:cNvPr id="5" name="Group 4"/>
            <p:cNvGrpSpPr/>
            <p:nvPr/>
          </p:nvGrpSpPr>
          <p:grpSpPr>
            <a:xfrm>
              <a:off x="4527040" y="2341974"/>
              <a:ext cx="1617264" cy="1152013"/>
              <a:chOff x="4384744" y="3185084"/>
              <a:chExt cx="1873872" cy="1463750"/>
            </a:xfrm>
          </p:grpSpPr>
          <p:sp>
            <p:nvSpPr>
              <p:cNvPr id="28" name="Rectangle 27"/>
              <p:cNvSpPr/>
              <p:nvPr/>
            </p:nvSpPr>
            <p:spPr>
              <a:xfrm>
                <a:off x="5009368" y="3185084"/>
                <a:ext cx="624624" cy="465350"/>
              </a:xfrm>
              <a:prstGeom prst="rect">
                <a:avLst/>
              </a:prstGeom>
              <a:solidFill>
                <a:srgbClr val="9BBC59"/>
              </a:solidFill>
              <a:ln w="25400">
                <a:solidFill>
                  <a:srgbClr val="71893F"/>
                </a:solidFill>
                <a:round/>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E</a:t>
                </a:r>
              </a:p>
            </p:txBody>
          </p:sp>
          <p:sp>
            <p:nvSpPr>
              <p:cNvPr id="29" name="Rectangle 28"/>
              <p:cNvSpPr/>
              <p:nvPr/>
            </p:nvSpPr>
            <p:spPr>
              <a:xfrm>
                <a:off x="4384744" y="4183484"/>
                <a:ext cx="624624" cy="465350"/>
              </a:xfrm>
              <a:prstGeom prst="rect">
                <a:avLst/>
              </a:prstGeom>
              <a:solidFill>
                <a:srgbClr val="9BBC59"/>
              </a:solidFill>
              <a:ln w="25400">
                <a:solidFill>
                  <a:srgbClr val="71893F"/>
                </a:solidFill>
                <a:round/>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B</a:t>
                </a:r>
              </a:p>
            </p:txBody>
          </p:sp>
          <p:sp>
            <p:nvSpPr>
              <p:cNvPr id="30" name="Rectangle 29"/>
              <p:cNvSpPr/>
              <p:nvPr/>
            </p:nvSpPr>
            <p:spPr>
              <a:xfrm>
                <a:off x="5633992" y="4183484"/>
                <a:ext cx="624624" cy="465350"/>
              </a:xfrm>
              <a:prstGeom prst="rect">
                <a:avLst/>
              </a:prstGeom>
              <a:solidFill>
                <a:srgbClr val="9BBC59"/>
              </a:solidFill>
              <a:ln w="25400">
                <a:solidFill>
                  <a:srgbClr val="71893F"/>
                </a:solidFill>
                <a:round/>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F</a:t>
                </a:r>
              </a:p>
            </p:txBody>
          </p:sp>
        </p:grpSp>
        <p:grpSp>
          <p:nvGrpSpPr>
            <p:cNvPr id="6" name="Group 5"/>
            <p:cNvGrpSpPr/>
            <p:nvPr/>
          </p:nvGrpSpPr>
          <p:grpSpPr>
            <a:xfrm>
              <a:off x="6683393" y="2341974"/>
              <a:ext cx="1617264" cy="1157955"/>
              <a:chOff x="6812928" y="3185084"/>
              <a:chExt cx="1873872" cy="1471300"/>
            </a:xfrm>
          </p:grpSpPr>
          <p:sp>
            <p:nvSpPr>
              <p:cNvPr id="25" name="Rectangle 24"/>
              <p:cNvSpPr/>
              <p:nvPr/>
            </p:nvSpPr>
            <p:spPr>
              <a:xfrm>
                <a:off x="7437552" y="3185084"/>
                <a:ext cx="624624" cy="465350"/>
              </a:xfrm>
              <a:prstGeom prst="rect">
                <a:avLst/>
              </a:prstGeom>
              <a:solidFill>
                <a:srgbClr val="9BBC59"/>
              </a:solidFill>
              <a:ln w="25400">
                <a:solidFill>
                  <a:srgbClr val="71893F"/>
                </a:solidFill>
                <a:round/>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L</a:t>
                </a:r>
              </a:p>
            </p:txBody>
          </p:sp>
          <p:sp>
            <p:nvSpPr>
              <p:cNvPr id="26" name="Rectangle 25"/>
              <p:cNvSpPr/>
              <p:nvPr/>
            </p:nvSpPr>
            <p:spPr>
              <a:xfrm>
                <a:off x="6812928" y="4191034"/>
                <a:ext cx="624624" cy="465350"/>
              </a:xfrm>
              <a:prstGeom prst="rect">
                <a:avLst/>
              </a:prstGeom>
              <a:solidFill>
                <a:srgbClr val="9BBC59"/>
              </a:solidFill>
              <a:ln w="25400">
                <a:solidFill>
                  <a:srgbClr val="71893F"/>
                </a:solidFill>
                <a:round/>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J</a:t>
                </a:r>
              </a:p>
            </p:txBody>
          </p:sp>
          <p:sp>
            <p:nvSpPr>
              <p:cNvPr id="27" name="Rectangle 26"/>
              <p:cNvSpPr/>
              <p:nvPr/>
            </p:nvSpPr>
            <p:spPr>
              <a:xfrm>
                <a:off x="8062176" y="4191034"/>
                <a:ext cx="624624" cy="465350"/>
              </a:xfrm>
              <a:prstGeom prst="rect">
                <a:avLst/>
              </a:prstGeom>
              <a:solidFill>
                <a:srgbClr val="9BBC59"/>
              </a:solidFill>
              <a:ln w="25400">
                <a:solidFill>
                  <a:srgbClr val="71893F"/>
                </a:solidFill>
                <a:round/>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M</a:t>
                </a:r>
              </a:p>
            </p:txBody>
          </p:sp>
        </p:grpSp>
        <p:cxnSp>
          <p:nvCxnSpPr>
            <p:cNvPr id="7" name="Straight Arrow Connector 6"/>
            <p:cNvCxnSpPr>
              <a:stCxn id="33" idx="2"/>
              <a:endCxn id="24" idx="0"/>
            </p:cNvCxnSpPr>
            <p:nvPr/>
          </p:nvCxnSpPr>
          <p:spPr>
            <a:xfrm flipH="1">
              <a:off x="5335672" y="2029403"/>
              <a:ext cx="1078176" cy="312572"/>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cxnSp>
          <p:nvCxnSpPr>
            <p:cNvPr id="8" name="Straight Arrow Connector 7"/>
            <p:cNvCxnSpPr>
              <a:stCxn id="33" idx="2"/>
              <a:endCxn id="21" idx="0"/>
            </p:cNvCxnSpPr>
            <p:nvPr/>
          </p:nvCxnSpPr>
          <p:spPr>
            <a:xfrm>
              <a:off x="6413849" y="2029403"/>
              <a:ext cx="1078176" cy="312572"/>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cxnSp>
          <p:nvCxnSpPr>
            <p:cNvPr id="9" name="Straight Arrow Connector 8"/>
            <p:cNvCxnSpPr>
              <a:endCxn id="25" idx="0"/>
            </p:cNvCxnSpPr>
            <p:nvPr/>
          </p:nvCxnSpPr>
          <p:spPr>
            <a:xfrm flipH="1">
              <a:off x="4796584" y="2708218"/>
              <a:ext cx="539088" cy="419526"/>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cxnSp>
          <p:nvCxnSpPr>
            <p:cNvPr id="10" name="Straight Arrow Connector 9"/>
            <p:cNvCxnSpPr>
              <a:endCxn id="26" idx="0"/>
            </p:cNvCxnSpPr>
            <p:nvPr/>
          </p:nvCxnSpPr>
          <p:spPr>
            <a:xfrm>
              <a:off x="5335672" y="2708218"/>
              <a:ext cx="539088" cy="419526"/>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cxnSp>
          <p:nvCxnSpPr>
            <p:cNvPr id="11" name="Straight Arrow Connector 10"/>
            <p:cNvCxnSpPr>
              <a:endCxn id="22" idx="0"/>
            </p:cNvCxnSpPr>
            <p:nvPr/>
          </p:nvCxnSpPr>
          <p:spPr>
            <a:xfrm flipH="1">
              <a:off x="6952937" y="2708218"/>
              <a:ext cx="539088" cy="425468"/>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cxnSp>
          <p:nvCxnSpPr>
            <p:cNvPr id="12" name="Straight Arrow Connector 11"/>
            <p:cNvCxnSpPr>
              <a:endCxn id="23" idx="0"/>
            </p:cNvCxnSpPr>
            <p:nvPr/>
          </p:nvCxnSpPr>
          <p:spPr>
            <a:xfrm>
              <a:off x="7492025" y="2708218"/>
              <a:ext cx="539088" cy="425468"/>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sp>
          <p:nvSpPr>
            <p:cNvPr id="13" name="Rectangle 12"/>
            <p:cNvSpPr/>
            <p:nvPr/>
          </p:nvSpPr>
          <p:spPr>
            <a:xfrm>
              <a:off x="5605216" y="3969043"/>
              <a:ext cx="539088" cy="366244"/>
            </a:xfrm>
            <a:prstGeom prst="rect">
              <a:avLst/>
            </a:prstGeom>
            <a:solidFill>
              <a:srgbClr val="9BBC59"/>
            </a:solidFill>
            <a:ln w="25400">
              <a:solidFill>
                <a:srgbClr val="71893F"/>
              </a:solidFill>
              <a:round/>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G</a:t>
              </a:r>
            </a:p>
          </p:txBody>
        </p:sp>
        <p:sp>
          <p:nvSpPr>
            <p:cNvPr id="14" name="Rectangle 13"/>
            <p:cNvSpPr/>
            <p:nvPr/>
          </p:nvSpPr>
          <p:spPr>
            <a:xfrm>
              <a:off x="7055397" y="3969043"/>
              <a:ext cx="539088" cy="366244"/>
            </a:xfrm>
            <a:prstGeom prst="rect">
              <a:avLst/>
            </a:prstGeom>
            <a:solidFill>
              <a:srgbClr val="9BBC59"/>
            </a:solidFill>
            <a:ln w="25400">
              <a:solidFill>
                <a:srgbClr val="71893F"/>
              </a:solidFill>
              <a:round/>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K</a:t>
              </a:r>
            </a:p>
          </p:txBody>
        </p:sp>
        <p:cxnSp>
          <p:nvCxnSpPr>
            <p:cNvPr id="15" name="Straight Arrow Connector 14"/>
            <p:cNvCxnSpPr>
              <a:stCxn id="22" idx="2"/>
              <a:endCxn id="10" idx="0"/>
            </p:cNvCxnSpPr>
            <p:nvPr/>
          </p:nvCxnSpPr>
          <p:spPr>
            <a:xfrm>
              <a:off x="6952937" y="3499929"/>
              <a:ext cx="372004" cy="469114"/>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cxnSp>
          <p:nvCxnSpPr>
            <p:cNvPr id="16" name="Straight Arrow Connector 15"/>
            <p:cNvCxnSpPr>
              <a:stCxn id="26" idx="2"/>
              <a:endCxn id="9" idx="0"/>
            </p:cNvCxnSpPr>
            <p:nvPr/>
          </p:nvCxnSpPr>
          <p:spPr>
            <a:xfrm>
              <a:off x="5874760" y="3493987"/>
              <a:ext cx="0" cy="475056"/>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sp>
          <p:nvSpPr>
            <p:cNvPr id="17" name="Rectangle 16"/>
            <p:cNvSpPr/>
            <p:nvPr/>
          </p:nvSpPr>
          <p:spPr>
            <a:xfrm>
              <a:off x="6314074" y="3969043"/>
              <a:ext cx="539088" cy="366244"/>
            </a:xfrm>
            <a:prstGeom prst="rect">
              <a:avLst/>
            </a:prstGeom>
            <a:solidFill>
              <a:srgbClr val="9BBC59"/>
            </a:solidFill>
            <a:ln w="25400">
              <a:solidFill>
                <a:srgbClr val="71893F"/>
              </a:solidFill>
              <a:round/>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I</a:t>
              </a:r>
            </a:p>
          </p:txBody>
        </p:sp>
        <p:cxnSp>
          <p:nvCxnSpPr>
            <p:cNvPr id="18" name="Straight Arrow Connector 17"/>
            <p:cNvCxnSpPr>
              <a:stCxn id="22" idx="2"/>
              <a:endCxn id="13" idx="0"/>
            </p:cNvCxnSpPr>
            <p:nvPr/>
          </p:nvCxnSpPr>
          <p:spPr>
            <a:xfrm flipH="1">
              <a:off x="6583618" y="3499929"/>
              <a:ext cx="369319" cy="469114"/>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sp>
          <p:nvSpPr>
            <p:cNvPr id="19" name="Rectangle 18"/>
            <p:cNvSpPr/>
            <p:nvPr/>
          </p:nvSpPr>
          <p:spPr>
            <a:xfrm>
              <a:off x="4891845" y="3969043"/>
              <a:ext cx="539088" cy="366244"/>
            </a:xfrm>
            <a:prstGeom prst="rect">
              <a:avLst/>
            </a:prstGeom>
            <a:solidFill>
              <a:srgbClr val="9BBC59"/>
            </a:solidFill>
            <a:ln w="25400">
              <a:solidFill>
                <a:srgbClr val="71893F"/>
              </a:solidFill>
              <a:round/>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C</a:t>
              </a:r>
            </a:p>
          </p:txBody>
        </p:sp>
        <p:cxnSp>
          <p:nvCxnSpPr>
            <p:cNvPr id="20" name="Straight Arrow Connector 19"/>
            <p:cNvCxnSpPr>
              <a:stCxn id="25" idx="2"/>
              <a:endCxn id="15" idx="0"/>
            </p:cNvCxnSpPr>
            <p:nvPr/>
          </p:nvCxnSpPr>
          <p:spPr>
            <a:xfrm>
              <a:off x="4796584" y="3493987"/>
              <a:ext cx="364805" cy="475056"/>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sp>
          <p:nvSpPr>
            <p:cNvPr id="21" name="Rectangle 20"/>
            <p:cNvSpPr/>
            <p:nvPr/>
          </p:nvSpPr>
          <p:spPr>
            <a:xfrm>
              <a:off x="4150522" y="3969043"/>
              <a:ext cx="539088" cy="366244"/>
            </a:xfrm>
            <a:prstGeom prst="rect">
              <a:avLst/>
            </a:prstGeom>
            <a:solidFill>
              <a:srgbClr val="9BBC59"/>
            </a:solidFill>
            <a:ln w="25400">
              <a:solidFill>
                <a:srgbClr val="71893F"/>
              </a:solidFill>
              <a:round/>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A</a:t>
              </a:r>
            </a:p>
          </p:txBody>
        </p:sp>
        <p:cxnSp>
          <p:nvCxnSpPr>
            <p:cNvPr id="22" name="Straight Arrow Connector 21"/>
            <p:cNvCxnSpPr>
              <a:stCxn id="25" idx="2"/>
              <a:endCxn id="17" idx="0"/>
            </p:cNvCxnSpPr>
            <p:nvPr/>
          </p:nvCxnSpPr>
          <p:spPr>
            <a:xfrm flipH="1">
              <a:off x="4420066" y="3493987"/>
              <a:ext cx="376518" cy="475056"/>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sp>
          <p:nvSpPr>
            <p:cNvPr id="23" name="Rectangle 22"/>
            <p:cNvSpPr/>
            <p:nvPr/>
          </p:nvSpPr>
          <p:spPr>
            <a:xfrm>
              <a:off x="5161389" y="4810343"/>
              <a:ext cx="539088" cy="366244"/>
            </a:xfrm>
            <a:prstGeom prst="rect">
              <a:avLst/>
            </a:prstGeom>
            <a:solidFill>
              <a:srgbClr val="9BBC59"/>
            </a:solidFill>
            <a:ln w="25400">
              <a:solidFill>
                <a:srgbClr val="71893F"/>
              </a:solidFill>
              <a:round/>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D</a:t>
              </a:r>
            </a:p>
          </p:txBody>
        </p:sp>
        <p:cxnSp>
          <p:nvCxnSpPr>
            <p:cNvPr id="24" name="Straight Arrow Connector 23"/>
            <p:cNvCxnSpPr>
              <a:stCxn id="15" idx="2"/>
              <a:endCxn id="19" idx="0"/>
            </p:cNvCxnSpPr>
            <p:nvPr/>
          </p:nvCxnSpPr>
          <p:spPr>
            <a:xfrm>
              <a:off x="5161389" y="4335287"/>
              <a:ext cx="269544" cy="475056"/>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grpSp>
      <p:cxnSp>
        <p:nvCxnSpPr>
          <p:cNvPr id="31" name="Straight Connector 30"/>
          <p:cNvCxnSpPr/>
          <p:nvPr/>
        </p:nvCxnSpPr>
        <p:spPr>
          <a:xfrm>
            <a:off x="1332411" y="2682019"/>
            <a:ext cx="6492240" cy="0"/>
          </a:xfrm>
          <a:prstGeom prst="line">
            <a:avLst/>
          </a:prstGeom>
          <a:ln w="28575">
            <a:solidFill>
              <a:srgbClr val="F79646"/>
            </a:solidFill>
          </a:ln>
          <a:effectLst>
            <a:outerShdw blurRad="40005" dist="20320" dir="5400000" algn="ctr" rotWithShape="0">
              <a:schemeClr val="tx1">
                <a:alpha val="38000"/>
              </a:schemeClr>
            </a:outerShdw>
          </a:effectLst>
        </p:spPr>
        <p:style>
          <a:lnRef idx="2">
            <a:schemeClr val="accent6"/>
          </a:lnRef>
          <a:fillRef idx="0">
            <a:schemeClr val="accent6"/>
          </a:fillRef>
          <a:effectRef idx="1">
            <a:schemeClr val="accent6"/>
          </a:effectRef>
          <a:fontRef idx="minor">
            <a:schemeClr val="tx1"/>
          </a:fontRef>
        </p:style>
      </p:cxnSp>
      <p:cxnSp>
        <p:nvCxnSpPr>
          <p:cNvPr id="32" name="Straight Connector 31"/>
          <p:cNvCxnSpPr/>
          <p:nvPr/>
        </p:nvCxnSpPr>
        <p:spPr>
          <a:xfrm>
            <a:off x="1332411" y="3275885"/>
            <a:ext cx="6492240" cy="0"/>
          </a:xfrm>
          <a:prstGeom prst="line">
            <a:avLst/>
          </a:prstGeom>
          <a:ln w="28575">
            <a:solidFill>
              <a:srgbClr val="F79646"/>
            </a:solidFill>
          </a:ln>
          <a:effectLst>
            <a:outerShdw blurRad="40005" dist="20320" dir="5400000" algn="ctr" rotWithShape="0">
              <a:schemeClr val="tx1">
                <a:alpha val="38000"/>
              </a:schemeClr>
            </a:outerShdw>
          </a:effectLst>
        </p:spPr>
        <p:style>
          <a:lnRef idx="2">
            <a:schemeClr val="accent6"/>
          </a:lnRef>
          <a:fillRef idx="0">
            <a:schemeClr val="accent6"/>
          </a:fillRef>
          <a:effectRef idx="1">
            <a:schemeClr val="accent6"/>
          </a:effectRef>
          <a:fontRef idx="minor">
            <a:schemeClr val="tx1"/>
          </a:fontRef>
        </p:style>
      </p:cxnSp>
      <p:cxnSp>
        <p:nvCxnSpPr>
          <p:cNvPr id="33" name="Straight Connector 32"/>
          <p:cNvCxnSpPr/>
          <p:nvPr/>
        </p:nvCxnSpPr>
        <p:spPr>
          <a:xfrm>
            <a:off x="1332411" y="3933705"/>
            <a:ext cx="6492240" cy="0"/>
          </a:xfrm>
          <a:prstGeom prst="line">
            <a:avLst/>
          </a:prstGeom>
          <a:ln w="28575">
            <a:solidFill>
              <a:srgbClr val="F79646"/>
            </a:solidFill>
          </a:ln>
          <a:effectLst>
            <a:outerShdw blurRad="40005" dist="20320" dir="5400000" algn="ctr" rotWithShape="0">
              <a:schemeClr val="tx1">
                <a:alpha val="38000"/>
              </a:schemeClr>
            </a:outerShdw>
          </a:effectLst>
        </p:spPr>
        <p:style>
          <a:lnRef idx="2">
            <a:schemeClr val="accent6"/>
          </a:lnRef>
          <a:fillRef idx="0">
            <a:schemeClr val="accent6"/>
          </a:fillRef>
          <a:effectRef idx="1">
            <a:schemeClr val="accent6"/>
          </a:effectRef>
          <a:fontRef idx="minor">
            <a:schemeClr val="tx1"/>
          </a:fontRef>
        </p:style>
      </p:cxnSp>
      <p:cxnSp>
        <p:nvCxnSpPr>
          <p:cNvPr id="34" name="Straight Connector 33"/>
          <p:cNvCxnSpPr/>
          <p:nvPr/>
        </p:nvCxnSpPr>
        <p:spPr>
          <a:xfrm>
            <a:off x="1332411" y="4591525"/>
            <a:ext cx="6492240" cy="0"/>
          </a:xfrm>
          <a:prstGeom prst="line">
            <a:avLst/>
          </a:prstGeom>
          <a:ln w="28575">
            <a:solidFill>
              <a:srgbClr val="F79646"/>
            </a:solidFill>
          </a:ln>
          <a:effectLst>
            <a:outerShdw blurRad="40005" dist="20320" dir="5400000" algn="ctr" rotWithShape="0">
              <a:schemeClr val="tx1">
                <a:alpha val="38000"/>
              </a:schemeClr>
            </a:outerShdw>
          </a:effectLst>
        </p:spPr>
        <p:style>
          <a:lnRef idx="2">
            <a:schemeClr val="accent6"/>
          </a:lnRef>
          <a:fillRef idx="0">
            <a:schemeClr val="accent6"/>
          </a:fillRef>
          <a:effectRef idx="1">
            <a:schemeClr val="accent6"/>
          </a:effectRef>
          <a:fontRef idx="minor">
            <a:schemeClr val="tx1"/>
          </a:fontRef>
        </p:style>
      </p:cxnSp>
      <p:cxnSp>
        <p:nvCxnSpPr>
          <p:cNvPr id="35" name="Straight Connector 34"/>
          <p:cNvCxnSpPr/>
          <p:nvPr/>
        </p:nvCxnSpPr>
        <p:spPr>
          <a:xfrm>
            <a:off x="1332411" y="2142973"/>
            <a:ext cx="6492240" cy="0"/>
          </a:xfrm>
          <a:prstGeom prst="line">
            <a:avLst/>
          </a:prstGeom>
          <a:ln w="28575">
            <a:solidFill>
              <a:srgbClr val="F79646"/>
            </a:solidFill>
          </a:ln>
          <a:effectLst>
            <a:outerShdw blurRad="40005" dist="20320" dir="5400000" algn="ctr" rotWithShape="0">
              <a:schemeClr val="tx1">
                <a:alpha val="38000"/>
              </a:schemeClr>
            </a:outerShdw>
          </a:effectLst>
        </p:spPr>
        <p:style>
          <a:lnRef idx="2">
            <a:schemeClr val="accent6"/>
          </a:lnRef>
          <a:fillRef idx="0">
            <a:schemeClr val="accent6"/>
          </a:fillRef>
          <a:effectRef idx="1">
            <a:schemeClr val="accent6"/>
          </a:effectRef>
          <a:fontRef idx="minor">
            <a:schemeClr val="tx1"/>
          </a:fontRef>
        </p:style>
      </p:cxnSp>
      <p:cxnSp>
        <p:nvCxnSpPr>
          <p:cNvPr id="36" name="Straight Connector 35"/>
          <p:cNvCxnSpPr/>
          <p:nvPr/>
        </p:nvCxnSpPr>
        <p:spPr>
          <a:xfrm>
            <a:off x="1332411" y="5249344"/>
            <a:ext cx="6492240" cy="0"/>
          </a:xfrm>
          <a:prstGeom prst="line">
            <a:avLst/>
          </a:prstGeom>
          <a:ln w="28575">
            <a:solidFill>
              <a:srgbClr val="F79646"/>
            </a:solidFill>
          </a:ln>
          <a:effectLst>
            <a:outerShdw blurRad="40005" dist="20320" dir="5400000" algn="ctr" rotWithShape="0">
              <a:schemeClr val="tx1">
                <a:alpha val="38000"/>
              </a:schemeClr>
            </a:outerShdw>
          </a:effectLst>
        </p:spPr>
        <p:style>
          <a:lnRef idx="2">
            <a:schemeClr val="accent6"/>
          </a:lnRef>
          <a:fillRef idx="0">
            <a:schemeClr val="accent6"/>
          </a:fillRef>
          <a:effectRef idx="1">
            <a:schemeClr val="accent6"/>
          </a:effectRef>
          <a:fontRef idx="minor">
            <a:schemeClr val="tx1"/>
          </a:fontRef>
        </p:style>
      </p:cxnSp>
      <p:sp>
        <p:nvSpPr>
          <p:cNvPr id="37" name="Content Placeholder 2"/>
          <p:cNvSpPr txBox="1">
            <a:spLocks/>
          </p:cNvSpPr>
          <p:nvPr/>
        </p:nvSpPr>
        <p:spPr>
          <a:xfrm>
            <a:off x="387714" y="1712445"/>
            <a:ext cx="8229600" cy="4499886"/>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p>
          <a:p>
            <a:pPr marL="0" indent="0">
              <a:buFont typeface="Arial" panose="020B0604020202020204" pitchFamily="34" charset="0"/>
              <a:buNone/>
            </a:pPr>
            <a:r>
              <a:rPr lang="en-US" sz="3400"/>
              <a:t>	</a:t>
            </a:r>
            <a:r>
              <a:rPr lang="en-US" sz="2000"/>
              <a:t>Level 1</a:t>
            </a:r>
          </a:p>
          <a:p>
            <a:pPr marL="0" indent="0">
              <a:buFont typeface="Arial" panose="020B0604020202020204" pitchFamily="34" charset="0"/>
              <a:buNone/>
            </a:pPr>
            <a:endParaRPr lang="en-US" sz="100"/>
          </a:p>
          <a:p>
            <a:pPr marL="0" indent="0">
              <a:buFont typeface="Arial" panose="020B0604020202020204" pitchFamily="34" charset="0"/>
              <a:buNone/>
            </a:pPr>
            <a:r>
              <a:rPr lang="en-US" sz="2000"/>
              <a:t>	Level 2</a:t>
            </a:r>
          </a:p>
          <a:p>
            <a:pPr marL="0" indent="0">
              <a:buFont typeface="Arial" panose="020B0604020202020204" pitchFamily="34" charset="0"/>
              <a:buNone/>
            </a:pPr>
            <a:endParaRPr lang="en-US" sz="400"/>
          </a:p>
          <a:p>
            <a:pPr marL="0" indent="0">
              <a:buFont typeface="Arial" panose="020B0604020202020204" pitchFamily="34" charset="0"/>
              <a:buNone/>
            </a:pPr>
            <a:r>
              <a:rPr lang="en-US" sz="2000"/>
              <a:t>	Level 3</a:t>
            </a:r>
          </a:p>
          <a:p>
            <a:pPr marL="0" indent="0">
              <a:buFont typeface="Arial" panose="020B0604020202020204" pitchFamily="34" charset="0"/>
              <a:buNone/>
            </a:pPr>
            <a:endParaRPr lang="en-US" sz="800"/>
          </a:p>
          <a:p>
            <a:pPr marL="0" indent="0">
              <a:buFont typeface="Arial" panose="020B0604020202020204" pitchFamily="34" charset="0"/>
              <a:buNone/>
            </a:pPr>
            <a:r>
              <a:rPr lang="en-US" sz="2000"/>
              <a:t>	Level 4</a:t>
            </a:r>
          </a:p>
          <a:p>
            <a:pPr marL="0" indent="0">
              <a:buFont typeface="Arial" panose="020B0604020202020204" pitchFamily="34" charset="0"/>
              <a:buNone/>
            </a:pPr>
            <a:endParaRPr lang="en-US" sz="1000"/>
          </a:p>
          <a:p>
            <a:pPr marL="0" indent="0">
              <a:buFont typeface="Arial" panose="020B0604020202020204" pitchFamily="34" charset="0"/>
              <a:buNone/>
            </a:pPr>
            <a:r>
              <a:rPr lang="en-US" sz="2000"/>
              <a:t>	Level 5</a:t>
            </a:r>
            <a:endParaRPr lang="en-US" sz="2000" dirty="0"/>
          </a:p>
        </p:txBody>
      </p:sp>
    </p:spTree>
    <p:extLst>
      <p:ext uri="{BB962C8B-B14F-4D97-AF65-F5344CB8AC3E}">
        <p14:creationId xmlns:p14="http://schemas.microsoft.com/office/powerpoint/2010/main" val="1366055892"/>
      </p:ext>
    </p:extLst>
  </p:cSld>
  <p:clrMapOvr>
    <a:masterClrMapping/>
  </p:clrMapOvr>
  <p:transition>
    <p:wipe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ontent Placeholder 1"/>
          <p:cNvSpPr txBox="1">
            <a:spLocks/>
          </p:cNvSpPr>
          <p:nvPr/>
        </p:nvSpPr>
        <p:spPr>
          <a:xfrm>
            <a:off x="1097279" y="1380226"/>
            <a:ext cx="6844937" cy="4654814"/>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en-SG" sz="1800">
                <a:ea typeface="Cambria Math" panose="02040503050406030204" pitchFamily="18" charset="0"/>
                <a:cs typeface="Times New Roman" pitchFamily="18" charset="0"/>
              </a:rPr>
              <a:t>Use a queue! Root node should be first</a:t>
            </a:r>
          </a:p>
          <a:p>
            <a:pPr marL="0" indent="0" algn="just">
              <a:lnSpc>
                <a:spcPct val="150000"/>
              </a:lnSpc>
              <a:buNone/>
            </a:pPr>
            <a:endParaRPr lang="en-US" sz="1800">
              <a:ea typeface="Cambria Math" panose="02040503050406030204" pitchFamily="18" charset="0"/>
              <a:cs typeface="Times New Roman" pitchFamily="18" charset="0"/>
            </a:endParaRPr>
          </a:p>
          <a:p>
            <a:pPr algn="just">
              <a:lnSpc>
                <a:spcPct val="150000"/>
              </a:lnSpc>
            </a:pPr>
            <a:endParaRPr lang="en-US" sz="1800" dirty="0">
              <a:ea typeface="Cambria Math" panose="02040503050406030204" pitchFamily="18" charset="0"/>
              <a:cs typeface="Times New Roman" pitchFamily="18" charset="0"/>
            </a:endParaRPr>
          </a:p>
          <a:p>
            <a:pPr algn="just">
              <a:lnSpc>
                <a:spcPct val="150000"/>
              </a:lnSpc>
            </a:pPr>
            <a:endParaRPr lang="en-US" sz="1800" dirty="0">
              <a:ea typeface="Cambria Math" panose="02040503050406030204" pitchFamily="18" charset="0"/>
              <a:cs typeface="Times New Roman" pitchFamily="18" charset="0"/>
            </a:endParaRPr>
          </a:p>
          <a:p>
            <a:pPr algn="just">
              <a:lnSpc>
                <a:spcPct val="150000"/>
              </a:lnSpc>
            </a:pPr>
            <a:endParaRPr lang="en-US" sz="1800" dirty="0">
              <a:ea typeface="Cambria Math" panose="02040503050406030204" pitchFamily="18" charset="0"/>
              <a:cs typeface="Times New Roman" pitchFamily="18" charset="0"/>
            </a:endParaRPr>
          </a:p>
          <a:p>
            <a:pPr algn="just">
              <a:lnSpc>
                <a:spcPct val="150000"/>
              </a:lnSpc>
            </a:pPr>
            <a:endParaRPr lang="en-US" sz="1800" dirty="0">
              <a:ea typeface="Cambria Math" panose="02040503050406030204" pitchFamily="18" charset="0"/>
              <a:cs typeface="Times New Roman" pitchFamily="18" charset="0"/>
            </a:endParaRPr>
          </a:p>
          <a:p>
            <a:pPr algn="just">
              <a:lnSpc>
                <a:spcPct val="150000"/>
              </a:lnSpc>
            </a:pPr>
            <a:endParaRPr lang="en-US" sz="1800" dirty="0">
              <a:ea typeface="Cambria Math" panose="02040503050406030204" pitchFamily="18" charset="0"/>
              <a:cs typeface="Times New Roman" pitchFamily="18" charset="0"/>
            </a:endParaRPr>
          </a:p>
          <a:p>
            <a:pPr marL="0" indent="0" algn="ctr">
              <a:lnSpc>
                <a:spcPct val="150000"/>
              </a:lnSpc>
              <a:buNone/>
            </a:pPr>
            <a:endParaRPr lang="en-US" sz="500" dirty="0">
              <a:ea typeface="Cambria Math" panose="02040503050406030204" pitchFamily="18" charset="0"/>
              <a:cs typeface="Times New Roman" pitchFamily="18" charset="0"/>
            </a:endParaRPr>
          </a:p>
          <a:p>
            <a:pPr marL="0" indent="0">
              <a:lnSpc>
                <a:spcPct val="150000"/>
              </a:lnSpc>
              <a:buNone/>
            </a:pPr>
            <a:r>
              <a:rPr lang="en-US" sz="1800">
                <a:ea typeface="Cambria Math" panose="02040503050406030204" pitchFamily="18" charset="0"/>
                <a:cs typeface="Times New Roman" pitchFamily="18" charset="0"/>
              </a:rPr>
              <a:t>Nodes </a:t>
            </a:r>
            <a:r>
              <a:rPr lang="en-US" sz="1800" dirty="0">
                <a:ea typeface="Cambria Math" panose="02040503050406030204" pitchFamily="18" charset="0"/>
                <a:cs typeface="Times New Roman" pitchFamily="18" charset="0"/>
              </a:rPr>
              <a:t>stored in order accessed </a:t>
            </a:r>
            <a:r>
              <a:rPr lang="en-US" sz="1800">
                <a:ea typeface="Cambria Math" panose="02040503050406030204" pitchFamily="18" charset="0"/>
                <a:cs typeface="Times New Roman" pitchFamily="18" charset="0"/>
              </a:rPr>
              <a:t>in tree</a:t>
            </a:r>
            <a:endParaRPr lang="en-US" sz="1800" dirty="0">
              <a:ea typeface="Cambria Math" panose="02040503050406030204" pitchFamily="18" charset="0"/>
              <a:cs typeface="Times New Roman" pitchFamily="18" charset="0"/>
            </a:endParaRPr>
          </a:p>
        </p:txBody>
      </p:sp>
      <p:sp>
        <p:nvSpPr>
          <p:cNvPr id="2" name="Title 1"/>
          <p:cNvSpPr>
            <a:spLocks noGrp="1"/>
          </p:cNvSpPr>
          <p:nvPr>
            <p:ph type="title"/>
          </p:nvPr>
        </p:nvSpPr>
        <p:spPr/>
        <p:txBody>
          <a:bodyPr/>
          <a:lstStyle/>
          <a:p>
            <a:r>
              <a:rPr lang="en-SG"/>
              <a:t>Level-by-level tree traversal</a:t>
            </a:r>
          </a:p>
        </p:txBody>
      </p:sp>
      <p:grpSp>
        <p:nvGrpSpPr>
          <p:cNvPr id="3" name="Group 2"/>
          <p:cNvGrpSpPr/>
          <p:nvPr/>
        </p:nvGrpSpPr>
        <p:grpSpPr>
          <a:xfrm>
            <a:off x="3180683" y="2276558"/>
            <a:ext cx="3161973" cy="2885838"/>
            <a:chOff x="4150522" y="1663159"/>
            <a:chExt cx="4150135" cy="3513428"/>
          </a:xfrm>
        </p:grpSpPr>
        <p:sp>
          <p:nvSpPr>
            <p:cNvPr id="4" name="Rectangle 3"/>
            <p:cNvSpPr/>
            <p:nvPr/>
          </p:nvSpPr>
          <p:spPr>
            <a:xfrm>
              <a:off x="6144304" y="1663159"/>
              <a:ext cx="539088" cy="366244"/>
            </a:xfrm>
            <a:prstGeom prst="rect">
              <a:avLst/>
            </a:prstGeom>
            <a:solidFill>
              <a:srgbClr val="9BBC59"/>
            </a:solidFill>
            <a:ln w="25400">
              <a:solidFill>
                <a:srgbClr val="71893F"/>
              </a:solidFill>
              <a:round/>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H</a:t>
              </a:r>
            </a:p>
          </p:txBody>
        </p:sp>
        <p:grpSp>
          <p:nvGrpSpPr>
            <p:cNvPr id="5" name="Group 4"/>
            <p:cNvGrpSpPr/>
            <p:nvPr/>
          </p:nvGrpSpPr>
          <p:grpSpPr>
            <a:xfrm>
              <a:off x="4527040" y="2341974"/>
              <a:ext cx="1617264" cy="1152013"/>
              <a:chOff x="4384744" y="3185084"/>
              <a:chExt cx="1873872" cy="1463750"/>
            </a:xfrm>
          </p:grpSpPr>
          <p:sp>
            <p:nvSpPr>
              <p:cNvPr id="28" name="Rectangle 27"/>
              <p:cNvSpPr/>
              <p:nvPr/>
            </p:nvSpPr>
            <p:spPr>
              <a:xfrm>
                <a:off x="5009368" y="3185084"/>
                <a:ext cx="624624" cy="465350"/>
              </a:xfrm>
              <a:prstGeom prst="rect">
                <a:avLst/>
              </a:prstGeom>
              <a:solidFill>
                <a:srgbClr val="9BBC59"/>
              </a:solidFill>
              <a:ln w="25400">
                <a:solidFill>
                  <a:srgbClr val="71893F"/>
                </a:solidFill>
                <a:round/>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E</a:t>
                </a:r>
              </a:p>
            </p:txBody>
          </p:sp>
          <p:sp>
            <p:nvSpPr>
              <p:cNvPr id="29" name="Rectangle 28"/>
              <p:cNvSpPr/>
              <p:nvPr/>
            </p:nvSpPr>
            <p:spPr>
              <a:xfrm>
                <a:off x="4384744" y="4183484"/>
                <a:ext cx="624624" cy="465350"/>
              </a:xfrm>
              <a:prstGeom prst="rect">
                <a:avLst/>
              </a:prstGeom>
              <a:solidFill>
                <a:srgbClr val="9BBC59"/>
              </a:solidFill>
              <a:ln w="25400">
                <a:solidFill>
                  <a:srgbClr val="71893F"/>
                </a:solidFill>
                <a:round/>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B</a:t>
                </a:r>
              </a:p>
            </p:txBody>
          </p:sp>
          <p:sp>
            <p:nvSpPr>
              <p:cNvPr id="30" name="Rectangle 29"/>
              <p:cNvSpPr/>
              <p:nvPr/>
            </p:nvSpPr>
            <p:spPr>
              <a:xfrm>
                <a:off x="5633992" y="4183484"/>
                <a:ext cx="624624" cy="465350"/>
              </a:xfrm>
              <a:prstGeom prst="rect">
                <a:avLst/>
              </a:prstGeom>
              <a:solidFill>
                <a:srgbClr val="9BBC59"/>
              </a:solidFill>
              <a:ln w="25400">
                <a:solidFill>
                  <a:srgbClr val="71893F"/>
                </a:solidFill>
                <a:round/>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F</a:t>
                </a:r>
              </a:p>
            </p:txBody>
          </p:sp>
        </p:grpSp>
        <p:grpSp>
          <p:nvGrpSpPr>
            <p:cNvPr id="6" name="Group 5"/>
            <p:cNvGrpSpPr/>
            <p:nvPr/>
          </p:nvGrpSpPr>
          <p:grpSpPr>
            <a:xfrm>
              <a:off x="6683393" y="2341974"/>
              <a:ext cx="1617264" cy="1157955"/>
              <a:chOff x="6812928" y="3185084"/>
              <a:chExt cx="1873872" cy="1471300"/>
            </a:xfrm>
          </p:grpSpPr>
          <p:sp>
            <p:nvSpPr>
              <p:cNvPr id="25" name="Rectangle 24"/>
              <p:cNvSpPr/>
              <p:nvPr/>
            </p:nvSpPr>
            <p:spPr>
              <a:xfrm>
                <a:off x="7437552" y="3185084"/>
                <a:ext cx="624624" cy="465350"/>
              </a:xfrm>
              <a:prstGeom prst="rect">
                <a:avLst/>
              </a:prstGeom>
              <a:solidFill>
                <a:srgbClr val="9BBC59"/>
              </a:solidFill>
              <a:ln w="25400">
                <a:solidFill>
                  <a:srgbClr val="71893F"/>
                </a:solidFill>
                <a:round/>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L</a:t>
                </a:r>
              </a:p>
            </p:txBody>
          </p:sp>
          <p:sp>
            <p:nvSpPr>
              <p:cNvPr id="26" name="Rectangle 25"/>
              <p:cNvSpPr/>
              <p:nvPr/>
            </p:nvSpPr>
            <p:spPr>
              <a:xfrm>
                <a:off x="6812928" y="4191034"/>
                <a:ext cx="624624" cy="465350"/>
              </a:xfrm>
              <a:prstGeom prst="rect">
                <a:avLst/>
              </a:prstGeom>
              <a:solidFill>
                <a:srgbClr val="9BBC59"/>
              </a:solidFill>
              <a:ln w="25400">
                <a:solidFill>
                  <a:srgbClr val="71893F"/>
                </a:solidFill>
                <a:round/>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J</a:t>
                </a:r>
              </a:p>
            </p:txBody>
          </p:sp>
          <p:sp>
            <p:nvSpPr>
              <p:cNvPr id="27" name="Rectangle 26"/>
              <p:cNvSpPr/>
              <p:nvPr/>
            </p:nvSpPr>
            <p:spPr>
              <a:xfrm>
                <a:off x="8062176" y="4191034"/>
                <a:ext cx="624624" cy="465350"/>
              </a:xfrm>
              <a:prstGeom prst="rect">
                <a:avLst/>
              </a:prstGeom>
              <a:solidFill>
                <a:srgbClr val="9BBC59"/>
              </a:solidFill>
              <a:ln w="25400">
                <a:solidFill>
                  <a:srgbClr val="71893F"/>
                </a:solidFill>
                <a:round/>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M</a:t>
                </a:r>
              </a:p>
            </p:txBody>
          </p:sp>
        </p:grpSp>
        <p:cxnSp>
          <p:nvCxnSpPr>
            <p:cNvPr id="7" name="Straight Arrow Connector 6"/>
            <p:cNvCxnSpPr>
              <a:stCxn id="33" idx="2"/>
              <a:endCxn id="24" idx="0"/>
            </p:cNvCxnSpPr>
            <p:nvPr/>
          </p:nvCxnSpPr>
          <p:spPr>
            <a:xfrm flipH="1">
              <a:off x="5335672" y="2029403"/>
              <a:ext cx="1078176" cy="312572"/>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cxnSp>
          <p:nvCxnSpPr>
            <p:cNvPr id="8" name="Straight Arrow Connector 7"/>
            <p:cNvCxnSpPr>
              <a:stCxn id="33" idx="2"/>
              <a:endCxn id="21" idx="0"/>
            </p:cNvCxnSpPr>
            <p:nvPr/>
          </p:nvCxnSpPr>
          <p:spPr>
            <a:xfrm>
              <a:off x="6413849" y="2029403"/>
              <a:ext cx="1078176" cy="312572"/>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cxnSp>
          <p:nvCxnSpPr>
            <p:cNvPr id="9" name="Straight Arrow Connector 8"/>
            <p:cNvCxnSpPr>
              <a:endCxn id="25" idx="0"/>
            </p:cNvCxnSpPr>
            <p:nvPr/>
          </p:nvCxnSpPr>
          <p:spPr>
            <a:xfrm flipH="1">
              <a:off x="4796584" y="2708218"/>
              <a:ext cx="539088" cy="419526"/>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cxnSp>
          <p:nvCxnSpPr>
            <p:cNvPr id="10" name="Straight Arrow Connector 9"/>
            <p:cNvCxnSpPr>
              <a:endCxn id="26" idx="0"/>
            </p:cNvCxnSpPr>
            <p:nvPr/>
          </p:nvCxnSpPr>
          <p:spPr>
            <a:xfrm>
              <a:off x="5335672" y="2708218"/>
              <a:ext cx="539088" cy="419526"/>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cxnSp>
          <p:nvCxnSpPr>
            <p:cNvPr id="11" name="Straight Arrow Connector 10"/>
            <p:cNvCxnSpPr>
              <a:endCxn id="22" idx="0"/>
            </p:cNvCxnSpPr>
            <p:nvPr/>
          </p:nvCxnSpPr>
          <p:spPr>
            <a:xfrm flipH="1">
              <a:off x="6952937" y="2708218"/>
              <a:ext cx="539088" cy="425468"/>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cxnSp>
          <p:nvCxnSpPr>
            <p:cNvPr id="12" name="Straight Arrow Connector 11"/>
            <p:cNvCxnSpPr>
              <a:endCxn id="23" idx="0"/>
            </p:cNvCxnSpPr>
            <p:nvPr/>
          </p:nvCxnSpPr>
          <p:spPr>
            <a:xfrm>
              <a:off x="7492025" y="2708218"/>
              <a:ext cx="539088" cy="425468"/>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sp>
          <p:nvSpPr>
            <p:cNvPr id="13" name="Rectangle 12"/>
            <p:cNvSpPr/>
            <p:nvPr/>
          </p:nvSpPr>
          <p:spPr>
            <a:xfrm>
              <a:off x="5605216" y="3969043"/>
              <a:ext cx="539088" cy="366244"/>
            </a:xfrm>
            <a:prstGeom prst="rect">
              <a:avLst/>
            </a:prstGeom>
            <a:solidFill>
              <a:srgbClr val="9BBC59"/>
            </a:solidFill>
            <a:ln w="25400">
              <a:solidFill>
                <a:srgbClr val="71893F"/>
              </a:solidFill>
              <a:round/>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G</a:t>
              </a:r>
            </a:p>
          </p:txBody>
        </p:sp>
        <p:sp>
          <p:nvSpPr>
            <p:cNvPr id="14" name="Rectangle 13"/>
            <p:cNvSpPr/>
            <p:nvPr/>
          </p:nvSpPr>
          <p:spPr>
            <a:xfrm>
              <a:off x="7055397" y="3969043"/>
              <a:ext cx="539088" cy="366244"/>
            </a:xfrm>
            <a:prstGeom prst="rect">
              <a:avLst/>
            </a:prstGeom>
            <a:solidFill>
              <a:srgbClr val="9BBC59"/>
            </a:solidFill>
            <a:ln w="25400">
              <a:solidFill>
                <a:srgbClr val="71893F"/>
              </a:solidFill>
              <a:round/>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K</a:t>
              </a:r>
            </a:p>
          </p:txBody>
        </p:sp>
        <p:cxnSp>
          <p:nvCxnSpPr>
            <p:cNvPr id="15" name="Straight Arrow Connector 14"/>
            <p:cNvCxnSpPr>
              <a:stCxn id="22" idx="2"/>
              <a:endCxn id="10" idx="0"/>
            </p:cNvCxnSpPr>
            <p:nvPr/>
          </p:nvCxnSpPr>
          <p:spPr>
            <a:xfrm>
              <a:off x="6952937" y="3499929"/>
              <a:ext cx="372004" cy="469114"/>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cxnSp>
          <p:nvCxnSpPr>
            <p:cNvPr id="16" name="Straight Arrow Connector 15"/>
            <p:cNvCxnSpPr>
              <a:stCxn id="26" idx="2"/>
              <a:endCxn id="9" idx="0"/>
            </p:cNvCxnSpPr>
            <p:nvPr/>
          </p:nvCxnSpPr>
          <p:spPr>
            <a:xfrm>
              <a:off x="5874760" y="3493987"/>
              <a:ext cx="0" cy="475056"/>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sp>
          <p:nvSpPr>
            <p:cNvPr id="17" name="Rectangle 16"/>
            <p:cNvSpPr/>
            <p:nvPr/>
          </p:nvSpPr>
          <p:spPr>
            <a:xfrm>
              <a:off x="6314074" y="3969043"/>
              <a:ext cx="539088" cy="366244"/>
            </a:xfrm>
            <a:prstGeom prst="rect">
              <a:avLst/>
            </a:prstGeom>
            <a:solidFill>
              <a:srgbClr val="9BBC59"/>
            </a:solidFill>
            <a:ln w="25400">
              <a:solidFill>
                <a:srgbClr val="71893F"/>
              </a:solidFill>
              <a:round/>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I</a:t>
              </a:r>
            </a:p>
          </p:txBody>
        </p:sp>
        <p:cxnSp>
          <p:nvCxnSpPr>
            <p:cNvPr id="18" name="Straight Arrow Connector 17"/>
            <p:cNvCxnSpPr>
              <a:stCxn id="22" idx="2"/>
              <a:endCxn id="13" idx="0"/>
            </p:cNvCxnSpPr>
            <p:nvPr/>
          </p:nvCxnSpPr>
          <p:spPr>
            <a:xfrm flipH="1">
              <a:off x="6583618" y="3499929"/>
              <a:ext cx="369319" cy="469114"/>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sp>
          <p:nvSpPr>
            <p:cNvPr id="19" name="Rectangle 18"/>
            <p:cNvSpPr/>
            <p:nvPr/>
          </p:nvSpPr>
          <p:spPr>
            <a:xfrm>
              <a:off x="4891845" y="3969043"/>
              <a:ext cx="539088" cy="366244"/>
            </a:xfrm>
            <a:prstGeom prst="rect">
              <a:avLst/>
            </a:prstGeom>
            <a:solidFill>
              <a:srgbClr val="9BBC59"/>
            </a:solidFill>
            <a:ln w="25400">
              <a:solidFill>
                <a:srgbClr val="71893F"/>
              </a:solidFill>
              <a:round/>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C</a:t>
              </a:r>
            </a:p>
          </p:txBody>
        </p:sp>
        <p:cxnSp>
          <p:nvCxnSpPr>
            <p:cNvPr id="20" name="Straight Arrow Connector 19"/>
            <p:cNvCxnSpPr>
              <a:stCxn id="25" idx="2"/>
              <a:endCxn id="15" idx="0"/>
            </p:cNvCxnSpPr>
            <p:nvPr/>
          </p:nvCxnSpPr>
          <p:spPr>
            <a:xfrm>
              <a:off x="4796584" y="3493987"/>
              <a:ext cx="364805" cy="475056"/>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sp>
          <p:nvSpPr>
            <p:cNvPr id="21" name="Rectangle 20"/>
            <p:cNvSpPr/>
            <p:nvPr/>
          </p:nvSpPr>
          <p:spPr>
            <a:xfrm>
              <a:off x="4150522" y="3969043"/>
              <a:ext cx="539088" cy="366244"/>
            </a:xfrm>
            <a:prstGeom prst="rect">
              <a:avLst/>
            </a:prstGeom>
            <a:solidFill>
              <a:srgbClr val="9BBC59"/>
            </a:solidFill>
            <a:ln w="25400">
              <a:solidFill>
                <a:srgbClr val="71893F"/>
              </a:solidFill>
              <a:round/>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A</a:t>
              </a:r>
            </a:p>
          </p:txBody>
        </p:sp>
        <p:cxnSp>
          <p:nvCxnSpPr>
            <p:cNvPr id="22" name="Straight Arrow Connector 21"/>
            <p:cNvCxnSpPr>
              <a:stCxn id="25" idx="2"/>
              <a:endCxn id="17" idx="0"/>
            </p:cNvCxnSpPr>
            <p:nvPr/>
          </p:nvCxnSpPr>
          <p:spPr>
            <a:xfrm flipH="1">
              <a:off x="4420066" y="3493987"/>
              <a:ext cx="376518" cy="475056"/>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sp>
          <p:nvSpPr>
            <p:cNvPr id="23" name="Rectangle 22"/>
            <p:cNvSpPr/>
            <p:nvPr/>
          </p:nvSpPr>
          <p:spPr>
            <a:xfrm>
              <a:off x="5161389" y="4810343"/>
              <a:ext cx="539088" cy="366244"/>
            </a:xfrm>
            <a:prstGeom prst="rect">
              <a:avLst/>
            </a:prstGeom>
            <a:solidFill>
              <a:srgbClr val="9BBC59"/>
            </a:solidFill>
            <a:ln w="25400">
              <a:solidFill>
                <a:srgbClr val="71893F"/>
              </a:solidFill>
              <a:round/>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D</a:t>
              </a:r>
            </a:p>
          </p:txBody>
        </p:sp>
        <p:cxnSp>
          <p:nvCxnSpPr>
            <p:cNvPr id="24" name="Straight Arrow Connector 23"/>
            <p:cNvCxnSpPr>
              <a:stCxn id="15" idx="2"/>
              <a:endCxn id="19" idx="0"/>
            </p:cNvCxnSpPr>
            <p:nvPr/>
          </p:nvCxnSpPr>
          <p:spPr>
            <a:xfrm>
              <a:off x="5161389" y="4335287"/>
              <a:ext cx="269544" cy="475056"/>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grpSp>
      <p:cxnSp>
        <p:nvCxnSpPr>
          <p:cNvPr id="31" name="Straight Connector 30"/>
          <p:cNvCxnSpPr/>
          <p:nvPr/>
        </p:nvCxnSpPr>
        <p:spPr>
          <a:xfrm>
            <a:off x="1332411" y="2682019"/>
            <a:ext cx="6492240" cy="0"/>
          </a:xfrm>
          <a:prstGeom prst="line">
            <a:avLst/>
          </a:prstGeom>
          <a:ln w="28575">
            <a:solidFill>
              <a:srgbClr val="F79646"/>
            </a:solidFill>
          </a:ln>
          <a:effectLst>
            <a:outerShdw blurRad="40005" dist="20320" dir="5400000" algn="ctr" rotWithShape="0">
              <a:schemeClr val="tx1">
                <a:alpha val="38000"/>
              </a:schemeClr>
            </a:outerShdw>
          </a:effectLst>
        </p:spPr>
        <p:style>
          <a:lnRef idx="2">
            <a:schemeClr val="accent6"/>
          </a:lnRef>
          <a:fillRef idx="0">
            <a:schemeClr val="accent6"/>
          </a:fillRef>
          <a:effectRef idx="1">
            <a:schemeClr val="accent6"/>
          </a:effectRef>
          <a:fontRef idx="minor">
            <a:schemeClr val="tx1"/>
          </a:fontRef>
        </p:style>
      </p:cxnSp>
      <p:cxnSp>
        <p:nvCxnSpPr>
          <p:cNvPr id="32" name="Straight Connector 31"/>
          <p:cNvCxnSpPr/>
          <p:nvPr/>
        </p:nvCxnSpPr>
        <p:spPr>
          <a:xfrm>
            <a:off x="1332411" y="3275885"/>
            <a:ext cx="6492240" cy="0"/>
          </a:xfrm>
          <a:prstGeom prst="line">
            <a:avLst/>
          </a:prstGeom>
          <a:ln w="28575">
            <a:solidFill>
              <a:srgbClr val="F79646"/>
            </a:solidFill>
          </a:ln>
          <a:effectLst>
            <a:outerShdw blurRad="40005" dist="20320" dir="5400000" algn="ctr" rotWithShape="0">
              <a:schemeClr val="tx1">
                <a:alpha val="38000"/>
              </a:schemeClr>
            </a:outerShdw>
          </a:effectLst>
        </p:spPr>
        <p:style>
          <a:lnRef idx="2">
            <a:schemeClr val="accent6"/>
          </a:lnRef>
          <a:fillRef idx="0">
            <a:schemeClr val="accent6"/>
          </a:fillRef>
          <a:effectRef idx="1">
            <a:schemeClr val="accent6"/>
          </a:effectRef>
          <a:fontRef idx="minor">
            <a:schemeClr val="tx1"/>
          </a:fontRef>
        </p:style>
      </p:cxnSp>
      <p:cxnSp>
        <p:nvCxnSpPr>
          <p:cNvPr id="33" name="Straight Connector 32"/>
          <p:cNvCxnSpPr/>
          <p:nvPr/>
        </p:nvCxnSpPr>
        <p:spPr>
          <a:xfrm>
            <a:off x="1332411" y="3933705"/>
            <a:ext cx="6492240" cy="0"/>
          </a:xfrm>
          <a:prstGeom prst="line">
            <a:avLst/>
          </a:prstGeom>
          <a:ln w="28575">
            <a:solidFill>
              <a:srgbClr val="F79646"/>
            </a:solidFill>
          </a:ln>
          <a:effectLst>
            <a:outerShdw blurRad="40005" dist="20320" dir="5400000" algn="ctr" rotWithShape="0">
              <a:schemeClr val="tx1">
                <a:alpha val="38000"/>
              </a:schemeClr>
            </a:outerShdw>
          </a:effectLst>
        </p:spPr>
        <p:style>
          <a:lnRef idx="2">
            <a:schemeClr val="accent6"/>
          </a:lnRef>
          <a:fillRef idx="0">
            <a:schemeClr val="accent6"/>
          </a:fillRef>
          <a:effectRef idx="1">
            <a:schemeClr val="accent6"/>
          </a:effectRef>
          <a:fontRef idx="minor">
            <a:schemeClr val="tx1"/>
          </a:fontRef>
        </p:style>
      </p:cxnSp>
      <p:cxnSp>
        <p:nvCxnSpPr>
          <p:cNvPr id="34" name="Straight Connector 33"/>
          <p:cNvCxnSpPr/>
          <p:nvPr/>
        </p:nvCxnSpPr>
        <p:spPr>
          <a:xfrm>
            <a:off x="1332411" y="4591525"/>
            <a:ext cx="6492240" cy="0"/>
          </a:xfrm>
          <a:prstGeom prst="line">
            <a:avLst/>
          </a:prstGeom>
          <a:ln w="28575">
            <a:solidFill>
              <a:srgbClr val="F79646"/>
            </a:solidFill>
          </a:ln>
          <a:effectLst>
            <a:outerShdw blurRad="40005" dist="20320" dir="5400000" algn="ctr" rotWithShape="0">
              <a:schemeClr val="tx1">
                <a:alpha val="38000"/>
              </a:schemeClr>
            </a:outerShdw>
          </a:effectLst>
        </p:spPr>
        <p:style>
          <a:lnRef idx="2">
            <a:schemeClr val="accent6"/>
          </a:lnRef>
          <a:fillRef idx="0">
            <a:schemeClr val="accent6"/>
          </a:fillRef>
          <a:effectRef idx="1">
            <a:schemeClr val="accent6"/>
          </a:effectRef>
          <a:fontRef idx="minor">
            <a:schemeClr val="tx1"/>
          </a:fontRef>
        </p:style>
      </p:cxnSp>
      <p:cxnSp>
        <p:nvCxnSpPr>
          <p:cNvPr id="35" name="Straight Connector 34"/>
          <p:cNvCxnSpPr/>
          <p:nvPr/>
        </p:nvCxnSpPr>
        <p:spPr>
          <a:xfrm>
            <a:off x="1332411" y="2142973"/>
            <a:ext cx="6492240" cy="0"/>
          </a:xfrm>
          <a:prstGeom prst="line">
            <a:avLst/>
          </a:prstGeom>
          <a:ln w="28575">
            <a:solidFill>
              <a:srgbClr val="F79646"/>
            </a:solidFill>
          </a:ln>
          <a:effectLst>
            <a:outerShdw blurRad="40005" dist="20320" dir="5400000" algn="ctr" rotWithShape="0">
              <a:schemeClr val="tx1">
                <a:alpha val="38000"/>
              </a:schemeClr>
            </a:outerShdw>
          </a:effectLst>
        </p:spPr>
        <p:style>
          <a:lnRef idx="2">
            <a:schemeClr val="accent6"/>
          </a:lnRef>
          <a:fillRef idx="0">
            <a:schemeClr val="accent6"/>
          </a:fillRef>
          <a:effectRef idx="1">
            <a:schemeClr val="accent6"/>
          </a:effectRef>
          <a:fontRef idx="minor">
            <a:schemeClr val="tx1"/>
          </a:fontRef>
        </p:style>
      </p:cxnSp>
      <p:cxnSp>
        <p:nvCxnSpPr>
          <p:cNvPr id="36" name="Straight Connector 35"/>
          <p:cNvCxnSpPr/>
          <p:nvPr/>
        </p:nvCxnSpPr>
        <p:spPr>
          <a:xfrm>
            <a:off x="1332411" y="5249344"/>
            <a:ext cx="6492240" cy="0"/>
          </a:xfrm>
          <a:prstGeom prst="line">
            <a:avLst/>
          </a:prstGeom>
          <a:ln w="28575">
            <a:solidFill>
              <a:srgbClr val="F79646"/>
            </a:solidFill>
          </a:ln>
          <a:effectLst>
            <a:outerShdw blurRad="40005" dist="20320" dir="5400000" algn="ctr" rotWithShape="0">
              <a:schemeClr val="tx1">
                <a:alpha val="38000"/>
              </a:schemeClr>
            </a:outerShdw>
          </a:effectLst>
        </p:spPr>
        <p:style>
          <a:lnRef idx="2">
            <a:schemeClr val="accent6"/>
          </a:lnRef>
          <a:fillRef idx="0">
            <a:schemeClr val="accent6"/>
          </a:fillRef>
          <a:effectRef idx="1">
            <a:schemeClr val="accent6"/>
          </a:effectRef>
          <a:fontRef idx="minor">
            <a:schemeClr val="tx1"/>
          </a:fontRef>
        </p:style>
      </p:cxnSp>
      <p:sp>
        <p:nvSpPr>
          <p:cNvPr id="37" name="Content Placeholder 2"/>
          <p:cNvSpPr txBox="1">
            <a:spLocks/>
          </p:cNvSpPr>
          <p:nvPr/>
        </p:nvSpPr>
        <p:spPr>
          <a:xfrm>
            <a:off x="387714" y="1712445"/>
            <a:ext cx="8229600" cy="4499886"/>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p>
          <a:p>
            <a:pPr marL="0" indent="0">
              <a:buFont typeface="Arial" panose="020B0604020202020204" pitchFamily="34" charset="0"/>
              <a:buNone/>
            </a:pPr>
            <a:r>
              <a:rPr lang="en-US" sz="3400"/>
              <a:t>	</a:t>
            </a:r>
            <a:r>
              <a:rPr lang="en-US" sz="2000"/>
              <a:t>Level 1</a:t>
            </a:r>
          </a:p>
          <a:p>
            <a:pPr marL="0" indent="0">
              <a:buFont typeface="Arial" panose="020B0604020202020204" pitchFamily="34" charset="0"/>
              <a:buNone/>
            </a:pPr>
            <a:endParaRPr lang="en-US" sz="100"/>
          </a:p>
          <a:p>
            <a:pPr marL="0" indent="0">
              <a:buFont typeface="Arial" panose="020B0604020202020204" pitchFamily="34" charset="0"/>
              <a:buNone/>
            </a:pPr>
            <a:r>
              <a:rPr lang="en-US" sz="2000"/>
              <a:t>	Level 2</a:t>
            </a:r>
          </a:p>
          <a:p>
            <a:pPr marL="0" indent="0">
              <a:buFont typeface="Arial" panose="020B0604020202020204" pitchFamily="34" charset="0"/>
              <a:buNone/>
            </a:pPr>
            <a:endParaRPr lang="en-US" sz="400"/>
          </a:p>
          <a:p>
            <a:pPr marL="0" indent="0">
              <a:buFont typeface="Arial" panose="020B0604020202020204" pitchFamily="34" charset="0"/>
              <a:buNone/>
            </a:pPr>
            <a:r>
              <a:rPr lang="en-US" sz="2000"/>
              <a:t>	Level 3</a:t>
            </a:r>
          </a:p>
          <a:p>
            <a:pPr marL="0" indent="0">
              <a:buFont typeface="Arial" panose="020B0604020202020204" pitchFamily="34" charset="0"/>
              <a:buNone/>
            </a:pPr>
            <a:endParaRPr lang="en-US" sz="800"/>
          </a:p>
          <a:p>
            <a:pPr marL="0" indent="0">
              <a:buFont typeface="Arial" panose="020B0604020202020204" pitchFamily="34" charset="0"/>
              <a:buNone/>
            </a:pPr>
            <a:r>
              <a:rPr lang="en-US" sz="2000"/>
              <a:t>	Level 4</a:t>
            </a:r>
          </a:p>
          <a:p>
            <a:pPr marL="0" indent="0">
              <a:buFont typeface="Arial" panose="020B0604020202020204" pitchFamily="34" charset="0"/>
              <a:buNone/>
            </a:pPr>
            <a:endParaRPr lang="en-US" sz="1000"/>
          </a:p>
          <a:p>
            <a:pPr marL="0" indent="0">
              <a:buFont typeface="Arial" panose="020B0604020202020204" pitchFamily="34" charset="0"/>
              <a:buNone/>
            </a:pPr>
            <a:r>
              <a:rPr lang="en-US" sz="2000"/>
              <a:t>	Level 5</a:t>
            </a:r>
            <a:endParaRPr lang="en-US" sz="2000" dirty="0"/>
          </a:p>
        </p:txBody>
      </p:sp>
    </p:spTree>
    <p:extLst>
      <p:ext uri="{BB962C8B-B14F-4D97-AF65-F5344CB8AC3E}">
        <p14:creationId xmlns:p14="http://schemas.microsoft.com/office/powerpoint/2010/main" val="2759494699"/>
      </p:ext>
    </p:extLst>
  </p:cSld>
  <p:clrMapOvr>
    <a:masterClrMapping/>
  </p:clrMapOvr>
  <p:transition>
    <p:wipe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t>Level-by-level tree traversal</a:t>
            </a:r>
          </a:p>
        </p:txBody>
      </p:sp>
      <p:sp>
        <p:nvSpPr>
          <p:cNvPr id="3" name="Content Placeholder 1"/>
          <p:cNvSpPr txBox="1">
            <a:spLocks/>
          </p:cNvSpPr>
          <p:nvPr/>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en-SG" sz="1800"/>
              <a:t>Enqueue the root, H</a:t>
            </a:r>
          </a:p>
        </p:txBody>
      </p:sp>
      <p:grpSp>
        <p:nvGrpSpPr>
          <p:cNvPr id="4" name="Group 3"/>
          <p:cNvGrpSpPr/>
          <p:nvPr/>
        </p:nvGrpSpPr>
        <p:grpSpPr>
          <a:xfrm>
            <a:off x="1345474" y="3949599"/>
            <a:ext cx="3757897" cy="1798057"/>
            <a:chOff x="1332411" y="2142973"/>
            <a:chExt cx="6492240" cy="3106371"/>
          </a:xfrm>
        </p:grpSpPr>
        <p:grpSp>
          <p:nvGrpSpPr>
            <p:cNvPr id="5" name="Group 4"/>
            <p:cNvGrpSpPr/>
            <p:nvPr/>
          </p:nvGrpSpPr>
          <p:grpSpPr>
            <a:xfrm>
              <a:off x="3180683" y="2276558"/>
              <a:ext cx="3161973" cy="2885838"/>
              <a:chOff x="4150522" y="1663159"/>
              <a:chExt cx="4150135" cy="3513428"/>
            </a:xfrm>
          </p:grpSpPr>
          <p:sp>
            <p:nvSpPr>
              <p:cNvPr id="12" name="Rectangle 11"/>
              <p:cNvSpPr/>
              <p:nvPr/>
            </p:nvSpPr>
            <p:spPr>
              <a:xfrm>
                <a:off x="6144304" y="1663159"/>
                <a:ext cx="539088" cy="366244"/>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t>H</a:t>
                </a:r>
              </a:p>
            </p:txBody>
          </p:sp>
          <p:grpSp>
            <p:nvGrpSpPr>
              <p:cNvPr id="13" name="Group 12"/>
              <p:cNvGrpSpPr/>
              <p:nvPr/>
            </p:nvGrpSpPr>
            <p:grpSpPr>
              <a:xfrm>
                <a:off x="4527040" y="2341974"/>
                <a:ext cx="1617264" cy="1152013"/>
                <a:chOff x="4384744" y="3185084"/>
                <a:chExt cx="1873872" cy="1463750"/>
              </a:xfrm>
            </p:grpSpPr>
            <p:sp>
              <p:nvSpPr>
                <p:cNvPr id="36" name="Rectangle 35"/>
                <p:cNvSpPr/>
                <p:nvPr/>
              </p:nvSpPr>
              <p:spPr>
                <a:xfrm>
                  <a:off x="5009368" y="3185084"/>
                  <a:ext cx="624624" cy="465350"/>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t>E</a:t>
                  </a:r>
                </a:p>
              </p:txBody>
            </p:sp>
            <p:sp>
              <p:nvSpPr>
                <p:cNvPr id="37" name="Rectangle 36"/>
                <p:cNvSpPr/>
                <p:nvPr/>
              </p:nvSpPr>
              <p:spPr>
                <a:xfrm>
                  <a:off x="4384744" y="4183484"/>
                  <a:ext cx="624624" cy="465350"/>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t>B</a:t>
                  </a:r>
                </a:p>
              </p:txBody>
            </p:sp>
            <p:sp>
              <p:nvSpPr>
                <p:cNvPr id="38" name="Rectangle 37"/>
                <p:cNvSpPr/>
                <p:nvPr/>
              </p:nvSpPr>
              <p:spPr>
                <a:xfrm>
                  <a:off x="5633992" y="4183484"/>
                  <a:ext cx="624624" cy="465350"/>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t>F</a:t>
                  </a:r>
                </a:p>
              </p:txBody>
            </p:sp>
          </p:grpSp>
          <p:grpSp>
            <p:nvGrpSpPr>
              <p:cNvPr id="14" name="Group 13"/>
              <p:cNvGrpSpPr/>
              <p:nvPr/>
            </p:nvGrpSpPr>
            <p:grpSpPr>
              <a:xfrm>
                <a:off x="6683393" y="2341974"/>
                <a:ext cx="1617264" cy="1157955"/>
                <a:chOff x="6812928" y="3185084"/>
                <a:chExt cx="1873872" cy="1471300"/>
              </a:xfrm>
            </p:grpSpPr>
            <p:sp>
              <p:nvSpPr>
                <p:cNvPr id="33" name="Rectangle 32"/>
                <p:cNvSpPr/>
                <p:nvPr/>
              </p:nvSpPr>
              <p:spPr>
                <a:xfrm>
                  <a:off x="7437552" y="3185084"/>
                  <a:ext cx="624624" cy="465350"/>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t>L</a:t>
                  </a:r>
                </a:p>
              </p:txBody>
            </p:sp>
            <p:sp>
              <p:nvSpPr>
                <p:cNvPr id="34" name="Rectangle 33"/>
                <p:cNvSpPr/>
                <p:nvPr/>
              </p:nvSpPr>
              <p:spPr>
                <a:xfrm>
                  <a:off x="6812928" y="4191034"/>
                  <a:ext cx="624624" cy="465350"/>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t>J</a:t>
                  </a:r>
                </a:p>
              </p:txBody>
            </p:sp>
            <p:sp>
              <p:nvSpPr>
                <p:cNvPr id="35" name="Rectangle 34"/>
                <p:cNvSpPr/>
                <p:nvPr/>
              </p:nvSpPr>
              <p:spPr>
                <a:xfrm>
                  <a:off x="8062176" y="4191034"/>
                  <a:ext cx="624624" cy="465350"/>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t>M</a:t>
                  </a:r>
                </a:p>
              </p:txBody>
            </p:sp>
          </p:grpSp>
          <p:cxnSp>
            <p:nvCxnSpPr>
              <p:cNvPr id="15" name="Straight Arrow Connector 14"/>
              <p:cNvCxnSpPr>
                <a:stCxn id="8" idx="2"/>
                <a:endCxn id="32" idx="0"/>
              </p:cNvCxnSpPr>
              <p:nvPr/>
            </p:nvCxnSpPr>
            <p:spPr>
              <a:xfrm flipH="1">
                <a:off x="5335672" y="2029403"/>
                <a:ext cx="1078176" cy="312572"/>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cxnSp>
            <p:nvCxnSpPr>
              <p:cNvPr id="16" name="Straight Arrow Connector 15"/>
              <p:cNvCxnSpPr>
                <a:stCxn id="8" idx="2"/>
                <a:endCxn id="29" idx="0"/>
              </p:cNvCxnSpPr>
              <p:nvPr/>
            </p:nvCxnSpPr>
            <p:spPr>
              <a:xfrm>
                <a:off x="6413849" y="2029403"/>
                <a:ext cx="1078176" cy="312572"/>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cxnSp>
            <p:nvCxnSpPr>
              <p:cNvPr id="17" name="Straight Arrow Connector 16"/>
              <p:cNvCxnSpPr>
                <a:endCxn id="33" idx="0"/>
              </p:cNvCxnSpPr>
              <p:nvPr/>
            </p:nvCxnSpPr>
            <p:spPr>
              <a:xfrm flipH="1">
                <a:off x="4796584" y="2708218"/>
                <a:ext cx="539088" cy="419526"/>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cxnSp>
            <p:nvCxnSpPr>
              <p:cNvPr id="18" name="Straight Arrow Connector 17"/>
              <p:cNvCxnSpPr>
                <a:endCxn id="34" idx="0"/>
              </p:cNvCxnSpPr>
              <p:nvPr/>
            </p:nvCxnSpPr>
            <p:spPr>
              <a:xfrm>
                <a:off x="5335672" y="2708218"/>
                <a:ext cx="539088" cy="419526"/>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cxnSp>
            <p:nvCxnSpPr>
              <p:cNvPr id="19" name="Straight Arrow Connector 18"/>
              <p:cNvCxnSpPr>
                <a:endCxn id="30" idx="0"/>
              </p:cNvCxnSpPr>
              <p:nvPr/>
            </p:nvCxnSpPr>
            <p:spPr>
              <a:xfrm flipH="1">
                <a:off x="6952937" y="2708218"/>
                <a:ext cx="539088" cy="425468"/>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cxnSp>
            <p:nvCxnSpPr>
              <p:cNvPr id="20" name="Straight Arrow Connector 19"/>
              <p:cNvCxnSpPr>
                <a:endCxn id="31" idx="0"/>
              </p:cNvCxnSpPr>
              <p:nvPr/>
            </p:nvCxnSpPr>
            <p:spPr>
              <a:xfrm>
                <a:off x="7492025" y="2708218"/>
                <a:ext cx="539088" cy="425468"/>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sp>
            <p:nvSpPr>
              <p:cNvPr id="21" name="Rectangle 20"/>
              <p:cNvSpPr/>
              <p:nvPr/>
            </p:nvSpPr>
            <p:spPr>
              <a:xfrm>
                <a:off x="5605216" y="3969043"/>
                <a:ext cx="539088" cy="366244"/>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t>G</a:t>
                </a:r>
              </a:p>
            </p:txBody>
          </p:sp>
          <p:sp>
            <p:nvSpPr>
              <p:cNvPr id="22" name="Rectangle 21"/>
              <p:cNvSpPr/>
              <p:nvPr/>
            </p:nvSpPr>
            <p:spPr>
              <a:xfrm>
                <a:off x="7055397" y="3969043"/>
                <a:ext cx="539088" cy="366244"/>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t>K</a:t>
                </a:r>
              </a:p>
            </p:txBody>
          </p:sp>
          <p:cxnSp>
            <p:nvCxnSpPr>
              <p:cNvPr id="23" name="Straight Arrow Connector 22"/>
              <p:cNvCxnSpPr>
                <a:stCxn id="30" idx="2"/>
                <a:endCxn id="18" idx="0"/>
              </p:cNvCxnSpPr>
              <p:nvPr/>
            </p:nvCxnSpPr>
            <p:spPr>
              <a:xfrm>
                <a:off x="6952937" y="3499929"/>
                <a:ext cx="372004" cy="469114"/>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cxnSp>
            <p:nvCxnSpPr>
              <p:cNvPr id="24" name="Straight Arrow Connector 23"/>
              <p:cNvCxnSpPr>
                <a:stCxn id="34" idx="2"/>
                <a:endCxn id="17" idx="0"/>
              </p:cNvCxnSpPr>
              <p:nvPr/>
            </p:nvCxnSpPr>
            <p:spPr>
              <a:xfrm>
                <a:off x="5874760" y="3493987"/>
                <a:ext cx="0" cy="475056"/>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sp>
            <p:nvSpPr>
              <p:cNvPr id="25" name="Rectangle 24"/>
              <p:cNvSpPr/>
              <p:nvPr/>
            </p:nvSpPr>
            <p:spPr>
              <a:xfrm>
                <a:off x="6314074" y="3969043"/>
                <a:ext cx="539088" cy="366244"/>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t>I</a:t>
                </a:r>
              </a:p>
            </p:txBody>
          </p:sp>
          <p:cxnSp>
            <p:nvCxnSpPr>
              <p:cNvPr id="26" name="Straight Arrow Connector 25"/>
              <p:cNvCxnSpPr>
                <a:stCxn id="30" idx="2"/>
                <a:endCxn id="21" idx="0"/>
              </p:cNvCxnSpPr>
              <p:nvPr/>
            </p:nvCxnSpPr>
            <p:spPr>
              <a:xfrm flipH="1">
                <a:off x="6583618" y="3499929"/>
                <a:ext cx="369319" cy="469114"/>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sp>
            <p:nvSpPr>
              <p:cNvPr id="27" name="Rectangle 26"/>
              <p:cNvSpPr/>
              <p:nvPr/>
            </p:nvSpPr>
            <p:spPr>
              <a:xfrm>
                <a:off x="4891845" y="3969043"/>
                <a:ext cx="539088" cy="366244"/>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t>C</a:t>
                </a:r>
              </a:p>
            </p:txBody>
          </p:sp>
          <p:cxnSp>
            <p:nvCxnSpPr>
              <p:cNvPr id="28" name="Straight Arrow Connector 27"/>
              <p:cNvCxnSpPr>
                <a:stCxn id="33" idx="2"/>
                <a:endCxn id="23" idx="0"/>
              </p:cNvCxnSpPr>
              <p:nvPr/>
            </p:nvCxnSpPr>
            <p:spPr>
              <a:xfrm>
                <a:off x="4796584" y="3493987"/>
                <a:ext cx="364805" cy="475056"/>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sp>
            <p:nvSpPr>
              <p:cNvPr id="29" name="Rectangle 28"/>
              <p:cNvSpPr/>
              <p:nvPr/>
            </p:nvSpPr>
            <p:spPr>
              <a:xfrm>
                <a:off x="4150522" y="3969043"/>
                <a:ext cx="539088" cy="366244"/>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t>A</a:t>
                </a:r>
              </a:p>
            </p:txBody>
          </p:sp>
          <p:cxnSp>
            <p:nvCxnSpPr>
              <p:cNvPr id="30" name="Straight Arrow Connector 29"/>
              <p:cNvCxnSpPr>
                <a:stCxn id="33" idx="2"/>
                <a:endCxn id="25" idx="0"/>
              </p:cNvCxnSpPr>
              <p:nvPr/>
            </p:nvCxnSpPr>
            <p:spPr>
              <a:xfrm flipH="1">
                <a:off x="4420066" y="3493987"/>
                <a:ext cx="376518" cy="475056"/>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sp>
            <p:nvSpPr>
              <p:cNvPr id="31" name="Rectangle 30"/>
              <p:cNvSpPr/>
              <p:nvPr/>
            </p:nvSpPr>
            <p:spPr>
              <a:xfrm>
                <a:off x="5161389" y="4810343"/>
                <a:ext cx="539088" cy="366244"/>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t>D</a:t>
                </a:r>
              </a:p>
            </p:txBody>
          </p:sp>
          <p:cxnSp>
            <p:nvCxnSpPr>
              <p:cNvPr id="32" name="Straight Arrow Connector 31"/>
              <p:cNvCxnSpPr>
                <a:stCxn id="23" idx="2"/>
                <a:endCxn id="27" idx="0"/>
              </p:cNvCxnSpPr>
              <p:nvPr/>
            </p:nvCxnSpPr>
            <p:spPr>
              <a:xfrm>
                <a:off x="5161389" y="4335287"/>
                <a:ext cx="269544" cy="475056"/>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grpSp>
        <p:cxnSp>
          <p:nvCxnSpPr>
            <p:cNvPr id="6" name="Straight Connector 5"/>
            <p:cNvCxnSpPr/>
            <p:nvPr/>
          </p:nvCxnSpPr>
          <p:spPr>
            <a:xfrm>
              <a:off x="1332411" y="2682019"/>
              <a:ext cx="6492240" cy="0"/>
            </a:xfrm>
            <a:prstGeom prst="line">
              <a:avLst/>
            </a:prstGeom>
            <a:ln w="28575">
              <a:solidFill>
                <a:srgbClr val="F79646"/>
              </a:solidFill>
            </a:ln>
            <a:effectLst>
              <a:outerShdw blurRad="40005" dist="20320" dir="5400000" algn="ctr" rotWithShape="0">
                <a:schemeClr val="tx1">
                  <a:alpha val="38000"/>
                </a:schemeClr>
              </a:outerShdw>
            </a:effectLst>
          </p:spPr>
          <p:style>
            <a:lnRef idx="2">
              <a:schemeClr val="accent6"/>
            </a:lnRef>
            <a:fillRef idx="0">
              <a:schemeClr val="accent6"/>
            </a:fillRef>
            <a:effectRef idx="1">
              <a:schemeClr val="accent6"/>
            </a:effectRef>
            <a:fontRef idx="minor">
              <a:schemeClr val="tx1"/>
            </a:fontRef>
          </p:style>
        </p:cxnSp>
        <p:cxnSp>
          <p:nvCxnSpPr>
            <p:cNvPr id="7" name="Straight Connector 6"/>
            <p:cNvCxnSpPr/>
            <p:nvPr/>
          </p:nvCxnSpPr>
          <p:spPr>
            <a:xfrm>
              <a:off x="1332411" y="3275885"/>
              <a:ext cx="6492240" cy="0"/>
            </a:xfrm>
            <a:prstGeom prst="line">
              <a:avLst/>
            </a:prstGeom>
            <a:ln w="28575">
              <a:solidFill>
                <a:srgbClr val="F79646"/>
              </a:solidFill>
            </a:ln>
            <a:effectLst>
              <a:outerShdw blurRad="40005" dist="20320" dir="5400000" algn="ctr" rotWithShape="0">
                <a:schemeClr val="tx1">
                  <a:alpha val="38000"/>
                </a:schemeClr>
              </a:outerShdw>
            </a:effectLst>
          </p:spPr>
          <p:style>
            <a:lnRef idx="2">
              <a:schemeClr val="accent6"/>
            </a:lnRef>
            <a:fillRef idx="0">
              <a:schemeClr val="accent6"/>
            </a:fillRef>
            <a:effectRef idx="1">
              <a:schemeClr val="accent6"/>
            </a:effectRef>
            <a:fontRef idx="minor">
              <a:schemeClr val="tx1"/>
            </a:fontRef>
          </p:style>
        </p:cxnSp>
        <p:cxnSp>
          <p:nvCxnSpPr>
            <p:cNvPr id="8" name="Straight Connector 7"/>
            <p:cNvCxnSpPr/>
            <p:nvPr/>
          </p:nvCxnSpPr>
          <p:spPr>
            <a:xfrm>
              <a:off x="1332411" y="3933705"/>
              <a:ext cx="6492240" cy="0"/>
            </a:xfrm>
            <a:prstGeom prst="line">
              <a:avLst/>
            </a:prstGeom>
            <a:ln w="28575">
              <a:solidFill>
                <a:srgbClr val="F79646"/>
              </a:solidFill>
            </a:ln>
            <a:effectLst>
              <a:outerShdw blurRad="40005" dist="20320" dir="5400000" algn="ctr" rotWithShape="0">
                <a:schemeClr val="tx1">
                  <a:alpha val="38000"/>
                </a:schemeClr>
              </a:outerShdw>
            </a:effectLst>
          </p:spPr>
          <p:style>
            <a:lnRef idx="2">
              <a:schemeClr val="accent6"/>
            </a:lnRef>
            <a:fillRef idx="0">
              <a:schemeClr val="accent6"/>
            </a:fillRef>
            <a:effectRef idx="1">
              <a:schemeClr val="accent6"/>
            </a:effectRef>
            <a:fontRef idx="minor">
              <a:schemeClr val="tx1"/>
            </a:fontRef>
          </p:style>
        </p:cxnSp>
        <p:cxnSp>
          <p:nvCxnSpPr>
            <p:cNvPr id="9" name="Straight Connector 8"/>
            <p:cNvCxnSpPr/>
            <p:nvPr/>
          </p:nvCxnSpPr>
          <p:spPr>
            <a:xfrm>
              <a:off x="1332411" y="4591525"/>
              <a:ext cx="6492240" cy="0"/>
            </a:xfrm>
            <a:prstGeom prst="line">
              <a:avLst/>
            </a:prstGeom>
            <a:ln w="28575">
              <a:solidFill>
                <a:srgbClr val="F79646"/>
              </a:solidFill>
            </a:ln>
            <a:effectLst>
              <a:outerShdw blurRad="40005" dist="20320" dir="5400000" algn="ctr" rotWithShape="0">
                <a:schemeClr val="tx1">
                  <a:alpha val="38000"/>
                </a:schemeClr>
              </a:outerShdw>
            </a:effectLst>
          </p:spPr>
          <p:style>
            <a:lnRef idx="2">
              <a:schemeClr val="accent6"/>
            </a:lnRef>
            <a:fillRef idx="0">
              <a:schemeClr val="accent6"/>
            </a:fillRef>
            <a:effectRef idx="1">
              <a:schemeClr val="accent6"/>
            </a:effectRef>
            <a:fontRef idx="minor">
              <a:schemeClr val="tx1"/>
            </a:fontRef>
          </p:style>
        </p:cxnSp>
        <p:cxnSp>
          <p:nvCxnSpPr>
            <p:cNvPr id="10" name="Straight Connector 9"/>
            <p:cNvCxnSpPr/>
            <p:nvPr/>
          </p:nvCxnSpPr>
          <p:spPr>
            <a:xfrm>
              <a:off x="1332411" y="2142973"/>
              <a:ext cx="6492240" cy="0"/>
            </a:xfrm>
            <a:prstGeom prst="line">
              <a:avLst/>
            </a:prstGeom>
            <a:ln w="28575">
              <a:solidFill>
                <a:srgbClr val="F79646"/>
              </a:solidFill>
            </a:ln>
            <a:effectLst>
              <a:outerShdw blurRad="40005" dist="20320" dir="5400000" algn="ctr" rotWithShape="0">
                <a:schemeClr val="tx1">
                  <a:alpha val="38000"/>
                </a:schemeClr>
              </a:outerShdw>
            </a:effectLst>
          </p:spPr>
          <p:style>
            <a:lnRef idx="2">
              <a:schemeClr val="accent6"/>
            </a:lnRef>
            <a:fillRef idx="0">
              <a:schemeClr val="accent6"/>
            </a:fillRef>
            <a:effectRef idx="1">
              <a:schemeClr val="accent6"/>
            </a:effectRef>
            <a:fontRef idx="minor">
              <a:schemeClr val="tx1"/>
            </a:fontRef>
          </p:style>
        </p:cxnSp>
        <p:cxnSp>
          <p:nvCxnSpPr>
            <p:cNvPr id="11" name="Straight Connector 10"/>
            <p:cNvCxnSpPr/>
            <p:nvPr/>
          </p:nvCxnSpPr>
          <p:spPr>
            <a:xfrm>
              <a:off x="1332411" y="5249344"/>
              <a:ext cx="6492240" cy="0"/>
            </a:xfrm>
            <a:prstGeom prst="line">
              <a:avLst/>
            </a:prstGeom>
            <a:ln w="28575">
              <a:solidFill>
                <a:srgbClr val="F79646"/>
              </a:solidFill>
            </a:ln>
            <a:effectLst>
              <a:outerShdw blurRad="40005" dist="20320" dir="5400000" algn="ctr" rotWithShape="0">
                <a:schemeClr val="tx1">
                  <a:alpha val="38000"/>
                </a:schemeClr>
              </a:outerShdw>
            </a:effectLst>
          </p:spPr>
          <p:style>
            <a:lnRef idx="2">
              <a:schemeClr val="accent6"/>
            </a:lnRef>
            <a:fillRef idx="0">
              <a:schemeClr val="accent6"/>
            </a:fillRef>
            <a:effectRef idx="1">
              <a:schemeClr val="accent6"/>
            </a:effectRef>
            <a:fontRef idx="minor">
              <a:schemeClr val="tx1"/>
            </a:fontRef>
          </p:style>
        </p:cxnSp>
      </p:grpSp>
      <p:cxnSp>
        <p:nvCxnSpPr>
          <p:cNvPr id="39" name="Straight Connector 38"/>
          <p:cNvCxnSpPr/>
          <p:nvPr/>
        </p:nvCxnSpPr>
        <p:spPr>
          <a:xfrm>
            <a:off x="5365427" y="4553213"/>
            <a:ext cx="2576789" cy="0"/>
          </a:xfrm>
          <a:prstGeom prst="line">
            <a:avLst/>
          </a:prstGeom>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cxnSp>
        <p:nvCxnSpPr>
          <p:cNvPr id="40" name="Straight Connector 39"/>
          <p:cNvCxnSpPr/>
          <p:nvPr/>
        </p:nvCxnSpPr>
        <p:spPr>
          <a:xfrm>
            <a:off x="5365427" y="4932959"/>
            <a:ext cx="2576789" cy="0"/>
          </a:xfrm>
          <a:prstGeom prst="line">
            <a:avLst/>
          </a:prstGeom>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sp>
        <p:nvSpPr>
          <p:cNvPr id="41" name="Rectangle 40"/>
          <p:cNvSpPr/>
          <p:nvPr/>
        </p:nvSpPr>
        <p:spPr>
          <a:xfrm>
            <a:off x="5400825" y="4619040"/>
            <a:ext cx="355033" cy="240944"/>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t>H</a:t>
            </a:r>
          </a:p>
        </p:txBody>
      </p:sp>
      <p:cxnSp>
        <p:nvCxnSpPr>
          <p:cNvPr id="42" name="Straight Connector 41"/>
          <p:cNvCxnSpPr/>
          <p:nvPr/>
        </p:nvCxnSpPr>
        <p:spPr>
          <a:xfrm>
            <a:off x="3164840" y="4100537"/>
            <a:ext cx="495183" cy="0"/>
          </a:xfrm>
          <a:prstGeom prst="line">
            <a:avLst/>
          </a:prstGeom>
          <a:ln w="28575">
            <a:solidFill>
              <a:srgbClr val="C00000"/>
            </a:solidFill>
          </a:ln>
          <a:effectLst>
            <a:outerShdw blurRad="40005" dist="22860" dir="5400000" algn="ctr" rotWithShape="0">
              <a:schemeClr val="tx1">
                <a:alpha val="35000"/>
              </a:schemeClr>
            </a:outerShdw>
          </a:effectLst>
        </p:spPr>
        <p:style>
          <a:lnRef idx="3">
            <a:schemeClr val="accent2"/>
          </a:lnRef>
          <a:fillRef idx="0">
            <a:schemeClr val="accent2"/>
          </a:fillRef>
          <a:effectRef idx="2">
            <a:schemeClr val="accent2"/>
          </a:effectRef>
          <a:fontRef idx="minor">
            <a:schemeClr val="tx1"/>
          </a:fontRef>
        </p:style>
      </p:cxnSp>
      <p:sp>
        <p:nvSpPr>
          <p:cNvPr id="43" name="Rectangle 42"/>
          <p:cNvSpPr/>
          <p:nvPr/>
        </p:nvSpPr>
        <p:spPr>
          <a:xfrm>
            <a:off x="1288480" y="3962515"/>
            <a:ext cx="736484" cy="276999"/>
          </a:xfrm>
          <a:prstGeom prst="rect">
            <a:avLst/>
          </a:prstGeom>
        </p:spPr>
        <p:txBody>
          <a:bodyPr wrap="none">
            <a:spAutoFit/>
          </a:bodyPr>
          <a:lstStyle/>
          <a:p>
            <a:r>
              <a:rPr lang="en-US" sz="1200" dirty="0"/>
              <a:t>Level 1</a:t>
            </a:r>
          </a:p>
        </p:txBody>
      </p:sp>
      <p:sp>
        <p:nvSpPr>
          <p:cNvPr id="44" name="Rectangle 43"/>
          <p:cNvSpPr/>
          <p:nvPr/>
        </p:nvSpPr>
        <p:spPr>
          <a:xfrm>
            <a:off x="1283949" y="4309060"/>
            <a:ext cx="736484" cy="276999"/>
          </a:xfrm>
          <a:prstGeom prst="rect">
            <a:avLst/>
          </a:prstGeom>
        </p:spPr>
        <p:txBody>
          <a:bodyPr wrap="none">
            <a:spAutoFit/>
          </a:bodyPr>
          <a:lstStyle/>
          <a:p>
            <a:r>
              <a:rPr lang="en-US" sz="1200" dirty="0"/>
              <a:t>Level 2</a:t>
            </a:r>
          </a:p>
        </p:txBody>
      </p:sp>
      <p:sp>
        <p:nvSpPr>
          <p:cNvPr id="45" name="Rectangle 44"/>
          <p:cNvSpPr/>
          <p:nvPr/>
        </p:nvSpPr>
        <p:spPr>
          <a:xfrm>
            <a:off x="1283949" y="4637986"/>
            <a:ext cx="736484" cy="276999"/>
          </a:xfrm>
          <a:prstGeom prst="rect">
            <a:avLst/>
          </a:prstGeom>
        </p:spPr>
        <p:txBody>
          <a:bodyPr wrap="none">
            <a:spAutoFit/>
          </a:bodyPr>
          <a:lstStyle/>
          <a:p>
            <a:r>
              <a:rPr lang="en-US" sz="1200" dirty="0"/>
              <a:t>Level 3</a:t>
            </a:r>
          </a:p>
        </p:txBody>
      </p:sp>
      <p:sp>
        <p:nvSpPr>
          <p:cNvPr id="46" name="Rectangle 45"/>
          <p:cNvSpPr/>
          <p:nvPr/>
        </p:nvSpPr>
        <p:spPr>
          <a:xfrm>
            <a:off x="1283949" y="5017550"/>
            <a:ext cx="736484" cy="276999"/>
          </a:xfrm>
          <a:prstGeom prst="rect">
            <a:avLst/>
          </a:prstGeom>
        </p:spPr>
        <p:txBody>
          <a:bodyPr wrap="none">
            <a:spAutoFit/>
          </a:bodyPr>
          <a:lstStyle/>
          <a:p>
            <a:r>
              <a:rPr lang="en-US" sz="1200" dirty="0"/>
              <a:t>Level 4</a:t>
            </a:r>
          </a:p>
        </p:txBody>
      </p:sp>
      <p:sp>
        <p:nvSpPr>
          <p:cNvPr id="47" name="Rectangle 46"/>
          <p:cNvSpPr/>
          <p:nvPr/>
        </p:nvSpPr>
        <p:spPr>
          <a:xfrm>
            <a:off x="1283949" y="5395914"/>
            <a:ext cx="736484" cy="276999"/>
          </a:xfrm>
          <a:prstGeom prst="rect">
            <a:avLst/>
          </a:prstGeom>
        </p:spPr>
        <p:txBody>
          <a:bodyPr wrap="none">
            <a:spAutoFit/>
          </a:bodyPr>
          <a:lstStyle/>
          <a:p>
            <a:r>
              <a:rPr lang="en-US" sz="1200" dirty="0"/>
              <a:t>Level 5</a:t>
            </a:r>
          </a:p>
        </p:txBody>
      </p:sp>
    </p:spTree>
    <p:extLst>
      <p:ext uri="{BB962C8B-B14F-4D97-AF65-F5344CB8AC3E}">
        <p14:creationId xmlns:p14="http://schemas.microsoft.com/office/powerpoint/2010/main" val="534445294"/>
      </p:ext>
    </p:extLst>
  </p:cSld>
  <p:clrMapOvr>
    <a:masterClrMapping/>
  </p:clrMapOvr>
  <p:transition>
    <p:wipe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t>Level-by-level tree traversal</a:t>
            </a:r>
          </a:p>
        </p:txBody>
      </p:sp>
      <p:sp>
        <p:nvSpPr>
          <p:cNvPr id="3" name="Content Placeholder 1"/>
          <p:cNvSpPr txBox="1">
            <a:spLocks/>
          </p:cNvSpPr>
          <p:nvPr/>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pPr>
            <a:r>
              <a:rPr lang="en-SG" sz="1800"/>
              <a:t>Enqueue the root, H</a:t>
            </a:r>
          </a:p>
          <a:p>
            <a:pPr algn="just">
              <a:lnSpc>
                <a:spcPct val="100000"/>
              </a:lnSpc>
            </a:pPr>
            <a:r>
              <a:rPr lang="en-SG" sz="1800"/>
              <a:t>Dequeue H, and enqueue H’s children</a:t>
            </a:r>
          </a:p>
          <a:p>
            <a:pPr algn="just">
              <a:lnSpc>
                <a:spcPct val="150000"/>
              </a:lnSpc>
            </a:pPr>
            <a:endParaRPr lang="en-SG" sz="1800"/>
          </a:p>
        </p:txBody>
      </p:sp>
      <p:grpSp>
        <p:nvGrpSpPr>
          <p:cNvPr id="4" name="Group 3"/>
          <p:cNvGrpSpPr/>
          <p:nvPr/>
        </p:nvGrpSpPr>
        <p:grpSpPr>
          <a:xfrm>
            <a:off x="1345474" y="3949599"/>
            <a:ext cx="3757897" cy="1798057"/>
            <a:chOff x="1332411" y="2142973"/>
            <a:chExt cx="6492240" cy="3106371"/>
          </a:xfrm>
        </p:grpSpPr>
        <p:grpSp>
          <p:nvGrpSpPr>
            <p:cNvPr id="5" name="Group 4"/>
            <p:cNvGrpSpPr/>
            <p:nvPr/>
          </p:nvGrpSpPr>
          <p:grpSpPr>
            <a:xfrm>
              <a:off x="3180683" y="2276558"/>
              <a:ext cx="3161973" cy="2885838"/>
              <a:chOff x="4150522" y="1663159"/>
              <a:chExt cx="4150135" cy="3513428"/>
            </a:xfrm>
          </p:grpSpPr>
          <p:sp>
            <p:nvSpPr>
              <p:cNvPr id="12" name="Rectangle 11"/>
              <p:cNvSpPr/>
              <p:nvPr/>
            </p:nvSpPr>
            <p:spPr>
              <a:xfrm>
                <a:off x="6144304" y="1663159"/>
                <a:ext cx="539088" cy="366244"/>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t>H</a:t>
                </a:r>
              </a:p>
            </p:txBody>
          </p:sp>
          <p:grpSp>
            <p:nvGrpSpPr>
              <p:cNvPr id="13" name="Group 12"/>
              <p:cNvGrpSpPr/>
              <p:nvPr/>
            </p:nvGrpSpPr>
            <p:grpSpPr>
              <a:xfrm>
                <a:off x="4527040" y="2341974"/>
                <a:ext cx="1617264" cy="1152013"/>
                <a:chOff x="4384744" y="3185084"/>
                <a:chExt cx="1873872" cy="1463750"/>
              </a:xfrm>
            </p:grpSpPr>
            <p:sp>
              <p:nvSpPr>
                <p:cNvPr id="36" name="Rectangle 35"/>
                <p:cNvSpPr/>
                <p:nvPr/>
              </p:nvSpPr>
              <p:spPr>
                <a:xfrm>
                  <a:off x="5009368" y="3185084"/>
                  <a:ext cx="624624" cy="465350"/>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t>E</a:t>
                  </a:r>
                </a:p>
              </p:txBody>
            </p:sp>
            <p:sp>
              <p:nvSpPr>
                <p:cNvPr id="37" name="Rectangle 36"/>
                <p:cNvSpPr/>
                <p:nvPr/>
              </p:nvSpPr>
              <p:spPr>
                <a:xfrm>
                  <a:off x="4384744" y="4183484"/>
                  <a:ext cx="624624" cy="465350"/>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t>B</a:t>
                  </a:r>
                </a:p>
              </p:txBody>
            </p:sp>
            <p:sp>
              <p:nvSpPr>
                <p:cNvPr id="38" name="Rectangle 37"/>
                <p:cNvSpPr/>
                <p:nvPr/>
              </p:nvSpPr>
              <p:spPr>
                <a:xfrm>
                  <a:off x="5633992" y="4183484"/>
                  <a:ext cx="624624" cy="465350"/>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t>F</a:t>
                  </a:r>
                </a:p>
              </p:txBody>
            </p:sp>
          </p:grpSp>
          <p:grpSp>
            <p:nvGrpSpPr>
              <p:cNvPr id="14" name="Group 13"/>
              <p:cNvGrpSpPr/>
              <p:nvPr/>
            </p:nvGrpSpPr>
            <p:grpSpPr>
              <a:xfrm>
                <a:off x="6683393" y="2341974"/>
                <a:ext cx="1617264" cy="1157955"/>
                <a:chOff x="6812928" y="3185084"/>
                <a:chExt cx="1873872" cy="1471300"/>
              </a:xfrm>
            </p:grpSpPr>
            <p:sp>
              <p:nvSpPr>
                <p:cNvPr id="33" name="Rectangle 32"/>
                <p:cNvSpPr/>
                <p:nvPr/>
              </p:nvSpPr>
              <p:spPr>
                <a:xfrm>
                  <a:off x="7437552" y="3185084"/>
                  <a:ext cx="624624" cy="465350"/>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t>L</a:t>
                  </a:r>
                </a:p>
              </p:txBody>
            </p:sp>
            <p:sp>
              <p:nvSpPr>
                <p:cNvPr id="34" name="Rectangle 33"/>
                <p:cNvSpPr/>
                <p:nvPr/>
              </p:nvSpPr>
              <p:spPr>
                <a:xfrm>
                  <a:off x="6812928" y="4191034"/>
                  <a:ext cx="624624" cy="465350"/>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t>J</a:t>
                  </a:r>
                </a:p>
              </p:txBody>
            </p:sp>
            <p:sp>
              <p:nvSpPr>
                <p:cNvPr id="35" name="Rectangle 34"/>
                <p:cNvSpPr/>
                <p:nvPr/>
              </p:nvSpPr>
              <p:spPr>
                <a:xfrm>
                  <a:off x="8062176" y="4191034"/>
                  <a:ext cx="624624" cy="465350"/>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t>M</a:t>
                  </a:r>
                </a:p>
              </p:txBody>
            </p:sp>
          </p:grpSp>
          <p:cxnSp>
            <p:nvCxnSpPr>
              <p:cNvPr id="15" name="Straight Arrow Connector 14"/>
              <p:cNvCxnSpPr>
                <a:stCxn id="8" idx="2"/>
                <a:endCxn id="32" idx="0"/>
              </p:cNvCxnSpPr>
              <p:nvPr/>
            </p:nvCxnSpPr>
            <p:spPr>
              <a:xfrm flipH="1">
                <a:off x="5335672" y="2029403"/>
                <a:ext cx="1078176" cy="312572"/>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cxnSp>
            <p:nvCxnSpPr>
              <p:cNvPr id="16" name="Straight Arrow Connector 15"/>
              <p:cNvCxnSpPr>
                <a:stCxn id="8" idx="2"/>
                <a:endCxn id="29" idx="0"/>
              </p:cNvCxnSpPr>
              <p:nvPr/>
            </p:nvCxnSpPr>
            <p:spPr>
              <a:xfrm>
                <a:off x="6413849" y="2029403"/>
                <a:ext cx="1078176" cy="312572"/>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cxnSp>
            <p:nvCxnSpPr>
              <p:cNvPr id="17" name="Straight Arrow Connector 16"/>
              <p:cNvCxnSpPr>
                <a:endCxn id="33" idx="0"/>
              </p:cNvCxnSpPr>
              <p:nvPr/>
            </p:nvCxnSpPr>
            <p:spPr>
              <a:xfrm flipH="1">
                <a:off x="4796584" y="2708218"/>
                <a:ext cx="539088" cy="419526"/>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cxnSp>
            <p:nvCxnSpPr>
              <p:cNvPr id="18" name="Straight Arrow Connector 17"/>
              <p:cNvCxnSpPr>
                <a:endCxn id="34" idx="0"/>
              </p:cNvCxnSpPr>
              <p:nvPr/>
            </p:nvCxnSpPr>
            <p:spPr>
              <a:xfrm>
                <a:off x="5335672" y="2708218"/>
                <a:ext cx="539088" cy="419526"/>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cxnSp>
            <p:nvCxnSpPr>
              <p:cNvPr id="19" name="Straight Arrow Connector 18"/>
              <p:cNvCxnSpPr>
                <a:endCxn id="30" idx="0"/>
              </p:cNvCxnSpPr>
              <p:nvPr/>
            </p:nvCxnSpPr>
            <p:spPr>
              <a:xfrm flipH="1">
                <a:off x="6952937" y="2708218"/>
                <a:ext cx="539088" cy="425468"/>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cxnSp>
            <p:nvCxnSpPr>
              <p:cNvPr id="20" name="Straight Arrow Connector 19"/>
              <p:cNvCxnSpPr>
                <a:endCxn id="31" idx="0"/>
              </p:cNvCxnSpPr>
              <p:nvPr/>
            </p:nvCxnSpPr>
            <p:spPr>
              <a:xfrm>
                <a:off x="7492025" y="2708218"/>
                <a:ext cx="539088" cy="425468"/>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sp>
            <p:nvSpPr>
              <p:cNvPr id="21" name="Rectangle 20"/>
              <p:cNvSpPr/>
              <p:nvPr/>
            </p:nvSpPr>
            <p:spPr>
              <a:xfrm>
                <a:off x="5605216" y="3969043"/>
                <a:ext cx="539088" cy="366244"/>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t>G</a:t>
                </a:r>
              </a:p>
            </p:txBody>
          </p:sp>
          <p:sp>
            <p:nvSpPr>
              <p:cNvPr id="22" name="Rectangle 21"/>
              <p:cNvSpPr/>
              <p:nvPr/>
            </p:nvSpPr>
            <p:spPr>
              <a:xfrm>
                <a:off x="7055397" y="3969043"/>
                <a:ext cx="539088" cy="366244"/>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t>K</a:t>
                </a:r>
              </a:p>
            </p:txBody>
          </p:sp>
          <p:cxnSp>
            <p:nvCxnSpPr>
              <p:cNvPr id="23" name="Straight Arrow Connector 22"/>
              <p:cNvCxnSpPr>
                <a:stCxn id="30" idx="2"/>
                <a:endCxn id="18" idx="0"/>
              </p:cNvCxnSpPr>
              <p:nvPr/>
            </p:nvCxnSpPr>
            <p:spPr>
              <a:xfrm>
                <a:off x="6952937" y="3499929"/>
                <a:ext cx="372004" cy="469114"/>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cxnSp>
            <p:nvCxnSpPr>
              <p:cNvPr id="24" name="Straight Arrow Connector 23"/>
              <p:cNvCxnSpPr>
                <a:stCxn id="34" idx="2"/>
                <a:endCxn id="17" idx="0"/>
              </p:cNvCxnSpPr>
              <p:nvPr/>
            </p:nvCxnSpPr>
            <p:spPr>
              <a:xfrm>
                <a:off x="5874760" y="3493987"/>
                <a:ext cx="0" cy="475056"/>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sp>
            <p:nvSpPr>
              <p:cNvPr id="25" name="Rectangle 24"/>
              <p:cNvSpPr/>
              <p:nvPr/>
            </p:nvSpPr>
            <p:spPr>
              <a:xfrm>
                <a:off x="6314074" y="3969043"/>
                <a:ext cx="539088" cy="366244"/>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t>I</a:t>
                </a:r>
              </a:p>
            </p:txBody>
          </p:sp>
          <p:cxnSp>
            <p:nvCxnSpPr>
              <p:cNvPr id="26" name="Straight Arrow Connector 25"/>
              <p:cNvCxnSpPr>
                <a:stCxn id="30" idx="2"/>
                <a:endCxn id="21" idx="0"/>
              </p:cNvCxnSpPr>
              <p:nvPr/>
            </p:nvCxnSpPr>
            <p:spPr>
              <a:xfrm flipH="1">
                <a:off x="6583618" y="3499929"/>
                <a:ext cx="369319" cy="469114"/>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sp>
            <p:nvSpPr>
              <p:cNvPr id="27" name="Rectangle 26"/>
              <p:cNvSpPr/>
              <p:nvPr/>
            </p:nvSpPr>
            <p:spPr>
              <a:xfrm>
                <a:off x="4891845" y="3969043"/>
                <a:ext cx="539088" cy="366244"/>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t>C</a:t>
                </a:r>
              </a:p>
            </p:txBody>
          </p:sp>
          <p:cxnSp>
            <p:nvCxnSpPr>
              <p:cNvPr id="28" name="Straight Arrow Connector 27"/>
              <p:cNvCxnSpPr>
                <a:stCxn id="33" idx="2"/>
                <a:endCxn id="23" idx="0"/>
              </p:cNvCxnSpPr>
              <p:nvPr/>
            </p:nvCxnSpPr>
            <p:spPr>
              <a:xfrm>
                <a:off x="4796584" y="3493987"/>
                <a:ext cx="364805" cy="475056"/>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sp>
            <p:nvSpPr>
              <p:cNvPr id="29" name="Rectangle 28"/>
              <p:cNvSpPr/>
              <p:nvPr/>
            </p:nvSpPr>
            <p:spPr>
              <a:xfrm>
                <a:off x="4150522" y="3969043"/>
                <a:ext cx="539088" cy="366244"/>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t>A</a:t>
                </a:r>
              </a:p>
            </p:txBody>
          </p:sp>
          <p:cxnSp>
            <p:nvCxnSpPr>
              <p:cNvPr id="30" name="Straight Arrow Connector 29"/>
              <p:cNvCxnSpPr>
                <a:stCxn id="33" idx="2"/>
                <a:endCxn id="25" idx="0"/>
              </p:cNvCxnSpPr>
              <p:nvPr/>
            </p:nvCxnSpPr>
            <p:spPr>
              <a:xfrm flipH="1">
                <a:off x="4420066" y="3493987"/>
                <a:ext cx="376518" cy="475056"/>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sp>
            <p:nvSpPr>
              <p:cNvPr id="31" name="Rectangle 30"/>
              <p:cNvSpPr/>
              <p:nvPr/>
            </p:nvSpPr>
            <p:spPr>
              <a:xfrm>
                <a:off x="5161389" y="4810343"/>
                <a:ext cx="539088" cy="366244"/>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t>D</a:t>
                </a:r>
              </a:p>
            </p:txBody>
          </p:sp>
          <p:cxnSp>
            <p:nvCxnSpPr>
              <p:cNvPr id="32" name="Straight Arrow Connector 31"/>
              <p:cNvCxnSpPr>
                <a:stCxn id="23" idx="2"/>
                <a:endCxn id="27" idx="0"/>
              </p:cNvCxnSpPr>
              <p:nvPr/>
            </p:nvCxnSpPr>
            <p:spPr>
              <a:xfrm>
                <a:off x="5161389" y="4335287"/>
                <a:ext cx="269544" cy="475056"/>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grpSp>
        <p:cxnSp>
          <p:nvCxnSpPr>
            <p:cNvPr id="6" name="Straight Connector 5"/>
            <p:cNvCxnSpPr/>
            <p:nvPr/>
          </p:nvCxnSpPr>
          <p:spPr>
            <a:xfrm>
              <a:off x="1332411" y="2682019"/>
              <a:ext cx="6492240" cy="0"/>
            </a:xfrm>
            <a:prstGeom prst="line">
              <a:avLst/>
            </a:prstGeom>
            <a:ln w="28575">
              <a:solidFill>
                <a:srgbClr val="F79646"/>
              </a:solidFill>
            </a:ln>
            <a:effectLst>
              <a:outerShdw blurRad="40005" dist="20320" dir="5400000" algn="ctr" rotWithShape="0">
                <a:schemeClr val="tx1">
                  <a:alpha val="38000"/>
                </a:schemeClr>
              </a:outerShdw>
            </a:effectLst>
          </p:spPr>
          <p:style>
            <a:lnRef idx="2">
              <a:schemeClr val="accent6"/>
            </a:lnRef>
            <a:fillRef idx="0">
              <a:schemeClr val="accent6"/>
            </a:fillRef>
            <a:effectRef idx="1">
              <a:schemeClr val="accent6"/>
            </a:effectRef>
            <a:fontRef idx="minor">
              <a:schemeClr val="tx1"/>
            </a:fontRef>
          </p:style>
        </p:cxnSp>
        <p:cxnSp>
          <p:nvCxnSpPr>
            <p:cNvPr id="7" name="Straight Connector 6"/>
            <p:cNvCxnSpPr/>
            <p:nvPr/>
          </p:nvCxnSpPr>
          <p:spPr>
            <a:xfrm>
              <a:off x="1332411" y="3275885"/>
              <a:ext cx="6492240" cy="0"/>
            </a:xfrm>
            <a:prstGeom prst="line">
              <a:avLst/>
            </a:prstGeom>
            <a:ln w="28575">
              <a:solidFill>
                <a:srgbClr val="F79646"/>
              </a:solidFill>
            </a:ln>
            <a:effectLst>
              <a:outerShdw blurRad="40005" dist="20320" dir="5400000" algn="ctr" rotWithShape="0">
                <a:schemeClr val="tx1">
                  <a:alpha val="38000"/>
                </a:schemeClr>
              </a:outerShdw>
            </a:effectLst>
          </p:spPr>
          <p:style>
            <a:lnRef idx="2">
              <a:schemeClr val="accent6"/>
            </a:lnRef>
            <a:fillRef idx="0">
              <a:schemeClr val="accent6"/>
            </a:fillRef>
            <a:effectRef idx="1">
              <a:schemeClr val="accent6"/>
            </a:effectRef>
            <a:fontRef idx="minor">
              <a:schemeClr val="tx1"/>
            </a:fontRef>
          </p:style>
        </p:cxnSp>
        <p:cxnSp>
          <p:nvCxnSpPr>
            <p:cNvPr id="8" name="Straight Connector 7"/>
            <p:cNvCxnSpPr/>
            <p:nvPr/>
          </p:nvCxnSpPr>
          <p:spPr>
            <a:xfrm>
              <a:off x="1332411" y="3933705"/>
              <a:ext cx="6492240" cy="0"/>
            </a:xfrm>
            <a:prstGeom prst="line">
              <a:avLst/>
            </a:prstGeom>
            <a:ln w="28575">
              <a:solidFill>
                <a:srgbClr val="F79646"/>
              </a:solidFill>
            </a:ln>
            <a:effectLst>
              <a:outerShdw blurRad="40005" dist="20320" dir="5400000" algn="ctr" rotWithShape="0">
                <a:schemeClr val="tx1">
                  <a:alpha val="38000"/>
                </a:schemeClr>
              </a:outerShdw>
            </a:effectLst>
          </p:spPr>
          <p:style>
            <a:lnRef idx="2">
              <a:schemeClr val="accent6"/>
            </a:lnRef>
            <a:fillRef idx="0">
              <a:schemeClr val="accent6"/>
            </a:fillRef>
            <a:effectRef idx="1">
              <a:schemeClr val="accent6"/>
            </a:effectRef>
            <a:fontRef idx="minor">
              <a:schemeClr val="tx1"/>
            </a:fontRef>
          </p:style>
        </p:cxnSp>
        <p:cxnSp>
          <p:nvCxnSpPr>
            <p:cNvPr id="9" name="Straight Connector 8"/>
            <p:cNvCxnSpPr/>
            <p:nvPr/>
          </p:nvCxnSpPr>
          <p:spPr>
            <a:xfrm>
              <a:off x="1332411" y="4591525"/>
              <a:ext cx="6492240" cy="0"/>
            </a:xfrm>
            <a:prstGeom prst="line">
              <a:avLst/>
            </a:prstGeom>
            <a:ln w="28575">
              <a:solidFill>
                <a:srgbClr val="F79646"/>
              </a:solidFill>
            </a:ln>
            <a:effectLst>
              <a:outerShdw blurRad="40005" dist="20320" dir="5400000" algn="ctr" rotWithShape="0">
                <a:schemeClr val="tx1">
                  <a:alpha val="38000"/>
                </a:schemeClr>
              </a:outerShdw>
            </a:effectLst>
          </p:spPr>
          <p:style>
            <a:lnRef idx="2">
              <a:schemeClr val="accent6"/>
            </a:lnRef>
            <a:fillRef idx="0">
              <a:schemeClr val="accent6"/>
            </a:fillRef>
            <a:effectRef idx="1">
              <a:schemeClr val="accent6"/>
            </a:effectRef>
            <a:fontRef idx="minor">
              <a:schemeClr val="tx1"/>
            </a:fontRef>
          </p:style>
        </p:cxnSp>
        <p:cxnSp>
          <p:nvCxnSpPr>
            <p:cNvPr id="10" name="Straight Connector 9"/>
            <p:cNvCxnSpPr/>
            <p:nvPr/>
          </p:nvCxnSpPr>
          <p:spPr>
            <a:xfrm>
              <a:off x="1332411" y="2142973"/>
              <a:ext cx="6492240" cy="0"/>
            </a:xfrm>
            <a:prstGeom prst="line">
              <a:avLst/>
            </a:prstGeom>
            <a:ln w="28575">
              <a:solidFill>
                <a:srgbClr val="F79646"/>
              </a:solidFill>
            </a:ln>
            <a:effectLst>
              <a:outerShdw blurRad="40005" dist="20320" dir="5400000" algn="ctr" rotWithShape="0">
                <a:schemeClr val="tx1">
                  <a:alpha val="38000"/>
                </a:schemeClr>
              </a:outerShdw>
            </a:effectLst>
          </p:spPr>
          <p:style>
            <a:lnRef idx="2">
              <a:schemeClr val="accent6"/>
            </a:lnRef>
            <a:fillRef idx="0">
              <a:schemeClr val="accent6"/>
            </a:fillRef>
            <a:effectRef idx="1">
              <a:schemeClr val="accent6"/>
            </a:effectRef>
            <a:fontRef idx="minor">
              <a:schemeClr val="tx1"/>
            </a:fontRef>
          </p:style>
        </p:cxnSp>
        <p:cxnSp>
          <p:nvCxnSpPr>
            <p:cNvPr id="11" name="Straight Connector 10"/>
            <p:cNvCxnSpPr/>
            <p:nvPr/>
          </p:nvCxnSpPr>
          <p:spPr>
            <a:xfrm>
              <a:off x="1332411" y="5249344"/>
              <a:ext cx="6492240" cy="0"/>
            </a:xfrm>
            <a:prstGeom prst="line">
              <a:avLst/>
            </a:prstGeom>
            <a:ln w="28575">
              <a:solidFill>
                <a:srgbClr val="F79646"/>
              </a:solidFill>
            </a:ln>
            <a:effectLst>
              <a:outerShdw blurRad="40005" dist="20320" dir="5400000" algn="ctr" rotWithShape="0">
                <a:schemeClr val="tx1">
                  <a:alpha val="38000"/>
                </a:schemeClr>
              </a:outerShdw>
            </a:effectLst>
          </p:spPr>
          <p:style>
            <a:lnRef idx="2">
              <a:schemeClr val="accent6"/>
            </a:lnRef>
            <a:fillRef idx="0">
              <a:schemeClr val="accent6"/>
            </a:fillRef>
            <a:effectRef idx="1">
              <a:schemeClr val="accent6"/>
            </a:effectRef>
            <a:fontRef idx="minor">
              <a:schemeClr val="tx1"/>
            </a:fontRef>
          </p:style>
        </p:cxnSp>
      </p:grpSp>
      <p:cxnSp>
        <p:nvCxnSpPr>
          <p:cNvPr id="39" name="Straight Connector 38"/>
          <p:cNvCxnSpPr/>
          <p:nvPr/>
        </p:nvCxnSpPr>
        <p:spPr>
          <a:xfrm>
            <a:off x="5365427" y="4553213"/>
            <a:ext cx="2576789" cy="0"/>
          </a:xfrm>
          <a:prstGeom prst="line">
            <a:avLst/>
          </a:prstGeom>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cxnSp>
        <p:nvCxnSpPr>
          <p:cNvPr id="40" name="Straight Connector 39"/>
          <p:cNvCxnSpPr/>
          <p:nvPr/>
        </p:nvCxnSpPr>
        <p:spPr>
          <a:xfrm>
            <a:off x="5365427" y="4932959"/>
            <a:ext cx="2576789" cy="0"/>
          </a:xfrm>
          <a:prstGeom prst="line">
            <a:avLst/>
          </a:prstGeom>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sp>
        <p:nvSpPr>
          <p:cNvPr id="41" name="Rectangle 40"/>
          <p:cNvSpPr/>
          <p:nvPr/>
        </p:nvSpPr>
        <p:spPr>
          <a:xfrm>
            <a:off x="5400825" y="4619040"/>
            <a:ext cx="355033" cy="240944"/>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t>E</a:t>
            </a:r>
          </a:p>
        </p:txBody>
      </p:sp>
      <p:sp>
        <p:nvSpPr>
          <p:cNvPr id="43" name="Rectangle 42"/>
          <p:cNvSpPr/>
          <p:nvPr/>
        </p:nvSpPr>
        <p:spPr>
          <a:xfrm>
            <a:off x="1288480" y="3962515"/>
            <a:ext cx="736484" cy="276999"/>
          </a:xfrm>
          <a:prstGeom prst="rect">
            <a:avLst/>
          </a:prstGeom>
        </p:spPr>
        <p:txBody>
          <a:bodyPr wrap="none">
            <a:spAutoFit/>
          </a:bodyPr>
          <a:lstStyle/>
          <a:p>
            <a:r>
              <a:rPr lang="en-US" sz="1200" dirty="0"/>
              <a:t>Level 1</a:t>
            </a:r>
          </a:p>
        </p:txBody>
      </p:sp>
      <p:sp>
        <p:nvSpPr>
          <p:cNvPr id="44" name="Rectangle 43"/>
          <p:cNvSpPr/>
          <p:nvPr/>
        </p:nvSpPr>
        <p:spPr>
          <a:xfrm>
            <a:off x="1283949" y="4309060"/>
            <a:ext cx="736484" cy="276999"/>
          </a:xfrm>
          <a:prstGeom prst="rect">
            <a:avLst/>
          </a:prstGeom>
        </p:spPr>
        <p:txBody>
          <a:bodyPr wrap="none">
            <a:spAutoFit/>
          </a:bodyPr>
          <a:lstStyle/>
          <a:p>
            <a:r>
              <a:rPr lang="en-US" sz="1200" dirty="0"/>
              <a:t>Level 2</a:t>
            </a:r>
          </a:p>
        </p:txBody>
      </p:sp>
      <p:sp>
        <p:nvSpPr>
          <p:cNvPr id="45" name="Rectangle 44"/>
          <p:cNvSpPr/>
          <p:nvPr/>
        </p:nvSpPr>
        <p:spPr>
          <a:xfrm>
            <a:off x="1283949" y="4637986"/>
            <a:ext cx="736484" cy="276999"/>
          </a:xfrm>
          <a:prstGeom prst="rect">
            <a:avLst/>
          </a:prstGeom>
        </p:spPr>
        <p:txBody>
          <a:bodyPr wrap="none">
            <a:spAutoFit/>
          </a:bodyPr>
          <a:lstStyle/>
          <a:p>
            <a:r>
              <a:rPr lang="en-US" sz="1200" dirty="0"/>
              <a:t>Level 3</a:t>
            </a:r>
          </a:p>
        </p:txBody>
      </p:sp>
      <p:sp>
        <p:nvSpPr>
          <p:cNvPr id="46" name="Rectangle 45"/>
          <p:cNvSpPr/>
          <p:nvPr/>
        </p:nvSpPr>
        <p:spPr>
          <a:xfrm>
            <a:off x="1283949" y="5017550"/>
            <a:ext cx="736484" cy="276999"/>
          </a:xfrm>
          <a:prstGeom prst="rect">
            <a:avLst/>
          </a:prstGeom>
        </p:spPr>
        <p:txBody>
          <a:bodyPr wrap="none">
            <a:spAutoFit/>
          </a:bodyPr>
          <a:lstStyle/>
          <a:p>
            <a:r>
              <a:rPr lang="en-US" sz="1200" dirty="0"/>
              <a:t>Level 4</a:t>
            </a:r>
          </a:p>
        </p:txBody>
      </p:sp>
      <p:sp>
        <p:nvSpPr>
          <p:cNvPr id="47" name="Rectangle 46"/>
          <p:cNvSpPr/>
          <p:nvPr/>
        </p:nvSpPr>
        <p:spPr>
          <a:xfrm>
            <a:off x="1283949" y="5395914"/>
            <a:ext cx="736484" cy="276999"/>
          </a:xfrm>
          <a:prstGeom prst="rect">
            <a:avLst/>
          </a:prstGeom>
        </p:spPr>
        <p:txBody>
          <a:bodyPr wrap="none">
            <a:spAutoFit/>
          </a:bodyPr>
          <a:lstStyle/>
          <a:p>
            <a:r>
              <a:rPr lang="en-US" sz="1200" dirty="0"/>
              <a:t>Level 5</a:t>
            </a:r>
          </a:p>
        </p:txBody>
      </p:sp>
      <p:sp>
        <p:nvSpPr>
          <p:cNvPr id="73" name="Rectangle 72"/>
          <p:cNvSpPr/>
          <p:nvPr/>
        </p:nvSpPr>
        <p:spPr>
          <a:xfrm>
            <a:off x="5862226" y="4619040"/>
            <a:ext cx="355033" cy="240944"/>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t>L</a:t>
            </a:r>
          </a:p>
        </p:txBody>
      </p:sp>
      <p:sp>
        <p:nvSpPr>
          <p:cNvPr id="74" name="Rectangle 73"/>
          <p:cNvSpPr/>
          <p:nvPr/>
        </p:nvSpPr>
        <p:spPr>
          <a:xfrm>
            <a:off x="5400824" y="5431969"/>
            <a:ext cx="355033" cy="240944"/>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a:t>H</a:t>
            </a:r>
            <a:endParaRPr lang="en-US" sz="1200" dirty="0"/>
          </a:p>
        </p:txBody>
      </p:sp>
      <p:cxnSp>
        <p:nvCxnSpPr>
          <p:cNvPr id="75" name="Straight Connector 74"/>
          <p:cNvCxnSpPr/>
          <p:nvPr/>
        </p:nvCxnSpPr>
        <p:spPr>
          <a:xfrm>
            <a:off x="3164840" y="4100537"/>
            <a:ext cx="495183" cy="0"/>
          </a:xfrm>
          <a:prstGeom prst="line">
            <a:avLst/>
          </a:prstGeom>
          <a:ln w="28575">
            <a:solidFill>
              <a:srgbClr val="C00000"/>
            </a:solidFill>
          </a:ln>
          <a:effectLst>
            <a:outerShdw blurRad="40005" dist="22860" dir="5400000" algn="ctr" rotWithShape="0">
              <a:schemeClr val="tx1">
                <a:alpha val="35000"/>
              </a:schemeClr>
            </a:outerShdw>
          </a:effectLst>
        </p:spPr>
        <p:style>
          <a:lnRef idx="3">
            <a:schemeClr val="accent2"/>
          </a:lnRef>
          <a:fillRef idx="0">
            <a:schemeClr val="accent2"/>
          </a:fillRef>
          <a:effectRef idx="2">
            <a:schemeClr val="accent2"/>
          </a:effectRef>
          <a:fontRef idx="minor">
            <a:schemeClr val="tx1"/>
          </a:fontRef>
        </p:style>
      </p:cxnSp>
      <p:cxnSp>
        <p:nvCxnSpPr>
          <p:cNvPr id="76" name="Straight Connector 75"/>
          <p:cNvCxnSpPr/>
          <p:nvPr/>
        </p:nvCxnSpPr>
        <p:spPr>
          <a:xfrm>
            <a:off x="2690375" y="4443437"/>
            <a:ext cx="495183" cy="0"/>
          </a:xfrm>
          <a:prstGeom prst="line">
            <a:avLst/>
          </a:prstGeom>
          <a:ln w="28575">
            <a:solidFill>
              <a:srgbClr val="C00000"/>
            </a:solidFill>
          </a:ln>
          <a:effectLst>
            <a:outerShdw blurRad="40005" dist="22860" dir="5400000" algn="ctr" rotWithShape="0">
              <a:schemeClr val="tx1">
                <a:alpha val="35000"/>
              </a:schemeClr>
            </a:outerShdw>
          </a:effectLst>
        </p:spPr>
        <p:style>
          <a:lnRef idx="3">
            <a:schemeClr val="accent2"/>
          </a:lnRef>
          <a:fillRef idx="0">
            <a:schemeClr val="accent2"/>
          </a:fillRef>
          <a:effectRef idx="2">
            <a:schemeClr val="accent2"/>
          </a:effectRef>
          <a:fontRef idx="minor">
            <a:schemeClr val="tx1"/>
          </a:fontRef>
        </p:style>
      </p:cxnSp>
      <p:cxnSp>
        <p:nvCxnSpPr>
          <p:cNvPr id="77" name="Straight Connector 76"/>
          <p:cNvCxnSpPr/>
          <p:nvPr/>
        </p:nvCxnSpPr>
        <p:spPr>
          <a:xfrm>
            <a:off x="3641344" y="4443437"/>
            <a:ext cx="495183" cy="0"/>
          </a:xfrm>
          <a:prstGeom prst="line">
            <a:avLst/>
          </a:prstGeom>
          <a:ln w="28575">
            <a:solidFill>
              <a:srgbClr val="C00000"/>
            </a:solidFill>
          </a:ln>
          <a:effectLst>
            <a:outerShdw blurRad="40005" dist="22860" dir="5400000" algn="ctr" rotWithShape="0">
              <a:schemeClr val="tx1">
                <a:alpha val="35000"/>
              </a:schemeClr>
            </a:outerShdw>
          </a:effectLst>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189266784"/>
      </p:ext>
    </p:extLst>
  </p:cSld>
  <p:clrMapOvr>
    <a:masterClrMapping/>
  </p:clrMapOvr>
  <p:transition>
    <p:wipe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934DB-135C-596C-1B6D-0344B00D821F}"/>
              </a:ext>
            </a:extLst>
          </p:cNvPr>
          <p:cNvSpPr>
            <a:spLocks noGrp="1"/>
          </p:cNvSpPr>
          <p:nvPr>
            <p:ph type="title"/>
          </p:nvPr>
        </p:nvSpPr>
        <p:spPr/>
        <p:txBody>
          <a:bodyPr/>
          <a:lstStyle/>
          <a:p>
            <a:r>
              <a:rPr lang="en-SG" dirty="0"/>
              <a:t>Question 01</a:t>
            </a:r>
          </a:p>
        </p:txBody>
      </p:sp>
      <p:pic>
        <p:nvPicPr>
          <p:cNvPr id="8" name="Picture 7">
            <a:extLst>
              <a:ext uri="{FF2B5EF4-FFF2-40B4-BE49-F238E27FC236}">
                <a16:creationId xmlns:a16="http://schemas.microsoft.com/office/drawing/2014/main" id="{6AA8BFD5-F91B-7CD5-4415-771A7FF1F4C4}"/>
              </a:ext>
            </a:extLst>
          </p:cNvPr>
          <p:cNvPicPr>
            <a:picLocks noChangeAspect="1"/>
          </p:cNvPicPr>
          <p:nvPr/>
        </p:nvPicPr>
        <p:blipFill>
          <a:blip r:embed="rId2"/>
          <a:stretch>
            <a:fillRect/>
          </a:stretch>
        </p:blipFill>
        <p:spPr>
          <a:xfrm>
            <a:off x="959825" y="1689508"/>
            <a:ext cx="7224350" cy="3478983"/>
          </a:xfrm>
          <a:prstGeom prst="rect">
            <a:avLst/>
          </a:prstGeom>
        </p:spPr>
      </p:pic>
    </p:spTree>
    <p:extLst>
      <p:ext uri="{BB962C8B-B14F-4D97-AF65-F5344CB8AC3E}">
        <p14:creationId xmlns:p14="http://schemas.microsoft.com/office/powerpoint/2010/main" val="18338307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t>Level-by-level tree traversal</a:t>
            </a:r>
          </a:p>
        </p:txBody>
      </p:sp>
      <p:sp>
        <p:nvSpPr>
          <p:cNvPr id="3" name="Content Placeholder 1"/>
          <p:cNvSpPr txBox="1">
            <a:spLocks/>
          </p:cNvSpPr>
          <p:nvPr/>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pPr>
            <a:r>
              <a:rPr lang="en-SG" sz="1800"/>
              <a:t>Enqueue the root, H</a:t>
            </a:r>
          </a:p>
          <a:p>
            <a:pPr algn="just">
              <a:lnSpc>
                <a:spcPct val="100000"/>
              </a:lnSpc>
            </a:pPr>
            <a:r>
              <a:rPr lang="en-SG" sz="1800"/>
              <a:t>Dequeue H, and enqueue H’s children</a:t>
            </a:r>
          </a:p>
          <a:p>
            <a:pPr algn="just">
              <a:lnSpc>
                <a:spcPct val="100000"/>
              </a:lnSpc>
            </a:pPr>
            <a:r>
              <a:rPr lang="en-SG" sz="1800"/>
              <a:t>Dequeue E, and enqueue E’s children</a:t>
            </a:r>
          </a:p>
          <a:p>
            <a:pPr algn="just">
              <a:lnSpc>
                <a:spcPct val="100000"/>
              </a:lnSpc>
            </a:pPr>
            <a:endParaRPr lang="en-SG" sz="1800"/>
          </a:p>
          <a:p>
            <a:pPr algn="just">
              <a:lnSpc>
                <a:spcPct val="150000"/>
              </a:lnSpc>
            </a:pPr>
            <a:endParaRPr lang="en-SG" sz="1800"/>
          </a:p>
        </p:txBody>
      </p:sp>
      <p:grpSp>
        <p:nvGrpSpPr>
          <p:cNvPr id="4" name="Group 3"/>
          <p:cNvGrpSpPr/>
          <p:nvPr/>
        </p:nvGrpSpPr>
        <p:grpSpPr>
          <a:xfrm>
            <a:off x="1345474" y="3949599"/>
            <a:ext cx="3757897" cy="1798057"/>
            <a:chOff x="1332411" y="2142973"/>
            <a:chExt cx="6492240" cy="3106371"/>
          </a:xfrm>
        </p:grpSpPr>
        <p:grpSp>
          <p:nvGrpSpPr>
            <p:cNvPr id="5" name="Group 4"/>
            <p:cNvGrpSpPr/>
            <p:nvPr/>
          </p:nvGrpSpPr>
          <p:grpSpPr>
            <a:xfrm>
              <a:off x="3180683" y="2276558"/>
              <a:ext cx="3161973" cy="2885838"/>
              <a:chOff x="4150522" y="1663159"/>
              <a:chExt cx="4150135" cy="3513428"/>
            </a:xfrm>
          </p:grpSpPr>
          <p:sp>
            <p:nvSpPr>
              <p:cNvPr id="12" name="Rectangle 11"/>
              <p:cNvSpPr/>
              <p:nvPr/>
            </p:nvSpPr>
            <p:spPr>
              <a:xfrm>
                <a:off x="6144304" y="1663159"/>
                <a:ext cx="539088" cy="366244"/>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t>H</a:t>
                </a:r>
              </a:p>
            </p:txBody>
          </p:sp>
          <p:grpSp>
            <p:nvGrpSpPr>
              <p:cNvPr id="13" name="Group 12"/>
              <p:cNvGrpSpPr/>
              <p:nvPr/>
            </p:nvGrpSpPr>
            <p:grpSpPr>
              <a:xfrm>
                <a:off x="4527040" y="2341974"/>
                <a:ext cx="1617264" cy="1152013"/>
                <a:chOff x="4384744" y="3185084"/>
                <a:chExt cx="1873872" cy="1463750"/>
              </a:xfrm>
            </p:grpSpPr>
            <p:sp>
              <p:nvSpPr>
                <p:cNvPr id="36" name="Rectangle 35"/>
                <p:cNvSpPr/>
                <p:nvPr/>
              </p:nvSpPr>
              <p:spPr>
                <a:xfrm>
                  <a:off x="5009368" y="3185084"/>
                  <a:ext cx="624624" cy="465350"/>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t>E</a:t>
                  </a:r>
                </a:p>
              </p:txBody>
            </p:sp>
            <p:sp>
              <p:nvSpPr>
                <p:cNvPr id="37" name="Rectangle 36"/>
                <p:cNvSpPr/>
                <p:nvPr/>
              </p:nvSpPr>
              <p:spPr>
                <a:xfrm>
                  <a:off x="4384744" y="4183484"/>
                  <a:ext cx="624624" cy="465350"/>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t>B</a:t>
                  </a:r>
                </a:p>
              </p:txBody>
            </p:sp>
            <p:sp>
              <p:nvSpPr>
                <p:cNvPr id="38" name="Rectangle 37"/>
                <p:cNvSpPr/>
                <p:nvPr/>
              </p:nvSpPr>
              <p:spPr>
                <a:xfrm>
                  <a:off x="5633992" y="4183484"/>
                  <a:ext cx="624624" cy="465350"/>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t>F</a:t>
                  </a:r>
                </a:p>
              </p:txBody>
            </p:sp>
          </p:grpSp>
          <p:grpSp>
            <p:nvGrpSpPr>
              <p:cNvPr id="14" name="Group 13"/>
              <p:cNvGrpSpPr/>
              <p:nvPr/>
            </p:nvGrpSpPr>
            <p:grpSpPr>
              <a:xfrm>
                <a:off x="6683393" y="2341974"/>
                <a:ext cx="1617264" cy="1157955"/>
                <a:chOff x="6812928" y="3185084"/>
                <a:chExt cx="1873872" cy="1471300"/>
              </a:xfrm>
            </p:grpSpPr>
            <p:sp>
              <p:nvSpPr>
                <p:cNvPr id="33" name="Rectangle 32"/>
                <p:cNvSpPr/>
                <p:nvPr/>
              </p:nvSpPr>
              <p:spPr>
                <a:xfrm>
                  <a:off x="7437552" y="3185084"/>
                  <a:ext cx="624624" cy="465350"/>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t>L</a:t>
                  </a:r>
                </a:p>
              </p:txBody>
            </p:sp>
            <p:sp>
              <p:nvSpPr>
                <p:cNvPr id="34" name="Rectangle 33"/>
                <p:cNvSpPr/>
                <p:nvPr/>
              </p:nvSpPr>
              <p:spPr>
                <a:xfrm>
                  <a:off x="6812928" y="4191034"/>
                  <a:ext cx="624624" cy="465350"/>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t>J</a:t>
                  </a:r>
                </a:p>
              </p:txBody>
            </p:sp>
            <p:sp>
              <p:nvSpPr>
                <p:cNvPr id="35" name="Rectangle 34"/>
                <p:cNvSpPr/>
                <p:nvPr/>
              </p:nvSpPr>
              <p:spPr>
                <a:xfrm>
                  <a:off x="8062176" y="4191034"/>
                  <a:ext cx="624624" cy="465350"/>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t>M</a:t>
                  </a:r>
                </a:p>
              </p:txBody>
            </p:sp>
          </p:grpSp>
          <p:cxnSp>
            <p:nvCxnSpPr>
              <p:cNvPr id="15" name="Straight Arrow Connector 14"/>
              <p:cNvCxnSpPr>
                <a:stCxn id="8" idx="2"/>
                <a:endCxn id="32" idx="0"/>
              </p:cNvCxnSpPr>
              <p:nvPr/>
            </p:nvCxnSpPr>
            <p:spPr>
              <a:xfrm flipH="1">
                <a:off x="5335672" y="2029403"/>
                <a:ext cx="1078176" cy="312572"/>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cxnSp>
            <p:nvCxnSpPr>
              <p:cNvPr id="16" name="Straight Arrow Connector 15"/>
              <p:cNvCxnSpPr>
                <a:stCxn id="8" idx="2"/>
                <a:endCxn id="29" idx="0"/>
              </p:cNvCxnSpPr>
              <p:nvPr/>
            </p:nvCxnSpPr>
            <p:spPr>
              <a:xfrm>
                <a:off x="6413849" y="2029403"/>
                <a:ext cx="1078176" cy="312572"/>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cxnSp>
            <p:nvCxnSpPr>
              <p:cNvPr id="17" name="Straight Arrow Connector 16"/>
              <p:cNvCxnSpPr>
                <a:endCxn id="33" idx="0"/>
              </p:cNvCxnSpPr>
              <p:nvPr/>
            </p:nvCxnSpPr>
            <p:spPr>
              <a:xfrm flipH="1">
                <a:off x="4796584" y="2708218"/>
                <a:ext cx="539088" cy="419526"/>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cxnSp>
            <p:nvCxnSpPr>
              <p:cNvPr id="18" name="Straight Arrow Connector 17"/>
              <p:cNvCxnSpPr>
                <a:endCxn id="34" idx="0"/>
              </p:cNvCxnSpPr>
              <p:nvPr/>
            </p:nvCxnSpPr>
            <p:spPr>
              <a:xfrm>
                <a:off x="5335672" y="2708218"/>
                <a:ext cx="539088" cy="419526"/>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cxnSp>
            <p:nvCxnSpPr>
              <p:cNvPr id="19" name="Straight Arrow Connector 18"/>
              <p:cNvCxnSpPr>
                <a:endCxn id="30" idx="0"/>
              </p:cNvCxnSpPr>
              <p:nvPr/>
            </p:nvCxnSpPr>
            <p:spPr>
              <a:xfrm flipH="1">
                <a:off x="6952937" y="2708218"/>
                <a:ext cx="539088" cy="425468"/>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cxnSp>
            <p:nvCxnSpPr>
              <p:cNvPr id="20" name="Straight Arrow Connector 19"/>
              <p:cNvCxnSpPr>
                <a:endCxn id="31" idx="0"/>
              </p:cNvCxnSpPr>
              <p:nvPr/>
            </p:nvCxnSpPr>
            <p:spPr>
              <a:xfrm>
                <a:off x="7492025" y="2708218"/>
                <a:ext cx="539088" cy="425468"/>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sp>
            <p:nvSpPr>
              <p:cNvPr id="21" name="Rectangle 20"/>
              <p:cNvSpPr/>
              <p:nvPr/>
            </p:nvSpPr>
            <p:spPr>
              <a:xfrm>
                <a:off x="5605216" y="3969043"/>
                <a:ext cx="539088" cy="366244"/>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t>G</a:t>
                </a:r>
              </a:p>
            </p:txBody>
          </p:sp>
          <p:sp>
            <p:nvSpPr>
              <p:cNvPr id="22" name="Rectangle 21"/>
              <p:cNvSpPr/>
              <p:nvPr/>
            </p:nvSpPr>
            <p:spPr>
              <a:xfrm>
                <a:off x="7055397" y="3969043"/>
                <a:ext cx="539088" cy="366244"/>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t>K</a:t>
                </a:r>
              </a:p>
            </p:txBody>
          </p:sp>
          <p:cxnSp>
            <p:nvCxnSpPr>
              <p:cNvPr id="23" name="Straight Arrow Connector 22"/>
              <p:cNvCxnSpPr>
                <a:stCxn id="30" idx="2"/>
                <a:endCxn id="18" idx="0"/>
              </p:cNvCxnSpPr>
              <p:nvPr/>
            </p:nvCxnSpPr>
            <p:spPr>
              <a:xfrm>
                <a:off x="6952937" y="3499929"/>
                <a:ext cx="372004" cy="469114"/>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cxnSp>
            <p:nvCxnSpPr>
              <p:cNvPr id="24" name="Straight Arrow Connector 23"/>
              <p:cNvCxnSpPr>
                <a:stCxn id="34" idx="2"/>
                <a:endCxn id="17" idx="0"/>
              </p:cNvCxnSpPr>
              <p:nvPr/>
            </p:nvCxnSpPr>
            <p:spPr>
              <a:xfrm>
                <a:off x="5874760" y="3493987"/>
                <a:ext cx="0" cy="475056"/>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sp>
            <p:nvSpPr>
              <p:cNvPr id="25" name="Rectangle 24"/>
              <p:cNvSpPr/>
              <p:nvPr/>
            </p:nvSpPr>
            <p:spPr>
              <a:xfrm>
                <a:off x="6314074" y="3969043"/>
                <a:ext cx="539088" cy="366244"/>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t>I</a:t>
                </a:r>
              </a:p>
            </p:txBody>
          </p:sp>
          <p:cxnSp>
            <p:nvCxnSpPr>
              <p:cNvPr id="26" name="Straight Arrow Connector 25"/>
              <p:cNvCxnSpPr>
                <a:stCxn id="30" idx="2"/>
                <a:endCxn id="21" idx="0"/>
              </p:cNvCxnSpPr>
              <p:nvPr/>
            </p:nvCxnSpPr>
            <p:spPr>
              <a:xfrm flipH="1">
                <a:off x="6583618" y="3499929"/>
                <a:ext cx="369319" cy="469114"/>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sp>
            <p:nvSpPr>
              <p:cNvPr id="27" name="Rectangle 26"/>
              <p:cNvSpPr/>
              <p:nvPr/>
            </p:nvSpPr>
            <p:spPr>
              <a:xfrm>
                <a:off x="4891845" y="3969043"/>
                <a:ext cx="539088" cy="366244"/>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t>C</a:t>
                </a:r>
              </a:p>
            </p:txBody>
          </p:sp>
          <p:cxnSp>
            <p:nvCxnSpPr>
              <p:cNvPr id="28" name="Straight Arrow Connector 27"/>
              <p:cNvCxnSpPr>
                <a:stCxn id="33" idx="2"/>
                <a:endCxn id="23" idx="0"/>
              </p:cNvCxnSpPr>
              <p:nvPr/>
            </p:nvCxnSpPr>
            <p:spPr>
              <a:xfrm>
                <a:off x="4796584" y="3493987"/>
                <a:ext cx="364805" cy="475056"/>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sp>
            <p:nvSpPr>
              <p:cNvPr id="29" name="Rectangle 28"/>
              <p:cNvSpPr/>
              <p:nvPr/>
            </p:nvSpPr>
            <p:spPr>
              <a:xfrm>
                <a:off x="4150522" y="3969043"/>
                <a:ext cx="539088" cy="366244"/>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t>A</a:t>
                </a:r>
              </a:p>
            </p:txBody>
          </p:sp>
          <p:cxnSp>
            <p:nvCxnSpPr>
              <p:cNvPr id="30" name="Straight Arrow Connector 29"/>
              <p:cNvCxnSpPr>
                <a:stCxn id="33" idx="2"/>
                <a:endCxn id="25" idx="0"/>
              </p:cNvCxnSpPr>
              <p:nvPr/>
            </p:nvCxnSpPr>
            <p:spPr>
              <a:xfrm flipH="1">
                <a:off x="4420066" y="3493987"/>
                <a:ext cx="376518" cy="475056"/>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sp>
            <p:nvSpPr>
              <p:cNvPr id="31" name="Rectangle 30"/>
              <p:cNvSpPr/>
              <p:nvPr/>
            </p:nvSpPr>
            <p:spPr>
              <a:xfrm>
                <a:off x="5161389" y="4810343"/>
                <a:ext cx="539088" cy="366244"/>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t>D</a:t>
                </a:r>
              </a:p>
            </p:txBody>
          </p:sp>
          <p:cxnSp>
            <p:nvCxnSpPr>
              <p:cNvPr id="32" name="Straight Arrow Connector 31"/>
              <p:cNvCxnSpPr>
                <a:stCxn id="23" idx="2"/>
                <a:endCxn id="27" idx="0"/>
              </p:cNvCxnSpPr>
              <p:nvPr/>
            </p:nvCxnSpPr>
            <p:spPr>
              <a:xfrm>
                <a:off x="5161389" y="4335287"/>
                <a:ext cx="269544" cy="475056"/>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grpSp>
        <p:cxnSp>
          <p:nvCxnSpPr>
            <p:cNvPr id="6" name="Straight Connector 5"/>
            <p:cNvCxnSpPr/>
            <p:nvPr/>
          </p:nvCxnSpPr>
          <p:spPr>
            <a:xfrm>
              <a:off x="1332411" y="2682019"/>
              <a:ext cx="6492240" cy="0"/>
            </a:xfrm>
            <a:prstGeom prst="line">
              <a:avLst/>
            </a:prstGeom>
            <a:ln w="28575">
              <a:solidFill>
                <a:srgbClr val="F79646"/>
              </a:solidFill>
            </a:ln>
            <a:effectLst>
              <a:outerShdw blurRad="40005" dist="20320" dir="5400000" algn="ctr" rotWithShape="0">
                <a:schemeClr val="tx1">
                  <a:alpha val="38000"/>
                </a:schemeClr>
              </a:outerShdw>
            </a:effectLst>
          </p:spPr>
          <p:style>
            <a:lnRef idx="2">
              <a:schemeClr val="accent6"/>
            </a:lnRef>
            <a:fillRef idx="0">
              <a:schemeClr val="accent6"/>
            </a:fillRef>
            <a:effectRef idx="1">
              <a:schemeClr val="accent6"/>
            </a:effectRef>
            <a:fontRef idx="minor">
              <a:schemeClr val="tx1"/>
            </a:fontRef>
          </p:style>
        </p:cxnSp>
        <p:cxnSp>
          <p:nvCxnSpPr>
            <p:cNvPr id="7" name="Straight Connector 6"/>
            <p:cNvCxnSpPr/>
            <p:nvPr/>
          </p:nvCxnSpPr>
          <p:spPr>
            <a:xfrm>
              <a:off x="1332411" y="3275885"/>
              <a:ext cx="6492240" cy="0"/>
            </a:xfrm>
            <a:prstGeom prst="line">
              <a:avLst/>
            </a:prstGeom>
            <a:ln w="28575">
              <a:solidFill>
                <a:srgbClr val="F79646"/>
              </a:solidFill>
            </a:ln>
            <a:effectLst>
              <a:outerShdw blurRad="40005" dist="20320" dir="5400000" algn="ctr" rotWithShape="0">
                <a:schemeClr val="tx1">
                  <a:alpha val="38000"/>
                </a:schemeClr>
              </a:outerShdw>
            </a:effectLst>
          </p:spPr>
          <p:style>
            <a:lnRef idx="2">
              <a:schemeClr val="accent6"/>
            </a:lnRef>
            <a:fillRef idx="0">
              <a:schemeClr val="accent6"/>
            </a:fillRef>
            <a:effectRef idx="1">
              <a:schemeClr val="accent6"/>
            </a:effectRef>
            <a:fontRef idx="minor">
              <a:schemeClr val="tx1"/>
            </a:fontRef>
          </p:style>
        </p:cxnSp>
        <p:cxnSp>
          <p:nvCxnSpPr>
            <p:cNvPr id="8" name="Straight Connector 7"/>
            <p:cNvCxnSpPr/>
            <p:nvPr/>
          </p:nvCxnSpPr>
          <p:spPr>
            <a:xfrm>
              <a:off x="1332411" y="3933705"/>
              <a:ext cx="6492240" cy="0"/>
            </a:xfrm>
            <a:prstGeom prst="line">
              <a:avLst/>
            </a:prstGeom>
            <a:ln w="28575">
              <a:solidFill>
                <a:srgbClr val="F79646"/>
              </a:solidFill>
            </a:ln>
            <a:effectLst>
              <a:outerShdw blurRad="40005" dist="20320" dir="5400000" algn="ctr" rotWithShape="0">
                <a:schemeClr val="tx1">
                  <a:alpha val="38000"/>
                </a:schemeClr>
              </a:outerShdw>
            </a:effectLst>
          </p:spPr>
          <p:style>
            <a:lnRef idx="2">
              <a:schemeClr val="accent6"/>
            </a:lnRef>
            <a:fillRef idx="0">
              <a:schemeClr val="accent6"/>
            </a:fillRef>
            <a:effectRef idx="1">
              <a:schemeClr val="accent6"/>
            </a:effectRef>
            <a:fontRef idx="minor">
              <a:schemeClr val="tx1"/>
            </a:fontRef>
          </p:style>
        </p:cxnSp>
        <p:cxnSp>
          <p:nvCxnSpPr>
            <p:cNvPr id="9" name="Straight Connector 8"/>
            <p:cNvCxnSpPr/>
            <p:nvPr/>
          </p:nvCxnSpPr>
          <p:spPr>
            <a:xfrm>
              <a:off x="1332411" y="4591525"/>
              <a:ext cx="6492240" cy="0"/>
            </a:xfrm>
            <a:prstGeom prst="line">
              <a:avLst/>
            </a:prstGeom>
            <a:ln w="28575">
              <a:solidFill>
                <a:srgbClr val="F79646"/>
              </a:solidFill>
            </a:ln>
            <a:effectLst>
              <a:outerShdw blurRad="40005" dist="20320" dir="5400000" algn="ctr" rotWithShape="0">
                <a:schemeClr val="tx1">
                  <a:alpha val="38000"/>
                </a:schemeClr>
              </a:outerShdw>
            </a:effectLst>
          </p:spPr>
          <p:style>
            <a:lnRef idx="2">
              <a:schemeClr val="accent6"/>
            </a:lnRef>
            <a:fillRef idx="0">
              <a:schemeClr val="accent6"/>
            </a:fillRef>
            <a:effectRef idx="1">
              <a:schemeClr val="accent6"/>
            </a:effectRef>
            <a:fontRef idx="minor">
              <a:schemeClr val="tx1"/>
            </a:fontRef>
          </p:style>
        </p:cxnSp>
        <p:cxnSp>
          <p:nvCxnSpPr>
            <p:cNvPr id="10" name="Straight Connector 9"/>
            <p:cNvCxnSpPr/>
            <p:nvPr/>
          </p:nvCxnSpPr>
          <p:spPr>
            <a:xfrm>
              <a:off x="1332411" y="2142973"/>
              <a:ext cx="6492240" cy="0"/>
            </a:xfrm>
            <a:prstGeom prst="line">
              <a:avLst/>
            </a:prstGeom>
            <a:ln w="28575">
              <a:solidFill>
                <a:srgbClr val="F79646"/>
              </a:solidFill>
            </a:ln>
            <a:effectLst>
              <a:outerShdw blurRad="40005" dist="20320" dir="5400000" algn="ctr" rotWithShape="0">
                <a:schemeClr val="tx1">
                  <a:alpha val="38000"/>
                </a:schemeClr>
              </a:outerShdw>
            </a:effectLst>
          </p:spPr>
          <p:style>
            <a:lnRef idx="2">
              <a:schemeClr val="accent6"/>
            </a:lnRef>
            <a:fillRef idx="0">
              <a:schemeClr val="accent6"/>
            </a:fillRef>
            <a:effectRef idx="1">
              <a:schemeClr val="accent6"/>
            </a:effectRef>
            <a:fontRef idx="minor">
              <a:schemeClr val="tx1"/>
            </a:fontRef>
          </p:style>
        </p:cxnSp>
        <p:cxnSp>
          <p:nvCxnSpPr>
            <p:cNvPr id="11" name="Straight Connector 10"/>
            <p:cNvCxnSpPr/>
            <p:nvPr/>
          </p:nvCxnSpPr>
          <p:spPr>
            <a:xfrm>
              <a:off x="1332411" y="5249344"/>
              <a:ext cx="6492240" cy="0"/>
            </a:xfrm>
            <a:prstGeom prst="line">
              <a:avLst/>
            </a:prstGeom>
            <a:ln w="28575">
              <a:solidFill>
                <a:srgbClr val="F79646"/>
              </a:solidFill>
            </a:ln>
            <a:effectLst>
              <a:outerShdw blurRad="40005" dist="20320" dir="5400000" algn="ctr" rotWithShape="0">
                <a:schemeClr val="tx1">
                  <a:alpha val="38000"/>
                </a:schemeClr>
              </a:outerShdw>
            </a:effectLst>
          </p:spPr>
          <p:style>
            <a:lnRef idx="2">
              <a:schemeClr val="accent6"/>
            </a:lnRef>
            <a:fillRef idx="0">
              <a:schemeClr val="accent6"/>
            </a:fillRef>
            <a:effectRef idx="1">
              <a:schemeClr val="accent6"/>
            </a:effectRef>
            <a:fontRef idx="minor">
              <a:schemeClr val="tx1"/>
            </a:fontRef>
          </p:style>
        </p:cxnSp>
      </p:grpSp>
      <p:cxnSp>
        <p:nvCxnSpPr>
          <p:cNvPr id="39" name="Straight Connector 38"/>
          <p:cNvCxnSpPr/>
          <p:nvPr/>
        </p:nvCxnSpPr>
        <p:spPr>
          <a:xfrm>
            <a:off x="5365427" y="4553213"/>
            <a:ext cx="2576789" cy="0"/>
          </a:xfrm>
          <a:prstGeom prst="line">
            <a:avLst/>
          </a:prstGeom>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cxnSp>
        <p:nvCxnSpPr>
          <p:cNvPr id="40" name="Straight Connector 39"/>
          <p:cNvCxnSpPr/>
          <p:nvPr/>
        </p:nvCxnSpPr>
        <p:spPr>
          <a:xfrm>
            <a:off x="5365427" y="4932959"/>
            <a:ext cx="2576789" cy="0"/>
          </a:xfrm>
          <a:prstGeom prst="line">
            <a:avLst/>
          </a:prstGeom>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sp>
        <p:nvSpPr>
          <p:cNvPr id="41" name="Rectangle 40"/>
          <p:cNvSpPr/>
          <p:nvPr/>
        </p:nvSpPr>
        <p:spPr>
          <a:xfrm>
            <a:off x="5400825" y="4619040"/>
            <a:ext cx="355033" cy="240944"/>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a:t>L</a:t>
            </a:r>
            <a:endParaRPr lang="en-US" sz="1200" dirty="0"/>
          </a:p>
        </p:txBody>
      </p:sp>
      <p:sp>
        <p:nvSpPr>
          <p:cNvPr id="43" name="Rectangle 42"/>
          <p:cNvSpPr/>
          <p:nvPr/>
        </p:nvSpPr>
        <p:spPr>
          <a:xfrm>
            <a:off x="1288480" y="3962515"/>
            <a:ext cx="736484" cy="276999"/>
          </a:xfrm>
          <a:prstGeom prst="rect">
            <a:avLst/>
          </a:prstGeom>
        </p:spPr>
        <p:txBody>
          <a:bodyPr wrap="none">
            <a:spAutoFit/>
          </a:bodyPr>
          <a:lstStyle/>
          <a:p>
            <a:r>
              <a:rPr lang="en-US" sz="1200" dirty="0"/>
              <a:t>Level 1</a:t>
            </a:r>
          </a:p>
        </p:txBody>
      </p:sp>
      <p:sp>
        <p:nvSpPr>
          <p:cNvPr id="44" name="Rectangle 43"/>
          <p:cNvSpPr/>
          <p:nvPr/>
        </p:nvSpPr>
        <p:spPr>
          <a:xfrm>
            <a:off x="1283949" y="4309060"/>
            <a:ext cx="736484" cy="276999"/>
          </a:xfrm>
          <a:prstGeom prst="rect">
            <a:avLst/>
          </a:prstGeom>
        </p:spPr>
        <p:txBody>
          <a:bodyPr wrap="none">
            <a:spAutoFit/>
          </a:bodyPr>
          <a:lstStyle/>
          <a:p>
            <a:r>
              <a:rPr lang="en-US" sz="1200" dirty="0"/>
              <a:t>Level 2</a:t>
            </a:r>
          </a:p>
        </p:txBody>
      </p:sp>
      <p:sp>
        <p:nvSpPr>
          <p:cNvPr id="45" name="Rectangle 44"/>
          <p:cNvSpPr/>
          <p:nvPr/>
        </p:nvSpPr>
        <p:spPr>
          <a:xfrm>
            <a:off x="1283949" y="4637986"/>
            <a:ext cx="736484" cy="276999"/>
          </a:xfrm>
          <a:prstGeom prst="rect">
            <a:avLst/>
          </a:prstGeom>
        </p:spPr>
        <p:txBody>
          <a:bodyPr wrap="none">
            <a:spAutoFit/>
          </a:bodyPr>
          <a:lstStyle/>
          <a:p>
            <a:r>
              <a:rPr lang="en-US" sz="1200" dirty="0"/>
              <a:t>Level 3</a:t>
            </a:r>
          </a:p>
        </p:txBody>
      </p:sp>
      <p:sp>
        <p:nvSpPr>
          <p:cNvPr id="46" name="Rectangle 45"/>
          <p:cNvSpPr/>
          <p:nvPr/>
        </p:nvSpPr>
        <p:spPr>
          <a:xfrm>
            <a:off x="1283949" y="5017550"/>
            <a:ext cx="736484" cy="276999"/>
          </a:xfrm>
          <a:prstGeom prst="rect">
            <a:avLst/>
          </a:prstGeom>
        </p:spPr>
        <p:txBody>
          <a:bodyPr wrap="none">
            <a:spAutoFit/>
          </a:bodyPr>
          <a:lstStyle/>
          <a:p>
            <a:r>
              <a:rPr lang="en-US" sz="1200" dirty="0"/>
              <a:t>Level 4</a:t>
            </a:r>
          </a:p>
        </p:txBody>
      </p:sp>
      <p:sp>
        <p:nvSpPr>
          <p:cNvPr id="47" name="Rectangle 46"/>
          <p:cNvSpPr/>
          <p:nvPr/>
        </p:nvSpPr>
        <p:spPr>
          <a:xfrm>
            <a:off x="1283949" y="5395914"/>
            <a:ext cx="736484" cy="276999"/>
          </a:xfrm>
          <a:prstGeom prst="rect">
            <a:avLst/>
          </a:prstGeom>
        </p:spPr>
        <p:txBody>
          <a:bodyPr wrap="none">
            <a:spAutoFit/>
          </a:bodyPr>
          <a:lstStyle/>
          <a:p>
            <a:r>
              <a:rPr lang="en-US" sz="1200" dirty="0"/>
              <a:t>Level 5</a:t>
            </a:r>
          </a:p>
        </p:txBody>
      </p:sp>
      <p:sp>
        <p:nvSpPr>
          <p:cNvPr id="73" name="Rectangle 72"/>
          <p:cNvSpPr/>
          <p:nvPr/>
        </p:nvSpPr>
        <p:spPr>
          <a:xfrm>
            <a:off x="5862226" y="4619040"/>
            <a:ext cx="355033" cy="240944"/>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a:t>B</a:t>
            </a:r>
            <a:endParaRPr lang="en-US" sz="1200" dirty="0"/>
          </a:p>
        </p:txBody>
      </p:sp>
      <p:sp>
        <p:nvSpPr>
          <p:cNvPr id="74" name="Rectangle 73"/>
          <p:cNvSpPr/>
          <p:nvPr/>
        </p:nvSpPr>
        <p:spPr>
          <a:xfrm>
            <a:off x="5400824" y="5431969"/>
            <a:ext cx="355033" cy="240944"/>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a:t>H</a:t>
            </a:r>
            <a:endParaRPr lang="en-US" sz="1200" dirty="0"/>
          </a:p>
        </p:txBody>
      </p:sp>
      <p:sp>
        <p:nvSpPr>
          <p:cNvPr id="52" name="Rectangle 51"/>
          <p:cNvSpPr/>
          <p:nvPr/>
        </p:nvSpPr>
        <p:spPr>
          <a:xfrm>
            <a:off x="6328034" y="4619040"/>
            <a:ext cx="355033" cy="240944"/>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a:t>F</a:t>
            </a:r>
            <a:endParaRPr lang="en-US" sz="1200" dirty="0"/>
          </a:p>
        </p:txBody>
      </p:sp>
      <p:sp>
        <p:nvSpPr>
          <p:cNvPr id="53" name="Rectangle 52"/>
          <p:cNvSpPr/>
          <p:nvPr/>
        </p:nvSpPr>
        <p:spPr>
          <a:xfrm>
            <a:off x="5862226" y="5431969"/>
            <a:ext cx="355033" cy="240944"/>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a:t>E</a:t>
            </a:r>
            <a:endParaRPr lang="en-US" sz="1200" dirty="0"/>
          </a:p>
        </p:txBody>
      </p:sp>
      <p:cxnSp>
        <p:nvCxnSpPr>
          <p:cNvPr id="54" name="Straight Connector 53"/>
          <p:cNvCxnSpPr/>
          <p:nvPr/>
        </p:nvCxnSpPr>
        <p:spPr>
          <a:xfrm>
            <a:off x="3164840" y="4100537"/>
            <a:ext cx="495183" cy="0"/>
          </a:xfrm>
          <a:prstGeom prst="line">
            <a:avLst/>
          </a:prstGeom>
          <a:ln w="28575">
            <a:solidFill>
              <a:srgbClr val="C00000"/>
            </a:solidFill>
          </a:ln>
          <a:effectLst>
            <a:outerShdw blurRad="40005" dist="22860" dir="5400000" algn="ctr" rotWithShape="0">
              <a:schemeClr val="tx1">
                <a:alpha val="35000"/>
              </a:schemeClr>
            </a:outerShdw>
          </a:effectLst>
        </p:spPr>
        <p:style>
          <a:lnRef idx="3">
            <a:schemeClr val="accent2"/>
          </a:lnRef>
          <a:fillRef idx="0">
            <a:schemeClr val="accent2"/>
          </a:fillRef>
          <a:effectRef idx="2">
            <a:schemeClr val="accent2"/>
          </a:effectRef>
          <a:fontRef idx="minor">
            <a:schemeClr val="tx1"/>
          </a:fontRef>
        </p:style>
      </p:cxnSp>
      <p:cxnSp>
        <p:nvCxnSpPr>
          <p:cNvPr id="55" name="Straight Connector 54"/>
          <p:cNvCxnSpPr/>
          <p:nvPr/>
        </p:nvCxnSpPr>
        <p:spPr>
          <a:xfrm>
            <a:off x="2690375" y="4443437"/>
            <a:ext cx="495183" cy="0"/>
          </a:xfrm>
          <a:prstGeom prst="line">
            <a:avLst/>
          </a:prstGeom>
          <a:ln w="28575">
            <a:solidFill>
              <a:srgbClr val="C00000"/>
            </a:solidFill>
          </a:ln>
          <a:effectLst>
            <a:outerShdw blurRad="40005" dist="22860" dir="5400000" algn="ctr" rotWithShape="0">
              <a:schemeClr val="tx1">
                <a:alpha val="35000"/>
              </a:schemeClr>
            </a:outerShdw>
          </a:effectLst>
        </p:spPr>
        <p:style>
          <a:lnRef idx="3">
            <a:schemeClr val="accent2"/>
          </a:lnRef>
          <a:fillRef idx="0">
            <a:schemeClr val="accent2"/>
          </a:fillRef>
          <a:effectRef idx="2">
            <a:schemeClr val="accent2"/>
          </a:effectRef>
          <a:fontRef idx="minor">
            <a:schemeClr val="tx1"/>
          </a:fontRef>
        </p:style>
      </p:cxnSp>
      <p:cxnSp>
        <p:nvCxnSpPr>
          <p:cNvPr id="56" name="Straight Connector 55"/>
          <p:cNvCxnSpPr/>
          <p:nvPr/>
        </p:nvCxnSpPr>
        <p:spPr>
          <a:xfrm>
            <a:off x="3641344" y="4443437"/>
            <a:ext cx="495183" cy="0"/>
          </a:xfrm>
          <a:prstGeom prst="line">
            <a:avLst/>
          </a:prstGeom>
          <a:ln w="28575">
            <a:solidFill>
              <a:srgbClr val="C00000"/>
            </a:solidFill>
          </a:ln>
          <a:effectLst>
            <a:outerShdw blurRad="40005" dist="22860" dir="5400000" algn="ctr" rotWithShape="0">
              <a:schemeClr val="tx1">
                <a:alpha val="35000"/>
              </a:schemeClr>
            </a:outerShdw>
          </a:effectLst>
        </p:spPr>
        <p:style>
          <a:lnRef idx="3">
            <a:schemeClr val="accent2"/>
          </a:lnRef>
          <a:fillRef idx="0">
            <a:schemeClr val="accent2"/>
          </a:fillRef>
          <a:effectRef idx="2">
            <a:schemeClr val="accent2"/>
          </a:effectRef>
          <a:fontRef idx="minor">
            <a:schemeClr val="tx1"/>
          </a:fontRef>
        </p:style>
      </p:cxnSp>
      <p:cxnSp>
        <p:nvCxnSpPr>
          <p:cNvPr id="57" name="Straight Connector 56"/>
          <p:cNvCxnSpPr/>
          <p:nvPr/>
        </p:nvCxnSpPr>
        <p:spPr>
          <a:xfrm>
            <a:off x="2452633" y="4809197"/>
            <a:ext cx="960818" cy="0"/>
          </a:xfrm>
          <a:prstGeom prst="line">
            <a:avLst/>
          </a:prstGeom>
          <a:ln w="28575">
            <a:solidFill>
              <a:srgbClr val="C00000"/>
            </a:solidFill>
          </a:ln>
          <a:effectLst>
            <a:outerShdw blurRad="40005" dist="22860" dir="5400000" algn="ctr" rotWithShape="0">
              <a:schemeClr val="tx1">
                <a:alpha val="35000"/>
              </a:schemeClr>
            </a:outerShdw>
          </a:effectLst>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068392030"/>
      </p:ext>
    </p:extLst>
  </p:cSld>
  <p:clrMapOvr>
    <a:masterClrMapping/>
  </p:clrMapOvr>
  <p:transition>
    <p:wipe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t>Level-by-level tree traversal</a:t>
            </a:r>
          </a:p>
        </p:txBody>
      </p:sp>
      <p:sp>
        <p:nvSpPr>
          <p:cNvPr id="3" name="Content Placeholder 1"/>
          <p:cNvSpPr txBox="1">
            <a:spLocks/>
          </p:cNvSpPr>
          <p:nvPr/>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pPr>
            <a:r>
              <a:rPr lang="en-SG" sz="1800"/>
              <a:t>Enqueue the root, H</a:t>
            </a:r>
          </a:p>
          <a:p>
            <a:pPr algn="just">
              <a:lnSpc>
                <a:spcPct val="100000"/>
              </a:lnSpc>
            </a:pPr>
            <a:r>
              <a:rPr lang="en-SG" sz="1800"/>
              <a:t>Dequeue H, and enqueue H’s children</a:t>
            </a:r>
          </a:p>
          <a:p>
            <a:pPr algn="just">
              <a:lnSpc>
                <a:spcPct val="100000"/>
              </a:lnSpc>
            </a:pPr>
            <a:r>
              <a:rPr lang="en-SG" sz="1800"/>
              <a:t>Dequeue E, and enqueue E’s children</a:t>
            </a:r>
          </a:p>
          <a:p>
            <a:pPr algn="just">
              <a:lnSpc>
                <a:spcPct val="100000"/>
              </a:lnSpc>
            </a:pPr>
            <a:r>
              <a:rPr lang="en-US" sz="1800"/>
              <a:t>Dequeue L, and enqueue L’s children</a:t>
            </a:r>
          </a:p>
          <a:p>
            <a:pPr algn="just">
              <a:lnSpc>
                <a:spcPct val="100000"/>
              </a:lnSpc>
            </a:pPr>
            <a:endParaRPr lang="en-SG" sz="1800"/>
          </a:p>
          <a:p>
            <a:pPr algn="just">
              <a:lnSpc>
                <a:spcPct val="100000"/>
              </a:lnSpc>
            </a:pPr>
            <a:endParaRPr lang="en-SG" sz="1800"/>
          </a:p>
          <a:p>
            <a:pPr algn="just">
              <a:lnSpc>
                <a:spcPct val="150000"/>
              </a:lnSpc>
            </a:pPr>
            <a:endParaRPr lang="en-SG" sz="1800"/>
          </a:p>
        </p:txBody>
      </p:sp>
      <p:grpSp>
        <p:nvGrpSpPr>
          <p:cNvPr id="4" name="Group 3"/>
          <p:cNvGrpSpPr/>
          <p:nvPr/>
        </p:nvGrpSpPr>
        <p:grpSpPr>
          <a:xfrm>
            <a:off x="1345474" y="3949599"/>
            <a:ext cx="3757897" cy="1798057"/>
            <a:chOff x="1332411" y="2142973"/>
            <a:chExt cx="6492240" cy="3106371"/>
          </a:xfrm>
        </p:grpSpPr>
        <p:grpSp>
          <p:nvGrpSpPr>
            <p:cNvPr id="5" name="Group 4"/>
            <p:cNvGrpSpPr/>
            <p:nvPr/>
          </p:nvGrpSpPr>
          <p:grpSpPr>
            <a:xfrm>
              <a:off x="3180683" y="2276558"/>
              <a:ext cx="3161973" cy="2885838"/>
              <a:chOff x="4150522" y="1663159"/>
              <a:chExt cx="4150135" cy="3513428"/>
            </a:xfrm>
          </p:grpSpPr>
          <p:sp>
            <p:nvSpPr>
              <p:cNvPr id="12" name="Rectangle 11"/>
              <p:cNvSpPr/>
              <p:nvPr/>
            </p:nvSpPr>
            <p:spPr>
              <a:xfrm>
                <a:off x="6144304" y="1663159"/>
                <a:ext cx="539088" cy="366244"/>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t>H</a:t>
                </a:r>
              </a:p>
            </p:txBody>
          </p:sp>
          <p:grpSp>
            <p:nvGrpSpPr>
              <p:cNvPr id="13" name="Group 12"/>
              <p:cNvGrpSpPr/>
              <p:nvPr/>
            </p:nvGrpSpPr>
            <p:grpSpPr>
              <a:xfrm>
                <a:off x="4527040" y="2341974"/>
                <a:ext cx="1617264" cy="1152013"/>
                <a:chOff x="4384744" y="3185084"/>
                <a:chExt cx="1873872" cy="1463750"/>
              </a:xfrm>
            </p:grpSpPr>
            <p:sp>
              <p:nvSpPr>
                <p:cNvPr id="36" name="Rectangle 35"/>
                <p:cNvSpPr/>
                <p:nvPr/>
              </p:nvSpPr>
              <p:spPr>
                <a:xfrm>
                  <a:off x="5009368" y="3185084"/>
                  <a:ext cx="624624" cy="465350"/>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t>E</a:t>
                  </a:r>
                </a:p>
              </p:txBody>
            </p:sp>
            <p:sp>
              <p:nvSpPr>
                <p:cNvPr id="37" name="Rectangle 36"/>
                <p:cNvSpPr/>
                <p:nvPr/>
              </p:nvSpPr>
              <p:spPr>
                <a:xfrm>
                  <a:off x="4384744" y="4183484"/>
                  <a:ext cx="624624" cy="465350"/>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t>B</a:t>
                  </a:r>
                </a:p>
              </p:txBody>
            </p:sp>
            <p:sp>
              <p:nvSpPr>
                <p:cNvPr id="38" name="Rectangle 37"/>
                <p:cNvSpPr/>
                <p:nvPr/>
              </p:nvSpPr>
              <p:spPr>
                <a:xfrm>
                  <a:off x="5633992" y="4183484"/>
                  <a:ext cx="624624" cy="465350"/>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t>F</a:t>
                  </a:r>
                </a:p>
              </p:txBody>
            </p:sp>
          </p:grpSp>
          <p:grpSp>
            <p:nvGrpSpPr>
              <p:cNvPr id="14" name="Group 13"/>
              <p:cNvGrpSpPr/>
              <p:nvPr/>
            </p:nvGrpSpPr>
            <p:grpSpPr>
              <a:xfrm>
                <a:off x="6683393" y="2341974"/>
                <a:ext cx="1617264" cy="1157955"/>
                <a:chOff x="6812928" y="3185084"/>
                <a:chExt cx="1873872" cy="1471300"/>
              </a:xfrm>
            </p:grpSpPr>
            <p:sp>
              <p:nvSpPr>
                <p:cNvPr id="33" name="Rectangle 32"/>
                <p:cNvSpPr/>
                <p:nvPr/>
              </p:nvSpPr>
              <p:spPr>
                <a:xfrm>
                  <a:off x="7437552" y="3185084"/>
                  <a:ext cx="624624" cy="465350"/>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t>L</a:t>
                  </a:r>
                </a:p>
              </p:txBody>
            </p:sp>
            <p:sp>
              <p:nvSpPr>
                <p:cNvPr id="34" name="Rectangle 33"/>
                <p:cNvSpPr/>
                <p:nvPr/>
              </p:nvSpPr>
              <p:spPr>
                <a:xfrm>
                  <a:off x="6812928" y="4191034"/>
                  <a:ext cx="624624" cy="465350"/>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t>J</a:t>
                  </a:r>
                </a:p>
              </p:txBody>
            </p:sp>
            <p:sp>
              <p:nvSpPr>
                <p:cNvPr id="35" name="Rectangle 34"/>
                <p:cNvSpPr/>
                <p:nvPr/>
              </p:nvSpPr>
              <p:spPr>
                <a:xfrm>
                  <a:off x="8062176" y="4191034"/>
                  <a:ext cx="624624" cy="465350"/>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t>M</a:t>
                  </a:r>
                </a:p>
              </p:txBody>
            </p:sp>
          </p:grpSp>
          <p:cxnSp>
            <p:nvCxnSpPr>
              <p:cNvPr id="15" name="Straight Arrow Connector 14"/>
              <p:cNvCxnSpPr>
                <a:stCxn id="8" idx="2"/>
                <a:endCxn id="32" idx="0"/>
              </p:cNvCxnSpPr>
              <p:nvPr/>
            </p:nvCxnSpPr>
            <p:spPr>
              <a:xfrm flipH="1">
                <a:off x="5335672" y="2029403"/>
                <a:ext cx="1078176" cy="312572"/>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cxnSp>
            <p:nvCxnSpPr>
              <p:cNvPr id="16" name="Straight Arrow Connector 15"/>
              <p:cNvCxnSpPr>
                <a:stCxn id="8" idx="2"/>
                <a:endCxn id="29" idx="0"/>
              </p:cNvCxnSpPr>
              <p:nvPr/>
            </p:nvCxnSpPr>
            <p:spPr>
              <a:xfrm>
                <a:off x="6413849" y="2029403"/>
                <a:ext cx="1078176" cy="312572"/>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cxnSp>
            <p:nvCxnSpPr>
              <p:cNvPr id="17" name="Straight Arrow Connector 16"/>
              <p:cNvCxnSpPr>
                <a:endCxn id="33" idx="0"/>
              </p:cNvCxnSpPr>
              <p:nvPr/>
            </p:nvCxnSpPr>
            <p:spPr>
              <a:xfrm flipH="1">
                <a:off x="4796584" y="2708218"/>
                <a:ext cx="539088" cy="419526"/>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cxnSp>
            <p:nvCxnSpPr>
              <p:cNvPr id="18" name="Straight Arrow Connector 17"/>
              <p:cNvCxnSpPr>
                <a:endCxn id="34" idx="0"/>
              </p:cNvCxnSpPr>
              <p:nvPr/>
            </p:nvCxnSpPr>
            <p:spPr>
              <a:xfrm>
                <a:off x="5335672" y="2708218"/>
                <a:ext cx="539088" cy="419526"/>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cxnSp>
            <p:nvCxnSpPr>
              <p:cNvPr id="19" name="Straight Arrow Connector 18"/>
              <p:cNvCxnSpPr>
                <a:endCxn id="30" idx="0"/>
              </p:cNvCxnSpPr>
              <p:nvPr/>
            </p:nvCxnSpPr>
            <p:spPr>
              <a:xfrm flipH="1">
                <a:off x="6952937" y="2708218"/>
                <a:ext cx="539088" cy="425468"/>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cxnSp>
            <p:nvCxnSpPr>
              <p:cNvPr id="20" name="Straight Arrow Connector 19"/>
              <p:cNvCxnSpPr>
                <a:endCxn id="31" idx="0"/>
              </p:cNvCxnSpPr>
              <p:nvPr/>
            </p:nvCxnSpPr>
            <p:spPr>
              <a:xfrm>
                <a:off x="7492025" y="2708218"/>
                <a:ext cx="539088" cy="425468"/>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sp>
            <p:nvSpPr>
              <p:cNvPr id="21" name="Rectangle 20"/>
              <p:cNvSpPr/>
              <p:nvPr/>
            </p:nvSpPr>
            <p:spPr>
              <a:xfrm>
                <a:off x="5605216" y="3969043"/>
                <a:ext cx="539088" cy="366244"/>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t>G</a:t>
                </a:r>
              </a:p>
            </p:txBody>
          </p:sp>
          <p:sp>
            <p:nvSpPr>
              <p:cNvPr id="22" name="Rectangle 21"/>
              <p:cNvSpPr/>
              <p:nvPr/>
            </p:nvSpPr>
            <p:spPr>
              <a:xfrm>
                <a:off x="7055397" y="3969043"/>
                <a:ext cx="539088" cy="366244"/>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t>K</a:t>
                </a:r>
              </a:p>
            </p:txBody>
          </p:sp>
          <p:cxnSp>
            <p:nvCxnSpPr>
              <p:cNvPr id="23" name="Straight Arrow Connector 22"/>
              <p:cNvCxnSpPr>
                <a:stCxn id="30" idx="2"/>
                <a:endCxn id="18" idx="0"/>
              </p:cNvCxnSpPr>
              <p:nvPr/>
            </p:nvCxnSpPr>
            <p:spPr>
              <a:xfrm>
                <a:off x="6952937" y="3499929"/>
                <a:ext cx="372004" cy="469114"/>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cxnSp>
            <p:nvCxnSpPr>
              <p:cNvPr id="24" name="Straight Arrow Connector 23"/>
              <p:cNvCxnSpPr>
                <a:stCxn id="34" idx="2"/>
                <a:endCxn id="17" idx="0"/>
              </p:cNvCxnSpPr>
              <p:nvPr/>
            </p:nvCxnSpPr>
            <p:spPr>
              <a:xfrm>
                <a:off x="5874760" y="3493987"/>
                <a:ext cx="0" cy="475056"/>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sp>
            <p:nvSpPr>
              <p:cNvPr id="25" name="Rectangle 24"/>
              <p:cNvSpPr/>
              <p:nvPr/>
            </p:nvSpPr>
            <p:spPr>
              <a:xfrm>
                <a:off x="6314074" y="3969043"/>
                <a:ext cx="539088" cy="366244"/>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t>I</a:t>
                </a:r>
              </a:p>
            </p:txBody>
          </p:sp>
          <p:cxnSp>
            <p:nvCxnSpPr>
              <p:cNvPr id="26" name="Straight Arrow Connector 25"/>
              <p:cNvCxnSpPr>
                <a:stCxn id="30" idx="2"/>
                <a:endCxn id="21" idx="0"/>
              </p:cNvCxnSpPr>
              <p:nvPr/>
            </p:nvCxnSpPr>
            <p:spPr>
              <a:xfrm flipH="1">
                <a:off x="6583618" y="3499929"/>
                <a:ext cx="369319" cy="469114"/>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sp>
            <p:nvSpPr>
              <p:cNvPr id="27" name="Rectangle 26"/>
              <p:cNvSpPr/>
              <p:nvPr/>
            </p:nvSpPr>
            <p:spPr>
              <a:xfrm>
                <a:off x="4891845" y="3969043"/>
                <a:ext cx="539088" cy="366244"/>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t>C</a:t>
                </a:r>
              </a:p>
            </p:txBody>
          </p:sp>
          <p:cxnSp>
            <p:nvCxnSpPr>
              <p:cNvPr id="28" name="Straight Arrow Connector 27"/>
              <p:cNvCxnSpPr>
                <a:stCxn id="33" idx="2"/>
                <a:endCxn id="23" idx="0"/>
              </p:cNvCxnSpPr>
              <p:nvPr/>
            </p:nvCxnSpPr>
            <p:spPr>
              <a:xfrm>
                <a:off x="4796584" y="3493987"/>
                <a:ext cx="364805" cy="475056"/>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sp>
            <p:nvSpPr>
              <p:cNvPr id="29" name="Rectangle 28"/>
              <p:cNvSpPr/>
              <p:nvPr/>
            </p:nvSpPr>
            <p:spPr>
              <a:xfrm>
                <a:off x="4150522" y="3969043"/>
                <a:ext cx="539088" cy="366244"/>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t>A</a:t>
                </a:r>
              </a:p>
            </p:txBody>
          </p:sp>
          <p:cxnSp>
            <p:nvCxnSpPr>
              <p:cNvPr id="30" name="Straight Arrow Connector 29"/>
              <p:cNvCxnSpPr>
                <a:stCxn id="33" idx="2"/>
                <a:endCxn id="25" idx="0"/>
              </p:cNvCxnSpPr>
              <p:nvPr/>
            </p:nvCxnSpPr>
            <p:spPr>
              <a:xfrm flipH="1">
                <a:off x="4420066" y="3493987"/>
                <a:ext cx="376518" cy="475056"/>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sp>
            <p:nvSpPr>
              <p:cNvPr id="31" name="Rectangle 30"/>
              <p:cNvSpPr/>
              <p:nvPr/>
            </p:nvSpPr>
            <p:spPr>
              <a:xfrm>
                <a:off x="5161389" y="4810343"/>
                <a:ext cx="539088" cy="366244"/>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t>D</a:t>
                </a:r>
              </a:p>
            </p:txBody>
          </p:sp>
          <p:cxnSp>
            <p:nvCxnSpPr>
              <p:cNvPr id="32" name="Straight Arrow Connector 31"/>
              <p:cNvCxnSpPr>
                <a:stCxn id="23" idx="2"/>
                <a:endCxn id="27" idx="0"/>
              </p:cNvCxnSpPr>
              <p:nvPr/>
            </p:nvCxnSpPr>
            <p:spPr>
              <a:xfrm>
                <a:off x="5161389" y="4335287"/>
                <a:ext cx="269544" cy="475056"/>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grpSp>
        <p:cxnSp>
          <p:nvCxnSpPr>
            <p:cNvPr id="6" name="Straight Connector 5"/>
            <p:cNvCxnSpPr/>
            <p:nvPr/>
          </p:nvCxnSpPr>
          <p:spPr>
            <a:xfrm>
              <a:off x="1332411" y="2682019"/>
              <a:ext cx="6492240" cy="0"/>
            </a:xfrm>
            <a:prstGeom prst="line">
              <a:avLst/>
            </a:prstGeom>
            <a:ln w="28575">
              <a:solidFill>
                <a:srgbClr val="F79646"/>
              </a:solidFill>
            </a:ln>
            <a:effectLst>
              <a:outerShdw blurRad="40005" dist="20320" dir="5400000" algn="ctr" rotWithShape="0">
                <a:schemeClr val="tx1">
                  <a:alpha val="38000"/>
                </a:schemeClr>
              </a:outerShdw>
            </a:effectLst>
          </p:spPr>
          <p:style>
            <a:lnRef idx="2">
              <a:schemeClr val="accent6"/>
            </a:lnRef>
            <a:fillRef idx="0">
              <a:schemeClr val="accent6"/>
            </a:fillRef>
            <a:effectRef idx="1">
              <a:schemeClr val="accent6"/>
            </a:effectRef>
            <a:fontRef idx="minor">
              <a:schemeClr val="tx1"/>
            </a:fontRef>
          </p:style>
        </p:cxnSp>
        <p:cxnSp>
          <p:nvCxnSpPr>
            <p:cNvPr id="7" name="Straight Connector 6"/>
            <p:cNvCxnSpPr/>
            <p:nvPr/>
          </p:nvCxnSpPr>
          <p:spPr>
            <a:xfrm>
              <a:off x="1332411" y="3275885"/>
              <a:ext cx="6492240" cy="0"/>
            </a:xfrm>
            <a:prstGeom prst="line">
              <a:avLst/>
            </a:prstGeom>
            <a:ln w="28575">
              <a:solidFill>
                <a:srgbClr val="F79646"/>
              </a:solidFill>
            </a:ln>
            <a:effectLst>
              <a:outerShdw blurRad="40005" dist="20320" dir="5400000" algn="ctr" rotWithShape="0">
                <a:schemeClr val="tx1">
                  <a:alpha val="38000"/>
                </a:schemeClr>
              </a:outerShdw>
            </a:effectLst>
          </p:spPr>
          <p:style>
            <a:lnRef idx="2">
              <a:schemeClr val="accent6"/>
            </a:lnRef>
            <a:fillRef idx="0">
              <a:schemeClr val="accent6"/>
            </a:fillRef>
            <a:effectRef idx="1">
              <a:schemeClr val="accent6"/>
            </a:effectRef>
            <a:fontRef idx="minor">
              <a:schemeClr val="tx1"/>
            </a:fontRef>
          </p:style>
        </p:cxnSp>
        <p:cxnSp>
          <p:nvCxnSpPr>
            <p:cNvPr id="8" name="Straight Connector 7"/>
            <p:cNvCxnSpPr/>
            <p:nvPr/>
          </p:nvCxnSpPr>
          <p:spPr>
            <a:xfrm>
              <a:off x="1332411" y="3933705"/>
              <a:ext cx="6492240" cy="0"/>
            </a:xfrm>
            <a:prstGeom prst="line">
              <a:avLst/>
            </a:prstGeom>
            <a:ln w="28575">
              <a:solidFill>
                <a:srgbClr val="F79646"/>
              </a:solidFill>
            </a:ln>
            <a:effectLst>
              <a:outerShdw blurRad="40005" dist="20320" dir="5400000" algn="ctr" rotWithShape="0">
                <a:schemeClr val="tx1">
                  <a:alpha val="38000"/>
                </a:schemeClr>
              </a:outerShdw>
            </a:effectLst>
          </p:spPr>
          <p:style>
            <a:lnRef idx="2">
              <a:schemeClr val="accent6"/>
            </a:lnRef>
            <a:fillRef idx="0">
              <a:schemeClr val="accent6"/>
            </a:fillRef>
            <a:effectRef idx="1">
              <a:schemeClr val="accent6"/>
            </a:effectRef>
            <a:fontRef idx="minor">
              <a:schemeClr val="tx1"/>
            </a:fontRef>
          </p:style>
        </p:cxnSp>
        <p:cxnSp>
          <p:nvCxnSpPr>
            <p:cNvPr id="9" name="Straight Connector 8"/>
            <p:cNvCxnSpPr/>
            <p:nvPr/>
          </p:nvCxnSpPr>
          <p:spPr>
            <a:xfrm>
              <a:off x="1332411" y="4591525"/>
              <a:ext cx="6492240" cy="0"/>
            </a:xfrm>
            <a:prstGeom prst="line">
              <a:avLst/>
            </a:prstGeom>
            <a:ln w="28575">
              <a:solidFill>
                <a:srgbClr val="F79646"/>
              </a:solidFill>
            </a:ln>
            <a:effectLst>
              <a:outerShdw blurRad="40005" dist="20320" dir="5400000" algn="ctr" rotWithShape="0">
                <a:schemeClr val="tx1">
                  <a:alpha val="38000"/>
                </a:schemeClr>
              </a:outerShdw>
            </a:effectLst>
          </p:spPr>
          <p:style>
            <a:lnRef idx="2">
              <a:schemeClr val="accent6"/>
            </a:lnRef>
            <a:fillRef idx="0">
              <a:schemeClr val="accent6"/>
            </a:fillRef>
            <a:effectRef idx="1">
              <a:schemeClr val="accent6"/>
            </a:effectRef>
            <a:fontRef idx="minor">
              <a:schemeClr val="tx1"/>
            </a:fontRef>
          </p:style>
        </p:cxnSp>
        <p:cxnSp>
          <p:nvCxnSpPr>
            <p:cNvPr id="10" name="Straight Connector 9"/>
            <p:cNvCxnSpPr/>
            <p:nvPr/>
          </p:nvCxnSpPr>
          <p:spPr>
            <a:xfrm>
              <a:off x="1332411" y="2142973"/>
              <a:ext cx="6492240" cy="0"/>
            </a:xfrm>
            <a:prstGeom prst="line">
              <a:avLst/>
            </a:prstGeom>
            <a:ln w="28575">
              <a:solidFill>
                <a:srgbClr val="F79646"/>
              </a:solidFill>
            </a:ln>
            <a:effectLst>
              <a:outerShdw blurRad="40005" dist="20320" dir="5400000" algn="ctr" rotWithShape="0">
                <a:schemeClr val="tx1">
                  <a:alpha val="38000"/>
                </a:schemeClr>
              </a:outerShdw>
            </a:effectLst>
          </p:spPr>
          <p:style>
            <a:lnRef idx="2">
              <a:schemeClr val="accent6"/>
            </a:lnRef>
            <a:fillRef idx="0">
              <a:schemeClr val="accent6"/>
            </a:fillRef>
            <a:effectRef idx="1">
              <a:schemeClr val="accent6"/>
            </a:effectRef>
            <a:fontRef idx="minor">
              <a:schemeClr val="tx1"/>
            </a:fontRef>
          </p:style>
        </p:cxnSp>
        <p:cxnSp>
          <p:nvCxnSpPr>
            <p:cNvPr id="11" name="Straight Connector 10"/>
            <p:cNvCxnSpPr/>
            <p:nvPr/>
          </p:nvCxnSpPr>
          <p:spPr>
            <a:xfrm>
              <a:off x="1332411" y="5249344"/>
              <a:ext cx="6492240" cy="0"/>
            </a:xfrm>
            <a:prstGeom prst="line">
              <a:avLst/>
            </a:prstGeom>
            <a:ln w="28575">
              <a:solidFill>
                <a:srgbClr val="F79646"/>
              </a:solidFill>
            </a:ln>
            <a:effectLst>
              <a:outerShdw blurRad="40005" dist="20320" dir="5400000" algn="ctr" rotWithShape="0">
                <a:schemeClr val="tx1">
                  <a:alpha val="38000"/>
                </a:schemeClr>
              </a:outerShdw>
            </a:effectLst>
          </p:spPr>
          <p:style>
            <a:lnRef idx="2">
              <a:schemeClr val="accent6"/>
            </a:lnRef>
            <a:fillRef idx="0">
              <a:schemeClr val="accent6"/>
            </a:fillRef>
            <a:effectRef idx="1">
              <a:schemeClr val="accent6"/>
            </a:effectRef>
            <a:fontRef idx="minor">
              <a:schemeClr val="tx1"/>
            </a:fontRef>
          </p:style>
        </p:cxnSp>
      </p:grpSp>
      <p:cxnSp>
        <p:nvCxnSpPr>
          <p:cNvPr id="39" name="Straight Connector 38"/>
          <p:cNvCxnSpPr/>
          <p:nvPr/>
        </p:nvCxnSpPr>
        <p:spPr>
          <a:xfrm>
            <a:off x="5365427" y="4553213"/>
            <a:ext cx="2576789" cy="0"/>
          </a:xfrm>
          <a:prstGeom prst="line">
            <a:avLst/>
          </a:prstGeom>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cxnSp>
        <p:nvCxnSpPr>
          <p:cNvPr id="40" name="Straight Connector 39"/>
          <p:cNvCxnSpPr/>
          <p:nvPr/>
        </p:nvCxnSpPr>
        <p:spPr>
          <a:xfrm>
            <a:off x="5365427" y="4932959"/>
            <a:ext cx="2576789" cy="0"/>
          </a:xfrm>
          <a:prstGeom prst="line">
            <a:avLst/>
          </a:prstGeom>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sp>
        <p:nvSpPr>
          <p:cNvPr id="41" name="Rectangle 40"/>
          <p:cNvSpPr/>
          <p:nvPr/>
        </p:nvSpPr>
        <p:spPr>
          <a:xfrm>
            <a:off x="5400825" y="4619040"/>
            <a:ext cx="355033" cy="240944"/>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a:t>B</a:t>
            </a:r>
            <a:endParaRPr lang="en-US" sz="1200" dirty="0"/>
          </a:p>
        </p:txBody>
      </p:sp>
      <p:sp>
        <p:nvSpPr>
          <p:cNvPr id="43" name="Rectangle 42"/>
          <p:cNvSpPr/>
          <p:nvPr/>
        </p:nvSpPr>
        <p:spPr>
          <a:xfrm>
            <a:off x="1288480" y="3962515"/>
            <a:ext cx="736484" cy="276999"/>
          </a:xfrm>
          <a:prstGeom prst="rect">
            <a:avLst/>
          </a:prstGeom>
        </p:spPr>
        <p:txBody>
          <a:bodyPr wrap="none">
            <a:spAutoFit/>
          </a:bodyPr>
          <a:lstStyle/>
          <a:p>
            <a:r>
              <a:rPr lang="en-US" sz="1200" dirty="0"/>
              <a:t>Level 1</a:t>
            </a:r>
          </a:p>
        </p:txBody>
      </p:sp>
      <p:sp>
        <p:nvSpPr>
          <p:cNvPr id="44" name="Rectangle 43"/>
          <p:cNvSpPr/>
          <p:nvPr/>
        </p:nvSpPr>
        <p:spPr>
          <a:xfrm>
            <a:off x="1283949" y="4309060"/>
            <a:ext cx="736484" cy="276999"/>
          </a:xfrm>
          <a:prstGeom prst="rect">
            <a:avLst/>
          </a:prstGeom>
        </p:spPr>
        <p:txBody>
          <a:bodyPr wrap="none">
            <a:spAutoFit/>
          </a:bodyPr>
          <a:lstStyle/>
          <a:p>
            <a:r>
              <a:rPr lang="en-US" sz="1200" dirty="0"/>
              <a:t>Level 2</a:t>
            </a:r>
          </a:p>
        </p:txBody>
      </p:sp>
      <p:sp>
        <p:nvSpPr>
          <p:cNvPr id="45" name="Rectangle 44"/>
          <p:cNvSpPr/>
          <p:nvPr/>
        </p:nvSpPr>
        <p:spPr>
          <a:xfrm>
            <a:off x="1283949" y="4637986"/>
            <a:ext cx="736484" cy="276999"/>
          </a:xfrm>
          <a:prstGeom prst="rect">
            <a:avLst/>
          </a:prstGeom>
        </p:spPr>
        <p:txBody>
          <a:bodyPr wrap="none">
            <a:spAutoFit/>
          </a:bodyPr>
          <a:lstStyle/>
          <a:p>
            <a:r>
              <a:rPr lang="en-US" sz="1200" dirty="0"/>
              <a:t>Level 3</a:t>
            </a:r>
          </a:p>
        </p:txBody>
      </p:sp>
      <p:sp>
        <p:nvSpPr>
          <p:cNvPr id="46" name="Rectangle 45"/>
          <p:cNvSpPr/>
          <p:nvPr/>
        </p:nvSpPr>
        <p:spPr>
          <a:xfrm>
            <a:off x="1283949" y="5017550"/>
            <a:ext cx="736484" cy="276999"/>
          </a:xfrm>
          <a:prstGeom prst="rect">
            <a:avLst/>
          </a:prstGeom>
        </p:spPr>
        <p:txBody>
          <a:bodyPr wrap="none">
            <a:spAutoFit/>
          </a:bodyPr>
          <a:lstStyle/>
          <a:p>
            <a:r>
              <a:rPr lang="en-US" sz="1200" dirty="0"/>
              <a:t>Level 4</a:t>
            </a:r>
          </a:p>
        </p:txBody>
      </p:sp>
      <p:sp>
        <p:nvSpPr>
          <p:cNvPr id="47" name="Rectangle 46"/>
          <p:cNvSpPr/>
          <p:nvPr/>
        </p:nvSpPr>
        <p:spPr>
          <a:xfrm>
            <a:off x="1283949" y="5395914"/>
            <a:ext cx="736484" cy="276999"/>
          </a:xfrm>
          <a:prstGeom prst="rect">
            <a:avLst/>
          </a:prstGeom>
        </p:spPr>
        <p:txBody>
          <a:bodyPr wrap="none">
            <a:spAutoFit/>
          </a:bodyPr>
          <a:lstStyle/>
          <a:p>
            <a:r>
              <a:rPr lang="en-US" sz="1200" dirty="0"/>
              <a:t>Level 5</a:t>
            </a:r>
          </a:p>
        </p:txBody>
      </p:sp>
      <p:sp>
        <p:nvSpPr>
          <p:cNvPr id="73" name="Rectangle 72"/>
          <p:cNvSpPr/>
          <p:nvPr/>
        </p:nvSpPr>
        <p:spPr>
          <a:xfrm>
            <a:off x="5862226" y="4619040"/>
            <a:ext cx="355033" cy="240944"/>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a:t>F</a:t>
            </a:r>
            <a:endParaRPr lang="en-US" sz="1200" dirty="0"/>
          </a:p>
        </p:txBody>
      </p:sp>
      <p:sp>
        <p:nvSpPr>
          <p:cNvPr id="74" name="Rectangle 73"/>
          <p:cNvSpPr/>
          <p:nvPr/>
        </p:nvSpPr>
        <p:spPr>
          <a:xfrm>
            <a:off x="5400824" y="5431969"/>
            <a:ext cx="355033" cy="240944"/>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a:t>H</a:t>
            </a:r>
            <a:endParaRPr lang="en-US" sz="1200" dirty="0"/>
          </a:p>
        </p:txBody>
      </p:sp>
      <p:sp>
        <p:nvSpPr>
          <p:cNvPr id="52" name="Rectangle 51"/>
          <p:cNvSpPr/>
          <p:nvPr/>
        </p:nvSpPr>
        <p:spPr>
          <a:xfrm>
            <a:off x="6328034" y="4619040"/>
            <a:ext cx="355033" cy="240944"/>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a:t>J</a:t>
            </a:r>
            <a:endParaRPr lang="en-US" sz="1200" dirty="0"/>
          </a:p>
        </p:txBody>
      </p:sp>
      <p:sp>
        <p:nvSpPr>
          <p:cNvPr id="53" name="Rectangle 52"/>
          <p:cNvSpPr/>
          <p:nvPr/>
        </p:nvSpPr>
        <p:spPr>
          <a:xfrm>
            <a:off x="5862226" y="5431969"/>
            <a:ext cx="355033" cy="240944"/>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a:t>E</a:t>
            </a:r>
            <a:endParaRPr lang="en-US" sz="1200" dirty="0"/>
          </a:p>
        </p:txBody>
      </p:sp>
      <p:cxnSp>
        <p:nvCxnSpPr>
          <p:cNvPr id="54" name="Straight Connector 53"/>
          <p:cNvCxnSpPr/>
          <p:nvPr/>
        </p:nvCxnSpPr>
        <p:spPr>
          <a:xfrm>
            <a:off x="3164840" y="4100537"/>
            <a:ext cx="495183" cy="0"/>
          </a:xfrm>
          <a:prstGeom prst="line">
            <a:avLst/>
          </a:prstGeom>
          <a:ln w="28575">
            <a:solidFill>
              <a:srgbClr val="C00000"/>
            </a:solidFill>
          </a:ln>
          <a:effectLst>
            <a:outerShdw blurRad="40005" dist="22860" dir="5400000" algn="ctr" rotWithShape="0">
              <a:schemeClr val="tx1">
                <a:alpha val="35000"/>
              </a:schemeClr>
            </a:outerShdw>
          </a:effectLst>
        </p:spPr>
        <p:style>
          <a:lnRef idx="3">
            <a:schemeClr val="accent2"/>
          </a:lnRef>
          <a:fillRef idx="0">
            <a:schemeClr val="accent2"/>
          </a:fillRef>
          <a:effectRef idx="2">
            <a:schemeClr val="accent2"/>
          </a:effectRef>
          <a:fontRef idx="minor">
            <a:schemeClr val="tx1"/>
          </a:fontRef>
        </p:style>
      </p:cxnSp>
      <p:cxnSp>
        <p:nvCxnSpPr>
          <p:cNvPr id="55" name="Straight Connector 54"/>
          <p:cNvCxnSpPr/>
          <p:nvPr/>
        </p:nvCxnSpPr>
        <p:spPr>
          <a:xfrm>
            <a:off x="2690375" y="4443437"/>
            <a:ext cx="495183" cy="0"/>
          </a:xfrm>
          <a:prstGeom prst="line">
            <a:avLst/>
          </a:prstGeom>
          <a:ln w="28575">
            <a:solidFill>
              <a:srgbClr val="C00000"/>
            </a:solidFill>
          </a:ln>
          <a:effectLst>
            <a:outerShdw blurRad="40005" dist="22860" dir="5400000" algn="ctr" rotWithShape="0">
              <a:schemeClr val="tx1">
                <a:alpha val="35000"/>
              </a:schemeClr>
            </a:outerShdw>
          </a:effectLst>
        </p:spPr>
        <p:style>
          <a:lnRef idx="3">
            <a:schemeClr val="accent2"/>
          </a:lnRef>
          <a:fillRef idx="0">
            <a:schemeClr val="accent2"/>
          </a:fillRef>
          <a:effectRef idx="2">
            <a:schemeClr val="accent2"/>
          </a:effectRef>
          <a:fontRef idx="minor">
            <a:schemeClr val="tx1"/>
          </a:fontRef>
        </p:style>
      </p:cxnSp>
      <p:cxnSp>
        <p:nvCxnSpPr>
          <p:cNvPr id="56" name="Straight Connector 55"/>
          <p:cNvCxnSpPr/>
          <p:nvPr/>
        </p:nvCxnSpPr>
        <p:spPr>
          <a:xfrm>
            <a:off x="3641344" y="4443437"/>
            <a:ext cx="495183" cy="0"/>
          </a:xfrm>
          <a:prstGeom prst="line">
            <a:avLst/>
          </a:prstGeom>
          <a:ln w="28575">
            <a:solidFill>
              <a:srgbClr val="C00000"/>
            </a:solidFill>
          </a:ln>
          <a:effectLst>
            <a:outerShdw blurRad="40005" dist="22860" dir="5400000" algn="ctr" rotWithShape="0">
              <a:schemeClr val="tx1">
                <a:alpha val="35000"/>
              </a:schemeClr>
            </a:outerShdw>
          </a:effectLst>
        </p:spPr>
        <p:style>
          <a:lnRef idx="3">
            <a:schemeClr val="accent2"/>
          </a:lnRef>
          <a:fillRef idx="0">
            <a:schemeClr val="accent2"/>
          </a:fillRef>
          <a:effectRef idx="2">
            <a:schemeClr val="accent2"/>
          </a:effectRef>
          <a:fontRef idx="minor">
            <a:schemeClr val="tx1"/>
          </a:fontRef>
        </p:style>
      </p:cxnSp>
      <p:cxnSp>
        <p:nvCxnSpPr>
          <p:cNvPr id="57" name="Straight Connector 56"/>
          <p:cNvCxnSpPr/>
          <p:nvPr/>
        </p:nvCxnSpPr>
        <p:spPr>
          <a:xfrm>
            <a:off x="2452633" y="4809197"/>
            <a:ext cx="960818" cy="0"/>
          </a:xfrm>
          <a:prstGeom prst="line">
            <a:avLst/>
          </a:prstGeom>
          <a:ln w="28575">
            <a:solidFill>
              <a:srgbClr val="C00000"/>
            </a:solidFill>
          </a:ln>
          <a:effectLst>
            <a:outerShdw blurRad="40005" dist="22860" dir="5400000" algn="ctr" rotWithShape="0">
              <a:schemeClr val="tx1">
                <a:alpha val="35000"/>
              </a:schemeClr>
            </a:outerShdw>
          </a:effectLst>
        </p:spPr>
        <p:style>
          <a:lnRef idx="3">
            <a:schemeClr val="accent2"/>
          </a:lnRef>
          <a:fillRef idx="0">
            <a:schemeClr val="accent2"/>
          </a:fillRef>
          <a:effectRef idx="2">
            <a:schemeClr val="accent2"/>
          </a:effectRef>
          <a:fontRef idx="minor">
            <a:schemeClr val="tx1"/>
          </a:fontRef>
        </p:style>
      </p:cxnSp>
      <p:cxnSp>
        <p:nvCxnSpPr>
          <p:cNvPr id="58" name="Straight Connector 57"/>
          <p:cNvCxnSpPr/>
          <p:nvPr/>
        </p:nvCxnSpPr>
        <p:spPr>
          <a:xfrm>
            <a:off x="3413451" y="4809197"/>
            <a:ext cx="960818" cy="0"/>
          </a:xfrm>
          <a:prstGeom prst="line">
            <a:avLst/>
          </a:prstGeom>
          <a:ln w="28575">
            <a:solidFill>
              <a:srgbClr val="C00000"/>
            </a:solidFill>
          </a:ln>
          <a:effectLst>
            <a:outerShdw blurRad="40005" dist="22860" dir="5400000" algn="ctr" rotWithShape="0">
              <a:schemeClr val="tx1">
                <a:alpha val="35000"/>
              </a:schemeClr>
            </a:outerShdw>
          </a:effectLst>
        </p:spPr>
        <p:style>
          <a:lnRef idx="3">
            <a:schemeClr val="accent2"/>
          </a:lnRef>
          <a:fillRef idx="0">
            <a:schemeClr val="accent2"/>
          </a:fillRef>
          <a:effectRef idx="2">
            <a:schemeClr val="accent2"/>
          </a:effectRef>
          <a:fontRef idx="minor">
            <a:schemeClr val="tx1"/>
          </a:fontRef>
        </p:style>
      </p:cxnSp>
      <p:sp>
        <p:nvSpPr>
          <p:cNvPr id="59" name="Rectangle 58"/>
          <p:cNvSpPr/>
          <p:nvPr/>
        </p:nvSpPr>
        <p:spPr>
          <a:xfrm>
            <a:off x="6793842" y="4619040"/>
            <a:ext cx="355033" cy="240944"/>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a:t>M</a:t>
            </a:r>
            <a:endParaRPr lang="en-US" sz="1200" dirty="0"/>
          </a:p>
        </p:txBody>
      </p:sp>
      <p:sp>
        <p:nvSpPr>
          <p:cNvPr id="60" name="Rectangle 59"/>
          <p:cNvSpPr/>
          <p:nvPr/>
        </p:nvSpPr>
        <p:spPr>
          <a:xfrm>
            <a:off x="6328034" y="5436047"/>
            <a:ext cx="355033" cy="240944"/>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a:t>L</a:t>
            </a:r>
            <a:endParaRPr lang="en-US" sz="1200" dirty="0"/>
          </a:p>
        </p:txBody>
      </p:sp>
    </p:spTree>
    <p:extLst>
      <p:ext uri="{BB962C8B-B14F-4D97-AF65-F5344CB8AC3E}">
        <p14:creationId xmlns:p14="http://schemas.microsoft.com/office/powerpoint/2010/main" val="3457948342"/>
      </p:ext>
    </p:extLst>
  </p:cSld>
  <p:clrMapOvr>
    <a:masterClrMapping/>
  </p:clrMapOvr>
  <p:transition>
    <p:wipe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t>Level-by-level tree traversal</a:t>
            </a:r>
          </a:p>
        </p:txBody>
      </p:sp>
      <p:sp>
        <p:nvSpPr>
          <p:cNvPr id="3" name="Content Placeholder 1"/>
          <p:cNvSpPr txBox="1">
            <a:spLocks/>
          </p:cNvSpPr>
          <p:nvPr/>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pPr>
            <a:r>
              <a:rPr lang="en-SG" sz="1800"/>
              <a:t>Enqueue the root, H</a:t>
            </a:r>
          </a:p>
          <a:p>
            <a:pPr algn="just">
              <a:lnSpc>
                <a:spcPct val="100000"/>
              </a:lnSpc>
            </a:pPr>
            <a:r>
              <a:rPr lang="en-SG" sz="1800"/>
              <a:t>Dequeue H, and enqueue H’s children</a:t>
            </a:r>
          </a:p>
          <a:p>
            <a:pPr algn="just">
              <a:lnSpc>
                <a:spcPct val="100000"/>
              </a:lnSpc>
            </a:pPr>
            <a:r>
              <a:rPr lang="en-SG" sz="1800"/>
              <a:t>Dequeue E, and enqueue E’s children</a:t>
            </a:r>
          </a:p>
          <a:p>
            <a:pPr algn="just">
              <a:lnSpc>
                <a:spcPct val="100000"/>
              </a:lnSpc>
            </a:pPr>
            <a:r>
              <a:rPr lang="en-US" sz="1800"/>
              <a:t>Dequeue L, and enqueue L’s children</a:t>
            </a:r>
          </a:p>
          <a:p>
            <a:pPr algn="just">
              <a:lnSpc>
                <a:spcPct val="100000"/>
              </a:lnSpc>
            </a:pPr>
            <a:r>
              <a:rPr lang="en-US" sz="1800"/>
              <a:t>Dequeue B, and enqueue B’s children</a:t>
            </a:r>
          </a:p>
          <a:p>
            <a:pPr algn="just">
              <a:lnSpc>
                <a:spcPct val="100000"/>
              </a:lnSpc>
            </a:pPr>
            <a:endParaRPr lang="en-US" sz="1800"/>
          </a:p>
          <a:p>
            <a:pPr algn="just">
              <a:lnSpc>
                <a:spcPct val="100000"/>
              </a:lnSpc>
            </a:pPr>
            <a:endParaRPr lang="en-SG" sz="1800"/>
          </a:p>
          <a:p>
            <a:pPr algn="just">
              <a:lnSpc>
                <a:spcPct val="100000"/>
              </a:lnSpc>
            </a:pPr>
            <a:endParaRPr lang="en-SG" sz="1800"/>
          </a:p>
          <a:p>
            <a:pPr algn="just">
              <a:lnSpc>
                <a:spcPct val="150000"/>
              </a:lnSpc>
            </a:pPr>
            <a:endParaRPr lang="en-SG" sz="1800"/>
          </a:p>
        </p:txBody>
      </p:sp>
      <p:grpSp>
        <p:nvGrpSpPr>
          <p:cNvPr id="4" name="Group 3"/>
          <p:cNvGrpSpPr/>
          <p:nvPr/>
        </p:nvGrpSpPr>
        <p:grpSpPr>
          <a:xfrm>
            <a:off x="1345474" y="3949599"/>
            <a:ext cx="3757897" cy="1798057"/>
            <a:chOff x="1332411" y="2142973"/>
            <a:chExt cx="6492240" cy="3106371"/>
          </a:xfrm>
        </p:grpSpPr>
        <p:grpSp>
          <p:nvGrpSpPr>
            <p:cNvPr id="5" name="Group 4"/>
            <p:cNvGrpSpPr/>
            <p:nvPr/>
          </p:nvGrpSpPr>
          <p:grpSpPr>
            <a:xfrm>
              <a:off x="3180683" y="2276558"/>
              <a:ext cx="3161973" cy="2885838"/>
              <a:chOff x="4150522" y="1663159"/>
              <a:chExt cx="4150135" cy="3513428"/>
            </a:xfrm>
          </p:grpSpPr>
          <p:sp>
            <p:nvSpPr>
              <p:cNvPr id="12" name="Rectangle 11"/>
              <p:cNvSpPr/>
              <p:nvPr/>
            </p:nvSpPr>
            <p:spPr>
              <a:xfrm>
                <a:off x="6144304" y="1663159"/>
                <a:ext cx="539088" cy="366244"/>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t>H</a:t>
                </a:r>
              </a:p>
            </p:txBody>
          </p:sp>
          <p:grpSp>
            <p:nvGrpSpPr>
              <p:cNvPr id="13" name="Group 12"/>
              <p:cNvGrpSpPr/>
              <p:nvPr/>
            </p:nvGrpSpPr>
            <p:grpSpPr>
              <a:xfrm>
                <a:off x="4527040" y="2341974"/>
                <a:ext cx="1617264" cy="1152013"/>
                <a:chOff x="4384744" y="3185084"/>
                <a:chExt cx="1873872" cy="1463750"/>
              </a:xfrm>
            </p:grpSpPr>
            <p:sp>
              <p:nvSpPr>
                <p:cNvPr id="36" name="Rectangle 35"/>
                <p:cNvSpPr/>
                <p:nvPr/>
              </p:nvSpPr>
              <p:spPr>
                <a:xfrm>
                  <a:off x="5009368" y="3185084"/>
                  <a:ext cx="624624" cy="465350"/>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t>E</a:t>
                  </a:r>
                </a:p>
              </p:txBody>
            </p:sp>
            <p:sp>
              <p:nvSpPr>
                <p:cNvPr id="37" name="Rectangle 36"/>
                <p:cNvSpPr/>
                <p:nvPr/>
              </p:nvSpPr>
              <p:spPr>
                <a:xfrm>
                  <a:off x="4384744" y="4183484"/>
                  <a:ext cx="624624" cy="465350"/>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t>B</a:t>
                  </a:r>
                </a:p>
              </p:txBody>
            </p:sp>
            <p:sp>
              <p:nvSpPr>
                <p:cNvPr id="38" name="Rectangle 37"/>
                <p:cNvSpPr/>
                <p:nvPr/>
              </p:nvSpPr>
              <p:spPr>
                <a:xfrm>
                  <a:off x="5633992" y="4183484"/>
                  <a:ext cx="624624" cy="465350"/>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t>F</a:t>
                  </a:r>
                </a:p>
              </p:txBody>
            </p:sp>
          </p:grpSp>
          <p:grpSp>
            <p:nvGrpSpPr>
              <p:cNvPr id="14" name="Group 13"/>
              <p:cNvGrpSpPr/>
              <p:nvPr/>
            </p:nvGrpSpPr>
            <p:grpSpPr>
              <a:xfrm>
                <a:off x="6683393" y="2341974"/>
                <a:ext cx="1617264" cy="1157955"/>
                <a:chOff x="6812928" y="3185084"/>
                <a:chExt cx="1873872" cy="1471300"/>
              </a:xfrm>
            </p:grpSpPr>
            <p:sp>
              <p:nvSpPr>
                <p:cNvPr id="33" name="Rectangle 32"/>
                <p:cNvSpPr/>
                <p:nvPr/>
              </p:nvSpPr>
              <p:spPr>
                <a:xfrm>
                  <a:off x="7437552" y="3185084"/>
                  <a:ext cx="624624" cy="465350"/>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t>L</a:t>
                  </a:r>
                </a:p>
              </p:txBody>
            </p:sp>
            <p:sp>
              <p:nvSpPr>
                <p:cNvPr id="34" name="Rectangle 33"/>
                <p:cNvSpPr/>
                <p:nvPr/>
              </p:nvSpPr>
              <p:spPr>
                <a:xfrm>
                  <a:off x="6812928" y="4191034"/>
                  <a:ext cx="624624" cy="465350"/>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t>J</a:t>
                  </a:r>
                </a:p>
              </p:txBody>
            </p:sp>
            <p:sp>
              <p:nvSpPr>
                <p:cNvPr id="35" name="Rectangle 34"/>
                <p:cNvSpPr/>
                <p:nvPr/>
              </p:nvSpPr>
              <p:spPr>
                <a:xfrm>
                  <a:off x="8062176" y="4191034"/>
                  <a:ext cx="624624" cy="465350"/>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t>M</a:t>
                  </a:r>
                </a:p>
              </p:txBody>
            </p:sp>
          </p:grpSp>
          <p:cxnSp>
            <p:nvCxnSpPr>
              <p:cNvPr id="15" name="Straight Arrow Connector 14"/>
              <p:cNvCxnSpPr>
                <a:stCxn id="8" idx="2"/>
                <a:endCxn id="32" idx="0"/>
              </p:cNvCxnSpPr>
              <p:nvPr/>
            </p:nvCxnSpPr>
            <p:spPr>
              <a:xfrm flipH="1">
                <a:off x="5335672" y="2029403"/>
                <a:ext cx="1078176" cy="312572"/>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cxnSp>
            <p:nvCxnSpPr>
              <p:cNvPr id="16" name="Straight Arrow Connector 15"/>
              <p:cNvCxnSpPr>
                <a:stCxn id="8" idx="2"/>
                <a:endCxn id="29" idx="0"/>
              </p:cNvCxnSpPr>
              <p:nvPr/>
            </p:nvCxnSpPr>
            <p:spPr>
              <a:xfrm>
                <a:off x="6413849" y="2029403"/>
                <a:ext cx="1078176" cy="312572"/>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cxnSp>
            <p:nvCxnSpPr>
              <p:cNvPr id="17" name="Straight Arrow Connector 16"/>
              <p:cNvCxnSpPr>
                <a:endCxn id="33" idx="0"/>
              </p:cNvCxnSpPr>
              <p:nvPr/>
            </p:nvCxnSpPr>
            <p:spPr>
              <a:xfrm flipH="1">
                <a:off x="4796584" y="2708218"/>
                <a:ext cx="539088" cy="419526"/>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cxnSp>
            <p:nvCxnSpPr>
              <p:cNvPr id="18" name="Straight Arrow Connector 17"/>
              <p:cNvCxnSpPr>
                <a:endCxn id="34" idx="0"/>
              </p:cNvCxnSpPr>
              <p:nvPr/>
            </p:nvCxnSpPr>
            <p:spPr>
              <a:xfrm>
                <a:off x="5335672" y="2708218"/>
                <a:ext cx="539088" cy="419526"/>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cxnSp>
            <p:nvCxnSpPr>
              <p:cNvPr id="19" name="Straight Arrow Connector 18"/>
              <p:cNvCxnSpPr>
                <a:endCxn id="30" idx="0"/>
              </p:cNvCxnSpPr>
              <p:nvPr/>
            </p:nvCxnSpPr>
            <p:spPr>
              <a:xfrm flipH="1">
                <a:off x="6952937" y="2708218"/>
                <a:ext cx="539088" cy="425468"/>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cxnSp>
            <p:nvCxnSpPr>
              <p:cNvPr id="20" name="Straight Arrow Connector 19"/>
              <p:cNvCxnSpPr>
                <a:endCxn id="31" idx="0"/>
              </p:cNvCxnSpPr>
              <p:nvPr/>
            </p:nvCxnSpPr>
            <p:spPr>
              <a:xfrm>
                <a:off x="7492025" y="2708218"/>
                <a:ext cx="539088" cy="425468"/>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sp>
            <p:nvSpPr>
              <p:cNvPr id="21" name="Rectangle 20"/>
              <p:cNvSpPr/>
              <p:nvPr/>
            </p:nvSpPr>
            <p:spPr>
              <a:xfrm>
                <a:off x="5605216" y="3969043"/>
                <a:ext cx="539088" cy="366244"/>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t>G</a:t>
                </a:r>
              </a:p>
            </p:txBody>
          </p:sp>
          <p:sp>
            <p:nvSpPr>
              <p:cNvPr id="22" name="Rectangle 21"/>
              <p:cNvSpPr/>
              <p:nvPr/>
            </p:nvSpPr>
            <p:spPr>
              <a:xfrm>
                <a:off x="7055397" y="3969043"/>
                <a:ext cx="539088" cy="366244"/>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t>K</a:t>
                </a:r>
              </a:p>
            </p:txBody>
          </p:sp>
          <p:cxnSp>
            <p:nvCxnSpPr>
              <p:cNvPr id="23" name="Straight Arrow Connector 22"/>
              <p:cNvCxnSpPr>
                <a:stCxn id="30" idx="2"/>
                <a:endCxn id="18" idx="0"/>
              </p:cNvCxnSpPr>
              <p:nvPr/>
            </p:nvCxnSpPr>
            <p:spPr>
              <a:xfrm>
                <a:off x="6952937" y="3499929"/>
                <a:ext cx="372004" cy="469114"/>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cxnSp>
            <p:nvCxnSpPr>
              <p:cNvPr id="24" name="Straight Arrow Connector 23"/>
              <p:cNvCxnSpPr>
                <a:stCxn id="34" idx="2"/>
                <a:endCxn id="17" idx="0"/>
              </p:cNvCxnSpPr>
              <p:nvPr/>
            </p:nvCxnSpPr>
            <p:spPr>
              <a:xfrm>
                <a:off x="5874760" y="3493987"/>
                <a:ext cx="0" cy="475056"/>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sp>
            <p:nvSpPr>
              <p:cNvPr id="25" name="Rectangle 24"/>
              <p:cNvSpPr/>
              <p:nvPr/>
            </p:nvSpPr>
            <p:spPr>
              <a:xfrm>
                <a:off x="6314074" y="3969043"/>
                <a:ext cx="539088" cy="366244"/>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t>I</a:t>
                </a:r>
              </a:p>
            </p:txBody>
          </p:sp>
          <p:cxnSp>
            <p:nvCxnSpPr>
              <p:cNvPr id="26" name="Straight Arrow Connector 25"/>
              <p:cNvCxnSpPr>
                <a:stCxn id="30" idx="2"/>
                <a:endCxn id="21" idx="0"/>
              </p:cNvCxnSpPr>
              <p:nvPr/>
            </p:nvCxnSpPr>
            <p:spPr>
              <a:xfrm flipH="1">
                <a:off x="6583618" y="3499929"/>
                <a:ext cx="369319" cy="469114"/>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sp>
            <p:nvSpPr>
              <p:cNvPr id="27" name="Rectangle 26"/>
              <p:cNvSpPr/>
              <p:nvPr/>
            </p:nvSpPr>
            <p:spPr>
              <a:xfrm>
                <a:off x="4891845" y="3969043"/>
                <a:ext cx="539088" cy="366244"/>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t>C</a:t>
                </a:r>
              </a:p>
            </p:txBody>
          </p:sp>
          <p:cxnSp>
            <p:nvCxnSpPr>
              <p:cNvPr id="28" name="Straight Arrow Connector 27"/>
              <p:cNvCxnSpPr>
                <a:stCxn id="33" idx="2"/>
                <a:endCxn id="23" idx="0"/>
              </p:cNvCxnSpPr>
              <p:nvPr/>
            </p:nvCxnSpPr>
            <p:spPr>
              <a:xfrm>
                <a:off x="4796584" y="3493987"/>
                <a:ext cx="364805" cy="475056"/>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sp>
            <p:nvSpPr>
              <p:cNvPr id="29" name="Rectangle 28"/>
              <p:cNvSpPr/>
              <p:nvPr/>
            </p:nvSpPr>
            <p:spPr>
              <a:xfrm>
                <a:off x="4150522" y="3969043"/>
                <a:ext cx="539088" cy="366244"/>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t>A</a:t>
                </a:r>
              </a:p>
            </p:txBody>
          </p:sp>
          <p:cxnSp>
            <p:nvCxnSpPr>
              <p:cNvPr id="30" name="Straight Arrow Connector 29"/>
              <p:cNvCxnSpPr>
                <a:stCxn id="33" idx="2"/>
                <a:endCxn id="25" idx="0"/>
              </p:cNvCxnSpPr>
              <p:nvPr/>
            </p:nvCxnSpPr>
            <p:spPr>
              <a:xfrm flipH="1">
                <a:off x="4420066" y="3493987"/>
                <a:ext cx="376518" cy="475056"/>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sp>
            <p:nvSpPr>
              <p:cNvPr id="31" name="Rectangle 30"/>
              <p:cNvSpPr/>
              <p:nvPr/>
            </p:nvSpPr>
            <p:spPr>
              <a:xfrm>
                <a:off x="5161389" y="4810343"/>
                <a:ext cx="539088" cy="366244"/>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t>D</a:t>
                </a:r>
              </a:p>
            </p:txBody>
          </p:sp>
          <p:cxnSp>
            <p:nvCxnSpPr>
              <p:cNvPr id="32" name="Straight Arrow Connector 31"/>
              <p:cNvCxnSpPr>
                <a:stCxn id="23" idx="2"/>
                <a:endCxn id="27" idx="0"/>
              </p:cNvCxnSpPr>
              <p:nvPr/>
            </p:nvCxnSpPr>
            <p:spPr>
              <a:xfrm>
                <a:off x="5161389" y="4335287"/>
                <a:ext cx="269544" cy="475056"/>
              </a:xfrm>
              <a:prstGeom prst="straightConnector1">
                <a:avLst/>
              </a:prstGeom>
              <a:ln>
                <a:tailEnd type="arrow"/>
              </a:ln>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grpSp>
        <p:cxnSp>
          <p:nvCxnSpPr>
            <p:cNvPr id="6" name="Straight Connector 5"/>
            <p:cNvCxnSpPr/>
            <p:nvPr/>
          </p:nvCxnSpPr>
          <p:spPr>
            <a:xfrm>
              <a:off x="1332411" y="2682019"/>
              <a:ext cx="6492240" cy="0"/>
            </a:xfrm>
            <a:prstGeom prst="line">
              <a:avLst/>
            </a:prstGeom>
            <a:ln w="28575">
              <a:solidFill>
                <a:srgbClr val="F79646"/>
              </a:solidFill>
            </a:ln>
            <a:effectLst>
              <a:outerShdw blurRad="40005" dist="20320" dir="5400000" algn="ctr" rotWithShape="0">
                <a:schemeClr val="tx1">
                  <a:alpha val="38000"/>
                </a:schemeClr>
              </a:outerShdw>
            </a:effectLst>
          </p:spPr>
          <p:style>
            <a:lnRef idx="2">
              <a:schemeClr val="accent6"/>
            </a:lnRef>
            <a:fillRef idx="0">
              <a:schemeClr val="accent6"/>
            </a:fillRef>
            <a:effectRef idx="1">
              <a:schemeClr val="accent6"/>
            </a:effectRef>
            <a:fontRef idx="minor">
              <a:schemeClr val="tx1"/>
            </a:fontRef>
          </p:style>
        </p:cxnSp>
        <p:cxnSp>
          <p:nvCxnSpPr>
            <p:cNvPr id="7" name="Straight Connector 6"/>
            <p:cNvCxnSpPr/>
            <p:nvPr/>
          </p:nvCxnSpPr>
          <p:spPr>
            <a:xfrm>
              <a:off x="1332411" y="3275885"/>
              <a:ext cx="6492240" cy="0"/>
            </a:xfrm>
            <a:prstGeom prst="line">
              <a:avLst/>
            </a:prstGeom>
            <a:ln w="28575">
              <a:solidFill>
                <a:srgbClr val="F79646"/>
              </a:solidFill>
            </a:ln>
            <a:effectLst>
              <a:outerShdw blurRad="40005" dist="20320" dir="5400000" algn="ctr" rotWithShape="0">
                <a:schemeClr val="tx1">
                  <a:alpha val="38000"/>
                </a:schemeClr>
              </a:outerShdw>
            </a:effectLst>
          </p:spPr>
          <p:style>
            <a:lnRef idx="2">
              <a:schemeClr val="accent6"/>
            </a:lnRef>
            <a:fillRef idx="0">
              <a:schemeClr val="accent6"/>
            </a:fillRef>
            <a:effectRef idx="1">
              <a:schemeClr val="accent6"/>
            </a:effectRef>
            <a:fontRef idx="minor">
              <a:schemeClr val="tx1"/>
            </a:fontRef>
          </p:style>
        </p:cxnSp>
        <p:cxnSp>
          <p:nvCxnSpPr>
            <p:cNvPr id="8" name="Straight Connector 7"/>
            <p:cNvCxnSpPr/>
            <p:nvPr/>
          </p:nvCxnSpPr>
          <p:spPr>
            <a:xfrm>
              <a:off x="1332411" y="3933705"/>
              <a:ext cx="6492240" cy="0"/>
            </a:xfrm>
            <a:prstGeom prst="line">
              <a:avLst/>
            </a:prstGeom>
            <a:ln w="28575">
              <a:solidFill>
                <a:srgbClr val="F79646"/>
              </a:solidFill>
            </a:ln>
            <a:effectLst>
              <a:outerShdw blurRad="40005" dist="20320" dir="5400000" algn="ctr" rotWithShape="0">
                <a:schemeClr val="tx1">
                  <a:alpha val="38000"/>
                </a:schemeClr>
              </a:outerShdw>
            </a:effectLst>
          </p:spPr>
          <p:style>
            <a:lnRef idx="2">
              <a:schemeClr val="accent6"/>
            </a:lnRef>
            <a:fillRef idx="0">
              <a:schemeClr val="accent6"/>
            </a:fillRef>
            <a:effectRef idx="1">
              <a:schemeClr val="accent6"/>
            </a:effectRef>
            <a:fontRef idx="minor">
              <a:schemeClr val="tx1"/>
            </a:fontRef>
          </p:style>
        </p:cxnSp>
        <p:cxnSp>
          <p:nvCxnSpPr>
            <p:cNvPr id="9" name="Straight Connector 8"/>
            <p:cNvCxnSpPr/>
            <p:nvPr/>
          </p:nvCxnSpPr>
          <p:spPr>
            <a:xfrm>
              <a:off x="1332411" y="4591525"/>
              <a:ext cx="6492240" cy="0"/>
            </a:xfrm>
            <a:prstGeom prst="line">
              <a:avLst/>
            </a:prstGeom>
            <a:ln w="28575">
              <a:solidFill>
                <a:srgbClr val="F79646"/>
              </a:solidFill>
            </a:ln>
            <a:effectLst>
              <a:outerShdw blurRad="40005" dist="20320" dir="5400000" algn="ctr" rotWithShape="0">
                <a:schemeClr val="tx1">
                  <a:alpha val="38000"/>
                </a:schemeClr>
              </a:outerShdw>
            </a:effectLst>
          </p:spPr>
          <p:style>
            <a:lnRef idx="2">
              <a:schemeClr val="accent6"/>
            </a:lnRef>
            <a:fillRef idx="0">
              <a:schemeClr val="accent6"/>
            </a:fillRef>
            <a:effectRef idx="1">
              <a:schemeClr val="accent6"/>
            </a:effectRef>
            <a:fontRef idx="minor">
              <a:schemeClr val="tx1"/>
            </a:fontRef>
          </p:style>
        </p:cxnSp>
        <p:cxnSp>
          <p:nvCxnSpPr>
            <p:cNvPr id="10" name="Straight Connector 9"/>
            <p:cNvCxnSpPr/>
            <p:nvPr/>
          </p:nvCxnSpPr>
          <p:spPr>
            <a:xfrm>
              <a:off x="1332411" y="2142973"/>
              <a:ext cx="6492240" cy="0"/>
            </a:xfrm>
            <a:prstGeom prst="line">
              <a:avLst/>
            </a:prstGeom>
            <a:ln w="28575">
              <a:solidFill>
                <a:srgbClr val="F79646"/>
              </a:solidFill>
            </a:ln>
            <a:effectLst>
              <a:outerShdw blurRad="40005" dist="20320" dir="5400000" algn="ctr" rotWithShape="0">
                <a:schemeClr val="tx1">
                  <a:alpha val="38000"/>
                </a:schemeClr>
              </a:outerShdw>
            </a:effectLst>
          </p:spPr>
          <p:style>
            <a:lnRef idx="2">
              <a:schemeClr val="accent6"/>
            </a:lnRef>
            <a:fillRef idx="0">
              <a:schemeClr val="accent6"/>
            </a:fillRef>
            <a:effectRef idx="1">
              <a:schemeClr val="accent6"/>
            </a:effectRef>
            <a:fontRef idx="minor">
              <a:schemeClr val="tx1"/>
            </a:fontRef>
          </p:style>
        </p:cxnSp>
        <p:cxnSp>
          <p:nvCxnSpPr>
            <p:cNvPr id="11" name="Straight Connector 10"/>
            <p:cNvCxnSpPr/>
            <p:nvPr/>
          </p:nvCxnSpPr>
          <p:spPr>
            <a:xfrm>
              <a:off x="1332411" y="5249344"/>
              <a:ext cx="6492240" cy="0"/>
            </a:xfrm>
            <a:prstGeom prst="line">
              <a:avLst/>
            </a:prstGeom>
            <a:ln w="28575">
              <a:solidFill>
                <a:srgbClr val="F79646"/>
              </a:solidFill>
            </a:ln>
            <a:effectLst>
              <a:outerShdw blurRad="40005" dist="20320" dir="5400000" algn="ctr" rotWithShape="0">
                <a:schemeClr val="tx1">
                  <a:alpha val="38000"/>
                </a:schemeClr>
              </a:outerShdw>
            </a:effectLst>
          </p:spPr>
          <p:style>
            <a:lnRef idx="2">
              <a:schemeClr val="accent6"/>
            </a:lnRef>
            <a:fillRef idx="0">
              <a:schemeClr val="accent6"/>
            </a:fillRef>
            <a:effectRef idx="1">
              <a:schemeClr val="accent6"/>
            </a:effectRef>
            <a:fontRef idx="minor">
              <a:schemeClr val="tx1"/>
            </a:fontRef>
          </p:style>
        </p:cxnSp>
      </p:grpSp>
      <p:cxnSp>
        <p:nvCxnSpPr>
          <p:cNvPr id="39" name="Straight Connector 38"/>
          <p:cNvCxnSpPr/>
          <p:nvPr/>
        </p:nvCxnSpPr>
        <p:spPr>
          <a:xfrm>
            <a:off x="5365427" y="4553213"/>
            <a:ext cx="2576789" cy="0"/>
          </a:xfrm>
          <a:prstGeom prst="line">
            <a:avLst/>
          </a:prstGeom>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cxnSp>
        <p:nvCxnSpPr>
          <p:cNvPr id="40" name="Straight Connector 39"/>
          <p:cNvCxnSpPr/>
          <p:nvPr/>
        </p:nvCxnSpPr>
        <p:spPr>
          <a:xfrm>
            <a:off x="5365427" y="4932959"/>
            <a:ext cx="2576789" cy="0"/>
          </a:xfrm>
          <a:prstGeom prst="line">
            <a:avLst/>
          </a:prstGeom>
          <a:effectLst>
            <a:outerShdw blurRad="40005" dist="22860" dir="5400000" algn="ctr" rotWithShape="0">
              <a:schemeClr val="tx1">
                <a:alpha val="35000"/>
              </a:schemeClr>
            </a:outerShdw>
          </a:effectLst>
        </p:spPr>
        <p:style>
          <a:lnRef idx="3">
            <a:schemeClr val="dk1"/>
          </a:lnRef>
          <a:fillRef idx="0">
            <a:schemeClr val="dk1"/>
          </a:fillRef>
          <a:effectRef idx="2">
            <a:schemeClr val="dk1"/>
          </a:effectRef>
          <a:fontRef idx="minor">
            <a:schemeClr val="tx1"/>
          </a:fontRef>
        </p:style>
      </p:cxnSp>
      <p:sp>
        <p:nvSpPr>
          <p:cNvPr id="41" name="Rectangle 40"/>
          <p:cNvSpPr/>
          <p:nvPr/>
        </p:nvSpPr>
        <p:spPr>
          <a:xfrm>
            <a:off x="5400825" y="4619040"/>
            <a:ext cx="355033" cy="240944"/>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a:t>F</a:t>
            </a:r>
            <a:endParaRPr lang="en-US" sz="1200" dirty="0"/>
          </a:p>
        </p:txBody>
      </p:sp>
      <p:sp>
        <p:nvSpPr>
          <p:cNvPr id="43" name="Rectangle 42"/>
          <p:cNvSpPr/>
          <p:nvPr/>
        </p:nvSpPr>
        <p:spPr>
          <a:xfrm>
            <a:off x="1288480" y="3962515"/>
            <a:ext cx="736484" cy="276999"/>
          </a:xfrm>
          <a:prstGeom prst="rect">
            <a:avLst/>
          </a:prstGeom>
        </p:spPr>
        <p:txBody>
          <a:bodyPr wrap="none">
            <a:spAutoFit/>
          </a:bodyPr>
          <a:lstStyle/>
          <a:p>
            <a:r>
              <a:rPr lang="en-US" sz="1200" dirty="0"/>
              <a:t>Level 1</a:t>
            </a:r>
          </a:p>
        </p:txBody>
      </p:sp>
      <p:sp>
        <p:nvSpPr>
          <p:cNvPr id="44" name="Rectangle 43"/>
          <p:cNvSpPr/>
          <p:nvPr/>
        </p:nvSpPr>
        <p:spPr>
          <a:xfrm>
            <a:off x="1283949" y="4309060"/>
            <a:ext cx="736484" cy="276999"/>
          </a:xfrm>
          <a:prstGeom prst="rect">
            <a:avLst/>
          </a:prstGeom>
        </p:spPr>
        <p:txBody>
          <a:bodyPr wrap="none">
            <a:spAutoFit/>
          </a:bodyPr>
          <a:lstStyle/>
          <a:p>
            <a:r>
              <a:rPr lang="en-US" sz="1200" dirty="0"/>
              <a:t>Level 2</a:t>
            </a:r>
          </a:p>
        </p:txBody>
      </p:sp>
      <p:sp>
        <p:nvSpPr>
          <p:cNvPr id="45" name="Rectangle 44"/>
          <p:cNvSpPr/>
          <p:nvPr/>
        </p:nvSpPr>
        <p:spPr>
          <a:xfrm>
            <a:off x="1283949" y="4637986"/>
            <a:ext cx="736484" cy="276999"/>
          </a:xfrm>
          <a:prstGeom prst="rect">
            <a:avLst/>
          </a:prstGeom>
        </p:spPr>
        <p:txBody>
          <a:bodyPr wrap="none">
            <a:spAutoFit/>
          </a:bodyPr>
          <a:lstStyle/>
          <a:p>
            <a:r>
              <a:rPr lang="en-US" sz="1200" dirty="0"/>
              <a:t>Level 3</a:t>
            </a:r>
          </a:p>
        </p:txBody>
      </p:sp>
      <p:sp>
        <p:nvSpPr>
          <p:cNvPr id="46" name="Rectangle 45"/>
          <p:cNvSpPr/>
          <p:nvPr/>
        </p:nvSpPr>
        <p:spPr>
          <a:xfrm>
            <a:off x="1283949" y="5017550"/>
            <a:ext cx="736484" cy="276999"/>
          </a:xfrm>
          <a:prstGeom prst="rect">
            <a:avLst/>
          </a:prstGeom>
        </p:spPr>
        <p:txBody>
          <a:bodyPr wrap="none">
            <a:spAutoFit/>
          </a:bodyPr>
          <a:lstStyle/>
          <a:p>
            <a:r>
              <a:rPr lang="en-US" sz="1200" dirty="0"/>
              <a:t>Level 4</a:t>
            </a:r>
          </a:p>
        </p:txBody>
      </p:sp>
      <p:sp>
        <p:nvSpPr>
          <p:cNvPr id="47" name="Rectangle 46"/>
          <p:cNvSpPr/>
          <p:nvPr/>
        </p:nvSpPr>
        <p:spPr>
          <a:xfrm>
            <a:off x="1283949" y="5395914"/>
            <a:ext cx="736484" cy="276999"/>
          </a:xfrm>
          <a:prstGeom prst="rect">
            <a:avLst/>
          </a:prstGeom>
        </p:spPr>
        <p:txBody>
          <a:bodyPr wrap="none">
            <a:spAutoFit/>
          </a:bodyPr>
          <a:lstStyle/>
          <a:p>
            <a:r>
              <a:rPr lang="en-US" sz="1200" dirty="0"/>
              <a:t>Level 5</a:t>
            </a:r>
          </a:p>
        </p:txBody>
      </p:sp>
      <p:sp>
        <p:nvSpPr>
          <p:cNvPr id="73" name="Rectangle 72"/>
          <p:cNvSpPr/>
          <p:nvPr/>
        </p:nvSpPr>
        <p:spPr>
          <a:xfrm>
            <a:off x="5862226" y="4619040"/>
            <a:ext cx="355033" cy="240944"/>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a:t>J</a:t>
            </a:r>
            <a:endParaRPr lang="en-US" sz="1200" dirty="0"/>
          </a:p>
        </p:txBody>
      </p:sp>
      <p:sp>
        <p:nvSpPr>
          <p:cNvPr id="74" name="Rectangle 73"/>
          <p:cNvSpPr/>
          <p:nvPr/>
        </p:nvSpPr>
        <p:spPr>
          <a:xfrm>
            <a:off x="5400824" y="5431969"/>
            <a:ext cx="355033" cy="240944"/>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a:t>H</a:t>
            </a:r>
            <a:endParaRPr lang="en-US" sz="1200" dirty="0"/>
          </a:p>
        </p:txBody>
      </p:sp>
      <p:sp>
        <p:nvSpPr>
          <p:cNvPr id="52" name="Rectangle 51"/>
          <p:cNvSpPr/>
          <p:nvPr/>
        </p:nvSpPr>
        <p:spPr>
          <a:xfrm>
            <a:off x="6328034" y="4619040"/>
            <a:ext cx="355033" cy="240944"/>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a:t>M</a:t>
            </a:r>
            <a:endParaRPr lang="en-US" sz="1200" dirty="0"/>
          </a:p>
        </p:txBody>
      </p:sp>
      <p:sp>
        <p:nvSpPr>
          <p:cNvPr id="53" name="Rectangle 52"/>
          <p:cNvSpPr/>
          <p:nvPr/>
        </p:nvSpPr>
        <p:spPr>
          <a:xfrm>
            <a:off x="5862226" y="5431969"/>
            <a:ext cx="355033" cy="240944"/>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a:t>E</a:t>
            </a:r>
            <a:endParaRPr lang="en-US" sz="1200" dirty="0"/>
          </a:p>
        </p:txBody>
      </p:sp>
      <p:cxnSp>
        <p:nvCxnSpPr>
          <p:cNvPr id="54" name="Straight Connector 53"/>
          <p:cNvCxnSpPr/>
          <p:nvPr/>
        </p:nvCxnSpPr>
        <p:spPr>
          <a:xfrm>
            <a:off x="3164840" y="4100537"/>
            <a:ext cx="495183" cy="0"/>
          </a:xfrm>
          <a:prstGeom prst="line">
            <a:avLst/>
          </a:prstGeom>
          <a:ln w="28575">
            <a:solidFill>
              <a:srgbClr val="C00000"/>
            </a:solidFill>
          </a:ln>
          <a:effectLst>
            <a:outerShdw blurRad="40005" dist="22860" dir="5400000" algn="ctr" rotWithShape="0">
              <a:schemeClr val="tx1">
                <a:alpha val="35000"/>
              </a:schemeClr>
            </a:outerShdw>
          </a:effectLst>
        </p:spPr>
        <p:style>
          <a:lnRef idx="3">
            <a:schemeClr val="accent2"/>
          </a:lnRef>
          <a:fillRef idx="0">
            <a:schemeClr val="accent2"/>
          </a:fillRef>
          <a:effectRef idx="2">
            <a:schemeClr val="accent2"/>
          </a:effectRef>
          <a:fontRef idx="minor">
            <a:schemeClr val="tx1"/>
          </a:fontRef>
        </p:style>
      </p:cxnSp>
      <p:cxnSp>
        <p:nvCxnSpPr>
          <p:cNvPr id="55" name="Straight Connector 54"/>
          <p:cNvCxnSpPr/>
          <p:nvPr/>
        </p:nvCxnSpPr>
        <p:spPr>
          <a:xfrm>
            <a:off x="2690375" y="4443437"/>
            <a:ext cx="495183" cy="0"/>
          </a:xfrm>
          <a:prstGeom prst="line">
            <a:avLst/>
          </a:prstGeom>
          <a:ln w="28575">
            <a:solidFill>
              <a:srgbClr val="C00000"/>
            </a:solidFill>
          </a:ln>
          <a:effectLst>
            <a:outerShdw blurRad="40005" dist="22860" dir="5400000" algn="ctr" rotWithShape="0">
              <a:schemeClr val="tx1">
                <a:alpha val="35000"/>
              </a:schemeClr>
            </a:outerShdw>
          </a:effectLst>
        </p:spPr>
        <p:style>
          <a:lnRef idx="3">
            <a:schemeClr val="accent2"/>
          </a:lnRef>
          <a:fillRef idx="0">
            <a:schemeClr val="accent2"/>
          </a:fillRef>
          <a:effectRef idx="2">
            <a:schemeClr val="accent2"/>
          </a:effectRef>
          <a:fontRef idx="minor">
            <a:schemeClr val="tx1"/>
          </a:fontRef>
        </p:style>
      </p:cxnSp>
      <p:cxnSp>
        <p:nvCxnSpPr>
          <p:cNvPr id="56" name="Straight Connector 55"/>
          <p:cNvCxnSpPr/>
          <p:nvPr/>
        </p:nvCxnSpPr>
        <p:spPr>
          <a:xfrm>
            <a:off x="3641344" y="4443437"/>
            <a:ext cx="495183" cy="0"/>
          </a:xfrm>
          <a:prstGeom prst="line">
            <a:avLst/>
          </a:prstGeom>
          <a:ln w="28575">
            <a:solidFill>
              <a:srgbClr val="C00000"/>
            </a:solidFill>
          </a:ln>
          <a:effectLst>
            <a:outerShdw blurRad="40005" dist="22860" dir="5400000" algn="ctr" rotWithShape="0">
              <a:schemeClr val="tx1">
                <a:alpha val="35000"/>
              </a:schemeClr>
            </a:outerShdw>
          </a:effectLst>
        </p:spPr>
        <p:style>
          <a:lnRef idx="3">
            <a:schemeClr val="accent2"/>
          </a:lnRef>
          <a:fillRef idx="0">
            <a:schemeClr val="accent2"/>
          </a:fillRef>
          <a:effectRef idx="2">
            <a:schemeClr val="accent2"/>
          </a:effectRef>
          <a:fontRef idx="minor">
            <a:schemeClr val="tx1"/>
          </a:fontRef>
        </p:style>
      </p:cxnSp>
      <p:cxnSp>
        <p:nvCxnSpPr>
          <p:cNvPr id="57" name="Straight Connector 56"/>
          <p:cNvCxnSpPr/>
          <p:nvPr/>
        </p:nvCxnSpPr>
        <p:spPr>
          <a:xfrm>
            <a:off x="2452633" y="4809197"/>
            <a:ext cx="960818" cy="0"/>
          </a:xfrm>
          <a:prstGeom prst="line">
            <a:avLst/>
          </a:prstGeom>
          <a:ln w="28575">
            <a:solidFill>
              <a:srgbClr val="C00000"/>
            </a:solidFill>
          </a:ln>
          <a:effectLst>
            <a:outerShdw blurRad="40005" dist="22860" dir="5400000" algn="ctr" rotWithShape="0">
              <a:schemeClr val="tx1">
                <a:alpha val="35000"/>
              </a:schemeClr>
            </a:outerShdw>
          </a:effectLst>
        </p:spPr>
        <p:style>
          <a:lnRef idx="3">
            <a:schemeClr val="accent2"/>
          </a:lnRef>
          <a:fillRef idx="0">
            <a:schemeClr val="accent2"/>
          </a:fillRef>
          <a:effectRef idx="2">
            <a:schemeClr val="accent2"/>
          </a:effectRef>
          <a:fontRef idx="minor">
            <a:schemeClr val="tx1"/>
          </a:fontRef>
        </p:style>
      </p:cxnSp>
      <p:cxnSp>
        <p:nvCxnSpPr>
          <p:cNvPr id="58" name="Straight Connector 57"/>
          <p:cNvCxnSpPr/>
          <p:nvPr/>
        </p:nvCxnSpPr>
        <p:spPr>
          <a:xfrm>
            <a:off x="3413451" y="4809197"/>
            <a:ext cx="960818" cy="0"/>
          </a:xfrm>
          <a:prstGeom prst="line">
            <a:avLst/>
          </a:prstGeom>
          <a:ln w="28575">
            <a:solidFill>
              <a:srgbClr val="C00000"/>
            </a:solidFill>
          </a:ln>
          <a:effectLst>
            <a:outerShdw blurRad="40005" dist="22860" dir="5400000" algn="ctr" rotWithShape="0">
              <a:schemeClr val="tx1">
                <a:alpha val="35000"/>
              </a:schemeClr>
            </a:outerShdw>
          </a:effectLst>
        </p:spPr>
        <p:style>
          <a:lnRef idx="3">
            <a:schemeClr val="accent2"/>
          </a:lnRef>
          <a:fillRef idx="0">
            <a:schemeClr val="accent2"/>
          </a:fillRef>
          <a:effectRef idx="2">
            <a:schemeClr val="accent2"/>
          </a:effectRef>
          <a:fontRef idx="minor">
            <a:schemeClr val="tx1"/>
          </a:fontRef>
        </p:style>
      </p:cxnSp>
      <p:sp>
        <p:nvSpPr>
          <p:cNvPr id="59" name="Rectangle 58"/>
          <p:cNvSpPr/>
          <p:nvPr/>
        </p:nvSpPr>
        <p:spPr>
          <a:xfrm>
            <a:off x="6793842" y="4619040"/>
            <a:ext cx="355033" cy="240944"/>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a:t>A</a:t>
            </a:r>
            <a:endParaRPr lang="en-US" sz="1200" dirty="0"/>
          </a:p>
        </p:txBody>
      </p:sp>
      <p:sp>
        <p:nvSpPr>
          <p:cNvPr id="60" name="Rectangle 59"/>
          <p:cNvSpPr/>
          <p:nvPr/>
        </p:nvSpPr>
        <p:spPr>
          <a:xfrm>
            <a:off x="6328034" y="5436047"/>
            <a:ext cx="355033" cy="240944"/>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a:t>L</a:t>
            </a:r>
            <a:endParaRPr lang="en-US" sz="1200" dirty="0"/>
          </a:p>
        </p:txBody>
      </p:sp>
      <p:cxnSp>
        <p:nvCxnSpPr>
          <p:cNvPr id="61" name="Straight Connector 60"/>
          <p:cNvCxnSpPr/>
          <p:nvPr/>
        </p:nvCxnSpPr>
        <p:spPr>
          <a:xfrm>
            <a:off x="2286586" y="5216867"/>
            <a:ext cx="738554" cy="0"/>
          </a:xfrm>
          <a:prstGeom prst="line">
            <a:avLst/>
          </a:prstGeom>
          <a:ln w="28575">
            <a:solidFill>
              <a:srgbClr val="C00000"/>
            </a:solidFill>
          </a:ln>
          <a:effectLst>
            <a:outerShdw blurRad="40005" dist="22860" dir="5400000" algn="ctr" rotWithShape="0">
              <a:schemeClr val="tx1">
                <a:alpha val="35000"/>
              </a:schemeClr>
            </a:outerShdw>
          </a:effectLst>
        </p:spPr>
        <p:style>
          <a:lnRef idx="3">
            <a:schemeClr val="accent2"/>
          </a:lnRef>
          <a:fillRef idx="0">
            <a:schemeClr val="accent2"/>
          </a:fillRef>
          <a:effectRef idx="2">
            <a:schemeClr val="accent2"/>
          </a:effectRef>
          <a:fontRef idx="minor">
            <a:schemeClr val="tx1"/>
          </a:fontRef>
        </p:style>
      </p:cxnSp>
      <p:sp>
        <p:nvSpPr>
          <p:cNvPr id="64" name="Rectangle 63"/>
          <p:cNvSpPr/>
          <p:nvPr/>
        </p:nvSpPr>
        <p:spPr>
          <a:xfrm>
            <a:off x="7255243" y="4613066"/>
            <a:ext cx="355033" cy="240944"/>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a:t>C</a:t>
            </a:r>
            <a:endParaRPr lang="en-US" sz="1200" dirty="0"/>
          </a:p>
        </p:txBody>
      </p:sp>
      <p:sp>
        <p:nvSpPr>
          <p:cNvPr id="65" name="Rectangle 64"/>
          <p:cNvSpPr/>
          <p:nvPr/>
        </p:nvSpPr>
        <p:spPr>
          <a:xfrm>
            <a:off x="6793842" y="5431969"/>
            <a:ext cx="355033" cy="240944"/>
          </a:xfrm>
          <a:prstGeom prst="rect">
            <a:avLst/>
          </a:prstGeom>
          <a:solidFill>
            <a:srgbClr val="9BBC59"/>
          </a:solidFill>
          <a:ln>
            <a:solidFill>
              <a:srgbClr val="71893E"/>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a:t>B</a:t>
            </a:r>
            <a:endParaRPr lang="en-US" sz="1200" dirty="0"/>
          </a:p>
        </p:txBody>
      </p:sp>
    </p:spTree>
    <p:extLst>
      <p:ext uri="{BB962C8B-B14F-4D97-AF65-F5344CB8AC3E}">
        <p14:creationId xmlns:p14="http://schemas.microsoft.com/office/powerpoint/2010/main" val="3746937327"/>
      </p:ext>
    </p:extLst>
  </p:cSld>
  <p:clrMapOvr>
    <a:masterClrMapping/>
  </p:clrMapOvr>
  <p:transition>
    <p:wipe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3DA7B-8567-45BF-A6C5-1D6D5257FD23}"/>
              </a:ext>
            </a:extLst>
          </p:cNvPr>
          <p:cNvSpPr>
            <a:spLocks noGrp="1"/>
          </p:cNvSpPr>
          <p:nvPr>
            <p:ph type="title"/>
          </p:nvPr>
        </p:nvSpPr>
        <p:spPr/>
        <p:txBody>
          <a:bodyPr/>
          <a:lstStyle/>
          <a:p>
            <a:r>
              <a:rPr lang="en-SG" dirty="0"/>
              <a:t>Level-order Tree Traversal</a:t>
            </a:r>
          </a:p>
        </p:txBody>
      </p:sp>
      <p:sp>
        <p:nvSpPr>
          <p:cNvPr id="3" name="Content Placeholder 2">
            <a:extLst>
              <a:ext uri="{FF2B5EF4-FFF2-40B4-BE49-F238E27FC236}">
                <a16:creationId xmlns:a16="http://schemas.microsoft.com/office/drawing/2014/main" id="{2F16B8FC-848B-40F0-AD0E-BC7A86E36F83}"/>
              </a:ext>
            </a:extLst>
          </p:cNvPr>
          <p:cNvSpPr>
            <a:spLocks noGrp="1"/>
          </p:cNvSpPr>
          <p:nvPr>
            <p:ph idx="1"/>
          </p:nvPr>
        </p:nvSpPr>
        <p:spPr/>
        <p:txBody>
          <a:bodyPr/>
          <a:lstStyle/>
          <a:p>
            <a:pPr marL="0" indent="0" algn="just">
              <a:lnSpc>
                <a:spcPct val="100000"/>
              </a:lnSpc>
              <a:buNone/>
            </a:pPr>
            <a:r>
              <a:rPr lang="en-US" dirty="0">
                <a:latin typeface="Arial" panose="020B0604020202020204" pitchFamily="34" charset="0"/>
                <a:cs typeface="Arial" panose="020B0604020202020204" pitchFamily="34" charset="0"/>
              </a:rPr>
              <a:t>Write an iterative C function </a:t>
            </a:r>
            <a:r>
              <a:rPr lang="en-US" dirty="0" err="1">
                <a:latin typeface="Arial" panose="020B0604020202020204" pitchFamily="34" charset="0"/>
                <a:cs typeface="Arial" panose="020B0604020202020204" pitchFamily="34" charset="0"/>
              </a:rPr>
              <a:t>levelOrderTraversal</a:t>
            </a:r>
            <a:r>
              <a:rPr lang="en-US" dirty="0">
                <a:latin typeface="Arial" panose="020B0604020202020204" pitchFamily="34" charset="0"/>
                <a:cs typeface="Arial" panose="020B0604020202020204" pitchFamily="34" charset="0"/>
              </a:rPr>
              <a:t> </a:t>
            </a:r>
            <a:r>
              <a:rPr lang="en-US" dirty="0">
                <a:solidFill>
                  <a:srgbClr val="FF0000"/>
                </a:solidFill>
                <a:latin typeface="Arial" panose="020B0604020202020204" pitchFamily="34" charset="0"/>
                <a:cs typeface="Arial" panose="020B0604020202020204" pitchFamily="34" charset="0"/>
              </a:rPr>
              <a:t>prints a level-by-level traversal of the binary tree using a queue, starting at the root node level. </a:t>
            </a:r>
          </a:p>
          <a:p>
            <a:pPr marL="0" indent="0" algn="just">
              <a:lnSpc>
                <a:spcPct val="100000"/>
              </a:lnSpc>
              <a:buNone/>
            </a:pPr>
            <a:r>
              <a:rPr lang="en-US" dirty="0">
                <a:latin typeface="Arial" panose="020B0604020202020204" pitchFamily="34" charset="0"/>
                <a:cs typeface="Arial" panose="020B0604020202020204" pitchFamily="34" charset="0"/>
              </a:rPr>
              <a:t>Note that you should only use </a:t>
            </a:r>
            <a:r>
              <a:rPr lang="en-US" b="1" dirty="0">
                <a:latin typeface="Arial" panose="020B0604020202020204" pitchFamily="34" charset="0"/>
                <a:cs typeface="Arial" panose="020B0604020202020204" pitchFamily="34" charset="0"/>
              </a:rPr>
              <a:t>enqueue() </a:t>
            </a:r>
            <a:r>
              <a:rPr lang="en-US" dirty="0">
                <a:latin typeface="Arial" panose="020B0604020202020204" pitchFamily="34" charset="0"/>
                <a:cs typeface="Arial" panose="020B0604020202020204" pitchFamily="34" charset="0"/>
              </a:rPr>
              <a:t>or </a:t>
            </a:r>
            <a:r>
              <a:rPr lang="en-US" b="1" dirty="0">
                <a:latin typeface="Arial" panose="020B0604020202020204" pitchFamily="34" charset="0"/>
                <a:cs typeface="Arial" panose="020B0604020202020204" pitchFamily="34" charset="0"/>
              </a:rPr>
              <a:t>dequeue() </a:t>
            </a:r>
            <a:r>
              <a:rPr lang="en-US" dirty="0">
                <a:latin typeface="Arial" panose="020B0604020202020204" pitchFamily="34" charset="0"/>
                <a:cs typeface="Arial" panose="020B0604020202020204" pitchFamily="34" charset="0"/>
              </a:rPr>
              <a:t>operations when you add or remove integers from the queue. Remember to empty the queue at the beginning, if the queue is not empty.</a:t>
            </a:r>
          </a:p>
          <a:p>
            <a:pPr marL="0" indent="0" algn="just">
              <a:lnSpc>
                <a:spcPct val="100000"/>
              </a:lnSpc>
              <a:buNone/>
            </a:pPr>
            <a:endParaRPr lang="en-US" dirty="0">
              <a:latin typeface="Arial" panose="020B0604020202020204" pitchFamily="34" charset="0"/>
              <a:cs typeface="Arial" panose="020B0604020202020204" pitchFamily="34" charset="0"/>
            </a:endParaRPr>
          </a:p>
          <a:p>
            <a:pPr marL="0" indent="0" algn="ctr">
              <a:lnSpc>
                <a:spcPct val="100000"/>
              </a:lnSpc>
              <a:buNone/>
            </a:pPr>
            <a:r>
              <a:rPr lang="en-US" sz="2000" dirty="0">
                <a:latin typeface="Courier New" panose="02070309020205020404" pitchFamily="49" charset="0"/>
                <a:cs typeface="Courier New" panose="02070309020205020404" pitchFamily="49" charset="0"/>
              </a:rPr>
              <a:t>void </a:t>
            </a:r>
            <a:r>
              <a:rPr lang="en-US" sz="2000" dirty="0" err="1">
                <a:latin typeface="Courier New" panose="02070309020205020404" pitchFamily="49" charset="0"/>
                <a:cs typeface="Courier New" panose="02070309020205020404" pitchFamily="49" charset="0"/>
              </a:rPr>
              <a:t>levelOrderIterative</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BSTNode</a:t>
            </a:r>
            <a:r>
              <a:rPr lang="en-US" sz="2000" dirty="0">
                <a:latin typeface="Courier New" panose="02070309020205020404" pitchFamily="49" charset="0"/>
                <a:cs typeface="Courier New" panose="02070309020205020404" pitchFamily="49" charset="0"/>
              </a:rPr>
              <a:t> *root);</a:t>
            </a:r>
            <a:endParaRPr lang="en-SG"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2363837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28393-3C7D-45A6-A2C1-913EE933B4BD}"/>
              </a:ext>
            </a:extLst>
          </p:cNvPr>
          <p:cNvSpPr>
            <a:spLocks noGrp="1"/>
          </p:cNvSpPr>
          <p:nvPr>
            <p:ph type="title"/>
          </p:nvPr>
        </p:nvSpPr>
        <p:spPr/>
        <p:txBody>
          <a:bodyPr/>
          <a:lstStyle/>
          <a:p>
            <a:r>
              <a:rPr lang="en-SG" dirty="0"/>
              <a:t>concept</a:t>
            </a:r>
          </a:p>
        </p:txBody>
      </p:sp>
      <p:sp>
        <p:nvSpPr>
          <p:cNvPr id="3" name="Content Placeholder 2">
            <a:extLst>
              <a:ext uri="{FF2B5EF4-FFF2-40B4-BE49-F238E27FC236}">
                <a16:creationId xmlns:a16="http://schemas.microsoft.com/office/drawing/2014/main" id="{F960BDCE-62F2-47C9-AADC-E3F4600466D7}"/>
              </a:ext>
            </a:extLst>
          </p:cNvPr>
          <p:cNvSpPr>
            <a:spLocks noGrp="1"/>
          </p:cNvSpPr>
          <p:nvPr>
            <p:ph idx="1"/>
          </p:nvPr>
        </p:nvSpPr>
        <p:spPr/>
        <p:txBody>
          <a:bodyPr/>
          <a:lstStyle/>
          <a:p>
            <a:pPr marL="0" indent="0">
              <a:lnSpc>
                <a:spcPct val="100000"/>
              </a:lnSpc>
              <a:buNone/>
            </a:pPr>
            <a:r>
              <a:rPr lang="en-US" dirty="0"/>
              <a:t>1) Create an empty queue q</a:t>
            </a:r>
          </a:p>
          <a:p>
            <a:pPr marL="0" indent="0">
              <a:lnSpc>
                <a:spcPct val="100000"/>
              </a:lnSpc>
              <a:buNone/>
            </a:pPr>
            <a:r>
              <a:rPr lang="en-US" dirty="0"/>
              <a:t>2) If tree is not empty, then Enqueue root to the Queue</a:t>
            </a:r>
          </a:p>
          <a:p>
            <a:pPr marL="0" indent="0">
              <a:lnSpc>
                <a:spcPct val="100000"/>
              </a:lnSpc>
              <a:buNone/>
            </a:pPr>
            <a:r>
              <a:rPr lang="en-US" dirty="0"/>
              <a:t>3) Repeat until Queue is empty</a:t>
            </a:r>
          </a:p>
          <a:p>
            <a:pPr marL="457200" lvl="1" indent="0">
              <a:lnSpc>
                <a:spcPct val="100000"/>
              </a:lnSpc>
              <a:buNone/>
            </a:pPr>
            <a:r>
              <a:rPr lang="en-US" dirty="0"/>
              <a:t>a) </a:t>
            </a:r>
            <a:r>
              <a:rPr lang="en-US" b="1" dirty="0"/>
              <a:t>Dequeue</a:t>
            </a:r>
            <a:r>
              <a:rPr lang="en-US" dirty="0"/>
              <a:t> node’s data from the queue and print it</a:t>
            </a:r>
          </a:p>
          <a:p>
            <a:pPr marL="457200" lvl="1" indent="0">
              <a:lnSpc>
                <a:spcPct val="100000"/>
              </a:lnSpc>
              <a:buNone/>
            </a:pPr>
            <a:r>
              <a:rPr lang="en-US" dirty="0"/>
              <a:t>b) </a:t>
            </a:r>
            <a:r>
              <a:rPr lang="en-US" b="1" dirty="0"/>
              <a:t>Enqueue</a:t>
            </a:r>
            <a:r>
              <a:rPr lang="en-US" dirty="0"/>
              <a:t> node’s left child to the q</a:t>
            </a:r>
          </a:p>
          <a:p>
            <a:pPr marL="457200" lvl="1" indent="0">
              <a:lnSpc>
                <a:spcPct val="100000"/>
              </a:lnSpc>
              <a:buNone/>
            </a:pPr>
            <a:r>
              <a:rPr lang="en-US" dirty="0"/>
              <a:t>c) </a:t>
            </a:r>
            <a:r>
              <a:rPr lang="en-US" b="1" dirty="0"/>
              <a:t>Enqueue</a:t>
            </a:r>
            <a:r>
              <a:rPr lang="en-US" dirty="0"/>
              <a:t> node’s right child to the q</a:t>
            </a:r>
            <a:endParaRPr lang="en-SG" dirty="0"/>
          </a:p>
        </p:txBody>
      </p:sp>
    </p:spTree>
    <p:extLst>
      <p:ext uri="{BB962C8B-B14F-4D97-AF65-F5344CB8AC3E}">
        <p14:creationId xmlns:p14="http://schemas.microsoft.com/office/powerpoint/2010/main" val="34215282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83BA6-E44E-4BBA-9D80-521F75107041}"/>
              </a:ext>
            </a:extLst>
          </p:cNvPr>
          <p:cNvSpPr>
            <a:spLocks noGrp="1"/>
          </p:cNvSpPr>
          <p:nvPr>
            <p:ph type="title"/>
          </p:nvPr>
        </p:nvSpPr>
        <p:spPr/>
        <p:txBody>
          <a:bodyPr/>
          <a:lstStyle/>
          <a:p>
            <a:r>
              <a:rPr lang="en-SG" dirty="0"/>
              <a:t>concept</a:t>
            </a:r>
          </a:p>
        </p:txBody>
      </p:sp>
      <p:sp>
        <p:nvSpPr>
          <p:cNvPr id="3" name="Content Placeholder 2">
            <a:extLst>
              <a:ext uri="{FF2B5EF4-FFF2-40B4-BE49-F238E27FC236}">
                <a16:creationId xmlns:a16="http://schemas.microsoft.com/office/drawing/2014/main" id="{7AEA859E-DDBD-4AFC-BA65-843C47CA318D}"/>
              </a:ext>
            </a:extLst>
          </p:cNvPr>
          <p:cNvSpPr>
            <a:spLocks noGrp="1"/>
          </p:cNvSpPr>
          <p:nvPr>
            <p:ph idx="1"/>
          </p:nvPr>
        </p:nvSpPr>
        <p:spPr>
          <a:xfrm>
            <a:off x="1128409" y="1439695"/>
            <a:ext cx="6926094" cy="569168"/>
          </a:xfrm>
        </p:spPr>
        <p:txBody>
          <a:bodyPr/>
          <a:lstStyle/>
          <a:p>
            <a:pPr marL="0" indent="0" algn="ctr">
              <a:buNone/>
            </a:pPr>
            <a:r>
              <a:rPr lang="en-SG" b="1" dirty="0"/>
              <a:t>Level-by-level: breadth-first search</a:t>
            </a:r>
          </a:p>
        </p:txBody>
      </p:sp>
      <p:sp>
        <p:nvSpPr>
          <p:cNvPr id="4" name="Content Placeholder 1">
            <a:extLst>
              <a:ext uri="{FF2B5EF4-FFF2-40B4-BE49-F238E27FC236}">
                <a16:creationId xmlns:a16="http://schemas.microsoft.com/office/drawing/2014/main" id="{0905912E-6604-4375-AA5F-FCB004BAAFE2}"/>
              </a:ext>
            </a:extLst>
          </p:cNvPr>
          <p:cNvSpPr txBox="1">
            <a:spLocks/>
          </p:cNvSpPr>
          <p:nvPr/>
        </p:nvSpPr>
        <p:spPr>
          <a:xfrm>
            <a:off x="4329321" y="2133600"/>
            <a:ext cx="3818523" cy="1244886"/>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altLang="zh-CN" sz="1400" dirty="0">
                <a:solidFill>
                  <a:srgbClr val="252525"/>
                </a:solidFill>
                <a:cs typeface="Arial" panose="020B0604020202020204" pitchFamily="34" charset="0"/>
              </a:rPr>
              <a:t>Begins at the root and explores as far as possible along each branch before backtracking</a:t>
            </a:r>
          </a:p>
          <a:p>
            <a:pPr marL="0" indent="0">
              <a:lnSpc>
                <a:spcPct val="100000"/>
              </a:lnSpc>
              <a:buNone/>
            </a:pPr>
            <a:r>
              <a:rPr lang="en-US" altLang="zh-CN" sz="1400" dirty="0">
                <a:solidFill>
                  <a:srgbClr val="252525"/>
                </a:solidFill>
                <a:cs typeface="Arial" panose="020B0604020202020204" pitchFamily="34" charset="0"/>
              </a:rPr>
              <a:t>E.g. the post-order traversal</a:t>
            </a:r>
            <a:endParaRPr lang="zh-CN" altLang="en-US" sz="1400" dirty="0">
              <a:solidFill>
                <a:srgbClr val="252525"/>
              </a:solidFill>
              <a:cs typeface="Arial" panose="020B0604020202020204" pitchFamily="34" charset="0"/>
            </a:endParaRPr>
          </a:p>
          <a:p>
            <a:pPr marL="0" indent="0" algn="just">
              <a:lnSpc>
                <a:spcPct val="100000"/>
              </a:lnSpc>
              <a:buNone/>
            </a:pPr>
            <a:endParaRPr lang="en-SG" sz="1400" dirty="0">
              <a:cs typeface="Arial" panose="020B0604020202020204" pitchFamily="34" charset="0"/>
            </a:endParaRPr>
          </a:p>
        </p:txBody>
      </p:sp>
      <p:grpSp>
        <p:nvGrpSpPr>
          <p:cNvPr id="5" name="Group 4">
            <a:extLst>
              <a:ext uri="{FF2B5EF4-FFF2-40B4-BE49-F238E27FC236}">
                <a16:creationId xmlns:a16="http://schemas.microsoft.com/office/drawing/2014/main" id="{C7A9028F-4C46-4F84-8F73-3C0448699BEB}"/>
              </a:ext>
            </a:extLst>
          </p:cNvPr>
          <p:cNvGrpSpPr/>
          <p:nvPr/>
        </p:nvGrpSpPr>
        <p:grpSpPr>
          <a:xfrm>
            <a:off x="1371600" y="2133600"/>
            <a:ext cx="2957721" cy="3156207"/>
            <a:chOff x="685800" y="1923225"/>
            <a:chExt cx="3281412" cy="3501620"/>
          </a:xfrm>
        </p:grpSpPr>
        <p:pic>
          <p:nvPicPr>
            <p:cNvPr id="6" name="图片 5">
              <a:extLst>
                <a:ext uri="{FF2B5EF4-FFF2-40B4-BE49-F238E27FC236}">
                  <a16:creationId xmlns:a16="http://schemas.microsoft.com/office/drawing/2014/main" id="{E73B403F-C74A-45B8-964E-0020854002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3784283"/>
              <a:ext cx="3124200" cy="1381125"/>
            </a:xfrm>
            <a:prstGeom prst="rect">
              <a:avLst/>
            </a:prstGeom>
          </p:spPr>
        </p:pic>
        <p:pic>
          <p:nvPicPr>
            <p:cNvPr id="7" name="图片 6">
              <a:extLst>
                <a:ext uri="{FF2B5EF4-FFF2-40B4-BE49-F238E27FC236}">
                  <a16:creationId xmlns:a16="http://schemas.microsoft.com/office/drawing/2014/main" id="{17CB9473-BE95-4E81-AC3B-EA699EE166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1784" y="1923225"/>
              <a:ext cx="3124200" cy="1381125"/>
            </a:xfrm>
            <a:prstGeom prst="rect">
              <a:avLst/>
            </a:prstGeom>
          </p:spPr>
        </p:pic>
        <p:sp>
          <p:nvSpPr>
            <p:cNvPr id="8" name="文本框 7">
              <a:extLst>
                <a:ext uri="{FF2B5EF4-FFF2-40B4-BE49-F238E27FC236}">
                  <a16:creationId xmlns:a16="http://schemas.microsoft.com/office/drawing/2014/main" id="{2E3E64E1-8C09-4628-BB50-1AE3E93BABDE}"/>
                </a:ext>
              </a:extLst>
            </p:cNvPr>
            <p:cNvSpPr txBox="1"/>
            <p:nvPr/>
          </p:nvSpPr>
          <p:spPr>
            <a:xfrm>
              <a:off x="1300212" y="3304350"/>
              <a:ext cx="2667000" cy="307777"/>
            </a:xfrm>
            <a:prstGeom prst="rect">
              <a:avLst/>
            </a:prstGeom>
            <a:noFill/>
          </p:spPr>
          <p:txBody>
            <a:bodyPr wrap="square" rtlCol="0">
              <a:spAutoFit/>
            </a:bodyPr>
            <a:lstStyle/>
            <a:p>
              <a:r>
                <a:rPr lang="en-US" altLang="zh-CN" sz="1200" dirty="0">
                  <a:solidFill>
                    <a:prstClr val="black"/>
                  </a:solidFill>
                </a:rPr>
                <a:t>Depth-first search</a:t>
              </a:r>
              <a:endParaRPr lang="zh-CN" altLang="en-US" sz="1200" dirty="0">
                <a:solidFill>
                  <a:prstClr val="black"/>
                </a:solidFill>
              </a:endParaRPr>
            </a:p>
          </p:txBody>
        </p:sp>
        <p:sp>
          <p:nvSpPr>
            <p:cNvPr id="9" name="文本框 8">
              <a:extLst>
                <a:ext uri="{FF2B5EF4-FFF2-40B4-BE49-F238E27FC236}">
                  <a16:creationId xmlns:a16="http://schemas.microsoft.com/office/drawing/2014/main" id="{80CCAF3C-C3A1-4DFA-9555-BC32DBC9BD69}"/>
                </a:ext>
              </a:extLst>
            </p:cNvPr>
            <p:cNvSpPr txBox="1"/>
            <p:nvPr/>
          </p:nvSpPr>
          <p:spPr>
            <a:xfrm>
              <a:off x="1224012" y="5117068"/>
              <a:ext cx="2667000" cy="307777"/>
            </a:xfrm>
            <a:prstGeom prst="rect">
              <a:avLst/>
            </a:prstGeom>
            <a:noFill/>
          </p:spPr>
          <p:txBody>
            <a:bodyPr wrap="square" rtlCol="0">
              <a:spAutoFit/>
            </a:bodyPr>
            <a:lstStyle/>
            <a:p>
              <a:r>
                <a:rPr lang="en-US" altLang="zh-CN" sz="1200" dirty="0">
                  <a:solidFill>
                    <a:prstClr val="black"/>
                  </a:solidFill>
                </a:rPr>
                <a:t>Breadth-first search</a:t>
              </a:r>
              <a:endParaRPr lang="zh-CN" altLang="en-US" sz="1200" dirty="0">
                <a:solidFill>
                  <a:prstClr val="black"/>
                </a:solidFill>
              </a:endParaRPr>
            </a:p>
          </p:txBody>
        </p:sp>
      </p:grpSp>
      <p:sp>
        <p:nvSpPr>
          <p:cNvPr id="10" name="Content Placeholder 1">
            <a:extLst>
              <a:ext uri="{FF2B5EF4-FFF2-40B4-BE49-F238E27FC236}">
                <a16:creationId xmlns:a16="http://schemas.microsoft.com/office/drawing/2014/main" id="{097942EE-A18B-43D7-8149-BA61153BAEDC}"/>
              </a:ext>
            </a:extLst>
          </p:cNvPr>
          <p:cNvSpPr txBox="1">
            <a:spLocks/>
          </p:cNvSpPr>
          <p:nvPr/>
        </p:nvSpPr>
        <p:spPr>
          <a:xfrm>
            <a:off x="4329320" y="3780640"/>
            <a:ext cx="3818523" cy="1244886"/>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altLang="zh-CN" sz="1400" dirty="0">
                <a:solidFill>
                  <a:srgbClr val="252525"/>
                </a:solidFill>
                <a:cs typeface="Arial" panose="020B0604020202020204" pitchFamily="34" charset="0"/>
              </a:rPr>
              <a:t>Begins at a root node and inspects all its children nodes. Then for each of those children nodes in turn, it inspects their children nodes, and so on. </a:t>
            </a:r>
            <a:endParaRPr lang="en-SG" sz="1400" dirty="0">
              <a:cs typeface="Arial" panose="020B0604020202020204" pitchFamily="34" charset="0"/>
            </a:endParaRPr>
          </a:p>
        </p:txBody>
      </p:sp>
    </p:spTree>
    <p:extLst>
      <p:ext uri="{BB962C8B-B14F-4D97-AF65-F5344CB8AC3E}">
        <p14:creationId xmlns:p14="http://schemas.microsoft.com/office/powerpoint/2010/main" val="19938700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41CDC-E0E3-479B-93FB-D88B5481F213}"/>
              </a:ext>
            </a:extLst>
          </p:cNvPr>
          <p:cNvSpPr>
            <a:spLocks noGrp="1"/>
          </p:cNvSpPr>
          <p:nvPr>
            <p:ph type="title"/>
          </p:nvPr>
        </p:nvSpPr>
        <p:spPr/>
        <p:txBody>
          <a:bodyPr/>
          <a:lstStyle/>
          <a:p>
            <a:r>
              <a:rPr lang="en-SG" dirty="0"/>
              <a:t>Level-order Tree Traversal</a:t>
            </a:r>
          </a:p>
        </p:txBody>
      </p:sp>
      <p:sp>
        <p:nvSpPr>
          <p:cNvPr id="3" name="Content Placeholder 2">
            <a:extLst>
              <a:ext uri="{FF2B5EF4-FFF2-40B4-BE49-F238E27FC236}">
                <a16:creationId xmlns:a16="http://schemas.microsoft.com/office/drawing/2014/main" id="{F95ADBF8-F152-4F45-8688-376E2CE8E094}"/>
              </a:ext>
            </a:extLst>
          </p:cNvPr>
          <p:cNvSpPr>
            <a:spLocks noGrp="1"/>
          </p:cNvSpPr>
          <p:nvPr>
            <p:ph idx="1"/>
          </p:nvPr>
        </p:nvSpPr>
        <p:spPr>
          <a:xfrm>
            <a:off x="990600" y="4855388"/>
            <a:ext cx="7162800" cy="1143000"/>
          </a:xfrm>
        </p:spPr>
        <p:txBody>
          <a:bodyPr>
            <a:normAutofit/>
          </a:bodyPr>
          <a:lstStyle/>
          <a:p>
            <a:pPr marL="0" indent="0">
              <a:buNone/>
            </a:pPr>
            <a:r>
              <a:rPr lang="en-US" sz="2400" dirty="0">
                <a:latin typeface="Courier New" panose="02070309020205020404" pitchFamily="49" charset="0"/>
                <a:cs typeface="Courier New" panose="02070309020205020404" pitchFamily="49" charset="0"/>
              </a:rPr>
              <a:t>Level-order Tree Traversal: </a:t>
            </a:r>
          </a:p>
          <a:p>
            <a:pPr marL="0" indent="0" algn="ctr">
              <a:buNone/>
            </a:pPr>
            <a:r>
              <a:rPr lang="en-US" sz="2400" b="1" dirty="0">
                <a:latin typeface="Courier New" panose="02070309020205020404" pitchFamily="49" charset="0"/>
                <a:cs typeface="Courier New" panose="02070309020205020404" pitchFamily="49" charset="0"/>
              </a:rPr>
              <a:t>20 15 50 10 18 25 80</a:t>
            </a:r>
            <a:endParaRPr lang="en-SG" sz="2400" b="1" dirty="0">
              <a:latin typeface="Courier New" panose="02070309020205020404" pitchFamily="49" charset="0"/>
              <a:cs typeface="Courier New" panose="02070309020205020404" pitchFamily="49" charset="0"/>
            </a:endParaRPr>
          </a:p>
        </p:txBody>
      </p:sp>
      <p:sp>
        <p:nvSpPr>
          <p:cNvPr id="5" name="Oval 4">
            <a:extLst>
              <a:ext uri="{FF2B5EF4-FFF2-40B4-BE49-F238E27FC236}">
                <a16:creationId xmlns:a16="http://schemas.microsoft.com/office/drawing/2014/main" id="{7DB07489-5649-4158-8249-0485F729FFE9}"/>
              </a:ext>
            </a:extLst>
          </p:cNvPr>
          <p:cNvSpPr/>
          <p:nvPr/>
        </p:nvSpPr>
        <p:spPr>
          <a:xfrm>
            <a:off x="4190998" y="1327248"/>
            <a:ext cx="762000" cy="6858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t>20</a:t>
            </a:r>
          </a:p>
        </p:txBody>
      </p:sp>
      <p:sp>
        <p:nvSpPr>
          <p:cNvPr id="6" name="Oval 5">
            <a:extLst>
              <a:ext uri="{FF2B5EF4-FFF2-40B4-BE49-F238E27FC236}">
                <a16:creationId xmlns:a16="http://schemas.microsoft.com/office/drawing/2014/main" id="{AA8258B2-83A1-474A-8267-BA1962B6FD15}"/>
              </a:ext>
            </a:extLst>
          </p:cNvPr>
          <p:cNvSpPr/>
          <p:nvPr/>
        </p:nvSpPr>
        <p:spPr>
          <a:xfrm>
            <a:off x="2666998" y="2459812"/>
            <a:ext cx="762000" cy="6858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t>15</a:t>
            </a:r>
          </a:p>
        </p:txBody>
      </p:sp>
      <p:sp>
        <p:nvSpPr>
          <p:cNvPr id="7" name="Oval 6">
            <a:extLst>
              <a:ext uri="{FF2B5EF4-FFF2-40B4-BE49-F238E27FC236}">
                <a16:creationId xmlns:a16="http://schemas.microsoft.com/office/drawing/2014/main" id="{01AD530B-D053-4546-91E5-A1791C513C68}"/>
              </a:ext>
            </a:extLst>
          </p:cNvPr>
          <p:cNvSpPr/>
          <p:nvPr/>
        </p:nvSpPr>
        <p:spPr>
          <a:xfrm>
            <a:off x="5715000" y="2459812"/>
            <a:ext cx="762000" cy="6858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t>50</a:t>
            </a:r>
          </a:p>
        </p:txBody>
      </p:sp>
      <p:sp>
        <p:nvSpPr>
          <p:cNvPr id="8" name="Oval 7">
            <a:extLst>
              <a:ext uri="{FF2B5EF4-FFF2-40B4-BE49-F238E27FC236}">
                <a16:creationId xmlns:a16="http://schemas.microsoft.com/office/drawing/2014/main" id="{073E87CB-34C5-4EB7-8B25-41F7BB2CF202}"/>
              </a:ext>
            </a:extLst>
          </p:cNvPr>
          <p:cNvSpPr/>
          <p:nvPr/>
        </p:nvSpPr>
        <p:spPr>
          <a:xfrm>
            <a:off x="1904996" y="3657600"/>
            <a:ext cx="762000" cy="6858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t>10</a:t>
            </a:r>
          </a:p>
        </p:txBody>
      </p:sp>
      <p:sp>
        <p:nvSpPr>
          <p:cNvPr id="9" name="Oval 8">
            <a:extLst>
              <a:ext uri="{FF2B5EF4-FFF2-40B4-BE49-F238E27FC236}">
                <a16:creationId xmlns:a16="http://schemas.microsoft.com/office/drawing/2014/main" id="{BB531C1D-02E7-48F3-AF50-884AEDB616A7}"/>
              </a:ext>
            </a:extLst>
          </p:cNvPr>
          <p:cNvSpPr/>
          <p:nvPr/>
        </p:nvSpPr>
        <p:spPr>
          <a:xfrm>
            <a:off x="3428998" y="3657600"/>
            <a:ext cx="762000" cy="6858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t>18</a:t>
            </a:r>
          </a:p>
        </p:txBody>
      </p:sp>
      <p:sp>
        <p:nvSpPr>
          <p:cNvPr id="10" name="Oval 9">
            <a:extLst>
              <a:ext uri="{FF2B5EF4-FFF2-40B4-BE49-F238E27FC236}">
                <a16:creationId xmlns:a16="http://schemas.microsoft.com/office/drawing/2014/main" id="{259F0E9D-B23C-406C-8BEE-2E5B3AFE33FC}"/>
              </a:ext>
            </a:extLst>
          </p:cNvPr>
          <p:cNvSpPr/>
          <p:nvPr/>
        </p:nvSpPr>
        <p:spPr>
          <a:xfrm>
            <a:off x="4953000" y="3657600"/>
            <a:ext cx="762000" cy="6858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t>25</a:t>
            </a:r>
          </a:p>
        </p:txBody>
      </p:sp>
      <p:sp>
        <p:nvSpPr>
          <p:cNvPr id="11" name="Oval 10">
            <a:extLst>
              <a:ext uri="{FF2B5EF4-FFF2-40B4-BE49-F238E27FC236}">
                <a16:creationId xmlns:a16="http://schemas.microsoft.com/office/drawing/2014/main" id="{B8DC8D9F-8A26-4DE1-933E-6B3237136368}"/>
              </a:ext>
            </a:extLst>
          </p:cNvPr>
          <p:cNvSpPr/>
          <p:nvPr/>
        </p:nvSpPr>
        <p:spPr>
          <a:xfrm>
            <a:off x="6477000" y="3657600"/>
            <a:ext cx="762000" cy="6858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t>80</a:t>
            </a:r>
          </a:p>
        </p:txBody>
      </p:sp>
      <p:cxnSp>
        <p:nvCxnSpPr>
          <p:cNvPr id="13" name="Straight Connector 12">
            <a:extLst>
              <a:ext uri="{FF2B5EF4-FFF2-40B4-BE49-F238E27FC236}">
                <a16:creationId xmlns:a16="http://schemas.microsoft.com/office/drawing/2014/main" id="{9DC07389-2680-4D6F-B877-84939B70A4C6}"/>
              </a:ext>
            </a:extLst>
          </p:cNvPr>
          <p:cNvCxnSpPr>
            <a:stCxn id="5" idx="3"/>
            <a:endCxn id="6" idx="7"/>
          </p:cNvCxnSpPr>
          <p:nvPr/>
        </p:nvCxnSpPr>
        <p:spPr>
          <a:xfrm flipH="1">
            <a:off x="3317406" y="1912615"/>
            <a:ext cx="985184" cy="64763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10E184A-687B-4E17-A559-FFEA85E462AC}"/>
              </a:ext>
            </a:extLst>
          </p:cNvPr>
          <p:cNvCxnSpPr>
            <a:cxnSpLocks/>
            <a:stCxn id="5" idx="5"/>
            <a:endCxn id="7" idx="1"/>
          </p:cNvCxnSpPr>
          <p:nvPr/>
        </p:nvCxnSpPr>
        <p:spPr>
          <a:xfrm>
            <a:off x="4841406" y="1912615"/>
            <a:ext cx="985186" cy="64763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DB592AA-D411-4C2A-8F0A-481DEE60AE84}"/>
              </a:ext>
            </a:extLst>
          </p:cNvPr>
          <p:cNvCxnSpPr>
            <a:cxnSpLocks/>
            <a:stCxn id="6" idx="3"/>
            <a:endCxn id="8" idx="0"/>
          </p:cNvCxnSpPr>
          <p:nvPr/>
        </p:nvCxnSpPr>
        <p:spPr>
          <a:xfrm flipH="1">
            <a:off x="2285996" y="3045179"/>
            <a:ext cx="492594" cy="61242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3F4B700-E38C-4727-8D72-FBC5FDFABF31}"/>
              </a:ext>
            </a:extLst>
          </p:cNvPr>
          <p:cNvCxnSpPr>
            <a:cxnSpLocks/>
            <a:stCxn id="6" idx="5"/>
            <a:endCxn id="9" idx="0"/>
          </p:cNvCxnSpPr>
          <p:nvPr/>
        </p:nvCxnSpPr>
        <p:spPr>
          <a:xfrm>
            <a:off x="3317406" y="3045179"/>
            <a:ext cx="492592" cy="61242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AC6C20D-0DEA-4100-AABD-D3A5175E673D}"/>
              </a:ext>
            </a:extLst>
          </p:cNvPr>
          <p:cNvCxnSpPr>
            <a:cxnSpLocks/>
            <a:stCxn id="7" idx="3"/>
            <a:endCxn id="10" idx="0"/>
          </p:cNvCxnSpPr>
          <p:nvPr/>
        </p:nvCxnSpPr>
        <p:spPr>
          <a:xfrm flipH="1">
            <a:off x="5334000" y="3045179"/>
            <a:ext cx="492592" cy="61242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CAE05C30-EE6E-4B12-B86A-C5C510BBCA4E}"/>
              </a:ext>
            </a:extLst>
          </p:cNvPr>
          <p:cNvCxnSpPr>
            <a:cxnSpLocks/>
            <a:stCxn id="7" idx="5"/>
            <a:endCxn id="11" idx="0"/>
          </p:cNvCxnSpPr>
          <p:nvPr/>
        </p:nvCxnSpPr>
        <p:spPr>
          <a:xfrm>
            <a:off x="6365408" y="3045179"/>
            <a:ext cx="492592" cy="61242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32443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9ED20-19F8-4D2A-9F83-4A3087AF918C}"/>
              </a:ext>
            </a:extLst>
          </p:cNvPr>
          <p:cNvSpPr>
            <a:spLocks noGrp="1"/>
          </p:cNvSpPr>
          <p:nvPr>
            <p:ph type="title"/>
          </p:nvPr>
        </p:nvSpPr>
        <p:spPr/>
        <p:txBody>
          <a:bodyPr/>
          <a:lstStyle/>
          <a:p>
            <a:r>
              <a:rPr lang="en-SG" dirty="0"/>
              <a:t>Question 1 - solution</a:t>
            </a:r>
          </a:p>
        </p:txBody>
      </p:sp>
      <p:grpSp>
        <p:nvGrpSpPr>
          <p:cNvPr id="4" name="Group 3">
            <a:extLst>
              <a:ext uri="{FF2B5EF4-FFF2-40B4-BE49-F238E27FC236}">
                <a16:creationId xmlns:a16="http://schemas.microsoft.com/office/drawing/2014/main" id="{AB18AE42-6EB6-4CB3-94E1-19C5F46CFF78}"/>
              </a:ext>
            </a:extLst>
          </p:cNvPr>
          <p:cNvGrpSpPr/>
          <p:nvPr/>
        </p:nvGrpSpPr>
        <p:grpSpPr>
          <a:xfrm>
            <a:off x="383634" y="392305"/>
            <a:ext cx="7907027" cy="6771084"/>
            <a:chOff x="579248" y="1553935"/>
            <a:chExt cx="6910280" cy="6771084"/>
          </a:xfrm>
        </p:grpSpPr>
        <p:sp>
          <p:nvSpPr>
            <p:cNvPr id="5" name="TextBox 16">
              <a:extLst>
                <a:ext uri="{FF2B5EF4-FFF2-40B4-BE49-F238E27FC236}">
                  <a16:creationId xmlns:a16="http://schemas.microsoft.com/office/drawing/2014/main" id="{8563D140-28E5-45D5-91C9-2A834D73F9B0}"/>
                </a:ext>
              </a:extLst>
            </p:cNvPr>
            <p:cNvSpPr txBox="1">
              <a:spLocks noChangeArrowheads="1"/>
            </p:cNvSpPr>
            <p:nvPr/>
          </p:nvSpPr>
          <p:spPr bwMode="auto">
            <a:xfrm>
              <a:off x="860128" y="1553935"/>
              <a:ext cx="6629400" cy="6555641"/>
            </a:xfrm>
            <a:prstGeom prst="rect">
              <a:avLst/>
            </a:prstGeom>
            <a:noFill/>
            <a:ln>
              <a:noFill/>
            </a:ln>
          </p:spPr>
          <p:txBody>
            <a:bodyPr wrap="square">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defRPr/>
              </a:pPr>
              <a:r>
                <a:rPr lang="en-US" altLang="en-US" sz="1400" dirty="0">
                  <a:latin typeface="Courier New" panose="02070309020205020404" pitchFamily="49" charset="0"/>
                  <a:cs typeface="Courier New" panose="02070309020205020404" pitchFamily="49" charset="0"/>
                </a:rPr>
                <a:t>#include &lt;</a:t>
              </a:r>
              <a:r>
                <a:rPr lang="en-US" altLang="en-US" sz="1400" dirty="0" err="1">
                  <a:latin typeface="Courier New" panose="02070309020205020404" pitchFamily="49" charset="0"/>
                  <a:cs typeface="Courier New" panose="02070309020205020404" pitchFamily="49" charset="0"/>
                </a:rPr>
                <a:t>stdio.h</a:t>
              </a:r>
              <a:r>
                <a:rPr lang="en-US" altLang="en-US" sz="1400" dirty="0">
                  <a:latin typeface="Courier New" panose="02070309020205020404" pitchFamily="49" charset="0"/>
                  <a:cs typeface="Courier New" panose="02070309020205020404" pitchFamily="49" charset="0"/>
                </a:rPr>
                <a:t>&gt;</a:t>
              </a:r>
            </a:p>
            <a:p>
              <a:pPr>
                <a:lnSpc>
                  <a:spcPct val="100000"/>
                </a:lnSpc>
                <a:spcBef>
                  <a:spcPct val="0"/>
                </a:spcBef>
                <a:buFontTx/>
                <a:buNone/>
                <a:defRPr/>
              </a:pPr>
              <a:r>
                <a:rPr lang="en-US" altLang="en-US" sz="1400" dirty="0">
                  <a:latin typeface="Courier New" panose="02070309020205020404" pitchFamily="49" charset="0"/>
                  <a:cs typeface="Courier New" panose="02070309020205020404" pitchFamily="49" charset="0"/>
                </a:rPr>
                <a:t>#include &lt;</a:t>
              </a:r>
              <a:r>
                <a:rPr lang="en-US" altLang="en-US" sz="1400" dirty="0" err="1">
                  <a:latin typeface="Courier New" panose="02070309020205020404" pitchFamily="49" charset="0"/>
                  <a:cs typeface="Courier New" panose="02070309020205020404" pitchFamily="49" charset="0"/>
                </a:rPr>
                <a:t>stdlib.h</a:t>
              </a:r>
              <a:r>
                <a:rPr lang="en-US" altLang="en-US" sz="1400" dirty="0">
                  <a:latin typeface="Courier New" panose="02070309020205020404" pitchFamily="49" charset="0"/>
                  <a:cs typeface="Courier New" panose="02070309020205020404" pitchFamily="49" charset="0"/>
                </a:rPr>
                <a:t>&gt;</a:t>
              </a:r>
            </a:p>
            <a:p>
              <a:pPr>
                <a:lnSpc>
                  <a:spcPct val="100000"/>
                </a:lnSpc>
                <a:spcBef>
                  <a:spcPct val="0"/>
                </a:spcBef>
                <a:buFontTx/>
                <a:buNone/>
                <a:defRPr/>
              </a:pPr>
              <a:r>
                <a:rPr lang="en-US" altLang="en-US" sz="1400" dirty="0">
                  <a:latin typeface="Courier New" panose="02070309020205020404" pitchFamily="49" charset="0"/>
                  <a:cs typeface="Courier New" panose="02070309020205020404" pitchFamily="49" charset="0"/>
                </a:rPr>
                <a:t>#define BUFFER_SIZE 1024</a:t>
              </a:r>
            </a:p>
            <a:p>
              <a:pPr>
                <a:lnSpc>
                  <a:spcPct val="100000"/>
                </a:lnSpc>
                <a:spcBef>
                  <a:spcPct val="0"/>
                </a:spcBef>
                <a:buFontTx/>
                <a:buNone/>
                <a:defRPr/>
              </a:pPr>
              <a:endParaRPr lang="en-US" altLang="en-US" sz="1400" dirty="0">
                <a:latin typeface="Courier New" panose="02070309020205020404" pitchFamily="49" charset="0"/>
                <a:cs typeface="Courier New" panose="02070309020205020404" pitchFamily="49" charset="0"/>
              </a:endParaRPr>
            </a:p>
            <a:p>
              <a:pPr>
                <a:lnSpc>
                  <a:spcPct val="100000"/>
                </a:lnSpc>
                <a:spcBef>
                  <a:spcPct val="0"/>
                </a:spcBef>
                <a:buFontTx/>
                <a:buNone/>
                <a:defRPr/>
              </a:pPr>
              <a:r>
                <a:rPr lang="en-US" altLang="en-US" sz="1400" b="1" dirty="0">
                  <a:latin typeface="Courier New" panose="02070309020205020404" pitchFamily="49" charset="0"/>
                  <a:cs typeface="Courier New" panose="02070309020205020404" pitchFamily="49" charset="0"/>
                </a:rPr>
                <a:t>typedef struct _</a:t>
              </a:r>
              <a:r>
                <a:rPr lang="en-US" altLang="en-US" sz="1400" b="1" dirty="0" err="1">
                  <a:latin typeface="Courier New" panose="02070309020205020404" pitchFamily="49" charset="0"/>
                  <a:cs typeface="Courier New" panose="02070309020205020404" pitchFamily="49" charset="0"/>
                </a:rPr>
                <a:t>bstnode</a:t>
              </a:r>
              <a:r>
                <a:rPr lang="en-US" altLang="en-US" sz="1400" b="1" dirty="0">
                  <a:latin typeface="Courier New" panose="02070309020205020404" pitchFamily="49" charset="0"/>
                  <a:cs typeface="Courier New" panose="02070309020205020404" pitchFamily="49" charset="0"/>
                </a:rPr>
                <a:t>{</a:t>
              </a:r>
            </a:p>
            <a:p>
              <a:pPr>
                <a:lnSpc>
                  <a:spcPct val="100000"/>
                </a:lnSpc>
                <a:spcBef>
                  <a:spcPct val="0"/>
                </a:spcBef>
                <a:buFontTx/>
                <a:buNone/>
                <a:defRPr/>
              </a:pPr>
              <a:r>
                <a:rPr lang="en-US" altLang="en-US" sz="1400" b="1" dirty="0">
                  <a:latin typeface="Courier New" panose="02070309020205020404" pitchFamily="49" charset="0"/>
                  <a:cs typeface="Courier New" panose="02070309020205020404" pitchFamily="49" charset="0"/>
                </a:rPr>
                <a:t>	</a:t>
              </a:r>
              <a:r>
                <a:rPr lang="en-US" altLang="en-US" sz="1400" b="1" dirty="0">
                  <a:solidFill>
                    <a:srgbClr val="FF0000"/>
                  </a:solidFill>
                  <a:latin typeface="Courier New" panose="02070309020205020404" pitchFamily="49" charset="0"/>
                  <a:cs typeface="Courier New" panose="02070309020205020404" pitchFamily="49" charset="0"/>
                </a:rPr>
                <a:t>int item;</a:t>
              </a:r>
            </a:p>
            <a:p>
              <a:pPr>
                <a:lnSpc>
                  <a:spcPct val="100000"/>
                </a:lnSpc>
                <a:spcBef>
                  <a:spcPct val="0"/>
                </a:spcBef>
                <a:buFontTx/>
                <a:buNone/>
                <a:defRPr/>
              </a:pPr>
              <a:r>
                <a:rPr lang="en-US" altLang="en-US" sz="1400" b="1" dirty="0">
                  <a:latin typeface="Courier New" panose="02070309020205020404" pitchFamily="49" charset="0"/>
                  <a:cs typeface="Courier New" panose="02070309020205020404" pitchFamily="49" charset="0"/>
                </a:rPr>
                <a:t>	struct _</a:t>
              </a:r>
              <a:r>
                <a:rPr lang="en-US" altLang="en-US" sz="1400" b="1" dirty="0" err="1">
                  <a:latin typeface="Courier New" panose="02070309020205020404" pitchFamily="49" charset="0"/>
                  <a:cs typeface="Courier New" panose="02070309020205020404" pitchFamily="49" charset="0"/>
                </a:rPr>
                <a:t>bstnode</a:t>
              </a:r>
              <a:r>
                <a:rPr lang="en-US" altLang="en-US" sz="1400" b="1" dirty="0">
                  <a:latin typeface="Courier New" panose="02070309020205020404" pitchFamily="49" charset="0"/>
                  <a:cs typeface="Courier New" panose="02070309020205020404" pitchFamily="49" charset="0"/>
                </a:rPr>
                <a:t> *left;</a:t>
              </a:r>
            </a:p>
            <a:p>
              <a:pPr>
                <a:lnSpc>
                  <a:spcPct val="100000"/>
                </a:lnSpc>
                <a:spcBef>
                  <a:spcPct val="0"/>
                </a:spcBef>
                <a:buFontTx/>
                <a:buNone/>
                <a:defRPr/>
              </a:pPr>
              <a:r>
                <a:rPr lang="en-US" altLang="en-US" sz="1400" b="1" dirty="0">
                  <a:latin typeface="Courier New" panose="02070309020205020404" pitchFamily="49" charset="0"/>
                  <a:cs typeface="Courier New" panose="02070309020205020404" pitchFamily="49" charset="0"/>
                </a:rPr>
                <a:t>	struct _</a:t>
              </a:r>
              <a:r>
                <a:rPr lang="en-US" altLang="en-US" sz="1400" b="1" dirty="0" err="1">
                  <a:latin typeface="Courier New" panose="02070309020205020404" pitchFamily="49" charset="0"/>
                  <a:cs typeface="Courier New" panose="02070309020205020404" pitchFamily="49" charset="0"/>
                </a:rPr>
                <a:t>bstnode</a:t>
              </a:r>
              <a:r>
                <a:rPr lang="en-US" altLang="en-US" sz="1400" b="1" dirty="0">
                  <a:latin typeface="Courier New" panose="02070309020205020404" pitchFamily="49" charset="0"/>
                  <a:cs typeface="Courier New" panose="02070309020205020404" pitchFamily="49" charset="0"/>
                </a:rPr>
                <a:t> *right;</a:t>
              </a:r>
            </a:p>
            <a:p>
              <a:pPr>
                <a:lnSpc>
                  <a:spcPct val="100000"/>
                </a:lnSpc>
                <a:spcBef>
                  <a:spcPct val="0"/>
                </a:spcBef>
                <a:buFontTx/>
                <a:buNone/>
                <a:defRPr/>
              </a:pPr>
              <a:r>
                <a:rPr lang="en-US" altLang="en-US" sz="1400" b="1" dirty="0">
                  <a:latin typeface="Courier New" panose="02070309020205020404" pitchFamily="49" charset="0"/>
                  <a:cs typeface="Courier New" panose="02070309020205020404" pitchFamily="49" charset="0"/>
                </a:rPr>
                <a:t>} </a:t>
              </a:r>
              <a:r>
                <a:rPr lang="en-US" altLang="en-US" sz="1400" b="1" dirty="0" err="1">
                  <a:latin typeface="Courier New" panose="02070309020205020404" pitchFamily="49" charset="0"/>
                  <a:cs typeface="Courier New" panose="02070309020205020404" pitchFamily="49" charset="0"/>
                </a:rPr>
                <a:t>BSTNode</a:t>
              </a:r>
              <a:r>
                <a:rPr lang="en-US" altLang="en-US" sz="1400" b="1" dirty="0">
                  <a:latin typeface="Courier New" panose="02070309020205020404" pitchFamily="49" charset="0"/>
                  <a:cs typeface="Courier New" panose="02070309020205020404" pitchFamily="49" charset="0"/>
                </a:rPr>
                <a:t>;   </a:t>
              </a:r>
              <a:endParaRPr lang="en-US" altLang="en-US" sz="1400" b="1" dirty="0">
                <a:solidFill>
                  <a:srgbClr val="FF0000"/>
                </a:solidFill>
                <a:latin typeface="Courier New" panose="02070309020205020404" pitchFamily="49" charset="0"/>
                <a:cs typeface="Courier New" panose="02070309020205020404" pitchFamily="49" charset="0"/>
              </a:endParaRPr>
            </a:p>
            <a:p>
              <a:pPr>
                <a:lnSpc>
                  <a:spcPct val="100000"/>
                </a:lnSpc>
                <a:spcBef>
                  <a:spcPct val="0"/>
                </a:spcBef>
                <a:buFontTx/>
                <a:buNone/>
                <a:defRPr/>
              </a:pPr>
              <a:endParaRPr lang="en-US" altLang="en-US" sz="1400" dirty="0">
                <a:latin typeface="Courier New" panose="02070309020205020404" pitchFamily="49" charset="0"/>
                <a:cs typeface="Courier New" panose="02070309020205020404" pitchFamily="49" charset="0"/>
              </a:endParaRPr>
            </a:p>
            <a:p>
              <a:pPr>
                <a:lnSpc>
                  <a:spcPct val="100000"/>
                </a:lnSpc>
                <a:spcBef>
                  <a:spcPct val="0"/>
                </a:spcBef>
                <a:buFontTx/>
                <a:buNone/>
                <a:defRPr/>
              </a:pPr>
              <a:r>
                <a:rPr lang="en-US" altLang="en-US" sz="1400" b="1" dirty="0">
                  <a:solidFill>
                    <a:srgbClr val="FF0000"/>
                  </a:solidFill>
                  <a:latin typeface="Courier New" panose="02070309020205020404" pitchFamily="49" charset="0"/>
                  <a:cs typeface="Courier New" panose="02070309020205020404" pitchFamily="49" charset="0"/>
                </a:rPr>
                <a:t>typedef struct _</a:t>
              </a:r>
              <a:r>
                <a:rPr lang="en-US" altLang="en-US" sz="1400" b="1" dirty="0" err="1">
                  <a:solidFill>
                    <a:srgbClr val="FF0000"/>
                  </a:solidFill>
                  <a:latin typeface="Courier New" panose="02070309020205020404" pitchFamily="49" charset="0"/>
                  <a:cs typeface="Courier New" panose="02070309020205020404" pitchFamily="49" charset="0"/>
                </a:rPr>
                <a:t>QueueNode</a:t>
              </a:r>
              <a:r>
                <a:rPr lang="en-US" altLang="en-US" sz="1400" b="1" dirty="0">
                  <a:solidFill>
                    <a:srgbClr val="FF0000"/>
                  </a:solidFill>
                  <a:latin typeface="Courier New" panose="02070309020205020404" pitchFamily="49" charset="0"/>
                  <a:cs typeface="Courier New" panose="02070309020205020404" pitchFamily="49" charset="0"/>
                </a:rPr>
                <a:t> {</a:t>
              </a:r>
            </a:p>
            <a:p>
              <a:pPr>
                <a:lnSpc>
                  <a:spcPct val="100000"/>
                </a:lnSpc>
                <a:spcBef>
                  <a:spcPct val="0"/>
                </a:spcBef>
                <a:buFontTx/>
                <a:buNone/>
                <a:defRPr/>
              </a:pPr>
              <a:r>
                <a:rPr lang="en-US" altLang="en-US" sz="1400" b="1" dirty="0">
                  <a:solidFill>
                    <a:srgbClr val="FF0000"/>
                  </a:solidFill>
                  <a:latin typeface="Courier New" panose="02070309020205020404" pitchFamily="49" charset="0"/>
                  <a:cs typeface="Courier New" panose="02070309020205020404" pitchFamily="49" charset="0"/>
                </a:rPr>
                <a:t>	</a:t>
              </a:r>
              <a:r>
                <a:rPr lang="en-US" altLang="en-US" sz="1400" b="1" dirty="0" err="1">
                  <a:solidFill>
                    <a:srgbClr val="FF0000"/>
                  </a:solidFill>
                  <a:latin typeface="Courier New" panose="02070309020205020404" pitchFamily="49" charset="0"/>
                  <a:cs typeface="Courier New" panose="02070309020205020404" pitchFamily="49" charset="0"/>
                </a:rPr>
                <a:t>BSTNode</a:t>
              </a:r>
              <a:r>
                <a:rPr lang="en-US" altLang="en-US" sz="1400" b="1" dirty="0">
                  <a:solidFill>
                    <a:srgbClr val="FF0000"/>
                  </a:solidFill>
                  <a:latin typeface="Courier New" panose="02070309020205020404" pitchFamily="49" charset="0"/>
                  <a:cs typeface="Courier New" panose="02070309020205020404" pitchFamily="49" charset="0"/>
                </a:rPr>
                <a:t> *data;</a:t>
              </a:r>
            </a:p>
            <a:p>
              <a:pPr>
                <a:lnSpc>
                  <a:spcPct val="100000"/>
                </a:lnSpc>
                <a:spcBef>
                  <a:spcPct val="0"/>
                </a:spcBef>
                <a:buFontTx/>
                <a:buNone/>
                <a:defRPr/>
              </a:pPr>
              <a:r>
                <a:rPr lang="en-US" altLang="en-US" sz="1400" b="1" dirty="0">
                  <a:solidFill>
                    <a:srgbClr val="FF0000"/>
                  </a:solidFill>
                  <a:latin typeface="Courier New" panose="02070309020205020404" pitchFamily="49" charset="0"/>
                  <a:cs typeface="Courier New" panose="02070309020205020404" pitchFamily="49" charset="0"/>
                </a:rPr>
                <a:t>	struct _</a:t>
              </a:r>
              <a:r>
                <a:rPr lang="en-US" altLang="en-US" sz="1400" b="1" dirty="0" err="1">
                  <a:solidFill>
                    <a:srgbClr val="FF0000"/>
                  </a:solidFill>
                  <a:latin typeface="Courier New" panose="02070309020205020404" pitchFamily="49" charset="0"/>
                  <a:cs typeface="Courier New" panose="02070309020205020404" pitchFamily="49" charset="0"/>
                </a:rPr>
                <a:t>QueueNode</a:t>
              </a:r>
              <a:r>
                <a:rPr lang="en-US" altLang="en-US" sz="1400" b="1" dirty="0">
                  <a:solidFill>
                    <a:srgbClr val="FF0000"/>
                  </a:solidFill>
                  <a:latin typeface="Courier New" panose="02070309020205020404" pitchFamily="49" charset="0"/>
                  <a:cs typeface="Courier New" panose="02070309020205020404" pitchFamily="49" charset="0"/>
                </a:rPr>
                <a:t> *</a:t>
              </a:r>
              <a:r>
                <a:rPr lang="en-US" altLang="en-US" sz="1400" b="1" dirty="0" err="1">
                  <a:solidFill>
                    <a:srgbClr val="FF0000"/>
                  </a:solidFill>
                  <a:latin typeface="Courier New" panose="02070309020205020404" pitchFamily="49" charset="0"/>
                  <a:cs typeface="Courier New" panose="02070309020205020404" pitchFamily="49" charset="0"/>
                </a:rPr>
                <a:t>nextPtr</a:t>
              </a:r>
              <a:r>
                <a:rPr lang="en-US" altLang="en-US" sz="1400" b="1" dirty="0">
                  <a:solidFill>
                    <a:srgbClr val="FF0000"/>
                  </a:solidFill>
                  <a:latin typeface="Courier New" panose="02070309020205020404" pitchFamily="49" charset="0"/>
                  <a:cs typeface="Courier New" panose="02070309020205020404" pitchFamily="49" charset="0"/>
                </a:rPr>
                <a:t>;</a:t>
              </a:r>
            </a:p>
            <a:p>
              <a:pPr>
                <a:lnSpc>
                  <a:spcPct val="100000"/>
                </a:lnSpc>
                <a:spcBef>
                  <a:spcPct val="0"/>
                </a:spcBef>
                <a:buFontTx/>
                <a:buNone/>
                <a:defRPr/>
              </a:pPr>
              <a:r>
                <a:rPr lang="en-US" altLang="en-US" sz="1400" b="1" dirty="0">
                  <a:solidFill>
                    <a:srgbClr val="FF0000"/>
                  </a:solidFill>
                  <a:latin typeface="Courier New" panose="02070309020205020404" pitchFamily="49" charset="0"/>
                  <a:cs typeface="Courier New" panose="02070309020205020404" pitchFamily="49" charset="0"/>
                </a:rPr>
                <a:t>}</a:t>
              </a:r>
              <a:r>
                <a:rPr lang="en-US" altLang="en-US" sz="1400" b="1" dirty="0" err="1">
                  <a:solidFill>
                    <a:srgbClr val="FF0000"/>
                  </a:solidFill>
                  <a:latin typeface="Courier New" panose="02070309020205020404" pitchFamily="49" charset="0"/>
                  <a:cs typeface="Courier New" panose="02070309020205020404" pitchFamily="49" charset="0"/>
                </a:rPr>
                <a:t>QueueNode</a:t>
              </a:r>
              <a:r>
                <a:rPr lang="en-US" altLang="en-US" sz="1400" b="1" dirty="0">
                  <a:solidFill>
                    <a:srgbClr val="FF0000"/>
                  </a:solidFill>
                  <a:latin typeface="Courier New" panose="02070309020205020404" pitchFamily="49" charset="0"/>
                  <a:cs typeface="Courier New" panose="02070309020205020404" pitchFamily="49" charset="0"/>
                </a:rPr>
                <a:t>; </a:t>
              </a:r>
            </a:p>
            <a:p>
              <a:pPr>
                <a:lnSpc>
                  <a:spcPct val="100000"/>
                </a:lnSpc>
                <a:spcBef>
                  <a:spcPct val="0"/>
                </a:spcBef>
                <a:buFontTx/>
                <a:buNone/>
                <a:defRPr/>
              </a:pPr>
              <a:endParaRPr lang="en-US" altLang="en-US" sz="1400" dirty="0">
                <a:latin typeface="Courier New" panose="02070309020205020404" pitchFamily="49" charset="0"/>
                <a:cs typeface="Courier New" panose="02070309020205020404" pitchFamily="49" charset="0"/>
              </a:endParaRPr>
            </a:p>
            <a:p>
              <a:pPr>
                <a:lnSpc>
                  <a:spcPct val="100000"/>
                </a:lnSpc>
                <a:spcBef>
                  <a:spcPct val="0"/>
                </a:spcBef>
                <a:buFontTx/>
                <a:buNone/>
                <a:defRPr/>
              </a:pPr>
              <a:r>
                <a:rPr lang="en-US" altLang="en-US" sz="1400" b="1" dirty="0">
                  <a:solidFill>
                    <a:srgbClr val="FF0000"/>
                  </a:solidFill>
                  <a:latin typeface="Courier New" panose="02070309020205020404" pitchFamily="49" charset="0"/>
                  <a:cs typeface="Courier New" panose="02070309020205020404" pitchFamily="49" charset="0"/>
                </a:rPr>
                <a:t>typedef struct _queue</a:t>
              </a:r>
            </a:p>
            <a:p>
              <a:pPr>
                <a:lnSpc>
                  <a:spcPct val="100000"/>
                </a:lnSpc>
                <a:spcBef>
                  <a:spcPct val="0"/>
                </a:spcBef>
                <a:buFontTx/>
                <a:buNone/>
                <a:defRPr/>
              </a:pPr>
              <a:r>
                <a:rPr lang="en-US" altLang="en-US" sz="1400" b="1" dirty="0">
                  <a:solidFill>
                    <a:srgbClr val="FF0000"/>
                  </a:solidFill>
                  <a:latin typeface="Courier New" panose="02070309020205020404" pitchFamily="49" charset="0"/>
                  <a:cs typeface="Courier New" panose="02070309020205020404" pitchFamily="49" charset="0"/>
                </a:rPr>
                <a:t>{</a:t>
              </a:r>
            </a:p>
            <a:p>
              <a:pPr>
                <a:lnSpc>
                  <a:spcPct val="100000"/>
                </a:lnSpc>
                <a:spcBef>
                  <a:spcPct val="0"/>
                </a:spcBef>
                <a:buFontTx/>
                <a:buNone/>
                <a:defRPr/>
              </a:pPr>
              <a:r>
                <a:rPr lang="en-US" altLang="en-US" sz="1400" b="1" dirty="0">
                  <a:solidFill>
                    <a:srgbClr val="FF0000"/>
                  </a:solidFill>
                  <a:latin typeface="Courier New" panose="02070309020205020404" pitchFamily="49" charset="0"/>
                  <a:cs typeface="Courier New" panose="02070309020205020404" pitchFamily="49" charset="0"/>
                </a:rPr>
                <a:t>	</a:t>
              </a:r>
              <a:r>
                <a:rPr lang="en-US" altLang="en-US" sz="1400" b="1" dirty="0" err="1">
                  <a:solidFill>
                    <a:srgbClr val="FF0000"/>
                  </a:solidFill>
                  <a:latin typeface="Courier New" panose="02070309020205020404" pitchFamily="49" charset="0"/>
                  <a:cs typeface="Courier New" panose="02070309020205020404" pitchFamily="49" charset="0"/>
                </a:rPr>
                <a:t>QueueNode</a:t>
              </a:r>
              <a:r>
                <a:rPr lang="en-US" altLang="en-US" sz="1400" b="1" dirty="0">
                  <a:solidFill>
                    <a:srgbClr val="FF0000"/>
                  </a:solidFill>
                  <a:latin typeface="Courier New" panose="02070309020205020404" pitchFamily="49" charset="0"/>
                  <a:cs typeface="Courier New" panose="02070309020205020404" pitchFamily="49" charset="0"/>
                </a:rPr>
                <a:t> *head;</a:t>
              </a:r>
            </a:p>
            <a:p>
              <a:pPr>
                <a:lnSpc>
                  <a:spcPct val="100000"/>
                </a:lnSpc>
                <a:spcBef>
                  <a:spcPct val="0"/>
                </a:spcBef>
                <a:buFontTx/>
                <a:buNone/>
                <a:defRPr/>
              </a:pPr>
              <a:r>
                <a:rPr lang="en-US" altLang="en-US" sz="1400" b="1" dirty="0">
                  <a:solidFill>
                    <a:srgbClr val="FF0000"/>
                  </a:solidFill>
                  <a:latin typeface="Courier New" panose="02070309020205020404" pitchFamily="49" charset="0"/>
                  <a:cs typeface="Courier New" panose="02070309020205020404" pitchFamily="49" charset="0"/>
                </a:rPr>
                <a:t>	</a:t>
              </a:r>
              <a:r>
                <a:rPr lang="en-US" altLang="en-US" sz="1400" b="1" dirty="0" err="1">
                  <a:solidFill>
                    <a:srgbClr val="FF0000"/>
                  </a:solidFill>
                  <a:latin typeface="Courier New" panose="02070309020205020404" pitchFamily="49" charset="0"/>
                  <a:cs typeface="Courier New" panose="02070309020205020404" pitchFamily="49" charset="0"/>
                </a:rPr>
                <a:t>QueueNode</a:t>
              </a:r>
              <a:r>
                <a:rPr lang="en-US" altLang="en-US" sz="1400" b="1" dirty="0">
                  <a:solidFill>
                    <a:srgbClr val="FF0000"/>
                  </a:solidFill>
                  <a:latin typeface="Courier New" panose="02070309020205020404" pitchFamily="49" charset="0"/>
                  <a:cs typeface="Courier New" panose="02070309020205020404" pitchFamily="49" charset="0"/>
                </a:rPr>
                <a:t> *tail;</a:t>
              </a:r>
            </a:p>
            <a:p>
              <a:pPr>
                <a:lnSpc>
                  <a:spcPct val="100000"/>
                </a:lnSpc>
                <a:spcBef>
                  <a:spcPct val="0"/>
                </a:spcBef>
                <a:buFontTx/>
                <a:buNone/>
                <a:defRPr/>
              </a:pPr>
              <a:r>
                <a:rPr lang="en-US" altLang="en-US" sz="1400" b="1" dirty="0">
                  <a:solidFill>
                    <a:srgbClr val="FF0000"/>
                  </a:solidFill>
                  <a:latin typeface="Courier New" panose="02070309020205020404" pitchFamily="49" charset="0"/>
                  <a:cs typeface="Courier New" panose="02070309020205020404" pitchFamily="49" charset="0"/>
                </a:rPr>
                <a:t>}Queue; </a:t>
              </a:r>
            </a:p>
            <a:p>
              <a:pPr>
                <a:lnSpc>
                  <a:spcPct val="100000"/>
                </a:lnSpc>
                <a:spcBef>
                  <a:spcPct val="0"/>
                </a:spcBef>
                <a:buFontTx/>
                <a:buNone/>
                <a:defRPr/>
              </a:pPr>
              <a:endParaRPr lang="en-US" altLang="en-US" sz="1400" dirty="0">
                <a:latin typeface="Courier New" panose="02070309020205020404" pitchFamily="49" charset="0"/>
                <a:cs typeface="Courier New" panose="02070309020205020404" pitchFamily="49" charset="0"/>
              </a:endParaRPr>
            </a:p>
            <a:p>
              <a:pPr>
                <a:lnSpc>
                  <a:spcPct val="100000"/>
                </a:lnSpc>
                <a:spcBef>
                  <a:spcPct val="0"/>
                </a:spcBef>
                <a:buFontTx/>
                <a:buNone/>
                <a:defRPr/>
              </a:pPr>
              <a:r>
                <a:rPr lang="en-US" altLang="en-US" sz="1400" b="1" dirty="0">
                  <a:latin typeface="Courier New" panose="02070309020205020404" pitchFamily="49" charset="0"/>
                  <a:cs typeface="Courier New" panose="02070309020205020404" pitchFamily="49" charset="0"/>
                </a:rPr>
                <a:t>void </a:t>
              </a:r>
              <a:r>
                <a:rPr lang="en-US" altLang="en-US" sz="1400" b="1" dirty="0" err="1">
                  <a:latin typeface="Courier New" panose="02070309020205020404" pitchFamily="49" charset="0"/>
                  <a:cs typeface="Courier New" panose="02070309020205020404" pitchFamily="49" charset="0"/>
                </a:rPr>
                <a:t>levelOrderTraversal</a:t>
              </a:r>
              <a:r>
                <a:rPr lang="en-US" altLang="en-US" sz="1400" b="1" dirty="0">
                  <a:latin typeface="Courier New" panose="02070309020205020404" pitchFamily="49" charset="0"/>
                  <a:cs typeface="Courier New" panose="02070309020205020404" pitchFamily="49" charset="0"/>
                </a:rPr>
                <a:t>(</a:t>
              </a:r>
              <a:r>
                <a:rPr lang="en-US" altLang="en-US" sz="1400" b="1" dirty="0" err="1">
                  <a:latin typeface="Courier New" panose="02070309020205020404" pitchFamily="49" charset="0"/>
                  <a:cs typeface="Courier New" panose="02070309020205020404" pitchFamily="49" charset="0"/>
                </a:rPr>
                <a:t>BSTNode</a:t>
              </a:r>
              <a:r>
                <a:rPr lang="en-US" altLang="en-US" sz="1400" b="1" dirty="0">
                  <a:latin typeface="Courier New" panose="02070309020205020404" pitchFamily="49" charset="0"/>
                  <a:cs typeface="Courier New" panose="02070309020205020404" pitchFamily="49" charset="0"/>
                </a:rPr>
                <a:t> *node);</a:t>
              </a:r>
            </a:p>
            <a:p>
              <a:pPr>
                <a:lnSpc>
                  <a:spcPct val="100000"/>
                </a:lnSpc>
                <a:spcBef>
                  <a:spcPct val="0"/>
                </a:spcBef>
                <a:buFontTx/>
                <a:buNone/>
                <a:defRPr/>
              </a:pPr>
              <a:endParaRPr lang="en-US" altLang="en-US" sz="1400" dirty="0">
                <a:latin typeface="Courier New" panose="02070309020205020404" pitchFamily="49" charset="0"/>
                <a:cs typeface="Courier New" panose="02070309020205020404" pitchFamily="49" charset="0"/>
              </a:endParaRPr>
            </a:p>
            <a:p>
              <a:pPr>
                <a:lnSpc>
                  <a:spcPct val="100000"/>
                </a:lnSpc>
                <a:spcBef>
                  <a:spcPct val="0"/>
                </a:spcBef>
                <a:buFontTx/>
                <a:buNone/>
                <a:defRPr/>
              </a:pPr>
              <a:r>
                <a:rPr lang="en-US" altLang="en-US" sz="1400" dirty="0">
                  <a:latin typeface="Courier New" panose="02070309020205020404" pitchFamily="49" charset="0"/>
                  <a:cs typeface="Courier New" panose="02070309020205020404" pitchFamily="49" charset="0"/>
                </a:rPr>
                <a:t>void </a:t>
              </a:r>
              <a:r>
                <a:rPr lang="en-US" altLang="en-US" sz="1400" dirty="0" err="1">
                  <a:latin typeface="Courier New" panose="02070309020205020404" pitchFamily="49" charset="0"/>
                  <a:cs typeface="Courier New" panose="02070309020205020404" pitchFamily="49" charset="0"/>
                </a:rPr>
                <a:t>insertBSTNode</a:t>
              </a:r>
              <a:r>
                <a:rPr lang="en-US" altLang="en-US" sz="1400" dirty="0">
                  <a:latin typeface="Courier New" panose="02070309020205020404" pitchFamily="49" charset="0"/>
                  <a:cs typeface="Courier New" panose="02070309020205020404" pitchFamily="49" charset="0"/>
                </a:rPr>
                <a:t>(</a:t>
              </a:r>
              <a:r>
                <a:rPr lang="en-US" altLang="en-US" sz="1400" dirty="0" err="1">
                  <a:latin typeface="Courier New" panose="02070309020205020404" pitchFamily="49" charset="0"/>
                  <a:cs typeface="Courier New" panose="02070309020205020404" pitchFamily="49" charset="0"/>
                </a:rPr>
                <a:t>BSTNode</a:t>
              </a:r>
              <a:r>
                <a:rPr lang="en-US" altLang="en-US" sz="1400" dirty="0">
                  <a:latin typeface="Courier New" panose="02070309020205020404" pitchFamily="49" charset="0"/>
                  <a:cs typeface="Courier New" panose="02070309020205020404" pitchFamily="49" charset="0"/>
                </a:rPr>
                <a:t> **node, int value);</a:t>
              </a:r>
            </a:p>
            <a:p>
              <a:pPr>
                <a:lnSpc>
                  <a:spcPct val="100000"/>
                </a:lnSpc>
                <a:spcBef>
                  <a:spcPct val="0"/>
                </a:spcBef>
                <a:buFontTx/>
                <a:buNone/>
                <a:defRPr/>
              </a:pPr>
              <a:endParaRPr lang="en-US" altLang="en-US" sz="1400" dirty="0">
                <a:latin typeface="Courier New" panose="02070309020205020404" pitchFamily="49" charset="0"/>
                <a:cs typeface="Courier New" panose="02070309020205020404" pitchFamily="49" charset="0"/>
              </a:endParaRPr>
            </a:p>
            <a:p>
              <a:pPr>
                <a:lnSpc>
                  <a:spcPct val="100000"/>
                </a:lnSpc>
                <a:spcBef>
                  <a:spcPct val="0"/>
                </a:spcBef>
                <a:buFontTx/>
                <a:buNone/>
                <a:defRPr/>
              </a:pPr>
              <a:r>
                <a:rPr lang="en-US" altLang="en-US" sz="1400" b="1" dirty="0" err="1">
                  <a:latin typeface="Courier New" panose="02070309020205020404" pitchFamily="49" charset="0"/>
                  <a:cs typeface="Courier New" panose="02070309020205020404" pitchFamily="49" charset="0"/>
                </a:rPr>
                <a:t>BSTNode</a:t>
              </a:r>
              <a:r>
                <a:rPr lang="en-US" altLang="en-US" sz="1400" b="1" dirty="0">
                  <a:latin typeface="Courier New" panose="02070309020205020404" pitchFamily="49" charset="0"/>
                  <a:cs typeface="Courier New" panose="02070309020205020404" pitchFamily="49" charset="0"/>
                </a:rPr>
                <a:t>* </a:t>
              </a:r>
              <a:r>
                <a:rPr lang="en-US" altLang="en-US" sz="1400" dirty="0">
                  <a:latin typeface="Courier New" panose="02070309020205020404" pitchFamily="49" charset="0"/>
                  <a:cs typeface="Courier New" panose="02070309020205020404" pitchFamily="49" charset="0"/>
                </a:rPr>
                <a:t>dequeue(</a:t>
              </a:r>
              <a:r>
                <a:rPr lang="en-US" altLang="en-US" sz="1400" b="1" dirty="0" err="1">
                  <a:latin typeface="Courier New" panose="02070309020205020404" pitchFamily="49" charset="0"/>
                  <a:cs typeface="Courier New" panose="02070309020205020404" pitchFamily="49" charset="0"/>
                </a:rPr>
                <a:t>QueueNode</a:t>
              </a:r>
              <a:r>
                <a:rPr lang="en-US" altLang="en-US" sz="1400" b="1" dirty="0">
                  <a:latin typeface="Courier New" panose="02070309020205020404" pitchFamily="49" charset="0"/>
                  <a:cs typeface="Courier New" panose="02070309020205020404" pitchFamily="49" charset="0"/>
                </a:rPr>
                <a:t> **head</a:t>
              </a:r>
              <a:r>
                <a:rPr lang="en-US" altLang="en-US" sz="1400" dirty="0">
                  <a:latin typeface="Courier New" panose="02070309020205020404" pitchFamily="49" charset="0"/>
                  <a:cs typeface="Courier New" panose="02070309020205020404" pitchFamily="49" charset="0"/>
                </a:rPr>
                <a:t>, </a:t>
              </a:r>
              <a:r>
                <a:rPr lang="en-US" altLang="en-US" sz="1400" b="1" dirty="0" err="1">
                  <a:latin typeface="Courier New" panose="02070309020205020404" pitchFamily="49" charset="0"/>
                  <a:cs typeface="Courier New" panose="02070309020205020404" pitchFamily="49" charset="0"/>
                </a:rPr>
                <a:t>QueueNode</a:t>
              </a:r>
              <a:r>
                <a:rPr lang="en-US" altLang="en-US" sz="1400" b="1" dirty="0">
                  <a:latin typeface="Courier New" panose="02070309020205020404" pitchFamily="49" charset="0"/>
                  <a:cs typeface="Courier New" panose="02070309020205020404" pitchFamily="49" charset="0"/>
                </a:rPr>
                <a:t> **tail</a:t>
              </a:r>
              <a:r>
                <a:rPr lang="en-US" altLang="en-US" sz="1400" dirty="0">
                  <a:latin typeface="Courier New" panose="02070309020205020404" pitchFamily="49" charset="0"/>
                  <a:cs typeface="Courier New" panose="02070309020205020404" pitchFamily="49" charset="0"/>
                </a:rPr>
                <a:t>);</a:t>
              </a:r>
            </a:p>
            <a:p>
              <a:pPr>
                <a:lnSpc>
                  <a:spcPct val="100000"/>
                </a:lnSpc>
                <a:spcBef>
                  <a:spcPct val="0"/>
                </a:spcBef>
                <a:buFontTx/>
                <a:buNone/>
                <a:defRPr/>
              </a:pPr>
              <a:r>
                <a:rPr lang="en-US" altLang="en-US" sz="1400" dirty="0">
                  <a:latin typeface="Courier New" panose="02070309020205020404" pitchFamily="49" charset="0"/>
                  <a:cs typeface="Courier New" panose="02070309020205020404" pitchFamily="49" charset="0"/>
                </a:rPr>
                <a:t>void enqueue(</a:t>
              </a:r>
              <a:r>
                <a:rPr lang="en-US" altLang="en-US" sz="1400" b="1" dirty="0" err="1">
                  <a:latin typeface="Courier New" panose="02070309020205020404" pitchFamily="49" charset="0"/>
                  <a:cs typeface="Courier New" panose="02070309020205020404" pitchFamily="49" charset="0"/>
                </a:rPr>
                <a:t>QueueNode</a:t>
              </a:r>
              <a:r>
                <a:rPr lang="en-US" altLang="en-US" sz="1400" b="1" dirty="0">
                  <a:latin typeface="Courier New" panose="02070309020205020404" pitchFamily="49" charset="0"/>
                  <a:cs typeface="Courier New" panose="02070309020205020404" pitchFamily="49" charset="0"/>
                </a:rPr>
                <a:t> **head, </a:t>
              </a:r>
              <a:r>
                <a:rPr lang="en-US" altLang="en-US" sz="1400" b="1" dirty="0" err="1">
                  <a:latin typeface="Courier New" panose="02070309020205020404" pitchFamily="49" charset="0"/>
                  <a:cs typeface="Courier New" panose="02070309020205020404" pitchFamily="49" charset="0"/>
                </a:rPr>
                <a:t>QueueNode</a:t>
              </a:r>
              <a:r>
                <a:rPr lang="en-US" altLang="en-US" sz="1400" b="1" dirty="0">
                  <a:latin typeface="Courier New" panose="02070309020205020404" pitchFamily="49" charset="0"/>
                  <a:cs typeface="Courier New" panose="02070309020205020404" pitchFamily="49" charset="0"/>
                </a:rPr>
                <a:t> **tail</a:t>
              </a:r>
              <a:r>
                <a:rPr lang="en-US" altLang="en-US" sz="1400" dirty="0">
                  <a:latin typeface="Courier New" panose="02070309020205020404" pitchFamily="49" charset="0"/>
                  <a:cs typeface="Courier New" panose="02070309020205020404" pitchFamily="49" charset="0"/>
                </a:rPr>
                <a:t>, </a:t>
              </a:r>
              <a:r>
                <a:rPr lang="en-US" altLang="en-US" sz="1400" b="1" dirty="0" err="1">
                  <a:latin typeface="Courier New" panose="02070309020205020404" pitchFamily="49" charset="0"/>
                  <a:cs typeface="Courier New" panose="02070309020205020404" pitchFamily="49" charset="0"/>
                </a:rPr>
                <a:t>BSTNode</a:t>
              </a:r>
              <a:r>
                <a:rPr lang="en-US" altLang="en-US" sz="1400" b="1" dirty="0">
                  <a:latin typeface="Courier New" panose="02070309020205020404" pitchFamily="49" charset="0"/>
                  <a:cs typeface="Courier New" panose="02070309020205020404" pitchFamily="49" charset="0"/>
                </a:rPr>
                <a:t> *node</a:t>
              </a:r>
              <a:r>
                <a:rPr lang="en-US" altLang="en-US" sz="1400" dirty="0">
                  <a:latin typeface="Courier New" panose="02070309020205020404" pitchFamily="49" charset="0"/>
                  <a:cs typeface="Courier New" panose="02070309020205020404" pitchFamily="49" charset="0"/>
                </a:rPr>
                <a:t>);</a:t>
              </a:r>
            </a:p>
            <a:p>
              <a:pPr>
                <a:lnSpc>
                  <a:spcPct val="100000"/>
                </a:lnSpc>
                <a:spcBef>
                  <a:spcPct val="0"/>
                </a:spcBef>
                <a:buFontTx/>
                <a:buNone/>
                <a:defRPr/>
              </a:pPr>
              <a:r>
                <a:rPr lang="en-US" altLang="en-US" sz="1400" dirty="0">
                  <a:latin typeface="Courier New" panose="02070309020205020404" pitchFamily="49" charset="0"/>
                  <a:cs typeface="Courier New" panose="02070309020205020404" pitchFamily="49" charset="0"/>
                </a:rPr>
                <a:t>int </a:t>
              </a:r>
              <a:r>
                <a:rPr lang="en-US" altLang="en-US" sz="1400" dirty="0" err="1">
                  <a:latin typeface="Courier New" panose="02070309020205020404" pitchFamily="49" charset="0"/>
                  <a:cs typeface="Courier New" panose="02070309020205020404" pitchFamily="49" charset="0"/>
                </a:rPr>
                <a:t>isEmpty</a:t>
              </a:r>
              <a:r>
                <a:rPr lang="en-US" altLang="en-US" sz="1400" dirty="0">
                  <a:latin typeface="Courier New" panose="02070309020205020404" pitchFamily="49" charset="0"/>
                  <a:cs typeface="Courier New" panose="02070309020205020404" pitchFamily="49" charset="0"/>
                </a:rPr>
                <a:t>(</a:t>
              </a:r>
              <a:r>
                <a:rPr lang="en-US" altLang="en-US" sz="1400" dirty="0" err="1">
                  <a:latin typeface="Courier New" panose="02070309020205020404" pitchFamily="49" charset="0"/>
                  <a:cs typeface="Courier New" panose="02070309020205020404" pitchFamily="49" charset="0"/>
                </a:rPr>
                <a:t>QueueNode</a:t>
              </a:r>
              <a:r>
                <a:rPr lang="en-US" altLang="en-US" sz="1400" dirty="0">
                  <a:latin typeface="Courier New" panose="02070309020205020404" pitchFamily="49" charset="0"/>
                  <a:cs typeface="Courier New" panose="02070309020205020404" pitchFamily="49" charset="0"/>
                </a:rPr>
                <a:t> *head);</a:t>
              </a:r>
            </a:p>
            <a:p>
              <a:pPr>
                <a:lnSpc>
                  <a:spcPct val="100000"/>
                </a:lnSpc>
                <a:spcBef>
                  <a:spcPct val="0"/>
                </a:spcBef>
                <a:buFontTx/>
                <a:buNone/>
                <a:defRPr/>
              </a:pPr>
              <a:r>
                <a:rPr lang="en-US" altLang="en-US" sz="1400" dirty="0">
                  <a:latin typeface="Courier New" panose="02070309020205020404" pitchFamily="49" charset="0"/>
                  <a:cs typeface="Courier New" panose="02070309020205020404" pitchFamily="49" charset="0"/>
                </a:rPr>
                <a:t>void </a:t>
              </a:r>
              <a:r>
                <a:rPr lang="en-US" altLang="en-US" sz="1400" dirty="0" err="1">
                  <a:latin typeface="Courier New" panose="02070309020205020404" pitchFamily="49" charset="0"/>
                  <a:cs typeface="Courier New" panose="02070309020205020404" pitchFamily="49" charset="0"/>
                </a:rPr>
                <a:t>removeAll</a:t>
              </a:r>
              <a:r>
                <a:rPr lang="en-US" altLang="en-US" sz="1400" dirty="0">
                  <a:latin typeface="Courier New" panose="02070309020205020404" pitchFamily="49" charset="0"/>
                  <a:cs typeface="Courier New" panose="02070309020205020404" pitchFamily="49" charset="0"/>
                </a:rPr>
                <a:t>(</a:t>
              </a:r>
              <a:r>
                <a:rPr lang="en-US" altLang="en-US" sz="1400" dirty="0" err="1">
                  <a:latin typeface="Courier New" panose="02070309020205020404" pitchFamily="49" charset="0"/>
                  <a:cs typeface="Courier New" panose="02070309020205020404" pitchFamily="49" charset="0"/>
                </a:rPr>
                <a:t>BSTNode</a:t>
              </a:r>
              <a:r>
                <a:rPr lang="en-US" altLang="en-US" sz="1400" dirty="0">
                  <a:latin typeface="Courier New" panose="02070309020205020404" pitchFamily="49" charset="0"/>
                  <a:cs typeface="Courier New" panose="02070309020205020404" pitchFamily="49" charset="0"/>
                </a:rPr>
                <a:t> **node);</a:t>
              </a:r>
            </a:p>
          </p:txBody>
        </p:sp>
        <p:sp>
          <p:nvSpPr>
            <p:cNvPr id="6" name="TextBox 17">
              <a:extLst>
                <a:ext uri="{FF2B5EF4-FFF2-40B4-BE49-F238E27FC236}">
                  <a16:creationId xmlns:a16="http://schemas.microsoft.com/office/drawing/2014/main" id="{4B85615B-BFA8-42B9-A4F5-CA6E8FBF1EBD}"/>
                </a:ext>
              </a:extLst>
            </p:cNvPr>
            <p:cNvSpPr txBox="1">
              <a:spLocks noChangeArrowheads="1"/>
            </p:cNvSpPr>
            <p:nvPr/>
          </p:nvSpPr>
          <p:spPr bwMode="auto">
            <a:xfrm>
              <a:off x="579248" y="1553935"/>
              <a:ext cx="457200" cy="67710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1</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2</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3</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4</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5</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6</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7</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8</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9</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10</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11</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12</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13</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14</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15</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16</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17</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18</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19</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20</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21</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22</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23</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24</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25</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26</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27</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28</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29</a:t>
              </a:r>
            </a:p>
            <a:p>
              <a:pPr>
                <a:lnSpc>
                  <a:spcPct val="100000"/>
                </a:lnSpc>
                <a:spcBef>
                  <a:spcPct val="0"/>
                </a:spcBef>
                <a:buFontTx/>
                <a:buNone/>
              </a:pPr>
              <a:endParaRPr lang="en-US" altLang="en-US" sz="1400" dirty="0">
                <a:latin typeface="Courier New" panose="02070309020205020404" pitchFamily="49" charset="0"/>
                <a:cs typeface="Courier New" panose="02070309020205020404" pitchFamily="49" charset="0"/>
              </a:endParaRPr>
            </a:p>
          </p:txBody>
        </p:sp>
      </p:grpSp>
    </p:spTree>
    <p:extLst>
      <p:ext uri="{BB962C8B-B14F-4D97-AF65-F5344CB8AC3E}">
        <p14:creationId xmlns:p14="http://schemas.microsoft.com/office/powerpoint/2010/main" val="3632985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9ED20-19F8-4D2A-9F83-4A3087AF918C}"/>
              </a:ext>
            </a:extLst>
          </p:cNvPr>
          <p:cNvSpPr>
            <a:spLocks noGrp="1"/>
          </p:cNvSpPr>
          <p:nvPr>
            <p:ph type="title"/>
          </p:nvPr>
        </p:nvSpPr>
        <p:spPr/>
        <p:txBody>
          <a:bodyPr/>
          <a:lstStyle/>
          <a:p>
            <a:r>
              <a:rPr lang="en-SG" dirty="0"/>
              <a:t>Level-order Tree Traversal</a:t>
            </a:r>
          </a:p>
        </p:txBody>
      </p:sp>
      <p:grpSp>
        <p:nvGrpSpPr>
          <p:cNvPr id="4" name="Group 3">
            <a:extLst>
              <a:ext uri="{FF2B5EF4-FFF2-40B4-BE49-F238E27FC236}">
                <a16:creationId xmlns:a16="http://schemas.microsoft.com/office/drawing/2014/main" id="{AB18AE42-6EB6-4CB3-94E1-19C5F46CFF78}"/>
              </a:ext>
            </a:extLst>
          </p:cNvPr>
          <p:cNvGrpSpPr/>
          <p:nvPr/>
        </p:nvGrpSpPr>
        <p:grpSpPr>
          <a:xfrm>
            <a:off x="1066800" y="1546761"/>
            <a:ext cx="7086600" cy="4187348"/>
            <a:chOff x="1143000" y="1446213"/>
            <a:chExt cx="7086600" cy="4187348"/>
          </a:xfrm>
        </p:grpSpPr>
        <p:sp>
          <p:nvSpPr>
            <p:cNvPr id="5" name="TextBox 16">
              <a:extLst>
                <a:ext uri="{FF2B5EF4-FFF2-40B4-BE49-F238E27FC236}">
                  <a16:creationId xmlns:a16="http://schemas.microsoft.com/office/drawing/2014/main" id="{8563D140-28E5-45D5-91C9-2A834D73F9B0}"/>
                </a:ext>
              </a:extLst>
            </p:cNvPr>
            <p:cNvSpPr txBox="1">
              <a:spLocks noChangeArrowheads="1"/>
            </p:cNvSpPr>
            <p:nvPr/>
          </p:nvSpPr>
          <p:spPr bwMode="auto">
            <a:xfrm>
              <a:off x="1600200" y="1447800"/>
              <a:ext cx="6629400" cy="4185761"/>
            </a:xfrm>
            <a:prstGeom prst="rect">
              <a:avLst/>
            </a:prstGeom>
            <a:noFill/>
            <a:ln>
              <a:noFill/>
            </a:ln>
          </p:spPr>
          <p:txBody>
            <a:bodyPr wrap="square">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defRPr/>
              </a:pPr>
              <a:r>
                <a:rPr lang="en-US" altLang="en-US" sz="1400" dirty="0">
                  <a:latin typeface="Courier New" panose="02070309020205020404" pitchFamily="49" charset="0"/>
                  <a:cs typeface="Courier New" panose="02070309020205020404" pitchFamily="49" charset="0"/>
                </a:rPr>
                <a:t>void </a:t>
              </a:r>
              <a:r>
                <a:rPr lang="en-US" altLang="en-US" sz="1400" b="1" dirty="0" err="1">
                  <a:latin typeface="Courier New" panose="02070309020205020404" pitchFamily="49" charset="0"/>
                  <a:cs typeface="Courier New" panose="02070309020205020404" pitchFamily="49" charset="0"/>
                </a:rPr>
                <a:t>levelOrderTraversal</a:t>
              </a:r>
              <a:r>
                <a:rPr lang="en-US" altLang="en-US" sz="1400" dirty="0">
                  <a:latin typeface="Courier New" panose="02070309020205020404" pitchFamily="49" charset="0"/>
                  <a:cs typeface="Courier New" panose="02070309020205020404" pitchFamily="49" charset="0"/>
                </a:rPr>
                <a:t>(</a:t>
              </a:r>
              <a:r>
                <a:rPr lang="en-US" altLang="en-US" sz="1400" dirty="0" err="1">
                  <a:latin typeface="Courier New" panose="02070309020205020404" pitchFamily="49" charset="0"/>
                  <a:cs typeface="Courier New" panose="02070309020205020404" pitchFamily="49" charset="0"/>
                </a:rPr>
                <a:t>BSTNode</a:t>
              </a:r>
              <a:r>
                <a:rPr lang="en-US" altLang="en-US" sz="1400" dirty="0">
                  <a:latin typeface="Courier New" panose="02070309020205020404" pitchFamily="49" charset="0"/>
                  <a:cs typeface="Courier New" panose="02070309020205020404" pitchFamily="49" charset="0"/>
                </a:rPr>
                <a:t>* root){</a:t>
              </a:r>
            </a:p>
            <a:p>
              <a:pPr>
                <a:lnSpc>
                  <a:spcPct val="100000"/>
                </a:lnSpc>
                <a:spcBef>
                  <a:spcPct val="0"/>
                </a:spcBef>
                <a:buFontTx/>
                <a:buNone/>
                <a:defRPr/>
              </a:pPr>
              <a:r>
                <a:rPr lang="en-US" altLang="en-US" sz="1400" dirty="0">
                  <a:latin typeface="Courier New" panose="02070309020205020404" pitchFamily="49" charset="0"/>
                  <a:cs typeface="Courier New" panose="02070309020205020404" pitchFamily="49" charset="0"/>
                </a:rPr>
                <a:t>    Queue q;</a:t>
              </a:r>
            </a:p>
            <a:p>
              <a:pPr>
                <a:lnSpc>
                  <a:spcPct val="100000"/>
                </a:lnSpc>
                <a:spcBef>
                  <a:spcPct val="0"/>
                </a:spcBef>
                <a:buFontTx/>
                <a:buNone/>
                <a:defRPr/>
              </a:pPr>
              <a:r>
                <a:rPr lang="en-US" altLang="en-US" sz="1400" dirty="0">
                  <a:latin typeface="Courier New" panose="02070309020205020404" pitchFamily="49" charset="0"/>
                  <a:cs typeface="Courier New" panose="02070309020205020404" pitchFamily="49" charset="0"/>
                </a:rPr>
                <a:t>    </a:t>
              </a:r>
              <a:r>
                <a:rPr lang="en-US" altLang="en-US" sz="1400" dirty="0" err="1">
                  <a:latin typeface="Courier New" panose="02070309020205020404" pitchFamily="49" charset="0"/>
                  <a:cs typeface="Courier New" panose="02070309020205020404" pitchFamily="49" charset="0"/>
                </a:rPr>
                <a:t>q.head</a:t>
              </a:r>
              <a:r>
                <a:rPr lang="en-US" altLang="en-US" sz="1400" dirty="0">
                  <a:latin typeface="Courier New" panose="02070309020205020404" pitchFamily="49" charset="0"/>
                  <a:cs typeface="Courier New" panose="02070309020205020404" pitchFamily="49" charset="0"/>
                </a:rPr>
                <a:t>=NULL;</a:t>
              </a:r>
            </a:p>
            <a:p>
              <a:pPr>
                <a:lnSpc>
                  <a:spcPct val="100000"/>
                </a:lnSpc>
                <a:spcBef>
                  <a:spcPct val="0"/>
                </a:spcBef>
                <a:buFontTx/>
                <a:buNone/>
                <a:defRPr/>
              </a:pPr>
              <a:r>
                <a:rPr lang="en-US" altLang="en-US" sz="1400" dirty="0">
                  <a:latin typeface="Courier New" panose="02070309020205020404" pitchFamily="49" charset="0"/>
                  <a:cs typeface="Courier New" panose="02070309020205020404" pitchFamily="49" charset="0"/>
                </a:rPr>
                <a:t>    </a:t>
              </a:r>
              <a:r>
                <a:rPr lang="en-US" altLang="en-US" sz="1400" dirty="0" err="1">
                  <a:latin typeface="Courier New" panose="02070309020205020404" pitchFamily="49" charset="0"/>
                  <a:cs typeface="Courier New" panose="02070309020205020404" pitchFamily="49" charset="0"/>
                </a:rPr>
                <a:t>q.tail</a:t>
              </a:r>
              <a:r>
                <a:rPr lang="en-US" altLang="en-US" sz="1400" dirty="0">
                  <a:latin typeface="Courier New" panose="02070309020205020404" pitchFamily="49" charset="0"/>
                  <a:cs typeface="Courier New" panose="02070309020205020404" pitchFamily="49" charset="0"/>
                </a:rPr>
                <a:t>=NULL;</a:t>
              </a:r>
            </a:p>
            <a:p>
              <a:pPr>
                <a:lnSpc>
                  <a:spcPct val="100000"/>
                </a:lnSpc>
                <a:spcBef>
                  <a:spcPct val="0"/>
                </a:spcBef>
                <a:buFontTx/>
                <a:buNone/>
                <a:defRPr/>
              </a:pPr>
              <a:r>
                <a:rPr lang="en-US" altLang="en-US" sz="1400" dirty="0">
                  <a:latin typeface="Courier New" panose="02070309020205020404" pitchFamily="49" charset="0"/>
                  <a:cs typeface="Courier New" panose="02070309020205020404" pitchFamily="49" charset="0"/>
                </a:rPr>
                <a:t>    </a:t>
              </a:r>
              <a:r>
                <a:rPr lang="en-US" altLang="en-US" sz="1400" dirty="0" err="1">
                  <a:latin typeface="Courier New" panose="02070309020205020404" pitchFamily="49" charset="0"/>
                  <a:cs typeface="Courier New" panose="02070309020205020404" pitchFamily="49" charset="0"/>
                </a:rPr>
                <a:t>BSTNode</a:t>
              </a:r>
              <a:r>
                <a:rPr lang="en-US" altLang="en-US" sz="1400" dirty="0">
                  <a:latin typeface="Courier New" panose="02070309020205020404" pitchFamily="49" charset="0"/>
                  <a:cs typeface="Courier New" panose="02070309020205020404" pitchFamily="49" charset="0"/>
                </a:rPr>
                <a:t> *temp;</a:t>
              </a:r>
            </a:p>
            <a:p>
              <a:pPr>
                <a:lnSpc>
                  <a:spcPct val="100000"/>
                </a:lnSpc>
                <a:spcBef>
                  <a:spcPct val="0"/>
                </a:spcBef>
                <a:buFontTx/>
                <a:buNone/>
                <a:defRPr/>
              </a:pPr>
              <a:r>
                <a:rPr lang="en-US" altLang="en-US" sz="1400" dirty="0">
                  <a:latin typeface="Courier New" panose="02070309020205020404" pitchFamily="49" charset="0"/>
                  <a:cs typeface="Courier New" panose="02070309020205020404" pitchFamily="49" charset="0"/>
                </a:rPr>
                <a:t>    temp = root;</a:t>
              </a:r>
            </a:p>
            <a:p>
              <a:pPr>
                <a:lnSpc>
                  <a:spcPct val="100000"/>
                </a:lnSpc>
                <a:spcBef>
                  <a:spcPct val="0"/>
                </a:spcBef>
                <a:buFontTx/>
                <a:buNone/>
                <a:defRPr/>
              </a:pPr>
              <a:endParaRPr lang="en-US" altLang="en-US" sz="1400" dirty="0">
                <a:latin typeface="Courier New" panose="02070309020205020404" pitchFamily="49" charset="0"/>
                <a:cs typeface="Courier New" panose="02070309020205020404" pitchFamily="49" charset="0"/>
              </a:endParaRPr>
            </a:p>
            <a:p>
              <a:pPr>
                <a:lnSpc>
                  <a:spcPct val="100000"/>
                </a:lnSpc>
                <a:spcBef>
                  <a:spcPct val="0"/>
                </a:spcBef>
                <a:buFontTx/>
                <a:buNone/>
                <a:defRPr/>
              </a:pPr>
              <a:r>
                <a:rPr lang="en-US" altLang="en-US" sz="1400" dirty="0">
                  <a:latin typeface="Courier New" panose="02070309020205020404" pitchFamily="49" charset="0"/>
                  <a:cs typeface="Courier New" panose="02070309020205020404" pitchFamily="49" charset="0"/>
                </a:rPr>
                <a:t>    if(temp != NULL){</a:t>
              </a:r>
            </a:p>
            <a:p>
              <a:pPr>
                <a:lnSpc>
                  <a:spcPct val="100000"/>
                </a:lnSpc>
                <a:spcBef>
                  <a:spcPct val="0"/>
                </a:spcBef>
                <a:buFontTx/>
                <a:buNone/>
                <a:defRPr/>
              </a:pPr>
              <a:r>
                <a:rPr lang="en-US" altLang="en-US" sz="1400" dirty="0">
                  <a:latin typeface="Courier New" panose="02070309020205020404" pitchFamily="49" charset="0"/>
                  <a:cs typeface="Courier New" panose="02070309020205020404" pitchFamily="49" charset="0"/>
                </a:rPr>
                <a:t>         </a:t>
              </a:r>
              <a:r>
                <a:rPr lang="en-US" altLang="en-US" sz="1400" b="1" dirty="0">
                  <a:solidFill>
                    <a:srgbClr val="0070C0"/>
                  </a:solidFill>
                  <a:latin typeface="Courier New" panose="02070309020205020404" pitchFamily="49" charset="0"/>
                  <a:cs typeface="Courier New" panose="02070309020205020404" pitchFamily="49" charset="0"/>
                </a:rPr>
                <a:t>enqueue(&amp;q.head,&amp;</a:t>
              </a:r>
              <a:r>
                <a:rPr lang="en-US" altLang="en-US" sz="1400" b="1" dirty="0" err="1">
                  <a:solidFill>
                    <a:srgbClr val="0070C0"/>
                  </a:solidFill>
                  <a:latin typeface="Courier New" panose="02070309020205020404" pitchFamily="49" charset="0"/>
                  <a:cs typeface="Courier New" panose="02070309020205020404" pitchFamily="49" charset="0"/>
                </a:rPr>
                <a:t>q.tail,temp</a:t>
              </a:r>
              <a:r>
                <a:rPr lang="en-US" altLang="en-US" sz="1400" b="1" dirty="0">
                  <a:solidFill>
                    <a:srgbClr val="0070C0"/>
                  </a:solidFill>
                  <a:latin typeface="Courier New" panose="02070309020205020404" pitchFamily="49" charset="0"/>
                  <a:cs typeface="Courier New" panose="02070309020205020404" pitchFamily="49" charset="0"/>
                </a:rPr>
                <a:t>);</a:t>
              </a:r>
            </a:p>
            <a:p>
              <a:pPr>
                <a:lnSpc>
                  <a:spcPct val="100000"/>
                </a:lnSpc>
                <a:spcBef>
                  <a:spcPct val="0"/>
                </a:spcBef>
                <a:buFontTx/>
                <a:buNone/>
                <a:defRPr/>
              </a:pPr>
              <a:r>
                <a:rPr lang="en-US" altLang="en-US" sz="1400" dirty="0">
                  <a:latin typeface="Courier New" panose="02070309020205020404" pitchFamily="49" charset="0"/>
                  <a:cs typeface="Courier New" panose="02070309020205020404" pitchFamily="49" charset="0"/>
                </a:rPr>
                <a:t>         while(!</a:t>
              </a:r>
              <a:r>
                <a:rPr lang="en-US" altLang="en-US" sz="1400" dirty="0" err="1">
                  <a:latin typeface="Courier New" panose="02070309020205020404" pitchFamily="49" charset="0"/>
                  <a:cs typeface="Courier New" panose="02070309020205020404" pitchFamily="49" charset="0"/>
                </a:rPr>
                <a:t>isEmpty</a:t>
              </a:r>
              <a:r>
                <a:rPr lang="en-US" altLang="en-US" sz="1400" dirty="0">
                  <a:latin typeface="Courier New" panose="02070309020205020404" pitchFamily="49" charset="0"/>
                  <a:cs typeface="Courier New" panose="02070309020205020404" pitchFamily="49" charset="0"/>
                </a:rPr>
                <a:t>(</a:t>
              </a:r>
              <a:r>
                <a:rPr lang="en-US" altLang="en-US" sz="1400" dirty="0" err="1">
                  <a:latin typeface="Courier New" panose="02070309020205020404" pitchFamily="49" charset="0"/>
                  <a:cs typeface="Courier New" panose="02070309020205020404" pitchFamily="49" charset="0"/>
                </a:rPr>
                <a:t>q.head</a:t>
              </a:r>
              <a:r>
                <a:rPr lang="en-US" altLang="en-US" sz="1400" dirty="0">
                  <a:latin typeface="Courier New" panose="02070309020205020404" pitchFamily="49" charset="0"/>
                  <a:cs typeface="Courier New" panose="02070309020205020404" pitchFamily="49" charset="0"/>
                </a:rPr>
                <a:t>)){</a:t>
              </a:r>
            </a:p>
            <a:p>
              <a:pPr>
                <a:lnSpc>
                  <a:spcPct val="100000"/>
                </a:lnSpc>
                <a:spcBef>
                  <a:spcPct val="0"/>
                </a:spcBef>
                <a:buFontTx/>
                <a:buNone/>
                <a:defRPr/>
              </a:pPr>
              <a:r>
                <a:rPr lang="en-US" altLang="en-US" sz="1400" dirty="0">
                  <a:latin typeface="Courier New" panose="02070309020205020404" pitchFamily="49" charset="0"/>
                  <a:cs typeface="Courier New" panose="02070309020205020404" pitchFamily="49" charset="0"/>
                </a:rPr>
                <a:t>             temp = </a:t>
              </a:r>
              <a:r>
                <a:rPr lang="en-US" altLang="en-US" sz="1400" b="1" dirty="0">
                  <a:solidFill>
                    <a:srgbClr val="0070C0"/>
                  </a:solidFill>
                  <a:latin typeface="Courier New" panose="02070309020205020404" pitchFamily="49" charset="0"/>
                  <a:cs typeface="Courier New" panose="02070309020205020404" pitchFamily="49" charset="0"/>
                </a:rPr>
                <a:t>dequeue(&amp;q.head,&amp;</a:t>
              </a:r>
              <a:r>
                <a:rPr lang="en-US" altLang="en-US" sz="1400" b="1" dirty="0" err="1">
                  <a:solidFill>
                    <a:srgbClr val="0070C0"/>
                  </a:solidFill>
                  <a:latin typeface="Courier New" panose="02070309020205020404" pitchFamily="49" charset="0"/>
                  <a:cs typeface="Courier New" panose="02070309020205020404" pitchFamily="49" charset="0"/>
                </a:rPr>
                <a:t>q.tail</a:t>
              </a:r>
              <a:r>
                <a:rPr lang="en-US" altLang="en-US" sz="1400" b="1" dirty="0">
                  <a:solidFill>
                    <a:srgbClr val="0070C0"/>
                  </a:solidFill>
                  <a:latin typeface="Courier New" panose="02070309020205020404" pitchFamily="49" charset="0"/>
                  <a:cs typeface="Courier New" panose="02070309020205020404" pitchFamily="49" charset="0"/>
                </a:rPr>
                <a:t>);</a:t>
              </a:r>
            </a:p>
            <a:p>
              <a:pPr>
                <a:lnSpc>
                  <a:spcPct val="100000"/>
                </a:lnSpc>
                <a:spcBef>
                  <a:spcPct val="0"/>
                </a:spcBef>
                <a:buFontTx/>
                <a:buNone/>
                <a:defRPr/>
              </a:pPr>
              <a:r>
                <a:rPr lang="en-US" altLang="en-US" sz="1400" dirty="0">
                  <a:latin typeface="Courier New" panose="02070309020205020404" pitchFamily="49" charset="0"/>
                  <a:cs typeface="Courier New" panose="02070309020205020404" pitchFamily="49" charset="0"/>
                </a:rPr>
                <a:t>             </a:t>
              </a:r>
              <a:r>
                <a:rPr lang="en-US" altLang="en-US" sz="1400" dirty="0" err="1">
                  <a:latin typeface="Courier New" panose="02070309020205020404" pitchFamily="49" charset="0"/>
                  <a:cs typeface="Courier New" panose="02070309020205020404" pitchFamily="49" charset="0"/>
                </a:rPr>
                <a:t>printf</a:t>
              </a:r>
              <a:r>
                <a:rPr lang="en-US" altLang="en-US" sz="1400" dirty="0">
                  <a:latin typeface="Courier New" panose="02070309020205020404" pitchFamily="49" charset="0"/>
                  <a:cs typeface="Courier New" panose="02070309020205020404" pitchFamily="49" charset="0"/>
                </a:rPr>
                <a:t>("%d ",temp-&gt;item);</a:t>
              </a:r>
            </a:p>
            <a:p>
              <a:pPr>
                <a:lnSpc>
                  <a:spcPct val="100000"/>
                </a:lnSpc>
                <a:spcBef>
                  <a:spcPct val="0"/>
                </a:spcBef>
                <a:buFontTx/>
                <a:buNone/>
                <a:defRPr/>
              </a:pPr>
              <a:r>
                <a:rPr lang="en-US" altLang="en-US" sz="1400" dirty="0">
                  <a:latin typeface="Courier New" panose="02070309020205020404" pitchFamily="49" charset="0"/>
                  <a:cs typeface="Courier New" panose="02070309020205020404" pitchFamily="49" charset="0"/>
                </a:rPr>
                <a:t>             if(temp-&gt;left!=NULL)</a:t>
              </a:r>
            </a:p>
            <a:p>
              <a:pPr>
                <a:lnSpc>
                  <a:spcPct val="100000"/>
                </a:lnSpc>
                <a:spcBef>
                  <a:spcPct val="0"/>
                </a:spcBef>
                <a:buFontTx/>
                <a:buNone/>
                <a:defRPr/>
              </a:pPr>
              <a:r>
                <a:rPr lang="en-US" altLang="en-US" sz="1400" dirty="0">
                  <a:latin typeface="Courier New" panose="02070309020205020404" pitchFamily="49" charset="0"/>
                  <a:cs typeface="Courier New" panose="02070309020205020404" pitchFamily="49" charset="0"/>
                </a:rPr>
                <a:t>                 </a:t>
              </a:r>
              <a:r>
                <a:rPr lang="en-US" altLang="en-US" sz="1400" b="1" dirty="0">
                  <a:solidFill>
                    <a:srgbClr val="0070C0"/>
                  </a:solidFill>
                  <a:latin typeface="Courier New" panose="02070309020205020404" pitchFamily="49" charset="0"/>
                  <a:cs typeface="Courier New" panose="02070309020205020404" pitchFamily="49" charset="0"/>
                </a:rPr>
                <a:t>enqueue(&amp;q.head,&amp;</a:t>
              </a:r>
              <a:r>
                <a:rPr lang="en-US" altLang="en-US" sz="1400" b="1" dirty="0" err="1">
                  <a:solidFill>
                    <a:srgbClr val="0070C0"/>
                  </a:solidFill>
                  <a:latin typeface="Courier New" panose="02070309020205020404" pitchFamily="49" charset="0"/>
                  <a:cs typeface="Courier New" panose="02070309020205020404" pitchFamily="49" charset="0"/>
                </a:rPr>
                <a:t>q.tail,temp</a:t>
              </a:r>
              <a:r>
                <a:rPr lang="en-US" altLang="en-US" sz="1400" b="1" dirty="0">
                  <a:solidFill>
                    <a:srgbClr val="0070C0"/>
                  </a:solidFill>
                  <a:latin typeface="Courier New" panose="02070309020205020404" pitchFamily="49" charset="0"/>
                  <a:cs typeface="Courier New" panose="02070309020205020404" pitchFamily="49" charset="0"/>
                </a:rPr>
                <a:t>-&gt;left);</a:t>
              </a:r>
            </a:p>
            <a:p>
              <a:pPr>
                <a:lnSpc>
                  <a:spcPct val="100000"/>
                </a:lnSpc>
                <a:spcBef>
                  <a:spcPct val="0"/>
                </a:spcBef>
                <a:buFontTx/>
                <a:buNone/>
                <a:defRPr/>
              </a:pPr>
              <a:r>
                <a:rPr lang="en-US" altLang="en-US" sz="1400" dirty="0">
                  <a:latin typeface="Courier New" panose="02070309020205020404" pitchFamily="49" charset="0"/>
                  <a:cs typeface="Courier New" panose="02070309020205020404" pitchFamily="49" charset="0"/>
                </a:rPr>
                <a:t>             if(temp-&gt;right!=NULL)</a:t>
              </a:r>
            </a:p>
            <a:p>
              <a:pPr>
                <a:lnSpc>
                  <a:spcPct val="100000"/>
                </a:lnSpc>
                <a:spcBef>
                  <a:spcPct val="0"/>
                </a:spcBef>
                <a:buFontTx/>
                <a:buNone/>
                <a:defRPr/>
              </a:pPr>
              <a:r>
                <a:rPr lang="en-US" altLang="en-US" sz="1400" dirty="0">
                  <a:latin typeface="Courier New" panose="02070309020205020404" pitchFamily="49" charset="0"/>
                  <a:cs typeface="Courier New" panose="02070309020205020404" pitchFamily="49" charset="0"/>
                </a:rPr>
                <a:t>                 </a:t>
              </a:r>
              <a:r>
                <a:rPr lang="en-US" altLang="en-US" sz="1400" b="1" dirty="0">
                  <a:solidFill>
                    <a:srgbClr val="0070C0"/>
                  </a:solidFill>
                  <a:latin typeface="Courier New" panose="02070309020205020404" pitchFamily="49" charset="0"/>
                  <a:cs typeface="Courier New" panose="02070309020205020404" pitchFamily="49" charset="0"/>
                </a:rPr>
                <a:t>enqueue(&amp;q.head,&amp;</a:t>
              </a:r>
              <a:r>
                <a:rPr lang="en-US" altLang="en-US" sz="1400" b="1" dirty="0" err="1">
                  <a:solidFill>
                    <a:srgbClr val="0070C0"/>
                  </a:solidFill>
                  <a:latin typeface="Courier New" panose="02070309020205020404" pitchFamily="49" charset="0"/>
                  <a:cs typeface="Courier New" panose="02070309020205020404" pitchFamily="49" charset="0"/>
                </a:rPr>
                <a:t>q.tail,temp</a:t>
              </a:r>
              <a:r>
                <a:rPr lang="en-US" altLang="en-US" sz="1400" b="1" dirty="0">
                  <a:solidFill>
                    <a:srgbClr val="0070C0"/>
                  </a:solidFill>
                  <a:latin typeface="Courier New" panose="02070309020205020404" pitchFamily="49" charset="0"/>
                  <a:cs typeface="Courier New" panose="02070309020205020404" pitchFamily="49" charset="0"/>
                </a:rPr>
                <a:t>-&gt;right);</a:t>
              </a:r>
            </a:p>
            <a:p>
              <a:pPr>
                <a:lnSpc>
                  <a:spcPct val="100000"/>
                </a:lnSpc>
                <a:spcBef>
                  <a:spcPct val="0"/>
                </a:spcBef>
                <a:buFontTx/>
                <a:buNone/>
                <a:defRPr/>
              </a:pPr>
              <a:r>
                <a:rPr lang="en-US" altLang="en-US" sz="1400" dirty="0">
                  <a:latin typeface="Courier New" panose="02070309020205020404" pitchFamily="49" charset="0"/>
                  <a:cs typeface="Courier New" panose="02070309020205020404" pitchFamily="49" charset="0"/>
                </a:rPr>
                <a:t>         }</a:t>
              </a:r>
            </a:p>
            <a:p>
              <a:pPr>
                <a:lnSpc>
                  <a:spcPct val="100000"/>
                </a:lnSpc>
                <a:spcBef>
                  <a:spcPct val="0"/>
                </a:spcBef>
                <a:buFontTx/>
                <a:buNone/>
                <a:defRPr/>
              </a:pPr>
              <a:r>
                <a:rPr lang="en-US" altLang="en-US" sz="1400" dirty="0">
                  <a:latin typeface="Courier New" panose="02070309020205020404" pitchFamily="49" charset="0"/>
                  <a:cs typeface="Courier New" panose="02070309020205020404" pitchFamily="49" charset="0"/>
                </a:rPr>
                <a:t>    }</a:t>
              </a:r>
            </a:p>
            <a:p>
              <a:pPr>
                <a:lnSpc>
                  <a:spcPct val="100000"/>
                </a:lnSpc>
                <a:spcBef>
                  <a:spcPct val="0"/>
                </a:spcBef>
                <a:buFontTx/>
                <a:buNone/>
                <a:defRPr/>
              </a:pPr>
              <a:r>
                <a:rPr lang="en-US" altLang="en-US" sz="1400" dirty="0">
                  <a:latin typeface="Courier New" panose="02070309020205020404" pitchFamily="49" charset="0"/>
                  <a:cs typeface="Courier New" panose="02070309020205020404" pitchFamily="49" charset="0"/>
                </a:rPr>
                <a:t>}</a:t>
              </a:r>
            </a:p>
          </p:txBody>
        </p:sp>
        <p:sp>
          <p:nvSpPr>
            <p:cNvPr id="6" name="TextBox 17">
              <a:extLst>
                <a:ext uri="{FF2B5EF4-FFF2-40B4-BE49-F238E27FC236}">
                  <a16:creationId xmlns:a16="http://schemas.microsoft.com/office/drawing/2014/main" id="{4B85615B-BFA8-42B9-A4F5-CA6E8FBF1EBD}"/>
                </a:ext>
              </a:extLst>
            </p:cNvPr>
            <p:cNvSpPr txBox="1">
              <a:spLocks noChangeArrowheads="1"/>
            </p:cNvSpPr>
            <p:nvPr/>
          </p:nvSpPr>
          <p:spPr bwMode="auto">
            <a:xfrm>
              <a:off x="1143000" y="1446213"/>
              <a:ext cx="457200" cy="41857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1</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2</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3</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4</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5</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6</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7</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8</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9</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10</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11</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12</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13</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14</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15</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16</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17</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18</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19</a:t>
              </a:r>
            </a:p>
          </p:txBody>
        </p:sp>
      </p:grpSp>
    </p:spTree>
    <p:extLst>
      <p:ext uri="{BB962C8B-B14F-4D97-AF65-F5344CB8AC3E}">
        <p14:creationId xmlns:p14="http://schemas.microsoft.com/office/powerpoint/2010/main" val="10540809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7A9E9-59C0-401A-9834-69238587DCB1}"/>
              </a:ext>
            </a:extLst>
          </p:cNvPr>
          <p:cNvSpPr>
            <a:spLocks noGrp="1"/>
          </p:cNvSpPr>
          <p:nvPr>
            <p:ph type="title"/>
          </p:nvPr>
        </p:nvSpPr>
        <p:spPr/>
        <p:txBody>
          <a:bodyPr/>
          <a:lstStyle/>
          <a:p>
            <a:r>
              <a:rPr lang="en-SG" dirty="0"/>
              <a:t>Level-order Tree Traversal</a:t>
            </a:r>
          </a:p>
        </p:txBody>
      </p:sp>
      <p:cxnSp>
        <p:nvCxnSpPr>
          <p:cNvPr id="64" name="Straight Connector 20">
            <a:extLst>
              <a:ext uri="{FF2B5EF4-FFF2-40B4-BE49-F238E27FC236}">
                <a16:creationId xmlns:a16="http://schemas.microsoft.com/office/drawing/2014/main" id="{DC91D8CB-FF9D-421C-AF3A-FE0652CC9206}"/>
              </a:ext>
            </a:extLst>
          </p:cNvPr>
          <p:cNvCxnSpPr/>
          <p:nvPr/>
        </p:nvCxnSpPr>
        <p:spPr>
          <a:xfrm>
            <a:off x="6003159" y="1424354"/>
            <a:ext cx="3109858" cy="0"/>
          </a:xfrm>
          <a:prstGeom prst="line">
            <a:avLst/>
          </a:prstGeom>
          <a:effectLst>
            <a:outerShdw blurRad="50800" dist="25400" dir="5400000" algn="t" rotWithShape="0">
              <a:prstClr val="black">
                <a:alpha val="40000"/>
              </a:prstClr>
            </a:outerShdw>
          </a:effectLst>
        </p:spPr>
        <p:style>
          <a:lnRef idx="3">
            <a:schemeClr val="dk1"/>
          </a:lnRef>
          <a:fillRef idx="0">
            <a:schemeClr val="dk1"/>
          </a:fillRef>
          <a:effectRef idx="2">
            <a:schemeClr val="dk1"/>
          </a:effectRef>
          <a:fontRef idx="minor">
            <a:schemeClr val="tx1"/>
          </a:fontRef>
        </p:style>
      </p:cxnSp>
      <p:cxnSp>
        <p:nvCxnSpPr>
          <p:cNvPr id="65" name="Straight Connector 44">
            <a:extLst>
              <a:ext uri="{FF2B5EF4-FFF2-40B4-BE49-F238E27FC236}">
                <a16:creationId xmlns:a16="http://schemas.microsoft.com/office/drawing/2014/main" id="{10AE05C9-B0B1-49C7-84AB-FE5D5FCBF243}"/>
              </a:ext>
            </a:extLst>
          </p:cNvPr>
          <p:cNvCxnSpPr/>
          <p:nvPr/>
        </p:nvCxnSpPr>
        <p:spPr>
          <a:xfrm>
            <a:off x="6023099" y="1881554"/>
            <a:ext cx="3109858" cy="0"/>
          </a:xfrm>
          <a:prstGeom prst="line">
            <a:avLst/>
          </a:prstGeom>
          <a:effectLst>
            <a:outerShdw blurRad="50800" dist="25400" dir="5400000" algn="t" rotWithShape="0">
              <a:prstClr val="black">
                <a:alpha val="40000"/>
              </a:prstClr>
            </a:outerShdw>
          </a:effectLst>
        </p:spPr>
        <p:style>
          <a:lnRef idx="3">
            <a:schemeClr val="dk1"/>
          </a:lnRef>
          <a:fillRef idx="0">
            <a:schemeClr val="dk1"/>
          </a:fillRef>
          <a:effectRef idx="2">
            <a:schemeClr val="dk1"/>
          </a:effectRef>
          <a:fontRef idx="minor">
            <a:schemeClr val="tx1"/>
          </a:fontRef>
        </p:style>
      </p:cxnSp>
      <p:sp>
        <p:nvSpPr>
          <p:cNvPr id="66" name="TextBox 2">
            <a:extLst>
              <a:ext uri="{FF2B5EF4-FFF2-40B4-BE49-F238E27FC236}">
                <a16:creationId xmlns:a16="http://schemas.microsoft.com/office/drawing/2014/main" id="{9C8AEB9A-F5BF-4866-B72E-6FE3EF785784}"/>
              </a:ext>
            </a:extLst>
          </p:cNvPr>
          <p:cNvSpPr txBox="1">
            <a:spLocks noChangeArrowheads="1"/>
          </p:cNvSpPr>
          <p:nvPr/>
        </p:nvSpPr>
        <p:spPr bwMode="auto">
          <a:xfrm>
            <a:off x="7135116" y="1043354"/>
            <a:ext cx="838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800" dirty="0">
                <a:latin typeface="Calibri" panose="020F0502020204030204" pitchFamily="34" charset="0"/>
              </a:rPr>
              <a:t>queue</a:t>
            </a:r>
          </a:p>
        </p:txBody>
      </p:sp>
      <p:grpSp>
        <p:nvGrpSpPr>
          <p:cNvPr id="3" name="Group 2">
            <a:extLst>
              <a:ext uri="{FF2B5EF4-FFF2-40B4-BE49-F238E27FC236}">
                <a16:creationId xmlns:a16="http://schemas.microsoft.com/office/drawing/2014/main" id="{E406E55E-07EB-492A-BDC0-0582104A7E96}"/>
              </a:ext>
            </a:extLst>
          </p:cNvPr>
          <p:cNvGrpSpPr/>
          <p:nvPr/>
        </p:nvGrpSpPr>
        <p:grpSpPr>
          <a:xfrm>
            <a:off x="4419600" y="4081423"/>
            <a:ext cx="3662008" cy="2395577"/>
            <a:chOff x="2277268" y="1327248"/>
            <a:chExt cx="4431030" cy="2898649"/>
          </a:xfrm>
        </p:grpSpPr>
        <p:sp>
          <p:nvSpPr>
            <p:cNvPr id="73" name="Oval 72">
              <a:extLst>
                <a:ext uri="{FF2B5EF4-FFF2-40B4-BE49-F238E27FC236}">
                  <a16:creationId xmlns:a16="http://schemas.microsoft.com/office/drawing/2014/main" id="{8BC5BC57-D4C3-40C8-B057-E554B84A9EBE}"/>
                </a:ext>
              </a:extLst>
            </p:cNvPr>
            <p:cNvSpPr/>
            <p:nvPr/>
          </p:nvSpPr>
          <p:spPr>
            <a:xfrm>
              <a:off x="4190998" y="1327248"/>
              <a:ext cx="762000" cy="6858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400" b="1" dirty="0"/>
                <a:t>20</a:t>
              </a:r>
            </a:p>
          </p:txBody>
        </p:sp>
        <p:sp>
          <p:nvSpPr>
            <p:cNvPr id="74" name="Oval 73">
              <a:extLst>
                <a:ext uri="{FF2B5EF4-FFF2-40B4-BE49-F238E27FC236}">
                  <a16:creationId xmlns:a16="http://schemas.microsoft.com/office/drawing/2014/main" id="{7CA6C379-9C4F-42E0-BE3F-67A7EF7DBF3F}"/>
                </a:ext>
              </a:extLst>
            </p:cNvPr>
            <p:cNvSpPr/>
            <p:nvPr/>
          </p:nvSpPr>
          <p:spPr>
            <a:xfrm>
              <a:off x="2898298" y="2341470"/>
              <a:ext cx="762000" cy="6858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400" b="1" dirty="0"/>
                <a:t>15</a:t>
              </a:r>
            </a:p>
          </p:txBody>
        </p:sp>
        <p:sp>
          <p:nvSpPr>
            <p:cNvPr id="75" name="Oval 74">
              <a:extLst>
                <a:ext uri="{FF2B5EF4-FFF2-40B4-BE49-F238E27FC236}">
                  <a16:creationId xmlns:a16="http://schemas.microsoft.com/office/drawing/2014/main" id="{C3E6773E-9E52-49D7-9688-4E7E1DCA3831}"/>
                </a:ext>
              </a:extLst>
            </p:cNvPr>
            <p:cNvSpPr/>
            <p:nvPr/>
          </p:nvSpPr>
          <p:spPr>
            <a:xfrm>
              <a:off x="5344318" y="2341470"/>
              <a:ext cx="762000" cy="6858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400" b="1" dirty="0"/>
                <a:t>50</a:t>
              </a:r>
            </a:p>
          </p:txBody>
        </p:sp>
        <p:sp>
          <p:nvSpPr>
            <p:cNvPr id="76" name="Oval 75">
              <a:extLst>
                <a:ext uri="{FF2B5EF4-FFF2-40B4-BE49-F238E27FC236}">
                  <a16:creationId xmlns:a16="http://schemas.microsoft.com/office/drawing/2014/main" id="{E82B8615-A11C-46DD-A31B-2A1FDA7B4BA8}"/>
                </a:ext>
              </a:extLst>
            </p:cNvPr>
            <p:cNvSpPr/>
            <p:nvPr/>
          </p:nvSpPr>
          <p:spPr>
            <a:xfrm>
              <a:off x="2277268" y="3540097"/>
              <a:ext cx="762000" cy="6858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400" b="1" dirty="0"/>
                <a:t>10</a:t>
              </a:r>
            </a:p>
          </p:txBody>
        </p:sp>
        <p:sp>
          <p:nvSpPr>
            <p:cNvPr id="77" name="Oval 76">
              <a:extLst>
                <a:ext uri="{FF2B5EF4-FFF2-40B4-BE49-F238E27FC236}">
                  <a16:creationId xmlns:a16="http://schemas.microsoft.com/office/drawing/2014/main" id="{97387E5F-C85E-4614-A4B5-5CD0CCF6A57B}"/>
                </a:ext>
              </a:extLst>
            </p:cNvPr>
            <p:cNvSpPr/>
            <p:nvPr/>
          </p:nvSpPr>
          <p:spPr>
            <a:xfrm>
              <a:off x="3500278" y="3540097"/>
              <a:ext cx="762000" cy="6858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400" b="1" dirty="0"/>
                <a:t>18</a:t>
              </a:r>
            </a:p>
          </p:txBody>
        </p:sp>
        <p:sp>
          <p:nvSpPr>
            <p:cNvPr id="78" name="Oval 77">
              <a:extLst>
                <a:ext uri="{FF2B5EF4-FFF2-40B4-BE49-F238E27FC236}">
                  <a16:creationId xmlns:a16="http://schemas.microsoft.com/office/drawing/2014/main" id="{209C44B9-2F4F-4891-ABD7-9136B9A0F1BD}"/>
                </a:ext>
              </a:extLst>
            </p:cNvPr>
            <p:cNvSpPr/>
            <p:nvPr/>
          </p:nvSpPr>
          <p:spPr>
            <a:xfrm>
              <a:off x="4723288" y="3540097"/>
              <a:ext cx="762000" cy="6858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400" b="1" dirty="0"/>
                <a:t>25</a:t>
              </a:r>
            </a:p>
          </p:txBody>
        </p:sp>
        <p:sp>
          <p:nvSpPr>
            <p:cNvPr id="79" name="Oval 78">
              <a:extLst>
                <a:ext uri="{FF2B5EF4-FFF2-40B4-BE49-F238E27FC236}">
                  <a16:creationId xmlns:a16="http://schemas.microsoft.com/office/drawing/2014/main" id="{FDD66410-2134-45B8-9F29-942138629180}"/>
                </a:ext>
              </a:extLst>
            </p:cNvPr>
            <p:cNvSpPr/>
            <p:nvPr/>
          </p:nvSpPr>
          <p:spPr>
            <a:xfrm>
              <a:off x="5946298" y="3540097"/>
              <a:ext cx="762000" cy="6858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400" b="1" dirty="0"/>
                <a:t>80</a:t>
              </a:r>
            </a:p>
          </p:txBody>
        </p:sp>
        <p:cxnSp>
          <p:nvCxnSpPr>
            <p:cNvPr id="80" name="Straight Connector 79">
              <a:extLst>
                <a:ext uri="{FF2B5EF4-FFF2-40B4-BE49-F238E27FC236}">
                  <a16:creationId xmlns:a16="http://schemas.microsoft.com/office/drawing/2014/main" id="{10F296E2-1B36-4ECA-A385-C6003DB13EB1}"/>
                </a:ext>
              </a:extLst>
            </p:cNvPr>
            <p:cNvCxnSpPr>
              <a:stCxn id="73" idx="3"/>
              <a:endCxn id="74" idx="7"/>
            </p:cNvCxnSpPr>
            <p:nvPr/>
          </p:nvCxnSpPr>
          <p:spPr>
            <a:xfrm flipH="1">
              <a:off x="3548706" y="1912615"/>
              <a:ext cx="753884" cy="52928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05DACD6A-9E1E-4A3F-8C00-DAF4E245269E}"/>
                </a:ext>
              </a:extLst>
            </p:cNvPr>
            <p:cNvCxnSpPr>
              <a:cxnSpLocks/>
              <a:stCxn id="73" idx="5"/>
              <a:endCxn id="75" idx="1"/>
            </p:cNvCxnSpPr>
            <p:nvPr/>
          </p:nvCxnSpPr>
          <p:spPr>
            <a:xfrm>
              <a:off x="4841406" y="1912615"/>
              <a:ext cx="614505" cy="52928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470D0D58-6D40-4A18-86F0-2847EFF56D99}"/>
                </a:ext>
              </a:extLst>
            </p:cNvPr>
            <p:cNvCxnSpPr>
              <a:cxnSpLocks/>
              <a:stCxn id="74" idx="3"/>
              <a:endCxn id="76" idx="0"/>
            </p:cNvCxnSpPr>
            <p:nvPr/>
          </p:nvCxnSpPr>
          <p:spPr>
            <a:xfrm flipH="1">
              <a:off x="2658268" y="2926837"/>
              <a:ext cx="351622" cy="61326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BD3212DC-E422-4496-8CAF-670970A2F0BB}"/>
                </a:ext>
              </a:extLst>
            </p:cNvPr>
            <p:cNvCxnSpPr>
              <a:cxnSpLocks/>
              <a:stCxn id="74" idx="5"/>
              <a:endCxn id="77" idx="0"/>
            </p:cNvCxnSpPr>
            <p:nvPr/>
          </p:nvCxnSpPr>
          <p:spPr>
            <a:xfrm>
              <a:off x="3548706" y="2926837"/>
              <a:ext cx="332572" cy="61326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08ED19DD-3AA5-4B6F-A2D0-434C689FD987}"/>
                </a:ext>
              </a:extLst>
            </p:cNvPr>
            <p:cNvCxnSpPr>
              <a:cxnSpLocks/>
              <a:stCxn id="75" idx="3"/>
              <a:endCxn id="78" idx="0"/>
            </p:cNvCxnSpPr>
            <p:nvPr/>
          </p:nvCxnSpPr>
          <p:spPr>
            <a:xfrm flipH="1">
              <a:off x="5104288" y="2926837"/>
              <a:ext cx="351622" cy="61326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2A8907AB-DCC2-4414-80F2-05EB85DAFCF5}"/>
                </a:ext>
              </a:extLst>
            </p:cNvPr>
            <p:cNvCxnSpPr>
              <a:cxnSpLocks/>
              <a:stCxn id="75" idx="5"/>
              <a:endCxn id="79" idx="0"/>
            </p:cNvCxnSpPr>
            <p:nvPr/>
          </p:nvCxnSpPr>
          <p:spPr>
            <a:xfrm>
              <a:off x="5994726" y="2926837"/>
              <a:ext cx="332572" cy="61326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0" name="Group 29">
            <a:extLst>
              <a:ext uri="{FF2B5EF4-FFF2-40B4-BE49-F238E27FC236}">
                <a16:creationId xmlns:a16="http://schemas.microsoft.com/office/drawing/2014/main" id="{A2A5D79C-354D-4B20-81AD-63556170DBF1}"/>
              </a:ext>
            </a:extLst>
          </p:cNvPr>
          <p:cNvGrpSpPr/>
          <p:nvPr/>
        </p:nvGrpSpPr>
        <p:grpSpPr>
          <a:xfrm>
            <a:off x="6629400" y="4244975"/>
            <a:ext cx="1133521" cy="250825"/>
            <a:chOff x="7554216" y="4182134"/>
            <a:chExt cx="1133521" cy="250825"/>
          </a:xfrm>
        </p:grpSpPr>
        <p:sp>
          <p:nvSpPr>
            <p:cNvPr id="86" name="Rectangle 17">
              <a:extLst>
                <a:ext uri="{FF2B5EF4-FFF2-40B4-BE49-F238E27FC236}">
                  <a16:creationId xmlns:a16="http://schemas.microsoft.com/office/drawing/2014/main" id="{2C232B2E-A5B3-4856-98DD-0984CE9379CE}"/>
                </a:ext>
              </a:extLst>
            </p:cNvPr>
            <p:cNvSpPr/>
            <p:nvPr/>
          </p:nvSpPr>
          <p:spPr>
            <a:xfrm>
              <a:off x="8032718" y="4182134"/>
              <a:ext cx="655019" cy="250825"/>
            </a:xfrm>
            <a:prstGeom prst="rect">
              <a:avLst/>
            </a:prstGeom>
            <a:solidFill>
              <a:schemeClr val="accent4"/>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sz="1400" dirty="0">
                  <a:solidFill>
                    <a:schemeClr val="tx1"/>
                  </a:solidFill>
                </a:rPr>
                <a:t>temp</a:t>
              </a:r>
            </a:p>
          </p:txBody>
        </p:sp>
        <p:cxnSp>
          <p:nvCxnSpPr>
            <p:cNvPr id="29" name="Straight Arrow Connector 28">
              <a:extLst>
                <a:ext uri="{FF2B5EF4-FFF2-40B4-BE49-F238E27FC236}">
                  <a16:creationId xmlns:a16="http://schemas.microsoft.com/office/drawing/2014/main" id="{E300EAA9-44C0-4E3B-A5F6-77BDA1F42E07}"/>
                </a:ext>
              </a:extLst>
            </p:cNvPr>
            <p:cNvCxnSpPr>
              <a:stCxn id="86" idx="1"/>
            </p:cNvCxnSpPr>
            <p:nvPr/>
          </p:nvCxnSpPr>
          <p:spPr>
            <a:xfrm flipH="1" flipV="1">
              <a:off x="7554216" y="4307546"/>
              <a:ext cx="478502"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63" name="Rectangle 17">
            <a:extLst>
              <a:ext uri="{FF2B5EF4-FFF2-40B4-BE49-F238E27FC236}">
                <a16:creationId xmlns:a16="http://schemas.microsoft.com/office/drawing/2014/main" id="{6B557925-3EE5-473D-8F86-C65941D302A2}"/>
              </a:ext>
            </a:extLst>
          </p:cNvPr>
          <p:cNvSpPr/>
          <p:nvPr/>
        </p:nvSpPr>
        <p:spPr>
          <a:xfrm>
            <a:off x="6195205" y="1549767"/>
            <a:ext cx="406715" cy="250825"/>
          </a:xfrm>
          <a:prstGeom prst="rect">
            <a:avLst/>
          </a:prstGeom>
          <a:solidFill>
            <a:srgbClr val="4BACC6"/>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sz="1200" b="1" dirty="0"/>
              <a:t>20</a:t>
            </a:r>
          </a:p>
        </p:txBody>
      </p:sp>
      <p:sp>
        <p:nvSpPr>
          <p:cNvPr id="98" name="Rectangle 14">
            <a:extLst>
              <a:ext uri="{FF2B5EF4-FFF2-40B4-BE49-F238E27FC236}">
                <a16:creationId xmlns:a16="http://schemas.microsoft.com/office/drawing/2014/main" id="{9DF55B5E-8FB5-4296-ABF4-AFF89FA2F153}"/>
              </a:ext>
            </a:extLst>
          </p:cNvPr>
          <p:cNvSpPr/>
          <p:nvPr/>
        </p:nvSpPr>
        <p:spPr>
          <a:xfrm>
            <a:off x="6196154" y="1549767"/>
            <a:ext cx="405403" cy="250825"/>
          </a:xfrm>
          <a:prstGeom prst="rect">
            <a:avLst/>
          </a:prstGeom>
          <a:solidFill>
            <a:srgbClr val="4BACC6"/>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sz="1200" b="1" dirty="0"/>
              <a:t>15</a:t>
            </a:r>
          </a:p>
        </p:txBody>
      </p:sp>
      <p:sp>
        <p:nvSpPr>
          <p:cNvPr id="99" name="Rectangle 14">
            <a:extLst>
              <a:ext uri="{FF2B5EF4-FFF2-40B4-BE49-F238E27FC236}">
                <a16:creationId xmlns:a16="http://schemas.microsoft.com/office/drawing/2014/main" id="{C3B49E52-FC8B-4B89-9626-EF78BA73EFCC}"/>
              </a:ext>
            </a:extLst>
          </p:cNvPr>
          <p:cNvSpPr/>
          <p:nvPr/>
        </p:nvSpPr>
        <p:spPr>
          <a:xfrm>
            <a:off x="6603626" y="1549767"/>
            <a:ext cx="405403" cy="250825"/>
          </a:xfrm>
          <a:prstGeom prst="rect">
            <a:avLst/>
          </a:prstGeom>
          <a:solidFill>
            <a:srgbClr val="4BACC6"/>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sz="1200" b="1" dirty="0"/>
              <a:t>50</a:t>
            </a:r>
          </a:p>
        </p:txBody>
      </p:sp>
      <p:sp>
        <p:nvSpPr>
          <p:cNvPr id="123" name="TextBox 122">
            <a:extLst>
              <a:ext uri="{FF2B5EF4-FFF2-40B4-BE49-F238E27FC236}">
                <a16:creationId xmlns:a16="http://schemas.microsoft.com/office/drawing/2014/main" id="{B4E65445-9348-4EC4-9EE5-AAFF19E7E3E1}"/>
              </a:ext>
            </a:extLst>
          </p:cNvPr>
          <p:cNvSpPr txBox="1"/>
          <p:nvPr/>
        </p:nvSpPr>
        <p:spPr>
          <a:xfrm>
            <a:off x="154830" y="4777859"/>
            <a:ext cx="1521570" cy="369332"/>
          </a:xfrm>
          <a:prstGeom prst="rect">
            <a:avLst/>
          </a:prstGeom>
          <a:noFill/>
        </p:spPr>
        <p:txBody>
          <a:bodyPr wrap="none" rtlCol="0">
            <a:spAutoFit/>
          </a:bodyPr>
          <a:lstStyle/>
          <a:p>
            <a:r>
              <a:rPr lang="en-SG" b="1" dirty="0">
                <a:solidFill>
                  <a:srgbClr val="FF0000"/>
                </a:solidFill>
                <a:latin typeface="Courier New" panose="02070309020205020404" pitchFamily="49" charset="0"/>
                <a:cs typeface="Courier New" panose="02070309020205020404" pitchFamily="49" charset="0"/>
              </a:rPr>
              <a:t>Print:	20 </a:t>
            </a:r>
          </a:p>
        </p:txBody>
      </p:sp>
      <p:sp>
        <p:nvSpPr>
          <p:cNvPr id="153" name="TextBox 152">
            <a:extLst>
              <a:ext uri="{FF2B5EF4-FFF2-40B4-BE49-F238E27FC236}">
                <a16:creationId xmlns:a16="http://schemas.microsoft.com/office/drawing/2014/main" id="{C5C34B8A-F295-43E3-94D8-5AA0F3EBADB7}"/>
              </a:ext>
            </a:extLst>
          </p:cNvPr>
          <p:cNvSpPr txBox="1"/>
          <p:nvPr/>
        </p:nvSpPr>
        <p:spPr>
          <a:xfrm>
            <a:off x="152400" y="4777859"/>
            <a:ext cx="1797287" cy="369332"/>
          </a:xfrm>
          <a:prstGeom prst="rect">
            <a:avLst/>
          </a:prstGeom>
          <a:noFill/>
        </p:spPr>
        <p:txBody>
          <a:bodyPr wrap="none" rtlCol="0">
            <a:spAutoFit/>
          </a:bodyPr>
          <a:lstStyle/>
          <a:p>
            <a:r>
              <a:rPr lang="en-SG" b="1" dirty="0">
                <a:solidFill>
                  <a:srgbClr val="FF0000"/>
                </a:solidFill>
                <a:latin typeface="Courier New" panose="02070309020205020404" pitchFamily="49" charset="0"/>
                <a:cs typeface="Courier New" panose="02070309020205020404" pitchFamily="49" charset="0"/>
              </a:rPr>
              <a:t>Print:	20 15</a:t>
            </a:r>
          </a:p>
        </p:txBody>
      </p:sp>
      <p:sp>
        <p:nvSpPr>
          <p:cNvPr id="69" name="Rectangle 14">
            <a:extLst>
              <a:ext uri="{FF2B5EF4-FFF2-40B4-BE49-F238E27FC236}">
                <a16:creationId xmlns:a16="http://schemas.microsoft.com/office/drawing/2014/main" id="{91522A40-A901-4FE9-BA9C-F382FB1CD777}"/>
              </a:ext>
            </a:extLst>
          </p:cNvPr>
          <p:cNvSpPr/>
          <p:nvPr/>
        </p:nvSpPr>
        <p:spPr>
          <a:xfrm>
            <a:off x="6601557" y="1549767"/>
            <a:ext cx="405403" cy="250825"/>
          </a:xfrm>
          <a:prstGeom prst="rect">
            <a:avLst/>
          </a:prstGeom>
          <a:solidFill>
            <a:srgbClr val="4BACC6"/>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sz="1200" b="1" dirty="0"/>
              <a:t>10</a:t>
            </a:r>
          </a:p>
        </p:txBody>
      </p:sp>
      <p:sp>
        <p:nvSpPr>
          <p:cNvPr id="158" name="Rectangle 14">
            <a:extLst>
              <a:ext uri="{FF2B5EF4-FFF2-40B4-BE49-F238E27FC236}">
                <a16:creationId xmlns:a16="http://schemas.microsoft.com/office/drawing/2014/main" id="{09563766-E7A8-468E-9126-8F30794774BE}"/>
              </a:ext>
            </a:extLst>
          </p:cNvPr>
          <p:cNvSpPr/>
          <p:nvPr/>
        </p:nvSpPr>
        <p:spPr>
          <a:xfrm>
            <a:off x="7009982" y="1549767"/>
            <a:ext cx="405403" cy="250825"/>
          </a:xfrm>
          <a:prstGeom prst="rect">
            <a:avLst/>
          </a:prstGeom>
          <a:solidFill>
            <a:srgbClr val="4BACC6"/>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sz="1200" b="1" dirty="0"/>
              <a:t>18</a:t>
            </a:r>
          </a:p>
        </p:txBody>
      </p:sp>
      <p:sp>
        <p:nvSpPr>
          <p:cNvPr id="175" name="TextBox 174">
            <a:extLst>
              <a:ext uri="{FF2B5EF4-FFF2-40B4-BE49-F238E27FC236}">
                <a16:creationId xmlns:a16="http://schemas.microsoft.com/office/drawing/2014/main" id="{3CBFA343-6E3F-4D1B-836C-9ADE7BA54551}"/>
              </a:ext>
            </a:extLst>
          </p:cNvPr>
          <p:cNvSpPr txBox="1"/>
          <p:nvPr/>
        </p:nvSpPr>
        <p:spPr>
          <a:xfrm>
            <a:off x="152400" y="4773731"/>
            <a:ext cx="2210862" cy="369332"/>
          </a:xfrm>
          <a:prstGeom prst="rect">
            <a:avLst/>
          </a:prstGeom>
          <a:noFill/>
        </p:spPr>
        <p:txBody>
          <a:bodyPr wrap="none" rtlCol="0">
            <a:spAutoFit/>
          </a:bodyPr>
          <a:lstStyle/>
          <a:p>
            <a:r>
              <a:rPr lang="en-SG" b="1" dirty="0">
                <a:solidFill>
                  <a:srgbClr val="FF0000"/>
                </a:solidFill>
                <a:latin typeface="Courier New" panose="02070309020205020404" pitchFamily="49" charset="0"/>
                <a:cs typeface="Courier New" panose="02070309020205020404" pitchFamily="49" charset="0"/>
              </a:rPr>
              <a:t>Print:	20 15 50</a:t>
            </a:r>
          </a:p>
        </p:txBody>
      </p:sp>
      <p:sp>
        <p:nvSpPr>
          <p:cNvPr id="184" name="Rectangle 14">
            <a:extLst>
              <a:ext uri="{FF2B5EF4-FFF2-40B4-BE49-F238E27FC236}">
                <a16:creationId xmlns:a16="http://schemas.microsoft.com/office/drawing/2014/main" id="{268AF7AF-48DC-4D80-80B0-4A84DC77C057}"/>
              </a:ext>
            </a:extLst>
          </p:cNvPr>
          <p:cNvSpPr/>
          <p:nvPr/>
        </p:nvSpPr>
        <p:spPr>
          <a:xfrm>
            <a:off x="7006960" y="1549767"/>
            <a:ext cx="405403" cy="250825"/>
          </a:xfrm>
          <a:prstGeom prst="rect">
            <a:avLst/>
          </a:prstGeom>
          <a:solidFill>
            <a:srgbClr val="4BACC6"/>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sz="1200" b="1" dirty="0"/>
              <a:t>25</a:t>
            </a:r>
          </a:p>
        </p:txBody>
      </p:sp>
      <p:sp>
        <p:nvSpPr>
          <p:cNvPr id="185" name="Rectangle 14">
            <a:extLst>
              <a:ext uri="{FF2B5EF4-FFF2-40B4-BE49-F238E27FC236}">
                <a16:creationId xmlns:a16="http://schemas.microsoft.com/office/drawing/2014/main" id="{952B6383-0634-48E0-9F93-3521CD0BDCBF}"/>
              </a:ext>
            </a:extLst>
          </p:cNvPr>
          <p:cNvSpPr/>
          <p:nvPr/>
        </p:nvSpPr>
        <p:spPr>
          <a:xfrm>
            <a:off x="7412363" y="1549767"/>
            <a:ext cx="405403" cy="250825"/>
          </a:xfrm>
          <a:prstGeom prst="rect">
            <a:avLst/>
          </a:prstGeom>
          <a:solidFill>
            <a:srgbClr val="4BACC6"/>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sz="1200" b="1" dirty="0"/>
              <a:t>80</a:t>
            </a:r>
          </a:p>
        </p:txBody>
      </p:sp>
      <p:grpSp>
        <p:nvGrpSpPr>
          <p:cNvPr id="8" name="Group 7">
            <a:extLst>
              <a:ext uri="{FF2B5EF4-FFF2-40B4-BE49-F238E27FC236}">
                <a16:creationId xmlns:a16="http://schemas.microsoft.com/office/drawing/2014/main" id="{7F34C4F3-3791-4AB6-8E3F-CFFBE782C753}"/>
              </a:ext>
            </a:extLst>
          </p:cNvPr>
          <p:cNvGrpSpPr/>
          <p:nvPr/>
        </p:nvGrpSpPr>
        <p:grpSpPr>
          <a:xfrm>
            <a:off x="152400" y="685800"/>
            <a:ext cx="5791200" cy="3701535"/>
            <a:chOff x="152400" y="761999"/>
            <a:chExt cx="5791200" cy="3701535"/>
          </a:xfrm>
        </p:grpSpPr>
        <p:sp>
          <p:nvSpPr>
            <p:cNvPr id="7" name="Rectangle 6">
              <a:extLst>
                <a:ext uri="{FF2B5EF4-FFF2-40B4-BE49-F238E27FC236}">
                  <a16:creationId xmlns:a16="http://schemas.microsoft.com/office/drawing/2014/main" id="{A9DEEF6C-E5B3-43B2-95EC-5525BB9EF1C4}"/>
                </a:ext>
              </a:extLst>
            </p:cNvPr>
            <p:cNvSpPr/>
            <p:nvPr/>
          </p:nvSpPr>
          <p:spPr>
            <a:xfrm>
              <a:off x="152400" y="761999"/>
              <a:ext cx="5791200" cy="3699947"/>
            </a:xfrm>
            <a:prstGeom prst="rect">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4" name="Group 3">
              <a:extLst>
                <a:ext uri="{FF2B5EF4-FFF2-40B4-BE49-F238E27FC236}">
                  <a16:creationId xmlns:a16="http://schemas.microsoft.com/office/drawing/2014/main" id="{381E0C65-AF0C-4D33-BBEE-34991FE0368E}"/>
                </a:ext>
              </a:extLst>
            </p:cNvPr>
            <p:cNvGrpSpPr/>
            <p:nvPr/>
          </p:nvGrpSpPr>
          <p:grpSpPr>
            <a:xfrm>
              <a:off x="228600" y="860961"/>
              <a:ext cx="5715000" cy="3602573"/>
              <a:chOff x="1143000" y="1446213"/>
              <a:chExt cx="5715000" cy="3602573"/>
            </a:xfrm>
          </p:grpSpPr>
          <p:sp>
            <p:nvSpPr>
              <p:cNvPr id="5" name="TextBox 16">
                <a:extLst>
                  <a:ext uri="{FF2B5EF4-FFF2-40B4-BE49-F238E27FC236}">
                    <a16:creationId xmlns:a16="http://schemas.microsoft.com/office/drawing/2014/main" id="{B9FFF237-8A6D-45E9-965D-75EF38B4FA76}"/>
                  </a:ext>
                </a:extLst>
              </p:cNvPr>
              <p:cNvSpPr txBox="1">
                <a:spLocks noChangeArrowheads="1"/>
              </p:cNvSpPr>
              <p:nvPr/>
            </p:nvSpPr>
            <p:spPr bwMode="auto">
              <a:xfrm>
                <a:off x="1524000" y="1447800"/>
                <a:ext cx="5334000" cy="3600986"/>
              </a:xfrm>
              <a:prstGeom prst="rect">
                <a:avLst/>
              </a:prstGeom>
              <a:noFill/>
              <a:ln>
                <a:noFill/>
              </a:ln>
            </p:spPr>
            <p:txBody>
              <a:bodyPr wrap="square">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defRPr/>
                </a:pPr>
                <a:r>
                  <a:rPr lang="en-US" altLang="en-US" sz="1200" dirty="0">
                    <a:latin typeface="Courier New" panose="02070309020205020404" pitchFamily="49" charset="0"/>
                    <a:cs typeface="Courier New" panose="02070309020205020404" pitchFamily="49" charset="0"/>
                  </a:rPr>
                  <a:t>void </a:t>
                </a:r>
                <a:r>
                  <a:rPr lang="en-US" altLang="en-US" sz="1200" dirty="0" err="1">
                    <a:latin typeface="Courier New" panose="02070309020205020404" pitchFamily="49" charset="0"/>
                    <a:cs typeface="Courier New" panose="02070309020205020404" pitchFamily="49" charset="0"/>
                  </a:rPr>
                  <a:t>levelOrderTraversal</a:t>
                </a:r>
                <a:r>
                  <a:rPr lang="en-US" altLang="en-US" sz="1200" dirty="0">
                    <a:latin typeface="Courier New" panose="02070309020205020404" pitchFamily="49" charset="0"/>
                    <a:cs typeface="Courier New" panose="02070309020205020404" pitchFamily="49" charset="0"/>
                  </a:rPr>
                  <a:t>(</a:t>
                </a:r>
                <a:r>
                  <a:rPr lang="en-US" altLang="en-US" sz="1200" dirty="0" err="1">
                    <a:latin typeface="Courier New" panose="02070309020205020404" pitchFamily="49" charset="0"/>
                    <a:cs typeface="Courier New" panose="02070309020205020404" pitchFamily="49" charset="0"/>
                  </a:rPr>
                  <a:t>BSTNode</a:t>
                </a:r>
                <a:r>
                  <a:rPr lang="en-US" altLang="en-US" sz="1200" dirty="0">
                    <a:latin typeface="Courier New" panose="02070309020205020404" pitchFamily="49" charset="0"/>
                    <a:cs typeface="Courier New" panose="02070309020205020404" pitchFamily="49" charset="0"/>
                  </a:rPr>
                  <a:t>* root){</a:t>
                </a:r>
              </a:p>
              <a:p>
                <a:pPr>
                  <a:lnSpc>
                    <a:spcPct val="100000"/>
                  </a:lnSpc>
                  <a:spcBef>
                    <a:spcPct val="0"/>
                  </a:spcBef>
                  <a:buFontTx/>
                  <a:buNone/>
                  <a:defRPr/>
                </a:pPr>
                <a:r>
                  <a:rPr lang="en-US" altLang="en-US" sz="1200" dirty="0">
                    <a:latin typeface="Courier New" panose="02070309020205020404" pitchFamily="49" charset="0"/>
                    <a:cs typeface="Courier New" panose="02070309020205020404" pitchFamily="49" charset="0"/>
                  </a:rPr>
                  <a:t>    Queue q;</a:t>
                </a:r>
              </a:p>
              <a:p>
                <a:pPr>
                  <a:lnSpc>
                    <a:spcPct val="100000"/>
                  </a:lnSpc>
                  <a:spcBef>
                    <a:spcPct val="0"/>
                  </a:spcBef>
                  <a:buFontTx/>
                  <a:buNone/>
                  <a:defRPr/>
                </a:pPr>
                <a:r>
                  <a:rPr lang="en-US" altLang="en-US" sz="1200" dirty="0">
                    <a:latin typeface="Courier New" panose="02070309020205020404" pitchFamily="49" charset="0"/>
                    <a:cs typeface="Courier New" panose="02070309020205020404" pitchFamily="49" charset="0"/>
                  </a:rPr>
                  <a:t>    </a:t>
                </a:r>
                <a:r>
                  <a:rPr lang="en-US" altLang="en-US" sz="1200" dirty="0" err="1">
                    <a:latin typeface="Courier New" panose="02070309020205020404" pitchFamily="49" charset="0"/>
                    <a:cs typeface="Courier New" panose="02070309020205020404" pitchFamily="49" charset="0"/>
                  </a:rPr>
                  <a:t>q.head</a:t>
                </a:r>
                <a:r>
                  <a:rPr lang="en-US" altLang="en-US" sz="1200" dirty="0">
                    <a:latin typeface="Courier New" panose="02070309020205020404" pitchFamily="49" charset="0"/>
                    <a:cs typeface="Courier New" panose="02070309020205020404" pitchFamily="49" charset="0"/>
                  </a:rPr>
                  <a:t>=NULL;</a:t>
                </a:r>
              </a:p>
              <a:p>
                <a:pPr>
                  <a:lnSpc>
                    <a:spcPct val="100000"/>
                  </a:lnSpc>
                  <a:spcBef>
                    <a:spcPct val="0"/>
                  </a:spcBef>
                  <a:buFontTx/>
                  <a:buNone/>
                  <a:defRPr/>
                </a:pPr>
                <a:r>
                  <a:rPr lang="en-US" altLang="en-US" sz="1200" dirty="0">
                    <a:latin typeface="Courier New" panose="02070309020205020404" pitchFamily="49" charset="0"/>
                    <a:cs typeface="Courier New" panose="02070309020205020404" pitchFamily="49" charset="0"/>
                  </a:rPr>
                  <a:t>    </a:t>
                </a:r>
                <a:r>
                  <a:rPr lang="en-US" altLang="en-US" sz="1200" dirty="0" err="1">
                    <a:latin typeface="Courier New" panose="02070309020205020404" pitchFamily="49" charset="0"/>
                    <a:cs typeface="Courier New" panose="02070309020205020404" pitchFamily="49" charset="0"/>
                  </a:rPr>
                  <a:t>q.tail</a:t>
                </a:r>
                <a:r>
                  <a:rPr lang="en-US" altLang="en-US" sz="1200" dirty="0">
                    <a:latin typeface="Courier New" panose="02070309020205020404" pitchFamily="49" charset="0"/>
                    <a:cs typeface="Courier New" panose="02070309020205020404" pitchFamily="49" charset="0"/>
                  </a:rPr>
                  <a:t>=NULL;</a:t>
                </a:r>
              </a:p>
              <a:p>
                <a:pPr>
                  <a:lnSpc>
                    <a:spcPct val="100000"/>
                  </a:lnSpc>
                  <a:spcBef>
                    <a:spcPct val="0"/>
                  </a:spcBef>
                  <a:buFontTx/>
                  <a:buNone/>
                  <a:defRPr/>
                </a:pPr>
                <a:r>
                  <a:rPr lang="en-US" altLang="en-US" sz="1200" dirty="0">
                    <a:latin typeface="Courier New" panose="02070309020205020404" pitchFamily="49" charset="0"/>
                    <a:cs typeface="Courier New" panose="02070309020205020404" pitchFamily="49" charset="0"/>
                  </a:rPr>
                  <a:t>    </a:t>
                </a:r>
                <a:r>
                  <a:rPr lang="en-US" altLang="en-US" sz="1200" dirty="0" err="1">
                    <a:latin typeface="Courier New" panose="02070309020205020404" pitchFamily="49" charset="0"/>
                    <a:cs typeface="Courier New" panose="02070309020205020404" pitchFamily="49" charset="0"/>
                  </a:rPr>
                  <a:t>BSTNode</a:t>
                </a:r>
                <a:r>
                  <a:rPr lang="en-US" altLang="en-US" sz="1200" dirty="0">
                    <a:latin typeface="Courier New" panose="02070309020205020404" pitchFamily="49" charset="0"/>
                    <a:cs typeface="Courier New" panose="02070309020205020404" pitchFamily="49" charset="0"/>
                  </a:rPr>
                  <a:t> *temp;</a:t>
                </a:r>
              </a:p>
              <a:p>
                <a:pPr>
                  <a:lnSpc>
                    <a:spcPct val="100000"/>
                  </a:lnSpc>
                  <a:spcBef>
                    <a:spcPct val="0"/>
                  </a:spcBef>
                  <a:buFontTx/>
                  <a:buNone/>
                  <a:defRPr/>
                </a:pPr>
                <a:r>
                  <a:rPr lang="en-US" altLang="en-US" sz="1200" dirty="0">
                    <a:latin typeface="Courier New" panose="02070309020205020404" pitchFamily="49" charset="0"/>
                    <a:cs typeface="Courier New" panose="02070309020205020404" pitchFamily="49" charset="0"/>
                  </a:rPr>
                  <a:t>    temp = root;</a:t>
                </a:r>
              </a:p>
              <a:p>
                <a:pPr>
                  <a:lnSpc>
                    <a:spcPct val="100000"/>
                  </a:lnSpc>
                  <a:spcBef>
                    <a:spcPct val="0"/>
                  </a:spcBef>
                  <a:buFontTx/>
                  <a:buNone/>
                  <a:defRPr/>
                </a:pPr>
                <a:endParaRPr lang="en-US" altLang="en-US" sz="1200" dirty="0">
                  <a:latin typeface="Courier New" panose="02070309020205020404" pitchFamily="49" charset="0"/>
                  <a:cs typeface="Courier New" panose="02070309020205020404" pitchFamily="49" charset="0"/>
                </a:endParaRPr>
              </a:p>
              <a:p>
                <a:pPr>
                  <a:lnSpc>
                    <a:spcPct val="100000"/>
                  </a:lnSpc>
                  <a:spcBef>
                    <a:spcPct val="0"/>
                  </a:spcBef>
                  <a:buFontTx/>
                  <a:buNone/>
                  <a:defRPr/>
                </a:pPr>
                <a:r>
                  <a:rPr lang="en-US" altLang="en-US" sz="1200" dirty="0">
                    <a:latin typeface="Courier New" panose="02070309020205020404" pitchFamily="49" charset="0"/>
                    <a:cs typeface="Courier New" panose="02070309020205020404" pitchFamily="49" charset="0"/>
                  </a:rPr>
                  <a:t>    if(temp != NULL){</a:t>
                </a:r>
              </a:p>
              <a:p>
                <a:pPr>
                  <a:lnSpc>
                    <a:spcPct val="100000"/>
                  </a:lnSpc>
                  <a:spcBef>
                    <a:spcPct val="0"/>
                  </a:spcBef>
                  <a:buFontTx/>
                  <a:buNone/>
                  <a:defRPr/>
                </a:pPr>
                <a:r>
                  <a:rPr lang="en-US" altLang="en-US" sz="1200" dirty="0">
                    <a:latin typeface="Courier New" panose="02070309020205020404" pitchFamily="49" charset="0"/>
                    <a:cs typeface="Courier New" panose="02070309020205020404" pitchFamily="49" charset="0"/>
                  </a:rPr>
                  <a:t>         enqueue(&amp;q.head,&amp;</a:t>
                </a:r>
                <a:r>
                  <a:rPr lang="en-US" altLang="en-US" sz="1200" dirty="0" err="1">
                    <a:latin typeface="Courier New" panose="02070309020205020404" pitchFamily="49" charset="0"/>
                    <a:cs typeface="Courier New" panose="02070309020205020404" pitchFamily="49" charset="0"/>
                  </a:rPr>
                  <a:t>q.tail,temp</a:t>
                </a:r>
                <a:r>
                  <a:rPr lang="en-US" altLang="en-US" sz="1200" dirty="0">
                    <a:latin typeface="Courier New" panose="02070309020205020404" pitchFamily="49" charset="0"/>
                    <a:cs typeface="Courier New" panose="02070309020205020404" pitchFamily="49" charset="0"/>
                  </a:rPr>
                  <a:t>);</a:t>
                </a:r>
              </a:p>
              <a:p>
                <a:pPr>
                  <a:lnSpc>
                    <a:spcPct val="100000"/>
                  </a:lnSpc>
                  <a:spcBef>
                    <a:spcPct val="0"/>
                  </a:spcBef>
                  <a:buFontTx/>
                  <a:buNone/>
                  <a:defRPr/>
                </a:pPr>
                <a:r>
                  <a:rPr lang="en-US" altLang="en-US" sz="1200" dirty="0">
                    <a:latin typeface="Courier New" panose="02070309020205020404" pitchFamily="49" charset="0"/>
                    <a:cs typeface="Courier New" panose="02070309020205020404" pitchFamily="49" charset="0"/>
                  </a:rPr>
                  <a:t>         while(!</a:t>
                </a:r>
                <a:r>
                  <a:rPr lang="en-US" altLang="en-US" sz="1200" dirty="0" err="1">
                    <a:latin typeface="Courier New" panose="02070309020205020404" pitchFamily="49" charset="0"/>
                    <a:cs typeface="Courier New" panose="02070309020205020404" pitchFamily="49" charset="0"/>
                  </a:rPr>
                  <a:t>isEmpty</a:t>
                </a:r>
                <a:r>
                  <a:rPr lang="en-US" altLang="en-US" sz="1200" dirty="0">
                    <a:latin typeface="Courier New" panose="02070309020205020404" pitchFamily="49" charset="0"/>
                    <a:cs typeface="Courier New" panose="02070309020205020404" pitchFamily="49" charset="0"/>
                  </a:rPr>
                  <a:t>(</a:t>
                </a:r>
                <a:r>
                  <a:rPr lang="en-US" altLang="en-US" sz="1200" dirty="0" err="1">
                    <a:latin typeface="Courier New" panose="02070309020205020404" pitchFamily="49" charset="0"/>
                    <a:cs typeface="Courier New" panose="02070309020205020404" pitchFamily="49" charset="0"/>
                  </a:rPr>
                  <a:t>q.head</a:t>
                </a:r>
                <a:r>
                  <a:rPr lang="en-US" altLang="en-US" sz="1200" dirty="0">
                    <a:latin typeface="Courier New" panose="02070309020205020404" pitchFamily="49" charset="0"/>
                    <a:cs typeface="Courier New" panose="02070309020205020404" pitchFamily="49" charset="0"/>
                  </a:rPr>
                  <a:t>)){</a:t>
                </a:r>
              </a:p>
              <a:p>
                <a:pPr>
                  <a:lnSpc>
                    <a:spcPct val="100000"/>
                  </a:lnSpc>
                  <a:spcBef>
                    <a:spcPct val="0"/>
                  </a:spcBef>
                  <a:buFontTx/>
                  <a:buNone/>
                  <a:defRPr/>
                </a:pPr>
                <a:r>
                  <a:rPr lang="en-US" altLang="en-US" sz="1200" dirty="0">
                    <a:latin typeface="Courier New" panose="02070309020205020404" pitchFamily="49" charset="0"/>
                    <a:cs typeface="Courier New" panose="02070309020205020404" pitchFamily="49" charset="0"/>
                  </a:rPr>
                  <a:t>             temp = dequeue(&amp;q.head,&amp;</a:t>
                </a:r>
                <a:r>
                  <a:rPr lang="en-US" altLang="en-US" sz="1200" dirty="0" err="1">
                    <a:latin typeface="Courier New" panose="02070309020205020404" pitchFamily="49" charset="0"/>
                    <a:cs typeface="Courier New" panose="02070309020205020404" pitchFamily="49" charset="0"/>
                  </a:rPr>
                  <a:t>q.tail</a:t>
                </a:r>
                <a:r>
                  <a:rPr lang="en-US" altLang="en-US" sz="1200" dirty="0">
                    <a:latin typeface="Courier New" panose="02070309020205020404" pitchFamily="49" charset="0"/>
                    <a:cs typeface="Courier New" panose="02070309020205020404" pitchFamily="49" charset="0"/>
                  </a:rPr>
                  <a:t>);</a:t>
                </a:r>
              </a:p>
              <a:p>
                <a:pPr>
                  <a:lnSpc>
                    <a:spcPct val="100000"/>
                  </a:lnSpc>
                  <a:spcBef>
                    <a:spcPct val="0"/>
                  </a:spcBef>
                  <a:buFontTx/>
                  <a:buNone/>
                  <a:defRPr/>
                </a:pPr>
                <a:r>
                  <a:rPr lang="en-US" altLang="en-US" sz="1200" dirty="0">
                    <a:latin typeface="Courier New" panose="02070309020205020404" pitchFamily="49" charset="0"/>
                    <a:cs typeface="Courier New" panose="02070309020205020404" pitchFamily="49" charset="0"/>
                  </a:rPr>
                  <a:t>             </a:t>
                </a:r>
                <a:r>
                  <a:rPr lang="en-US" altLang="en-US" sz="1200" dirty="0" err="1">
                    <a:latin typeface="Courier New" panose="02070309020205020404" pitchFamily="49" charset="0"/>
                    <a:cs typeface="Courier New" panose="02070309020205020404" pitchFamily="49" charset="0"/>
                  </a:rPr>
                  <a:t>printf</a:t>
                </a:r>
                <a:r>
                  <a:rPr lang="en-US" altLang="en-US" sz="1200" dirty="0">
                    <a:latin typeface="Courier New" panose="02070309020205020404" pitchFamily="49" charset="0"/>
                    <a:cs typeface="Courier New" panose="02070309020205020404" pitchFamily="49" charset="0"/>
                  </a:rPr>
                  <a:t>("%d ",temp-&gt;item);</a:t>
                </a:r>
              </a:p>
              <a:p>
                <a:pPr>
                  <a:lnSpc>
                    <a:spcPct val="100000"/>
                  </a:lnSpc>
                  <a:spcBef>
                    <a:spcPct val="0"/>
                  </a:spcBef>
                  <a:buFontTx/>
                  <a:buNone/>
                  <a:defRPr/>
                </a:pPr>
                <a:r>
                  <a:rPr lang="en-US" altLang="en-US" sz="1200" dirty="0">
                    <a:latin typeface="Courier New" panose="02070309020205020404" pitchFamily="49" charset="0"/>
                    <a:cs typeface="Courier New" panose="02070309020205020404" pitchFamily="49" charset="0"/>
                  </a:rPr>
                  <a:t>             if(temp-&gt;left!=NULL)</a:t>
                </a:r>
              </a:p>
              <a:p>
                <a:pPr>
                  <a:lnSpc>
                    <a:spcPct val="100000"/>
                  </a:lnSpc>
                  <a:spcBef>
                    <a:spcPct val="0"/>
                  </a:spcBef>
                  <a:buFontTx/>
                  <a:buNone/>
                  <a:defRPr/>
                </a:pPr>
                <a:r>
                  <a:rPr lang="en-US" altLang="en-US" sz="1200" dirty="0">
                    <a:latin typeface="Courier New" panose="02070309020205020404" pitchFamily="49" charset="0"/>
                    <a:cs typeface="Courier New" panose="02070309020205020404" pitchFamily="49" charset="0"/>
                  </a:rPr>
                  <a:t>                 enqueue(&amp;q.head,&amp;</a:t>
                </a:r>
                <a:r>
                  <a:rPr lang="en-US" altLang="en-US" sz="1200" dirty="0" err="1">
                    <a:latin typeface="Courier New" panose="02070309020205020404" pitchFamily="49" charset="0"/>
                    <a:cs typeface="Courier New" panose="02070309020205020404" pitchFamily="49" charset="0"/>
                  </a:rPr>
                  <a:t>q.tail,temp</a:t>
                </a:r>
                <a:r>
                  <a:rPr lang="en-US" altLang="en-US" sz="1200" dirty="0">
                    <a:latin typeface="Courier New" panose="02070309020205020404" pitchFamily="49" charset="0"/>
                    <a:cs typeface="Courier New" panose="02070309020205020404" pitchFamily="49" charset="0"/>
                  </a:rPr>
                  <a:t>-&gt;left);</a:t>
                </a:r>
              </a:p>
              <a:p>
                <a:pPr>
                  <a:lnSpc>
                    <a:spcPct val="100000"/>
                  </a:lnSpc>
                  <a:spcBef>
                    <a:spcPct val="0"/>
                  </a:spcBef>
                  <a:buFontTx/>
                  <a:buNone/>
                  <a:defRPr/>
                </a:pPr>
                <a:r>
                  <a:rPr lang="en-US" altLang="en-US" sz="1200" dirty="0">
                    <a:latin typeface="Courier New" panose="02070309020205020404" pitchFamily="49" charset="0"/>
                    <a:cs typeface="Courier New" panose="02070309020205020404" pitchFamily="49" charset="0"/>
                  </a:rPr>
                  <a:t>             if(temp-&gt;right!=NULL)</a:t>
                </a:r>
              </a:p>
              <a:p>
                <a:pPr>
                  <a:lnSpc>
                    <a:spcPct val="100000"/>
                  </a:lnSpc>
                  <a:spcBef>
                    <a:spcPct val="0"/>
                  </a:spcBef>
                  <a:buFontTx/>
                  <a:buNone/>
                  <a:defRPr/>
                </a:pPr>
                <a:r>
                  <a:rPr lang="en-US" altLang="en-US" sz="1200" dirty="0">
                    <a:latin typeface="Courier New" panose="02070309020205020404" pitchFamily="49" charset="0"/>
                    <a:cs typeface="Courier New" panose="02070309020205020404" pitchFamily="49" charset="0"/>
                  </a:rPr>
                  <a:t>                 enqueue(&amp;q.head,&amp;</a:t>
                </a:r>
                <a:r>
                  <a:rPr lang="en-US" altLang="en-US" sz="1200" dirty="0" err="1">
                    <a:latin typeface="Courier New" panose="02070309020205020404" pitchFamily="49" charset="0"/>
                    <a:cs typeface="Courier New" panose="02070309020205020404" pitchFamily="49" charset="0"/>
                  </a:rPr>
                  <a:t>q.tail,temp</a:t>
                </a:r>
                <a:r>
                  <a:rPr lang="en-US" altLang="en-US" sz="1200" dirty="0">
                    <a:latin typeface="Courier New" panose="02070309020205020404" pitchFamily="49" charset="0"/>
                    <a:cs typeface="Courier New" panose="02070309020205020404" pitchFamily="49" charset="0"/>
                  </a:rPr>
                  <a:t>-&gt;right);</a:t>
                </a:r>
              </a:p>
              <a:p>
                <a:pPr>
                  <a:lnSpc>
                    <a:spcPct val="100000"/>
                  </a:lnSpc>
                  <a:spcBef>
                    <a:spcPct val="0"/>
                  </a:spcBef>
                  <a:buFontTx/>
                  <a:buNone/>
                  <a:defRPr/>
                </a:pPr>
                <a:r>
                  <a:rPr lang="en-US" altLang="en-US" sz="1200" dirty="0">
                    <a:latin typeface="Courier New" panose="02070309020205020404" pitchFamily="49" charset="0"/>
                    <a:cs typeface="Courier New" panose="02070309020205020404" pitchFamily="49" charset="0"/>
                  </a:rPr>
                  <a:t>         }</a:t>
                </a:r>
              </a:p>
              <a:p>
                <a:pPr>
                  <a:lnSpc>
                    <a:spcPct val="100000"/>
                  </a:lnSpc>
                  <a:spcBef>
                    <a:spcPct val="0"/>
                  </a:spcBef>
                  <a:buFontTx/>
                  <a:buNone/>
                  <a:defRPr/>
                </a:pPr>
                <a:r>
                  <a:rPr lang="en-US" altLang="en-US" sz="1200" dirty="0">
                    <a:latin typeface="Courier New" panose="02070309020205020404" pitchFamily="49" charset="0"/>
                    <a:cs typeface="Courier New" panose="02070309020205020404" pitchFamily="49" charset="0"/>
                  </a:rPr>
                  <a:t>    }</a:t>
                </a:r>
              </a:p>
              <a:p>
                <a:pPr>
                  <a:lnSpc>
                    <a:spcPct val="100000"/>
                  </a:lnSpc>
                  <a:spcBef>
                    <a:spcPct val="0"/>
                  </a:spcBef>
                  <a:buFontTx/>
                  <a:buNone/>
                  <a:defRPr/>
                </a:pPr>
                <a:r>
                  <a:rPr lang="en-US" altLang="en-US" sz="1200" dirty="0">
                    <a:latin typeface="Courier New" panose="02070309020205020404" pitchFamily="49" charset="0"/>
                    <a:cs typeface="Courier New" panose="02070309020205020404" pitchFamily="49" charset="0"/>
                  </a:rPr>
                  <a:t>}</a:t>
                </a:r>
              </a:p>
            </p:txBody>
          </p:sp>
          <p:sp>
            <p:nvSpPr>
              <p:cNvPr id="6" name="TextBox 17">
                <a:extLst>
                  <a:ext uri="{FF2B5EF4-FFF2-40B4-BE49-F238E27FC236}">
                    <a16:creationId xmlns:a16="http://schemas.microsoft.com/office/drawing/2014/main" id="{F6E92F1B-BE8A-4AEE-A513-4654143F821F}"/>
                  </a:ext>
                </a:extLst>
              </p:cNvPr>
              <p:cNvSpPr txBox="1">
                <a:spLocks noChangeArrowheads="1"/>
              </p:cNvSpPr>
              <p:nvPr/>
            </p:nvSpPr>
            <p:spPr bwMode="auto">
              <a:xfrm>
                <a:off x="1143000" y="1446213"/>
                <a:ext cx="457200" cy="3600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1</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2</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3</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4</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5</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6</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7</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8</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9</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10</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11</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12</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13</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14</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15</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16</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17</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18</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19</a:t>
                </a:r>
              </a:p>
            </p:txBody>
          </p:sp>
        </p:grpSp>
      </p:grpSp>
      <p:cxnSp>
        <p:nvCxnSpPr>
          <p:cNvPr id="61" name="Straight Arrow Connector 60">
            <a:extLst>
              <a:ext uri="{FF2B5EF4-FFF2-40B4-BE49-F238E27FC236}">
                <a16:creationId xmlns:a16="http://schemas.microsoft.com/office/drawing/2014/main" id="{5394EBF3-966C-49BD-B9D0-DAE339300EC0}"/>
              </a:ext>
            </a:extLst>
          </p:cNvPr>
          <p:cNvCxnSpPr/>
          <p:nvPr/>
        </p:nvCxnSpPr>
        <p:spPr>
          <a:xfrm flipH="1">
            <a:off x="4648200" y="990600"/>
            <a:ext cx="692727"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0" name="TextBox 199">
            <a:extLst>
              <a:ext uri="{FF2B5EF4-FFF2-40B4-BE49-F238E27FC236}">
                <a16:creationId xmlns:a16="http://schemas.microsoft.com/office/drawing/2014/main" id="{1C2B206C-5C5E-4F53-B76A-3D3CF46CC937}"/>
              </a:ext>
            </a:extLst>
          </p:cNvPr>
          <p:cNvSpPr txBox="1"/>
          <p:nvPr/>
        </p:nvSpPr>
        <p:spPr>
          <a:xfrm>
            <a:off x="152400" y="4773731"/>
            <a:ext cx="2624436" cy="369332"/>
          </a:xfrm>
          <a:prstGeom prst="rect">
            <a:avLst/>
          </a:prstGeom>
          <a:noFill/>
        </p:spPr>
        <p:txBody>
          <a:bodyPr wrap="none" rtlCol="0">
            <a:spAutoFit/>
          </a:bodyPr>
          <a:lstStyle/>
          <a:p>
            <a:r>
              <a:rPr lang="en-SG" b="1" dirty="0">
                <a:solidFill>
                  <a:srgbClr val="FF0000"/>
                </a:solidFill>
                <a:latin typeface="Courier New" panose="02070309020205020404" pitchFamily="49" charset="0"/>
                <a:cs typeface="Courier New" panose="02070309020205020404" pitchFamily="49" charset="0"/>
              </a:rPr>
              <a:t>Print:	20 15 50 10</a:t>
            </a:r>
          </a:p>
        </p:txBody>
      </p:sp>
      <p:sp>
        <p:nvSpPr>
          <p:cNvPr id="229" name="TextBox 228">
            <a:extLst>
              <a:ext uri="{FF2B5EF4-FFF2-40B4-BE49-F238E27FC236}">
                <a16:creationId xmlns:a16="http://schemas.microsoft.com/office/drawing/2014/main" id="{9117AB8A-F3F5-4D0E-9B41-00E6BE64900D}"/>
              </a:ext>
            </a:extLst>
          </p:cNvPr>
          <p:cNvSpPr txBox="1"/>
          <p:nvPr/>
        </p:nvSpPr>
        <p:spPr>
          <a:xfrm>
            <a:off x="152400" y="4769603"/>
            <a:ext cx="3038011" cy="369332"/>
          </a:xfrm>
          <a:prstGeom prst="rect">
            <a:avLst/>
          </a:prstGeom>
          <a:noFill/>
        </p:spPr>
        <p:txBody>
          <a:bodyPr wrap="none" rtlCol="0">
            <a:spAutoFit/>
          </a:bodyPr>
          <a:lstStyle/>
          <a:p>
            <a:r>
              <a:rPr lang="en-SG" b="1" dirty="0">
                <a:solidFill>
                  <a:srgbClr val="FF0000"/>
                </a:solidFill>
                <a:latin typeface="Courier New" panose="02070309020205020404" pitchFamily="49" charset="0"/>
                <a:cs typeface="Courier New" panose="02070309020205020404" pitchFamily="49" charset="0"/>
              </a:rPr>
              <a:t>Print:	20 15 50 10 18</a:t>
            </a:r>
          </a:p>
        </p:txBody>
      </p:sp>
      <p:sp>
        <p:nvSpPr>
          <p:cNvPr id="266" name="TextBox 265">
            <a:extLst>
              <a:ext uri="{FF2B5EF4-FFF2-40B4-BE49-F238E27FC236}">
                <a16:creationId xmlns:a16="http://schemas.microsoft.com/office/drawing/2014/main" id="{4DA7A7B7-9B44-473D-A122-DB9660D0D6C8}"/>
              </a:ext>
            </a:extLst>
          </p:cNvPr>
          <p:cNvSpPr txBox="1"/>
          <p:nvPr/>
        </p:nvSpPr>
        <p:spPr>
          <a:xfrm>
            <a:off x="152400" y="4773731"/>
            <a:ext cx="3451586" cy="369332"/>
          </a:xfrm>
          <a:prstGeom prst="rect">
            <a:avLst/>
          </a:prstGeom>
          <a:noFill/>
        </p:spPr>
        <p:txBody>
          <a:bodyPr wrap="none" rtlCol="0">
            <a:spAutoFit/>
          </a:bodyPr>
          <a:lstStyle/>
          <a:p>
            <a:r>
              <a:rPr lang="en-SG" b="1" dirty="0">
                <a:solidFill>
                  <a:srgbClr val="FF0000"/>
                </a:solidFill>
                <a:latin typeface="Courier New" panose="02070309020205020404" pitchFamily="49" charset="0"/>
                <a:cs typeface="Courier New" panose="02070309020205020404" pitchFamily="49" charset="0"/>
              </a:rPr>
              <a:t>Print:	20 15 50 10 18 25</a:t>
            </a:r>
          </a:p>
        </p:txBody>
      </p:sp>
      <p:sp>
        <p:nvSpPr>
          <p:cNvPr id="267" name="TextBox 266">
            <a:extLst>
              <a:ext uri="{FF2B5EF4-FFF2-40B4-BE49-F238E27FC236}">
                <a16:creationId xmlns:a16="http://schemas.microsoft.com/office/drawing/2014/main" id="{8F5FB800-2269-42BE-AB13-0419E41E52FA}"/>
              </a:ext>
            </a:extLst>
          </p:cNvPr>
          <p:cNvSpPr txBox="1"/>
          <p:nvPr/>
        </p:nvSpPr>
        <p:spPr>
          <a:xfrm>
            <a:off x="152400" y="4779326"/>
            <a:ext cx="3865161" cy="369332"/>
          </a:xfrm>
          <a:prstGeom prst="rect">
            <a:avLst/>
          </a:prstGeom>
          <a:noFill/>
        </p:spPr>
        <p:txBody>
          <a:bodyPr wrap="none" rtlCol="0">
            <a:spAutoFit/>
          </a:bodyPr>
          <a:lstStyle/>
          <a:p>
            <a:r>
              <a:rPr lang="en-SG" b="1" dirty="0">
                <a:solidFill>
                  <a:srgbClr val="FF0000"/>
                </a:solidFill>
                <a:latin typeface="Courier New" panose="02070309020205020404" pitchFamily="49" charset="0"/>
                <a:cs typeface="Courier New" panose="02070309020205020404" pitchFamily="49" charset="0"/>
              </a:rPr>
              <a:t>Print:	20 15 50 10 18 25 80</a:t>
            </a:r>
          </a:p>
        </p:txBody>
      </p:sp>
    </p:spTree>
    <p:extLst>
      <p:ext uri="{BB962C8B-B14F-4D97-AF65-F5344CB8AC3E}">
        <p14:creationId xmlns:p14="http://schemas.microsoft.com/office/powerpoint/2010/main" val="1405467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5.55556E-7 -4.44444E-6 L -0.25451 0.12223 " pathEditMode="relative" rAng="0" ptsTypes="AA">
                                      <p:cBhvr>
                                        <p:cTn id="6" dur="500" fill="hold"/>
                                        <p:tgtEl>
                                          <p:spTgt spid="61"/>
                                        </p:tgtEl>
                                        <p:attrNameLst>
                                          <p:attrName>ppt_x</p:attrName>
                                          <p:attrName>ppt_y</p:attrName>
                                        </p:attrNameLst>
                                      </p:cBhvr>
                                      <p:rCtr x="-12726" y="6111"/>
                                    </p:animMotion>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0"/>
                                        </p:tgtEl>
                                        <p:attrNameLst>
                                          <p:attrName>style.visibility</p:attrName>
                                        </p:attrNameLst>
                                      </p:cBhvr>
                                      <p:to>
                                        <p:strVal val="visible"/>
                                      </p:to>
                                    </p:set>
                                    <p:animEffect transition="in" filter="fade">
                                      <p:cBhvr>
                                        <p:cTn id="11" dur="500"/>
                                        <p:tgtEl>
                                          <p:spTgt spid="30"/>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path" presetSubtype="0" accel="50000" decel="50000" fill="hold" nodeType="clickEffect">
                                  <p:stCondLst>
                                    <p:cond delay="0"/>
                                  </p:stCondLst>
                                  <p:childTnLst>
                                    <p:animMotion origin="layout" path="M -0.25451 0.12223 L -0.02951 0.2 " pathEditMode="relative" rAng="0" ptsTypes="AA">
                                      <p:cBhvr>
                                        <p:cTn id="15" dur="500" fill="hold"/>
                                        <p:tgtEl>
                                          <p:spTgt spid="61"/>
                                        </p:tgtEl>
                                        <p:attrNameLst>
                                          <p:attrName>ppt_x</p:attrName>
                                          <p:attrName>ppt_y</p:attrName>
                                        </p:attrNameLst>
                                      </p:cBhvr>
                                      <p:rCtr x="11250" y="3889"/>
                                    </p:animMotion>
                                  </p:childTnLst>
                                </p:cTn>
                              </p:par>
                            </p:childTnLst>
                          </p:cTn>
                        </p:par>
                      </p:childTnLst>
                    </p:cTn>
                  </p:par>
                  <p:par>
                    <p:cTn id="16" fill="hold">
                      <p:stCondLst>
                        <p:cond delay="indefinite"/>
                      </p:stCondLst>
                      <p:childTnLst>
                        <p:par>
                          <p:cTn id="17" fill="hold">
                            <p:stCondLst>
                              <p:cond delay="0"/>
                            </p:stCondLst>
                            <p:childTnLst>
                              <p:par>
                                <p:cTn id="18" presetID="2" presetClass="entr" presetSubtype="2" fill="hold" grpId="0" nodeType="clickEffect">
                                  <p:stCondLst>
                                    <p:cond delay="0"/>
                                  </p:stCondLst>
                                  <p:childTnLst>
                                    <p:set>
                                      <p:cBhvr>
                                        <p:cTn id="19" dur="1" fill="hold">
                                          <p:stCondLst>
                                            <p:cond delay="0"/>
                                          </p:stCondLst>
                                        </p:cTn>
                                        <p:tgtEl>
                                          <p:spTgt spid="63"/>
                                        </p:tgtEl>
                                        <p:attrNameLst>
                                          <p:attrName>style.visibility</p:attrName>
                                        </p:attrNameLst>
                                      </p:cBhvr>
                                      <p:to>
                                        <p:strVal val="visible"/>
                                      </p:to>
                                    </p:set>
                                    <p:anim calcmode="lin" valueType="num">
                                      <p:cBhvr additive="base">
                                        <p:cTn id="20" dur="500" fill="hold"/>
                                        <p:tgtEl>
                                          <p:spTgt spid="63"/>
                                        </p:tgtEl>
                                        <p:attrNameLst>
                                          <p:attrName>ppt_x</p:attrName>
                                        </p:attrNameLst>
                                      </p:cBhvr>
                                      <p:tavLst>
                                        <p:tav tm="0">
                                          <p:val>
                                            <p:strVal val="1+#ppt_w/2"/>
                                          </p:val>
                                        </p:tav>
                                        <p:tav tm="100000">
                                          <p:val>
                                            <p:strVal val="#ppt_x"/>
                                          </p:val>
                                        </p:tav>
                                      </p:tavLst>
                                    </p:anim>
                                    <p:anim calcmode="lin" valueType="num">
                                      <p:cBhvr additive="base">
                                        <p:cTn id="21" dur="500" fill="hold"/>
                                        <p:tgtEl>
                                          <p:spTgt spid="63"/>
                                        </p:tgtEl>
                                        <p:attrNameLst>
                                          <p:attrName>ppt_y</p:attrName>
                                        </p:attrNameLst>
                                      </p:cBhvr>
                                      <p:tavLst>
                                        <p:tav tm="0">
                                          <p:val>
                                            <p:strVal val="#ppt_y"/>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path" presetSubtype="0" accel="50000" decel="50000" fill="hold" nodeType="clickEffect">
                                  <p:stCondLst>
                                    <p:cond delay="0"/>
                                  </p:stCondLst>
                                  <p:childTnLst>
                                    <p:animMotion origin="layout" path="M -0.02951 0.2 L -0.07951 0.23334 " pathEditMode="relative" rAng="0" ptsTypes="AA">
                                      <p:cBhvr>
                                        <p:cTn id="25" dur="500" fill="hold"/>
                                        <p:tgtEl>
                                          <p:spTgt spid="61"/>
                                        </p:tgtEl>
                                        <p:attrNameLst>
                                          <p:attrName>ppt_x</p:attrName>
                                          <p:attrName>ppt_y</p:attrName>
                                        </p:attrNameLst>
                                      </p:cBhvr>
                                      <p:rCtr x="-2500" y="1667"/>
                                    </p:animMotion>
                                  </p:childTnLst>
                                </p:cTn>
                              </p:par>
                            </p:childTnLst>
                          </p:cTn>
                        </p:par>
                      </p:childTnLst>
                    </p:cTn>
                  </p:par>
                  <p:par>
                    <p:cTn id="26" fill="hold">
                      <p:stCondLst>
                        <p:cond delay="indefinite"/>
                      </p:stCondLst>
                      <p:childTnLst>
                        <p:par>
                          <p:cTn id="27" fill="hold">
                            <p:stCondLst>
                              <p:cond delay="0"/>
                            </p:stCondLst>
                            <p:childTnLst>
                              <p:par>
                                <p:cTn id="28" presetID="42" presetClass="path" presetSubtype="0" accel="50000" decel="50000" fill="hold" nodeType="clickEffect">
                                  <p:stCondLst>
                                    <p:cond delay="0"/>
                                  </p:stCondLst>
                                  <p:childTnLst>
                                    <p:animMotion origin="layout" path="M -0.07951 0.23334 L 0.02882 0.25556 " pathEditMode="relative" rAng="0" ptsTypes="AA">
                                      <p:cBhvr>
                                        <p:cTn id="29" dur="500" fill="hold"/>
                                        <p:tgtEl>
                                          <p:spTgt spid="61"/>
                                        </p:tgtEl>
                                        <p:attrNameLst>
                                          <p:attrName>ppt_x</p:attrName>
                                          <p:attrName>ppt_y</p:attrName>
                                        </p:attrNameLst>
                                      </p:cBhvr>
                                      <p:rCtr x="5417" y="1111"/>
                                    </p:animMotion>
                                  </p:childTnLst>
                                </p:cTn>
                              </p:par>
                            </p:childTnLst>
                          </p:cTn>
                        </p:par>
                      </p:childTnLst>
                    </p:cTn>
                  </p:par>
                  <p:par>
                    <p:cTn id="30" fill="hold">
                      <p:stCondLst>
                        <p:cond delay="indefinite"/>
                      </p:stCondLst>
                      <p:childTnLst>
                        <p:par>
                          <p:cTn id="31" fill="hold">
                            <p:stCondLst>
                              <p:cond delay="0"/>
                            </p:stCondLst>
                            <p:childTnLst>
                              <p:par>
                                <p:cTn id="32" presetID="2" presetClass="exit" presetSubtype="8" fill="hold" grpId="1" nodeType="clickEffect">
                                  <p:stCondLst>
                                    <p:cond delay="0"/>
                                  </p:stCondLst>
                                  <p:childTnLst>
                                    <p:anim calcmode="lin" valueType="num">
                                      <p:cBhvr additive="base">
                                        <p:cTn id="33" dur="500"/>
                                        <p:tgtEl>
                                          <p:spTgt spid="63"/>
                                        </p:tgtEl>
                                        <p:attrNameLst>
                                          <p:attrName>ppt_x</p:attrName>
                                        </p:attrNameLst>
                                      </p:cBhvr>
                                      <p:tavLst>
                                        <p:tav tm="0">
                                          <p:val>
                                            <p:strVal val="ppt_x"/>
                                          </p:val>
                                        </p:tav>
                                        <p:tav tm="100000">
                                          <p:val>
                                            <p:strVal val="0-ppt_w/2"/>
                                          </p:val>
                                        </p:tav>
                                      </p:tavLst>
                                    </p:anim>
                                    <p:anim calcmode="lin" valueType="num">
                                      <p:cBhvr additive="base">
                                        <p:cTn id="34" dur="500"/>
                                        <p:tgtEl>
                                          <p:spTgt spid="63"/>
                                        </p:tgtEl>
                                        <p:attrNameLst>
                                          <p:attrName>ppt_y</p:attrName>
                                        </p:attrNameLst>
                                      </p:cBhvr>
                                      <p:tavLst>
                                        <p:tav tm="0">
                                          <p:val>
                                            <p:strVal val="ppt_y"/>
                                          </p:val>
                                        </p:tav>
                                        <p:tav tm="100000">
                                          <p:val>
                                            <p:strVal val="ppt_y"/>
                                          </p:val>
                                        </p:tav>
                                      </p:tavLst>
                                    </p:anim>
                                    <p:set>
                                      <p:cBhvr>
                                        <p:cTn id="35" dur="1" fill="hold">
                                          <p:stCondLst>
                                            <p:cond delay="499"/>
                                          </p:stCondLst>
                                        </p:cTn>
                                        <p:tgtEl>
                                          <p:spTgt spid="63"/>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42" presetClass="path" presetSubtype="0" accel="50000" decel="50000" fill="hold" nodeType="clickEffect">
                                  <p:stCondLst>
                                    <p:cond delay="0"/>
                                  </p:stCondLst>
                                  <p:childTnLst>
                                    <p:animMotion origin="layout" path="M 0.02882 0.25556 L -0.03819 0.27778 " pathEditMode="relative" rAng="0" ptsTypes="AA">
                                      <p:cBhvr>
                                        <p:cTn id="39" dur="500" fill="hold"/>
                                        <p:tgtEl>
                                          <p:spTgt spid="61"/>
                                        </p:tgtEl>
                                        <p:attrNameLst>
                                          <p:attrName>ppt_x</p:attrName>
                                          <p:attrName>ppt_y</p:attrName>
                                        </p:attrNameLst>
                                      </p:cBhvr>
                                      <p:rCtr x="-3351" y="1111"/>
                                    </p:animMotion>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23"/>
                                        </p:tgtEl>
                                        <p:attrNameLst>
                                          <p:attrName>style.visibility</p:attrName>
                                        </p:attrNameLst>
                                      </p:cBhvr>
                                      <p:to>
                                        <p:strVal val="visible"/>
                                      </p:to>
                                    </p:set>
                                    <p:animEffect transition="in" filter="fade">
                                      <p:cBhvr>
                                        <p:cTn id="44" dur="500"/>
                                        <p:tgtEl>
                                          <p:spTgt spid="123"/>
                                        </p:tgtEl>
                                      </p:cBhvr>
                                    </p:animEffect>
                                  </p:childTnLst>
                                </p:cTn>
                              </p:par>
                            </p:childTnLst>
                          </p:cTn>
                        </p:par>
                      </p:childTnLst>
                    </p:cTn>
                  </p:par>
                  <p:par>
                    <p:cTn id="45" fill="hold">
                      <p:stCondLst>
                        <p:cond delay="indefinite"/>
                      </p:stCondLst>
                      <p:childTnLst>
                        <p:par>
                          <p:cTn id="46" fill="hold">
                            <p:stCondLst>
                              <p:cond delay="0"/>
                            </p:stCondLst>
                            <p:childTnLst>
                              <p:par>
                                <p:cTn id="47" presetID="42" presetClass="path" presetSubtype="0" accel="50000" decel="50000" fill="hold" nodeType="clickEffect">
                                  <p:stCondLst>
                                    <p:cond delay="0"/>
                                  </p:stCondLst>
                                  <p:childTnLst>
                                    <p:animMotion origin="layout" path="M -0.0382 0.27778 L 0.10382 0.33334 " pathEditMode="relative" rAng="0" ptsTypes="AA">
                                      <p:cBhvr>
                                        <p:cTn id="48" dur="500" fill="hold"/>
                                        <p:tgtEl>
                                          <p:spTgt spid="61"/>
                                        </p:tgtEl>
                                        <p:attrNameLst>
                                          <p:attrName>ppt_x</p:attrName>
                                          <p:attrName>ppt_y</p:attrName>
                                        </p:attrNameLst>
                                      </p:cBhvr>
                                      <p:rCtr x="7083" y="2778"/>
                                    </p:animMotion>
                                  </p:childTnLst>
                                </p:cTn>
                              </p:par>
                            </p:childTnLst>
                          </p:cTn>
                        </p:par>
                      </p:childTnLst>
                    </p:cTn>
                  </p:par>
                  <p:par>
                    <p:cTn id="49" fill="hold">
                      <p:stCondLst>
                        <p:cond delay="indefinite"/>
                      </p:stCondLst>
                      <p:childTnLst>
                        <p:par>
                          <p:cTn id="50" fill="hold">
                            <p:stCondLst>
                              <p:cond delay="0"/>
                            </p:stCondLst>
                            <p:childTnLst>
                              <p:par>
                                <p:cTn id="51" presetID="2" presetClass="entr" presetSubtype="2" fill="hold" grpId="0" nodeType="clickEffect">
                                  <p:stCondLst>
                                    <p:cond delay="0"/>
                                  </p:stCondLst>
                                  <p:childTnLst>
                                    <p:set>
                                      <p:cBhvr>
                                        <p:cTn id="52" dur="1" fill="hold">
                                          <p:stCondLst>
                                            <p:cond delay="0"/>
                                          </p:stCondLst>
                                        </p:cTn>
                                        <p:tgtEl>
                                          <p:spTgt spid="98"/>
                                        </p:tgtEl>
                                        <p:attrNameLst>
                                          <p:attrName>style.visibility</p:attrName>
                                        </p:attrNameLst>
                                      </p:cBhvr>
                                      <p:to>
                                        <p:strVal val="visible"/>
                                      </p:to>
                                    </p:set>
                                    <p:anim calcmode="lin" valueType="num">
                                      <p:cBhvr additive="base">
                                        <p:cTn id="53" dur="500" fill="hold"/>
                                        <p:tgtEl>
                                          <p:spTgt spid="98"/>
                                        </p:tgtEl>
                                        <p:attrNameLst>
                                          <p:attrName>ppt_x</p:attrName>
                                        </p:attrNameLst>
                                      </p:cBhvr>
                                      <p:tavLst>
                                        <p:tav tm="0">
                                          <p:val>
                                            <p:strVal val="1+#ppt_w/2"/>
                                          </p:val>
                                        </p:tav>
                                        <p:tav tm="100000">
                                          <p:val>
                                            <p:strVal val="#ppt_x"/>
                                          </p:val>
                                        </p:tav>
                                      </p:tavLst>
                                    </p:anim>
                                    <p:anim calcmode="lin" valueType="num">
                                      <p:cBhvr additive="base">
                                        <p:cTn id="54" dur="500" fill="hold"/>
                                        <p:tgtEl>
                                          <p:spTgt spid="98"/>
                                        </p:tgtEl>
                                        <p:attrNameLst>
                                          <p:attrName>ppt_y</p:attrName>
                                        </p:attrNameLst>
                                      </p:cBhvr>
                                      <p:tavLst>
                                        <p:tav tm="0">
                                          <p:val>
                                            <p:strVal val="#ppt_y"/>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2" presetClass="path" presetSubtype="0" accel="50000" decel="50000" fill="hold" nodeType="clickEffect">
                                  <p:stCondLst>
                                    <p:cond delay="0"/>
                                  </p:stCondLst>
                                  <p:childTnLst>
                                    <p:animMotion origin="layout" path="M 0.10382 0.33334 L 0.11215 0.38889 " pathEditMode="relative" rAng="0" ptsTypes="AA">
                                      <p:cBhvr>
                                        <p:cTn id="58" dur="500" fill="hold"/>
                                        <p:tgtEl>
                                          <p:spTgt spid="61"/>
                                        </p:tgtEl>
                                        <p:attrNameLst>
                                          <p:attrName>ppt_x</p:attrName>
                                          <p:attrName>ppt_y</p:attrName>
                                        </p:attrNameLst>
                                      </p:cBhvr>
                                      <p:rCtr x="417" y="2778"/>
                                    </p:animMotion>
                                  </p:childTnLst>
                                </p:cTn>
                              </p:par>
                            </p:childTnLst>
                          </p:cTn>
                        </p:par>
                      </p:childTnLst>
                    </p:cTn>
                  </p:par>
                  <p:par>
                    <p:cTn id="59" fill="hold">
                      <p:stCondLst>
                        <p:cond delay="indefinite"/>
                      </p:stCondLst>
                      <p:childTnLst>
                        <p:par>
                          <p:cTn id="60" fill="hold">
                            <p:stCondLst>
                              <p:cond delay="0"/>
                            </p:stCondLst>
                            <p:childTnLst>
                              <p:par>
                                <p:cTn id="61" presetID="2" presetClass="entr" presetSubtype="2" fill="hold" grpId="0" nodeType="clickEffect">
                                  <p:stCondLst>
                                    <p:cond delay="0"/>
                                  </p:stCondLst>
                                  <p:childTnLst>
                                    <p:set>
                                      <p:cBhvr>
                                        <p:cTn id="62" dur="1" fill="hold">
                                          <p:stCondLst>
                                            <p:cond delay="0"/>
                                          </p:stCondLst>
                                        </p:cTn>
                                        <p:tgtEl>
                                          <p:spTgt spid="99"/>
                                        </p:tgtEl>
                                        <p:attrNameLst>
                                          <p:attrName>style.visibility</p:attrName>
                                        </p:attrNameLst>
                                      </p:cBhvr>
                                      <p:to>
                                        <p:strVal val="visible"/>
                                      </p:to>
                                    </p:set>
                                    <p:anim calcmode="lin" valueType="num">
                                      <p:cBhvr additive="base">
                                        <p:cTn id="63" dur="500" fill="hold"/>
                                        <p:tgtEl>
                                          <p:spTgt spid="99"/>
                                        </p:tgtEl>
                                        <p:attrNameLst>
                                          <p:attrName>ppt_x</p:attrName>
                                        </p:attrNameLst>
                                      </p:cBhvr>
                                      <p:tavLst>
                                        <p:tav tm="0">
                                          <p:val>
                                            <p:strVal val="1+#ppt_w/2"/>
                                          </p:val>
                                        </p:tav>
                                        <p:tav tm="100000">
                                          <p:val>
                                            <p:strVal val="#ppt_x"/>
                                          </p:val>
                                        </p:tav>
                                      </p:tavLst>
                                    </p:anim>
                                    <p:anim calcmode="lin" valueType="num">
                                      <p:cBhvr additive="base">
                                        <p:cTn id="64" dur="500" fill="hold"/>
                                        <p:tgtEl>
                                          <p:spTgt spid="99"/>
                                        </p:tgtEl>
                                        <p:attrNameLst>
                                          <p:attrName>ppt_y</p:attrName>
                                        </p:attrNameLst>
                                      </p:cBhvr>
                                      <p:tavLst>
                                        <p:tav tm="0">
                                          <p:val>
                                            <p:strVal val="#ppt_y"/>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42" presetClass="path" presetSubtype="0" accel="50000" decel="50000" fill="hold" nodeType="clickEffect">
                                  <p:stCondLst>
                                    <p:cond delay="0"/>
                                  </p:stCondLst>
                                  <p:childTnLst>
                                    <p:animMotion origin="layout" path="M 0.11216 0.38889 L -0.31267 0.41112 " pathEditMode="relative" rAng="0" ptsTypes="AA">
                                      <p:cBhvr>
                                        <p:cTn id="68" dur="500" fill="hold"/>
                                        <p:tgtEl>
                                          <p:spTgt spid="61"/>
                                        </p:tgtEl>
                                        <p:attrNameLst>
                                          <p:attrName>ppt_x</p:attrName>
                                          <p:attrName>ppt_y</p:attrName>
                                        </p:attrNameLst>
                                      </p:cBhvr>
                                      <p:rCtr x="-21163" y="1111"/>
                                    </p:animMotion>
                                  </p:childTnLst>
                                </p:cTn>
                              </p:par>
                            </p:childTnLst>
                          </p:cTn>
                        </p:par>
                      </p:childTnLst>
                    </p:cTn>
                  </p:par>
                  <p:par>
                    <p:cTn id="69" fill="hold">
                      <p:stCondLst>
                        <p:cond delay="indefinite"/>
                      </p:stCondLst>
                      <p:childTnLst>
                        <p:par>
                          <p:cTn id="70" fill="hold">
                            <p:stCondLst>
                              <p:cond delay="0"/>
                            </p:stCondLst>
                            <p:childTnLst>
                              <p:par>
                                <p:cTn id="71" presetID="42" presetClass="path" presetSubtype="0" accel="50000" decel="50000" fill="hold" nodeType="clickEffect">
                                  <p:stCondLst>
                                    <p:cond delay="0"/>
                                  </p:stCondLst>
                                  <p:childTnLst>
                                    <p:animMotion origin="layout" path="M 0.02882 0.25556 L -0.31007 0.41112 " pathEditMode="relative" rAng="0" ptsTypes="AA">
                                      <p:cBhvr>
                                        <p:cTn id="72" dur="500" spd="-100000" fill="hold"/>
                                        <p:tgtEl>
                                          <p:spTgt spid="61"/>
                                        </p:tgtEl>
                                        <p:attrNameLst>
                                          <p:attrName>ppt_x</p:attrName>
                                          <p:attrName>ppt_y</p:attrName>
                                        </p:attrNameLst>
                                      </p:cBhvr>
                                      <p:rCtr x="-16944" y="7801"/>
                                    </p:animMotion>
                                  </p:childTnLst>
                                </p:cTn>
                              </p:par>
                            </p:childTnLst>
                          </p:cTn>
                        </p:par>
                      </p:childTnLst>
                    </p:cTn>
                  </p:par>
                  <p:par>
                    <p:cTn id="73" fill="hold">
                      <p:stCondLst>
                        <p:cond delay="indefinite"/>
                      </p:stCondLst>
                      <p:childTnLst>
                        <p:par>
                          <p:cTn id="74" fill="hold">
                            <p:stCondLst>
                              <p:cond delay="0"/>
                            </p:stCondLst>
                            <p:childTnLst>
                              <p:par>
                                <p:cTn id="75" presetID="2" presetClass="exit" presetSubtype="8" fill="hold" grpId="1" nodeType="clickEffect">
                                  <p:stCondLst>
                                    <p:cond delay="0"/>
                                  </p:stCondLst>
                                  <p:childTnLst>
                                    <p:anim calcmode="lin" valueType="num">
                                      <p:cBhvr additive="base">
                                        <p:cTn id="76" dur="500"/>
                                        <p:tgtEl>
                                          <p:spTgt spid="98"/>
                                        </p:tgtEl>
                                        <p:attrNameLst>
                                          <p:attrName>ppt_x</p:attrName>
                                        </p:attrNameLst>
                                      </p:cBhvr>
                                      <p:tavLst>
                                        <p:tav tm="0">
                                          <p:val>
                                            <p:strVal val="ppt_x"/>
                                          </p:val>
                                        </p:tav>
                                        <p:tav tm="100000">
                                          <p:val>
                                            <p:strVal val="0-ppt_w/2"/>
                                          </p:val>
                                        </p:tav>
                                      </p:tavLst>
                                    </p:anim>
                                    <p:anim calcmode="lin" valueType="num">
                                      <p:cBhvr additive="base">
                                        <p:cTn id="77" dur="500"/>
                                        <p:tgtEl>
                                          <p:spTgt spid="98"/>
                                        </p:tgtEl>
                                        <p:attrNameLst>
                                          <p:attrName>ppt_y</p:attrName>
                                        </p:attrNameLst>
                                      </p:cBhvr>
                                      <p:tavLst>
                                        <p:tav tm="0">
                                          <p:val>
                                            <p:strVal val="ppt_y"/>
                                          </p:val>
                                        </p:tav>
                                        <p:tav tm="100000">
                                          <p:val>
                                            <p:strVal val="ppt_y"/>
                                          </p:val>
                                        </p:tav>
                                      </p:tavLst>
                                    </p:anim>
                                    <p:set>
                                      <p:cBhvr>
                                        <p:cTn id="78" dur="1" fill="hold">
                                          <p:stCondLst>
                                            <p:cond delay="499"/>
                                          </p:stCondLst>
                                        </p:cTn>
                                        <p:tgtEl>
                                          <p:spTgt spid="98"/>
                                        </p:tgtEl>
                                        <p:attrNameLst>
                                          <p:attrName>style.visibility</p:attrName>
                                        </p:attrNameLst>
                                      </p:cBhvr>
                                      <p:to>
                                        <p:strVal val="hidden"/>
                                      </p:to>
                                    </p:set>
                                  </p:childTnLst>
                                </p:cTn>
                              </p:par>
                            </p:childTnLst>
                          </p:cTn>
                        </p:par>
                      </p:childTnLst>
                    </p:cTn>
                  </p:par>
                  <p:par>
                    <p:cTn id="79" fill="hold">
                      <p:stCondLst>
                        <p:cond delay="indefinite"/>
                      </p:stCondLst>
                      <p:childTnLst>
                        <p:par>
                          <p:cTn id="80" fill="hold">
                            <p:stCondLst>
                              <p:cond delay="0"/>
                            </p:stCondLst>
                            <p:childTnLst>
                              <p:par>
                                <p:cTn id="81" presetID="42" presetClass="path" presetSubtype="0" accel="50000" decel="50000" fill="hold" grpId="1" nodeType="clickEffect">
                                  <p:stCondLst>
                                    <p:cond delay="0"/>
                                  </p:stCondLst>
                                  <p:childTnLst>
                                    <p:animMotion origin="layout" path="M -8.33333E-7 -2.96296E-6 L -0.04444 0.00023 " pathEditMode="relative" rAng="0" ptsTypes="AA">
                                      <p:cBhvr>
                                        <p:cTn id="82" dur="500" fill="hold"/>
                                        <p:tgtEl>
                                          <p:spTgt spid="99"/>
                                        </p:tgtEl>
                                        <p:attrNameLst>
                                          <p:attrName>ppt_x</p:attrName>
                                          <p:attrName>ppt_y</p:attrName>
                                        </p:attrNameLst>
                                      </p:cBhvr>
                                      <p:rCtr x="-2222" y="0"/>
                                    </p:animMotion>
                                  </p:childTnLst>
                                </p:cTn>
                              </p:par>
                            </p:childTnLst>
                          </p:cTn>
                        </p:par>
                      </p:childTnLst>
                    </p:cTn>
                  </p:par>
                  <p:par>
                    <p:cTn id="83" fill="hold">
                      <p:stCondLst>
                        <p:cond delay="indefinite"/>
                      </p:stCondLst>
                      <p:childTnLst>
                        <p:par>
                          <p:cTn id="84" fill="hold">
                            <p:stCondLst>
                              <p:cond delay="0"/>
                            </p:stCondLst>
                            <p:childTnLst>
                              <p:par>
                                <p:cTn id="85" presetID="42" presetClass="path" presetSubtype="0" accel="50000" decel="50000" fill="hold" nodeType="clickEffect">
                                  <p:stCondLst>
                                    <p:cond delay="0"/>
                                  </p:stCondLst>
                                  <p:childTnLst>
                                    <p:animMotion origin="layout" path="M 8.33333E-7 1.48148E-6 L -0.12431 0.1206 " pathEditMode="relative" rAng="0" ptsTypes="AA">
                                      <p:cBhvr>
                                        <p:cTn id="86" dur="500" fill="hold"/>
                                        <p:tgtEl>
                                          <p:spTgt spid="30"/>
                                        </p:tgtEl>
                                        <p:attrNameLst>
                                          <p:attrName>ppt_x</p:attrName>
                                          <p:attrName>ppt_y</p:attrName>
                                        </p:attrNameLst>
                                      </p:cBhvr>
                                      <p:rCtr x="-6215" y="6019"/>
                                    </p:animMotion>
                                  </p:childTnLst>
                                </p:cTn>
                              </p:par>
                            </p:childTnLst>
                          </p:cTn>
                        </p:par>
                      </p:childTnLst>
                    </p:cTn>
                  </p:par>
                  <p:par>
                    <p:cTn id="87" fill="hold">
                      <p:stCondLst>
                        <p:cond delay="indefinite"/>
                      </p:stCondLst>
                      <p:childTnLst>
                        <p:par>
                          <p:cTn id="88" fill="hold">
                            <p:stCondLst>
                              <p:cond delay="0"/>
                            </p:stCondLst>
                            <p:childTnLst>
                              <p:par>
                                <p:cTn id="89" presetID="42" presetClass="path" presetSubtype="0" accel="50000" decel="50000" fill="hold" nodeType="clickEffect">
                                  <p:stCondLst>
                                    <p:cond delay="0"/>
                                  </p:stCondLst>
                                  <p:childTnLst>
                                    <p:animMotion origin="layout" path="M 0.02882 0.25556 L -0.03819 0.27778 " pathEditMode="relative" rAng="0" ptsTypes="AA">
                                      <p:cBhvr>
                                        <p:cTn id="90" dur="500" fill="hold"/>
                                        <p:tgtEl>
                                          <p:spTgt spid="61"/>
                                        </p:tgtEl>
                                        <p:attrNameLst>
                                          <p:attrName>ppt_x</p:attrName>
                                          <p:attrName>ppt_y</p:attrName>
                                        </p:attrNameLst>
                                      </p:cBhvr>
                                      <p:rCtr x="-3351" y="1134"/>
                                    </p:animMotion>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grpId="0" nodeType="clickEffect">
                                  <p:stCondLst>
                                    <p:cond delay="0"/>
                                  </p:stCondLst>
                                  <p:childTnLst>
                                    <p:set>
                                      <p:cBhvr>
                                        <p:cTn id="94" dur="1" fill="hold">
                                          <p:stCondLst>
                                            <p:cond delay="0"/>
                                          </p:stCondLst>
                                        </p:cTn>
                                        <p:tgtEl>
                                          <p:spTgt spid="153"/>
                                        </p:tgtEl>
                                        <p:attrNameLst>
                                          <p:attrName>style.visibility</p:attrName>
                                        </p:attrNameLst>
                                      </p:cBhvr>
                                      <p:to>
                                        <p:strVal val="visible"/>
                                      </p:to>
                                    </p:set>
                                    <p:animEffect transition="in" filter="fade">
                                      <p:cBhvr>
                                        <p:cTn id="95" dur="500"/>
                                        <p:tgtEl>
                                          <p:spTgt spid="153"/>
                                        </p:tgtEl>
                                      </p:cBhvr>
                                    </p:animEffect>
                                  </p:childTnLst>
                                </p:cTn>
                              </p:par>
                            </p:childTnLst>
                          </p:cTn>
                        </p:par>
                      </p:childTnLst>
                    </p:cTn>
                  </p:par>
                  <p:par>
                    <p:cTn id="96" fill="hold">
                      <p:stCondLst>
                        <p:cond delay="indefinite"/>
                      </p:stCondLst>
                      <p:childTnLst>
                        <p:par>
                          <p:cTn id="97" fill="hold">
                            <p:stCondLst>
                              <p:cond delay="0"/>
                            </p:stCondLst>
                            <p:childTnLst>
                              <p:par>
                                <p:cTn id="98" presetID="42" presetClass="path" presetSubtype="0" accel="50000" decel="50000" fill="hold" nodeType="clickEffect">
                                  <p:stCondLst>
                                    <p:cond delay="0"/>
                                  </p:stCondLst>
                                  <p:childTnLst>
                                    <p:animMotion origin="layout" path="M -0.0382 0.27778 L 0.10382 0.33334 " pathEditMode="relative" rAng="0" ptsTypes="AA">
                                      <p:cBhvr>
                                        <p:cTn id="99" dur="500" fill="hold"/>
                                        <p:tgtEl>
                                          <p:spTgt spid="61"/>
                                        </p:tgtEl>
                                        <p:attrNameLst>
                                          <p:attrName>ppt_x</p:attrName>
                                          <p:attrName>ppt_y</p:attrName>
                                        </p:attrNameLst>
                                      </p:cBhvr>
                                      <p:rCtr x="7083" y="2778"/>
                                    </p:animMotion>
                                  </p:childTnLst>
                                </p:cTn>
                              </p:par>
                            </p:childTnLst>
                          </p:cTn>
                        </p:par>
                      </p:childTnLst>
                    </p:cTn>
                  </p:par>
                  <p:par>
                    <p:cTn id="100" fill="hold">
                      <p:stCondLst>
                        <p:cond delay="indefinite"/>
                      </p:stCondLst>
                      <p:childTnLst>
                        <p:par>
                          <p:cTn id="101" fill="hold">
                            <p:stCondLst>
                              <p:cond delay="0"/>
                            </p:stCondLst>
                            <p:childTnLst>
                              <p:par>
                                <p:cTn id="102" presetID="2" presetClass="entr" presetSubtype="2" fill="hold" grpId="0" nodeType="clickEffect">
                                  <p:stCondLst>
                                    <p:cond delay="0"/>
                                  </p:stCondLst>
                                  <p:childTnLst>
                                    <p:set>
                                      <p:cBhvr>
                                        <p:cTn id="103" dur="1" fill="hold">
                                          <p:stCondLst>
                                            <p:cond delay="0"/>
                                          </p:stCondLst>
                                        </p:cTn>
                                        <p:tgtEl>
                                          <p:spTgt spid="69"/>
                                        </p:tgtEl>
                                        <p:attrNameLst>
                                          <p:attrName>style.visibility</p:attrName>
                                        </p:attrNameLst>
                                      </p:cBhvr>
                                      <p:to>
                                        <p:strVal val="visible"/>
                                      </p:to>
                                    </p:set>
                                    <p:anim calcmode="lin" valueType="num">
                                      <p:cBhvr additive="base">
                                        <p:cTn id="104" dur="500" fill="hold"/>
                                        <p:tgtEl>
                                          <p:spTgt spid="69"/>
                                        </p:tgtEl>
                                        <p:attrNameLst>
                                          <p:attrName>ppt_x</p:attrName>
                                        </p:attrNameLst>
                                      </p:cBhvr>
                                      <p:tavLst>
                                        <p:tav tm="0">
                                          <p:val>
                                            <p:strVal val="1+#ppt_w/2"/>
                                          </p:val>
                                        </p:tav>
                                        <p:tav tm="100000">
                                          <p:val>
                                            <p:strVal val="#ppt_x"/>
                                          </p:val>
                                        </p:tav>
                                      </p:tavLst>
                                    </p:anim>
                                    <p:anim calcmode="lin" valueType="num">
                                      <p:cBhvr additive="base">
                                        <p:cTn id="105" dur="500" fill="hold"/>
                                        <p:tgtEl>
                                          <p:spTgt spid="69"/>
                                        </p:tgtEl>
                                        <p:attrNameLst>
                                          <p:attrName>ppt_y</p:attrName>
                                        </p:attrNameLst>
                                      </p:cBhvr>
                                      <p:tavLst>
                                        <p:tav tm="0">
                                          <p:val>
                                            <p:strVal val="#ppt_y"/>
                                          </p:val>
                                        </p:tav>
                                        <p:tav tm="100000">
                                          <p:val>
                                            <p:strVal val="#ppt_y"/>
                                          </p:val>
                                        </p:tav>
                                      </p:tavLst>
                                    </p:anim>
                                  </p:childTnLst>
                                </p:cTn>
                              </p:par>
                            </p:childTnLst>
                          </p:cTn>
                        </p:par>
                      </p:childTnLst>
                    </p:cTn>
                  </p:par>
                  <p:par>
                    <p:cTn id="106" fill="hold">
                      <p:stCondLst>
                        <p:cond delay="indefinite"/>
                      </p:stCondLst>
                      <p:childTnLst>
                        <p:par>
                          <p:cTn id="107" fill="hold">
                            <p:stCondLst>
                              <p:cond delay="0"/>
                            </p:stCondLst>
                            <p:childTnLst>
                              <p:par>
                                <p:cTn id="108" presetID="42" presetClass="path" presetSubtype="0" accel="50000" decel="50000" fill="hold" nodeType="clickEffect">
                                  <p:stCondLst>
                                    <p:cond delay="0"/>
                                  </p:stCondLst>
                                  <p:childTnLst>
                                    <p:animMotion origin="layout" path="M 0.10382 0.33334 L 0.11215 0.38889 " pathEditMode="relative" rAng="0" ptsTypes="AA">
                                      <p:cBhvr>
                                        <p:cTn id="109" dur="500" fill="hold"/>
                                        <p:tgtEl>
                                          <p:spTgt spid="61"/>
                                        </p:tgtEl>
                                        <p:attrNameLst>
                                          <p:attrName>ppt_x</p:attrName>
                                          <p:attrName>ppt_y</p:attrName>
                                        </p:attrNameLst>
                                      </p:cBhvr>
                                      <p:rCtr x="417" y="2778"/>
                                    </p:animMotion>
                                  </p:childTnLst>
                                </p:cTn>
                              </p:par>
                            </p:childTnLst>
                          </p:cTn>
                        </p:par>
                      </p:childTnLst>
                    </p:cTn>
                  </p:par>
                  <p:par>
                    <p:cTn id="110" fill="hold">
                      <p:stCondLst>
                        <p:cond delay="indefinite"/>
                      </p:stCondLst>
                      <p:childTnLst>
                        <p:par>
                          <p:cTn id="111" fill="hold">
                            <p:stCondLst>
                              <p:cond delay="0"/>
                            </p:stCondLst>
                            <p:childTnLst>
                              <p:par>
                                <p:cTn id="112" presetID="2" presetClass="entr" presetSubtype="2" fill="hold" grpId="0" nodeType="clickEffect">
                                  <p:stCondLst>
                                    <p:cond delay="0"/>
                                  </p:stCondLst>
                                  <p:childTnLst>
                                    <p:set>
                                      <p:cBhvr>
                                        <p:cTn id="113" dur="1" fill="hold">
                                          <p:stCondLst>
                                            <p:cond delay="0"/>
                                          </p:stCondLst>
                                        </p:cTn>
                                        <p:tgtEl>
                                          <p:spTgt spid="158"/>
                                        </p:tgtEl>
                                        <p:attrNameLst>
                                          <p:attrName>style.visibility</p:attrName>
                                        </p:attrNameLst>
                                      </p:cBhvr>
                                      <p:to>
                                        <p:strVal val="visible"/>
                                      </p:to>
                                    </p:set>
                                    <p:anim calcmode="lin" valueType="num">
                                      <p:cBhvr additive="base">
                                        <p:cTn id="114" dur="500" fill="hold"/>
                                        <p:tgtEl>
                                          <p:spTgt spid="158"/>
                                        </p:tgtEl>
                                        <p:attrNameLst>
                                          <p:attrName>ppt_x</p:attrName>
                                        </p:attrNameLst>
                                      </p:cBhvr>
                                      <p:tavLst>
                                        <p:tav tm="0">
                                          <p:val>
                                            <p:strVal val="1+#ppt_w/2"/>
                                          </p:val>
                                        </p:tav>
                                        <p:tav tm="100000">
                                          <p:val>
                                            <p:strVal val="#ppt_x"/>
                                          </p:val>
                                        </p:tav>
                                      </p:tavLst>
                                    </p:anim>
                                    <p:anim calcmode="lin" valueType="num">
                                      <p:cBhvr additive="base">
                                        <p:cTn id="115" dur="500" fill="hold"/>
                                        <p:tgtEl>
                                          <p:spTgt spid="158"/>
                                        </p:tgtEl>
                                        <p:attrNameLst>
                                          <p:attrName>ppt_y</p:attrName>
                                        </p:attrNameLst>
                                      </p:cBhvr>
                                      <p:tavLst>
                                        <p:tav tm="0">
                                          <p:val>
                                            <p:strVal val="#ppt_y"/>
                                          </p:val>
                                        </p:tav>
                                        <p:tav tm="100000">
                                          <p:val>
                                            <p:strVal val="#ppt_y"/>
                                          </p:val>
                                        </p:tav>
                                      </p:tavLst>
                                    </p:anim>
                                  </p:childTnLst>
                                </p:cTn>
                              </p:par>
                            </p:childTnLst>
                          </p:cTn>
                        </p:par>
                      </p:childTnLst>
                    </p:cTn>
                  </p:par>
                  <p:par>
                    <p:cTn id="116" fill="hold">
                      <p:stCondLst>
                        <p:cond delay="indefinite"/>
                      </p:stCondLst>
                      <p:childTnLst>
                        <p:par>
                          <p:cTn id="117" fill="hold">
                            <p:stCondLst>
                              <p:cond delay="0"/>
                            </p:stCondLst>
                            <p:childTnLst>
                              <p:par>
                                <p:cTn id="118" presetID="42" presetClass="path" presetSubtype="0" accel="50000" decel="50000" fill="hold" nodeType="clickEffect">
                                  <p:stCondLst>
                                    <p:cond delay="0"/>
                                  </p:stCondLst>
                                  <p:childTnLst>
                                    <p:animMotion origin="layout" path="M 0.11215 0.38889 L -0.31285 0.41112 " pathEditMode="relative" rAng="0" ptsTypes="AA">
                                      <p:cBhvr>
                                        <p:cTn id="119" dur="500" fill="hold"/>
                                        <p:tgtEl>
                                          <p:spTgt spid="61"/>
                                        </p:tgtEl>
                                        <p:attrNameLst>
                                          <p:attrName>ppt_x</p:attrName>
                                          <p:attrName>ppt_y</p:attrName>
                                        </p:attrNameLst>
                                      </p:cBhvr>
                                      <p:rCtr x="-21250" y="1111"/>
                                    </p:animMotion>
                                  </p:childTnLst>
                                </p:cTn>
                              </p:par>
                            </p:childTnLst>
                          </p:cTn>
                        </p:par>
                      </p:childTnLst>
                    </p:cTn>
                  </p:par>
                  <p:par>
                    <p:cTn id="120" fill="hold">
                      <p:stCondLst>
                        <p:cond delay="indefinite"/>
                      </p:stCondLst>
                      <p:childTnLst>
                        <p:par>
                          <p:cTn id="121" fill="hold">
                            <p:stCondLst>
                              <p:cond delay="0"/>
                            </p:stCondLst>
                            <p:childTnLst>
                              <p:par>
                                <p:cTn id="122" presetID="42" presetClass="path" presetSubtype="0" accel="50000" decel="50000" fill="hold" nodeType="clickEffect">
                                  <p:stCondLst>
                                    <p:cond delay="0"/>
                                  </p:stCondLst>
                                  <p:childTnLst>
                                    <p:animMotion origin="layout" path="M 0.02882 0.25556 L -0.31285 0.41112 " pathEditMode="relative" rAng="0" ptsTypes="AA">
                                      <p:cBhvr>
                                        <p:cTn id="123" dur="500" spd="-100000" fill="hold"/>
                                        <p:tgtEl>
                                          <p:spTgt spid="61"/>
                                        </p:tgtEl>
                                        <p:attrNameLst>
                                          <p:attrName>ppt_x</p:attrName>
                                          <p:attrName>ppt_y</p:attrName>
                                        </p:attrNameLst>
                                      </p:cBhvr>
                                      <p:rCtr x="-17083" y="7778"/>
                                    </p:animMotion>
                                  </p:childTnLst>
                                </p:cTn>
                              </p:par>
                            </p:childTnLst>
                          </p:cTn>
                        </p:par>
                      </p:childTnLst>
                    </p:cTn>
                  </p:par>
                  <p:par>
                    <p:cTn id="124" fill="hold">
                      <p:stCondLst>
                        <p:cond delay="indefinite"/>
                      </p:stCondLst>
                      <p:childTnLst>
                        <p:par>
                          <p:cTn id="125" fill="hold">
                            <p:stCondLst>
                              <p:cond delay="0"/>
                            </p:stCondLst>
                            <p:childTnLst>
                              <p:par>
                                <p:cTn id="126" presetID="2" presetClass="exit" presetSubtype="8" fill="hold" grpId="2" nodeType="clickEffect">
                                  <p:stCondLst>
                                    <p:cond delay="0"/>
                                  </p:stCondLst>
                                  <p:childTnLst>
                                    <p:anim calcmode="lin" valueType="num">
                                      <p:cBhvr additive="base">
                                        <p:cTn id="127" dur="500"/>
                                        <p:tgtEl>
                                          <p:spTgt spid="99"/>
                                        </p:tgtEl>
                                        <p:attrNameLst>
                                          <p:attrName>ppt_x</p:attrName>
                                        </p:attrNameLst>
                                      </p:cBhvr>
                                      <p:tavLst>
                                        <p:tav tm="0">
                                          <p:val>
                                            <p:strVal val="ppt_x"/>
                                          </p:val>
                                        </p:tav>
                                        <p:tav tm="100000">
                                          <p:val>
                                            <p:strVal val="0-ppt_w/2"/>
                                          </p:val>
                                        </p:tav>
                                      </p:tavLst>
                                    </p:anim>
                                    <p:anim calcmode="lin" valueType="num">
                                      <p:cBhvr additive="base">
                                        <p:cTn id="128" dur="500"/>
                                        <p:tgtEl>
                                          <p:spTgt spid="99"/>
                                        </p:tgtEl>
                                        <p:attrNameLst>
                                          <p:attrName>ppt_y</p:attrName>
                                        </p:attrNameLst>
                                      </p:cBhvr>
                                      <p:tavLst>
                                        <p:tav tm="0">
                                          <p:val>
                                            <p:strVal val="ppt_y"/>
                                          </p:val>
                                        </p:tav>
                                        <p:tav tm="100000">
                                          <p:val>
                                            <p:strVal val="ppt_y"/>
                                          </p:val>
                                        </p:tav>
                                      </p:tavLst>
                                    </p:anim>
                                    <p:set>
                                      <p:cBhvr>
                                        <p:cTn id="129" dur="1" fill="hold">
                                          <p:stCondLst>
                                            <p:cond delay="499"/>
                                          </p:stCondLst>
                                        </p:cTn>
                                        <p:tgtEl>
                                          <p:spTgt spid="99"/>
                                        </p:tgtEl>
                                        <p:attrNameLst>
                                          <p:attrName>style.visibility</p:attrName>
                                        </p:attrNameLst>
                                      </p:cBhvr>
                                      <p:to>
                                        <p:strVal val="hidden"/>
                                      </p:to>
                                    </p:set>
                                  </p:childTnLst>
                                </p:cTn>
                              </p:par>
                            </p:childTnLst>
                          </p:cTn>
                        </p:par>
                      </p:childTnLst>
                    </p:cTn>
                  </p:par>
                  <p:par>
                    <p:cTn id="130" fill="hold">
                      <p:stCondLst>
                        <p:cond delay="indefinite"/>
                      </p:stCondLst>
                      <p:childTnLst>
                        <p:par>
                          <p:cTn id="131" fill="hold">
                            <p:stCondLst>
                              <p:cond delay="0"/>
                            </p:stCondLst>
                            <p:childTnLst>
                              <p:par>
                                <p:cTn id="132" presetID="42" presetClass="path" presetSubtype="0" accel="50000" decel="50000" fill="hold" grpId="1" nodeType="clickEffect">
                                  <p:stCondLst>
                                    <p:cond delay="0"/>
                                  </p:stCondLst>
                                  <p:childTnLst>
                                    <p:animMotion origin="layout" path="M 2.77778E-6 -2.96296E-6 L -0.0441 -2.96296E-6 " pathEditMode="relative" rAng="0" ptsTypes="AA">
                                      <p:cBhvr>
                                        <p:cTn id="133" dur="500" fill="hold"/>
                                        <p:tgtEl>
                                          <p:spTgt spid="69"/>
                                        </p:tgtEl>
                                        <p:attrNameLst>
                                          <p:attrName>ppt_x</p:attrName>
                                          <p:attrName>ppt_y</p:attrName>
                                        </p:attrNameLst>
                                      </p:cBhvr>
                                      <p:rCtr x="-2205" y="0"/>
                                    </p:animMotion>
                                  </p:childTnLst>
                                </p:cTn>
                              </p:par>
                              <p:par>
                                <p:cTn id="134" presetID="42" presetClass="path" presetSubtype="0" accel="50000" decel="50000" fill="hold" grpId="1" nodeType="withEffect">
                                  <p:stCondLst>
                                    <p:cond delay="0"/>
                                  </p:stCondLst>
                                  <p:childTnLst>
                                    <p:animMotion origin="layout" path="M 4.72222E-6 -2.96296E-6 L -0.04445 -2.96296E-6 " pathEditMode="relative" rAng="0" ptsTypes="AA">
                                      <p:cBhvr>
                                        <p:cTn id="135" dur="500" fill="hold"/>
                                        <p:tgtEl>
                                          <p:spTgt spid="158"/>
                                        </p:tgtEl>
                                        <p:attrNameLst>
                                          <p:attrName>ppt_x</p:attrName>
                                          <p:attrName>ppt_y</p:attrName>
                                        </p:attrNameLst>
                                      </p:cBhvr>
                                      <p:rCtr x="-2222" y="0"/>
                                    </p:animMotion>
                                  </p:childTnLst>
                                </p:cTn>
                              </p:par>
                            </p:childTnLst>
                          </p:cTn>
                        </p:par>
                      </p:childTnLst>
                    </p:cTn>
                  </p:par>
                  <p:par>
                    <p:cTn id="136" fill="hold">
                      <p:stCondLst>
                        <p:cond delay="indefinite"/>
                      </p:stCondLst>
                      <p:childTnLst>
                        <p:par>
                          <p:cTn id="137" fill="hold">
                            <p:stCondLst>
                              <p:cond delay="0"/>
                            </p:stCondLst>
                            <p:childTnLst>
                              <p:par>
                                <p:cTn id="138" presetID="42" presetClass="path" presetSubtype="0" accel="50000" decel="50000" fill="hold" nodeType="clickEffect">
                                  <p:stCondLst>
                                    <p:cond delay="0"/>
                                  </p:stCondLst>
                                  <p:childTnLst>
                                    <p:animMotion origin="layout" path="M -0.12431 0.1206 L 0.09687 0.11829 " pathEditMode="relative" rAng="0" ptsTypes="AA">
                                      <p:cBhvr>
                                        <p:cTn id="139" dur="500" fill="hold"/>
                                        <p:tgtEl>
                                          <p:spTgt spid="30"/>
                                        </p:tgtEl>
                                        <p:attrNameLst>
                                          <p:attrName>ppt_x</p:attrName>
                                          <p:attrName>ppt_y</p:attrName>
                                        </p:attrNameLst>
                                      </p:cBhvr>
                                      <p:rCtr x="11059" y="-116"/>
                                    </p:animMotion>
                                  </p:childTnLst>
                                </p:cTn>
                              </p:par>
                            </p:childTnLst>
                          </p:cTn>
                        </p:par>
                      </p:childTnLst>
                    </p:cTn>
                  </p:par>
                  <p:par>
                    <p:cTn id="140" fill="hold">
                      <p:stCondLst>
                        <p:cond delay="indefinite"/>
                      </p:stCondLst>
                      <p:childTnLst>
                        <p:par>
                          <p:cTn id="141" fill="hold">
                            <p:stCondLst>
                              <p:cond delay="0"/>
                            </p:stCondLst>
                            <p:childTnLst>
                              <p:par>
                                <p:cTn id="142" presetID="42" presetClass="path" presetSubtype="0" accel="50000" decel="50000" fill="hold" nodeType="clickEffect">
                                  <p:stCondLst>
                                    <p:cond delay="0"/>
                                  </p:stCondLst>
                                  <p:childTnLst>
                                    <p:animMotion origin="layout" path="M 0.02882 0.25556 L -0.03819 0.27778 " pathEditMode="relative" rAng="0" ptsTypes="AA">
                                      <p:cBhvr>
                                        <p:cTn id="143" dur="500" fill="hold"/>
                                        <p:tgtEl>
                                          <p:spTgt spid="61"/>
                                        </p:tgtEl>
                                        <p:attrNameLst>
                                          <p:attrName>ppt_x</p:attrName>
                                          <p:attrName>ppt_y</p:attrName>
                                        </p:attrNameLst>
                                      </p:cBhvr>
                                      <p:rCtr x="-3351" y="1111"/>
                                    </p:animMotion>
                                  </p:childTnLst>
                                </p:cTn>
                              </p:par>
                            </p:childTnLst>
                          </p:cTn>
                        </p:par>
                      </p:childTnLst>
                    </p:cTn>
                  </p:par>
                  <p:par>
                    <p:cTn id="144" fill="hold">
                      <p:stCondLst>
                        <p:cond delay="indefinite"/>
                      </p:stCondLst>
                      <p:childTnLst>
                        <p:par>
                          <p:cTn id="145" fill="hold">
                            <p:stCondLst>
                              <p:cond delay="0"/>
                            </p:stCondLst>
                            <p:childTnLst>
                              <p:par>
                                <p:cTn id="146" presetID="10" presetClass="entr" presetSubtype="0" fill="hold" grpId="0" nodeType="clickEffect">
                                  <p:stCondLst>
                                    <p:cond delay="0"/>
                                  </p:stCondLst>
                                  <p:childTnLst>
                                    <p:set>
                                      <p:cBhvr>
                                        <p:cTn id="147" dur="1" fill="hold">
                                          <p:stCondLst>
                                            <p:cond delay="0"/>
                                          </p:stCondLst>
                                        </p:cTn>
                                        <p:tgtEl>
                                          <p:spTgt spid="175"/>
                                        </p:tgtEl>
                                        <p:attrNameLst>
                                          <p:attrName>style.visibility</p:attrName>
                                        </p:attrNameLst>
                                      </p:cBhvr>
                                      <p:to>
                                        <p:strVal val="visible"/>
                                      </p:to>
                                    </p:set>
                                    <p:animEffect transition="in" filter="fade">
                                      <p:cBhvr>
                                        <p:cTn id="148" dur="500"/>
                                        <p:tgtEl>
                                          <p:spTgt spid="175"/>
                                        </p:tgtEl>
                                      </p:cBhvr>
                                    </p:animEffect>
                                  </p:childTnLst>
                                </p:cTn>
                              </p:par>
                            </p:childTnLst>
                          </p:cTn>
                        </p:par>
                      </p:childTnLst>
                    </p:cTn>
                  </p:par>
                  <p:par>
                    <p:cTn id="149" fill="hold">
                      <p:stCondLst>
                        <p:cond delay="indefinite"/>
                      </p:stCondLst>
                      <p:childTnLst>
                        <p:par>
                          <p:cTn id="150" fill="hold">
                            <p:stCondLst>
                              <p:cond delay="0"/>
                            </p:stCondLst>
                            <p:childTnLst>
                              <p:par>
                                <p:cTn id="151" presetID="42" presetClass="path" presetSubtype="0" accel="50000" decel="50000" fill="hold" nodeType="clickEffect">
                                  <p:stCondLst>
                                    <p:cond delay="0"/>
                                  </p:stCondLst>
                                  <p:childTnLst>
                                    <p:animMotion origin="layout" path="M -0.0382 0.27778 L 0.10382 0.33334 " pathEditMode="relative" rAng="0" ptsTypes="AA">
                                      <p:cBhvr>
                                        <p:cTn id="152" dur="500" fill="hold"/>
                                        <p:tgtEl>
                                          <p:spTgt spid="61"/>
                                        </p:tgtEl>
                                        <p:attrNameLst>
                                          <p:attrName>ppt_x</p:attrName>
                                          <p:attrName>ppt_y</p:attrName>
                                        </p:attrNameLst>
                                      </p:cBhvr>
                                      <p:rCtr x="7083" y="2778"/>
                                    </p:animMotion>
                                  </p:childTnLst>
                                </p:cTn>
                              </p:par>
                            </p:childTnLst>
                          </p:cTn>
                        </p:par>
                      </p:childTnLst>
                    </p:cTn>
                  </p:par>
                  <p:par>
                    <p:cTn id="153" fill="hold">
                      <p:stCondLst>
                        <p:cond delay="indefinite"/>
                      </p:stCondLst>
                      <p:childTnLst>
                        <p:par>
                          <p:cTn id="154" fill="hold">
                            <p:stCondLst>
                              <p:cond delay="0"/>
                            </p:stCondLst>
                            <p:childTnLst>
                              <p:par>
                                <p:cTn id="155" presetID="2" presetClass="entr" presetSubtype="2" fill="hold" grpId="0" nodeType="clickEffect">
                                  <p:stCondLst>
                                    <p:cond delay="0"/>
                                  </p:stCondLst>
                                  <p:childTnLst>
                                    <p:set>
                                      <p:cBhvr>
                                        <p:cTn id="156" dur="1" fill="hold">
                                          <p:stCondLst>
                                            <p:cond delay="0"/>
                                          </p:stCondLst>
                                        </p:cTn>
                                        <p:tgtEl>
                                          <p:spTgt spid="184"/>
                                        </p:tgtEl>
                                        <p:attrNameLst>
                                          <p:attrName>style.visibility</p:attrName>
                                        </p:attrNameLst>
                                      </p:cBhvr>
                                      <p:to>
                                        <p:strVal val="visible"/>
                                      </p:to>
                                    </p:set>
                                    <p:anim calcmode="lin" valueType="num">
                                      <p:cBhvr additive="base">
                                        <p:cTn id="157" dur="500" fill="hold"/>
                                        <p:tgtEl>
                                          <p:spTgt spid="184"/>
                                        </p:tgtEl>
                                        <p:attrNameLst>
                                          <p:attrName>ppt_x</p:attrName>
                                        </p:attrNameLst>
                                      </p:cBhvr>
                                      <p:tavLst>
                                        <p:tav tm="0">
                                          <p:val>
                                            <p:strVal val="1+#ppt_w/2"/>
                                          </p:val>
                                        </p:tav>
                                        <p:tav tm="100000">
                                          <p:val>
                                            <p:strVal val="#ppt_x"/>
                                          </p:val>
                                        </p:tav>
                                      </p:tavLst>
                                    </p:anim>
                                    <p:anim calcmode="lin" valueType="num">
                                      <p:cBhvr additive="base">
                                        <p:cTn id="158" dur="500" fill="hold"/>
                                        <p:tgtEl>
                                          <p:spTgt spid="184"/>
                                        </p:tgtEl>
                                        <p:attrNameLst>
                                          <p:attrName>ppt_y</p:attrName>
                                        </p:attrNameLst>
                                      </p:cBhvr>
                                      <p:tavLst>
                                        <p:tav tm="0">
                                          <p:val>
                                            <p:strVal val="#ppt_y"/>
                                          </p:val>
                                        </p:tav>
                                        <p:tav tm="100000">
                                          <p:val>
                                            <p:strVal val="#ppt_y"/>
                                          </p:val>
                                        </p:tav>
                                      </p:tavLst>
                                    </p:anim>
                                  </p:childTnLst>
                                </p:cTn>
                              </p:par>
                            </p:childTnLst>
                          </p:cTn>
                        </p:par>
                      </p:childTnLst>
                    </p:cTn>
                  </p:par>
                  <p:par>
                    <p:cTn id="159" fill="hold">
                      <p:stCondLst>
                        <p:cond delay="indefinite"/>
                      </p:stCondLst>
                      <p:childTnLst>
                        <p:par>
                          <p:cTn id="160" fill="hold">
                            <p:stCondLst>
                              <p:cond delay="0"/>
                            </p:stCondLst>
                            <p:childTnLst>
                              <p:par>
                                <p:cTn id="161" presetID="42" presetClass="path" presetSubtype="0" accel="50000" decel="50000" fill="hold" nodeType="clickEffect">
                                  <p:stCondLst>
                                    <p:cond delay="0"/>
                                  </p:stCondLst>
                                  <p:childTnLst>
                                    <p:animMotion origin="layout" path="M 0.10382 0.33334 L 0.11215 0.38889 " pathEditMode="relative" rAng="0" ptsTypes="AA">
                                      <p:cBhvr>
                                        <p:cTn id="162" dur="500" fill="hold"/>
                                        <p:tgtEl>
                                          <p:spTgt spid="61"/>
                                        </p:tgtEl>
                                        <p:attrNameLst>
                                          <p:attrName>ppt_x</p:attrName>
                                          <p:attrName>ppt_y</p:attrName>
                                        </p:attrNameLst>
                                      </p:cBhvr>
                                      <p:rCtr x="417" y="2778"/>
                                    </p:animMotion>
                                  </p:childTnLst>
                                </p:cTn>
                              </p:par>
                            </p:childTnLst>
                          </p:cTn>
                        </p:par>
                      </p:childTnLst>
                    </p:cTn>
                  </p:par>
                  <p:par>
                    <p:cTn id="163" fill="hold">
                      <p:stCondLst>
                        <p:cond delay="indefinite"/>
                      </p:stCondLst>
                      <p:childTnLst>
                        <p:par>
                          <p:cTn id="164" fill="hold">
                            <p:stCondLst>
                              <p:cond delay="0"/>
                            </p:stCondLst>
                            <p:childTnLst>
                              <p:par>
                                <p:cTn id="165" presetID="2" presetClass="entr" presetSubtype="2" fill="hold" grpId="0" nodeType="clickEffect">
                                  <p:stCondLst>
                                    <p:cond delay="0"/>
                                  </p:stCondLst>
                                  <p:childTnLst>
                                    <p:set>
                                      <p:cBhvr>
                                        <p:cTn id="166" dur="1" fill="hold">
                                          <p:stCondLst>
                                            <p:cond delay="0"/>
                                          </p:stCondLst>
                                        </p:cTn>
                                        <p:tgtEl>
                                          <p:spTgt spid="185"/>
                                        </p:tgtEl>
                                        <p:attrNameLst>
                                          <p:attrName>style.visibility</p:attrName>
                                        </p:attrNameLst>
                                      </p:cBhvr>
                                      <p:to>
                                        <p:strVal val="visible"/>
                                      </p:to>
                                    </p:set>
                                    <p:anim calcmode="lin" valueType="num">
                                      <p:cBhvr additive="base">
                                        <p:cTn id="167" dur="500" fill="hold"/>
                                        <p:tgtEl>
                                          <p:spTgt spid="185"/>
                                        </p:tgtEl>
                                        <p:attrNameLst>
                                          <p:attrName>ppt_x</p:attrName>
                                        </p:attrNameLst>
                                      </p:cBhvr>
                                      <p:tavLst>
                                        <p:tav tm="0">
                                          <p:val>
                                            <p:strVal val="1+#ppt_w/2"/>
                                          </p:val>
                                        </p:tav>
                                        <p:tav tm="100000">
                                          <p:val>
                                            <p:strVal val="#ppt_x"/>
                                          </p:val>
                                        </p:tav>
                                      </p:tavLst>
                                    </p:anim>
                                    <p:anim calcmode="lin" valueType="num">
                                      <p:cBhvr additive="base">
                                        <p:cTn id="168" dur="500" fill="hold"/>
                                        <p:tgtEl>
                                          <p:spTgt spid="185"/>
                                        </p:tgtEl>
                                        <p:attrNameLst>
                                          <p:attrName>ppt_y</p:attrName>
                                        </p:attrNameLst>
                                      </p:cBhvr>
                                      <p:tavLst>
                                        <p:tav tm="0">
                                          <p:val>
                                            <p:strVal val="#ppt_y"/>
                                          </p:val>
                                        </p:tav>
                                        <p:tav tm="100000">
                                          <p:val>
                                            <p:strVal val="#ppt_y"/>
                                          </p:val>
                                        </p:tav>
                                      </p:tavLst>
                                    </p:anim>
                                  </p:childTnLst>
                                </p:cTn>
                              </p:par>
                            </p:childTnLst>
                          </p:cTn>
                        </p:par>
                      </p:childTnLst>
                    </p:cTn>
                  </p:par>
                  <p:par>
                    <p:cTn id="169" fill="hold">
                      <p:stCondLst>
                        <p:cond delay="indefinite"/>
                      </p:stCondLst>
                      <p:childTnLst>
                        <p:par>
                          <p:cTn id="170" fill="hold">
                            <p:stCondLst>
                              <p:cond delay="0"/>
                            </p:stCondLst>
                            <p:childTnLst>
                              <p:par>
                                <p:cTn id="171" presetID="42" presetClass="path" presetSubtype="0" accel="50000" decel="50000" fill="hold" nodeType="clickEffect">
                                  <p:stCondLst>
                                    <p:cond delay="0"/>
                                  </p:stCondLst>
                                  <p:childTnLst>
                                    <p:animMotion origin="layout" path="M 0.11216 0.38889 L -0.31267 0.41112 " pathEditMode="relative" rAng="0" ptsTypes="AA">
                                      <p:cBhvr>
                                        <p:cTn id="172" dur="500" fill="hold"/>
                                        <p:tgtEl>
                                          <p:spTgt spid="61"/>
                                        </p:tgtEl>
                                        <p:attrNameLst>
                                          <p:attrName>ppt_x</p:attrName>
                                          <p:attrName>ppt_y</p:attrName>
                                        </p:attrNameLst>
                                      </p:cBhvr>
                                      <p:rCtr x="-21163" y="1111"/>
                                    </p:animMotion>
                                  </p:childTnLst>
                                </p:cTn>
                              </p:par>
                            </p:childTnLst>
                          </p:cTn>
                        </p:par>
                      </p:childTnLst>
                    </p:cTn>
                  </p:par>
                  <p:par>
                    <p:cTn id="173" fill="hold">
                      <p:stCondLst>
                        <p:cond delay="indefinite"/>
                      </p:stCondLst>
                      <p:childTnLst>
                        <p:par>
                          <p:cTn id="174" fill="hold">
                            <p:stCondLst>
                              <p:cond delay="0"/>
                            </p:stCondLst>
                            <p:childTnLst>
                              <p:par>
                                <p:cTn id="175" presetID="42" presetClass="path" presetSubtype="0" accel="50000" decel="50000" fill="hold" nodeType="clickEffect">
                                  <p:stCondLst>
                                    <p:cond delay="0"/>
                                  </p:stCondLst>
                                  <p:childTnLst>
                                    <p:animMotion origin="layout" path="M 0.02882 0.25556 L -0.31267 0.41112 " pathEditMode="relative" rAng="0" ptsTypes="AA">
                                      <p:cBhvr>
                                        <p:cTn id="176" dur="500" spd="-100000" fill="hold"/>
                                        <p:tgtEl>
                                          <p:spTgt spid="61"/>
                                        </p:tgtEl>
                                        <p:attrNameLst>
                                          <p:attrName>ppt_x</p:attrName>
                                          <p:attrName>ppt_y</p:attrName>
                                        </p:attrNameLst>
                                      </p:cBhvr>
                                      <p:rCtr x="-17083" y="7778"/>
                                    </p:animMotion>
                                  </p:childTnLst>
                                </p:cTn>
                              </p:par>
                            </p:childTnLst>
                          </p:cTn>
                        </p:par>
                      </p:childTnLst>
                    </p:cTn>
                  </p:par>
                  <p:par>
                    <p:cTn id="177" fill="hold">
                      <p:stCondLst>
                        <p:cond delay="indefinite"/>
                      </p:stCondLst>
                      <p:childTnLst>
                        <p:par>
                          <p:cTn id="178" fill="hold">
                            <p:stCondLst>
                              <p:cond delay="0"/>
                            </p:stCondLst>
                            <p:childTnLst>
                              <p:par>
                                <p:cTn id="179" presetID="2" presetClass="exit" presetSubtype="8" fill="hold" grpId="2" nodeType="clickEffect">
                                  <p:stCondLst>
                                    <p:cond delay="0"/>
                                  </p:stCondLst>
                                  <p:childTnLst>
                                    <p:anim calcmode="lin" valueType="num">
                                      <p:cBhvr additive="base">
                                        <p:cTn id="180" dur="500"/>
                                        <p:tgtEl>
                                          <p:spTgt spid="69"/>
                                        </p:tgtEl>
                                        <p:attrNameLst>
                                          <p:attrName>ppt_x</p:attrName>
                                        </p:attrNameLst>
                                      </p:cBhvr>
                                      <p:tavLst>
                                        <p:tav tm="0">
                                          <p:val>
                                            <p:strVal val="ppt_x"/>
                                          </p:val>
                                        </p:tav>
                                        <p:tav tm="100000">
                                          <p:val>
                                            <p:strVal val="0-ppt_w/2"/>
                                          </p:val>
                                        </p:tav>
                                      </p:tavLst>
                                    </p:anim>
                                    <p:anim calcmode="lin" valueType="num">
                                      <p:cBhvr additive="base">
                                        <p:cTn id="181" dur="500"/>
                                        <p:tgtEl>
                                          <p:spTgt spid="69"/>
                                        </p:tgtEl>
                                        <p:attrNameLst>
                                          <p:attrName>ppt_y</p:attrName>
                                        </p:attrNameLst>
                                      </p:cBhvr>
                                      <p:tavLst>
                                        <p:tav tm="0">
                                          <p:val>
                                            <p:strVal val="ppt_y"/>
                                          </p:val>
                                        </p:tav>
                                        <p:tav tm="100000">
                                          <p:val>
                                            <p:strVal val="ppt_y"/>
                                          </p:val>
                                        </p:tav>
                                      </p:tavLst>
                                    </p:anim>
                                    <p:set>
                                      <p:cBhvr>
                                        <p:cTn id="182" dur="1" fill="hold">
                                          <p:stCondLst>
                                            <p:cond delay="499"/>
                                          </p:stCondLst>
                                        </p:cTn>
                                        <p:tgtEl>
                                          <p:spTgt spid="69"/>
                                        </p:tgtEl>
                                        <p:attrNameLst>
                                          <p:attrName>style.visibility</p:attrName>
                                        </p:attrNameLst>
                                      </p:cBhvr>
                                      <p:to>
                                        <p:strVal val="hidden"/>
                                      </p:to>
                                    </p:set>
                                  </p:childTnLst>
                                </p:cTn>
                              </p:par>
                            </p:childTnLst>
                          </p:cTn>
                        </p:par>
                      </p:childTnLst>
                    </p:cTn>
                  </p:par>
                  <p:par>
                    <p:cTn id="183" fill="hold">
                      <p:stCondLst>
                        <p:cond delay="indefinite"/>
                      </p:stCondLst>
                      <p:childTnLst>
                        <p:par>
                          <p:cTn id="184" fill="hold">
                            <p:stCondLst>
                              <p:cond delay="0"/>
                            </p:stCondLst>
                            <p:childTnLst>
                              <p:par>
                                <p:cTn id="185" presetID="42" presetClass="path" presetSubtype="0" accel="50000" decel="50000" fill="hold" grpId="2" nodeType="clickEffect">
                                  <p:stCondLst>
                                    <p:cond delay="0"/>
                                  </p:stCondLst>
                                  <p:childTnLst>
                                    <p:animMotion origin="layout" path="M -0.04445 -4.44444E-6 L -0.08872 -2.96296E-6 " pathEditMode="relative" rAng="0" ptsTypes="AA">
                                      <p:cBhvr>
                                        <p:cTn id="186" dur="500" fill="hold"/>
                                        <p:tgtEl>
                                          <p:spTgt spid="158"/>
                                        </p:tgtEl>
                                        <p:attrNameLst>
                                          <p:attrName>ppt_x</p:attrName>
                                          <p:attrName>ppt_y</p:attrName>
                                        </p:attrNameLst>
                                      </p:cBhvr>
                                      <p:rCtr x="-2222" y="-23"/>
                                    </p:animMotion>
                                  </p:childTnLst>
                                </p:cTn>
                              </p:par>
                              <p:par>
                                <p:cTn id="187" presetID="42" presetClass="path" presetSubtype="0" accel="50000" decel="50000" fill="hold" grpId="1" nodeType="withEffect">
                                  <p:stCondLst>
                                    <p:cond delay="0"/>
                                  </p:stCondLst>
                                  <p:childTnLst>
                                    <p:animMotion origin="layout" path="M 1.94444E-6 -2.96296E-6 L -0.0441 0.00023 " pathEditMode="relative" rAng="0" ptsTypes="AA">
                                      <p:cBhvr>
                                        <p:cTn id="188" dur="500" fill="hold"/>
                                        <p:tgtEl>
                                          <p:spTgt spid="184"/>
                                        </p:tgtEl>
                                        <p:attrNameLst>
                                          <p:attrName>ppt_x</p:attrName>
                                          <p:attrName>ppt_y</p:attrName>
                                        </p:attrNameLst>
                                      </p:cBhvr>
                                      <p:rCtr x="-2205" y="0"/>
                                    </p:animMotion>
                                  </p:childTnLst>
                                </p:cTn>
                              </p:par>
                              <p:par>
                                <p:cTn id="189" presetID="42" presetClass="path" presetSubtype="0" accel="50000" decel="50000" fill="hold" grpId="1" nodeType="withEffect">
                                  <p:stCondLst>
                                    <p:cond delay="0"/>
                                  </p:stCondLst>
                                  <p:childTnLst>
                                    <p:animMotion origin="layout" path="M -2.5E-6 -2.96296E-6 L -0.04409 0.00023 " pathEditMode="relative" rAng="0" ptsTypes="AA">
                                      <p:cBhvr>
                                        <p:cTn id="190" dur="500" fill="hold"/>
                                        <p:tgtEl>
                                          <p:spTgt spid="185"/>
                                        </p:tgtEl>
                                        <p:attrNameLst>
                                          <p:attrName>ppt_x</p:attrName>
                                          <p:attrName>ppt_y</p:attrName>
                                        </p:attrNameLst>
                                      </p:cBhvr>
                                      <p:rCtr x="-2205" y="0"/>
                                    </p:animMotion>
                                  </p:childTnLst>
                                </p:cTn>
                              </p:par>
                            </p:childTnLst>
                          </p:cTn>
                        </p:par>
                      </p:childTnLst>
                    </p:cTn>
                  </p:par>
                  <p:par>
                    <p:cTn id="191" fill="hold">
                      <p:stCondLst>
                        <p:cond delay="indefinite"/>
                      </p:stCondLst>
                      <p:childTnLst>
                        <p:par>
                          <p:cTn id="192" fill="hold">
                            <p:stCondLst>
                              <p:cond delay="0"/>
                            </p:stCondLst>
                            <p:childTnLst>
                              <p:par>
                                <p:cTn id="193" presetID="42" presetClass="path" presetSubtype="0" accel="50000" decel="50000" fill="hold" nodeType="clickEffect">
                                  <p:stCondLst>
                                    <p:cond delay="0"/>
                                  </p:stCondLst>
                                  <p:childTnLst>
                                    <p:animMotion origin="layout" path="M 0.09687 0.11829 L -0.18524 0.26273 " pathEditMode="relative" rAng="0" ptsTypes="AA">
                                      <p:cBhvr>
                                        <p:cTn id="194" dur="500" fill="hold"/>
                                        <p:tgtEl>
                                          <p:spTgt spid="30"/>
                                        </p:tgtEl>
                                        <p:attrNameLst>
                                          <p:attrName>ppt_x</p:attrName>
                                          <p:attrName>ppt_y</p:attrName>
                                        </p:attrNameLst>
                                      </p:cBhvr>
                                      <p:rCtr x="-14115" y="7222"/>
                                    </p:animMotion>
                                  </p:childTnLst>
                                </p:cTn>
                              </p:par>
                            </p:childTnLst>
                          </p:cTn>
                        </p:par>
                      </p:childTnLst>
                    </p:cTn>
                  </p:par>
                  <p:par>
                    <p:cTn id="195" fill="hold">
                      <p:stCondLst>
                        <p:cond delay="indefinite"/>
                      </p:stCondLst>
                      <p:childTnLst>
                        <p:par>
                          <p:cTn id="196" fill="hold">
                            <p:stCondLst>
                              <p:cond delay="0"/>
                            </p:stCondLst>
                            <p:childTnLst>
                              <p:par>
                                <p:cTn id="197" presetID="42" presetClass="path" presetSubtype="0" accel="50000" decel="50000" fill="hold" nodeType="clickEffect">
                                  <p:stCondLst>
                                    <p:cond delay="0"/>
                                  </p:stCondLst>
                                  <p:childTnLst>
                                    <p:animMotion origin="layout" path="M 0.02882 0.25556 L -0.03819 0.27778 " pathEditMode="relative" rAng="0" ptsTypes="AA">
                                      <p:cBhvr>
                                        <p:cTn id="198" dur="500" fill="hold"/>
                                        <p:tgtEl>
                                          <p:spTgt spid="61"/>
                                        </p:tgtEl>
                                        <p:attrNameLst>
                                          <p:attrName>ppt_x</p:attrName>
                                          <p:attrName>ppt_y</p:attrName>
                                        </p:attrNameLst>
                                      </p:cBhvr>
                                      <p:rCtr x="-3351" y="1111"/>
                                    </p:animMotion>
                                  </p:childTnLst>
                                </p:cTn>
                              </p:par>
                            </p:childTnLst>
                          </p:cTn>
                        </p:par>
                      </p:childTnLst>
                    </p:cTn>
                  </p:par>
                  <p:par>
                    <p:cTn id="199" fill="hold">
                      <p:stCondLst>
                        <p:cond delay="indefinite"/>
                      </p:stCondLst>
                      <p:childTnLst>
                        <p:par>
                          <p:cTn id="200" fill="hold">
                            <p:stCondLst>
                              <p:cond delay="0"/>
                            </p:stCondLst>
                            <p:childTnLst>
                              <p:par>
                                <p:cTn id="201" presetID="10" presetClass="entr" presetSubtype="0" fill="hold" grpId="0" nodeType="clickEffect">
                                  <p:stCondLst>
                                    <p:cond delay="0"/>
                                  </p:stCondLst>
                                  <p:childTnLst>
                                    <p:set>
                                      <p:cBhvr>
                                        <p:cTn id="202" dur="1" fill="hold">
                                          <p:stCondLst>
                                            <p:cond delay="0"/>
                                          </p:stCondLst>
                                        </p:cTn>
                                        <p:tgtEl>
                                          <p:spTgt spid="200"/>
                                        </p:tgtEl>
                                        <p:attrNameLst>
                                          <p:attrName>style.visibility</p:attrName>
                                        </p:attrNameLst>
                                      </p:cBhvr>
                                      <p:to>
                                        <p:strVal val="visible"/>
                                      </p:to>
                                    </p:set>
                                    <p:animEffect transition="in" filter="fade">
                                      <p:cBhvr>
                                        <p:cTn id="203" dur="500"/>
                                        <p:tgtEl>
                                          <p:spTgt spid="200"/>
                                        </p:tgtEl>
                                      </p:cBhvr>
                                    </p:animEffect>
                                  </p:childTnLst>
                                </p:cTn>
                              </p:par>
                            </p:childTnLst>
                          </p:cTn>
                        </p:par>
                      </p:childTnLst>
                    </p:cTn>
                  </p:par>
                  <p:par>
                    <p:cTn id="204" fill="hold">
                      <p:stCondLst>
                        <p:cond delay="indefinite"/>
                      </p:stCondLst>
                      <p:childTnLst>
                        <p:par>
                          <p:cTn id="205" fill="hold">
                            <p:stCondLst>
                              <p:cond delay="0"/>
                            </p:stCondLst>
                            <p:childTnLst>
                              <p:par>
                                <p:cTn id="206" presetID="42" presetClass="path" presetSubtype="0" accel="50000" decel="50000" fill="hold" nodeType="clickEffect">
                                  <p:stCondLst>
                                    <p:cond delay="0"/>
                                  </p:stCondLst>
                                  <p:childTnLst>
                                    <p:animMotion origin="layout" path="M -0.0382 0.27778 L -0.31267 0.41112 " pathEditMode="relative" rAng="0" ptsTypes="AA">
                                      <p:cBhvr>
                                        <p:cTn id="207" dur="500" fill="hold"/>
                                        <p:tgtEl>
                                          <p:spTgt spid="61"/>
                                        </p:tgtEl>
                                        <p:attrNameLst>
                                          <p:attrName>ppt_x</p:attrName>
                                          <p:attrName>ppt_y</p:attrName>
                                        </p:attrNameLst>
                                      </p:cBhvr>
                                      <p:rCtr x="-13750" y="6667"/>
                                    </p:animMotion>
                                  </p:childTnLst>
                                </p:cTn>
                              </p:par>
                            </p:childTnLst>
                          </p:cTn>
                        </p:par>
                      </p:childTnLst>
                    </p:cTn>
                  </p:par>
                  <p:par>
                    <p:cTn id="208" fill="hold">
                      <p:stCondLst>
                        <p:cond delay="indefinite"/>
                      </p:stCondLst>
                      <p:childTnLst>
                        <p:par>
                          <p:cTn id="209" fill="hold">
                            <p:stCondLst>
                              <p:cond delay="0"/>
                            </p:stCondLst>
                            <p:childTnLst>
                              <p:par>
                                <p:cTn id="210" presetID="42" presetClass="path" presetSubtype="0" accel="50000" decel="50000" fill="hold" nodeType="clickEffect">
                                  <p:stCondLst>
                                    <p:cond delay="0"/>
                                  </p:stCondLst>
                                  <p:childTnLst>
                                    <p:animMotion origin="layout" path="M 0.02882 0.25556 L -0.30451 0.41112 " pathEditMode="relative" rAng="0" ptsTypes="AA">
                                      <p:cBhvr>
                                        <p:cTn id="211" dur="500" spd="-100000" fill="hold"/>
                                        <p:tgtEl>
                                          <p:spTgt spid="61"/>
                                        </p:tgtEl>
                                        <p:attrNameLst>
                                          <p:attrName>ppt_x</p:attrName>
                                          <p:attrName>ppt_y</p:attrName>
                                        </p:attrNameLst>
                                      </p:cBhvr>
                                      <p:rCtr x="-16667" y="7778"/>
                                    </p:animMotion>
                                  </p:childTnLst>
                                </p:cTn>
                              </p:par>
                            </p:childTnLst>
                          </p:cTn>
                        </p:par>
                      </p:childTnLst>
                    </p:cTn>
                  </p:par>
                  <p:par>
                    <p:cTn id="212" fill="hold">
                      <p:stCondLst>
                        <p:cond delay="indefinite"/>
                      </p:stCondLst>
                      <p:childTnLst>
                        <p:par>
                          <p:cTn id="213" fill="hold">
                            <p:stCondLst>
                              <p:cond delay="0"/>
                            </p:stCondLst>
                            <p:childTnLst>
                              <p:par>
                                <p:cTn id="214" presetID="2" presetClass="exit" presetSubtype="8" fill="hold" grpId="3" nodeType="clickEffect">
                                  <p:stCondLst>
                                    <p:cond delay="0"/>
                                  </p:stCondLst>
                                  <p:childTnLst>
                                    <p:anim calcmode="lin" valueType="num">
                                      <p:cBhvr additive="base">
                                        <p:cTn id="215" dur="500"/>
                                        <p:tgtEl>
                                          <p:spTgt spid="158"/>
                                        </p:tgtEl>
                                        <p:attrNameLst>
                                          <p:attrName>ppt_x</p:attrName>
                                        </p:attrNameLst>
                                      </p:cBhvr>
                                      <p:tavLst>
                                        <p:tav tm="0">
                                          <p:val>
                                            <p:strVal val="ppt_x"/>
                                          </p:val>
                                        </p:tav>
                                        <p:tav tm="100000">
                                          <p:val>
                                            <p:strVal val="0-ppt_w/2"/>
                                          </p:val>
                                        </p:tav>
                                      </p:tavLst>
                                    </p:anim>
                                    <p:anim calcmode="lin" valueType="num">
                                      <p:cBhvr additive="base">
                                        <p:cTn id="216" dur="500"/>
                                        <p:tgtEl>
                                          <p:spTgt spid="158"/>
                                        </p:tgtEl>
                                        <p:attrNameLst>
                                          <p:attrName>ppt_y</p:attrName>
                                        </p:attrNameLst>
                                      </p:cBhvr>
                                      <p:tavLst>
                                        <p:tav tm="0">
                                          <p:val>
                                            <p:strVal val="ppt_y"/>
                                          </p:val>
                                        </p:tav>
                                        <p:tav tm="100000">
                                          <p:val>
                                            <p:strVal val="ppt_y"/>
                                          </p:val>
                                        </p:tav>
                                      </p:tavLst>
                                    </p:anim>
                                    <p:set>
                                      <p:cBhvr>
                                        <p:cTn id="217" dur="1" fill="hold">
                                          <p:stCondLst>
                                            <p:cond delay="499"/>
                                          </p:stCondLst>
                                        </p:cTn>
                                        <p:tgtEl>
                                          <p:spTgt spid="158"/>
                                        </p:tgtEl>
                                        <p:attrNameLst>
                                          <p:attrName>style.visibility</p:attrName>
                                        </p:attrNameLst>
                                      </p:cBhvr>
                                      <p:to>
                                        <p:strVal val="hidden"/>
                                      </p:to>
                                    </p:set>
                                  </p:childTnLst>
                                </p:cTn>
                              </p:par>
                            </p:childTnLst>
                          </p:cTn>
                        </p:par>
                      </p:childTnLst>
                    </p:cTn>
                  </p:par>
                  <p:par>
                    <p:cTn id="218" fill="hold">
                      <p:stCondLst>
                        <p:cond delay="indefinite"/>
                      </p:stCondLst>
                      <p:childTnLst>
                        <p:par>
                          <p:cTn id="219" fill="hold">
                            <p:stCondLst>
                              <p:cond delay="0"/>
                            </p:stCondLst>
                            <p:childTnLst>
                              <p:par>
                                <p:cTn id="220" presetID="42" presetClass="path" presetSubtype="0" accel="50000" decel="50000" fill="hold" grpId="2" nodeType="clickEffect">
                                  <p:stCondLst>
                                    <p:cond delay="0"/>
                                  </p:stCondLst>
                                  <p:childTnLst>
                                    <p:animMotion origin="layout" path="M -0.0441 -4.44444E-6 L -0.08837 -2.96296E-6 " pathEditMode="relative" rAng="0" ptsTypes="AA">
                                      <p:cBhvr>
                                        <p:cTn id="221" dur="500" fill="hold"/>
                                        <p:tgtEl>
                                          <p:spTgt spid="184"/>
                                        </p:tgtEl>
                                        <p:attrNameLst>
                                          <p:attrName>ppt_x</p:attrName>
                                          <p:attrName>ppt_y</p:attrName>
                                        </p:attrNameLst>
                                      </p:cBhvr>
                                      <p:rCtr x="-2222" y="-23"/>
                                    </p:animMotion>
                                  </p:childTnLst>
                                </p:cTn>
                              </p:par>
                              <p:par>
                                <p:cTn id="222" presetID="42" presetClass="path" presetSubtype="0" accel="50000" decel="50000" fill="hold" grpId="2" nodeType="withEffect">
                                  <p:stCondLst>
                                    <p:cond delay="0"/>
                                  </p:stCondLst>
                                  <p:childTnLst>
                                    <p:animMotion origin="layout" path="M -0.0441 0.00023 L -0.08854 -2.96296E-6 " pathEditMode="relative" rAng="0" ptsTypes="AA">
                                      <p:cBhvr>
                                        <p:cTn id="223" dur="500" fill="hold"/>
                                        <p:tgtEl>
                                          <p:spTgt spid="185"/>
                                        </p:tgtEl>
                                        <p:attrNameLst>
                                          <p:attrName>ppt_x</p:attrName>
                                          <p:attrName>ppt_y</p:attrName>
                                        </p:attrNameLst>
                                      </p:cBhvr>
                                      <p:rCtr x="-2222" y="0"/>
                                    </p:animMotion>
                                  </p:childTnLst>
                                </p:cTn>
                              </p:par>
                            </p:childTnLst>
                          </p:cTn>
                        </p:par>
                      </p:childTnLst>
                    </p:cTn>
                  </p:par>
                  <p:par>
                    <p:cTn id="224" fill="hold">
                      <p:stCondLst>
                        <p:cond delay="indefinite"/>
                      </p:stCondLst>
                      <p:childTnLst>
                        <p:par>
                          <p:cTn id="225" fill="hold">
                            <p:stCondLst>
                              <p:cond delay="0"/>
                            </p:stCondLst>
                            <p:childTnLst>
                              <p:par>
                                <p:cTn id="226" presetID="42" presetClass="path" presetSubtype="0" accel="50000" decel="50000" fill="hold" nodeType="clickEffect">
                                  <p:stCondLst>
                                    <p:cond delay="0"/>
                                  </p:stCondLst>
                                  <p:childTnLst>
                                    <p:animMotion origin="layout" path="M -0.18524 0.26273 L -0.06892 0.26273 " pathEditMode="relative" rAng="0" ptsTypes="AA">
                                      <p:cBhvr>
                                        <p:cTn id="227" dur="500" fill="hold"/>
                                        <p:tgtEl>
                                          <p:spTgt spid="30"/>
                                        </p:tgtEl>
                                        <p:attrNameLst>
                                          <p:attrName>ppt_x</p:attrName>
                                          <p:attrName>ppt_y</p:attrName>
                                        </p:attrNameLst>
                                      </p:cBhvr>
                                      <p:rCtr x="5816" y="0"/>
                                    </p:animMotion>
                                  </p:childTnLst>
                                </p:cTn>
                              </p:par>
                            </p:childTnLst>
                          </p:cTn>
                        </p:par>
                      </p:childTnLst>
                    </p:cTn>
                  </p:par>
                  <p:par>
                    <p:cTn id="228" fill="hold">
                      <p:stCondLst>
                        <p:cond delay="indefinite"/>
                      </p:stCondLst>
                      <p:childTnLst>
                        <p:par>
                          <p:cTn id="229" fill="hold">
                            <p:stCondLst>
                              <p:cond delay="0"/>
                            </p:stCondLst>
                            <p:childTnLst>
                              <p:par>
                                <p:cTn id="230" presetID="42" presetClass="path" presetSubtype="0" accel="50000" decel="50000" fill="hold" nodeType="clickEffect">
                                  <p:stCondLst>
                                    <p:cond delay="0"/>
                                  </p:stCondLst>
                                  <p:childTnLst>
                                    <p:animMotion origin="layout" path="M 0.02882 0.25556 L -0.0382 0.27778 " pathEditMode="relative" rAng="0" ptsTypes="AA">
                                      <p:cBhvr>
                                        <p:cTn id="231" dur="500" fill="hold"/>
                                        <p:tgtEl>
                                          <p:spTgt spid="61"/>
                                        </p:tgtEl>
                                        <p:attrNameLst>
                                          <p:attrName>ppt_x</p:attrName>
                                          <p:attrName>ppt_y</p:attrName>
                                        </p:attrNameLst>
                                      </p:cBhvr>
                                      <p:rCtr x="-3333" y="1111"/>
                                    </p:animMotion>
                                  </p:childTnLst>
                                </p:cTn>
                              </p:par>
                            </p:childTnLst>
                          </p:cTn>
                        </p:par>
                      </p:childTnLst>
                    </p:cTn>
                  </p:par>
                  <p:par>
                    <p:cTn id="232" fill="hold">
                      <p:stCondLst>
                        <p:cond delay="indefinite"/>
                      </p:stCondLst>
                      <p:childTnLst>
                        <p:par>
                          <p:cTn id="233" fill="hold">
                            <p:stCondLst>
                              <p:cond delay="0"/>
                            </p:stCondLst>
                            <p:childTnLst>
                              <p:par>
                                <p:cTn id="234" presetID="10" presetClass="entr" presetSubtype="0" fill="hold" grpId="0" nodeType="clickEffect">
                                  <p:stCondLst>
                                    <p:cond delay="0"/>
                                  </p:stCondLst>
                                  <p:childTnLst>
                                    <p:set>
                                      <p:cBhvr>
                                        <p:cTn id="235" dur="1" fill="hold">
                                          <p:stCondLst>
                                            <p:cond delay="0"/>
                                          </p:stCondLst>
                                        </p:cTn>
                                        <p:tgtEl>
                                          <p:spTgt spid="229"/>
                                        </p:tgtEl>
                                        <p:attrNameLst>
                                          <p:attrName>style.visibility</p:attrName>
                                        </p:attrNameLst>
                                      </p:cBhvr>
                                      <p:to>
                                        <p:strVal val="visible"/>
                                      </p:to>
                                    </p:set>
                                    <p:animEffect transition="in" filter="fade">
                                      <p:cBhvr>
                                        <p:cTn id="236" dur="500"/>
                                        <p:tgtEl>
                                          <p:spTgt spid="229"/>
                                        </p:tgtEl>
                                      </p:cBhvr>
                                    </p:animEffect>
                                  </p:childTnLst>
                                </p:cTn>
                              </p:par>
                            </p:childTnLst>
                          </p:cTn>
                        </p:par>
                      </p:childTnLst>
                    </p:cTn>
                  </p:par>
                  <p:par>
                    <p:cTn id="237" fill="hold">
                      <p:stCondLst>
                        <p:cond delay="indefinite"/>
                      </p:stCondLst>
                      <p:childTnLst>
                        <p:par>
                          <p:cTn id="238" fill="hold">
                            <p:stCondLst>
                              <p:cond delay="0"/>
                            </p:stCondLst>
                            <p:childTnLst>
                              <p:par>
                                <p:cTn id="239" presetID="42" presetClass="path" presetSubtype="0" accel="50000" decel="50000" fill="hold" nodeType="clickEffect">
                                  <p:stCondLst>
                                    <p:cond delay="0"/>
                                  </p:stCondLst>
                                  <p:childTnLst>
                                    <p:animMotion origin="layout" path="M -0.0382 0.27778 L -0.31285 0.41112 " pathEditMode="relative" rAng="0" ptsTypes="AA">
                                      <p:cBhvr>
                                        <p:cTn id="240" dur="500" fill="hold"/>
                                        <p:tgtEl>
                                          <p:spTgt spid="61"/>
                                        </p:tgtEl>
                                        <p:attrNameLst>
                                          <p:attrName>ppt_x</p:attrName>
                                          <p:attrName>ppt_y</p:attrName>
                                        </p:attrNameLst>
                                      </p:cBhvr>
                                      <p:rCtr x="-13750" y="6667"/>
                                    </p:animMotion>
                                  </p:childTnLst>
                                </p:cTn>
                              </p:par>
                            </p:childTnLst>
                          </p:cTn>
                        </p:par>
                      </p:childTnLst>
                    </p:cTn>
                  </p:par>
                  <p:par>
                    <p:cTn id="241" fill="hold">
                      <p:stCondLst>
                        <p:cond delay="indefinite"/>
                      </p:stCondLst>
                      <p:childTnLst>
                        <p:par>
                          <p:cTn id="242" fill="hold">
                            <p:stCondLst>
                              <p:cond delay="0"/>
                            </p:stCondLst>
                            <p:childTnLst>
                              <p:par>
                                <p:cTn id="243" presetID="42" presetClass="path" presetSubtype="0" accel="50000" decel="50000" fill="hold" nodeType="clickEffect">
                                  <p:stCondLst>
                                    <p:cond delay="0"/>
                                  </p:stCondLst>
                                  <p:childTnLst>
                                    <p:animMotion origin="layout" path="M 0.02882 0.25556 L -0.31285 0.41112 " pathEditMode="relative" rAng="0" ptsTypes="AA">
                                      <p:cBhvr>
                                        <p:cTn id="244" dur="500" spd="-100000" fill="hold"/>
                                        <p:tgtEl>
                                          <p:spTgt spid="61"/>
                                        </p:tgtEl>
                                        <p:attrNameLst>
                                          <p:attrName>ppt_x</p:attrName>
                                          <p:attrName>ppt_y</p:attrName>
                                        </p:attrNameLst>
                                      </p:cBhvr>
                                      <p:rCtr x="-17083" y="7778"/>
                                    </p:animMotion>
                                  </p:childTnLst>
                                </p:cTn>
                              </p:par>
                            </p:childTnLst>
                          </p:cTn>
                        </p:par>
                      </p:childTnLst>
                    </p:cTn>
                  </p:par>
                  <p:par>
                    <p:cTn id="245" fill="hold">
                      <p:stCondLst>
                        <p:cond delay="indefinite"/>
                      </p:stCondLst>
                      <p:childTnLst>
                        <p:par>
                          <p:cTn id="246" fill="hold">
                            <p:stCondLst>
                              <p:cond delay="0"/>
                            </p:stCondLst>
                            <p:childTnLst>
                              <p:par>
                                <p:cTn id="247" presetID="2" presetClass="exit" presetSubtype="8" fill="hold" grpId="3" nodeType="clickEffect">
                                  <p:stCondLst>
                                    <p:cond delay="0"/>
                                  </p:stCondLst>
                                  <p:childTnLst>
                                    <p:anim calcmode="lin" valueType="num">
                                      <p:cBhvr additive="base">
                                        <p:cTn id="248" dur="500"/>
                                        <p:tgtEl>
                                          <p:spTgt spid="184"/>
                                        </p:tgtEl>
                                        <p:attrNameLst>
                                          <p:attrName>ppt_x</p:attrName>
                                        </p:attrNameLst>
                                      </p:cBhvr>
                                      <p:tavLst>
                                        <p:tav tm="0">
                                          <p:val>
                                            <p:strVal val="ppt_x"/>
                                          </p:val>
                                        </p:tav>
                                        <p:tav tm="100000">
                                          <p:val>
                                            <p:strVal val="0-ppt_w/2"/>
                                          </p:val>
                                        </p:tav>
                                      </p:tavLst>
                                    </p:anim>
                                    <p:anim calcmode="lin" valueType="num">
                                      <p:cBhvr additive="base">
                                        <p:cTn id="249" dur="500"/>
                                        <p:tgtEl>
                                          <p:spTgt spid="184"/>
                                        </p:tgtEl>
                                        <p:attrNameLst>
                                          <p:attrName>ppt_y</p:attrName>
                                        </p:attrNameLst>
                                      </p:cBhvr>
                                      <p:tavLst>
                                        <p:tav tm="0">
                                          <p:val>
                                            <p:strVal val="ppt_y"/>
                                          </p:val>
                                        </p:tav>
                                        <p:tav tm="100000">
                                          <p:val>
                                            <p:strVal val="ppt_y"/>
                                          </p:val>
                                        </p:tav>
                                      </p:tavLst>
                                    </p:anim>
                                    <p:set>
                                      <p:cBhvr>
                                        <p:cTn id="250" dur="1" fill="hold">
                                          <p:stCondLst>
                                            <p:cond delay="499"/>
                                          </p:stCondLst>
                                        </p:cTn>
                                        <p:tgtEl>
                                          <p:spTgt spid="184"/>
                                        </p:tgtEl>
                                        <p:attrNameLst>
                                          <p:attrName>style.visibility</p:attrName>
                                        </p:attrNameLst>
                                      </p:cBhvr>
                                      <p:to>
                                        <p:strVal val="hidden"/>
                                      </p:to>
                                    </p:set>
                                  </p:childTnLst>
                                </p:cTn>
                              </p:par>
                            </p:childTnLst>
                          </p:cTn>
                        </p:par>
                      </p:childTnLst>
                    </p:cTn>
                  </p:par>
                  <p:par>
                    <p:cTn id="251" fill="hold">
                      <p:stCondLst>
                        <p:cond delay="indefinite"/>
                      </p:stCondLst>
                      <p:childTnLst>
                        <p:par>
                          <p:cTn id="252" fill="hold">
                            <p:stCondLst>
                              <p:cond delay="0"/>
                            </p:stCondLst>
                            <p:childTnLst>
                              <p:par>
                                <p:cTn id="253" presetID="42" presetClass="path" presetSubtype="0" accel="50000" decel="50000" fill="hold" grpId="3" nodeType="clickEffect">
                                  <p:stCondLst>
                                    <p:cond delay="0"/>
                                  </p:stCondLst>
                                  <p:childTnLst>
                                    <p:animMotion origin="layout" path="M -0.08854 -2.96296E-6 L -0.13281 -2.96296E-6 " pathEditMode="relative" rAng="0" ptsTypes="AA">
                                      <p:cBhvr>
                                        <p:cTn id="254" dur="500" fill="hold"/>
                                        <p:tgtEl>
                                          <p:spTgt spid="185"/>
                                        </p:tgtEl>
                                        <p:attrNameLst>
                                          <p:attrName>ppt_x</p:attrName>
                                          <p:attrName>ppt_y</p:attrName>
                                        </p:attrNameLst>
                                      </p:cBhvr>
                                      <p:rCtr x="-2222" y="0"/>
                                    </p:animMotion>
                                  </p:childTnLst>
                                </p:cTn>
                              </p:par>
                            </p:childTnLst>
                          </p:cTn>
                        </p:par>
                      </p:childTnLst>
                    </p:cTn>
                  </p:par>
                  <p:par>
                    <p:cTn id="255" fill="hold">
                      <p:stCondLst>
                        <p:cond delay="indefinite"/>
                      </p:stCondLst>
                      <p:childTnLst>
                        <p:par>
                          <p:cTn id="256" fill="hold">
                            <p:stCondLst>
                              <p:cond delay="0"/>
                            </p:stCondLst>
                            <p:childTnLst>
                              <p:par>
                                <p:cTn id="257" presetID="42" presetClass="path" presetSubtype="0" accel="50000" decel="50000" fill="hold" nodeType="clickEffect">
                                  <p:stCondLst>
                                    <p:cond delay="0"/>
                                  </p:stCondLst>
                                  <p:childTnLst>
                                    <p:animMotion origin="layout" path="M -0.06892 0.26273 L 0.0401 0.26273 " pathEditMode="relative" rAng="0" ptsTypes="AA">
                                      <p:cBhvr>
                                        <p:cTn id="258" dur="500" fill="hold"/>
                                        <p:tgtEl>
                                          <p:spTgt spid="30"/>
                                        </p:tgtEl>
                                        <p:attrNameLst>
                                          <p:attrName>ppt_x</p:attrName>
                                          <p:attrName>ppt_y</p:attrName>
                                        </p:attrNameLst>
                                      </p:cBhvr>
                                      <p:rCtr x="5451" y="0"/>
                                    </p:animMotion>
                                  </p:childTnLst>
                                </p:cTn>
                              </p:par>
                            </p:childTnLst>
                          </p:cTn>
                        </p:par>
                      </p:childTnLst>
                    </p:cTn>
                  </p:par>
                  <p:par>
                    <p:cTn id="259" fill="hold">
                      <p:stCondLst>
                        <p:cond delay="indefinite"/>
                      </p:stCondLst>
                      <p:childTnLst>
                        <p:par>
                          <p:cTn id="260" fill="hold">
                            <p:stCondLst>
                              <p:cond delay="0"/>
                            </p:stCondLst>
                            <p:childTnLst>
                              <p:par>
                                <p:cTn id="261" presetID="42" presetClass="path" presetSubtype="0" accel="50000" decel="50000" fill="hold" nodeType="clickEffect">
                                  <p:stCondLst>
                                    <p:cond delay="0"/>
                                  </p:stCondLst>
                                  <p:childTnLst>
                                    <p:animMotion origin="layout" path="M 0.02882 0.25556 L -0.03819 0.27778 " pathEditMode="relative" rAng="0" ptsTypes="AA">
                                      <p:cBhvr>
                                        <p:cTn id="262" dur="500" fill="hold"/>
                                        <p:tgtEl>
                                          <p:spTgt spid="61"/>
                                        </p:tgtEl>
                                        <p:attrNameLst>
                                          <p:attrName>ppt_x</p:attrName>
                                          <p:attrName>ppt_y</p:attrName>
                                        </p:attrNameLst>
                                      </p:cBhvr>
                                      <p:rCtr x="-3351" y="1111"/>
                                    </p:animMotion>
                                  </p:childTnLst>
                                </p:cTn>
                              </p:par>
                            </p:childTnLst>
                          </p:cTn>
                        </p:par>
                      </p:childTnLst>
                    </p:cTn>
                  </p:par>
                  <p:par>
                    <p:cTn id="263" fill="hold">
                      <p:stCondLst>
                        <p:cond delay="indefinite"/>
                      </p:stCondLst>
                      <p:childTnLst>
                        <p:par>
                          <p:cTn id="264" fill="hold">
                            <p:stCondLst>
                              <p:cond delay="0"/>
                            </p:stCondLst>
                            <p:childTnLst>
                              <p:par>
                                <p:cTn id="265" presetID="10" presetClass="entr" presetSubtype="0" fill="hold" grpId="0" nodeType="clickEffect">
                                  <p:stCondLst>
                                    <p:cond delay="0"/>
                                  </p:stCondLst>
                                  <p:childTnLst>
                                    <p:set>
                                      <p:cBhvr>
                                        <p:cTn id="266" dur="1" fill="hold">
                                          <p:stCondLst>
                                            <p:cond delay="0"/>
                                          </p:stCondLst>
                                        </p:cTn>
                                        <p:tgtEl>
                                          <p:spTgt spid="266"/>
                                        </p:tgtEl>
                                        <p:attrNameLst>
                                          <p:attrName>style.visibility</p:attrName>
                                        </p:attrNameLst>
                                      </p:cBhvr>
                                      <p:to>
                                        <p:strVal val="visible"/>
                                      </p:to>
                                    </p:set>
                                    <p:animEffect transition="in" filter="fade">
                                      <p:cBhvr>
                                        <p:cTn id="267" dur="500"/>
                                        <p:tgtEl>
                                          <p:spTgt spid="266"/>
                                        </p:tgtEl>
                                      </p:cBhvr>
                                    </p:animEffect>
                                  </p:childTnLst>
                                </p:cTn>
                              </p:par>
                            </p:childTnLst>
                          </p:cTn>
                        </p:par>
                      </p:childTnLst>
                    </p:cTn>
                  </p:par>
                  <p:par>
                    <p:cTn id="268" fill="hold">
                      <p:stCondLst>
                        <p:cond delay="indefinite"/>
                      </p:stCondLst>
                      <p:childTnLst>
                        <p:par>
                          <p:cTn id="269" fill="hold">
                            <p:stCondLst>
                              <p:cond delay="0"/>
                            </p:stCondLst>
                            <p:childTnLst>
                              <p:par>
                                <p:cTn id="270" presetID="42" presetClass="path" presetSubtype="0" accel="50000" decel="50000" fill="hold" nodeType="clickEffect">
                                  <p:stCondLst>
                                    <p:cond delay="0"/>
                                  </p:stCondLst>
                                  <p:childTnLst>
                                    <p:animMotion origin="layout" path="M -0.0382 0.27778 L -0.31285 0.41112 " pathEditMode="relative" rAng="0" ptsTypes="AA">
                                      <p:cBhvr>
                                        <p:cTn id="271" dur="500" fill="hold"/>
                                        <p:tgtEl>
                                          <p:spTgt spid="61"/>
                                        </p:tgtEl>
                                        <p:attrNameLst>
                                          <p:attrName>ppt_x</p:attrName>
                                          <p:attrName>ppt_y</p:attrName>
                                        </p:attrNameLst>
                                      </p:cBhvr>
                                      <p:rCtr x="-13750" y="6667"/>
                                    </p:animMotion>
                                  </p:childTnLst>
                                </p:cTn>
                              </p:par>
                            </p:childTnLst>
                          </p:cTn>
                        </p:par>
                      </p:childTnLst>
                    </p:cTn>
                  </p:par>
                  <p:par>
                    <p:cTn id="272" fill="hold">
                      <p:stCondLst>
                        <p:cond delay="indefinite"/>
                      </p:stCondLst>
                      <p:childTnLst>
                        <p:par>
                          <p:cTn id="273" fill="hold">
                            <p:stCondLst>
                              <p:cond delay="0"/>
                            </p:stCondLst>
                            <p:childTnLst>
                              <p:par>
                                <p:cTn id="274" presetID="42" presetClass="path" presetSubtype="0" accel="50000" decel="50000" fill="hold" nodeType="clickEffect">
                                  <p:stCondLst>
                                    <p:cond delay="0"/>
                                  </p:stCondLst>
                                  <p:childTnLst>
                                    <p:animMotion origin="layout" path="M 0.02882 0.25556 L -0.31285 0.41112 " pathEditMode="relative" rAng="0" ptsTypes="AA">
                                      <p:cBhvr>
                                        <p:cTn id="275" dur="500" spd="-100000" fill="hold"/>
                                        <p:tgtEl>
                                          <p:spTgt spid="61"/>
                                        </p:tgtEl>
                                        <p:attrNameLst>
                                          <p:attrName>ppt_x</p:attrName>
                                          <p:attrName>ppt_y</p:attrName>
                                        </p:attrNameLst>
                                      </p:cBhvr>
                                      <p:rCtr x="-17083" y="7778"/>
                                    </p:animMotion>
                                  </p:childTnLst>
                                </p:cTn>
                              </p:par>
                            </p:childTnLst>
                          </p:cTn>
                        </p:par>
                      </p:childTnLst>
                    </p:cTn>
                  </p:par>
                  <p:par>
                    <p:cTn id="276" fill="hold">
                      <p:stCondLst>
                        <p:cond delay="indefinite"/>
                      </p:stCondLst>
                      <p:childTnLst>
                        <p:par>
                          <p:cTn id="277" fill="hold">
                            <p:stCondLst>
                              <p:cond delay="0"/>
                            </p:stCondLst>
                            <p:childTnLst>
                              <p:par>
                                <p:cTn id="278" presetID="2" presetClass="exit" presetSubtype="8" fill="hold" grpId="4" nodeType="clickEffect">
                                  <p:stCondLst>
                                    <p:cond delay="0"/>
                                  </p:stCondLst>
                                  <p:childTnLst>
                                    <p:anim calcmode="lin" valueType="num">
                                      <p:cBhvr additive="base">
                                        <p:cTn id="279" dur="500"/>
                                        <p:tgtEl>
                                          <p:spTgt spid="185"/>
                                        </p:tgtEl>
                                        <p:attrNameLst>
                                          <p:attrName>ppt_x</p:attrName>
                                        </p:attrNameLst>
                                      </p:cBhvr>
                                      <p:tavLst>
                                        <p:tav tm="0">
                                          <p:val>
                                            <p:strVal val="ppt_x"/>
                                          </p:val>
                                        </p:tav>
                                        <p:tav tm="100000">
                                          <p:val>
                                            <p:strVal val="0-ppt_w/2"/>
                                          </p:val>
                                        </p:tav>
                                      </p:tavLst>
                                    </p:anim>
                                    <p:anim calcmode="lin" valueType="num">
                                      <p:cBhvr additive="base">
                                        <p:cTn id="280" dur="500"/>
                                        <p:tgtEl>
                                          <p:spTgt spid="185"/>
                                        </p:tgtEl>
                                        <p:attrNameLst>
                                          <p:attrName>ppt_y</p:attrName>
                                        </p:attrNameLst>
                                      </p:cBhvr>
                                      <p:tavLst>
                                        <p:tav tm="0">
                                          <p:val>
                                            <p:strVal val="ppt_y"/>
                                          </p:val>
                                        </p:tav>
                                        <p:tav tm="100000">
                                          <p:val>
                                            <p:strVal val="ppt_y"/>
                                          </p:val>
                                        </p:tav>
                                      </p:tavLst>
                                    </p:anim>
                                    <p:set>
                                      <p:cBhvr>
                                        <p:cTn id="281" dur="1" fill="hold">
                                          <p:stCondLst>
                                            <p:cond delay="499"/>
                                          </p:stCondLst>
                                        </p:cTn>
                                        <p:tgtEl>
                                          <p:spTgt spid="185"/>
                                        </p:tgtEl>
                                        <p:attrNameLst>
                                          <p:attrName>style.visibility</p:attrName>
                                        </p:attrNameLst>
                                      </p:cBhvr>
                                      <p:to>
                                        <p:strVal val="hidden"/>
                                      </p:to>
                                    </p:set>
                                  </p:childTnLst>
                                </p:cTn>
                              </p:par>
                            </p:childTnLst>
                          </p:cTn>
                        </p:par>
                      </p:childTnLst>
                    </p:cTn>
                  </p:par>
                  <p:par>
                    <p:cTn id="282" fill="hold">
                      <p:stCondLst>
                        <p:cond delay="indefinite"/>
                      </p:stCondLst>
                      <p:childTnLst>
                        <p:par>
                          <p:cTn id="283" fill="hold">
                            <p:stCondLst>
                              <p:cond delay="0"/>
                            </p:stCondLst>
                            <p:childTnLst>
                              <p:par>
                                <p:cTn id="284" presetID="42" presetClass="path" presetSubtype="0" accel="50000" decel="50000" fill="hold" nodeType="clickEffect">
                                  <p:stCondLst>
                                    <p:cond delay="0"/>
                                  </p:stCondLst>
                                  <p:childTnLst>
                                    <p:animMotion origin="layout" path="M 0.0401 0.26273 L 0.14635 0.26273 " pathEditMode="relative" rAng="0" ptsTypes="AA">
                                      <p:cBhvr>
                                        <p:cTn id="285" dur="500" fill="hold"/>
                                        <p:tgtEl>
                                          <p:spTgt spid="30"/>
                                        </p:tgtEl>
                                        <p:attrNameLst>
                                          <p:attrName>ppt_x</p:attrName>
                                          <p:attrName>ppt_y</p:attrName>
                                        </p:attrNameLst>
                                      </p:cBhvr>
                                      <p:rCtr x="5313" y="0"/>
                                    </p:animMotion>
                                  </p:childTnLst>
                                </p:cTn>
                              </p:par>
                            </p:childTnLst>
                          </p:cTn>
                        </p:par>
                      </p:childTnLst>
                    </p:cTn>
                  </p:par>
                  <p:par>
                    <p:cTn id="286" fill="hold">
                      <p:stCondLst>
                        <p:cond delay="indefinite"/>
                      </p:stCondLst>
                      <p:childTnLst>
                        <p:par>
                          <p:cTn id="287" fill="hold">
                            <p:stCondLst>
                              <p:cond delay="0"/>
                            </p:stCondLst>
                            <p:childTnLst>
                              <p:par>
                                <p:cTn id="288" presetID="42" presetClass="path" presetSubtype="0" accel="50000" decel="50000" fill="hold" nodeType="clickEffect">
                                  <p:stCondLst>
                                    <p:cond delay="0"/>
                                  </p:stCondLst>
                                  <p:childTnLst>
                                    <p:animMotion origin="layout" path="M 0.02882 0.25556 L -0.03819 0.27778 " pathEditMode="relative" rAng="0" ptsTypes="AA">
                                      <p:cBhvr>
                                        <p:cTn id="289" dur="500" fill="hold"/>
                                        <p:tgtEl>
                                          <p:spTgt spid="61"/>
                                        </p:tgtEl>
                                        <p:attrNameLst>
                                          <p:attrName>ppt_x</p:attrName>
                                          <p:attrName>ppt_y</p:attrName>
                                        </p:attrNameLst>
                                      </p:cBhvr>
                                      <p:rCtr x="-3351" y="1111"/>
                                    </p:animMotion>
                                  </p:childTnLst>
                                </p:cTn>
                              </p:par>
                            </p:childTnLst>
                          </p:cTn>
                        </p:par>
                      </p:childTnLst>
                    </p:cTn>
                  </p:par>
                  <p:par>
                    <p:cTn id="290" fill="hold">
                      <p:stCondLst>
                        <p:cond delay="indefinite"/>
                      </p:stCondLst>
                      <p:childTnLst>
                        <p:par>
                          <p:cTn id="291" fill="hold">
                            <p:stCondLst>
                              <p:cond delay="0"/>
                            </p:stCondLst>
                            <p:childTnLst>
                              <p:par>
                                <p:cTn id="292" presetID="10" presetClass="entr" presetSubtype="0" fill="hold" grpId="0" nodeType="clickEffect">
                                  <p:stCondLst>
                                    <p:cond delay="0"/>
                                  </p:stCondLst>
                                  <p:childTnLst>
                                    <p:set>
                                      <p:cBhvr>
                                        <p:cTn id="293" dur="1" fill="hold">
                                          <p:stCondLst>
                                            <p:cond delay="0"/>
                                          </p:stCondLst>
                                        </p:cTn>
                                        <p:tgtEl>
                                          <p:spTgt spid="267"/>
                                        </p:tgtEl>
                                        <p:attrNameLst>
                                          <p:attrName>style.visibility</p:attrName>
                                        </p:attrNameLst>
                                      </p:cBhvr>
                                      <p:to>
                                        <p:strVal val="visible"/>
                                      </p:to>
                                    </p:set>
                                    <p:animEffect transition="in" filter="fade">
                                      <p:cBhvr>
                                        <p:cTn id="294" dur="500"/>
                                        <p:tgtEl>
                                          <p:spTgt spid="267"/>
                                        </p:tgtEl>
                                      </p:cBhvr>
                                    </p:animEffect>
                                  </p:childTnLst>
                                </p:cTn>
                              </p:par>
                            </p:childTnLst>
                          </p:cTn>
                        </p:par>
                      </p:childTnLst>
                    </p:cTn>
                  </p:par>
                  <p:par>
                    <p:cTn id="295" fill="hold">
                      <p:stCondLst>
                        <p:cond delay="indefinite"/>
                      </p:stCondLst>
                      <p:childTnLst>
                        <p:par>
                          <p:cTn id="296" fill="hold">
                            <p:stCondLst>
                              <p:cond delay="0"/>
                            </p:stCondLst>
                            <p:childTnLst>
                              <p:par>
                                <p:cTn id="297" presetID="42" presetClass="path" presetSubtype="0" accel="50000" decel="50000" fill="hold" nodeType="clickEffect">
                                  <p:stCondLst>
                                    <p:cond delay="0"/>
                                  </p:stCondLst>
                                  <p:childTnLst>
                                    <p:animMotion origin="layout" path="M -0.0382 0.27778 L -0.31267 0.41112 " pathEditMode="relative" rAng="0" ptsTypes="AA">
                                      <p:cBhvr>
                                        <p:cTn id="298" dur="500" fill="hold"/>
                                        <p:tgtEl>
                                          <p:spTgt spid="61"/>
                                        </p:tgtEl>
                                        <p:attrNameLst>
                                          <p:attrName>ppt_x</p:attrName>
                                          <p:attrName>ppt_y</p:attrName>
                                        </p:attrNameLst>
                                      </p:cBhvr>
                                      <p:rCtr x="-13750" y="6667"/>
                                    </p:animMotion>
                                  </p:childTnLst>
                                </p:cTn>
                              </p:par>
                            </p:childTnLst>
                          </p:cTn>
                        </p:par>
                      </p:childTnLst>
                    </p:cTn>
                  </p:par>
                  <p:par>
                    <p:cTn id="299" fill="hold">
                      <p:stCondLst>
                        <p:cond delay="indefinite"/>
                      </p:stCondLst>
                      <p:childTnLst>
                        <p:par>
                          <p:cTn id="300" fill="hold">
                            <p:stCondLst>
                              <p:cond delay="0"/>
                            </p:stCondLst>
                            <p:childTnLst>
                              <p:par>
                                <p:cTn id="301" presetID="42" presetClass="path" presetSubtype="0" accel="50000" decel="50000" fill="hold" nodeType="clickEffect">
                                  <p:stCondLst>
                                    <p:cond delay="0"/>
                                  </p:stCondLst>
                                  <p:childTnLst>
                                    <p:animMotion origin="layout" path="M -0.07951 0.23334 L -0.30451 0.41112 " pathEditMode="relative" rAng="0" ptsTypes="AA">
                                      <p:cBhvr>
                                        <p:cTn id="302" dur="500" spd="-100000" fill="hold"/>
                                        <p:tgtEl>
                                          <p:spTgt spid="61"/>
                                        </p:tgtEl>
                                        <p:attrNameLst>
                                          <p:attrName>ppt_x</p:attrName>
                                          <p:attrName>ppt_y</p:attrName>
                                        </p:attrNameLst>
                                      </p:cBhvr>
                                      <p:rCtr x="-11250" y="8889"/>
                                    </p:animMotion>
                                  </p:childTnLst>
                                </p:cTn>
                              </p:par>
                            </p:childTnLst>
                          </p:cTn>
                        </p:par>
                      </p:childTnLst>
                    </p:cTn>
                  </p:par>
                  <p:par>
                    <p:cTn id="303" fill="hold">
                      <p:stCondLst>
                        <p:cond delay="indefinite"/>
                      </p:stCondLst>
                      <p:childTnLst>
                        <p:par>
                          <p:cTn id="304" fill="hold">
                            <p:stCondLst>
                              <p:cond delay="0"/>
                            </p:stCondLst>
                            <p:childTnLst>
                              <p:par>
                                <p:cTn id="305" presetID="42" presetClass="path" presetSubtype="0" accel="50000" decel="50000" fill="hold" nodeType="clickEffect">
                                  <p:stCondLst>
                                    <p:cond delay="0"/>
                                  </p:stCondLst>
                                  <p:childTnLst>
                                    <p:animMotion origin="layout" path="M -0.07951 0.23334 L -0.37118 0.44445 " pathEditMode="relative" rAng="0" ptsTypes="AA">
                                      <p:cBhvr>
                                        <p:cTn id="306" dur="500" fill="hold"/>
                                        <p:tgtEl>
                                          <p:spTgt spid="61"/>
                                        </p:tgtEl>
                                        <p:attrNameLst>
                                          <p:attrName>ppt_x</p:attrName>
                                          <p:attrName>ppt_y</p:attrName>
                                        </p:attrNameLst>
                                      </p:cBhvr>
                                      <p:rCtr x="-14583" y="10556"/>
                                    </p:animMotion>
                                  </p:childTnLst>
                                </p:cTn>
                              </p:par>
                            </p:childTnLst>
                          </p:cTn>
                        </p:par>
                      </p:childTnLst>
                    </p:cTn>
                  </p:par>
                  <p:par>
                    <p:cTn id="307" fill="hold">
                      <p:stCondLst>
                        <p:cond delay="indefinite"/>
                      </p:stCondLst>
                      <p:childTnLst>
                        <p:par>
                          <p:cTn id="308" fill="hold">
                            <p:stCondLst>
                              <p:cond delay="0"/>
                            </p:stCondLst>
                            <p:childTnLst>
                              <p:par>
                                <p:cTn id="309" presetID="42" presetClass="path" presetSubtype="0" accel="50000" decel="50000" fill="hold" nodeType="clickEffect">
                                  <p:stCondLst>
                                    <p:cond delay="0"/>
                                  </p:stCondLst>
                                  <p:childTnLst>
                                    <p:animMotion origin="layout" path="M -0.37118 0.44445 L -0.40451 0.47454 " pathEditMode="relative" rAng="0" ptsTypes="AA">
                                      <p:cBhvr>
                                        <p:cTn id="310" dur="500" fill="hold"/>
                                        <p:tgtEl>
                                          <p:spTgt spid="61"/>
                                        </p:tgtEl>
                                        <p:attrNameLst>
                                          <p:attrName>ppt_x</p:attrName>
                                          <p:attrName>ppt_y</p:attrName>
                                        </p:attrNameLst>
                                      </p:cBhvr>
                                      <p:rCtr x="-1667" y="150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P spid="63" grpId="1" animBg="1"/>
      <p:bldP spid="98" grpId="0" animBg="1"/>
      <p:bldP spid="98" grpId="1" animBg="1"/>
      <p:bldP spid="99" grpId="0" animBg="1"/>
      <p:bldP spid="99" grpId="1" animBg="1"/>
      <p:bldP spid="99" grpId="2" animBg="1"/>
      <p:bldP spid="123" grpId="0"/>
      <p:bldP spid="153" grpId="0"/>
      <p:bldP spid="69" grpId="0" animBg="1"/>
      <p:bldP spid="69" grpId="1" animBg="1"/>
      <p:bldP spid="69" grpId="2" animBg="1"/>
      <p:bldP spid="158" grpId="0" animBg="1"/>
      <p:bldP spid="158" grpId="1" animBg="1"/>
      <p:bldP spid="158" grpId="2" animBg="1"/>
      <p:bldP spid="158" grpId="3" animBg="1"/>
      <p:bldP spid="175" grpId="0"/>
      <p:bldP spid="184" grpId="0" animBg="1"/>
      <p:bldP spid="184" grpId="1" animBg="1"/>
      <p:bldP spid="184" grpId="2" animBg="1"/>
      <p:bldP spid="184" grpId="3" animBg="1"/>
      <p:bldP spid="185" grpId="0" animBg="1"/>
      <p:bldP spid="185" grpId="1" animBg="1"/>
      <p:bldP spid="185" grpId="2" animBg="1"/>
      <p:bldP spid="185" grpId="3" animBg="1"/>
      <p:bldP spid="185" grpId="4" animBg="1"/>
      <p:bldP spid="200" grpId="0"/>
      <p:bldP spid="229" grpId="0"/>
      <p:bldP spid="266" grpId="0"/>
      <p:bldP spid="26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934DB-135C-596C-1B6D-0344B00D821F}"/>
              </a:ext>
            </a:extLst>
          </p:cNvPr>
          <p:cNvSpPr>
            <a:spLocks noGrp="1"/>
          </p:cNvSpPr>
          <p:nvPr>
            <p:ph type="title"/>
          </p:nvPr>
        </p:nvSpPr>
        <p:spPr/>
        <p:txBody>
          <a:bodyPr/>
          <a:lstStyle/>
          <a:p>
            <a:r>
              <a:rPr lang="en-SG" dirty="0"/>
              <a:t>Question 02</a:t>
            </a:r>
          </a:p>
        </p:txBody>
      </p:sp>
      <p:pic>
        <p:nvPicPr>
          <p:cNvPr id="5" name="Picture 4">
            <a:extLst>
              <a:ext uri="{FF2B5EF4-FFF2-40B4-BE49-F238E27FC236}">
                <a16:creationId xmlns:a16="http://schemas.microsoft.com/office/drawing/2014/main" id="{2BD872B8-2CEB-733A-9528-86675962E1AA}"/>
              </a:ext>
            </a:extLst>
          </p:cNvPr>
          <p:cNvPicPr>
            <a:picLocks noChangeAspect="1"/>
          </p:cNvPicPr>
          <p:nvPr/>
        </p:nvPicPr>
        <p:blipFill>
          <a:blip r:embed="rId2"/>
          <a:stretch>
            <a:fillRect/>
          </a:stretch>
        </p:blipFill>
        <p:spPr>
          <a:xfrm>
            <a:off x="928323" y="1572426"/>
            <a:ext cx="7287353" cy="4188134"/>
          </a:xfrm>
          <a:prstGeom prst="rect">
            <a:avLst/>
          </a:prstGeom>
        </p:spPr>
      </p:pic>
    </p:spTree>
    <p:extLst>
      <p:ext uri="{BB962C8B-B14F-4D97-AF65-F5344CB8AC3E}">
        <p14:creationId xmlns:p14="http://schemas.microsoft.com/office/powerpoint/2010/main" val="11596164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p:txBody>
          <a:bodyPr/>
          <a:lstStyle/>
          <a:p>
            <a:r>
              <a:rPr lang="en-US" altLang="en-US" dirty="0">
                <a:cs typeface="Arial" panose="020B0604020202020204" pitchFamily="34" charset="0"/>
              </a:rPr>
              <a:t>Outline</a:t>
            </a:r>
            <a:endParaRPr lang="en-US" altLang="en-US" b="1" dirty="0">
              <a:cs typeface="Arial" panose="020B0604020202020204" pitchFamily="34" charset="0"/>
            </a:endParaRPr>
          </a:p>
        </p:txBody>
      </p:sp>
      <p:sp>
        <p:nvSpPr>
          <p:cNvPr id="6" name="Rounded Rectangle 3"/>
          <p:cNvSpPr/>
          <p:nvPr/>
        </p:nvSpPr>
        <p:spPr>
          <a:xfrm>
            <a:off x="893928" y="1241417"/>
            <a:ext cx="7356144" cy="4872250"/>
          </a:xfrm>
          <a:prstGeom prst="roundRect">
            <a:avLst>
              <a:gd name="adj" fmla="val 6480"/>
            </a:avLst>
          </a:prstGeom>
          <a:gradFill flip="none" rotWithShape="1">
            <a:gsLst>
              <a:gs pos="0">
                <a:schemeClr val="bg1">
                  <a:lumMod val="95000"/>
                </a:schemeClr>
              </a:gs>
              <a:gs pos="100000">
                <a:schemeClr val="bg1">
                  <a:shade val="100000"/>
                  <a:satMod val="115000"/>
                </a:schemeClr>
              </a:gs>
            </a:gsLst>
            <a:lin ang="2700000" scaled="1"/>
            <a:tileRect/>
          </a:gradFill>
          <a:ln w="19050">
            <a:solidFill>
              <a:schemeClr val="bg1"/>
            </a:solidFill>
          </a:ln>
          <a:effectLst>
            <a:outerShdw blurRad="1905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sz="2400" b="1" kern="1200">
                <a:solidFill>
                  <a:schemeClr val="lt1"/>
                </a:solidFill>
                <a:latin typeface="+mn-lt"/>
                <a:ea typeface="+mn-ea"/>
                <a:cs typeface="+mn-cs"/>
              </a:defRPr>
            </a:lvl1pPr>
            <a:lvl2pPr marL="457200" algn="l" rtl="0" eaLnBrk="0" fontAlgn="base" hangingPunct="0">
              <a:spcBef>
                <a:spcPct val="0"/>
              </a:spcBef>
              <a:spcAft>
                <a:spcPct val="0"/>
              </a:spcAft>
              <a:defRPr sz="2400" b="1" kern="1200">
                <a:solidFill>
                  <a:schemeClr val="lt1"/>
                </a:solidFill>
                <a:latin typeface="+mn-lt"/>
                <a:ea typeface="+mn-ea"/>
                <a:cs typeface="+mn-cs"/>
              </a:defRPr>
            </a:lvl2pPr>
            <a:lvl3pPr marL="914400" algn="l" rtl="0" eaLnBrk="0" fontAlgn="base" hangingPunct="0">
              <a:spcBef>
                <a:spcPct val="0"/>
              </a:spcBef>
              <a:spcAft>
                <a:spcPct val="0"/>
              </a:spcAft>
              <a:defRPr sz="2400" b="1" kern="1200">
                <a:solidFill>
                  <a:schemeClr val="lt1"/>
                </a:solidFill>
                <a:latin typeface="+mn-lt"/>
                <a:ea typeface="+mn-ea"/>
                <a:cs typeface="+mn-cs"/>
              </a:defRPr>
            </a:lvl3pPr>
            <a:lvl4pPr marL="1371600" algn="l" rtl="0" eaLnBrk="0" fontAlgn="base" hangingPunct="0">
              <a:spcBef>
                <a:spcPct val="0"/>
              </a:spcBef>
              <a:spcAft>
                <a:spcPct val="0"/>
              </a:spcAft>
              <a:defRPr sz="2400" b="1" kern="1200">
                <a:solidFill>
                  <a:schemeClr val="lt1"/>
                </a:solidFill>
                <a:latin typeface="+mn-lt"/>
                <a:ea typeface="+mn-ea"/>
                <a:cs typeface="+mn-cs"/>
              </a:defRPr>
            </a:lvl4pPr>
            <a:lvl5pPr marL="1828800" algn="l" rtl="0" eaLnBrk="0" fontAlgn="base" hangingPunct="0">
              <a:spcBef>
                <a:spcPct val="0"/>
              </a:spcBef>
              <a:spcAft>
                <a:spcPct val="0"/>
              </a:spcAft>
              <a:defRPr sz="2400" b="1" kern="1200">
                <a:solidFill>
                  <a:schemeClr val="lt1"/>
                </a:solidFill>
                <a:latin typeface="+mn-lt"/>
                <a:ea typeface="+mn-ea"/>
                <a:cs typeface="+mn-cs"/>
              </a:defRPr>
            </a:lvl5pPr>
            <a:lvl6pPr marL="2286000" algn="l" defTabSz="914400" rtl="0" eaLnBrk="1" latinLnBrk="0" hangingPunct="1">
              <a:defRPr sz="2400" b="1" kern="1200">
                <a:solidFill>
                  <a:schemeClr val="lt1"/>
                </a:solidFill>
                <a:latin typeface="+mn-lt"/>
                <a:ea typeface="+mn-ea"/>
                <a:cs typeface="+mn-cs"/>
              </a:defRPr>
            </a:lvl6pPr>
            <a:lvl7pPr marL="2743200" algn="l" defTabSz="914400" rtl="0" eaLnBrk="1" latinLnBrk="0" hangingPunct="1">
              <a:defRPr sz="2400" b="1" kern="1200">
                <a:solidFill>
                  <a:schemeClr val="lt1"/>
                </a:solidFill>
                <a:latin typeface="+mn-lt"/>
                <a:ea typeface="+mn-ea"/>
                <a:cs typeface="+mn-cs"/>
              </a:defRPr>
            </a:lvl7pPr>
            <a:lvl8pPr marL="3200400" algn="l" defTabSz="914400" rtl="0" eaLnBrk="1" latinLnBrk="0" hangingPunct="1">
              <a:defRPr sz="2400" b="1" kern="1200">
                <a:solidFill>
                  <a:schemeClr val="lt1"/>
                </a:solidFill>
                <a:latin typeface="+mn-lt"/>
                <a:ea typeface="+mn-ea"/>
                <a:cs typeface="+mn-cs"/>
              </a:defRPr>
            </a:lvl8pPr>
            <a:lvl9pPr marL="3657600" algn="l" defTabSz="914400" rtl="0" eaLnBrk="1" latinLnBrk="0" hangingPunct="1">
              <a:defRPr sz="2400" b="1" kern="1200">
                <a:solidFill>
                  <a:schemeClr val="lt1"/>
                </a:solidFill>
                <a:latin typeface="+mn-lt"/>
                <a:ea typeface="+mn-ea"/>
                <a:cs typeface="+mn-cs"/>
              </a:defRPr>
            </a:lvl9pPr>
          </a:lstStyle>
          <a:p>
            <a:pPr algn="ctr"/>
            <a:endParaRPr lang="en-US">
              <a:latin typeface="+mj-lt"/>
            </a:endParaRPr>
          </a:p>
        </p:txBody>
      </p:sp>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1261" y="5754957"/>
            <a:ext cx="3960189" cy="3048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Content Placeholder 1"/>
          <p:cNvSpPr txBox="1">
            <a:spLocks/>
          </p:cNvSpPr>
          <p:nvPr/>
        </p:nvSpPr>
        <p:spPr>
          <a:xfrm>
            <a:off x="957795" y="117876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pPr>
            <a:r>
              <a:rPr lang="en-US" sz="1600" dirty="0">
                <a:ea typeface="Cambria Math" panose="02040503050406030204" pitchFamily="18" charset="0"/>
                <a:cs typeface="Times New Roman" pitchFamily="18" charset="0"/>
              </a:rPr>
              <a:t>Non-linear data structures</a:t>
            </a:r>
          </a:p>
          <a:p>
            <a:pPr algn="just">
              <a:lnSpc>
                <a:spcPct val="100000"/>
              </a:lnSpc>
            </a:pPr>
            <a:r>
              <a:rPr lang="en-US" sz="1600" dirty="0">
                <a:ea typeface="Cambria Math" panose="02040503050406030204" pitchFamily="18" charset="0"/>
                <a:cs typeface="Times New Roman" pitchFamily="18" charset="0"/>
              </a:rPr>
              <a:t>Tree data structure</a:t>
            </a:r>
          </a:p>
          <a:p>
            <a:pPr lvl="1" algn="just">
              <a:lnSpc>
                <a:spcPct val="100000"/>
              </a:lnSpc>
              <a:buFont typeface=".AppleSystemUIFont" charset="-120"/>
              <a:buChar char="-"/>
            </a:pPr>
            <a:r>
              <a:rPr lang="en-US" sz="1400" dirty="0">
                <a:ea typeface="Cambria Math" panose="02040503050406030204" pitchFamily="18" charset="0"/>
                <a:cs typeface="Times New Roman" pitchFamily="18" charset="0"/>
              </a:rPr>
              <a:t>Binary trees</a:t>
            </a:r>
            <a:endParaRPr lang="en-US" sz="1600" dirty="0">
              <a:ea typeface="Cambria Math" panose="02040503050406030204" pitchFamily="18" charset="0"/>
              <a:cs typeface="Times New Roman" pitchFamily="18" charset="0"/>
            </a:endParaRPr>
          </a:p>
          <a:p>
            <a:pPr algn="just">
              <a:lnSpc>
                <a:spcPct val="100000"/>
              </a:lnSpc>
            </a:pPr>
            <a:r>
              <a:rPr lang="en-US" sz="1600" dirty="0">
                <a:ea typeface="Cambria Math" panose="02040503050406030204" pitchFamily="18" charset="0"/>
                <a:cs typeface="Times New Roman" pitchFamily="18" charset="0"/>
              </a:rPr>
              <a:t>Implement binary tree nodes in C</a:t>
            </a:r>
          </a:p>
          <a:p>
            <a:pPr>
              <a:lnSpc>
                <a:spcPct val="100000"/>
              </a:lnSpc>
            </a:pPr>
            <a:r>
              <a:rPr lang="en-SG" sz="1600" dirty="0"/>
              <a:t>Binary Tree Traversal</a:t>
            </a:r>
          </a:p>
          <a:p>
            <a:pPr>
              <a:lnSpc>
                <a:spcPct val="100000"/>
              </a:lnSpc>
            </a:pPr>
            <a:r>
              <a:rPr lang="en-SG" sz="1600" dirty="0"/>
              <a:t>Tree traversal order</a:t>
            </a:r>
          </a:p>
          <a:p>
            <a:pPr lvl="1">
              <a:lnSpc>
                <a:spcPct val="100000"/>
              </a:lnSpc>
              <a:buFont typeface="Verdana" panose="020B0604030504040204" pitchFamily="34" charset="0"/>
              <a:buChar char="-"/>
            </a:pPr>
            <a:r>
              <a:rPr lang="en-SG" sz="1400" dirty="0"/>
              <a:t>Pre-order</a:t>
            </a:r>
          </a:p>
          <a:p>
            <a:pPr lvl="1">
              <a:lnSpc>
                <a:spcPct val="100000"/>
              </a:lnSpc>
              <a:buFont typeface="Verdana" panose="020B0604030504040204" pitchFamily="34" charset="0"/>
              <a:buChar char="-"/>
            </a:pPr>
            <a:r>
              <a:rPr lang="en-SG" sz="1400" dirty="0"/>
              <a:t>In-order</a:t>
            </a:r>
          </a:p>
          <a:p>
            <a:pPr lvl="1">
              <a:lnSpc>
                <a:spcPct val="100000"/>
              </a:lnSpc>
              <a:buFont typeface="Verdana" panose="020B0604030504040204" pitchFamily="34" charset="0"/>
              <a:buChar char="-"/>
            </a:pPr>
            <a:r>
              <a:rPr lang="en-SG" sz="1400" dirty="0"/>
              <a:t>Post-order</a:t>
            </a:r>
          </a:p>
          <a:p>
            <a:pPr>
              <a:lnSpc>
                <a:spcPct val="100000"/>
              </a:lnSpc>
            </a:pPr>
            <a:r>
              <a:rPr lang="en-SG" sz="1600" dirty="0"/>
              <a:t>Application examples</a:t>
            </a:r>
          </a:p>
          <a:p>
            <a:pPr lvl="1">
              <a:lnSpc>
                <a:spcPct val="100000"/>
              </a:lnSpc>
              <a:buFont typeface="Verdana" panose="020B0604030504040204" pitchFamily="34" charset="0"/>
              <a:buChar char="-"/>
            </a:pPr>
            <a:r>
              <a:rPr lang="en-SG" sz="1400" dirty="0"/>
              <a:t>Count nodes in a binary tree</a:t>
            </a:r>
          </a:p>
          <a:p>
            <a:pPr lvl="1">
              <a:lnSpc>
                <a:spcPct val="100000"/>
              </a:lnSpc>
              <a:buFont typeface="Verdana" panose="020B0604030504040204" pitchFamily="34" charset="0"/>
              <a:buChar char="-"/>
            </a:pPr>
            <a:r>
              <a:rPr lang="en-SG" sz="1400" dirty="0"/>
              <a:t>Find grandchild nodes</a:t>
            </a:r>
          </a:p>
          <a:p>
            <a:pPr lvl="1">
              <a:lnSpc>
                <a:spcPct val="100000"/>
              </a:lnSpc>
              <a:buFont typeface="Verdana" panose="020B0604030504040204" pitchFamily="34" charset="0"/>
              <a:buChar char="-"/>
            </a:pPr>
            <a:r>
              <a:rPr lang="en-SG" sz="1400" dirty="0"/>
              <a:t>Calculate height of every node</a:t>
            </a:r>
          </a:p>
          <a:p>
            <a:pPr>
              <a:lnSpc>
                <a:spcPct val="100000"/>
              </a:lnSpc>
            </a:pPr>
            <a:r>
              <a:rPr lang="en-SG" sz="1600" dirty="0"/>
              <a:t>Level-by-level traversal</a:t>
            </a:r>
          </a:p>
          <a:p>
            <a:pPr>
              <a:lnSpc>
                <a:spcPct val="100000"/>
              </a:lnSpc>
            </a:pPr>
            <a:r>
              <a:rPr lang="en-SG" sz="1600" b="1" dirty="0" err="1"/>
              <a:t>Preorder</a:t>
            </a:r>
            <a:r>
              <a:rPr lang="en-SG" sz="1600" b="1" dirty="0"/>
              <a:t> traversal with a stack</a:t>
            </a:r>
          </a:p>
        </p:txBody>
      </p:sp>
    </p:spTree>
    <p:extLst>
      <p:ext uri="{BB962C8B-B14F-4D97-AF65-F5344CB8AC3E}">
        <p14:creationId xmlns:p14="http://schemas.microsoft.com/office/powerpoint/2010/main" val="3575171182"/>
      </p:ext>
    </p:extLst>
  </p:cSld>
  <p:clrMapOvr>
    <a:masterClrMapping/>
  </p:clrMapOvr>
  <p:transition>
    <p:wipe di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t>Preorder Traversal with a Stack</a:t>
            </a:r>
          </a:p>
        </p:txBody>
      </p:sp>
      <p:sp>
        <p:nvSpPr>
          <p:cNvPr id="4" name="Content Placeholder 1"/>
          <p:cNvSpPr txBox="1">
            <a:spLocks/>
          </p:cNvSpPr>
          <p:nvPr/>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buNone/>
            </a:pPr>
            <a:r>
              <a:rPr lang="en-SG" sz="1400"/>
              <a:t>Push the root onto the stack.</a:t>
            </a:r>
          </a:p>
          <a:p>
            <a:pPr marL="0" indent="0" algn="just">
              <a:lnSpc>
                <a:spcPct val="100000"/>
              </a:lnSpc>
              <a:buNone/>
            </a:pPr>
            <a:r>
              <a:rPr lang="en-SG" sz="1400"/>
              <a:t>While the stack is not empty</a:t>
            </a:r>
          </a:p>
          <a:p>
            <a:pPr algn="just">
              <a:lnSpc>
                <a:spcPct val="100000"/>
              </a:lnSpc>
            </a:pPr>
            <a:r>
              <a:rPr lang="en-SG" sz="1400"/>
              <a:t>pop the stack and visit it</a:t>
            </a:r>
          </a:p>
          <a:p>
            <a:pPr algn="just">
              <a:lnSpc>
                <a:spcPct val="100000"/>
              </a:lnSpc>
            </a:pPr>
            <a:r>
              <a:rPr lang="en-SG" sz="1400"/>
              <a:t>push its two children</a:t>
            </a:r>
          </a:p>
          <a:p>
            <a:pPr marL="0" indent="0" algn="just">
              <a:lnSpc>
                <a:spcPct val="150000"/>
              </a:lnSpc>
              <a:buNone/>
            </a:pPr>
            <a:endParaRPr lang="en-SG" sz="1400"/>
          </a:p>
        </p:txBody>
      </p:sp>
      <p:grpSp>
        <p:nvGrpSpPr>
          <p:cNvPr id="3" name="Group 2"/>
          <p:cNvGrpSpPr/>
          <p:nvPr/>
        </p:nvGrpSpPr>
        <p:grpSpPr>
          <a:xfrm>
            <a:off x="1363426" y="1679691"/>
            <a:ext cx="6417149" cy="4238192"/>
            <a:chOff x="762000" y="1271588"/>
            <a:chExt cx="7658101" cy="5057775"/>
          </a:xfrm>
        </p:grpSpPr>
        <p:sp>
          <p:nvSpPr>
            <p:cNvPr id="29" name="Rectangle 4"/>
            <p:cNvSpPr>
              <a:spLocks noChangeArrowheads="1"/>
            </p:cNvSpPr>
            <p:nvPr/>
          </p:nvSpPr>
          <p:spPr bwMode="auto">
            <a:xfrm>
              <a:off x="7658101" y="1271588"/>
              <a:ext cx="762000" cy="1851025"/>
            </a:xfrm>
            <a:prstGeom prst="rect">
              <a:avLst/>
            </a:prstGeom>
            <a:solidFill>
              <a:srgbClr val="C0C0C0"/>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1400" b="1" i="0" u="none" strike="noStrike" kern="0" cap="none" spc="0" normalizeH="0" baseline="0" noProof="0">
                <a:ln>
                  <a:noFill/>
                </a:ln>
                <a:solidFill>
                  <a:srgbClr val="000000"/>
                </a:solidFill>
                <a:effectLst/>
                <a:uLnTx/>
                <a:uFillTx/>
                <a:latin typeface="Courier New" charset="0"/>
              </a:endParaRPr>
            </a:p>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1400" b="1" i="0" u="none" strike="noStrike" kern="0" cap="none" spc="0" normalizeH="0" baseline="0" noProof="0">
                <a:ln>
                  <a:noFill/>
                </a:ln>
                <a:solidFill>
                  <a:srgbClr val="000000"/>
                </a:solidFill>
                <a:effectLst/>
                <a:uLnTx/>
                <a:uFillTx/>
                <a:latin typeface="Courier New" charset="0"/>
              </a:endParaRPr>
            </a:p>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1400" b="1" i="0" u="none" strike="noStrike" kern="0" cap="none" spc="0" normalizeH="0" baseline="0" noProof="0">
                <a:ln>
                  <a:noFill/>
                </a:ln>
                <a:solidFill>
                  <a:srgbClr val="000000"/>
                </a:solidFill>
                <a:effectLst/>
                <a:uLnTx/>
                <a:uFillTx/>
                <a:latin typeface="Courier New" charset="0"/>
              </a:endParaRPr>
            </a:p>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1400" b="1" i="0" u="none" strike="noStrike" kern="0" cap="none" spc="0" normalizeH="0" baseline="0" noProof="0">
                <a:ln>
                  <a:noFill/>
                </a:ln>
                <a:solidFill>
                  <a:srgbClr val="000000"/>
                </a:solidFill>
                <a:effectLst/>
                <a:uLnTx/>
                <a:uFillTx/>
                <a:latin typeface="Courier New" charset="0"/>
              </a:endParaRPr>
            </a:p>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1400" b="1" i="0" u="none" strike="noStrike" kern="0" cap="none" spc="0" normalizeH="0" baseline="0" noProof="0">
                <a:ln>
                  <a:noFill/>
                </a:ln>
                <a:solidFill>
                  <a:srgbClr val="000000"/>
                </a:solidFill>
                <a:effectLst/>
                <a:uLnTx/>
                <a:uFillTx/>
                <a:latin typeface="Courier New" charset="0"/>
              </a:endParaRPr>
            </a:p>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1400" b="1" i="0" u="none" strike="noStrike" kern="0" cap="none" spc="0" normalizeH="0" baseline="0" noProof="0">
                <a:ln>
                  <a:noFill/>
                </a:ln>
                <a:solidFill>
                  <a:srgbClr val="000000"/>
                </a:solidFill>
                <a:effectLst/>
                <a:uLnTx/>
                <a:uFillTx/>
                <a:latin typeface="Courier New" charset="0"/>
              </a:endParaRPr>
            </a:p>
            <a:p>
              <a:pPr marL="0" marR="0" lvl="0" indent="0" algn="ctr" defTabSz="914400" eaLnBrk="0" fontAlgn="base" latinLnBrk="0" hangingPunct="0">
                <a:lnSpc>
                  <a:spcPct val="100000"/>
                </a:lnSpc>
                <a:spcBef>
                  <a:spcPct val="0"/>
                </a:spcBef>
                <a:buClrTx/>
                <a:buSzTx/>
                <a:buFontTx/>
                <a:buNone/>
                <a:tabLst/>
                <a:defRPr/>
              </a:pPr>
              <a:r>
                <a:rPr kumimoji="0" lang="en-US" altLang="en-US" sz="1400" b="1" i="0" u="none" strike="noStrike" kern="0" cap="none" spc="0" normalizeH="0" baseline="0" noProof="0">
                  <a:ln>
                    <a:noFill/>
                  </a:ln>
                  <a:solidFill>
                    <a:srgbClr val="000000"/>
                  </a:solidFill>
                  <a:effectLst/>
                  <a:uLnTx/>
                  <a:uFillTx/>
                  <a:latin typeface="Courier New" charset="0"/>
                </a:rPr>
                <a:t>14</a:t>
              </a:r>
            </a:p>
            <a:p>
              <a:pPr marL="0" marR="0" lvl="0" indent="0" algn="ctr" defTabSz="914400" eaLnBrk="0" fontAlgn="base" latinLnBrk="0" hangingPunct="0">
                <a:lnSpc>
                  <a:spcPct val="100000"/>
                </a:lnSpc>
                <a:spcBef>
                  <a:spcPct val="0"/>
                </a:spcBef>
                <a:spcAft>
                  <a:spcPts val="600"/>
                </a:spcAft>
                <a:buClrTx/>
                <a:buSzTx/>
                <a:buFontTx/>
                <a:buNone/>
                <a:tabLst/>
                <a:defRPr/>
              </a:pPr>
              <a:endParaRPr kumimoji="0" lang="en-US" altLang="en-US" sz="900" b="1" i="0" u="none" strike="noStrike" kern="0" cap="none" spc="0" normalizeH="0" baseline="0" noProof="0">
                <a:ln>
                  <a:noFill/>
                </a:ln>
                <a:solidFill>
                  <a:srgbClr val="000000"/>
                </a:solidFill>
                <a:effectLst/>
                <a:uLnTx/>
                <a:uFillTx/>
                <a:latin typeface="Courier New" charset="0"/>
              </a:endParaRPr>
            </a:p>
          </p:txBody>
        </p:sp>
        <p:sp>
          <p:nvSpPr>
            <p:cNvPr id="30" name="Oval 10"/>
            <p:cNvSpPr>
              <a:spLocks noChangeArrowheads="1"/>
            </p:cNvSpPr>
            <p:nvPr/>
          </p:nvSpPr>
          <p:spPr bwMode="auto">
            <a:xfrm>
              <a:off x="4237038" y="3427413"/>
              <a:ext cx="411162" cy="411162"/>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nchorCtr="1"/>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solidFill>
                    <a:srgbClr val="000000"/>
                  </a:solidFill>
                  <a:effectLst/>
                  <a:uLnTx/>
                  <a:uFillTx/>
                  <a:latin typeface="Courier New" charset="0"/>
                  <a:ea typeface="ＭＳ Ｐゴシック" charset="-128"/>
                </a:rPr>
                <a:t>14</a:t>
              </a:r>
            </a:p>
          </p:txBody>
        </p:sp>
        <p:sp>
          <p:nvSpPr>
            <p:cNvPr id="31" name="Oval 11"/>
            <p:cNvSpPr>
              <a:spLocks noChangeArrowheads="1"/>
            </p:cNvSpPr>
            <p:nvPr/>
          </p:nvSpPr>
          <p:spPr bwMode="auto">
            <a:xfrm>
              <a:off x="2565400" y="4159250"/>
              <a:ext cx="411163" cy="411163"/>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solidFill>
                    <a:srgbClr val="000000"/>
                  </a:solidFill>
                  <a:effectLst/>
                  <a:uLnTx/>
                  <a:uFillTx/>
                  <a:latin typeface="Courier New" charset="0"/>
                  <a:ea typeface="ＭＳ Ｐゴシック" charset="-128"/>
                </a:rPr>
                <a:t>84</a:t>
              </a:r>
            </a:p>
          </p:txBody>
        </p:sp>
        <p:sp>
          <p:nvSpPr>
            <p:cNvPr id="32" name="Oval 12"/>
            <p:cNvSpPr>
              <a:spLocks noChangeArrowheads="1"/>
            </p:cNvSpPr>
            <p:nvPr/>
          </p:nvSpPr>
          <p:spPr bwMode="auto">
            <a:xfrm>
              <a:off x="5676900" y="4152900"/>
              <a:ext cx="411163" cy="411163"/>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solidFill>
                    <a:srgbClr val="000000"/>
                  </a:solidFill>
                  <a:effectLst/>
                  <a:uLnTx/>
                  <a:uFillTx/>
                  <a:latin typeface="Courier New" charset="0"/>
                  <a:ea typeface="ＭＳ Ｐゴシック" charset="-128"/>
                </a:rPr>
                <a:t>43</a:t>
              </a:r>
            </a:p>
          </p:txBody>
        </p:sp>
        <p:sp>
          <p:nvSpPr>
            <p:cNvPr id="33" name="Oval 13"/>
            <p:cNvSpPr>
              <a:spLocks noChangeArrowheads="1"/>
            </p:cNvSpPr>
            <p:nvPr/>
          </p:nvSpPr>
          <p:spPr bwMode="auto">
            <a:xfrm>
              <a:off x="1603375" y="5078413"/>
              <a:ext cx="411163" cy="411162"/>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solidFill>
                    <a:srgbClr val="000000"/>
                  </a:solidFill>
                  <a:effectLst/>
                  <a:uLnTx/>
                  <a:uFillTx/>
                  <a:latin typeface="Courier New" charset="0"/>
                  <a:ea typeface="ＭＳ Ｐゴシック" charset="-128"/>
                </a:rPr>
                <a:t>13</a:t>
              </a:r>
            </a:p>
          </p:txBody>
        </p:sp>
        <p:sp>
          <p:nvSpPr>
            <p:cNvPr id="34" name="Oval 14"/>
            <p:cNvSpPr>
              <a:spLocks noChangeArrowheads="1"/>
            </p:cNvSpPr>
            <p:nvPr/>
          </p:nvSpPr>
          <p:spPr bwMode="auto">
            <a:xfrm>
              <a:off x="3382963" y="5065713"/>
              <a:ext cx="411162" cy="411162"/>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solidFill>
                    <a:srgbClr val="000000"/>
                  </a:solidFill>
                  <a:effectLst/>
                  <a:uLnTx/>
                  <a:uFillTx/>
                  <a:latin typeface="Courier New" charset="0"/>
                  <a:ea typeface="ＭＳ Ｐゴシック" charset="-128"/>
                </a:rPr>
                <a:t>16</a:t>
              </a:r>
            </a:p>
          </p:txBody>
        </p:sp>
        <p:sp>
          <p:nvSpPr>
            <p:cNvPr id="35" name="Oval 15"/>
            <p:cNvSpPr>
              <a:spLocks noChangeArrowheads="1"/>
            </p:cNvSpPr>
            <p:nvPr/>
          </p:nvSpPr>
          <p:spPr bwMode="auto">
            <a:xfrm>
              <a:off x="4764088" y="5065713"/>
              <a:ext cx="411162" cy="411162"/>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solidFill>
                    <a:srgbClr val="000000"/>
                  </a:solidFill>
                  <a:effectLst/>
                  <a:uLnTx/>
                  <a:uFillTx/>
                  <a:latin typeface="Courier New" charset="0"/>
                  <a:ea typeface="ＭＳ Ｐゴシック" charset="-128"/>
                </a:rPr>
                <a:t>33</a:t>
              </a:r>
            </a:p>
          </p:txBody>
        </p:sp>
        <p:sp>
          <p:nvSpPr>
            <p:cNvPr id="36" name="Oval 16"/>
            <p:cNvSpPr>
              <a:spLocks noChangeArrowheads="1"/>
            </p:cNvSpPr>
            <p:nvPr/>
          </p:nvSpPr>
          <p:spPr bwMode="auto">
            <a:xfrm>
              <a:off x="6697663" y="5065713"/>
              <a:ext cx="411162" cy="411162"/>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solidFill>
                    <a:srgbClr val="000000"/>
                  </a:solidFill>
                  <a:effectLst/>
                  <a:uLnTx/>
                  <a:uFillTx/>
                  <a:latin typeface="Courier New" charset="0"/>
                  <a:ea typeface="ＭＳ Ｐゴシック" charset="-128"/>
                </a:rPr>
                <a:t>97</a:t>
              </a:r>
            </a:p>
          </p:txBody>
        </p:sp>
        <p:sp>
          <p:nvSpPr>
            <p:cNvPr id="37" name="Oval 17"/>
            <p:cNvSpPr>
              <a:spLocks noChangeArrowheads="1"/>
            </p:cNvSpPr>
            <p:nvPr/>
          </p:nvSpPr>
          <p:spPr bwMode="auto">
            <a:xfrm>
              <a:off x="5197475" y="5918200"/>
              <a:ext cx="411163" cy="411163"/>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solidFill>
                    <a:srgbClr val="000000"/>
                  </a:solidFill>
                  <a:effectLst/>
                  <a:uLnTx/>
                  <a:uFillTx/>
                  <a:latin typeface="Courier New" charset="0"/>
                  <a:ea typeface="ＭＳ Ｐゴシック" charset="-128"/>
                </a:rPr>
                <a:t>64</a:t>
              </a:r>
            </a:p>
          </p:txBody>
        </p:sp>
        <p:sp>
          <p:nvSpPr>
            <p:cNvPr id="38" name="Oval 18"/>
            <p:cNvSpPr>
              <a:spLocks noChangeArrowheads="1"/>
            </p:cNvSpPr>
            <p:nvPr/>
          </p:nvSpPr>
          <p:spPr bwMode="auto">
            <a:xfrm>
              <a:off x="2840038" y="5910263"/>
              <a:ext cx="411162" cy="411162"/>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solidFill>
                    <a:srgbClr val="000000"/>
                  </a:solidFill>
                  <a:effectLst/>
                  <a:uLnTx/>
                  <a:uFillTx/>
                  <a:latin typeface="Courier New" charset="0"/>
                  <a:ea typeface="ＭＳ Ｐゴシック" charset="-128"/>
                </a:rPr>
                <a:t>99</a:t>
              </a:r>
            </a:p>
          </p:txBody>
        </p:sp>
        <p:sp>
          <p:nvSpPr>
            <p:cNvPr id="39" name="Oval 19"/>
            <p:cNvSpPr>
              <a:spLocks noChangeArrowheads="1"/>
            </p:cNvSpPr>
            <p:nvPr/>
          </p:nvSpPr>
          <p:spPr bwMode="auto">
            <a:xfrm>
              <a:off x="3852863" y="5900738"/>
              <a:ext cx="411162" cy="411162"/>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solidFill>
                    <a:srgbClr val="000000"/>
                  </a:solidFill>
                  <a:effectLst/>
                  <a:uLnTx/>
                  <a:uFillTx/>
                  <a:latin typeface="Courier New" charset="0"/>
                  <a:ea typeface="ＭＳ Ｐゴシック" charset="-128"/>
                </a:rPr>
                <a:t>72</a:t>
              </a:r>
            </a:p>
          </p:txBody>
        </p:sp>
        <p:sp>
          <p:nvSpPr>
            <p:cNvPr id="40" name="Oval 20"/>
            <p:cNvSpPr>
              <a:spLocks noChangeArrowheads="1"/>
            </p:cNvSpPr>
            <p:nvPr/>
          </p:nvSpPr>
          <p:spPr bwMode="auto">
            <a:xfrm>
              <a:off x="1993900" y="5908675"/>
              <a:ext cx="411163" cy="411163"/>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solidFill>
                    <a:srgbClr val="000000"/>
                  </a:solidFill>
                  <a:effectLst/>
                  <a:uLnTx/>
                  <a:uFillTx/>
                  <a:latin typeface="Courier New" charset="0"/>
                  <a:ea typeface="ＭＳ Ｐゴシック" charset="-128"/>
                </a:rPr>
                <a:t>53</a:t>
              </a:r>
            </a:p>
          </p:txBody>
        </p:sp>
        <p:cxnSp>
          <p:nvCxnSpPr>
            <p:cNvPr id="41" name="AutoShape 53"/>
            <p:cNvCxnSpPr>
              <a:cxnSpLocks noChangeShapeType="1"/>
              <a:stCxn id="30" idx="2"/>
              <a:endCxn id="31" idx="7"/>
            </p:cNvCxnSpPr>
            <p:nvPr/>
          </p:nvCxnSpPr>
          <p:spPr bwMode="auto">
            <a:xfrm flipH="1">
              <a:off x="2916238" y="3633788"/>
              <a:ext cx="1320800" cy="585787"/>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2" name="AutoShape 54"/>
            <p:cNvCxnSpPr>
              <a:cxnSpLocks noChangeShapeType="1"/>
              <a:stCxn id="31" idx="3"/>
              <a:endCxn id="33" idx="7"/>
            </p:cNvCxnSpPr>
            <p:nvPr/>
          </p:nvCxnSpPr>
          <p:spPr bwMode="auto">
            <a:xfrm flipH="1">
              <a:off x="1954213" y="4510088"/>
              <a:ext cx="671512" cy="628650"/>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3" name="AutoShape 55"/>
            <p:cNvCxnSpPr>
              <a:cxnSpLocks noChangeShapeType="1"/>
              <a:stCxn id="31" idx="5"/>
              <a:endCxn id="34" idx="1"/>
            </p:cNvCxnSpPr>
            <p:nvPr/>
          </p:nvCxnSpPr>
          <p:spPr bwMode="auto">
            <a:xfrm>
              <a:off x="2916238" y="4510088"/>
              <a:ext cx="527050" cy="615950"/>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4" name="AutoShape 56"/>
            <p:cNvCxnSpPr>
              <a:cxnSpLocks noChangeShapeType="1"/>
              <a:stCxn id="34" idx="3"/>
              <a:endCxn id="38" idx="0"/>
            </p:cNvCxnSpPr>
            <p:nvPr/>
          </p:nvCxnSpPr>
          <p:spPr bwMode="auto">
            <a:xfrm flipH="1">
              <a:off x="3046413" y="5416550"/>
              <a:ext cx="396875" cy="493713"/>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5" name="AutoShape 57"/>
            <p:cNvCxnSpPr>
              <a:cxnSpLocks noChangeShapeType="1"/>
              <a:stCxn id="34" idx="5"/>
              <a:endCxn id="39" idx="0"/>
            </p:cNvCxnSpPr>
            <p:nvPr/>
          </p:nvCxnSpPr>
          <p:spPr bwMode="auto">
            <a:xfrm>
              <a:off x="3733800" y="5416550"/>
              <a:ext cx="325438" cy="484188"/>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6" name="AutoShape 58"/>
            <p:cNvCxnSpPr>
              <a:cxnSpLocks noChangeShapeType="1"/>
              <a:stCxn id="33" idx="5"/>
              <a:endCxn id="40" idx="0"/>
            </p:cNvCxnSpPr>
            <p:nvPr/>
          </p:nvCxnSpPr>
          <p:spPr bwMode="auto">
            <a:xfrm>
              <a:off x="1954213" y="5429250"/>
              <a:ext cx="246062" cy="479425"/>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7" name="AutoShape 59"/>
            <p:cNvCxnSpPr>
              <a:cxnSpLocks noChangeShapeType="1"/>
              <a:stCxn id="30" idx="6"/>
              <a:endCxn id="32" idx="1"/>
            </p:cNvCxnSpPr>
            <p:nvPr/>
          </p:nvCxnSpPr>
          <p:spPr bwMode="auto">
            <a:xfrm>
              <a:off x="4648200" y="3633788"/>
              <a:ext cx="1089025" cy="579437"/>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8" name="AutoShape 60"/>
            <p:cNvCxnSpPr>
              <a:cxnSpLocks noChangeShapeType="1"/>
              <a:stCxn id="36" idx="1"/>
              <a:endCxn id="32" idx="5"/>
            </p:cNvCxnSpPr>
            <p:nvPr/>
          </p:nvCxnSpPr>
          <p:spPr bwMode="auto">
            <a:xfrm flipH="1" flipV="1">
              <a:off x="6027738" y="4503738"/>
              <a:ext cx="730250" cy="622300"/>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9" name="AutoShape 62"/>
            <p:cNvCxnSpPr>
              <a:cxnSpLocks noChangeShapeType="1"/>
              <a:stCxn id="32" idx="3"/>
              <a:endCxn id="35" idx="7"/>
            </p:cNvCxnSpPr>
            <p:nvPr/>
          </p:nvCxnSpPr>
          <p:spPr bwMode="auto">
            <a:xfrm flipH="1">
              <a:off x="5114925" y="4503738"/>
              <a:ext cx="622300" cy="622300"/>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0" name="AutoShape 63"/>
            <p:cNvCxnSpPr>
              <a:cxnSpLocks noChangeShapeType="1"/>
              <a:stCxn id="35" idx="5"/>
              <a:endCxn id="37" idx="0"/>
            </p:cNvCxnSpPr>
            <p:nvPr/>
          </p:nvCxnSpPr>
          <p:spPr bwMode="auto">
            <a:xfrm>
              <a:off x="5114925" y="5416550"/>
              <a:ext cx="288925" cy="501650"/>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51" name="Rectangle 68"/>
            <p:cNvSpPr>
              <a:spLocks noChangeArrowheads="1"/>
            </p:cNvSpPr>
            <p:nvPr/>
          </p:nvSpPr>
          <p:spPr bwMode="auto">
            <a:xfrm>
              <a:off x="762000" y="2601188"/>
              <a:ext cx="6038168" cy="514212"/>
            </a:xfrm>
            <a:prstGeom prst="rect">
              <a:avLst/>
            </a:prstGeom>
            <a:solidFill>
              <a:srgbClr val="C0C0C0"/>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182880" tIns="91440" rIns="182880" bIns="91440" anchor="ctr">
              <a:spAutoFit/>
            </a:bodyP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600" b="1" i="0" u="none" strike="noStrike" kern="0" cap="none" spc="0" normalizeH="0" baseline="0" noProof="0">
                  <a:ln>
                    <a:noFill/>
                  </a:ln>
                  <a:solidFill>
                    <a:srgbClr val="C0C0C0"/>
                  </a:solidFill>
                  <a:effectLst/>
                  <a:uLnTx/>
                  <a:uFillTx/>
                  <a:latin typeface="Courier New" charset="0"/>
                </a:rPr>
                <a:t>14 84 13 53 06 99 72 43 33 64 97 51 25</a:t>
              </a:r>
              <a:endParaRPr kumimoji="0" lang="en-US" altLang="en-US" sz="1600" b="0" i="0" u="none" strike="noStrike" kern="0" cap="none" spc="0" normalizeH="0" baseline="0" noProof="0">
                <a:ln>
                  <a:noFill/>
                </a:ln>
                <a:solidFill>
                  <a:srgbClr val="C0C0C0"/>
                </a:solidFill>
                <a:effectLst/>
                <a:uLnTx/>
                <a:uFillTx/>
                <a:latin typeface="Courier New" charset="0"/>
              </a:endParaRPr>
            </a:p>
          </p:txBody>
        </p:sp>
        <p:sp>
          <p:nvSpPr>
            <p:cNvPr id="52" name="Rectangle 69"/>
            <p:cNvSpPr>
              <a:spLocks noChangeArrowheads="1"/>
            </p:cNvSpPr>
            <p:nvPr/>
          </p:nvSpPr>
          <p:spPr bwMode="auto">
            <a:xfrm>
              <a:off x="7670405" y="3227388"/>
              <a:ext cx="605935" cy="277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1" lang="en-US" altLang="en-US" b="0" i="0" u="none" strike="noStrike" kern="0" cap="none" spc="0" normalizeH="0" baseline="0" noProof="0">
                  <a:ln>
                    <a:noFill/>
                  </a:ln>
                  <a:solidFill>
                    <a:srgbClr val="000000"/>
                  </a:solidFill>
                  <a:effectLst/>
                  <a:uLnTx/>
                  <a:uFillTx/>
                  <a:latin typeface="Comic Sans MS" charset="0"/>
                </a:rPr>
                <a:t>Stack</a:t>
              </a:r>
            </a:p>
          </p:txBody>
        </p:sp>
      </p:grpSp>
    </p:spTree>
    <p:extLst>
      <p:ext uri="{BB962C8B-B14F-4D97-AF65-F5344CB8AC3E}">
        <p14:creationId xmlns:p14="http://schemas.microsoft.com/office/powerpoint/2010/main" val="3338385583"/>
      </p:ext>
    </p:extLst>
  </p:cSld>
  <p:clrMapOvr>
    <a:masterClrMapping/>
  </p:clrMapOvr>
  <p:transition>
    <p:wipe dir="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t>Preorder Traversal with a Stack</a:t>
            </a:r>
          </a:p>
        </p:txBody>
      </p:sp>
      <p:sp>
        <p:nvSpPr>
          <p:cNvPr id="4" name="Content Placeholder 1"/>
          <p:cNvSpPr txBox="1">
            <a:spLocks/>
          </p:cNvSpPr>
          <p:nvPr/>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buNone/>
            </a:pPr>
            <a:r>
              <a:rPr lang="en-SG" sz="1400"/>
              <a:t>Push the root onto the stack.</a:t>
            </a:r>
          </a:p>
          <a:p>
            <a:pPr marL="0" indent="0" algn="just">
              <a:lnSpc>
                <a:spcPct val="100000"/>
              </a:lnSpc>
              <a:buNone/>
            </a:pPr>
            <a:r>
              <a:rPr lang="en-SG" sz="1400"/>
              <a:t>While the stack is not empty</a:t>
            </a:r>
          </a:p>
          <a:p>
            <a:pPr algn="just">
              <a:lnSpc>
                <a:spcPct val="100000"/>
              </a:lnSpc>
            </a:pPr>
            <a:r>
              <a:rPr lang="en-SG" sz="1400"/>
              <a:t>pop the stack and visit it</a:t>
            </a:r>
          </a:p>
          <a:p>
            <a:pPr algn="just">
              <a:lnSpc>
                <a:spcPct val="100000"/>
              </a:lnSpc>
            </a:pPr>
            <a:r>
              <a:rPr lang="en-SG" sz="1400"/>
              <a:t>push its two children</a:t>
            </a:r>
          </a:p>
          <a:p>
            <a:pPr marL="0" indent="0" algn="just">
              <a:lnSpc>
                <a:spcPct val="150000"/>
              </a:lnSpc>
              <a:buNone/>
            </a:pPr>
            <a:endParaRPr lang="en-SG" sz="1400"/>
          </a:p>
        </p:txBody>
      </p:sp>
      <p:grpSp>
        <p:nvGrpSpPr>
          <p:cNvPr id="3" name="Group 2"/>
          <p:cNvGrpSpPr/>
          <p:nvPr/>
        </p:nvGrpSpPr>
        <p:grpSpPr>
          <a:xfrm>
            <a:off x="1363426" y="1679691"/>
            <a:ext cx="6417149" cy="4238192"/>
            <a:chOff x="762000" y="1271588"/>
            <a:chExt cx="7658101" cy="5057775"/>
          </a:xfrm>
        </p:grpSpPr>
        <p:sp>
          <p:nvSpPr>
            <p:cNvPr id="29" name="Rectangle 4"/>
            <p:cNvSpPr>
              <a:spLocks noChangeArrowheads="1"/>
            </p:cNvSpPr>
            <p:nvPr/>
          </p:nvSpPr>
          <p:spPr bwMode="auto">
            <a:xfrm>
              <a:off x="7658101" y="1271588"/>
              <a:ext cx="762000" cy="1851025"/>
            </a:xfrm>
            <a:prstGeom prst="rect">
              <a:avLst/>
            </a:prstGeom>
            <a:solidFill>
              <a:srgbClr val="C0C0C0"/>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1400" b="1" i="0" u="none" strike="noStrike" kern="0" cap="none" spc="0" normalizeH="0" baseline="0" noProof="0">
                <a:ln>
                  <a:noFill/>
                </a:ln>
                <a:solidFill>
                  <a:srgbClr val="000000"/>
                </a:solidFill>
                <a:effectLst/>
                <a:uLnTx/>
                <a:uFillTx/>
                <a:latin typeface="Courier New" charset="0"/>
              </a:endParaRPr>
            </a:p>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1400" b="1" i="0" u="none" strike="noStrike" kern="0" cap="none" spc="0" normalizeH="0" baseline="0" noProof="0">
                <a:ln>
                  <a:noFill/>
                </a:ln>
                <a:solidFill>
                  <a:srgbClr val="000000"/>
                </a:solidFill>
                <a:effectLst/>
                <a:uLnTx/>
                <a:uFillTx/>
                <a:latin typeface="Courier New" charset="0"/>
              </a:endParaRPr>
            </a:p>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1400" b="1" i="0" u="none" strike="noStrike" kern="0" cap="none" spc="0" normalizeH="0" baseline="0" noProof="0">
                <a:ln>
                  <a:noFill/>
                </a:ln>
                <a:solidFill>
                  <a:srgbClr val="000000"/>
                </a:solidFill>
                <a:effectLst/>
                <a:uLnTx/>
                <a:uFillTx/>
                <a:latin typeface="Courier New" charset="0"/>
              </a:endParaRPr>
            </a:p>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1400" b="1" i="0" u="none" strike="noStrike" kern="0" cap="none" spc="0" normalizeH="0" baseline="0" noProof="0">
                <a:ln>
                  <a:noFill/>
                </a:ln>
                <a:solidFill>
                  <a:srgbClr val="000000"/>
                </a:solidFill>
                <a:effectLst/>
                <a:uLnTx/>
                <a:uFillTx/>
                <a:latin typeface="Courier New" charset="0"/>
              </a:endParaRPr>
            </a:p>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1400" b="1" i="0" u="none" strike="noStrike" kern="0" cap="none" spc="0" normalizeH="0" baseline="0" noProof="0">
                <a:ln>
                  <a:noFill/>
                </a:ln>
                <a:solidFill>
                  <a:srgbClr val="000000"/>
                </a:solidFill>
                <a:effectLst/>
                <a:uLnTx/>
                <a:uFillTx/>
                <a:latin typeface="Courier New" charset="0"/>
              </a:endParaRP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solidFill>
                    <a:srgbClr val="000000"/>
                  </a:solidFill>
                  <a:effectLst/>
                  <a:uLnTx/>
                  <a:uFillTx/>
                  <a:latin typeface="Courier New" charset="0"/>
                </a:rPr>
                <a:t>84</a:t>
              </a:r>
            </a:p>
            <a:p>
              <a:pPr marL="0" marR="0" lvl="0" indent="0" algn="ctr" defTabSz="914400" eaLnBrk="0" fontAlgn="base" latinLnBrk="0" hangingPunct="0">
                <a:lnSpc>
                  <a:spcPct val="100000"/>
                </a:lnSpc>
                <a:spcBef>
                  <a:spcPct val="0"/>
                </a:spcBef>
                <a:buClrTx/>
                <a:buSzTx/>
                <a:buFontTx/>
                <a:buNone/>
                <a:tabLst/>
                <a:defRPr/>
              </a:pPr>
              <a:r>
                <a:rPr kumimoji="0" lang="en-US" altLang="en-US" sz="1400" b="1" kern="0">
                  <a:solidFill>
                    <a:srgbClr val="000000"/>
                  </a:solidFill>
                  <a:latin typeface="Courier New" charset="0"/>
                </a:rPr>
                <a:t>43</a:t>
              </a:r>
              <a:endParaRPr kumimoji="0" lang="en-US" altLang="en-US" sz="1400" b="1" i="0" u="none" strike="noStrike" kern="0" cap="none" spc="0" normalizeH="0" baseline="0" noProof="0">
                <a:ln>
                  <a:noFill/>
                </a:ln>
                <a:solidFill>
                  <a:srgbClr val="000000"/>
                </a:solidFill>
                <a:effectLst/>
                <a:uLnTx/>
                <a:uFillTx/>
                <a:latin typeface="Courier New" charset="0"/>
              </a:endParaRPr>
            </a:p>
            <a:p>
              <a:pPr marL="0" marR="0" lvl="0" indent="0" algn="ctr" defTabSz="914400" eaLnBrk="0" fontAlgn="base" latinLnBrk="0" hangingPunct="0">
                <a:lnSpc>
                  <a:spcPct val="100000"/>
                </a:lnSpc>
                <a:spcBef>
                  <a:spcPct val="0"/>
                </a:spcBef>
                <a:spcAft>
                  <a:spcPts val="600"/>
                </a:spcAft>
                <a:buClrTx/>
                <a:buSzTx/>
                <a:buFontTx/>
                <a:buNone/>
                <a:tabLst/>
                <a:defRPr/>
              </a:pPr>
              <a:endParaRPr kumimoji="0" lang="en-US" altLang="en-US" sz="900" b="1" i="0" u="none" strike="noStrike" kern="0" cap="none" spc="0" normalizeH="0" baseline="0" noProof="0">
                <a:ln>
                  <a:noFill/>
                </a:ln>
                <a:solidFill>
                  <a:srgbClr val="000000"/>
                </a:solidFill>
                <a:effectLst/>
                <a:uLnTx/>
                <a:uFillTx/>
                <a:latin typeface="Courier New" charset="0"/>
              </a:endParaRPr>
            </a:p>
          </p:txBody>
        </p:sp>
        <p:sp>
          <p:nvSpPr>
            <p:cNvPr id="30" name="Oval 10"/>
            <p:cNvSpPr>
              <a:spLocks noChangeArrowheads="1"/>
            </p:cNvSpPr>
            <p:nvPr/>
          </p:nvSpPr>
          <p:spPr bwMode="auto">
            <a:xfrm>
              <a:off x="4237038" y="3427413"/>
              <a:ext cx="411162" cy="411162"/>
            </a:xfrm>
            <a:prstGeom prst="ellipse">
              <a:avLst/>
            </a:prstGeom>
            <a:solidFill>
              <a:srgbClr val="00339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nchorCtr="1"/>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solidFill>
                    <a:schemeClr val="bg1"/>
                  </a:solidFill>
                  <a:effectLst/>
                  <a:uLnTx/>
                  <a:uFillTx/>
                  <a:latin typeface="Courier New" charset="0"/>
                  <a:ea typeface="ＭＳ Ｐゴシック" charset="-128"/>
                </a:rPr>
                <a:t>14</a:t>
              </a:r>
            </a:p>
          </p:txBody>
        </p:sp>
        <p:sp>
          <p:nvSpPr>
            <p:cNvPr id="31" name="Oval 11"/>
            <p:cNvSpPr>
              <a:spLocks noChangeArrowheads="1"/>
            </p:cNvSpPr>
            <p:nvPr/>
          </p:nvSpPr>
          <p:spPr bwMode="auto">
            <a:xfrm>
              <a:off x="2565400" y="4159250"/>
              <a:ext cx="411163" cy="411163"/>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solidFill>
                    <a:srgbClr val="000000"/>
                  </a:solidFill>
                  <a:effectLst/>
                  <a:uLnTx/>
                  <a:uFillTx/>
                  <a:latin typeface="Courier New" charset="0"/>
                  <a:ea typeface="ＭＳ Ｐゴシック" charset="-128"/>
                </a:rPr>
                <a:t>84</a:t>
              </a:r>
            </a:p>
          </p:txBody>
        </p:sp>
        <p:sp>
          <p:nvSpPr>
            <p:cNvPr id="32" name="Oval 12"/>
            <p:cNvSpPr>
              <a:spLocks noChangeArrowheads="1"/>
            </p:cNvSpPr>
            <p:nvPr/>
          </p:nvSpPr>
          <p:spPr bwMode="auto">
            <a:xfrm>
              <a:off x="5676900" y="4152900"/>
              <a:ext cx="411163" cy="411163"/>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solidFill>
                    <a:srgbClr val="000000"/>
                  </a:solidFill>
                  <a:effectLst/>
                  <a:uLnTx/>
                  <a:uFillTx/>
                  <a:latin typeface="Courier New" charset="0"/>
                  <a:ea typeface="ＭＳ Ｐゴシック" charset="-128"/>
                </a:rPr>
                <a:t>43</a:t>
              </a:r>
            </a:p>
          </p:txBody>
        </p:sp>
        <p:sp>
          <p:nvSpPr>
            <p:cNvPr id="33" name="Oval 13"/>
            <p:cNvSpPr>
              <a:spLocks noChangeArrowheads="1"/>
            </p:cNvSpPr>
            <p:nvPr/>
          </p:nvSpPr>
          <p:spPr bwMode="auto">
            <a:xfrm>
              <a:off x="1603375" y="5078413"/>
              <a:ext cx="411163" cy="411162"/>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solidFill>
                    <a:srgbClr val="000000"/>
                  </a:solidFill>
                  <a:effectLst/>
                  <a:uLnTx/>
                  <a:uFillTx/>
                  <a:latin typeface="Courier New" charset="0"/>
                  <a:ea typeface="ＭＳ Ｐゴシック" charset="-128"/>
                </a:rPr>
                <a:t>13</a:t>
              </a:r>
            </a:p>
          </p:txBody>
        </p:sp>
        <p:sp>
          <p:nvSpPr>
            <p:cNvPr id="34" name="Oval 14"/>
            <p:cNvSpPr>
              <a:spLocks noChangeArrowheads="1"/>
            </p:cNvSpPr>
            <p:nvPr/>
          </p:nvSpPr>
          <p:spPr bwMode="auto">
            <a:xfrm>
              <a:off x="3382963" y="5065713"/>
              <a:ext cx="411162" cy="411162"/>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solidFill>
                    <a:srgbClr val="000000"/>
                  </a:solidFill>
                  <a:effectLst/>
                  <a:uLnTx/>
                  <a:uFillTx/>
                  <a:latin typeface="Courier New" charset="0"/>
                  <a:ea typeface="ＭＳ Ｐゴシック" charset="-128"/>
                </a:rPr>
                <a:t>16</a:t>
              </a:r>
            </a:p>
          </p:txBody>
        </p:sp>
        <p:sp>
          <p:nvSpPr>
            <p:cNvPr id="35" name="Oval 15"/>
            <p:cNvSpPr>
              <a:spLocks noChangeArrowheads="1"/>
            </p:cNvSpPr>
            <p:nvPr/>
          </p:nvSpPr>
          <p:spPr bwMode="auto">
            <a:xfrm>
              <a:off x="4764088" y="5065713"/>
              <a:ext cx="411162" cy="411162"/>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solidFill>
                    <a:srgbClr val="000000"/>
                  </a:solidFill>
                  <a:effectLst/>
                  <a:uLnTx/>
                  <a:uFillTx/>
                  <a:latin typeface="Courier New" charset="0"/>
                  <a:ea typeface="ＭＳ Ｐゴシック" charset="-128"/>
                </a:rPr>
                <a:t>33</a:t>
              </a:r>
            </a:p>
          </p:txBody>
        </p:sp>
        <p:sp>
          <p:nvSpPr>
            <p:cNvPr id="36" name="Oval 16"/>
            <p:cNvSpPr>
              <a:spLocks noChangeArrowheads="1"/>
            </p:cNvSpPr>
            <p:nvPr/>
          </p:nvSpPr>
          <p:spPr bwMode="auto">
            <a:xfrm>
              <a:off x="6697663" y="5065713"/>
              <a:ext cx="411162" cy="411162"/>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solidFill>
                    <a:srgbClr val="000000"/>
                  </a:solidFill>
                  <a:effectLst/>
                  <a:uLnTx/>
                  <a:uFillTx/>
                  <a:latin typeface="Courier New" charset="0"/>
                  <a:ea typeface="ＭＳ Ｐゴシック" charset="-128"/>
                </a:rPr>
                <a:t>97</a:t>
              </a:r>
            </a:p>
          </p:txBody>
        </p:sp>
        <p:sp>
          <p:nvSpPr>
            <p:cNvPr id="37" name="Oval 17"/>
            <p:cNvSpPr>
              <a:spLocks noChangeArrowheads="1"/>
            </p:cNvSpPr>
            <p:nvPr/>
          </p:nvSpPr>
          <p:spPr bwMode="auto">
            <a:xfrm>
              <a:off x="5197475" y="5918200"/>
              <a:ext cx="411163" cy="411163"/>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solidFill>
                    <a:srgbClr val="000000"/>
                  </a:solidFill>
                  <a:effectLst/>
                  <a:uLnTx/>
                  <a:uFillTx/>
                  <a:latin typeface="Courier New" charset="0"/>
                  <a:ea typeface="ＭＳ Ｐゴシック" charset="-128"/>
                </a:rPr>
                <a:t>64</a:t>
              </a:r>
            </a:p>
          </p:txBody>
        </p:sp>
        <p:sp>
          <p:nvSpPr>
            <p:cNvPr id="38" name="Oval 18"/>
            <p:cNvSpPr>
              <a:spLocks noChangeArrowheads="1"/>
            </p:cNvSpPr>
            <p:nvPr/>
          </p:nvSpPr>
          <p:spPr bwMode="auto">
            <a:xfrm>
              <a:off x="2840038" y="5910263"/>
              <a:ext cx="411162" cy="411162"/>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solidFill>
                    <a:srgbClr val="000000"/>
                  </a:solidFill>
                  <a:effectLst/>
                  <a:uLnTx/>
                  <a:uFillTx/>
                  <a:latin typeface="Courier New" charset="0"/>
                  <a:ea typeface="ＭＳ Ｐゴシック" charset="-128"/>
                </a:rPr>
                <a:t>99</a:t>
              </a:r>
            </a:p>
          </p:txBody>
        </p:sp>
        <p:sp>
          <p:nvSpPr>
            <p:cNvPr id="39" name="Oval 19"/>
            <p:cNvSpPr>
              <a:spLocks noChangeArrowheads="1"/>
            </p:cNvSpPr>
            <p:nvPr/>
          </p:nvSpPr>
          <p:spPr bwMode="auto">
            <a:xfrm>
              <a:off x="3852863" y="5900738"/>
              <a:ext cx="411162" cy="411162"/>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solidFill>
                    <a:srgbClr val="000000"/>
                  </a:solidFill>
                  <a:effectLst/>
                  <a:uLnTx/>
                  <a:uFillTx/>
                  <a:latin typeface="Courier New" charset="0"/>
                  <a:ea typeface="ＭＳ Ｐゴシック" charset="-128"/>
                </a:rPr>
                <a:t>72</a:t>
              </a:r>
            </a:p>
          </p:txBody>
        </p:sp>
        <p:sp>
          <p:nvSpPr>
            <p:cNvPr id="40" name="Oval 20"/>
            <p:cNvSpPr>
              <a:spLocks noChangeArrowheads="1"/>
            </p:cNvSpPr>
            <p:nvPr/>
          </p:nvSpPr>
          <p:spPr bwMode="auto">
            <a:xfrm>
              <a:off x="1993900" y="5908675"/>
              <a:ext cx="411163" cy="411163"/>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solidFill>
                    <a:srgbClr val="000000"/>
                  </a:solidFill>
                  <a:effectLst/>
                  <a:uLnTx/>
                  <a:uFillTx/>
                  <a:latin typeface="Courier New" charset="0"/>
                  <a:ea typeface="ＭＳ Ｐゴシック" charset="-128"/>
                </a:rPr>
                <a:t>53</a:t>
              </a:r>
            </a:p>
          </p:txBody>
        </p:sp>
        <p:cxnSp>
          <p:nvCxnSpPr>
            <p:cNvPr id="41" name="AutoShape 53"/>
            <p:cNvCxnSpPr>
              <a:cxnSpLocks noChangeShapeType="1"/>
              <a:stCxn id="30" idx="2"/>
              <a:endCxn id="31" idx="7"/>
            </p:cNvCxnSpPr>
            <p:nvPr/>
          </p:nvCxnSpPr>
          <p:spPr bwMode="auto">
            <a:xfrm flipH="1">
              <a:off x="2916238" y="3633788"/>
              <a:ext cx="1320800" cy="585787"/>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2" name="AutoShape 54"/>
            <p:cNvCxnSpPr>
              <a:cxnSpLocks noChangeShapeType="1"/>
              <a:stCxn id="31" idx="3"/>
              <a:endCxn id="33" idx="7"/>
            </p:cNvCxnSpPr>
            <p:nvPr/>
          </p:nvCxnSpPr>
          <p:spPr bwMode="auto">
            <a:xfrm flipH="1">
              <a:off x="1954213" y="4510088"/>
              <a:ext cx="671512" cy="628650"/>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3" name="AutoShape 55"/>
            <p:cNvCxnSpPr>
              <a:cxnSpLocks noChangeShapeType="1"/>
              <a:stCxn id="31" idx="5"/>
              <a:endCxn id="34" idx="1"/>
            </p:cNvCxnSpPr>
            <p:nvPr/>
          </p:nvCxnSpPr>
          <p:spPr bwMode="auto">
            <a:xfrm>
              <a:off x="2916238" y="4510088"/>
              <a:ext cx="527050" cy="615950"/>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4" name="AutoShape 56"/>
            <p:cNvCxnSpPr>
              <a:cxnSpLocks noChangeShapeType="1"/>
              <a:stCxn id="34" idx="3"/>
              <a:endCxn id="38" idx="0"/>
            </p:cNvCxnSpPr>
            <p:nvPr/>
          </p:nvCxnSpPr>
          <p:spPr bwMode="auto">
            <a:xfrm flipH="1">
              <a:off x="3046413" y="5416550"/>
              <a:ext cx="396875" cy="493713"/>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5" name="AutoShape 57"/>
            <p:cNvCxnSpPr>
              <a:cxnSpLocks noChangeShapeType="1"/>
              <a:stCxn id="34" idx="5"/>
              <a:endCxn id="39" idx="0"/>
            </p:cNvCxnSpPr>
            <p:nvPr/>
          </p:nvCxnSpPr>
          <p:spPr bwMode="auto">
            <a:xfrm>
              <a:off x="3733800" y="5416550"/>
              <a:ext cx="325438" cy="484188"/>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6" name="AutoShape 58"/>
            <p:cNvCxnSpPr>
              <a:cxnSpLocks noChangeShapeType="1"/>
              <a:stCxn id="33" idx="5"/>
              <a:endCxn id="40" idx="0"/>
            </p:cNvCxnSpPr>
            <p:nvPr/>
          </p:nvCxnSpPr>
          <p:spPr bwMode="auto">
            <a:xfrm>
              <a:off x="1954213" y="5429250"/>
              <a:ext cx="246062" cy="479425"/>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7" name="AutoShape 59"/>
            <p:cNvCxnSpPr>
              <a:cxnSpLocks noChangeShapeType="1"/>
              <a:stCxn id="30" idx="6"/>
              <a:endCxn id="32" idx="1"/>
            </p:cNvCxnSpPr>
            <p:nvPr/>
          </p:nvCxnSpPr>
          <p:spPr bwMode="auto">
            <a:xfrm>
              <a:off x="4648200" y="3633788"/>
              <a:ext cx="1089025" cy="579437"/>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8" name="AutoShape 60"/>
            <p:cNvCxnSpPr>
              <a:cxnSpLocks noChangeShapeType="1"/>
              <a:stCxn id="36" idx="1"/>
              <a:endCxn id="32" idx="5"/>
            </p:cNvCxnSpPr>
            <p:nvPr/>
          </p:nvCxnSpPr>
          <p:spPr bwMode="auto">
            <a:xfrm flipH="1" flipV="1">
              <a:off x="6027738" y="4503738"/>
              <a:ext cx="730250" cy="622300"/>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9" name="AutoShape 62"/>
            <p:cNvCxnSpPr>
              <a:cxnSpLocks noChangeShapeType="1"/>
              <a:stCxn id="32" idx="3"/>
              <a:endCxn id="35" idx="7"/>
            </p:cNvCxnSpPr>
            <p:nvPr/>
          </p:nvCxnSpPr>
          <p:spPr bwMode="auto">
            <a:xfrm flipH="1">
              <a:off x="5114925" y="4503738"/>
              <a:ext cx="622300" cy="622300"/>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0" name="AutoShape 63"/>
            <p:cNvCxnSpPr>
              <a:cxnSpLocks noChangeShapeType="1"/>
              <a:stCxn id="35" idx="5"/>
              <a:endCxn id="37" idx="0"/>
            </p:cNvCxnSpPr>
            <p:nvPr/>
          </p:nvCxnSpPr>
          <p:spPr bwMode="auto">
            <a:xfrm>
              <a:off x="5114925" y="5416550"/>
              <a:ext cx="288925" cy="501650"/>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51" name="Rectangle 68"/>
            <p:cNvSpPr>
              <a:spLocks noChangeArrowheads="1"/>
            </p:cNvSpPr>
            <p:nvPr/>
          </p:nvSpPr>
          <p:spPr bwMode="auto">
            <a:xfrm>
              <a:off x="762000" y="2601188"/>
              <a:ext cx="6038168" cy="514212"/>
            </a:xfrm>
            <a:prstGeom prst="rect">
              <a:avLst/>
            </a:prstGeom>
            <a:solidFill>
              <a:srgbClr val="C0C0C0"/>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182880" tIns="91440" rIns="182880" bIns="91440" anchor="ctr">
              <a:spAutoFit/>
            </a:bodyP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600" b="1" i="0" u="none" strike="noStrike" kern="0" cap="none" spc="0" normalizeH="0" baseline="0" noProof="0">
                  <a:ln>
                    <a:noFill/>
                  </a:ln>
                  <a:effectLst/>
                  <a:uLnTx/>
                  <a:uFillTx/>
                  <a:latin typeface="Courier New" charset="0"/>
                </a:rPr>
                <a:t>14</a:t>
              </a:r>
              <a:r>
                <a:rPr kumimoji="0" lang="en-US" altLang="en-US" sz="1600" b="1" i="0" u="none" strike="noStrike" kern="0" cap="none" spc="0" normalizeH="0" baseline="0" noProof="0">
                  <a:ln>
                    <a:noFill/>
                  </a:ln>
                  <a:solidFill>
                    <a:srgbClr val="C0C0C0"/>
                  </a:solidFill>
                  <a:effectLst/>
                  <a:uLnTx/>
                  <a:uFillTx/>
                  <a:latin typeface="Courier New" charset="0"/>
                </a:rPr>
                <a:t> 84 13 53 06 99 72 43 33 64 97 51 25</a:t>
              </a:r>
              <a:endParaRPr kumimoji="0" lang="en-US" altLang="en-US" sz="1600" b="0" i="0" u="none" strike="noStrike" kern="0" cap="none" spc="0" normalizeH="0" baseline="0" noProof="0">
                <a:ln>
                  <a:noFill/>
                </a:ln>
                <a:solidFill>
                  <a:srgbClr val="C0C0C0"/>
                </a:solidFill>
                <a:effectLst/>
                <a:uLnTx/>
                <a:uFillTx/>
                <a:latin typeface="Courier New" charset="0"/>
              </a:endParaRPr>
            </a:p>
          </p:txBody>
        </p:sp>
        <p:sp>
          <p:nvSpPr>
            <p:cNvPr id="52" name="Rectangle 69"/>
            <p:cNvSpPr>
              <a:spLocks noChangeArrowheads="1"/>
            </p:cNvSpPr>
            <p:nvPr/>
          </p:nvSpPr>
          <p:spPr bwMode="auto">
            <a:xfrm>
              <a:off x="7670405" y="3227388"/>
              <a:ext cx="605935" cy="277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1" lang="en-US" altLang="en-US" b="0" i="0" u="none" strike="noStrike" kern="0" cap="none" spc="0" normalizeH="0" baseline="0" noProof="0">
                  <a:ln>
                    <a:noFill/>
                  </a:ln>
                  <a:solidFill>
                    <a:srgbClr val="000000"/>
                  </a:solidFill>
                  <a:effectLst/>
                  <a:uLnTx/>
                  <a:uFillTx/>
                  <a:latin typeface="Comic Sans MS" charset="0"/>
                </a:rPr>
                <a:t>Stack</a:t>
              </a:r>
            </a:p>
          </p:txBody>
        </p:sp>
      </p:grpSp>
    </p:spTree>
    <p:extLst>
      <p:ext uri="{BB962C8B-B14F-4D97-AF65-F5344CB8AC3E}">
        <p14:creationId xmlns:p14="http://schemas.microsoft.com/office/powerpoint/2010/main" val="3631598683"/>
      </p:ext>
    </p:extLst>
  </p:cSld>
  <p:clrMapOvr>
    <a:masterClrMapping/>
  </p:clrMapOvr>
  <p:transition>
    <p:wipe dir="u"/>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t>Preorder Traversal with a Stack</a:t>
            </a:r>
          </a:p>
        </p:txBody>
      </p:sp>
      <p:sp>
        <p:nvSpPr>
          <p:cNvPr id="4" name="Content Placeholder 1"/>
          <p:cNvSpPr txBox="1">
            <a:spLocks/>
          </p:cNvSpPr>
          <p:nvPr/>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buNone/>
            </a:pPr>
            <a:r>
              <a:rPr lang="en-SG" sz="1400"/>
              <a:t>Push the root onto the stack.</a:t>
            </a:r>
          </a:p>
          <a:p>
            <a:pPr marL="0" indent="0" algn="just">
              <a:lnSpc>
                <a:spcPct val="100000"/>
              </a:lnSpc>
              <a:buNone/>
            </a:pPr>
            <a:r>
              <a:rPr lang="en-SG" sz="1400"/>
              <a:t>While the stack is not empty</a:t>
            </a:r>
          </a:p>
          <a:p>
            <a:pPr algn="just">
              <a:lnSpc>
                <a:spcPct val="100000"/>
              </a:lnSpc>
            </a:pPr>
            <a:r>
              <a:rPr lang="en-SG" sz="1400"/>
              <a:t>pop the stack and visit it</a:t>
            </a:r>
          </a:p>
          <a:p>
            <a:pPr algn="just">
              <a:lnSpc>
                <a:spcPct val="100000"/>
              </a:lnSpc>
            </a:pPr>
            <a:r>
              <a:rPr lang="en-SG" sz="1400"/>
              <a:t>push its two children</a:t>
            </a:r>
          </a:p>
          <a:p>
            <a:pPr marL="0" indent="0" algn="just">
              <a:lnSpc>
                <a:spcPct val="150000"/>
              </a:lnSpc>
              <a:buNone/>
            </a:pPr>
            <a:endParaRPr lang="en-SG" sz="1400"/>
          </a:p>
        </p:txBody>
      </p:sp>
      <p:grpSp>
        <p:nvGrpSpPr>
          <p:cNvPr id="3" name="Group 2"/>
          <p:cNvGrpSpPr/>
          <p:nvPr/>
        </p:nvGrpSpPr>
        <p:grpSpPr>
          <a:xfrm>
            <a:off x="1363426" y="1679691"/>
            <a:ext cx="6417149" cy="4238192"/>
            <a:chOff x="762000" y="1271588"/>
            <a:chExt cx="7658101" cy="5057775"/>
          </a:xfrm>
        </p:grpSpPr>
        <p:sp>
          <p:nvSpPr>
            <p:cNvPr id="29" name="Rectangle 4"/>
            <p:cNvSpPr>
              <a:spLocks noChangeArrowheads="1"/>
            </p:cNvSpPr>
            <p:nvPr/>
          </p:nvSpPr>
          <p:spPr bwMode="auto">
            <a:xfrm>
              <a:off x="7658101" y="1271588"/>
              <a:ext cx="762000" cy="1851025"/>
            </a:xfrm>
            <a:prstGeom prst="rect">
              <a:avLst/>
            </a:prstGeom>
            <a:solidFill>
              <a:srgbClr val="C0C0C0"/>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1400" b="1" i="0" u="none" strike="noStrike" kern="0" cap="none" spc="0" normalizeH="0" baseline="0" noProof="0">
                <a:ln>
                  <a:noFill/>
                </a:ln>
                <a:solidFill>
                  <a:srgbClr val="000000"/>
                </a:solidFill>
                <a:effectLst/>
                <a:uLnTx/>
                <a:uFillTx/>
                <a:latin typeface="Courier New" charset="0"/>
              </a:endParaRPr>
            </a:p>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1400" b="1" i="0" u="none" strike="noStrike" kern="0" cap="none" spc="0" normalizeH="0" baseline="0" noProof="0">
                <a:ln>
                  <a:noFill/>
                </a:ln>
                <a:solidFill>
                  <a:srgbClr val="000000"/>
                </a:solidFill>
                <a:effectLst/>
                <a:uLnTx/>
                <a:uFillTx/>
                <a:latin typeface="Courier New" charset="0"/>
              </a:endParaRPr>
            </a:p>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1400" b="1" i="0" u="none" strike="noStrike" kern="0" cap="none" spc="0" normalizeH="0" baseline="0" noProof="0">
                <a:ln>
                  <a:noFill/>
                </a:ln>
                <a:solidFill>
                  <a:srgbClr val="000000"/>
                </a:solidFill>
                <a:effectLst/>
                <a:uLnTx/>
                <a:uFillTx/>
                <a:latin typeface="Courier New" charset="0"/>
              </a:endParaRPr>
            </a:p>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1400" b="1" i="0" u="none" strike="noStrike" kern="0" cap="none" spc="0" normalizeH="0" baseline="0" noProof="0">
                <a:ln>
                  <a:noFill/>
                </a:ln>
                <a:solidFill>
                  <a:srgbClr val="000000"/>
                </a:solidFill>
                <a:effectLst/>
                <a:uLnTx/>
                <a:uFillTx/>
                <a:latin typeface="Courier New" charset="0"/>
              </a:endParaRP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solidFill>
                    <a:srgbClr val="000000"/>
                  </a:solidFill>
                  <a:effectLst/>
                  <a:uLnTx/>
                  <a:uFillTx/>
                  <a:latin typeface="Courier New" charset="0"/>
                </a:rPr>
                <a:t>13</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kern="0">
                  <a:solidFill>
                    <a:srgbClr val="000000"/>
                  </a:solidFill>
                  <a:latin typeface="Courier New" charset="0"/>
                </a:rPr>
                <a:t>16</a:t>
              </a:r>
              <a:endParaRPr kumimoji="0" lang="en-US" altLang="en-US" sz="1400" b="1" i="0" u="none" strike="noStrike" kern="0" cap="none" spc="0" normalizeH="0" baseline="0" noProof="0">
                <a:ln>
                  <a:noFill/>
                </a:ln>
                <a:solidFill>
                  <a:srgbClr val="000000"/>
                </a:solidFill>
                <a:effectLst/>
                <a:uLnTx/>
                <a:uFillTx/>
                <a:latin typeface="Courier New" charset="0"/>
              </a:endParaRPr>
            </a:p>
            <a:p>
              <a:pPr marL="0" marR="0" lvl="0" indent="0" algn="ctr" defTabSz="914400" eaLnBrk="0" fontAlgn="base" latinLnBrk="0" hangingPunct="0">
                <a:lnSpc>
                  <a:spcPct val="100000"/>
                </a:lnSpc>
                <a:spcBef>
                  <a:spcPct val="0"/>
                </a:spcBef>
                <a:buClrTx/>
                <a:buSzTx/>
                <a:buFontTx/>
                <a:buNone/>
                <a:tabLst/>
                <a:defRPr/>
              </a:pPr>
              <a:r>
                <a:rPr kumimoji="0" lang="en-US" altLang="en-US" sz="1400" b="1" kern="0">
                  <a:solidFill>
                    <a:srgbClr val="000000"/>
                  </a:solidFill>
                  <a:latin typeface="Courier New" charset="0"/>
                </a:rPr>
                <a:t>43</a:t>
              </a:r>
              <a:endParaRPr kumimoji="0" lang="en-US" altLang="en-US" sz="1400" b="1" i="0" u="none" strike="noStrike" kern="0" cap="none" spc="0" normalizeH="0" baseline="0" noProof="0">
                <a:ln>
                  <a:noFill/>
                </a:ln>
                <a:solidFill>
                  <a:srgbClr val="000000"/>
                </a:solidFill>
                <a:effectLst/>
                <a:uLnTx/>
                <a:uFillTx/>
                <a:latin typeface="Courier New" charset="0"/>
              </a:endParaRPr>
            </a:p>
            <a:p>
              <a:pPr marL="0" marR="0" lvl="0" indent="0" algn="ctr" defTabSz="914400" eaLnBrk="0" fontAlgn="base" latinLnBrk="0" hangingPunct="0">
                <a:lnSpc>
                  <a:spcPct val="100000"/>
                </a:lnSpc>
                <a:spcBef>
                  <a:spcPct val="0"/>
                </a:spcBef>
                <a:spcAft>
                  <a:spcPts val="600"/>
                </a:spcAft>
                <a:buClrTx/>
                <a:buSzTx/>
                <a:buFontTx/>
                <a:buNone/>
                <a:tabLst/>
                <a:defRPr/>
              </a:pPr>
              <a:endParaRPr kumimoji="0" lang="en-US" altLang="en-US" sz="900" b="1" i="0" u="none" strike="noStrike" kern="0" cap="none" spc="0" normalizeH="0" baseline="0" noProof="0">
                <a:ln>
                  <a:noFill/>
                </a:ln>
                <a:solidFill>
                  <a:srgbClr val="000000"/>
                </a:solidFill>
                <a:effectLst/>
                <a:uLnTx/>
                <a:uFillTx/>
                <a:latin typeface="Courier New" charset="0"/>
              </a:endParaRPr>
            </a:p>
          </p:txBody>
        </p:sp>
        <p:sp>
          <p:nvSpPr>
            <p:cNvPr id="30" name="Oval 10"/>
            <p:cNvSpPr>
              <a:spLocks noChangeArrowheads="1"/>
            </p:cNvSpPr>
            <p:nvPr/>
          </p:nvSpPr>
          <p:spPr bwMode="auto">
            <a:xfrm>
              <a:off x="4237038" y="3427413"/>
              <a:ext cx="411162" cy="411162"/>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nchorCtr="1"/>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effectLst/>
                  <a:uLnTx/>
                  <a:uFillTx/>
                  <a:latin typeface="Courier New" charset="0"/>
                  <a:ea typeface="ＭＳ Ｐゴシック" charset="-128"/>
                </a:rPr>
                <a:t>14</a:t>
              </a:r>
            </a:p>
          </p:txBody>
        </p:sp>
        <p:sp>
          <p:nvSpPr>
            <p:cNvPr id="31" name="Oval 11"/>
            <p:cNvSpPr>
              <a:spLocks noChangeArrowheads="1"/>
            </p:cNvSpPr>
            <p:nvPr/>
          </p:nvSpPr>
          <p:spPr bwMode="auto">
            <a:xfrm>
              <a:off x="2565400" y="4159250"/>
              <a:ext cx="411163" cy="411163"/>
            </a:xfrm>
            <a:prstGeom prst="ellipse">
              <a:avLst/>
            </a:prstGeom>
            <a:solidFill>
              <a:srgbClr val="00339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solidFill>
                    <a:schemeClr val="bg1"/>
                  </a:solidFill>
                  <a:effectLst/>
                  <a:uLnTx/>
                  <a:uFillTx/>
                  <a:latin typeface="Courier New" charset="0"/>
                  <a:ea typeface="ＭＳ Ｐゴシック" charset="-128"/>
                </a:rPr>
                <a:t>84</a:t>
              </a:r>
            </a:p>
          </p:txBody>
        </p:sp>
        <p:sp>
          <p:nvSpPr>
            <p:cNvPr id="32" name="Oval 12"/>
            <p:cNvSpPr>
              <a:spLocks noChangeArrowheads="1"/>
            </p:cNvSpPr>
            <p:nvPr/>
          </p:nvSpPr>
          <p:spPr bwMode="auto">
            <a:xfrm>
              <a:off x="5676900" y="4152900"/>
              <a:ext cx="411163" cy="411163"/>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solidFill>
                    <a:srgbClr val="000000"/>
                  </a:solidFill>
                  <a:effectLst/>
                  <a:uLnTx/>
                  <a:uFillTx/>
                  <a:latin typeface="Courier New" charset="0"/>
                  <a:ea typeface="ＭＳ Ｐゴシック" charset="-128"/>
                </a:rPr>
                <a:t>43</a:t>
              </a:r>
            </a:p>
          </p:txBody>
        </p:sp>
        <p:sp>
          <p:nvSpPr>
            <p:cNvPr id="33" name="Oval 13"/>
            <p:cNvSpPr>
              <a:spLocks noChangeArrowheads="1"/>
            </p:cNvSpPr>
            <p:nvPr/>
          </p:nvSpPr>
          <p:spPr bwMode="auto">
            <a:xfrm>
              <a:off x="1603375" y="5078413"/>
              <a:ext cx="411163" cy="411162"/>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solidFill>
                    <a:srgbClr val="000000"/>
                  </a:solidFill>
                  <a:effectLst/>
                  <a:uLnTx/>
                  <a:uFillTx/>
                  <a:latin typeface="Courier New" charset="0"/>
                  <a:ea typeface="ＭＳ Ｐゴシック" charset="-128"/>
                </a:rPr>
                <a:t>13</a:t>
              </a:r>
            </a:p>
          </p:txBody>
        </p:sp>
        <p:sp>
          <p:nvSpPr>
            <p:cNvPr id="34" name="Oval 14"/>
            <p:cNvSpPr>
              <a:spLocks noChangeArrowheads="1"/>
            </p:cNvSpPr>
            <p:nvPr/>
          </p:nvSpPr>
          <p:spPr bwMode="auto">
            <a:xfrm>
              <a:off x="3382963" y="5065713"/>
              <a:ext cx="411162" cy="411162"/>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solidFill>
                    <a:srgbClr val="000000"/>
                  </a:solidFill>
                  <a:effectLst/>
                  <a:uLnTx/>
                  <a:uFillTx/>
                  <a:latin typeface="Courier New" charset="0"/>
                  <a:ea typeface="ＭＳ Ｐゴシック" charset="-128"/>
                </a:rPr>
                <a:t>16</a:t>
              </a:r>
            </a:p>
          </p:txBody>
        </p:sp>
        <p:sp>
          <p:nvSpPr>
            <p:cNvPr id="35" name="Oval 15"/>
            <p:cNvSpPr>
              <a:spLocks noChangeArrowheads="1"/>
            </p:cNvSpPr>
            <p:nvPr/>
          </p:nvSpPr>
          <p:spPr bwMode="auto">
            <a:xfrm>
              <a:off x="4764088" y="5065713"/>
              <a:ext cx="411162" cy="411162"/>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solidFill>
                    <a:srgbClr val="000000"/>
                  </a:solidFill>
                  <a:effectLst/>
                  <a:uLnTx/>
                  <a:uFillTx/>
                  <a:latin typeface="Courier New" charset="0"/>
                  <a:ea typeface="ＭＳ Ｐゴシック" charset="-128"/>
                </a:rPr>
                <a:t>33</a:t>
              </a:r>
            </a:p>
          </p:txBody>
        </p:sp>
        <p:sp>
          <p:nvSpPr>
            <p:cNvPr id="36" name="Oval 16"/>
            <p:cNvSpPr>
              <a:spLocks noChangeArrowheads="1"/>
            </p:cNvSpPr>
            <p:nvPr/>
          </p:nvSpPr>
          <p:spPr bwMode="auto">
            <a:xfrm>
              <a:off x="6697663" y="5065713"/>
              <a:ext cx="411162" cy="411162"/>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solidFill>
                    <a:srgbClr val="000000"/>
                  </a:solidFill>
                  <a:effectLst/>
                  <a:uLnTx/>
                  <a:uFillTx/>
                  <a:latin typeface="Courier New" charset="0"/>
                  <a:ea typeface="ＭＳ Ｐゴシック" charset="-128"/>
                </a:rPr>
                <a:t>97</a:t>
              </a:r>
            </a:p>
          </p:txBody>
        </p:sp>
        <p:sp>
          <p:nvSpPr>
            <p:cNvPr id="37" name="Oval 17"/>
            <p:cNvSpPr>
              <a:spLocks noChangeArrowheads="1"/>
            </p:cNvSpPr>
            <p:nvPr/>
          </p:nvSpPr>
          <p:spPr bwMode="auto">
            <a:xfrm>
              <a:off x="5197475" y="5918200"/>
              <a:ext cx="411163" cy="411163"/>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solidFill>
                    <a:srgbClr val="000000"/>
                  </a:solidFill>
                  <a:effectLst/>
                  <a:uLnTx/>
                  <a:uFillTx/>
                  <a:latin typeface="Courier New" charset="0"/>
                  <a:ea typeface="ＭＳ Ｐゴシック" charset="-128"/>
                </a:rPr>
                <a:t>64</a:t>
              </a:r>
            </a:p>
          </p:txBody>
        </p:sp>
        <p:sp>
          <p:nvSpPr>
            <p:cNvPr id="38" name="Oval 18"/>
            <p:cNvSpPr>
              <a:spLocks noChangeArrowheads="1"/>
            </p:cNvSpPr>
            <p:nvPr/>
          </p:nvSpPr>
          <p:spPr bwMode="auto">
            <a:xfrm>
              <a:off x="2840038" y="5910263"/>
              <a:ext cx="411162" cy="411162"/>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solidFill>
                    <a:srgbClr val="000000"/>
                  </a:solidFill>
                  <a:effectLst/>
                  <a:uLnTx/>
                  <a:uFillTx/>
                  <a:latin typeface="Courier New" charset="0"/>
                  <a:ea typeface="ＭＳ Ｐゴシック" charset="-128"/>
                </a:rPr>
                <a:t>99</a:t>
              </a:r>
            </a:p>
          </p:txBody>
        </p:sp>
        <p:sp>
          <p:nvSpPr>
            <p:cNvPr id="39" name="Oval 19"/>
            <p:cNvSpPr>
              <a:spLocks noChangeArrowheads="1"/>
            </p:cNvSpPr>
            <p:nvPr/>
          </p:nvSpPr>
          <p:spPr bwMode="auto">
            <a:xfrm>
              <a:off x="3852863" y="5900738"/>
              <a:ext cx="411162" cy="411162"/>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solidFill>
                    <a:srgbClr val="000000"/>
                  </a:solidFill>
                  <a:effectLst/>
                  <a:uLnTx/>
                  <a:uFillTx/>
                  <a:latin typeface="Courier New" charset="0"/>
                  <a:ea typeface="ＭＳ Ｐゴシック" charset="-128"/>
                </a:rPr>
                <a:t>72</a:t>
              </a:r>
            </a:p>
          </p:txBody>
        </p:sp>
        <p:sp>
          <p:nvSpPr>
            <p:cNvPr id="40" name="Oval 20"/>
            <p:cNvSpPr>
              <a:spLocks noChangeArrowheads="1"/>
            </p:cNvSpPr>
            <p:nvPr/>
          </p:nvSpPr>
          <p:spPr bwMode="auto">
            <a:xfrm>
              <a:off x="1993900" y="5908675"/>
              <a:ext cx="411163" cy="411163"/>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solidFill>
                    <a:srgbClr val="000000"/>
                  </a:solidFill>
                  <a:effectLst/>
                  <a:uLnTx/>
                  <a:uFillTx/>
                  <a:latin typeface="Courier New" charset="0"/>
                  <a:ea typeface="ＭＳ Ｐゴシック" charset="-128"/>
                </a:rPr>
                <a:t>53</a:t>
              </a:r>
            </a:p>
          </p:txBody>
        </p:sp>
        <p:cxnSp>
          <p:nvCxnSpPr>
            <p:cNvPr id="41" name="AutoShape 53"/>
            <p:cNvCxnSpPr>
              <a:cxnSpLocks noChangeShapeType="1"/>
              <a:stCxn id="30" idx="2"/>
              <a:endCxn id="31" idx="7"/>
            </p:cNvCxnSpPr>
            <p:nvPr/>
          </p:nvCxnSpPr>
          <p:spPr bwMode="auto">
            <a:xfrm flipH="1">
              <a:off x="2916238" y="3633788"/>
              <a:ext cx="1320800" cy="585787"/>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2" name="AutoShape 54"/>
            <p:cNvCxnSpPr>
              <a:cxnSpLocks noChangeShapeType="1"/>
              <a:stCxn id="31" idx="3"/>
              <a:endCxn id="33" idx="7"/>
            </p:cNvCxnSpPr>
            <p:nvPr/>
          </p:nvCxnSpPr>
          <p:spPr bwMode="auto">
            <a:xfrm flipH="1">
              <a:off x="1954213" y="4510088"/>
              <a:ext cx="671512" cy="628650"/>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3" name="AutoShape 55"/>
            <p:cNvCxnSpPr>
              <a:cxnSpLocks noChangeShapeType="1"/>
              <a:stCxn id="31" idx="5"/>
              <a:endCxn id="34" idx="1"/>
            </p:cNvCxnSpPr>
            <p:nvPr/>
          </p:nvCxnSpPr>
          <p:spPr bwMode="auto">
            <a:xfrm>
              <a:off x="2916238" y="4510088"/>
              <a:ext cx="527050" cy="615950"/>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4" name="AutoShape 56"/>
            <p:cNvCxnSpPr>
              <a:cxnSpLocks noChangeShapeType="1"/>
              <a:stCxn id="34" idx="3"/>
              <a:endCxn id="38" idx="0"/>
            </p:cNvCxnSpPr>
            <p:nvPr/>
          </p:nvCxnSpPr>
          <p:spPr bwMode="auto">
            <a:xfrm flipH="1">
              <a:off x="3046413" y="5416550"/>
              <a:ext cx="396875" cy="493713"/>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5" name="AutoShape 57"/>
            <p:cNvCxnSpPr>
              <a:cxnSpLocks noChangeShapeType="1"/>
              <a:stCxn id="34" idx="5"/>
              <a:endCxn id="39" idx="0"/>
            </p:cNvCxnSpPr>
            <p:nvPr/>
          </p:nvCxnSpPr>
          <p:spPr bwMode="auto">
            <a:xfrm>
              <a:off x="3733800" y="5416550"/>
              <a:ext cx="325438" cy="484188"/>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6" name="AutoShape 58"/>
            <p:cNvCxnSpPr>
              <a:cxnSpLocks noChangeShapeType="1"/>
              <a:stCxn id="33" idx="5"/>
              <a:endCxn id="40" idx="0"/>
            </p:cNvCxnSpPr>
            <p:nvPr/>
          </p:nvCxnSpPr>
          <p:spPr bwMode="auto">
            <a:xfrm>
              <a:off x="1954213" y="5429250"/>
              <a:ext cx="246062" cy="479425"/>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7" name="AutoShape 59"/>
            <p:cNvCxnSpPr>
              <a:cxnSpLocks noChangeShapeType="1"/>
              <a:stCxn id="30" idx="6"/>
              <a:endCxn id="32" idx="1"/>
            </p:cNvCxnSpPr>
            <p:nvPr/>
          </p:nvCxnSpPr>
          <p:spPr bwMode="auto">
            <a:xfrm>
              <a:off x="4648200" y="3633788"/>
              <a:ext cx="1089025" cy="579437"/>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8" name="AutoShape 60"/>
            <p:cNvCxnSpPr>
              <a:cxnSpLocks noChangeShapeType="1"/>
              <a:stCxn id="36" idx="1"/>
              <a:endCxn id="32" idx="5"/>
            </p:cNvCxnSpPr>
            <p:nvPr/>
          </p:nvCxnSpPr>
          <p:spPr bwMode="auto">
            <a:xfrm flipH="1" flipV="1">
              <a:off x="6027738" y="4503738"/>
              <a:ext cx="730250" cy="622300"/>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9" name="AutoShape 62"/>
            <p:cNvCxnSpPr>
              <a:cxnSpLocks noChangeShapeType="1"/>
              <a:stCxn id="32" idx="3"/>
              <a:endCxn id="35" idx="7"/>
            </p:cNvCxnSpPr>
            <p:nvPr/>
          </p:nvCxnSpPr>
          <p:spPr bwMode="auto">
            <a:xfrm flipH="1">
              <a:off x="5114925" y="4503738"/>
              <a:ext cx="622300" cy="622300"/>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0" name="AutoShape 63"/>
            <p:cNvCxnSpPr>
              <a:cxnSpLocks noChangeShapeType="1"/>
              <a:stCxn id="35" idx="5"/>
              <a:endCxn id="37" idx="0"/>
            </p:cNvCxnSpPr>
            <p:nvPr/>
          </p:nvCxnSpPr>
          <p:spPr bwMode="auto">
            <a:xfrm>
              <a:off x="5114925" y="5416550"/>
              <a:ext cx="288925" cy="501650"/>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51" name="Rectangle 68"/>
            <p:cNvSpPr>
              <a:spLocks noChangeArrowheads="1"/>
            </p:cNvSpPr>
            <p:nvPr/>
          </p:nvSpPr>
          <p:spPr bwMode="auto">
            <a:xfrm>
              <a:off x="762000" y="2601188"/>
              <a:ext cx="6038168" cy="514212"/>
            </a:xfrm>
            <a:prstGeom prst="rect">
              <a:avLst/>
            </a:prstGeom>
            <a:solidFill>
              <a:srgbClr val="C0C0C0"/>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182880" tIns="91440" rIns="182880" bIns="91440" anchor="ctr">
              <a:spAutoFit/>
            </a:bodyP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600" b="1" i="0" u="none" strike="noStrike" kern="0" cap="none" spc="0" normalizeH="0" baseline="0" noProof="0">
                  <a:ln>
                    <a:noFill/>
                  </a:ln>
                  <a:effectLst/>
                  <a:uLnTx/>
                  <a:uFillTx/>
                  <a:latin typeface="Courier New" charset="0"/>
                </a:rPr>
                <a:t>14</a:t>
              </a:r>
              <a:r>
                <a:rPr kumimoji="0" lang="en-US" altLang="en-US" sz="1600" b="1" i="0" u="none" strike="noStrike" kern="0" cap="none" spc="0" normalizeH="0" baseline="0" noProof="0">
                  <a:ln>
                    <a:noFill/>
                  </a:ln>
                  <a:solidFill>
                    <a:srgbClr val="C0C0C0"/>
                  </a:solidFill>
                  <a:effectLst/>
                  <a:uLnTx/>
                  <a:uFillTx/>
                  <a:latin typeface="Courier New" charset="0"/>
                </a:rPr>
                <a:t> </a:t>
              </a:r>
              <a:r>
                <a:rPr kumimoji="0" lang="en-US" altLang="en-US" sz="1600" b="1" i="0" u="none" strike="noStrike" kern="0" cap="none" spc="0" normalizeH="0" baseline="0" noProof="0">
                  <a:ln>
                    <a:noFill/>
                  </a:ln>
                  <a:effectLst/>
                  <a:uLnTx/>
                  <a:uFillTx/>
                  <a:latin typeface="Courier New" charset="0"/>
                </a:rPr>
                <a:t>84</a:t>
              </a:r>
              <a:r>
                <a:rPr kumimoji="0" lang="en-US" altLang="en-US" sz="1600" b="1" i="0" u="none" strike="noStrike" kern="0" cap="none" spc="0" normalizeH="0" baseline="0" noProof="0">
                  <a:ln>
                    <a:noFill/>
                  </a:ln>
                  <a:solidFill>
                    <a:srgbClr val="C0C0C0"/>
                  </a:solidFill>
                  <a:effectLst/>
                  <a:uLnTx/>
                  <a:uFillTx/>
                  <a:latin typeface="Courier New" charset="0"/>
                </a:rPr>
                <a:t> 13 53 06 99 72 43 33 64 97 51 25</a:t>
              </a:r>
              <a:endParaRPr kumimoji="0" lang="en-US" altLang="en-US" sz="1600" b="0" i="0" u="none" strike="noStrike" kern="0" cap="none" spc="0" normalizeH="0" baseline="0" noProof="0">
                <a:ln>
                  <a:noFill/>
                </a:ln>
                <a:solidFill>
                  <a:srgbClr val="C0C0C0"/>
                </a:solidFill>
                <a:effectLst/>
                <a:uLnTx/>
                <a:uFillTx/>
                <a:latin typeface="Courier New" charset="0"/>
              </a:endParaRPr>
            </a:p>
          </p:txBody>
        </p:sp>
        <p:sp>
          <p:nvSpPr>
            <p:cNvPr id="52" name="Rectangle 69"/>
            <p:cNvSpPr>
              <a:spLocks noChangeArrowheads="1"/>
            </p:cNvSpPr>
            <p:nvPr/>
          </p:nvSpPr>
          <p:spPr bwMode="auto">
            <a:xfrm>
              <a:off x="7670405" y="3227388"/>
              <a:ext cx="605935" cy="277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1" lang="en-US" altLang="en-US" b="0" i="0" u="none" strike="noStrike" kern="0" cap="none" spc="0" normalizeH="0" baseline="0" noProof="0">
                  <a:ln>
                    <a:noFill/>
                  </a:ln>
                  <a:solidFill>
                    <a:srgbClr val="000000"/>
                  </a:solidFill>
                  <a:effectLst/>
                  <a:uLnTx/>
                  <a:uFillTx/>
                  <a:latin typeface="Comic Sans MS" charset="0"/>
                </a:rPr>
                <a:t>Stack</a:t>
              </a:r>
            </a:p>
          </p:txBody>
        </p:sp>
      </p:grpSp>
    </p:spTree>
    <p:extLst>
      <p:ext uri="{BB962C8B-B14F-4D97-AF65-F5344CB8AC3E}">
        <p14:creationId xmlns:p14="http://schemas.microsoft.com/office/powerpoint/2010/main" val="786428719"/>
      </p:ext>
    </p:extLst>
  </p:cSld>
  <p:clrMapOvr>
    <a:masterClrMapping/>
  </p:clrMapOvr>
  <p:transition>
    <p:wipe dir="u"/>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t>Preorder Traversal with a Stack</a:t>
            </a:r>
          </a:p>
        </p:txBody>
      </p:sp>
      <p:sp>
        <p:nvSpPr>
          <p:cNvPr id="4" name="Content Placeholder 1"/>
          <p:cNvSpPr txBox="1">
            <a:spLocks/>
          </p:cNvSpPr>
          <p:nvPr/>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buNone/>
            </a:pPr>
            <a:r>
              <a:rPr lang="en-SG" sz="1400"/>
              <a:t>Push the root onto the stack.</a:t>
            </a:r>
          </a:p>
          <a:p>
            <a:pPr marL="0" indent="0" algn="just">
              <a:lnSpc>
                <a:spcPct val="100000"/>
              </a:lnSpc>
              <a:buNone/>
            </a:pPr>
            <a:r>
              <a:rPr lang="en-SG" sz="1400"/>
              <a:t>While the stack is not empty</a:t>
            </a:r>
          </a:p>
          <a:p>
            <a:pPr algn="just">
              <a:lnSpc>
                <a:spcPct val="100000"/>
              </a:lnSpc>
            </a:pPr>
            <a:r>
              <a:rPr lang="en-SG" sz="1400"/>
              <a:t>pop the stack and visit it</a:t>
            </a:r>
          </a:p>
          <a:p>
            <a:pPr algn="just">
              <a:lnSpc>
                <a:spcPct val="100000"/>
              </a:lnSpc>
            </a:pPr>
            <a:r>
              <a:rPr lang="en-SG" sz="1400"/>
              <a:t>push its two children</a:t>
            </a:r>
          </a:p>
          <a:p>
            <a:pPr marL="0" indent="0" algn="just">
              <a:lnSpc>
                <a:spcPct val="150000"/>
              </a:lnSpc>
              <a:buNone/>
            </a:pPr>
            <a:endParaRPr lang="en-SG" sz="1400"/>
          </a:p>
        </p:txBody>
      </p:sp>
      <p:grpSp>
        <p:nvGrpSpPr>
          <p:cNvPr id="3" name="Group 2"/>
          <p:cNvGrpSpPr/>
          <p:nvPr/>
        </p:nvGrpSpPr>
        <p:grpSpPr>
          <a:xfrm>
            <a:off x="1363426" y="1679691"/>
            <a:ext cx="6417149" cy="4238192"/>
            <a:chOff x="762000" y="1271588"/>
            <a:chExt cx="7658101" cy="5057775"/>
          </a:xfrm>
        </p:grpSpPr>
        <p:sp>
          <p:nvSpPr>
            <p:cNvPr id="29" name="Rectangle 4"/>
            <p:cNvSpPr>
              <a:spLocks noChangeArrowheads="1"/>
            </p:cNvSpPr>
            <p:nvPr/>
          </p:nvSpPr>
          <p:spPr bwMode="auto">
            <a:xfrm>
              <a:off x="7658101" y="1271588"/>
              <a:ext cx="762000" cy="1851025"/>
            </a:xfrm>
            <a:prstGeom prst="rect">
              <a:avLst/>
            </a:prstGeom>
            <a:solidFill>
              <a:srgbClr val="C0C0C0"/>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1400" b="1" i="0" u="none" strike="noStrike" kern="0" cap="none" spc="0" normalizeH="0" baseline="0" noProof="0">
                <a:ln>
                  <a:noFill/>
                </a:ln>
                <a:solidFill>
                  <a:srgbClr val="000000"/>
                </a:solidFill>
                <a:effectLst/>
                <a:uLnTx/>
                <a:uFillTx/>
                <a:latin typeface="Courier New" charset="0"/>
              </a:endParaRPr>
            </a:p>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1400" b="1" i="0" u="none" strike="noStrike" kern="0" cap="none" spc="0" normalizeH="0" baseline="0" noProof="0">
                <a:ln>
                  <a:noFill/>
                </a:ln>
                <a:solidFill>
                  <a:srgbClr val="000000"/>
                </a:solidFill>
                <a:effectLst/>
                <a:uLnTx/>
                <a:uFillTx/>
                <a:latin typeface="Courier New" charset="0"/>
              </a:endParaRPr>
            </a:p>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1400" b="1" i="0" u="none" strike="noStrike" kern="0" cap="none" spc="0" normalizeH="0" baseline="0" noProof="0">
                <a:ln>
                  <a:noFill/>
                </a:ln>
                <a:solidFill>
                  <a:srgbClr val="000000"/>
                </a:solidFill>
                <a:effectLst/>
                <a:uLnTx/>
                <a:uFillTx/>
                <a:latin typeface="Courier New" charset="0"/>
              </a:endParaRPr>
            </a:p>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1400" b="1" i="0" u="none" strike="noStrike" kern="0" cap="none" spc="0" normalizeH="0" baseline="0" noProof="0">
                <a:ln>
                  <a:noFill/>
                </a:ln>
                <a:solidFill>
                  <a:srgbClr val="000000"/>
                </a:solidFill>
                <a:effectLst/>
                <a:uLnTx/>
                <a:uFillTx/>
                <a:latin typeface="Courier New" charset="0"/>
              </a:endParaRP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kern="0">
                  <a:solidFill>
                    <a:srgbClr val="000000"/>
                  </a:solidFill>
                  <a:latin typeface="Courier New" charset="0"/>
                </a:rPr>
                <a:t>53</a:t>
              </a:r>
              <a:endParaRPr kumimoji="0" lang="en-US" altLang="en-US" sz="1400" b="1" i="0" u="none" strike="noStrike" kern="0" cap="none" spc="0" normalizeH="0" baseline="0" noProof="0">
                <a:ln>
                  <a:noFill/>
                </a:ln>
                <a:solidFill>
                  <a:srgbClr val="000000"/>
                </a:solidFill>
                <a:effectLst/>
                <a:uLnTx/>
                <a:uFillTx/>
                <a:latin typeface="Courier New" charset="0"/>
              </a:endParaRP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kern="0">
                  <a:solidFill>
                    <a:srgbClr val="000000"/>
                  </a:solidFill>
                  <a:latin typeface="Courier New" charset="0"/>
                </a:rPr>
                <a:t>16</a:t>
              </a:r>
              <a:endParaRPr kumimoji="0" lang="en-US" altLang="en-US" sz="1400" b="1" i="0" u="none" strike="noStrike" kern="0" cap="none" spc="0" normalizeH="0" baseline="0" noProof="0">
                <a:ln>
                  <a:noFill/>
                </a:ln>
                <a:solidFill>
                  <a:srgbClr val="000000"/>
                </a:solidFill>
                <a:effectLst/>
                <a:uLnTx/>
                <a:uFillTx/>
                <a:latin typeface="Courier New" charset="0"/>
              </a:endParaRPr>
            </a:p>
            <a:p>
              <a:pPr marL="0" marR="0" lvl="0" indent="0" algn="ctr" defTabSz="914400" eaLnBrk="0" fontAlgn="base" latinLnBrk="0" hangingPunct="0">
                <a:lnSpc>
                  <a:spcPct val="100000"/>
                </a:lnSpc>
                <a:spcBef>
                  <a:spcPct val="0"/>
                </a:spcBef>
                <a:buClrTx/>
                <a:buSzTx/>
                <a:buFontTx/>
                <a:buNone/>
                <a:tabLst/>
                <a:defRPr/>
              </a:pPr>
              <a:r>
                <a:rPr kumimoji="0" lang="en-US" altLang="en-US" sz="1400" b="1" kern="0">
                  <a:solidFill>
                    <a:srgbClr val="000000"/>
                  </a:solidFill>
                  <a:latin typeface="Courier New" charset="0"/>
                </a:rPr>
                <a:t>43</a:t>
              </a:r>
              <a:endParaRPr kumimoji="0" lang="en-US" altLang="en-US" sz="1400" b="1" i="0" u="none" strike="noStrike" kern="0" cap="none" spc="0" normalizeH="0" baseline="0" noProof="0">
                <a:ln>
                  <a:noFill/>
                </a:ln>
                <a:solidFill>
                  <a:srgbClr val="000000"/>
                </a:solidFill>
                <a:effectLst/>
                <a:uLnTx/>
                <a:uFillTx/>
                <a:latin typeface="Courier New" charset="0"/>
              </a:endParaRPr>
            </a:p>
            <a:p>
              <a:pPr marL="0" marR="0" lvl="0" indent="0" algn="ctr" defTabSz="914400" eaLnBrk="0" fontAlgn="base" latinLnBrk="0" hangingPunct="0">
                <a:lnSpc>
                  <a:spcPct val="100000"/>
                </a:lnSpc>
                <a:spcBef>
                  <a:spcPct val="0"/>
                </a:spcBef>
                <a:spcAft>
                  <a:spcPts val="600"/>
                </a:spcAft>
                <a:buClrTx/>
                <a:buSzTx/>
                <a:buFontTx/>
                <a:buNone/>
                <a:tabLst/>
                <a:defRPr/>
              </a:pPr>
              <a:endParaRPr kumimoji="0" lang="en-US" altLang="en-US" sz="900" b="1" i="0" u="none" strike="noStrike" kern="0" cap="none" spc="0" normalizeH="0" baseline="0" noProof="0">
                <a:ln>
                  <a:noFill/>
                </a:ln>
                <a:solidFill>
                  <a:srgbClr val="000000"/>
                </a:solidFill>
                <a:effectLst/>
                <a:uLnTx/>
                <a:uFillTx/>
                <a:latin typeface="Courier New" charset="0"/>
              </a:endParaRPr>
            </a:p>
          </p:txBody>
        </p:sp>
        <p:sp>
          <p:nvSpPr>
            <p:cNvPr id="30" name="Oval 10"/>
            <p:cNvSpPr>
              <a:spLocks noChangeArrowheads="1"/>
            </p:cNvSpPr>
            <p:nvPr/>
          </p:nvSpPr>
          <p:spPr bwMode="auto">
            <a:xfrm>
              <a:off x="4237038" y="3427413"/>
              <a:ext cx="411162" cy="411162"/>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nchorCtr="1"/>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effectLst/>
                  <a:uLnTx/>
                  <a:uFillTx/>
                  <a:latin typeface="Courier New" charset="0"/>
                  <a:ea typeface="ＭＳ Ｐゴシック" charset="-128"/>
                </a:rPr>
                <a:t>14</a:t>
              </a:r>
            </a:p>
          </p:txBody>
        </p:sp>
        <p:sp>
          <p:nvSpPr>
            <p:cNvPr id="31" name="Oval 11"/>
            <p:cNvSpPr>
              <a:spLocks noChangeArrowheads="1"/>
            </p:cNvSpPr>
            <p:nvPr/>
          </p:nvSpPr>
          <p:spPr bwMode="auto">
            <a:xfrm>
              <a:off x="2565400" y="4159250"/>
              <a:ext cx="411163" cy="411163"/>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effectLst/>
                  <a:uLnTx/>
                  <a:uFillTx/>
                  <a:latin typeface="Courier New" charset="0"/>
                  <a:ea typeface="ＭＳ Ｐゴシック" charset="-128"/>
                </a:rPr>
                <a:t>84</a:t>
              </a:r>
            </a:p>
          </p:txBody>
        </p:sp>
        <p:sp>
          <p:nvSpPr>
            <p:cNvPr id="32" name="Oval 12"/>
            <p:cNvSpPr>
              <a:spLocks noChangeArrowheads="1"/>
            </p:cNvSpPr>
            <p:nvPr/>
          </p:nvSpPr>
          <p:spPr bwMode="auto">
            <a:xfrm>
              <a:off x="5676900" y="4152900"/>
              <a:ext cx="411163" cy="411163"/>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solidFill>
                    <a:srgbClr val="000000"/>
                  </a:solidFill>
                  <a:effectLst/>
                  <a:uLnTx/>
                  <a:uFillTx/>
                  <a:latin typeface="Courier New" charset="0"/>
                  <a:ea typeface="ＭＳ Ｐゴシック" charset="-128"/>
                </a:rPr>
                <a:t>43</a:t>
              </a:r>
            </a:p>
          </p:txBody>
        </p:sp>
        <p:sp>
          <p:nvSpPr>
            <p:cNvPr id="33" name="Oval 13"/>
            <p:cNvSpPr>
              <a:spLocks noChangeArrowheads="1"/>
            </p:cNvSpPr>
            <p:nvPr/>
          </p:nvSpPr>
          <p:spPr bwMode="auto">
            <a:xfrm>
              <a:off x="1603375" y="5078413"/>
              <a:ext cx="411163" cy="411162"/>
            </a:xfrm>
            <a:prstGeom prst="ellipse">
              <a:avLst/>
            </a:prstGeom>
            <a:solidFill>
              <a:srgbClr val="00339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solidFill>
                    <a:schemeClr val="bg1"/>
                  </a:solidFill>
                  <a:effectLst/>
                  <a:uLnTx/>
                  <a:uFillTx/>
                  <a:latin typeface="Courier New" charset="0"/>
                  <a:ea typeface="ＭＳ Ｐゴシック" charset="-128"/>
                </a:rPr>
                <a:t>13</a:t>
              </a:r>
            </a:p>
          </p:txBody>
        </p:sp>
        <p:sp>
          <p:nvSpPr>
            <p:cNvPr id="34" name="Oval 14"/>
            <p:cNvSpPr>
              <a:spLocks noChangeArrowheads="1"/>
            </p:cNvSpPr>
            <p:nvPr/>
          </p:nvSpPr>
          <p:spPr bwMode="auto">
            <a:xfrm>
              <a:off x="3382963" y="5065713"/>
              <a:ext cx="411162" cy="411162"/>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solidFill>
                    <a:srgbClr val="000000"/>
                  </a:solidFill>
                  <a:effectLst/>
                  <a:uLnTx/>
                  <a:uFillTx/>
                  <a:latin typeface="Courier New" charset="0"/>
                  <a:ea typeface="ＭＳ Ｐゴシック" charset="-128"/>
                </a:rPr>
                <a:t>16</a:t>
              </a:r>
            </a:p>
          </p:txBody>
        </p:sp>
        <p:sp>
          <p:nvSpPr>
            <p:cNvPr id="35" name="Oval 15"/>
            <p:cNvSpPr>
              <a:spLocks noChangeArrowheads="1"/>
            </p:cNvSpPr>
            <p:nvPr/>
          </p:nvSpPr>
          <p:spPr bwMode="auto">
            <a:xfrm>
              <a:off x="4764088" y="5065713"/>
              <a:ext cx="411162" cy="411162"/>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solidFill>
                    <a:srgbClr val="000000"/>
                  </a:solidFill>
                  <a:effectLst/>
                  <a:uLnTx/>
                  <a:uFillTx/>
                  <a:latin typeface="Courier New" charset="0"/>
                  <a:ea typeface="ＭＳ Ｐゴシック" charset="-128"/>
                </a:rPr>
                <a:t>33</a:t>
              </a:r>
            </a:p>
          </p:txBody>
        </p:sp>
        <p:sp>
          <p:nvSpPr>
            <p:cNvPr id="36" name="Oval 16"/>
            <p:cNvSpPr>
              <a:spLocks noChangeArrowheads="1"/>
            </p:cNvSpPr>
            <p:nvPr/>
          </p:nvSpPr>
          <p:spPr bwMode="auto">
            <a:xfrm>
              <a:off x="6697663" y="5065713"/>
              <a:ext cx="411162" cy="411162"/>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solidFill>
                    <a:srgbClr val="000000"/>
                  </a:solidFill>
                  <a:effectLst/>
                  <a:uLnTx/>
                  <a:uFillTx/>
                  <a:latin typeface="Courier New" charset="0"/>
                  <a:ea typeface="ＭＳ Ｐゴシック" charset="-128"/>
                </a:rPr>
                <a:t>97</a:t>
              </a:r>
            </a:p>
          </p:txBody>
        </p:sp>
        <p:sp>
          <p:nvSpPr>
            <p:cNvPr id="37" name="Oval 17"/>
            <p:cNvSpPr>
              <a:spLocks noChangeArrowheads="1"/>
            </p:cNvSpPr>
            <p:nvPr/>
          </p:nvSpPr>
          <p:spPr bwMode="auto">
            <a:xfrm>
              <a:off x="5197475" y="5918200"/>
              <a:ext cx="411163" cy="411163"/>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solidFill>
                    <a:srgbClr val="000000"/>
                  </a:solidFill>
                  <a:effectLst/>
                  <a:uLnTx/>
                  <a:uFillTx/>
                  <a:latin typeface="Courier New" charset="0"/>
                  <a:ea typeface="ＭＳ Ｐゴシック" charset="-128"/>
                </a:rPr>
                <a:t>64</a:t>
              </a:r>
            </a:p>
          </p:txBody>
        </p:sp>
        <p:sp>
          <p:nvSpPr>
            <p:cNvPr id="38" name="Oval 18"/>
            <p:cNvSpPr>
              <a:spLocks noChangeArrowheads="1"/>
            </p:cNvSpPr>
            <p:nvPr/>
          </p:nvSpPr>
          <p:spPr bwMode="auto">
            <a:xfrm>
              <a:off x="2840038" y="5910263"/>
              <a:ext cx="411162" cy="411162"/>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solidFill>
                    <a:srgbClr val="000000"/>
                  </a:solidFill>
                  <a:effectLst/>
                  <a:uLnTx/>
                  <a:uFillTx/>
                  <a:latin typeface="Courier New" charset="0"/>
                  <a:ea typeface="ＭＳ Ｐゴシック" charset="-128"/>
                </a:rPr>
                <a:t>99</a:t>
              </a:r>
            </a:p>
          </p:txBody>
        </p:sp>
        <p:sp>
          <p:nvSpPr>
            <p:cNvPr id="39" name="Oval 19"/>
            <p:cNvSpPr>
              <a:spLocks noChangeArrowheads="1"/>
            </p:cNvSpPr>
            <p:nvPr/>
          </p:nvSpPr>
          <p:spPr bwMode="auto">
            <a:xfrm>
              <a:off x="3852863" y="5900738"/>
              <a:ext cx="411162" cy="411162"/>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solidFill>
                    <a:srgbClr val="000000"/>
                  </a:solidFill>
                  <a:effectLst/>
                  <a:uLnTx/>
                  <a:uFillTx/>
                  <a:latin typeface="Courier New" charset="0"/>
                  <a:ea typeface="ＭＳ Ｐゴシック" charset="-128"/>
                </a:rPr>
                <a:t>72</a:t>
              </a:r>
            </a:p>
          </p:txBody>
        </p:sp>
        <p:sp>
          <p:nvSpPr>
            <p:cNvPr id="40" name="Oval 20"/>
            <p:cNvSpPr>
              <a:spLocks noChangeArrowheads="1"/>
            </p:cNvSpPr>
            <p:nvPr/>
          </p:nvSpPr>
          <p:spPr bwMode="auto">
            <a:xfrm>
              <a:off x="1993900" y="5908675"/>
              <a:ext cx="411163" cy="411163"/>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solidFill>
                    <a:srgbClr val="000000"/>
                  </a:solidFill>
                  <a:effectLst/>
                  <a:uLnTx/>
                  <a:uFillTx/>
                  <a:latin typeface="Courier New" charset="0"/>
                  <a:ea typeface="ＭＳ Ｐゴシック" charset="-128"/>
                </a:rPr>
                <a:t>53</a:t>
              </a:r>
            </a:p>
          </p:txBody>
        </p:sp>
        <p:cxnSp>
          <p:nvCxnSpPr>
            <p:cNvPr id="41" name="AutoShape 53"/>
            <p:cNvCxnSpPr>
              <a:cxnSpLocks noChangeShapeType="1"/>
              <a:stCxn id="30" idx="2"/>
              <a:endCxn id="31" idx="7"/>
            </p:cNvCxnSpPr>
            <p:nvPr/>
          </p:nvCxnSpPr>
          <p:spPr bwMode="auto">
            <a:xfrm flipH="1">
              <a:off x="2916238" y="3633788"/>
              <a:ext cx="1320800" cy="585787"/>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2" name="AutoShape 54"/>
            <p:cNvCxnSpPr>
              <a:cxnSpLocks noChangeShapeType="1"/>
              <a:stCxn id="31" idx="3"/>
              <a:endCxn id="33" idx="7"/>
            </p:cNvCxnSpPr>
            <p:nvPr/>
          </p:nvCxnSpPr>
          <p:spPr bwMode="auto">
            <a:xfrm flipH="1">
              <a:off x="1954213" y="4510088"/>
              <a:ext cx="671512" cy="628650"/>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3" name="AutoShape 55"/>
            <p:cNvCxnSpPr>
              <a:cxnSpLocks noChangeShapeType="1"/>
              <a:stCxn id="31" idx="5"/>
              <a:endCxn id="34" idx="1"/>
            </p:cNvCxnSpPr>
            <p:nvPr/>
          </p:nvCxnSpPr>
          <p:spPr bwMode="auto">
            <a:xfrm>
              <a:off x="2916238" y="4510088"/>
              <a:ext cx="527050" cy="615950"/>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4" name="AutoShape 56"/>
            <p:cNvCxnSpPr>
              <a:cxnSpLocks noChangeShapeType="1"/>
              <a:stCxn id="34" idx="3"/>
              <a:endCxn id="38" idx="0"/>
            </p:cNvCxnSpPr>
            <p:nvPr/>
          </p:nvCxnSpPr>
          <p:spPr bwMode="auto">
            <a:xfrm flipH="1">
              <a:off x="3046413" y="5416550"/>
              <a:ext cx="396875" cy="493713"/>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5" name="AutoShape 57"/>
            <p:cNvCxnSpPr>
              <a:cxnSpLocks noChangeShapeType="1"/>
              <a:stCxn id="34" idx="5"/>
              <a:endCxn id="39" idx="0"/>
            </p:cNvCxnSpPr>
            <p:nvPr/>
          </p:nvCxnSpPr>
          <p:spPr bwMode="auto">
            <a:xfrm>
              <a:off x="3733800" y="5416550"/>
              <a:ext cx="325438" cy="484188"/>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6" name="AutoShape 58"/>
            <p:cNvCxnSpPr>
              <a:cxnSpLocks noChangeShapeType="1"/>
              <a:stCxn id="33" idx="5"/>
              <a:endCxn id="40" idx="0"/>
            </p:cNvCxnSpPr>
            <p:nvPr/>
          </p:nvCxnSpPr>
          <p:spPr bwMode="auto">
            <a:xfrm>
              <a:off x="1954213" y="5429250"/>
              <a:ext cx="246062" cy="479425"/>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7" name="AutoShape 59"/>
            <p:cNvCxnSpPr>
              <a:cxnSpLocks noChangeShapeType="1"/>
              <a:stCxn id="30" idx="6"/>
              <a:endCxn id="32" idx="1"/>
            </p:cNvCxnSpPr>
            <p:nvPr/>
          </p:nvCxnSpPr>
          <p:spPr bwMode="auto">
            <a:xfrm>
              <a:off x="4648200" y="3633788"/>
              <a:ext cx="1089025" cy="579437"/>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8" name="AutoShape 60"/>
            <p:cNvCxnSpPr>
              <a:cxnSpLocks noChangeShapeType="1"/>
              <a:stCxn id="36" idx="1"/>
              <a:endCxn id="32" idx="5"/>
            </p:cNvCxnSpPr>
            <p:nvPr/>
          </p:nvCxnSpPr>
          <p:spPr bwMode="auto">
            <a:xfrm flipH="1" flipV="1">
              <a:off x="6027738" y="4503738"/>
              <a:ext cx="730250" cy="622300"/>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9" name="AutoShape 62"/>
            <p:cNvCxnSpPr>
              <a:cxnSpLocks noChangeShapeType="1"/>
              <a:stCxn id="32" idx="3"/>
              <a:endCxn id="35" idx="7"/>
            </p:cNvCxnSpPr>
            <p:nvPr/>
          </p:nvCxnSpPr>
          <p:spPr bwMode="auto">
            <a:xfrm flipH="1">
              <a:off x="5114925" y="4503738"/>
              <a:ext cx="622300" cy="622300"/>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0" name="AutoShape 63"/>
            <p:cNvCxnSpPr>
              <a:cxnSpLocks noChangeShapeType="1"/>
              <a:stCxn id="35" idx="5"/>
              <a:endCxn id="37" idx="0"/>
            </p:cNvCxnSpPr>
            <p:nvPr/>
          </p:nvCxnSpPr>
          <p:spPr bwMode="auto">
            <a:xfrm>
              <a:off x="5114925" y="5416550"/>
              <a:ext cx="288925" cy="501650"/>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51" name="Rectangle 68"/>
            <p:cNvSpPr>
              <a:spLocks noChangeArrowheads="1"/>
            </p:cNvSpPr>
            <p:nvPr/>
          </p:nvSpPr>
          <p:spPr bwMode="auto">
            <a:xfrm>
              <a:off x="762000" y="2601188"/>
              <a:ext cx="6038168" cy="514212"/>
            </a:xfrm>
            <a:prstGeom prst="rect">
              <a:avLst/>
            </a:prstGeom>
            <a:solidFill>
              <a:srgbClr val="C0C0C0"/>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182880" tIns="91440" rIns="182880" bIns="91440" anchor="ctr">
              <a:spAutoFit/>
            </a:bodyP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600" b="1" i="0" u="none" strike="noStrike" kern="0" cap="none" spc="0" normalizeH="0" baseline="0" noProof="0">
                  <a:ln>
                    <a:noFill/>
                  </a:ln>
                  <a:effectLst/>
                  <a:uLnTx/>
                  <a:uFillTx/>
                  <a:latin typeface="Courier New" charset="0"/>
                </a:rPr>
                <a:t>14</a:t>
              </a:r>
              <a:r>
                <a:rPr kumimoji="0" lang="en-US" altLang="en-US" sz="1600" b="1" i="0" u="none" strike="noStrike" kern="0" cap="none" spc="0" normalizeH="0" baseline="0" noProof="0">
                  <a:ln>
                    <a:noFill/>
                  </a:ln>
                  <a:solidFill>
                    <a:srgbClr val="C0C0C0"/>
                  </a:solidFill>
                  <a:effectLst/>
                  <a:uLnTx/>
                  <a:uFillTx/>
                  <a:latin typeface="Courier New" charset="0"/>
                </a:rPr>
                <a:t> </a:t>
              </a:r>
              <a:r>
                <a:rPr kumimoji="0" lang="en-US" altLang="en-US" sz="1600" b="1" i="0" u="none" strike="noStrike" kern="0" cap="none" spc="0" normalizeH="0" baseline="0" noProof="0">
                  <a:ln>
                    <a:noFill/>
                  </a:ln>
                  <a:effectLst/>
                  <a:uLnTx/>
                  <a:uFillTx/>
                  <a:latin typeface="Courier New" charset="0"/>
                </a:rPr>
                <a:t>84</a:t>
              </a:r>
              <a:r>
                <a:rPr kumimoji="0" lang="en-US" altLang="en-US" sz="1600" b="1" i="0" u="none" strike="noStrike" kern="0" cap="none" spc="0" normalizeH="0" baseline="0" noProof="0">
                  <a:ln>
                    <a:noFill/>
                  </a:ln>
                  <a:solidFill>
                    <a:srgbClr val="C0C0C0"/>
                  </a:solidFill>
                  <a:effectLst/>
                  <a:uLnTx/>
                  <a:uFillTx/>
                  <a:latin typeface="Courier New" charset="0"/>
                </a:rPr>
                <a:t> </a:t>
              </a:r>
              <a:r>
                <a:rPr kumimoji="0" lang="en-US" altLang="en-US" sz="1600" b="1" i="0" u="none" strike="noStrike" kern="0" cap="none" spc="0" normalizeH="0" baseline="0" noProof="0">
                  <a:ln>
                    <a:noFill/>
                  </a:ln>
                  <a:effectLst/>
                  <a:uLnTx/>
                  <a:uFillTx/>
                  <a:latin typeface="Courier New" charset="0"/>
                </a:rPr>
                <a:t>13</a:t>
              </a:r>
              <a:r>
                <a:rPr kumimoji="0" lang="en-US" altLang="en-US" sz="1600" b="1" i="0" u="none" strike="noStrike" kern="0" cap="none" spc="0" normalizeH="0" baseline="0" noProof="0">
                  <a:ln>
                    <a:noFill/>
                  </a:ln>
                  <a:solidFill>
                    <a:srgbClr val="C0C0C0"/>
                  </a:solidFill>
                  <a:effectLst/>
                  <a:uLnTx/>
                  <a:uFillTx/>
                  <a:latin typeface="Courier New" charset="0"/>
                </a:rPr>
                <a:t> 53 06 99 72 43 33 64 97 51 25</a:t>
              </a:r>
              <a:endParaRPr kumimoji="0" lang="en-US" altLang="en-US" sz="1600" b="0" i="0" u="none" strike="noStrike" kern="0" cap="none" spc="0" normalizeH="0" baseline="0" noProof="0">
                <a:ln>
                  <a:noFill/>
                </a:ln>
                <a:solidFill>
                  <a:srgbClr val="C0C0C0"/>
                </a:solidFill>
                <a:effectLst/>
                <a:uLnTx/>
                <a:uFillTx/>
                <a:latin typeface="Courier New" charset="0"/>
              </a:endParaRPr>
            </a:p>
          </p:txBody>
        </p:sp>
        <p:sp>
          <p:nvSpPr>
            <p:cNvPr id="52" name="Rectangle 69"/>
            <p:cNvSpPr>
              <a:spLocks noChangeArrowheads="1"/>
            </p:cNvSpPr>
            <p:nvPr/>
          </p:nvSpPr>
          <p:spPr bwMode="auto">
            <a:xfrm>
              <a:off x="7670405" y="3227388"/>
              <a:ext cx="605935" cy="277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1" lang="en-US" altLang="en-US" b="0" i="0" u="none" strike="noStrike" kern="0" cap="none" spc="0" normalizeH="0" baseline="0" noProof="0">
                  <a:ln>
                    <a:noFill/>
                  </a:ln>
                  <a:solidFill>
                    <a:srgbClr val="000000"/>
                  </a:solidFill>
                  <a:effectLst/>
                  <a:uLnTx/>
                  <a:uFillTx/>
                  <a:latin typeface="Comic Sans MS" charset="0"/>
                </a:rPr>
                <a:t>Stack</a:t>
              </a:r>
            </a:p>
          </p:txBody>
        </p:sp>
      </p:grpSp>
    </p:spTree>
    <p:extLst>
      <p:ext uri="{BB962C8B-B14F-4D97-AF65-F5344CB8AC3E}">
        <p14:creationId xmlns:p14="http://schemas.microsoft.com/office/powerpoint/2010/main" val="3642895973"/>
      </p:ext>
    </p:extLst>
  </p:cSld>
  <p:clrMapOvr>
    <a:masterClrMapping/>
  </p:clrMapOvr>
  <p:transition>
    <p:wipe dir="u"/>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t>Preorder Traversal with a Stack</a:t>
            </a:r>
          </a:p>
        </p:txBody>
      </p:sp>
      <p:sp>
        <p:nvSpPr>
          <p:cNvPr id="4" name="Content Placeholder 1"/>
          <p:cNvSpPr txBox="1">
            <a:spLocks/>
          </p:cNvSpPr>
          <p:nvPr/>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buNone/>
            </a:pPr>
            <a:r>
              <a:rPr lang="en-SG" sz="1400"/>
              <a:t>Push the root onto the stack.</a:t>
            </a:r>
          </a:p>
          <a:p>
            <a:pPr marL="0" indent="0" algn="just">
              <a:lnSpc>
                <a:spcPct val="100000"/>
              </a:lnSpc>
              <a:buNone/>
            </a:pPr>
            <a:r>
              <a:rPr lang="en-SG" sz="1400"/>
              <a:t>While the stack is not empty</a:t>
            </a:r>
          </a:p>
          <a:p>
            <a:pPr algn="just">
              <a:lnSpc>
                <a:spcPct val="100000"/>
              </a:lnSpc>
            </a:pPr>
            <a:r>
              <a:rPr lang="en-SG" sz="1400"/>
              <a:t>pop the stack and visit it</a:t>
            </a:r>
          </a:p>
          <a:p>
            <a:pPr algn="just">
              <a:lnSpc>
                <a:spcPct val="100000"/>
              </a:lnSpc>
            </a:pPr>
            <a:r>
              <a:rPr lang="en-SG" sz="1400"/>
              <a:t>push its two children</a:t>
            </a:r>
          </a:p>
          <a:p>
            <a:pPr marL="0" indent="0" algn="just">
              <a:lnSpc>
                <a:spcPct val="150000"/>
              </a:lnSpc>
              <a:buNone/>
            </a:pPr>
            <a:endParaRPr lang="en-SG" sz="1400"/>
          </a:p>
        </p:txBody>
      </p:sp>
      <p:grpSp>
        <p:nvGrpSpPr>
          <p:cNvPr id="3" name="Group 2"/>
          <p:cNvGrpSpPr/>
          <p:nvPr/>
        </p:nvGrpSpPr>
        <p:grpSpPr>
          <a:xfrm>
            <a:off x="1363426" y="1679691"/>
            <a:ext cx="6417149" cy="4238192"/>
            <a:chOff x="762000" y="1271588"/>
            <a:chExt cx="7658101" cy="5057775"/>
          </a:xfrm>
        </p:grpSpPr>
        <p:sp>
          <p:nvSpPr>
            <p:cNvPr id="29" name="Rectangle 4"/>
            <p:cNvSpPr>
              <a:spLocks noChangeArrowheads="1"/>
            </p:cNvSpPr>
            <p:nvPr/>
          </p:nvSpPr>
          <p:spPr bwMode="auto">
            <a:xfrm>
              <a:off x="7658101" y="1271588"/>
              <a:ext cx="762000" cy="1851025"/>
            </a:xfrm>
            <a:prstGeom prst="rect">
              <a:avLst/>
            </a:prstGeom>
            <a:solidFill>
              <a:srgbClr val="C0C0C0"/>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1400" b="1" i="0" u="none" strike="noStrike" kern="0" cap="none" spc="0" normalizeH="0" baseline="0" noProof="0">
                <a:ln>
                  <a:noFill/>
                </a:ln>
                <a:solidFill>
                  <a:srgbClr val="000000"/>
                </a:solidFill>
                <a:effectLst/>
                <a:uLnTx/>
                <a:uFillTx/>
                <a:latin typeface="Courier New" charset="0"/>
              </a:endParaRPr>
            </a:p>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1400" b="1" i="0" u="none" strike="noStrike" kern="0" cap="none" spc="0" normalizeH="0" baseline="0" noProof="0">
                <a:ln>
                  <a:noFill/>
                </a:ln>
                <a:solidFill>
                  <a:srgbClr val="000000"/>
                </a:solidFill>
                <a:effectLst/>
                <a:uLnTx/>
                <a:uFillTx/>
                <a:latin typeface="Courier New" charset="0"/>
              </a:endParaRPr>
            </a:p>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1400" b="1" i="0" u="none" strike="noStrike" kern="0" cap="none" spc="0" normalizeH="0" baseline="0" noProof="0">
                <a:ln>
                  <a:noFill/>
                </a:ln>
                <a:solidFill>
                  <a:srgbClr val="000000"/>
                </a:solidFill>
                <a:effectLst/>
                <a:uLnTx/>
                <a:uFillTx/>
                <a:latin typeface="Courier New" charset="0"/>
              </a:endParaRPr>
            </a:p>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1400" b="1" i="0" u="none" strike="noStrike" kern="0" cap="none" spc="0" normalizeH="0" baseline="0" noProof="0">
                <a:ln>
                  <a:noFill/>
                </a:ln>
                <a:solidFill>
                  <a:srgbClr val="000000"/>
                </a:solidFill>
                <a:effectLst/>
                <a:uLnTx/>
                <a:uFillTx/>
                <a:latin typeface="Courier New" charset="0"/>
              </a:endParaRPr>
            </a:p>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1400" b="1" i="0" u="none" strike="noStrike" kern="0" cap="none" spc="0" normalizeH="0" baseline="0" noProof="0">
                <a:ln>
                  <a:noFill/>
                </a:ln>
                <a:solidFill>
                  <a:srgbClr val="000000"/>
                </a:solidFill>
                <a:effectLst/>
                <a:uLnTx/>
                <a:uFillTx/>
                <a:latin typeface="Courier New" charset="0"/>
              </a:endParaRP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kern="0">
                  <a:solidFill>
                    <a:srgbClr val="000000"/>
                  </a:solidFill>
                  <a:latin typeface="Courier New" charset="0"/>
                </a:rPr>
                <a:t>16</a:t>
              </a:r>
              <a:endParaRPr kumimoji="0" lang="en-US" altLang="en-US" sz="1400" b="1" i="0" u="none" strike="noStrike" kern="0" cap="none" spc="0" normalizeH="0" baseline="0" noProof="0">
                <a:ln>
                  <a:noFill/>
                </a:ln>
                <a:solidFill>
                  <a:srgbClr val="000000"/>
                </a:solidFill>
                <a:effectLst/>
                <a:uLnTx/>
                <a:uFillTx/>
                <a:latin typeface="Courier New" charset="0"/>
              </a:endParaRPr>
            </a:p>
            <a:p>
              <a:pPr marL="0" marR="0" lvl="0" indent="0" algn="ctr" defTabSz="914400" eaLnBrk="0" fontAlgn="base" latinLnBrk="0" hangingPunct="0">
                <a:lnSpc>
                  <a:spcPct val="100000"/>
                </a:lnSpc>
                <a:spcBef>
                  <a:spcPct val="0"/>
                </a:spcBef>
                <a:buClrTx/>
                <a:buSzTx/>
                <a:buFontTx/>
                <a:buNone/>
                <a:tabLst/>
                <a:defRPr/>
              </a:pPr>
              <a:r>
                <a:rPr kumimoji="0" lang="en-US" altLang="en-US" sz="1400" b="1" kern="0">
                  <a:solidFill>
                    <a:srgbClr val="000000"/>
                  </a:solidFill>
                  <a:latin typeface="Courier New" charset="0"/>
                </a:rPr>
                <a:t>43</a:t>
              </a:r>
              <a:endParaRPr kumimoji="0" lang="en-US" altLang="en-US" sz="1400" b="1" i="0" u="none" strike="noStrike" kern="0" cap="none" spc="0" normalizeH="0" baseline="0" noProof="0">
                <a:ln>
                  <a:noFill/>
                </a:ln>
                <a:solidFill>
                  <a:srgbClr val="000000"/>
                </a:solidFill>
                <a:effectLst/>
                <a:uLnTx/>
                <a:uFillTx/>
                <a:latin typeface="Courier New" charset="0"/>
              </a:endParaRPr>
            </a:p>
            <a:p>
              <a:pPr marL="0" marR="0" lvl="0" indent="0" algn="ctr" defTabSz="914400" eaLnBrk="0" fontAlgn="base" latinLnBrk="0" hangingPunct="0">
                <a:lnSpc>
                  <a:spcPct val="100000"/>
                </a:lnSpc>
                <a:spcBef>
                  <a:spcPct val="0"/>
                </a:spcBef>
                <a:spcAft>
                  <a:spcPts val="600"/>
                </a:spcAft>
                <a:buClrTx/>
                <a:buSzTx/>
                <a:buFontTx/>
                <a:buNone/>
                <a:tabLst/>
                <a:defRPr/>
              </a:pPr>
              <a:endParaRPr kumimoji="0" lang="en-US" altLang="en-US" sz="900" b="1" i="0" u="none" strike="noStrike" kern="0" cap="none" spc="0" normalizeH="0" baseline="0" noProof="0">
                <a:ln>
                  <a:noFill/>
                </a:ln>
                <a:solidFill>
                  <a:srgbClr val="000000"/>
                </a:solidFill>
                <a:effectLst/>
                <a:uLnTx/>
                <a:uFillTx/>
                <a:latin typeface="Courier New" charset="0"/>
              </a:endParaRPr>
            </a:p>
          </p:txBody>
        </p:sp>
        <p:sp>
          <p:nvSpPr>
            <p:cNvPr id="30" name="Oval 10"/>
            <p:cNvSpPr>
              <a:spLocks noChangeArrowheads="1"/>
            </p:cNvSpPr>
            <p:nvPr/>
          </p:nvSpPr>
          <p:spPr bwMode="auto">
            <a:xfrm>
              <a:off x="4237038" y="3427413"/>
              <a:ext cx="411162" cy="411162"/>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nchorCtr="1"/>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effectLst/>
                  <a:uLnTx/>
                  <a:uFillTx/>
                  <a:latin typeface="Courier New" charset="0"/>
                  <a:ea typeface="ＭＳ Ｐゴシック" charset="-128"/>
                </a:rPr>
                <a:t>14</a:t>
              </a:r>
            </a:p>
          </p:txBody>
        </p:sp>
        <p:sp>
          <p:nvSpPr>
            <p:cNvPr id="31" name="Oval 11"/>
            <p:cNvSpPr>
              <a:spLocks noChangeArrowheads="1"/>
            </p:cNvSpPr>
            <p:nvPr/>
          </p:nvSpPr>
          <p:spPr bwMode="auto">
            <a:xfrm>
              <a:off x="2565400" y="4159250"/>
              <a:ext cx="411163" cy="411163"/>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effectLst/>
                  <a:uLnTx/>
                  <a:uFillTx/>
                  <a:latin typeface="Courier New" charset="0"/>
                  <a:ea typeface="ＭＳ Ｐゴシック" charset="-128"/>
                </a:rPr>
                <a:t>84</a:t>
              </a:r>
            </a:p>
          </p:txBody>
        </p:sp>
        <p:sp>
          <p:nvSpPr>
            <p:cNvPr id="32" name="Oval 12"/>
            <p:cNvSpPr>
              <a:spLocks noChangeArrowheads="1"/>
            </p:cNvSpPr>
            <p:nvPr/>
          </p:nvSpPr>
          <p:spPr bwMode="auto">
            <a:xfrm>
              <a:off x="5676900" y="4152900"/>
              <a:ext cx="411163" cy="411163"/>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solidFill>
                    <a:srgbClr val="000000"/>
                  </a:solidFill>
                  <a:effectLst/>
                  <a:uLnTx/>
                  <a:uFillTx/>
                  <a:latin typeface="Courier New" charset="0"/>
                  <a:ea typeface="ＭＳ Ｐゴシック" charset="-128"/>
                </a:rPr>
                <a:t>43</a:t>
              </a:r>
            </a:p>
          </p:txBody>
        </p:sp>
        <p:sp>
          <p:nvSpPr>
            <p:cNvPr id="33" name="Oval 13"/>
            <p:cNvSpPr>
              <a:spLocks noChangeArrowheads="1"/>
            </p:cNvSpPr>
            <p:nvPr/>
          </p:nvSpPr>
          <p:spPr bwMode="auto">
            <a:xfrm>
              <a:off x="1603375" y="5078413"/>
              <a:ext cx="411163" cy="411162"/>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effectLst/>
                  <a:uLnTx/>
                  <a:uFillTx/>
                  <a:latin typeface="Courier New" charset="0"/>
                  <a:ea typeface="ＭＳ Ｐゴシック" charset="-128"/>
                </a:rPr>
                <a:t>13</a:t>
              </a:r>
            </a:p>
          </p:txBody>
        </p:sp>
        <p:sp>
          <p:nvSpPr>
            <p:cNvPr id="34" name="Oval 14"/>
            <p:cNvSpPr>
              <a:spLocks noChangeArrowheads="1"/>
            </p:cNvSpPr>
            <p:nvPr/>
          </p:nvSpPr>
          <p:spPr bwMode="auto">
            <a:xfrm>
              <a:off x="3382963" y="5065713"/>
              <a:ext cx="411162" cy="411162"/>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solidFill>
                    <a:srgbClr val="000000"/>
                  </a:solidFill>
                  <a:effectLst/>
                  <a:uLnTx/>
                  <a:uFillTx/>
                  <a:latin typeface="Courier New" charset="0"/>
                  <a:ea typeface="ＭＳ Ｐゴシック" charset="-128"/>
                </a:rPr>
                <a:t>16</a:t>
              </a:r>
            </a:p>
          </p:txBody>
        </p:sp>
        <p:sp>
          <p:nvSpPr>
            <p:cNvPr id="35" name="Oval 15"/>
            <p:cNvSpPr>
              <a:spLocks noChangeArrowheads="1"/>
            </p:cNvSpPr>
            <p:nvPr/>
          </p:nvSpPr>
          <p:spPr bwMode="auto">
            <a:xfrm>
              <a:off x="4764088" y="5065713"/>
              <a:ext cx="411162" cy="411162"/>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solidFill>
                    <a:srgbClr val="000000"/>
                  </a:solidFill>
                  <a:effectLst/>
                  <a:uLnTx/>
                  <a:uFillTx/>
                  <a:latin typeface="Courier New" charset="0"/>
                  <a:ea typeface="ＭＳ Ｐゴシック" charset="-128"/>
                </a:rPr>
                <a:t>33</a:t>
              </a:r>
            </a:p>
          </p:txBody>
        </p:sp>
        <p:sp>
          <p:nvSpPr>
            <p:cNvPr id="36" name="Oval 16"/>
            <p:cNvSpPr>
              <a:spLocks noChangeArrowheads="1"/>
            </p:cNvSpPr>
            <p:nvPr/>
          </p:nvSpPr>
          <p:spPr bwMode="auto">
            <a:xfrm>
              <a:off x="6697663" y="5065713"/>
              <a:ext cx="411162" cy="411162"/>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solidFill>
                    <a:srgbClr val="000000"/>
                  </a:solidFill>
                  <a:effectLst/>
                  <a:uLnTx/>
                  <a:uFillTx/>
                  <a:latin typeface="Courier New" charset="0"/>
                  <a:ea typeface="ＭＳ Ｐゴシック" charset="-128"/>
                </a:rPr>
                <a:t>97</a:t>
              </a:r>
            </a:p>
          </p:txBody>
        </p:sp>
        <p:sp>
          <p:nvSpPr>
            <p:cNvPr id="37" name="Oval 17"/>
            <p:cNvSpPr>
              <a:spLocks noChangeArrowheads="1"/>
            </p:cNvSpPr>
            <p:nvPr/>
          </p:nvSpPr>
          <p:spPr bwMode="auto">
            <a:xfrm>
              <a:off x="5197475" y="5918200"/>
              <a:ext cx="411163" cy="411163"/>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solidFill>
                    <a:srgbClr val="000000"/>
                  </a:solidFill>
                  <a:effectLst/>
                  <a:uLnTx/>
                  <a:uFillTx/>
                  <a:latin typeface="Courier New" charset="0"/>
                  <a:ea typeface="ＭＳ Ｐゴシック" charset="-128"/>
                </a:rPr>
                <a:t>64</a:t>
              </a:r>
            </a:p>
          </p:txBody>
        </p:sp>
        <p:sp>
          <p:nvSpPr>
            <p:cNvPr id="38" name="Oval 18"/>
            <p:cNvSpPr>
              <a:spLocks noChangeArrowheads="1"/>
            </p:cNvSpPr>
            <p:nvPr/>
          </p:nvSpPr>
          <p:spPr bwMode="auto">
            <a:xfrm>
              <a:off x="2840038" y="5910263"/>
              <a:ext cx="411162" cy="411162"/>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solidFill>
                    <a:srgbClr val="000000"/>
                  </a:solidFill>
                  <a:effectLst/>
                  <a:uLnTx/>
                  <a:uFillTx/>
                  <a:latin typeface="Courier New" charset="0"/>
                  <a:ea typeface="ＭＳ Ｐゴシック" charset="-128"/>
                </a:rPr>
                <a:t>99</a:t>
              </a:r>
            </a:p>
          </p:txBody>
        </p:sp>
        <p:sp>
          <p:nvSpPr>
            <p:cNvPr id="39" name="Oval 19"/>
            <p:cNvSpPr>
              <a:spLocks noChangeArrowheads="1"/>
            </p:cNvSpPr>
            <p:nvPr/>
          </p:nvSpPr>
          <p:spPr bwMode="auto">
            <a:xfrm>
              <a:off x="3852863" y="5900738"/>
              <a:ext cx="411162" cy="411162"/>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solidFill>
                    <a:srgbClr val="000000"/>
                  </a:solidFill>
                  <a:effectLst/>
                  <a:uLnTx/>
                  <a:uFillTx/>
                  <a:latin typeface="Courier New" charset="0"/>
                  <a:ea typeface="ＭＳ Ｐゴシック" charset="-128"/>
                </a:rPr>
                <a:t>72</a:t>
              </a:r>
            </a:p>
          </p:txBody>
        </p:sp>
        <p:sp>
          <p:nvSpPr>
            <p:cNvPr id="40" name="Oval 20"/>
            <p:cNvSpPr>
              <a:spLocks noChangeArrowheads="1"/>
            </p:cNvSpPr>
            <p:nvPr/>
          </p:nvSpPr>
          <p:spPr bwMode="auto">
            <a:xfrm>
              <a:off x="1993900" y="5908675"/>
              <a:ext cx="411163" cy="411163"/>
            </a:xfrm>
            <a:prstGeom prst="ellipse">
              <a:avLst/>
            </a:prstGeom>
            <a:solidFill>
              <a:srgbClr val="00339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solidFill>
                    <a:schemeClr val="bg1"/>
                  </a:solidFill>
                  <a:effectLst/>
                  <a:uLnTx/>
                  <a:uFillTx/>
                  <a:latin typeface="Courier New" charset="0"/>
                  <a:ea typeface="ＭＳ Ｐゴシック" charset="-128"/>
                </a:rPr>
                <a:t>53</a:t>
              </a:r>
            </a:p>
          </p:txBody>
        </p:sp>
        <p:cxnSp>
          <p:nvCxnSpPr>
            <p:cNvPr id="41" name="AutoShape 53"/>
            <p:cNvCxnSpPr>
              <a:cxnSpLocks noChangeShapeType="1"/>
              <a:stCxn id="30" idx="2"/>
              <a:endCxn id="31" idx="7"/>
            </p:cNvCxnSpPr>
            <p:nvPr/>
          </p:nvCxnSpPr>
          <p:spPr bwMode="auto">
            <a:xfrm flipH="1">
              <a:off x="2916238" y="3633788"/>
              <a:ext cx="1320800" cy="585787"/>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2" name="AutoShape 54"/>
            <p:cNvCxnSpPr>
              <a:cxnSpLocks noChangeShapeType="1"/>
              <a:stCxn id="31" idx="3"/>
              <a:endCxn id="33" idx="7"/>
            </p:cNvCxnSpPr>
            <p:nvPr/>
          </p:nvCxnSpPr>
          <p:spPr bwMode="auto">
            <a:xfrm flipH="1">
              <a:off x="1954213" y="4510088"/>
              <a:ext cx="671512" cy="628650"/>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3" name="AutoShape 55"/>
            <p:cNvCxnSpPr>
              <a:cxnSpLocks noChangeShapeType="1"/>
              <a:stCxn id="31" idx="5"/>
              <a:endCxn id="34" idx="1"/>
            </p:cNvCxnSpPr>
            <p:nvPr/>
          </p:nvCxnSpPr>
          <p:spPr bwMode="auto">
            <a:xfrm>
              <a:off x="2916238" y="4510088"/>
              <a:ext cx="527050" cy="615950"/>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4" name="AutoShape 56"/>
            <p:cNvCxnSpPr>
              <a:cxnSpLocks noChangeShapeType="1"/>
              <a:stCxn id="34" idx="3"/>
              <a:endCxn id="38" idx="0"/>
            </p:cNvCxnSpPr>
            <p:nvPr/>
          </p:nvCxnSpPr>
          <p:spPr bwMode="auto">
            <a:xfrm flipH="1">
              <a:off x="3046413" y="5416550"/>
              <a:ext cx="396875" cy="493713"/>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5" name="AutoShape 57"/>
            <p:cNvCxnSpPr>
              <a:cxnSpLocks noChangeShapeType="1"/>
              <a:stCxn id="34" idx="5"/>
              <a:endCxn id="39" idx="0"/>
            </p:cNvCxnSpPr>
            <p:nvPr/>
          </p:nvCxnSpPr>
          <p:spPr bwMode="auto">
            <a:xfrm>
              <a:off x="3733800" y="5416550"/>
              <a:ext cx="325438" cy="484188"/>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6" name="AutoShape 58"/>
            <p:cNvCxnSpPr>
              <a:cxnSpLocks noChangeShapeType="1"/>
              <a:stCxn id="33" idx="5"/>
              <a:endCxn id="40" idx="0"/>
            </p:cNvCxnSpPr>
            <p:nvPr/>
          </p:nvCxnSpPr>
          <p:spPr bwMode="auto">
            <a:xfrm>
              <a:off x="1954213" y="5429250"/>
              <a:ext cx="246062" cy="479425"/>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7" name="AutoShape 59"/>
            <p:cNvCxnSpPr>
              <a:cxnSpLocks noChangeShapeType="1"/>
              <a:stCxn id="30" idx="6"/>
              <a:endCxn id="32" idx="1"/>
            </p:cNvCxnSpPr>
            <p:nvPr/>
          </p:nvCxnSpPr>
          <p:spPr bwMode="auto">
            <a:xfrm>
              <a:off x="4648200" y="3633788"/>
              <a:ext cx="1089025" cy="579437"/>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8" name="AutoShape 60"/>
            <p:cNvCxnSpPr>
              <a:cxnSpLocks noChangeShapeType="1"/>
              <a:stCxn id="36" idx="1"/>
              <a:endCxn id="32" idx="5"/>
            </p:cNvCxnSpPr>
            <p:nvPr/>
          </p:nvCxnSpPr>
          <p:spPr bwMode="auto">
            <a:xfrm flipH="1" flipV="1">
              <a:off x="6027738" y="4503738"/>
              <a:ext cx="730250" cy="622300"/>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9" name="AutoShape 62"/>
            <p:cNvCxnSpPr>
              <a:cxnSpLocks noChangeShapeType="1"/>
              <a:stCxn id="32" idx="3"/>
              <a:endCxn id="35" idx="7"/>
            </p:cNvCxnSpPr>
            <p:nvPr/>
          </p:nvCxnSpPr>
          <p:spPr bwMode="auto">
            <a:xfrm flipH="1">
              <a:off x="5114925" y="4503738"/>
              <a:ext cx="622300" cy="622300"/>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0" name="AutoShape 63"/>
            <p:cNvCxnSpPr>
              <a:cxnSpLocks noChangeShapeType="1"/>
              <a:stCxn id="35" idx="5"/>
              <a:endCxn id="37" idx="0"/>
            </p:cNvCxnSpPr>
            <p:nvPr/>
          </p:nvCxnSpPr>
          <p:spPr bwMode="auto">
            <a:xfrm>
              <a:off x="5114925" y="5416550"/>
              <a:ext cx="288925" cy="501650"/>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51" name="Rectangle 68"/>
            <p:cNvSpPr>
              <a:spLocks noChangeArrowheads="1"/>
            </p:cNvSpPr>
            <p:nvPr/>
          </p:nvSpPr>
          <p:spPr bwMode="auto">
            <a:xfrm>
              <a:off x="762000" y="2601188"/>
              <a:ext cx="6038168" cy="514212"/>
            </a:xfrm>
            <a:prstGeom prst="rect">
              <a:avLst/>
            </a:prstGeom>
            <a:solidFill>
              <a:srgbClr val="C0C0C0"/>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182880" tIns="91440" rIns="182880" bIns="91440" anchor="ctr">
              <a:spAutoFit/>
            </a:bodyP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600" b="1" i="0" u="none" strike="noStrike" kern="0" cap="none" spc="0" normalizeH="0" baseline="0" noProof="0">
                  <a:ln>
                    <a:noFill/>
                  </a:ln>
                  <a:effectLst/>
                  <a:uLnTx/>
                  <a:uFillTx/>
                  <a:latin typeface="Courier New" charset="0"/>
                </a:rPr>
                <a:t>14</a:t>
              </a:r>
              <a:r>
                <a:rPr kumimoji="0" lang="en-US" altLang="en-US" sz="1600" b="1" i="0" u="none" strike="noStrike" kern="0" cap="none" spc="0" normalizeH="0" baseline="0" noProof="0">
                  <a:ln>
                    <a:noFill/>
                  </a:ln>
                  <a:solidFill>
                    <a:srgbClr val="C0C0C0"/>
                  </a:solidFill>
                  <a:effectLst/>
                  <a:uLnTx/>
                  <a:uFillTx/>
                  <a:latin typeface="Courier New" charset="0"/>
                </a:rPr>
                <a:t> </a:t>
              </a:r>
              <a:r>
                <a:rPr kumimoji="0" lang="en-US" altLang="en-US" sz="1600" b="1" i="0" u="none" strike="noStrike" kern="0" cap="none" spc="0" normalizeH="0" baseline="0" noProof="0">
                  <a:ln>
                    <a:noFill/>
                  </a:ln>
                  <a:effectLst/>
                  <a:uLnTx/>
                  <a:uFillTx/>
                  <a:latin typeface="Courier New" charset="0"/>
                </a:rPr>
                <a:t>84</a:t>
              </a:r>
              <a:r>
                <a:rPr kumimoji="0" lang="en-US" altLang="en-US" sz="1600" b="1" i="0" u="none" strike="noStrike" kern="0" cap="none" spc="0" normalizeH="0" baseline="0" noProof="0">
                  <a:ln>
                    <a:noFill/>
                  </a:ln>
                  <a:solidFill>
                    <a:srgbClr val="C0C0C0"/>
                  </a:solidFill>
                  <a:effectLst/>
                  <a:uLnTx/>
                  <a:uFillTx/>
                  <a:latin typeface="Courier New" charset="0"/>
                </a:rPr>
                <a:t> </a:t>
              </a:r>
              <a:r>
                <a:rPr kumimoji="0" lang="en-US" altLang="en-US" sz="1600" b="1" i="0" u="none" strike="noStrike" kern="0" cap="none" spc="0" normalizeH="0" baseline="0" noProof="0">
                  <a:ln>
                    <a:noFill/>
                  </a:ln>
                  <a:effectLst/>
                  <a:uLnTx/>
                  <a:uFillTx/>
                  <a:latin typeface="Courier New" charset="0"/>
                </a:rPr>
                <a:t>13</a:t>
              </a:r>
              <a:r>
                <a:rPr kumimoji="0" lang="en-US" altLang="en-US" sz="1600" b="1" i="0" u="none" strike="noStrike" kern="0" cap="none" spc="0" normalizeH="0" baseline="0" noProof="0">
                  <a:ln>
                    <a:noFill/>
                  </a:ln>
                  <a:solidFill>
                    <a:srgbClr val="C0C0C0"/>
                  </a:solidFill>
                  <a:effectLst/>
                  <a:uLnTx/>
                  <a:uFillTx/>
                  <a:latin typeface="Courier New" charset="0"/>
                </a:rPr>
                <a:t> </a:t>
              </a:r>
              <a:r>
                <a:rPr kumimoji="0" lang="en-US" altLang="en-US" sz="1600" b="1" i="0" u="none" strike="noStrike" kern="0" cap="none" spc="0" normalizeH="0" baseline="0" noProof="0">
                  <a:ln>
                    <a:noFill/>
                  </a:ln>
                  <a:effectLst/>
                  <a:uLnTx/>
                  <a:uFillTx/>
                  <a:latin typeface="Courier New" charset="0"/>
                </a:rPr>
                <a:t>53</a:t>
              </a:r>
              <a:r>
                <a:rPr kumimoji="0" lang="en-US" altLang="en-US" sz="1600" b="1" i="0" u="none" strike="noStrike" kern="0" cap="none" spc="0" normalizeH="0" baseline="0" noProof="0">
                  <a:ln>
                    <a:noFill/>
                  </a:ln>
                  <a:solidFill>
                    <a:srgbClr val="C0C0C0"/>
                  </a:solidFill>
                  <a:effectLst/>
                  <a:uLnTx/>
                  <a:uFillTx/>
                  <a:latin typeface="Courier New" charset="0"/>
                </a:rPr>
                <a:t> 06 99 72 43 33 64 97 51 25</a:t>
              </a:r>
              <a:endParaRPr kumimoji="0" lang="en-US" altLang="en-US" sz="1600" b="0" i="0" u="none" strike="noStrike" kern="0" cap="none" spc="0" normalizeH="0" baseline="0" noProof="0">
                <a:ln>
                  <a:noFill/>
                </a:ln>
                <a:solidFill>
                  <a:srgbClr val="C0C0C0"/>
                </a:solidFill>
                <a:effectLst/>
                <a:uLnTx/>
                <a:uFillTx/>
                <a:latin typeface="Courier New" charset="0"/>
              </a:endParaRPr>
            </a:p>
          </p:txBody>
        </p:sp>
        <p:sp>
          <p:nvSpPr>
            <p:cNvPr id="52" name="Rectangle 69"/>
            <p:cNvSpPr>
              <a:spLocks noChangeArrowheads="1"/>
            </p:cNvSpPr>
            <p:nvPr/>
          </p:nvSpPr>
          <p:spPr bwMode="auto">
            <a:xfrm>
              <a:off x="7670405" y="3227388"/>
              <a:ext cx="605935" cy="277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1" lang="en-US" altLang="en-US" b="0" i="0" u="none" strike="noStrike" kern="0" cap="none" spc="0" normalizeH="0" baseline="0" noProof="0">
                  <a:ln>
                    <a:noFill/>
                  </a:ln>
                  <a:solidFill>
                    <a:srgbClr val="000000"/>
                  </a:solidFill>
                  <a:effectLst/>
                  <a:uLnTx/>
                  <a:uFillTx/>
                  <a:latin typeface="Comic Sans MS" charset="0"/>
                </a:rPr>
                <a:t>Stack</a:t>
              </a:r>
            </a:p>
          </p:txBody>
        </p:sp>
      </p:grpSp>
    </p:spTree>
    <p:extLst>
      <p:ext uri="{BB962C8B-B14F-4D97-AF65-F5344CB8AC3E}">
        <p14:creationId xmlns:p14="http://schemas.microsoft.com/office/powerpoint/2010/main" val="3341825706"/>
      </p:ext>
    </p:extLst>
  </p:cSld>
  <p:clrMapOvr>
    <a:masterClrMapping/>
  </p:clrMapOvr>
  <p:transition>
    <p:wipe dir="u"/>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t>Preorder Traversal with a Stack</a:t>
            </a:r>
          </a:p>
        </p:txBody>
      </p:sp>
      <p:sp>
        <p:nvSpPr>
          <p:cNvPr id="4" name="Content Placeholder 1"/>
          <p:cNvSpPr txBox="1">
            <a:spLocks/>
          </p:cNvSpPr>
          <p:nvPr/>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buNone/>
            </a:pPr>
            <a:r>
              <a:rPr lang="en-SG" sz="1400"/>
              <a:t>Push the root onto the stack.</a:t>
            </a:r>
          </a:p>
          <a:p>
            <a:pPr marL="0" indent="0" algn="just">
              <a:lnSpc>
                <a:spcPct val="100000"/>
              </a:lnSpc>
              <a:buNone/>
            </a:pPr>
            <a:r>
              <a:rPr lang="en-SG" sz="1400"/>
              <a:t>While the stack is not empty</a:t>
            </a:r>
          </a:p>
          <a:p>
            <a:pPr algn="just">
              <a:lnSpc>
                <a:spcPct val="100000"/>
              </a:lnSpc>
            </a:pPr>
            <a:r>
              <a:rPr lang="en-SG" sz="1400"/>
              <a:t>pop the stack and visit it</a:t>
            </a:r>
          </a:p>
          <a:p>
            <a:pPr algn="just">
              <a:lnSpc>
                <a:spcPct val="100000"/>
              </a:lnSpc>
            </a:pPr>
            <a:r>
              <a:rPr lang="en-SG" sz="1400"/>
              <a:t>push its two children</a:t>
            </a:r>
          </a:p>
          <a:p>
            <a:pPr marL="0" indent="0" algn="just">
              <a:lnSpc>
                <a:spcPct val="150000"/>
              </a:lnSpc>
              <a:buNone/>
            </a:pPr>
            <a:endParaRPr lang="en-SG" sz="1400"/>
          </a:p>
        </p:txBody>
      </p:sp>
      <p:grpSp>
        <p:nvGrpSpPr>
          <p:cNvPr id="3" name="Group 2"/>
          <p:cNvGrpSpPr/>
          <p:nvPr/>
        </p:nvGrpSpPr>
        <p:grpSpPr>
          <a:xfrm>
            <a:off x="1363426" y="1679691"/>
            <a:ext cx="6417149" cy="4238192"/>
            <a:chOff x="762000" y="1271588"/>
            <a:chExt cx="7658101" cy="5057775"/>
          </a:xfrm>
        </p:grpSpPr>
        <p:sp>
          <p:nvSpPr>
            <p:cNvPr id="29" name="Rectangle 4"/>
            <p:cNvSpPr>
              <a:spLocks noChangeArrowheads="1"/>
            </p:cNvSpPr>
            <p:nvPr/>
          </p:nvSpPr>
          <p:spPr bwMode="auto">
            <a:xfrm>
              <a:off x="7658101" y="1271588"/>
              <a:ext cx="762000" cy="1851025"/>
            </a:xfrm>
            <a:prstGeom prst="rect">
              <a:avLst/>
            </a:prstGeom>
            <a:solidFill>
              <a:srgbClr val="C0C0C0"/>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1400" b="1" i="0" u="none" strike="noStrike" kern="0" cap="none" spc="0" normalizeH="0" baseline="0" noProof="0">
                <a:ln>
                  <a:noFill/>
                </a:ln>
                <a:solidFill>
                  <a:srgbClr val="000000"/>
                </a:solidFill>
                <a:effectLst/>
                <a:uLnTx/>
                <a:uFillTx/>
                <a:latin typeface="Courier New" charset="0"/>
              </a:endParaRPr>
            </a:p>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1400" b="1" i="0" u="none" strike="noStrike" kern="0" cap="none" spc="0" normalizeH="0" baseline="0" noProof="0">
                <a:ln>
                  <a:noFill/>
                </a:ln>
                <a:solidFill>
                  <a:srgbClr val="000000"/>
                </a:solidFill>
                <a:effectLst/>
                <a:uLnTx/>
                <a:uFillTx/>
                <a:latin typeface="Courier New" charset="0"/>
              </a:endParaRPr>
            </a:p>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1400" b="1" i="0" u="none" strike="noStrike" kern="0" cap="none" spc="0" normalizeH="0" baseline="0" noProof="0">
                <a:ln>
                  <a:noFill/>
                </a:ln>
                <a:solidFill>
                  <a:srgbClr val="000000"/>
                </a:solidFill>
                <a:effectLst/>
                <a:uLnTx/>
                <a:uFillTx/>
                <a:latin typeface="Courier New" charset="0"/>
              </a:endParaRPr>
            </a:p>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1400" b="1" i="0" u="none" strike="noStrike" kern="0" cap="none" spc="0" normalizeH="0" baseline="0" noProof="0">
                <a:ln>
                  <a:noFill/>
                </a:ln>
                <a:solidFill>
                  <a:srgbClr val="000000"/>
                </a:solidFill>
                <a:effectLst/>
                <a:uLnTx/>
                <a:uFillTx/>
                <a:latin typeface="Courier New" charset="0"/>
              </a:endParaRP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solidFill>
                    <a:srgbClr val="000000"/>
                  </a:solidFill>
                  <a:effectLst/>
                  <a:uLnTx/>
                  <a:uFillTx/>
                  <a:latin typeface="Courier New" charset="0"/>
                </a:rPr>
                <a:t>99</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kern="0" noProof="0">
                  <a:solidFill>
                    <a:srgbClr val="000000"/>
                  </a:solidFill>
                  <a:latin typeface="Courier New" charset="0"/>
                </a:rPr>
                <a:t>72</a:t>
              </a:r>
              <a:endParaRPr kumimoji="0" lang="en-US" altLang="en-US" sz="1400" b="1" i="0" u="none" strike="noStrike" kern="0" cap="none" spc="0" normalizeH="0" baseline="0" noProof="0">
                <a:ln>
                  <a:noFill/>
                </a:ln>
                <a:solidFill>
                  <a:srgbClr val="000000"/>
                </a:solidFill>
                <a:effectLst/>
                <a:uLnTx/>
                <a:uFillTx/>
                <a:latin typeface="Courier New" charset="0"/>
              </a:endParaRPr>
            </a:p>
            <a:p>
              <a:pPr marL="0" marR="0" lvl="0" indent="0" algn="ctr" defTabSz="914400" eaLnBrk="0" fontAlgn="base" latinLnBrk="0" hangingPunct="0">
                <a:lnSpc>
                  <a:spcPct val="100000"/>
                </a:lnSpc>
                <a:spcBef>
                  <a:spcPct val="0"/>
                </a:spcBef>
                <a:buClrTx/>
                <a:buSzTx/>
                <a:buFontTx/>
                <a:buNone/>
                <a:tabLst/>
                <a:defRPr/>
              </a:pPr>
              <a:r>
                <a:rPr kumimoji="0" lang="en-US" altLang="en-US" sz="1400" b="1" kern="0">
                  <a:solidFill>
                    <a:srgbClr val="000000"/>
                  </a:solidFill>
                  <a:latin typeface="Courier New" charset="0"/>
                </a:rPr>
                <a:t>43</a:t>
              </a:r>
              <a:endParaRPr kumimoji="0" lang="en-US" altLang="en-US" sz="1400" b="1" i="0" u="none" strike="noStrike" kern="0" cap="none" spc="0" normalizeH="0" baseline="0" noProof="0">
                <a:ln>
                  <a:noFill/>
                </a:ln>
                <a:solidFill>
                  <a:srgbClr val="000000"/>
                </a:solidFill>
                <a:effectLst/>
                <a:uLnTx/>
                <a:uFillTx/>
                <a:latin typeface="Courier New" charset="0"/>
              </a:endParaRPr>
            </a:p>
            <a:p>
              <a:pPr marL="0" marR="0" lvl="0" indent="0" algn="ctr" defTabSz="914400" eaLnBrk="0" fontAlgn="base" latinLnBrk="0" hangingPunct="0">
                <a:lnSpc>
                  <a:spcPct val="100000"/>
                </a:lnSpc>
                <a:spcBef>
                  <a:spcPct val="0"/>
                </a:spcBef>
                <a:spcAft>
                  <a:spcPts val="600"/>
                </a:spcAft>
                <a:buClrTx/>
                <a:buSzTx/>
                <a:buFontTx/>
                <a:buNone/>
                <a:tabLst/>
                <a:defRPr/>
              </a:pPr>
              <a:endParaRPr kumimoji="0" lang="en-US" altLang="en-US" sz="900" b="1" i="0" u="none" strike="noStrike" kern="0" cap="none" spc="0" normalizeH="0" baseline="0" noProof="0">
                <a:ln>
                  <a:noFill/>
                </a:ln>
                <a:solidFill>
                  <a:srgbClr val="000000"/>
                </a:solidFill>
                <a:effectLst/>
                <a:uLnTx/>
                <a:uFillTx/>
                <a:latin typeface="Courier New" charset="0"/>
              </a:endParaRPr>
            </a:p>
          </p:txBody>
        </p:sp>
        <p:sp>
          <p:nvSpPr>
            <p:cNvPr id="30" name="Oval 10"/>
            <p:cNvSpPr>
              <a:spLocks noChangeArrowheads="1"/>
            </p:cNvSpPr>
            <p:nvPr/>
          </p:nvSpPr>
          <p:spPr bwMode="auto">
            <a:xfrm>
              <a:off x="4237038" y="3427413"/>
              <a:ext cx="411162" cy="411162"/>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nchorCtr="1"/>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effectLst/>
                  <a:uLnTx/>
                  <a:uFillTx/>
                  <a:latin typeface="Courier New" charset="0"/>
                  <a:ea typeface="ＭＳ Ｐゴシック" charset="-128"/>
                </a:rPr>
                <a:t>14</a:t>
              </a:r>
            </a:p>
          </p:txBody>
        </p:sp>
        <p:sp>
          <p:nvSpPr>
            <p:cNvPr id="31" name="Oval 11"/>
            <p:cNvSpPr>
              <a:spLocks noChangeArrowheads="1"/>
            </p:cNvSpPr>
            <p:nvPr/>
          </p:nvSpPr>
          <p:spPr bwMode="auto">
            <a:xfrm>
              <a:off x="2565400" y="4159250"/>
              <a:ext cx="411163" cy="411163"/>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effectLst/>
                  <a:uLnTx/>
                  <a:uFillTx/>
                  <a:latin typeface="Courier New" charset="0"/>
                  <a:ea typeface="ＭＳ Ｐゴシック" charset="-128"/>
                </a:rPr>
                <a:t>84</a:t>
              </a:r>
            </a:p>
          </p:txBody>
        </p:sp>
        <p:sp>
          <p:nvSpPr>
            <p:cNvPr id="32" name="Oval 12"/>
            <p:cNvSpPr>
              <a:spLocks noChangeArrowheads="1"/>
            </p:cNvSpPr>
            <p:nvPr/>
          </p:nvSpPr>
          <p:spPr bwMode="auto">
            <a:xfrm>
              <a:off x="5676900" y="4152900"/>
              <a:ext cx="411163" cy="411163"/>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solidFill>
                    <a:srgbClr val="000000"/>
                  </a:solidFill>
                  <a:effectLst/>
                  <a:uLnTx/>
                  <a:uFillTx/>
                  <a:latin typeface="Courier New" charset="0"/>
                  <a:ea typeface="ＭＳ Ｐゴシック" charset="-128"/>
                </a:rPr>
                <a:t>43</a:t>
              </a:r>
            </a:p>
          </p:txBody>
        </p:sp>
        <p:sp>
          <p:nvSpPr>
            <p:cNvPr id="33" name="Oval 13"/>
            <p:cNvSpPr>
              <a:spLocks noChangeArrowheads="1"/>
            </p:cNvSpPr>
            <p:nvPr/>
          </p:nvSpPr>
          <p:spPr bwMode="auto">
            <a:xfrm>
              <a:off x="1603375" y="5078413"/>
              <a:ext cx="411163" cy="411162"/>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effectLst/>
                  <a:uLnTx/>
                  <a:uFillTx/>
                  <a:latin typeface="Courier New" charset="0"/>
                  <a:ea typeface="ＭＳ Ｐゴシック" charset="-128"/>
                </a:rPr>
                <a:t>13</a:t>
              </a:r>
            </a:p>
          </p:txBody>
        </p:sp>
        <p:sp>
          <p:nvSpPr>
            <p:cNvPr id="34" name="Oval 14"/>
            <p:cNvSpPr>
              <a:spLocks noChangeArrowheads="1"/>
            </p:cNvSpPr>
            <p:nvPr/>
          </p:nvSpPr>
          <p:spPr bwMode="auto">
            <a:xfrm>
              <a:off x="3382963" y="5065713"/>
              <a:ext cx="411162" cy="411162"/>
            </a:xfrm>
            <a:prstGeom prst="ellipse">
              <a:avLst/>
            </a:prstGeom>
            <a:solidFill>
              <a:srgbClr val="00339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solidFill>
                    <a:schemeClr val="bg1"/>
                  </a:solidFill>
                  <a:effectLst/>
                  <a:uLnTx/>
                  <a:uFillTx/>
                  <a:latin typeface="Courier New" charset="0"/>
                  <a:ea typeface="ＭＳ Ｐゴシック" charset="-128"/>
                </a:rPr>
                <a:t>16</a:t>
              </a:r>
            </a:p>
          </p:txBody>
        </p:sp>
        <p:sp>
          <p:nvSpPr>
            <p:cNvPr id="35" name="Oval 15"/>
            <p:cNvSpPr>
              <a:spLocks noChangeArrowheads="1"/>
            </p:cNvSpPr>
            <p:nvPr/>
          </p:nvSpPr>
          <p:spPr bwMode="auto">
            <a:xfrm>
              <a:off x="4764088" y="5065713"/>
              <a:ext cx="411162" cy="411162"/>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solidFill>
                    <a:srgbClr val="000000"/>
                  </a:solidFill>
                  <a:effectLst/>
                  <a:uLnTx/>
                  <a:uFillTx/>
                  <a:latin typeface="Courier New" charset="0"/>
                  <a:ea typeface="ＭＳ Ｐゴシック" charset="-128"/>
                </a:rPr>
                <a:t>33</a:t>
              </a:r>
            </a:p>
          </p:txBody>
        </p:sp>
        <p:sp>
          <p:nvSpPr>
            <p:cNvPr id="36" name="Oval 16"/>
            <p:cNvSpPr>
              <a:spLocks noChangeArrowheads="1"/>
            </p:cNvSpPr>
            <p:nvPr/>
          </p:nvSpPr>
          <p:spPr bwMode="auto">
            <a:xfrm>
              <a:off x="6697663" y="5065713"/>
              <a:ext cx="411162" cy="411162"/>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solidFill>
                    <a:srgbClr val="000000"/>
                  </a:solidFill>
                  <a:effectLst/>
                  <a:uLnTx/>
                  <a:uFillTx/>
                  <a:latin typeface="Courier New" charset="0"/>
                  <a:ea typeface="ＭＳ Ｐゴシック" charset="-128"/>
                </a:rPr>
                <a:t>97</a:t>
              </a:r>
            </a:p>
          </p:txBody>
        </p:sp>
        <p:sp>
          <p:nvSpPr>
            <p:cNvPr id="37" name="Oval 17"/>
            <p:cNvSpPr>
              <a:spLocks noChangeArrowheads="1"/>
            </p:cNvSpPr>
            <p:nvPr/>
          </p:nvSpPr>
          <p:spPr bwMode="auto">
            <a:xfrm>
              <a:off x="5197475" y="5918200"/>
              <a:ext cx="411163" cy="411163"/>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solidFill>
                    <a:srgbClr val="000000"/>
                  </a:solidFill>
                  <a:effectLst/>
                  <a:uLnTx/>
                  <a:uFillTx/>
                  <a:latin typeface="Courier New" charset="0"/>
                  <a:ea typeface="ＭＳ Ｐゴシック" charset="-128"/>
                </a:rPr>
                <a:t>64</a:t>
              </a:r>
            </a:p>
          </p:txBody>
        </p:sp>
        <p:sp>
          <p:nvSpPr>
            <p:cNvPr id="38" name="Oval 18"/>
            <p:cNvSpPr>
              <a:spLocks noChangeArrowheads="1"/>
            </p:cNvSpPr>
            <p:nvPr/>
          </p:nvSpPr>
          <p:spPr bwMode="auto">
            <a:xfrm>
              <a:off x="2840038" y="5910263"/>
              <a:ext cx="411162" cy="411162"/>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solidFill>
                    <a:srgbClr val="000000"/>
                  </a:solidFill>
                  <a:effectLst/>
                  <a:uLnTx/>
                  <a:uFillTx/>
                  <a:latin typeface="Courier New" charset="0"/>
                  <a:ea typeface="ＭＳ Ｐゴシック" charset="-128"/>
                </a:rPr>
                <a:t>99</a:t>
              </a:r>
            </a:p>
          </p:txBody>
        </p:sp>
        <p:sp>
          <p:nvSpPr>
            <p:cNvPr id="39" name="Oval 19"/>
            <p:cNvSpPr>
              <a:spLocks noChangeArrowheads="1"/>
            </p:cNvSpPr>
            <p:nvPr/>
          </p:nvSpPr>
          <p:spPr bwMode="auto">
            <a:xfrm>
              <a:off x="3852863" y="5900738"/>
              <a:ext cx="411162" cy="411162"/>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solidFill>
                    <a:srgbClr val="000000"/>
                  </a:solidFill>
                  <a:effectLst/>
                  <a:uLnTx/>
                  <a:uFillTx/>
                  <a:latin typeface="Courier New" charset="0"/>
                  <a:ea typeface="ＭＳ Ｐゴシック" charset="-128"/>
                </a:rPr>
                <a:t>72</a:t>
              </a:r>
            </a:p>
          </p:txBody>
        </p:sp>
        <p:sp>
          <p:nvSpPr>
            <p:cNvPr id="40" name="Oval 20"/>
            <p:cNvSpPr>
              <a:spLocks noChangeArrowheads="1"/>
            </p:cNvSpPr>
            <p:nvPr/>
          </p:nvSpPr>
          <p:spPr bwMode="auto">
            <a:xfrm>
              <a:off x="1993900" y="5908675"/>
              <a:ext cx="411163" cy="411163"/>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effectLst/>
                  <a:uLnTx/>
                  <a:uFillTx/>
                  <a:latin typeface="Courier New" charset="0"/>
                  <a:ea typeface="ＭＳ Ｐゴシック" charset="-128"/>
                </a:rPr>
                <a:t>53</a:t>
              </a:r>
            </a:p>
          </p:txBody>
        </p:sp>
        <p:cxnSp>
          <p:nvCxnSpPr>
            <p:cNvPr id="41" name="AutoShape 53"/>
            <p:cNvCxnSpPr>
              <a:cxnSpLocks noChangeShapeType="1"/>
              <a:stCxn id="30" idx="2"/>
              <a:endCxn id="31" idx="7"/>
            </p:cNvCxnSpPr>
            <p:nvPr/>
          </p:nvCxnSpPr>
          <p:spPr bwMode="auto">
            <a:xfrm flipH="1">
              <a:off x="2916238" y="3633788"/>
              <a:ext cx="1320800" cy="585787"/>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2" name="AutoShape 54"/>
            <p:cNvCxnSpPr>
              <a:cxnSpLocks noChangeShapeType="1"/>
              <a:stCxn id="31" idx="3"/>
              <a:endCxn id="33" idx="7"/>
            </p:cNvCxnSpPr>
            <p:nvPr/>
          </p:nvCxnSpPr>
          <p:spPr bwMode="auto">
            <a:xfrm flipH="1">
              <a:off x="1954213" y="4510088"/>
              <a:ext cx="671512" cy="628650"/>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3" name="AutoShape 55"/>
            <p:cNvCxnSpPr>
              <a:cxnSpLocks noChangeShapeType="1"/>
              <a:stCxn id="31" idx="5"/>
              <a:endCxn id="34" idx="1"/>
            </p:cNvCxnSpPr>
            <p:nvPr/>
          </p:nvCxnSpPr>
          <p:spPr bwMode="auto">
            <a:xfrm>
              <a:off x="2916238" y="4510088"/>
              <a:ext cx="527050" cy="615950"/>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4" name="AutoShape 56"/>
            <p:cNvCxnSpPr>
              <a:cxnSpLocks noChangeShapeType="1"/>
              <a:stCxn id="34" idx="3"/>
              <a:endCxn id="38" idx="0"/>
            </p:cNvCxnSpPr>
            <p:nvPr/>
          </p:nvCxnSpPr>
          <p:spPr bwMode="auto">
            <a:xfrm flipH="1">
              <a:off x="3046413" y="5416550"/>
              <a:ext cx="396875" cy="493713"/>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5" name="AutoShape 57"/>
            <p:cNvCxnSpPr>
              <a:cxnSpLocks noChangeShapeType="1"/>
              <a:stCxn id="34" idx="5"/>
              <a:endCxn id="39" idx="0"/>
            </p:cNvCxnSpPr>
            <p:nvPr/>
          </p:nvCxnSpPr>
          <p:spPr bwMode="auto">
            <a:xfrm>
              <a:off x="3733800" y="5416550"/>
              <a:ext cx="325438" cy="484188"/>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6" name="AutoShape 58"/>
            <p:cNvCxnSpPr>
              <a:cxnSpLocks noChangeShapeType="1"/>
              <a:stCxn id="33" idx="5"/>
              <a:endCxn id="40" idx="0"/>
            </p:cNvCxnSpPr>
            <p:nvPr/>
          </p:nvCxnSpPr>
          <p:spPr bwMode="auto">
            <a:xfrm>
              <a:off x="1954213" y="5429250"/>
              <a:ext cx="246062" cy="479425"/>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7" name="AutoShape 59"/>
            <p:cNvCxnSpPr>
              <a:cxnSpLocks noChangeShapeType="1"/>
              <a:stCxn id="30" idx="6"/>
              <a:endCxn id="32" idx="1"/>
            </p:cNvCxnSpPr>
            <p:nvPr/>
          </p:nvCxnSpPr>
          <p:spPr bwMode="auto">
            <a:xfrm>
              <a:off x="4648200" y="3633788"/>
              <a:ext cx="1089025" cy="579437"/>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8" name="AutoShape 60"/>
            <p:cNvCxnSpPr>
              <a:cxnSpLocks noChangeShapeType="1"/>
              <a:stCxn id="36" idx="1"/>
              <a:endCxn id="32" idx="5"/>
            </p:cNvCxnSpPr>
            <p:nvPr/>
          </p:nvCxnSpPr>
          <p:spPr bwMode="auto">
            <a:xfrm flipH="1" flipV="1">
              <a:off x="6027738" y="4503738"/>
              <a:ext cx="730250" cy="622300"/>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9" name="AutoShape 62"/>
            <p:cNvCxnSpPr>
              <a:cxnSpLocks noChangeShapeType="1"/>
              <a:stCxn id="32" idx="3"/>
              <a:endCxn id="35" idx="7"/>
            </p:cNvCxnSpPr>
            <p:nvPr/>
          </p:nvCxnSpPr>
          <p:spPr bwMode="auto">
            <a:xfrm flipH="1">
              <a:off x="5114925" y="4503738"/>
              <a:ext cx="622300" cy="622300"/>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0" name="AutoShape 63"/>
            <p:cNvCxnSpPr>
              <a:cxnSpLocks noChangeShapeType="1"/>
              <a:stCxn id="35" idx="5"/>
              <a:endCxn id="37" idx="0"/>
            </p:cNvCxnSpPr>
            <p:nvPr/>
          </p:nvCxnSpPr>
          <p:spPr bwMode="auto">
            <a:xfrm>
              <a:off x="5114925" y="5416550"/>
              <a:ext cx="288925" cy="501650"/>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51" name="Rectangle 68"/>
            <p:cNvSpPr>
              <a:spLocks noChangeArrowheads="1"/>
            </p:cNvSpPr>
            <p:nvPr/>
          </p:nvSpPr>
          <p:spPr bwMode="auto">
            <a:xfrm>
              <a:off x="762000" y="2601188"/>
              <a:ext cx="6038168" cy="514212"/>
            </a:xfrm>
            <a:prstGeom prst="rect">
              <a:avLst/>
            </a:prstGeom>
            <a:solidFill>
              <a:srgbClr val="C0C0C0"/>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182880" tIns="91440" rIns="182880" bIns="91440" anchor="ctr">
              <a:spAutoFit/>
            </a:bodyP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600" b="1" i="0" u="none" strike="noStrike" kern="0" cap="none" spc="0" normalizeH="0" baseline="0" noProof="0">
                  <a:ln>
                    <a:noFill/>
                  </a:ln>
                  <a:effectLst/>
                  <a:uLnTx/>
                  <a:uFillTx/>
                  <a:latin typeface="Courier New" charset="0"/>
                </a:rPr>
                <a:t>14</a:t>
              </a:r>
              <a:r>
                <a:rPr kumimoji="0" lang="en-US" altLang="en-US" sz="1600" b="1" i="0" u="none" strike="noStrike" kern="0" cap="none" spc="0" normalizeH="0" baseline="0" noProof="0">
                  <a:ln>
                    <a:noFill/>
                  </a:ln>
                  <a:solidFill>
                    <a:srgbClr val="C0C0C0"/>
                  </a:solidFill>
                  <a:effectLst/>
                  <a:uLnTx/>
                  <a:uFillTx/>
                  <a:latin typeface="Courier New" charset="0"/>
                </a:rPr>
                <a:t> </a:t>
              </a:r>
              <a:r>
                <a:rPr kumimoji="0" lang="en-US" altLang="en-US" sz="1600" b="1" i="0" u="none" strike="noStrike" kern="0" cap="none" spc="0" normalizeH="0" baseline="0" noProof="0">
                  <a:ln>
                    <a:noFill/>
                  </a:ln>
                  <a:effectLst/>
                  <a:uLnTx/>
                  <a:uFillTx/>
                  <a:latin typeface="Courier New" charset="0"/>
                </a:rPr>
                <a:t>84</a:t>
              </a:r>
              <a:r>
                <a:rPr kumimoji="0" lang="en-US" altLang="en-US" sz="1600" b="1" i="0" u="none" strike="noStrike" kern="0" cap="none" spc="0" normalizeH="0" baseline="0" noProof="0">
                  <a:ln>
                    <a:noFill/>
                  </a:ln>
                  <a:solidFill>
                    <a:srgbClr val="C0C0C0"/>
                  </a:solidFill>
                  <a:effectLst/>
                  <a:uLnTx/>
                  <a:uFillTx/>
                  <a:latin typeface="Courier New" charset="0"/>
                </a:rPr>
                <a:t> </a:t>
              </a:r>
              <a:r>
                <a:rPr kumimoji="0" lang="en-US" altLang="en-US" sz="1600" b="1" i="0" u="none" strike="noStrike" kern="0" cap="none" spc="0" normalizeH="0" baseline="0" noProof="0">
                  <a:ln>
                    <a:noFill/>
                  </a:ln>
                  <a:effectLst/>
                  <a:uLnTx/>
                  <a:uFillTx/>
                  <a:latin typeface="Courier New" charset="0"/>
                </a:rPr>
                <a:t>13</a:t>
              </a:r>
              <a:r>
                <a:rPr kumimoji="0" lang="en-US" altLang="en-US" sz="1600" b="1" i="0" u="none" strike="noStrike" kern="0" cap="none" spc="0" normalizeH="0" baseline="0" noProof="0">
                  <a:ln>
                    <a:noFill/>
                  </a:ln>
                  <a:solidFill>
                    <a:srgbClr val="C0C0C0"/>
                  </a:solidFill>
                  <a:effectLst/>
                  <a:uLnTx/>
                  <a:uFillTx/>
                  <a:latin typeface="Courier New" charset="0"/>
                </a:rPr>
                <a:t> </a:t>
              </a:r>
              <a:r>
                <a:rPr kumimoji="0" lang="en-US" altLang="en-US" sz="1600" b="1" i="0" u="none" strike="noStrike" kern="0" cap="none" spc="0" normalizeH="0" baseline="0" noProof="0">
                  <a:ln>
                    <a:noFill/>
                  </a:ln>
                  <a:effectLst/>
                  <a:uLnTx/>
                  <a:uFillTx/>
                  <a:latin typeface="Courier New" charset="0"/>
                </a:rPr>
                <a:t>53</a:t>
              </a:r>
              <a:r>
                <a:rPr kumimoji="0" lang="en-US" altLang="en-US" sz="1600" b="1" i="0" u="none" strike="noStrike" kern="0" cap="none" spc="0" normalizeH="0" baseline="0" noProof="0">
                  <a:ln>
                    <a:noFill/>
                  </a:ln>
                  <a:solidFill>
                    <a:srgbClr val="C0C0C0"/>
                  </a:solidFill>
                  <a:effectLst/>
                  <a:uLnTx/>
                  <a:uFillTx/>
                  <a:latin typeface="Courier New" charset="0"/>
                </a:rPr>
                <a:t> </a:t>
              </a:r>
              <a:r>
                <a:rPr kumimoji="0" lang="en-US" altLang="en-US" sz="1600" b="1" kern="0">
                  <a:latin typeface="Courier New" charset="0"/>
                </a:rPr>
                <a:t>1</a:t>
              </a:r>
              <a:r>
                <a:rPr kumimoji="0" lang="en-US" altLang="en-US" sz="1600" b="1" i="0" u="none" strike="noStrike" kern="0" cap="none" spc="0" normalizeH="0" baseline="0" noProof="0">
                  <a:ln>
                    <a:noFill/>
                  </a:ln>
                  <a:effectLst/>
                  <a:uLnTx/>
                  <a:uFillTx/>
                  <a:latin typeface="Courier New" charset="0"/>
                </a:rPr>
                <a:t>6</a:t>
              </a:r>
              <a:r>
                <a:rPr kumimoji="0" lang="en-US" altLang="en-US" sz="1600" b="1" i="0" u="none" strike="noStrike" kern="0" cap="none" spc="0" normalizeH="0" baseline="0" noProof="0">
                  <a:ln>
                    <a:noFill/>
                  </a:ln>
                  <a:solidFill>
                    <a:srgbClr val="C0C0C0"/>
                  </a:solidFill>
                  <a:effectLst/>
                  <a:uLnTx/>
                  <a:uFillTx/>
                  <a:latin typeface="Courier New" charset="0"/>
                </a:rPr>
                <a:t> 99 72 43 33 64 97 51 25</a:t>
              </a:r>
              <a:endParaRPr kumimoji="0" lang="en-US" altLang="en-US" sz="1600" b="0" i="0" u="none" strike="noStrike" kern="0" cap="none" spc="0" normalizeH="0" baseline="0" noProof="0">
                <a:ln>
                  <a:noFill/>
                </a:ln>
                <a:solidFill>
                  <a:srgbClr val="C0C0C0"/>
                </a:solidFill>
                <a:effectLst/>
                <a:uLnTx/>
                <a:uFillTx/>
                <a:latin typeface="Courier New" charset="0"/>
              </a:endParaRPr>
            </a:p>
          </p:txBody>
        </p:sp>
        <p:sp>
          <p:nvSpPr>
            <p:cNvPr id="52" name="Rectangle 69"/>
            <p:cNvSpPr>
              <a:spLocks noChangeArrowheads="1"/>
            </p:cNvSpPr>
            <p:nvPr/>
          </p:nvSpPr>
          <p:spPr bwMode="auto">
            <a:xfrm>
              <a:off x="7670405" y="3227388"/>
              <a:ext cx="605935" cy="277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1" lang="en-US" altLang="en-US" b="0" i="0" u="none" strike="noStrike" kern="0" cap="none" spc="0" normalizeH="0" baseline="0" noProof="0">
                  <a:ln>
                    <a:noFill/>
                  </a:ln>
                  <a:solidFill>
                    <a:srgbClr val="000000"/>
                  </a:solidFill>
                  <a:effectLst/>
                  <a:uLnTx/>
                  <a:uFillTx/>
                  <a:latin typeface="Comic Sans MS" charset="0"/>
                </a:rPr>
                <a:t>Stack</a:t>
              </a:r>
            </a:p>
          </p:txBody>
        </p:sp>
      </p:grpSp>
    </p:spTree>
    <p:extLst>
      <p:ext uri="{BB962C8B-B14F-4D97-AF65-F5344CB8AC3E}">
        <p14:creationId xmlns:p14="http://schemas.microsoft.com/office/powerpoint/2010/main" val="3669924450"/>
      </p:ext>
    </p:extLst>
  </p:cSld>
  <p:clrMapOvr>
    <a:masterClrMapping/>
  </p:clrMapOvr>
  <p:transition>
    <p:wipe dir="u"/>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t>Preorder Traversal with a Stack</a:t>
            </a:r>
          </a:p>
        </p:txBody>
      </p:sp>
      <p:sp>
        <p:nvSpPr>
          <p:cNvPr id="4" name="Content Placeholder 1"/>
          <p:cNvSpPr txBox="1">
            <a:spLocks/>
          </p:cNvSpPr>
          <p:nvPr/>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buNone/>
            </a:pPr>
            <a:r>
              <a:rPr lang="en-SG" sz="1400"/>
              <a:t>Push the root onto the stack.</a:t>
            </a:r>
          </a:p>
          <a:p>
            <a:pPr marL="0" indent="0" algn="just">
              <a:lnSpc>
                <a:spcPct val="100000"/>
              </a:lnSpc>
              <a:buNone/>
            </a:pPr>
            <a:r>
              <a:rPr lang="en-SG" sz="1400"/>
              <a:t>While the stack is not empty</a:t>
            </a:r>
          </a:p>
          <a:p>
            <a:pPr algn="just">
              <a:lnSpc>
                <a:spcPct val="100000"/>
              </a:lnSpc>
            </a:pPr>
            <a:r>
              <a:rPr lang="en-SG" sz="1400"/>
              <a:t>pop the stack and visit it</a:t>
            </a:r>
          </a:p>
          <a:p>
            <a:pPr algn="just">
              <a:lnSpc>
                <a:spcPct val="100000"/>
              </a:lnSpc>
            </a:pPr>
            <a:r>
              <a:rPr lang="en-SG" sz="1400"/>
              <a:t>push its two children</a:t>
            </a:r>
          </a:p>
          <a:p>
            <a:pPr marL="0" indent="0" algn="just">
              <a:lnSpc>
                <a:spcPct val="150000"/>
              </a:lnSpc>
              <a:buNone/>
            </a:pPr>
            <a:endParaRPr lang="en-SG" sz="1400"/>
          </a:p>
        </p:txBody>
      </p:sp>
      <p:grpSp>
        <p:nvGrpSpPr>
          <p:cNvPr id="3" name="Group 2"/>
          <p:cNvGrpSpPr/>
          <p:nvPr/>
        </p:nvGrpSpPr>
        <p:grpSpPr>
          <a:xfrm>
            <a:off x="1363426" y="1679691"/>
            <a:ext cx="6417149" cy="4238192"/>
            <a:chOff x="762000" y="1271588"/>
            <a:chExt cx="7658101" cy="5057775"/>
          </a:xfrm>
        </p:grpSpPr>
        <p:sp>
          <p:nvSpPr>
            <p:cNvPr id="29" name="Rectangle 4"/>
            <p:cNvSpPr>
              <a:spLocks noChangeArrowheads="1"/>
            </p:cNvSpPr>
            <p:nvPr/>
          </p:nvSpPr>
          <p:spPr bwMode="auto">
            <a:xfrm>
              <a:off x="7658101" y="1271588"/>
              <a:ext cx="762000" cy="1851025"/>
            </a:xfrm>
            <a:prstGeom prst="rect">
              <a:avLst/>
            </a:prstGeom>
            <a:solidFill>
              <a:srgbClr val="C0C0C0"/>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1400" b="1" i="0" u="none" strike="noStrike" kern="0" cap="none" spc="0" normalizeH="0" baseline="0" noProof="0">
                <a:ln>
                  <a:noFill/>
                </a:ln>
                <a:solidFill>
                  <a:srgbClr val="000000"/>
                </a:solidFill>
                <a:effectLst/>
                <a:uLnTx/>
                <a:uFillTx/>
                <a:latin typeface="Courier New" charset="0"/>
              </a:endParaRPr>
            </a:p>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1400" b="1" i="0" u="none" strike="noStrike" kern="0" cap="none" spc="0" normalizeH="0" baseline="0" noProof="0">
                <a:ln>
                  <a:noFill/>
                </a:ln>
                <a:solidFill>
                  <a:srgbClr val="000000"/>
                </a:solidFill>
                <a:effectLst/>
                <a:uLnTx/>
                <a:uFillTx/>
                <a:latin typeface="Courier New" charset="0"/>
              </a:endParaRPr>
            </a:p>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1400" b="1" i="0" u="none" strike="noStrike" kern="0" cap="none" spc="0" normalizeH="0" baseline="0" noProof="0">
                <a:ln>
                  <a:noFill/>
                </a:ln>
                <a:solidFill>
                  <a:srgbClr val="000000"/>
                </a:solidFill>
                <a:effectLst/>
                <a:uLnTx/>
                <a:uFillTx/>
                <a:latin typeface="Courier New" charset="0"/>
              </a:endParaRPr>
            </a:p>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1400" b="1" i="0" u="none" strike="noStrike" kern="0" cap="none" spc="0" normalizeH="0" baseline="0" noProof="0">
                <a:ln>
                  <a:noFill/>
                </a:ln>
                <a:solidFill>
                  <a:srgbClr val="000000"/>
                </a:solidFill>
                <a:effectLst/>
                <a:uLnTx/>
                <a:uFillTx/>
                <a:latin typeface="Courier New" charset="0"/>
              </a:endParaRPr>
            </a:p>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1400" b="1" i="0" u="none" strike="noStrike" kern="0" cap="none" spc="0" normalizeH="0" baseline="0" noProof="0">
                <a:ln>
                  <a:noFill/>
                </a:ln>
                <a:solidFill>
                  <a:srgbClr val="000000"/>
                </a:solidFill>
                <a:effectLst/>
                <a:uLnTx/>
                <a:uFillTx/>
                <a:latin typeface="Courier New" charset="0"/>
              </a:endParaRP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kern="0" noProof="0">
                  <a:solidFill>
                    <a:srgbClr val="000000"/>
                  </a:solidFill>
                  <a:latin typeface="Courier New" charset="0"/>
                </a:rPr>
                <a:t>72</a:t>
              </a:r>
              <a:endParaRPr kumimoji="0" lang="en-US" altLang="en-US" sz="1400" b="1" i="0" u="none" strike="noStrike" kern="0" cap="none" spc="0" normalizeH="0" baseline="0" noProof="0">
                <a:ln>
                  <a:noFill/>
                </a:ln>
                <a:solidFill>
                  <a:srgbClr val="000000"/>
                </a:solidFill>
                <a:effectLst/>
                <a:uLnTx/>
                <a:uFillTx/>
                <a:latin typeface="Courier New" charset="0"/>
              </a:endParaRPr>
            </a:p>
            <a:p>
              <a:pPr marL="0" marR="0" lvl="0" indent="0" algn="ctr" defTabSz="914400" eaLnBrk="0" fontAlgn="base" latinLnBrk="0" hangingPunct="0">
                <a:lnSpc>
                  <a:spcPct val="100000"/>
                </a:lnSpc>
                <a:spcBef>
                  <a:spcPct val="0"/>
                </a:spcBef>
                <a:buClrTx/>
                <a:buSzTx/>
                <a:buFontTx/>
                <a:buNone/>
                <a:tabLst/>
                <a:defRPr/>
              </a:pPr>
              <a:r>
                <a:rPr kumimoji="0" lang="en-US" altLang="en-US" sz="1400" b="1" kern="0">
                  <a:solidFill>
                    <a:srgbClr val="000000"/>
                  </a:solidFill>
                  <a:latin typeface="Courier New" charset="0"/>
                </a:rPr>
                <a:t>43</a:t>
              </a:r>
              <a:endParaRPr kumimoji="0" lang="en-US" altLang="en-US" sz="1400" b="1" i="0" u="none" strike="noStrike" kern="0" cap="none" spc="0" normalizeH="0" baseline="0" noProof="0">
                <a:ln>
                  <a:noFill/>
                </a:ln>
                <a:solidFill>
                  <a:srgbClr val="000000"/>
                </a:solidFill>
                <a:effectLst/>
                <a:uLnTx/>
                <a:uFillTx/>
                <a:latin typeface="Courier New" charset="0"/>
              </a:endParaRPr>
            </a:p>
            <a:p>
              <a:pPr marL="0" marR="0" lvl="0" indent="0" algn="ctr" defTabSz="914400" eaLnBrk="0" fontAlgn="base" latinLnBrk="0" hangingPunct="0">
                <a:lnSpc>
                  <a:spcPct val="100000"/>
                </a:lnSpc>
                <a:spcBef>
                  <a:spcPct val="0"/>
                </a:spcBef>
                <a:spcAft>
                  <a:spcPts val="600"/>
                </a:spcAft>
                <a:buClrTx/>
                <a:buSzTx/>
                <a:buFontTx/>
                <a:buNone/>
                <a:tabLst/>
                <a:defRPr/>
              </a:pPr>
              <a:endParaRPr kumimoji="0" lang="en-US" altLang="en-US" sz="900" b="1" i="0" u="none" strike="noStrike" kern="0" cap="none" spc="0" normalizeH="0" baseline="0" noProof="0">
                <a:ln>
                  <a:noFill/>
                </a:ln>
                <a:solidFill>
                  <a:srgbClr val="000000"/>
                </a:solidFill>
                <a:effectLst/>
                <a:uLnTx/>
                <a:uFillTx/>
                <a:latin typeface="Courier New" charset="0"/>
              </a:endParaRPr>
            </a:p>
          </p:txBody>
        </p:sp>
        <p:sp>
          <p:nvSpPr>
            <p:cNvPr id="30" name="Oval 10"/>
            <p:cNvSpPr>
              <a:spLocks noChangeArrowheads="1"/>
            </p:cNvSpPr>
            <p:nvPr/>
          </p:nvSpPr>
          <p:spPr bwMode="auto">
            <a:xfrm>
              <a:off x="4237038" y="3427413"/>
              <a:ext cx="411162" cy="411162"/>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nchorCtr="1"/>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effectLst/>
                  <a:uLnTx/>
                  <a:uFillTx/>
                  <a:latin typeface="Courier New" charset="0"/>
                  <a:ea typeface="ＭＳ Ｐゴシック" charset="-128"/>
                </a:rPr>
                <a:t>14</a:t>
              </a:r>
            </a:p>
          </p:txBody>
        </p:sp>
        <p:sp>
          <p:nvSpPr>
            <p:cNvPr id="31" name="Oval 11"/>
            <p:cNvSpPr>
              <a:spLocks noChangeArrowheads="1"/>
            </p:cNvSpPr>
            <p:nvPr/>
          </p:nvSpPr>
          <p:spPr bwMode="auto">
            <a:xfrm>
              <a:off x="2565400" y="4159250"/>
              <a:ext cx="411163" cy="411163"/>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effectLst/>
                  <a:uLnTx/>
                  <a:uFillTx/>
                  <a:latin typeface="Courier New" charset="0"/>
                  <a:ea typeface="ＭＳ Ｐゴシック" charset="-128"/>
                </a:rPr>
                <a:t>84</a:t>
              </a:r>
            </a:p>
          </p:txBody>
        </p:sp>
        <p:sp>
          <p:nvSpPr>
            <p:cNvPr id="32" name="Oval 12"/>
            <p:cNvSpPr>
              <a:spLocks noChangeArrowheads="1"/>
            </p:cNvSpPr>
            <p:nvPr/>
          </p:nvSpPr>
          <p:spPr bwMode="auto">
            <a:xfrm>
              <a:off x="5676900" y="4152900"/>
              <a:ext cx="411163" cy="411163"/>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solidFill>
                    <a:srgbClr val="000000"/>
                  </a:solidFill>
                  <a:effectLst/>
                  <a:uLnTx/>
                  <a:uFillTx/>
                  <a:latin typeface="Courier New" charset="0"/>
                  <a:ea typeface="ＭＳ Ｐゴシック" charset="-128"/>
                </a:rPr>
                <a:t>43</a:t>
              </a:r>
            </a:p>
          </p:txBody>
        </p:sp>
        <p:sp>
          <p:nvSpPr>
            <p:cNvPr id="33" name="Oval 13"/>
            <p:cNvSpPr>
              <a:spLocks noChangeArrowheads="1"/>
            </p:cNvSpPr>
            <p:nvPr/>
          </p:nvSpPr>
          <p:spPr bwMode="auto">
            <a:xfrm>
              <a:off x="1603375" y="5078413"/>
              <a:ext cx="411163" cy="411162"/>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effectLst/>
                  <a:uLnTx/>
                  <a:uFillTx/>
                  <a:latin typeface="Courier New" charset="0"/>
                  <a:ea typeface="ＭＳ Ｐゴシック" charset="-128"/>
                </a:rPr>
                <a:t>13</a:t>
              </a:r>
            </a:p>
          </p:txBody>
        </p:sp>
        <p:sp>
          <p:nvSpPr>
            <p:cNvPr id="34" name="Oval 14"/>
            <p:cNvSpPr>
              <a:spLocks noChangeArrowheads="1"/>
            </p:cNvSpPr>
            <p:nvPr/>
          </p:nvSpPr>
          <p:spPr bwMode="auto">
            <a:xfrm>
              <a:off x="3382963" y="5065713"/>
              <a:ext cx="411162" cy="411162"/>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effectLst/>
                  <a:uLnTx/>
                  <a:uFillTx/>
                  <a:latin typeface="Courier New" charset="0"/>
                  <a:ea typeface="ＭＳ Ｐゴシック" charset="-128"/>
                </a:rPr>
                <a:t>16</a:t>
              </a:r>
            </a:p>
          </p:txBody>
        </p:sp>
        <p:sp>
          <p:nvSpPr>
            <p:cNvPr id="35" name="Oval 15"/>
            <p:cNvSpPr>
              <a:spLocks noChangeArrowheads="1"/>
            </p:cNvSpPr>
            <p:nvPr/>
          </p:nvSpPr>
          <p:spPr bwMode="auto">
            <a:xfrm>
              <a:off x="4764088" y="5065713"/>
              <a:ext cx="411162" cy="411162"/>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solidFill>
                    <a:srgbClr val="000000"/>
                  </a:solidFill>
                  <a:effectLst/>
                  <a:uLnTx/>
                  <a:uFillTx/>
                  <a:latin typeface="Courier New" charset="0"/>
                  <a:ea typeface="ＭＳ Ｐゴシック" charset="-128"/>
                </a:rPr>
                <a:t>33</a:t>
              </a:r>
            </a:p>
          </p:txBody>
        </p:sp>
        <p:sp>
          <p:nvSpPr>
            <p:cNvPr id="36" name="Oval 16"/>
            <p:cNvSpPr>
              <a:spLocks noChangeArrowheads="1"/>
            </p:cNvSpPr>
            <p:nvPr/>
          </p:nvSpPr>
          <p:spPr bwMode="auto">
            <a:xfrm>
              <a:off x="6697663" y="5065713"/>
              <a:ext cx="411162" cy="411162"/>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solidFill>
                    <a:srgbClr val="000000"/>
                  </a:solidFill>
                  <a:effectLst/>
                  <a:uLnTx/>
                  <a:uFillTx/>
                  <a:latin typeface="Courier New" charset="0"/>
                  <a:ea typeface="ＭＳ Ｐゴシック" charset="-128"/>
                </a:rPr>
                <a:t>97</a:t>
              </a:r>
            </a:p>
          </p:txBody>
        </p:sp>
        <p:sp>
          <p:nvSpPr>
            <p:cNvPr id="37" name="Oval 17"/>
            <p:cNvSpPr>
              <a:spLocks noChangeArrowheads="1"/>
            </p:cNvSpPr>
            <p:nvPr/>
          </p:nvSpPr>
          <p:spPr bwMode="auto">
            <a:xfrm>
              <a:off x="5197475" y="5918200"/>
              <a:ext cx="411163" cy="411163"/>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solidFill>
                    <a:srgbClr val="000000"/>
                  </a:solidFill>
                  <a:effectLst/>
                  <a:uLnTx/>
                  <a:uFillTx/>
                  <a:latin typeface="Courier New" charset="0"/>
                  <a:ea typeface="ＭＳ Ｐゴシック" charset="-128"/>
                </a:rPr>
                <a:t>64</a:t>
              </a:r>
            </a:p>
          </p:txBody>
        </p:sp>
        <p:sp>
          <p:nvSpPr>
            <p:cNvPr id="38" name="Oval 18"/>
            <p:cNvSpPr>
              <a:spLocks noChangeArrowheads="1"/>
            </p:cNvSpPr>
            <p:nvPr/>
          </p:nvSpPr>
          <p:spPr bwMode="auto">
            <a:xfrm>
              <a:off x="2840038" y="5910263"/>
              <a:ext cx="411162" cy="411162"/>
            </a:xfrm>
            <a:prstGeom prst="ellipse">
              <a:avLst/>
            </a:prstGeom>
            <a:solidFill>
              <a:srgbClr val="00339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solidFill>
                    <a:schemeClr val="bg1"/>
                  </a:solidFill>
                  <a:effectLst/>
                  <a:uLnTx/>
                  <a:uFillTx/>
                  <a:latin typeface="Courier New" charset="0"/>
                  <a:ea typeface="ＭＳ Ｐゴシック" charset="-128"/>
                </a:rPr>
                <a:t>99</a:t>
              </a:r>
            </a:p>
          </p:txBody>
        </p:sp>
        <p:sp>
          <p:nvSpPr>
            <p:cNvPr id="39" name="Oval 19"/>
            <p:cNvSpPr>
              <a:spLocks noChangeArrowheads="1"/>
            </p:cNvSpPr>
            <p:nvPr/>
          </p:nvSpPr>
          <p:spPr bwMode="auto">
            <a:xfrm>
              <a:off x="3852863" y="5900738"/>
              <a:ext cx="411162" cy="411162"/>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solidFill>
                    <a:srgbClr val="000000"/>
                  </a:solidFill>
                  <a:effectLst/>
                  <a:uLnTx/>
                  <a:uFillTx/>
                  <a:latin typeface="Courier New" charset="0"/>
                  <a:ea typeface="ＭＳ Ｐゴシック" charset="-128"/>
                </a:rPr>
                <a:t>72</a:t>
              </a:r>
            </a:p>
          </p:txBody>
        </p:sp>
        <p:sp>
          <p:nvSpPr>
            <p:cNvPr id="40" name="Oval 20"/>
            <p:cNvSpPr>
              <a:spLocks noChangeArrowheads="1"/>
            </p:cNvSpPr>
            <p:nvPr/>
          </p:nvSpPr>
          <p:spPr bwMode="auto">
            <a:xfrm>
              <a:off x="1993900" y="5908675"/>
              <a:ext cx="411163" cy="411163"/>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effectLst/>
                  <a:uLnTx/>
                  <a:uFillTx/>
                  <a:latin typeface="Courier New" charset="0"/>
                  <a:ea typeface="ＭＳ Ｐゴシック" charset="-128"/>
                </a:rPr>
                <a:t>53</a:t>
              </a:r>
            </a:p>
          </p:txBody>
        </p:sp>
        <p:cxnSp>
          <p:nvCxnSpPr>
            <p:cNvPr id="41" name="AutoShape 53"/>
            <p:cNvCxnSpPr>
              <a:cxnSpLocks noChangeShapeType="1"/>
              <a:stCxn id="30" idx="2"/>
              <a:endCxn id="31" idx="7"/>
            </p:cNvCxnSpPr>
            <p:nvPr/>
          </p:nvCxnSpPr>
          <p:spPr bwMode="auto">
            <a:xfrm flipH="1">
              <a:off x="2916238" y="3633788"/>
              <a:ext cx="1320800" cy="585787"/>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2" name="AutoShape 54"/>
            <p:cNvCxnSpPr>
              <a:cxnSpLocks noChangeShapeType="1"/>
              <a:stCxn id="31" idx="3"/>
              <a:endCxn id="33" idx="7"/>
            </p:cNvCxnSpPr>
            <p:nvPr/>
          </p:nvCxnSpPr>
          <p:spPr bwMode="auto">
            <a:xfrm flipH="1">
              <a:off x="1954213" y="4510088"/>
              <a:ext cx="671512" cy="628650"/>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3" name="AutoShape 55"/>
            <p:cNvCxnSpPr>
              <a:cxnSpLocks noChangeShapeType="1"/>
              <a:stCxn id="31" idx="5"/>
              <a:endCxn id="34" idx="1"/>
            </p:cNvCxnSpPr>
            <p:nvPr/>
          </p:nvCxnSpPr>
          <p:spPr bwMode="auto">
            <a:xfrm>
              <a:off x="2916238" y="4510088"/>
              <a:ext cx="527050" cy="615950"/>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4" name="AutoShape 56"/>
            <p:cNvCxnSpPr>
              <a:cxnSpLocks noChangeShapeType="1"/>
              <a:stCxn id="34" idx="3"/>
              <a:endCxn id="38" idx="0"/>
            </p:cNvCxnSpPr>
            <p:nvPr/>
          </p:nvCxnSpPr>
          <p:spPr bwMode="auto">
            <a:xfrm flipH="1">
              <a:off x="3046413" y="5416550"/>
              <a:ext cx="396875" cy="493713"/>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5" name="AutoShape 57"/>
            <p:cNvCxnSpPr>
              <a:cxnSpLocks noChangeShapeType="1"/>
              <a:stCxn id="34" idx="5"/>
              <a:endCxn id="39" idx="0"/>
            </p:cNvCxnSpPr>
            <p:nvPr/>
          </p:nvCxnSpPr>
          <p:spPr bwMode="auto">
            <a:xfrm>
              <a:off x="3733800" y="5416550"/>
              <a:ext cx="325438" cy="484188"/>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6" name="AutoShape 58"/>
            <p:cNvCxnSpPr>
              <a:cxnSpLocks noChangeShapeType="1"/>
              <a:stCxn id="33" idx="5"/>
              <a:endCxn id="40" idx="0"/>
            </p:cNvCxnSpPr>
            <p:nvPr/>
          </p:nvCxnSpPr>
          <p:spPr bwMode="auto">
            <a:xfrm>
              <a:off x="1954213" y="5429250"/>
              <a:ext cx="246062" cy="479425"/>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7" name="AutoShape 59"/>
            <p:cNvCxnSpPr>
              <a:cxnSpLocks noChangeShapeType="1"/>
              <a:stCxn id="30" idx="6"/>
              <a:endCxn id="32" idx="1"/>
            </p:cNvCxnSpPr>
            <p:nvPr/>
          </p:nvCxnSpPr>
          <p:spPr bwMode="auto">
            <a:xfrm>
              <a:off x="4648200" y="3633788"/>
              <a:ext cx="1089025" cy="579437"/>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8" name="AutoShape 60"/>
            <p:cNvCxnSpPr>
              <a:cxnSpLocks noChangeShapeType="1"/>
              <a:stCxn id="36" idx="1"/>
              <a:endCxn id="32" idx="5"/>
            </p:cNvCxnSpPr>
            <p:nvPr/>
          </p:nvCxnSpPr>
          <p:spPr bwMode="auto">
            <a:xfrm flipH="1" flipV="1">
              <a:off x="6027738" y="4503738"/>
              <a:ext cx="730250" cy="622300"/>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9" name="AutoShape 62"/>
            <p:cNvCxnSpPr>
              <a:cxnSpLocks noChangeShapeType="1"/>
              <a:stCxn id="32" idx="3"/>
              <a:endCxn id="35" idx="7"/>
            </p:cNvCxnSpPr>
            <p:nvPr/>
          </p:nvCxnSpPr>
          <p:spPr bwMode="auto">
            <a:xfrm flipH="1">
              <a:off x="5114925" y="4503738"/>
              <a:ext cx="622300" cy="622300"/>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0" name="AutoShape 63"/>
            <p:cNvCxnSpPr>
              <a:cxnSpLocks noChangeShapeType="1"/>
              <a:stCxn id="35" idx="5"/>
              <a:endCxn id="37" idx="0"/>
            </p:cNvCxnSpPr>
            <p:nvPr/>
          </p:nvCxnSpPr>
          <p:spPr bwMode="auto">
            <a:xfrm>
              <a:off x="5114925" y="5416550"/>
              <a:ext cx="288925" cy="501650"/>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51" name="Rectangle 68"/>
            <p:cNvSpPr>
              <a:spLocks noChangeArrowheads="1"/>
            </p:cNvSpPr>
            <p:nvPr/>
          </p:nvSpPr>
          <p:spPr bwMode="auto">
            <a:xfrm>
              <a:off x="762000" y="2601188"/>
              <a:ext cx="6038168" cy="514212"/>
            </a:xfrm>
            <a:prstGeom prst="rect">
              <a:avLst/>
            </a:prstGeom>
            <a:solidFill>
              <a:srgbClr val="C0C0C0"/>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182880" tIns="91440" rIns="182880" bIns="91440" anchor="ctr">
              <a:spAutoFit/>
            </a:bodyP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600" b="1" i="0" u="none" strike="noStrike" kern="0" cap="none" spc="0" normalizeH="0" baseline="0" noProof="0">
                  <a:ln>
                    <a:noFill/>
                  </a:ln>
                  <a:effectLst/>
                  <a:uLnTx/>
                  <a:uFillTx/>
                  <a:latin typeface="Courier New" charset="0"/>
                </a:rPr>
                <a:t>14</a:t>
              </a:r>
              <a:r>
                <a:rPr kumimoji="0" lang="en-US" altLang="en-US" sz="1600" b="1" i="0" u="none" strike="noStrike" kern="0" cap="none" spc="0" normalizeH="0" baseline="0" noProof="0">
                  <a:ln>
                    <a:noFill/>
                  </a:ln>
                  <a:solidFill>
                    <a:srgbClr val="C0C0C0"/>
                  </a:solidFill>
                  <a:effectLst/>
                  <a:uLnTx/>
                  <a:uFillTx/>
                  <a:latin typeface="Courier New" charset="0"/>
                </a:rPr>
                <a:t> </a:t>
              </a:r>
              <a:r>
                <a:rPr kumimoji="0" lang="en-US" altLang="en-US" sz="1600" b="1" i="0" u="none" strike="noStrike" kern="0" cap="none" spc="0" normalizeH="0" baseline="0" noProof="0">
                  <a:ln>
                    <a:noFill/>
                  </a:ln>
                  <a:effectLst/>
                  <a:uLnTx/>
                  <a:uFillTx/>
                  <a:latin typeface="Courier New" charset="0"/>
                </a:rPr>
                <a:t>84</a:t>
              </a:r>
              <a:r>
                <a:rPr kumimoji="0" lang="en-US" altLang="en-US" sz="1600" b="1" i="0" u="none" strike="noStrike" kern="0" cap="none" spc="0" normalizeH="0" baseline="0" noProof="0">
                  <a:ln>
                    <a:noFill/>
                  </a:ln>
                  <a:solidFill>
                    <a:srgbClr val="C0C0C0"/>
                  </a:solidFill>
                  <a:effectLst/>
                  <a:uLnTx/>
                  <a:uFillTx/>
                  <a:latin typeface="Courier New" charset="0"/>
                </a:rPr>
                <a:t> </a:t>
              </a:r>
              <a:r>
                <a:rPr kumimoji="0" lang="en-US" altLang="en-US" sz="1600" b="1" i="0" u="none" strike="noStrike" kern="0" cap="none" spc="0" normalizeH="0" baseline="0" noProof="0">
                  <a:ln>
                    <a:noFill/>
                  </a:ln>
                  <a:effectLst/>
                  <a:uLnTx/>
                  <a:uFillTx/>
                  <a:latin typeface="Courier New" charset="0"/>
                </a:rPr>
                <a:t>13</a:t>
              </a:r>
              <a:r>
                <a:rPr kumimoji="0" lang="en-US" altLang="en-US" sz="1600" b="1" i="0" u="none" strike="noStrike" kern="0" cap="none" spc="0" normalizeH="0" baseline="0" noProof="0">
                  <a:ln>
                    <a:noFill/>
                  </a:ln>
                  <a:solidFill>
                    <a:srgbClr val="C0C0C0"/>
                  </a:solidFill>
                  <a:effectLst/>
                  <a:uLnTx/>
                  <a:uFillTx/>
                  <a:latin typeface="Courier New" charset="0"/>
                </a:rPr>
                <a:t> </a:t>
              </a:r>
              <a:r>
                <a:rPr kumimoji="0" lang="en-US" altLang="en-US" sz="1600" b="1" i="0" u="none" strike="noStrike" kern="0" cap="none" spc="0" normalizeH="0" baseline="0" noProof="0">
                  <a:ln>
                    <a:noFill/>
                  </a:ln>
                  <a:effectLst/>
                  <a:uLnTx/>
                  <a:uFillTx/>
                  <a:latin typeface="Courier New" charset="0"/>
                </a:rPr>
                <a:t>53</a:t>
              </a:r>
              <a:r>
                <a:rPr kumimoji="0" lang="en-US" altLang="en-US" sz="1600" b="1" i="0" u="none" strike="noStrike" kern="0" cap="none" spc="0" normalizeH="0" baseline="0" noProof="0">
                  <a:ln>
                    <a:noFill/>
                  </a:ln>
                  <a:solidFill>
                    <a:srgbClr val="C0C0C0"/>
                  </a:solidFill>
                  <a:effectLst/>
                  <a:uLnTx/>
                  <a:uFillTx/>
                  <a:latin typeface="Courier New" charset="0"/>
                </a:rPr>
                <a:t> </a:t>
              </a:r>
              <a:r>
                <a:rPr kumimoji="0" lang="en-US" altLang="en-US" sz="1600" b="1" kern="0">
                  <a:latin typeface="Courier New" charset="0"/>
                </a:rPr>
                <a:t>1</a:t>
              </a:r>
              <a:r>
                <a:rPr kumimoji="0" lang="en-US" altLang="en-US" sz="1600" b="1" i="0" u="none" strike="noStrike" kern="0" cap="none" spc="0" normalizeH="0" baseline="0" noProof="0">
                  <a:ln>
                    <a:noFill/>
                  </a:ln>
                  <a:effectLst/>
                  <a:uLnTx/>
                  <a:uFillTx/>
                  <a:latin typeface="Courier New" charset="0"/>
                </a:rPr>
                <a:t>6</a:t>
              </a:r>
              <a:r>
                <a:rPr kumimoji="0" lang="en-US" altLang="en-US" sz="1600" b="1" i="0" u="none" strike="noStrike" kern="0" cap="none" spc="0" normalizeH="0" baseline="0" noProof="0">
                  <a:ln>
                    <a:noFill/>
                  </a:ln>
                  <a:solidFill>
                    <a:srgbClr val="C0C0C0"/>
                  </a:solidFill>
                  <a:effectLst/>
                  <a:uLnTx/>
                  <a:uFillTx/>
                  <a:latin typeface="Courier New" charset="0"/>
                </a:rPr>
                <a:t> </a:t>
              </a:r>
              <a:r>
                <a:rPr kumimoji="0" lang="en-US" altLang="en-US" sz="1600" b="1" i="0" u="none" strike="noStrike" kern="0" cap="none" spc="0" normalizeH="0" baseline="0" noProof="0">
                  <a:ln>
                    <a:noFill/>
                  </a:ln>
                  <a:effectLst/>
                  <a:uLnTx/>
                  <a:uFillTx/>
                  <a:latin typeface="Courier New" charset="0"/>
                </a:rPr>
                <a:t>99</a:t>
              </a:r>
              <a:r>
                <a:rPr kumimoji="0" lang="en-US" altLang="en-US" sz="1600" b="1" i="0" u="none" strike="noStrike" kern="0" cap="none" spc="0" normalizeH="0" baseline="0" noProof="0">
                  <a:ln>
                    <a:noFill/>
                  </a:ln>
                  <a:solidFill>
                    <a:srgbClr val="C0C0C0"/>
                  </a:solidFill>
                  <a:effectLst/>
                  <a:uLnTx/>
                  <a:uFillTx/>
                  <a:latin typeface="Courier New" charset="0"/>
                </a:rPr>
                <a:t> 72 43 33 64 97 51 25</a:t>
              </a:r>
              <a:endParaRPr kumimoji="0" lang="en-US" altLang="en-US" sz="1600" b="0" i="0" u="none" strike="noStrike" kern="0" cap="none" spc="0" normalizeH="0" baseline="0" noProof="0">
                <a:ln>
                  <a:noFill/>
                </a:ln>
                <a:solidFill>
                  <a:srgbClr val="C0C0C0"/>
                </a:solidFill>
                <a:effectLst/>
                <a:uLnTx/>
                <a:uFillTx/>
                <a:latin typeface="Courier New" charset="0"/>
              </a:endParaRPr>
            </a:p>
          </p:txBody>
        </p:sp>
        <p:sp>
          <p:nvSpPr>
            <p:cNvPr id="52" name="Rectangle 69"/>
            <p:cNvSpPr>
              <a:spLocks noChangeArrowheads="1"/>
            </p:cNvSpPr>
            <p:nvPr/>
          </p:nvSpPr>
          <p:spPr bwMode="auto">
            <a:xfrm>
              <a:off x="7670405" y="3227388"/>
              <a:ext cx="605935" cy="277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1" lang="en-US" altLang="en-US" b="0" i="0" u="none" strike="noStrike" kern="0" cap="none" spc="0" normalizeH="0" baseline="0" noProof="0">
                  <a:ln>
                    <a:noFill/>
                  </a:ln>
                  <a:solidFill>
                    <a:srgbClr val="000000"/>
                  </a:solidFill>
                  <a:effectLst/>
                  <a:uLnTx/>
                  <a:uFillTx/>
                  <a:latin typeface="Comic Sans MS" charset="0"/>
                </a:rPr>
                <a:t>Stack</a:t>
              </a:r>
            </a:p>
          </p:txBody>
        </p:sp>
      </p:grpSp>
    </p:spTree>
    <p:extLst>
      <p:ext uri="{BB962C8B-B14F-4D97-AF65-F5344CB8AC3E}">
        <p14:creationId xmlns:p14="http://schemas.microsoft.com/office/powerpoint/2010/main" val="1381556210"/>
      </p:ext>
    </p:extLst>
  </p:cSld>
  <p:clrMapOvr>
    <a:masterClrMapping/>
  </p:clrMapOvr>
  <p:transition>
    <p:wipe dir="u"/>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t>Preorder Traversal with a Stack</a:t>
            </a:r>
          </a:p>
        </p:txBody>
      </p:sp>
      <p:sp>
        <p:nvSpPr>
          <p:cNvPr id="4" name="Content Placeholder 1"/>
          <p:cNvSpPr txBox="1">
            <a:spLocks/>
          </p:cNvSpPr>
          <p:nvPr/>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buNone/>
            </a:pPr>
            <a:r>
              <a:rPr lang="en-SG" sz="1400"/>
              <a:t>Push the root onto the stack.</a:t>
            </a:r>
          </a:p>
          <a:p>
            <a:pPr marL="0" indent="0" algn="just">
              <a:lnSpc>
                <a:spcPct val="100000"/>
              </a:lnSpc>
              <a:buNone/>
            </a:pPr>
            <a:r>
              <a:rPr lang="en-SG" sz="1400"/>
              <a:t>While the stack is not empty</a:t>
            </a:r>
          </a:p>
          <a:p>
            <a:pPr algn="just">
              <a:lnSpc>
                <a:spcPct val="100000"/>
              </a:lnSpc>
            </a:pPr>
            <a:r>
              <a:rPr lang="en-SG" sz="1400"/>
              <a:t>pop the stack and visit it</a:t>
            </a:r>
          </a:p>
          <a:p>
            <a:pPr algn="just">
              <a:lnSpc>
                <a:spcPct val="100000"/>
              </a:lnSpc>
            </a:pPr>
            <a:r>
              <a:rPr lang="en-SG" sz="1400"/>
              <a:t>push its two children</a:t>
            </a:r>
          </a:p>
          <a:p>
            <a:pPr marL="0" indent="0" algn="just">
              <a:lnSpc>
                <a:spcPct val="150000"/>
              </a:lnSpc>
              <a:buNone/>
            </a:pPr>
            <a:endParaRPr lang="en-SG" sz="1400"/>
          </a:p>
        </p:txBody>
      </p:sp>
      <p:grpSp>
        <p:nvGrpSpPr>
          <p:cNvPr id="3" name="Group 2"/>
          <p:cNvGrpSpPr/>
          <p:nvPr/>
        </p:nvGrpSpPr>
        <p:grpSpPr>
          <a:xfrm>
            <a:off x="1363426" y="1679691"/>
            <a:ext cx="6417149" cy="4238192"/>
            <a:chOff x="762000" y="1271588"/>
            <a:chExt cx="7658101" cy="5057775"/>
          </a:xfrm>
        </p:grpSpPr>
        <p:sp>
          <p:nvSpPr>
            <p:cNvPr id="29" name="Rectangle 4"/>
            <p:cNvSpPr>
              <a:spLocks noChangeArrowheads="1"/>
            </p:cNvSpPr>
            <p:nvPr/>
          </p:nvSpPr>
          <p:spPr bwMode="auto">
            <a:xfrm>
              <a:off x="7658101" y="1271588"/>
              <a:ext cx="762000" cy="1851025"/>
            </a:xfrm>
            <a:prstGeom prst="rect">
              <a:avLst/>
            </a:prstGeom>
            <a:solidFill>
              <a:srgbClr val="C0C0C0"/>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1400" b="1" i="0" u="none" strike="noStrike" kern="0" cap="none" spc="0" normalizeH="0" baseline="0" noProof="0">
                <a:ln>
                  <a:noFill/>
                </a:ln>
                <a:solidFill>
                  <a:srgbClr val="000000"/>
                </a:solidFill>
                <a:effectLst/>
                <a:uLnTx/>
                <a:uFillTx/>
                <a:latin typeface="Courier New" charset="0"/>
              </a:endParaRPr>
            </a:p>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1400" b="1" i="0" u="none" strike="noStrike" kern="0" cap="none" spc="0" normalizeH="0" baseline="0" noProof="0">
                <a:ln>
                  <a:noFill/>
                </a:ln>
                <a:solidFill>
                  <a:srgbClr val="000000"/>
                </a:solidFill>
                <a:effectLst/>
                <a:uLnTx/>
                <a:uFillTx/>
                <a:latin typeface="Courier New" charset="0"/>
              </a:endParaRPr>
            </a:p>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1400" b="1" i="0" u="none" strike="noStrike" kern="0" cap="none" spc="0" normalizeH="0" baseline="0" noProof="0">
                <a:ln>
                  <a:noFill/>
                </a:ln>
                <a:solidFill>
                  <a:srgbClr val="000000"/>
                </a:solidFill>
                <a:effectLst/>
                <a:uLnTx/>
                <a:uFillTx/>
                <a:latin typeface="Courier New" charset="0"/>
              </a:endParaRPr>
            </a:p>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1400" b="1" i="0" u="none" strike="noStrike" kern="0" cap="none" spc="0" normalizeH="0" baseline="0" noProof="0">
                <a:ln>
                  <a:noFill/>
                </a:ln>
                <a:solidFill>
                  <a:srgbClr val="000000"/>
                </a:solidFill>
                <a:effectLst/>
                <a:uLnTx/>
                <a:uFillTx/>
                <a:latin typeface="Courier New" charset="0"/>
              </a:endParaRPr>
            </a:p>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1400" b="1" i="0" u="none" strike="noStrike" kern="0" cap="none" spc="0" normalizeH="0" baseline="0" noProof="0">
                <a:ln>
                  <a:noFill/>
                </a:ln>
                <a:solidFill>
                  <a:srgbClr val="000000"/>
                </a:solidFill>
                <a:effectLst/>
                <a:uLnTx/>
                <a:uFillTx/>
                <a:latin typeface="Courier New" charset="0"/>
              </a:endParaRPr>
            </a:p>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1400" b="1" i="0" u="none" strike="noStrike" kern="0" cap="none" spc="0" normalizeH="0" baseline="0" noProof="0">
                <a:ln>
                  <a:noFill/>
                </a:ln>
                <a:solidFill>
                  <a:srgbClr val="000000"/>
                </a:solidFill>
                <a:effectLst/>
                <a:uLnTx/>
                <a:uFillTx/>
                <a:latin typeface="Courier New" charset="0"/>
              </a:endParaRPr>
            </a:p>
            <a:p>
              <a:pPr marL="0" marR="0" lvl="0" indent="0" algn="ctr" defTabSz="914400" eaLnBrk="0" fontAlgn="base" latinLnBrk="0" hangingPunct="0">
                <a:lnSpc>
                  <a:spcPct val="100000"/>
                </a:lnSpc>
                <a:spcBef>
                  <a:spcPct val="0"/>
                </a:spcBef>
                <a:buClrTx/>
                <a:buSzTx/>
                <a:buFontTx/>
                <a:buNone/>
                <a:tabLst/>
                <a:defRPr/>
              </a:pPr>
              <a:r>
                <a:rPr kumimoji="0" lang="en-US" altLang="en-US" sz="1400" b="1" kern="0">
                  <a:solidFill>
                    <a:srgbClr val="000000"/>
                  </a:solidFill>
                  <a:latin typeface="Courier New" charset="0"/>
                </a:rPr>
                <a:t>43</a:t>
              </a:r>
              <a:endParaRPr kumimoji="0" lang="en-US" altLang="en-US" sz="1400" b="1" i="0" u="none" strike="noStrike" kern="0" cap="none" spc="0" normalizeH="0" baseline="0" noProof="0">
                <a:ln>
                  <a:noFill/>
                </a:ln>
                <a:solidFill>
                  <a:srgbClr val="000000"/>
                </a:solidFill>
                <a:effectLst/>
                <a:uLnTx/>
                <a:uFillTx/>
                <a:latin typeface="Courier New" charset="0"/>
              </a:endParaRPr>
            </a:p>
            <a:p>
              <a:pPr marL="0" marR="0" lvl="0" indent="0" algn="ctr" defTabSz="914400" eaLnBrk="0" fontAlgn="base" latinLnBrk="0" hangingPunct="0">
                <a:lnSpc>
                  <a:spcPct val="100000"/>
                </a:lnSpc>
                <a:spcBef>
                  <a:spcPct val="0"/>
                </a:spcBef>
                <a:spcAft>
                  <a:spcPts val="600"/>
                </a:spcAft>
                <a:buClrTx/>
                <a:buSzTx/>
                <a:buFontTx/>
                <a:buNone/>
                <a:tabLst/>
                <a:defRPr/>
              </a:pPr>
              <a:endParaRPr kumimoji="0" lang="en-US" altLang="en-US" sz="900" b="1" i="0" u="none" strike="noStrike" kern="0" cap="none" spc="0" normalizeH="0" baseline="0" noProof="0">
                <a:ln>
                  <a:noFill/>
                </a:ln>
                <a:solidFill>
                  <a:srgbClr val="000000"/>
                </a:solidFill>
                <a:effectLst/>
                <a:uLnTx/>
                <a:uFillTx/>
                <a:latin typeface="Courier New" charset="0"/>
              </a:endParaRPr>
            </a:p>
          </p:txBody>
        </p:sp>
        <p:sp>
          <p:nvSpPr>
            <p:cNvPr id="30" name="Oval 10"/>
            <p:cNvSpPr>
              <a:spLocks noChangeArrowheads="1"/>
            </p:cNvSpPr>
            <p:nvPr/>
          </p:nvSpPr>
          <p:spPr bwMode="auto">
            <a:xfrm>
              <a:off x="4237038" y="3427413"/>
              <a:ext cx="411162" cy="411162"/>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nchorCtr="1"/>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effectLst/>
                  <a:uLnTx/>
                  <a:uFillTx/>
                  <a:latin typeface="Courier New" charset="0"/>
                  <a:ea typeface="ＭＳ Ｐゴシック" charset="-128"/>
                </a:rPr>
                <a:t>14</a:t>
              </a:r>
            </a:p>
          </p:txBody>
        </p:sp>
        <p:sp>
          <p:nvSpPr>
            <p:cNvPr id="31" name="Oval 11"/>
            <p:cNvSpPr>
              <a:spLocks noChangeArrowheads="1"/>
            </p:cNvSpPr>
            <p:nvPr/>
          </p:nvSpPr>
          <p:spPr bwMode="auto">
            <a:xfrm>
              <a:off x="2565400" y="4159250"/>
              <a:ext cx="411163" cy="411163"/>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effectLst/>
                  <a:uLnTx/>
                  <a:uFillTx/>
                  <a:latin typeface="Courier New" charset="0"/>
                  <a:ea typeface="ＭＳ Ｐゴシック" charset="-128"/>
                </a:rPr>
                <a:t>84</a:t>
              </a:r>
            </a:p>
          </p:txBody>
        </p:sp>
        <p:sp>
          <p:nvSpPr>
            <p:cNvPr id="32" name="Oval 12"/>
            <p:cNvSpPr>
              <a:spLocks noChangeArrowheads="1"/>
            </p:cNvSpPr>
            <p:nvPr/>
          </p:nvSpPr>
          <p:spPr bwMode="auto">
            <a:xfrm>
              <a:off x="5676900" y="4152900"/>
              <a:ext cx="411163" cy="411163"/>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solidFill>
                    <a:srgbClr val="000000"/>
                  </a:solidFill>
                  <a:effectLst/>
                  <a:uLnTx/>
                  <a:uFillTx/>
                  <a:latin typeface="Courier New" charset="0"/>
                  <a:ea typeface="ＭＳ Ｐゴシック" charset="-128"/>
                </a:rPr>
                <a:t>43</a:t>
              </a:r>
            </a:p>
          </p:txBody>
        </p:sp>
        <p:sp>
          <p:nvSpPr>
            <p:cNvPr id="33" name="Oval 13"/>
            <p:cNvSpPr>
              <a:spLocks noChangeArrowheads="1"/>
            </p:cNvSpPr>
            <p:nvPr/>
          </p:nvSpPr>
          <p:spPr bwMode="auto">
            <a:xfrm>
              <a:off x="1603375" y="5078413"/>
              <a:ext cx="411163" cy="411162"/>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effectLst/>
                  <a:uLnTx/>
                  <a:uFillTx/>
                  <a:latin typeface="Courier New" charset="0"/>
                  <a:ea typeface="ＭＳ Ｐゴシック" charset="-128"/>
                </a:rPr>
                <a:t>13</a:t>
              </a:r>
            </a:p>
          </p:txBody>
        </p:sp>
        <p:sp>
          <p:nvSpPr>
            <p:cNvPr id="34" name="Oval 14"/>
            <p:cNvSpPr>
              <a:spLocks noChangeArrowheads="1"/>
            </p:cNvSpPr>
            <p:nvPr/>
          </p:nvSpPr>
          <p:spPr bwMode="auto">
            <a:xfrm>
              <a:off x="3382963" y="5065713"/>
              <a:ext cx="411162" cy="411162"/>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effectLst/>
                  <a:uLnTx/>
                  <a:uFillTx/>
                  <a:latin typeface="Courier New" charset="0"/>
                  <a:ea typeface="ＭＳ Ｐゴシック" charset="-128"/>
                </a:rPr>
                <a:t>16</a:t>
              </a:r>
            </a:p>
          </p:txBody>
        </p:sp>
        <p:sp>
          <p:nvSpPr>
            <p:cNvPr id="35" name="Oval 15"/>
            <p:cNvSpPr>
              <a:spLocks noChangeArrowheads="1"/>
            </p:cNvSpPr>
            <p:nvPr/>
          </p:nvSpPr>
          <p:spPr bwMode="auto">
            <a:xfrm>
              <a:off x="4764088" y="5065713"/>
              <a:ext cx="411162" cy="411162"/>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solidFill>
                    <a:srgbClr val="000000"/>
                  </a:solidFill>
                  <a:effectLst/>
                  <a:uLnTx/>
                  <a:uFillTx/>
                  <a:latin typeface="Courier New" charset="0"/>
                  <a:ea typeface="ＭＳ Ｐゴシック" charset="-128"/>
                </a:rPr>
                <a:t>33</a:t>
              </a:r>
            </a:p>
          </p:txBody>
        </p:sp>
        <p:sp>
          <p:nvSpPr>
            <p:cNvPr id="36" name="Oval 16"/>
            <p:cNvSpPr>
              <a:spLocks noChangeArrowheads="1"/>
            </p:cNvSpPr>
            <p:nvPr/>
          </p:nvSpPr>
          <p:spPr bwMode="auto">
            <a:xfrm>
              <a:off x="6697663" y="5065713"/>
              <a:ext cx="411162" cy="411162"/>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solidFill>
                    <a:srgbClr val="000000"/>
                  </a:solidFill>
                  <a:effectLst/>
                  <a:uLnTx/>
                  <a:uFillTx/>
                  <a:latin typeface="Courier New" charset="0"/>
                  <a:ea typeface="ＭＳ Ｐゴシック" charset="-128"/>
                </a:rPr>
                <a:t>97</a:t>
              </a:r>
            </a:p>
          </p:txBody>
        </p:sp>
        <p:sp>
          <p:nvSpPr>
            <p:cNvPr id="37" name="Oval 17"/>
            <p:cNvSpPr>
              <a:spLocks noChangeArrowheads="1"/>
            </p:cNvSpPr>
            <p:nvPr/>
          </p:nvSpPr>
          <p:spPr bwMode="auto">
            <a:xfrm>
              <a:off x="5197475" y="5918200"/>
              <a:ext cx="411163" cy="411163"/>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solidFill>
                    <a:srgbClr val="000000"/>
                  </a:solidFill>
                  <a:effectLst/>
                  <a:uLnTx/>
                  <a:uFillTx/>
                  <a:latin typeface="Courier New" charset="0"/>
                  <a:ea typeface="ＭＳ Ｐゴシック" charset="-128"/>
                </a:rPr>
                <a:t>64</a:t>
              </a:r>
            </a:p>
          </p:txBody>
        </p:sp>
        <p:sp>
          <p:nvSpPr>
            <p:cNvPr id="38" name="Oval 18"/>
            <p:cNvSpPr>
              <a:spLocks noChangeArrowheads="1"/>
            </p:cNvSpPr>
            <p:nvPr/>
          </p:nvSpPr>
          <p:spPr bwMode="auto">
            <a:xfrm>
              <a:off x="2840038" y="5910263"/>
              <a:ext cx="411162" cy="411162"/>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effectLst/>
                  <a:uLnTx/>
                  <a:uFillTx/>
                  <a:latin typeface="Courier New" charset="0"/>
                  <a:ea typeface="ＭＳ Ｐゴシック" charset="-128"/>
                </a:rPr>
                <a:t>99</a:t>
              </a:r>
            </a:p>
          </p:txBody>
        </p:sp>
        <p:sp>
          <p:nvSpPr>
            <p:cNvPr id="39" name="Oval 19"/>
            <p:cNvSpPr>
              <a:spLocks noChangeArrowheads="1"/>
            </p:cNvSpPr>
            <p:nvPr/>
          </p:nvSpPr>
          <p:spPr bwMode="auto">
            <a:xfrm>
              <a:off x="3852863" y="5900738"/>
              <a:ext cx="411162" cy="411162"/>
            </a:xfrm>
            <a:prstGeom prst="ellipse">
              <a:avLst/>
            </a:prstGeom>
            <a:solidFill>
              <a:srgbClr val="00339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solidFill>
                    <a:schemeClr val="bg1"/>
                  </a:solidFill>
                  <a:effectLst/>
                  <a:uLnTx/>
                  <a:uFillTx/>
                  <a:latin typeface="Courier New" charset="0"/>
                  <a:ea typeface="ＭＳ Ｐゴシック" charset="-128"/>
                </a:rPr>
                <a:t>72</a:t>
              </a:r>
            </a:p>
          </p:txBody>
        </p:sp>
        <p:sp>
          <p:nvSpPr>
            <p:cNvPr id="40" name="Oval 20"/>
            <p:cNvSpPr>
              <a:spLocks noChangeArrowheads="1"/>
            </p:cNvSpPr>
            <p:nvPr/>
          </p:nvSpPr>
          <p:spPr bwMode="auto">
            <a:xfrm>
              <a:off x="1993900" y="5908675"/>
              <a:ext cx="411163" cy="411163"/>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effectLst/>
                  <a:uLnTx/>
                  <a:uFillTx/>
                  <a:latin typeface="Courier New" charset="0"/>
                  <a:ea typeface="ＭＳ Ｐゴシック" charset="-128"/>
                </a:rPr>
                <a:t>53</a:t>
              </a:r>
            </a:p>
          </p:txBody>
        </p:sp>
        <p:cxnSp>
          <p:nvCxnSpPr>
            <p:cNvPr id="41" name="AutoShape 53"/>
            <p:cNvCxnSpPr>
              <a:cxnSpLocks noChangeShapeType="1"/>
              <a:stCxn id="30" idx="2"/>
              <a:endCxn id="31" idx="7"/>
            </p:cNvCxnSpPr>
            <p:nvPr/>
          </p:nvCxnSpPr>
          <p:spPr bwMode="auto">
            <a:xfrm flipH="1">
              <a:off x="2916238" y="3633788"/>
              <a:ext cx="1320800" cy="585787"/>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2" name="AutoShape 54"/>
            <p:cNvCxnSpPr>
              <a:cxnSpLocks noChangeShapeType="1"/>
              <a:stCxn id="31" idx="3"/>
              <a:endCxn id="33" idx="7"/>
            </p:cNvCxnSpPr>
            <p:nvPr/>
          </p:nvCxnSpPr>
          <p:spPr bwMode="auto">
            <a:xfrm flipH="1">
              <a:off x="1954213" y="4510088"/>
              <a:ext cx="671512" cy="628650"/>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3" name="AutoShape 55"/>
            <p:cNvCxnSpPr>
              <a:cxnSpLocks noChangeShapeType="1"/>
              <a:stCxn id="31" idx="5"/>
              <a:endCxn id="34" idx="1"/>
            </p:cNvCxnSpPr>
            <p:nvPr/>
          </p:nvCxnSpPr>
          <p:spPr bwMode="auto">
            <a:xfrm>
              <a:off x="2916238" y="4510088"/>
              <a:ext cx="527050" cy="615950"/>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4" name="AutoShape 56"/>
            <p:cNvCxnSpPr>
              <a:cxnSpLocks noChangeShapeType="1"/>
              <a:stCxn id="34" idx="3"/>
              <a:endCxn id="38" idx="0"/>
            </p:cNvCxnSpPr>
            <p:nvPr/>
          </p:nvCxnSpPr>
          <p:spPr bwMode="auto">
            <a:xfrm flipH="1">
              <a:off x="3046413" y="5416550"/>
              <a:ext cx="396875" cy="493713"/>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5" name="AutoShape 57"/>
            <p:cNvCxnSpPr>
              <a:cxnSpLocks noChangeShapeType="1"/>
              <a:stCxn id="34" idx="5"/>
              <a:endCxn id="39" idx="0"/>
            </p:cNvCxnSpPr>
            <p:nvPr/>
          </p:nvCxnSpPr>
          <p:spPr bwMode="auto">
            <a:xfrm>
              <a:off x="3733800" y="5416550"/>
              <a:ext cx="325438" cy="484188"/>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6" name="AutoShape 58"/>
            <p:cNvCxnSpPr>
              <a:cxnSpLocks noChangeShapeType="1"/>
              <a:stCxn id="33" idx="5"/>
              <a:endCxn id="40" idx="0"/>
            </p:cNvCxnSpPr>
            <p:nvPr/>
          </p:nvCxnSpPr>
          <p:spPr bwMode="auto">
            <a:xfrm>
              <a:off x="1954213" y="5429250"/>
              <a:ext cx="246062" cy="479425"/>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7" name="AutoShape 59"/>
            <p:cNvCxnSpPr>
              <a:cxnSpLocks noChangeShapeType="1"/>
              <a:stCxn id="30" idx="6"/>
              <a:endCxn id="32" idx="1"/>
            </p:cNvCxnSpPr>
            <p:nvPr/>
          </p:nvCxnSpPr>
          <p:spPr bwMode="auto">
            <a:xfrm>
              <a:off x="4648200" y="3633788"/>
              <a:ext cx="1089025" cy="579437"/>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8" name="AutoShape 60"/>
            <p:cNvCxnSpPr>
              <a:cxnSpLocks noChangeShapeType="1"/>
              <a:stCxn id="36" idx="1"/>
              <a:endCxn id="32" idx="5"/>
            </p:cNvCxnSpPr>
            <p:nvPr/>
          </p:nvCxnSpPr>
          <p:spPr bwMode="auto">
            <a:xfrm flipH="1" flipV="1">
              <a:off x="6027738" y="4503738"/>
              <a:ext cx="730250" cy="622300"/>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9" name="AutoShape 62"/>
            <p:cNvCxnSpPr>
              <a:cxnSpLocks noChangeShapeType="1"/>
              <a:stCxn id="32" idx="3"/>
              <a:endCxn id="35" idx="7"/>
            </p:cNvCxnSpPr>
            <p:nvPr/>
          </p:nvCxnSpPr>
          <p:spPr bwMode="auto">
            <a:xfrm flipH="1">
              <a:off x="5114925" y="4503738"/>
              <a:ext cx="622300" cy="622300"/>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0" name="AutoShape 63"/>
            <p:cNvCxnSpPr>
              <a:cxnSpLocks noChangeShapeType="1"/>
              <a:stCxn id="35" idx="5"/>
              <a:endCxn id="37" idx="0"/>
            </p:cNvCxnSpPr>
            <p:nvPr/>
          </p:nvCxnSpPr>
          <p:spPr bwMode="auto">
            <a:xfrm>
              <a:off x="5114925" y="5416550"/>
              <a:ext cx="288925" cy="501650"/>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51" name="Rectangle 68"/>
            <p:cNvSpPr>
              <a:spLocks noChangeArrowheads="1"/>
            </p:cNvSpPr>
            <p:nvPr/>
          </p:nvSpPr>
          <p:spPr bwMode="auto">
            <a:xfrm>
              <a:off x="762000" y="2601188"/>
              <a:ext cx="6038168" cy="514212"/>
            </a:xfrm>
            <a:prstGeom prst="rect">
              <a:avLst/>
            </a:prstGeom>
            <a:solidFill>
              <a:srgbClr val="C0C0C0"/>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182880" tIns="91440" rIns="182880" bIns="91440" anchor="ctr">
              <a:spAutoFit/>
            </a:bodyP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600" b="1" i="0" u="none" strike="noStrike" kern="0" cap="none" spc="0" normalizeH="0" baseline="0" noProof="0">
                  <a:ln>
                    <a:noFill/>
                  </a:ln>
                  <a:effectLst/>
                  <a:uLnTx/>
                  <a:uFillTx/>
                  <a:latin typeface="Courier New" charset="0"/>
                </a:rPr>
                <a:t>14</a:t>
              </a:r>
              <a:r>
                <a:rPr kumimoji="0" lang="en-US" altLang="en-US" sz="1600" b="1" i="0" u="none" strike="noStrike" kern="0" cap="none" spc="0" normalizeH="0" baseline="0" noProof="0">
                  <a:ln>
                    <a:noFill/>
                  </a:ln>
                  <a:solidFill>
                    <a:srgbClr val="C0C0C0"/>
                  </a:solidFill>
                  <a:effectLst/>
                  <a:uLnTx/>
                  <a:uFillTx/>
                  <a:latin typeface="Courier New" charset="0"/>
                </a:rPr>
                <a:t> </a:t>
              </a:r>
              <a:r>
                <a:rPr kumimoji="0" lang="en-US" altLang="en-US" sz="1600" b="1" i="0" u="none" strike="noStrike" kern="0" cap="none" spc="0" normalizeH="0" baseline="0" noProof="0">
                  <a:ln>
                    <a:noFill/>
                  </a:ln>
                  <a:effectLst/>
                  <a:uLnTx/>
                  <a:uFillTx/>
                  <a:latin typeface="Courier New" charset="0"/>
                </a:rPr>
                <a:t>84</a:t>
              </a:r>
              <a:r>
                <a:rPr kumimoji="0" lang="en-US" altLang="en-US" sz="1600" b="1" i="0" u="none" strike="noStrike" kern="0" cap="none" spc="0" normalizeH="0" baseline="0" noProof="0">
                  <a:ln>
                    <a:noFill/>
                  </a:ln>
                  <a:solidFill>
                    <a:srgbClr val="C0C0C0"/>
                  </a:solidFill>
                  <a:effectLst/>
                  <a:uLnTx/>
                  <a:uFillTx/>
                  <a:latin typeface="Courier New" charset="0"/>
                </a:rPr>
                <a:t> </a:t>
              </a:r>
              <a:r>
                <a:rPr kumimoji="0" lang="en-US" altLang="en-US" sz="1600" b="1" i="0" u="none" strike="noStrike" kern="0" cap="none" spc="0" normalizeH="0" baseline="0" noProof="0">
                  <a:ln>
                    <a:noFill/>
                  </a:ln>
                  <a:effectLst/>
                  <a:uLnTx/>
                  <a:uFillTx/>
                  <a:latin typeface="Courier New" charset="0"/>
                </a:rPr>
                <a:t>13</a:t>
              </a:r>
              <a:r>
                <a:rPr kumimoji="0" lang="en-US" altLang="en-US" sz="1600" b="1" i="0" u="none" strike="noStrike" kern="0" cap="none" spc="0" normalizeH="0" baseline="0" noProof="0">
                  <a:ln>
                    <a:noFill/>
                  </a:ln>
                  <a:solidFill>
                    <a:srgbClr val="C0C0C0"/>
                  </a:solidFill>
                  <a:effectLst/>
                  <a:uLnTx/>
                  <a:uFillTx/>
                  <a:latin typeface="Courier New" charset="0"/>
                </a:rPr>
                <a:t> </a:t>
              </a:r>
              <a:r>
                <a:rPr kumimoji="0" lang="en-US" altLang="en-US" sz="1600" b="1" i="0" u="none" strike="noStrike" kern="0" cap="none" spc="0" normalizeH="0" baseline="0" noProof="0">
                  <a:ln>
                    <a:noFill/>
                  </a:ln>
                  <a:effectLst/>
                  <a:uLnTx/>
                  <a:uFillTx/>
                  <a:latin typeface="Courier New" charset="0"/>
                </a:rPr>
                <a:t>53</a:t>
              </a:r>
              <a:r>
                <a:rPr kumimoji="0" lang="en-US" altLang="en-US" sz="1600" b="1" i="0" u="none" strike="noStrike" kern="0" cap="none" spc="0" normalizeH="0" baseline="0" noProof="0">
                  <a:ln>
                    <a:noFill/>
                  </a:ln>
                  <a:solidFill>
                    <a:srgbClr val="C0C0C0"/>
                  </a:solidFill>
                  <a:effectLst/>
                  <a:uLnTx/>
                  <a:uFillTx/>
                  <a:latin typeface="Courier New" charset="0"/>
                </a:rPr>
                <a:t> </a:t>
              </a:r>
              <a:r>
                <a:rPr kumimoji="0" lang="en-US" altLang="en-US" sz="1600" b="1" kern="0">
                  <a:latin typeface="Courier New" charset="0"/>
                </a:rPr>
                <a:t>1</a:t>
              </a:r>
              <a:r>
                <a:rPr kumimoji="0" lang="en-US" altLang="en-US" sz="1600" b="1" i="0" u="none" strike="noStrike" kern="0" cap="none" spc="0" normalizeH="0" baseline="0" noProof="0">
                  <a:ln>
                    <a:noFill/>
                  </a:ln>
                  <a:effectLst/>
                  <a:uLnTx/>
                  <a:uFillTx/>
                  <a:latin typeface="Courier New" charset="0"/>
                </a:rPr>
                <a:t>6</a:t>
              </a:r>
              <a:r>
                <a:rPr kumimoji="0" lang="en-US" altLang="en-US" sz="1600" b="1" i="0" u="none" strike="noStrike" kern="0" cap="none" spc="0" normalizeH="0" baseline="0" noProof="0">
                  <a:ln>
                    <a:noFill/>
                  </a:ln>
                  <a:solidFill>
                    <a:srgbClr val="C0C0C0"/>
                  </a:solidFill>
                  <a:effectLst/>
                  <a:uLnTx/>
                  <a:uFillTx/>
                  <a:latin typeface="Courier New" charset="0"/>
                </a:rPr>
                <a:t> </a:t>
              </a:r>
              <a:r>
                <a:rPr kumimoji="0" lang="en-US" altLang="en-US" sz="1600" b="1" i="0" u="none" strike="noStrike" kern="0" cap="none" spc="0" normalizeH="0" baseline="0" noProof="0">
                  <a:ln>
                    <a:noFill/>
                  </a:ln>
                  <a:effectLst/>
                  <a:uLnTx/>
                  <a:uFillTx/>
                  <a:latin typeface="Courier New" charset="0"/>
                </a:rPr>
                <a:t>99</a:t>
              </a:r>
              <a:r>
                <a:rPr kumimoji="0" lang="en-US" altLang="en-US" sz="1600" b="1" i="0" u="none" strike="noStrike" kern="0" cap="none" spc="0" normalizeH="0" baseline="0" noProof="0">
                  <a:ln>
                    <a:noFill/>
                  </a:ln>
                  <a:solidFill>
                    <a:srgbClr val="C0C0C0"/>
                  </a:solidFill>
                  <a:effectLst/>
                  <a:uLnTx/>
                  <a:uFillTx/>
                  <a:latin typeface="Courier New" charset="0"/>
                </a:rPr>
                <a:t> </a:t>
              </a:r>
              <a:r>
                <a:rPr kumimoji="0" lang="en-US" altLang="en-US" sz="1600" b="1" i="0" u="none" strike="noStrike" kern="0" cap="none" spc="0" normalizeH="0" baseline="0" noProof="0">
                  <a:ln>
                    <a:noFill/>
                  </a:ln>
                  <a:effectLst/>
                  <a:uLnTx/>
                  <a:uFillTx/>
                  <a:latin typeface="Courier New" charset="0"/>
                </a:rPr>
                <a:t>72</a:t>
              </a:r>
              <a:r>
                <a:rPr kumimoji="0" lang="en-US" altLang="en-US" sz="1600" b="1" i="0" u="none" strike="noStrike" kern="0" cap="none" spc="0" normalizeH="0" baseline="0" noProof="0">
                  <a:ln>
                    <a:noFill/>
                  </a:ln>
                  <a:solidFill>
                    <a:srgbClr val="C0C0C0"/>
                  </a:solidFill>
                  <a:effectLst/>
                  <a:uLnTx/>
                  <a:uFillTx/>
                  <a:latin typeface="Courier New" charset="0"/>
                </a:rPr>
                <a:t> 43 33 64 97 51 25</a:t>
              </a:r>
              <a:endParaRPr kumimoji="0" lang="en-US" altLang="en-US" sz="1600" b="0" i="0" u="none" strike="noStrike" kern="0" cap="none" spc="0" normalizeH="0" baseline="0" noProof="0">
                <a:ln>
                  <a:noFill/>
                </a:ln>
                <a:solidFill>
                  <a:srgbClr val="C0C0C0"/>
                </a:solidFill>
                <a:effectLst/>
                <a:uLnTx/>
                <a:uFillTx/>
                <a:latin typeface="Courier New" charset="0"/>
              </a:endParaRPr>
            </a:p>
          </p:txBody>
        </p:sp>
        <p:sp>
          <p:nvSpPr>
            <p:cNvPr id="52" name="Rectangle 69"/>
            <p:cNvSpPr>
              <a:spLocks noChangeArrowheads="1"/>
            </p:cNvSpPr>
            <p:nvPr/>
          </p:nvSpPr>
          <p:spPr bwMode="auto">
            <a:xfrm>
              <a:off x="7670405" y="3227388"/>
              <a:ext cx="605935" cy="277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1" lang="en-US" altLang="en-US" b="0" i="0" u="none" strike="noStrike" kern="0" cap="none" spc="0" normalizeH="0" baseline="0" noProof="0">
                  <a:ln>
                    <a:noFill/>
                  </a:ln>
                  <a:solidFill>
                    <a:srgbClr val="000000"/>
                  </a:solidFill>
                  <a:effectLst/>
                  <a:uLnTx/>
                  <a:uFillTx/>
                  <a:latin typeface="Comic Sans MS" charset="0"/>
                </a:rPr>
                <a:t>Stack</a:t>
              </a:r>
            </a:p>
          </p:txBody>
        </p:sp>
      </p:grpSp>
    </p:spTree>
    <p:extLst>
      <p:ext uri="{BB962C8B-B14F-4D97-AF65-F5344CB8AC3E}">
        <p14:creationId xmlns:p14="http://schemas.microsoft.com/office/powerpoint/2010/main" val="2728269936"/>
      </p:ext>
    </p:extLst>
  </p:cSld>
  <p:clrMapOvr>
    <a:masterClrMapping/>
  </p:clrMapOvr>
  <p:transition>
    <p:wipe dir="u"/>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t>Preorder Traversal with a Stack</a:t>
            </a:r>
          </a:p>
        </p:txBody>
      </p:sp>
      <p:sp>
        <p:nvSpPr>
          <p:cNvPr id="4" name="Content Placeholder 1"/>
          <p:cNvSpPr txBox="1">
            <a:spLocks/>
          </p:cNvSpPr>
          <p:nvPr/>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buNone/>
            </a:pPr>
            <a:r>
              <a:rPr lang="en-SG" sz="1400"/>
              <a:t>Push the root onto the stack.</a:t>
            </a:r>
          </a:p>
          <a:p>
            <a:pPr marL="0" indent="0" algn="just">
              <a:lnSpc>
                <a:spcPct val="100000"/>
              </a:lnSpc>
              <a:buNone/>
            </a:pPr>
            <a:r>
              <a:rPr lang="en-SG" sz="1400"/>
              <a:t>While the stack is not empty</a:t>
            </a:r>
          </a:p>
          <a:p>
            <a:pPr algn="just">
              <a:lnSpc>
                <a:spcPct val="100000"/>
              </a:lnSpc>
            </a:pPr>
            <a:r>
              <a:rPr lang="en-SG" sz="1400"/>
              <a:t>pop the stack and visit it</a:t>
            </a:r>
          </a:p>
          <a:p>
            <a:pPr algn="just">
              <a:lnSpc>
                <a:spcPct val="100000"/>
              </a:lnSpc>
            </a:pPr>
            <a:r>
              <a:rPr lang="en-SG" sz="1400"/>
              <a:t>push its two children</a:t>
            </a:r>
          </a:p>
          <a:p>
            <a:pPr marL="0" indent="0" algn="just">
              <a:lnSpc>
                <a:spcPct val="150000"/>
              </a:lnSpc>
              <a:buNone/>
            </a:pPr>
            <a:endParaRPr lang="en-SG" sz="1400"/>
          </a:p>
        </p:txBody>
      </p:sp>
      <p:grpSp>
        <p:nvGrpSpPr>
          <p:cNvPr id="3" name="Group 2"/>
          <p:cNvGrpSpPr/>
          <p:nvPr/>
        </p:nvGrpSpPr>
        <p:grpSpPr>
          <a:xfrm>
            <a:off x="1363426" y="1679691"/>
            <a:ext cx="6417149" cy="4238192"/>
            <a:chOff x="762000" y="1271588"/>
            <a:chExt cx="7658101" cy="5057775"/>
          </a:xfrm>
        </p:grpSpPr>
        <p:sp>
          <p:nvSpPr>
            <p:cNvPr id="29" name="Rectangle 4"/>
            <p:cNvSpPr>
              <a:spLocks noChangeArrowheads="1"/>
            </p:cNvSpPr>
            <p:nvPr/>
          </p:nvSpPr>
          <p:spPr bwMode="auto">
            <a:xfrm>
              <a:off x="7658101" y="1271588"/>
              <a:ext cx="762000" cy="1851025"/>
            </a:xfrm>
            <a:prstGeom prst="rect">
              <a:avLst/>
            </a:prstGeom>
            <a:solidFill>
              <a:srgbClr val="C0C0C0"/>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1400" b="1" i="0" u="none" strike="noStrike" kern="0" cap="none" spc="0" normalizeH="0" baseline="0" noProof="0">
                <a:ln>
                  <a:noFill/>
                </a:ln>
                <a:solidFill>
                  <a:srgbClr val="000000"/>
                </a:solidFill>
                <a:effectLst/>
                <a:uLnTx/>
                <a:uFillTx/>
                <a:latin typeface="Courier New" charset="0"/>
              </a:endParaRPr>
            </a:p>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1400" b="1" i="0" u="none" strike="noStrike" kern="0" cap="none" spc="0" normalizeH="0" baseline="0" noProof="0">
                <a:ln>
                  <a:noFill/>
                </a:ln>
                <a:solidFill>
                  <a:srgbClr val="000000"/>
                </a:solidFill>
                <a:effectLst/>
                <a:uLnTx/>
                <a:uFillTx/>
                <a:latin typeface="Courier New" charset="0"/>
              </a:endParaRPr>
            </a:p>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1400" b="1" i="0" u="none" strike="noStrike" kern="0" cap="none" spc="0" normalizeH="0" baseline="0" noProof="0">
                <a:ln>
                  <a:noFill/>
                </a:ln>
                <a:solidFill>
                  <a:srgbClr val="000000"/>
                </a:solidFill>
                <a:effectLst/>
                <a:uLnTx/>
                <a:uFillTx/>
                <a:latin typeface="Courier New" charset="0"/>
              </a:endParaRPr>
            </a:p>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1400" b="1" i="0" u="none" strike="noStrike" kern="0" cap="none" spc="0" normalizeH="0" baseline="0" noProof="0">
                <a:ln>
                  <a:noFill/>
                </a:ln>
                <a:solidFill>
                  <a:srgbClr val="000000"/>
                </a:solidFill>
                <a:effectLst/>
                <a:uLnTx/>
                <a:uFillTx/>
                <a:latin typeface="Courier New" charset="0"/>
              </a:endParaRPr>
            </a:p>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1400" b="1" i="0" u="none" strike="noStrike" kern="0" cap="none" spc="0" normalizeH="0" baseline="0" noProof="0">
                <a:ln>
                  <a:noFill/>
                </a:ln>
                <a:solidFill>
                  <a:srgbClr val="000000"/>
                </a:solidFill>
                <a:effectLst/>
                <a:uLnTx/>
                <a:uFillTx/>
                <a:latin typeface="Courier New" charset="0"/>
              </a:endParaRP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solidFill>
                    <a:srgbClr val="000000"/>
                  </a:solidFill>
                  <a:effectLst/>
                  <a:uLnTx/>
                  <a:uFillTx/>
                  <a:latin typeface="Courier New" charset="0"/>
                </a:rPr>
                <a:t>33</a:t>
              </a:r>
            </a:p>
            <a:p>
              <a:pPr marL="0" marR="0" lvl="0" indent="0" algn="ctr" defTabSz="914400" eaLnBrk="0" fontAlgn="base" latinLnBrk="0" hangingPunct="0">
                <a:lnSpc>
                  <a:spcPct val="100000"/>
                </a:lnSpc>
                <a:spcBef>
                  <a:spcPct val="0"/>
                </a:spcBef>
                <a:buClrTx/>
                <a:buSzTx/>
                <a:buFontTx/>
                <a:buNone/>
                <a:tabLst/>
                <a:defRPr/>
              </a:pPr>
              <a:r>
                <a:rPr kumimoji="0" lang="en-US" altLang="en-US" sz="1400" b="1" kern="0" noProof="0">
                  <a:solidFill>
                    <a:srgbClr val="000000"/>
                  </a:solidFill>
                  <a:latin typeface="Courier New" charset="0"/>
                </a:rPr>
                <a:t>97</a:t>
              </a:r>
              <a:endParaRPr kumimoji="0" lang="en-US" altLang="en-US" sz="1400" b="1" i="0" u="none" strike="noStrike" kern="0" cap="none" spc="0" normalizeH="0" baseline="0" noProof="0">
                <a:ln>
                  <a:noFill/>
                </a:ln>
                <a:solidFill>
                  <a:srgbClr val="000000"/>
                </a:solidFill>
                <a:effectLst/>
                <a:uLnTx/>
                <a:uFillTx/>
                <a:latin typeface="Courier New" charset="0"/>
              </a:endParaRPr>
            </a:p>
            <a:p>
              <a:pPr marL="0" marR="0" lvl="0" indent="0" algn="ctr" defTabSz="914400" eaLnBrk="0" fontAlgn="base" latinLnBrk="0" hangingPunct="0">
                <a:lnSpc>
                  <a:spcPct val="100000"/>
                </a:lnSpc>
                <a:spcBef>
                  <a:spcPct val="0"/>
                </a:spcBef>
                <a:spcAft>
                  <a:spcPts val="600"/>
                </a:spcAft>
                <a:buClrTx/>
                <a:buSzTx/>
                <a:buFontTx/>
                <a:buNone/>
                <a:tabLst/>
                <a:defRPr/>
              </a:pPr>
              <a:endParaRPr kumimoji="0" lang="en-US" altLang="en-US" sz="900" b="1" i="0" u="none" strike="noStrike" kern="0" cap="none" spc="0" normalizeH="0" baseline="0" noProof="0">
                <a:ln>
                  <a:noFill/>
                </a:ln>
                <a:solidFill>
                  <a:srgbClr val="000000"/>
                </a:solidFill>
                <a:effectLst/>
                <a:uLnTx/>
                <a:uFillTx/>
                <a:latin typeface="Courier New" charset="0"/>
              </a:endParaRPr>
            </a:p>
          </p:txBody>
        </p:sp>
        <p:sp>
          <p:nvSpPr>
            <p:cNvPr id="30" name="Oval 10"/>
            <p:cNvSpPr>
              <a:spLocks noChangeArrowheads="1"/>
            </p:cNvSpPr>
            <p:nvPr/>
          </p:nvSpPr>
          <p:spPr bwMode="auto">
            <a:xfrm>
              <a:off x="4237038" y="3427413"/>
              <a:ext cx="411162" cy="411162"/>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nchorCtr="1"/>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effectLst/>
                  <a:uLnTx/>
                  <a:uFillTx/>
                  <a:latin typeface="Courier New" charset="0"/>
                  <a:ea typeface="ＭＳ Ｐゴシック" charset="-128"/>
                </a:rPr>
                <a:t>14</a:t>
              </a:r>
            </a:p>
          </p:txBody>
        </p:sp>
        <p:sp>
          <p:nvSpPr>
            <p:cNvPr id="31" name="Oval 11"/>
            <p:cNvSpPr>
              <a:spLocks noChangeArrowheads="1"/>
            </p:cNvSpPr>
            <p:nvPr/>
          </p:nvSpPr>
          <p:spPr bwMode="auto">
            <a:xfrm>
              <a:off x="2565400" y="4159250"/>
              <a:ext cx="411163" cy="411163"/>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effectLst/>
                  <a:uLnTx/>
                  <a:uFillTx/>
                  <a:latin typeface="Courier New" charset="0"/>
                  <a:ea typeface="ＭＳ Ｐゴシック" charset="-128"/>
                </a:rPr>
                <a:t>84</a:t>
              </a:r>
            </a:p>
          </p:txBody>
        </p:sp>
        <p:sp>
          <p:nvSpPr>
            <p:cNvPr id="32" name="Oval 12"/>
            <p:cNvSpPr>
              <a:spLocks noChangeArrowheads="1"/>
            </p:cNvSpPr>
            <p:nvPr/>
          </p:nvSpPr>
          <p:spPr bwMode="auto">
            <a:xfrm>
              <a:off x="5676900" y="4152900"/>
              <a:ext cx="411163" cy="411163"/>
            </a:xfrm>
            <a:prstGeom prst="ellipse">
              <a:avLst/>
            </a:prstGeom>
            <a:solidFill>
              <a:srgbClr val="00339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solidFill>
                    <a:schemeClr val="bg1"/>
                  </a:solidFill>
                  <a:effectLst/>
                  <a:uLnTx/>
                  <a:uFillTx/>
                  <a:latin typeface="Courier New" charset="0"/>
                  <a:ea typeface="ＭＳ Ｐゴシック" charset="-128"/>
                </a:rPr>
                <a:t>43</a:t>
              </a:r>
            </a:p>
          </p:txBody>
        </p:sp>
        <p:sp>
          <p:nvSpPr>
            <p:cNvPr id="33" name="Oval 13"/>
            <p:cNvSpPr>
              <a:spLocks noChangeArrowheads="1"/>
            </p:cNvSpPr>
            <p:nvPr/>
          </p:nvSpPr>
          <p:spPr bwMode="auto">
            <a:xfrm>
              <a:off x="1603375" y="5078413"/>
              <a:ext cx="411163" cy="411162"/>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effectLst/>
                  <a:uLnTx/>
                  <a:uFillTx/>
                  <a:latin typeface="Courier New" charset="0"/>
                  <a:ea typeface="ＭＳ Ｐゴシック" charset="-128"/>
                </a:rPr>
                <a:t>13</a:t>
              </a:r>
            </a:p>
          </p:txBody>
        </p:sp>
        <p:sp>
          <p:nvSpPr>
            <p:cNvPr id="34" name="Oval 14"/>
            <p:cNvSpPr>
              <a:spLocks noChangeArrowheads="1"/>
            </p:cNvSpPr>
            <p:nvPr/>
          </p:nvSpPr>
          <p:spPr bwMode="auto">
            <a:xfrm>
              <a:off x="3382963" y="5065713"/>
              <a:ext cx="411162" cy="411162"/>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effectLst/>
                  <a:uLnTx/>
                  <a:uFillTx/>
                  <a:latin typeface="Courier New" charset="0"/>
                  <a:ea typeface="ＭＳ Ｐゴシック" charset="-128"/>
                </a:rPr>
                <a:t>16</a:t>
              </a:r>
            </a:p>
          </p:txBody>
        </p:sp>
        <p:sp>
          <p:nvSpPr>
            <p:cNvPr id="35" name="Oval 15"/>
            <p:cNvSpPr>
              <a:spLocks noChangeArrowheads="1"/>
            </p:cNvSpPr>
            <p:nvPr/>
          </p:nvSpPr>
          <p:spPr bwMode="auto">
            <a:xfrm>
              <a:off x="4764088" y="5065713"/>
              <a:ext cx="411162" cy="411162"/>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solidFill>
                    <a:srgbClr val="000000"/>
                  </a:solidFill>
                  <a:effectLst/>
                  <a:uLnTx/>
                  <a:uFillTx/>
                  <a:latin typeface="Courier New" charset="0"/>
                  <a:ea typeface="ＭＳ Ｐゴシック" charset="-128"/>
                </a:rPr>
                <a:t>33</a:t>
              </a:r>
            </a:p>
          </p:txBody>
        </p:sp>
        <p:sp>
          <p:nvSpPr>
            <p:cNvPr id="36" name="Oval 16"/>
            <p:cNvSpPr>
              <a:spLocks noChangeArrowheads="1"/>
            </p:cNvSpPr>
            <p:nvPr/>
          </p:nvSpPr>
          <p:spPr bwMode="auto">
            <a:xfrm>
              <a:off x="6697663" y="5065713"/>
              <a:ext cx="411162" cy="411162"/>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solidFill>
                    <a:srgbClr val="000000"/>
                  </a:solidFill>
                  <a:effectLst/>
                  <a:uLnTx/>
                  <a:uFillTx/>
                  <a:latin typeface="Courier New" charset="0"/>
                  <a:ea typeface="ＭＳ Ｐゴシック" charset="-128"/>
                </a:rPr>
                <a:t>97</a:t>
              </a:r>
            </a:p>
          </p:txBody>
        </p:sp>
        <p:sp>
          <p:nvSpPr>
            <p:cNvPr id="37" name="Oval 17"/>
            <p:cNvSpPr>
              <a:spLocks noChangeArrowheads="1"/>
            </p:cNvSpPr>
            <p:nvPr/>
          </p:nvSpPr>
          <p:spPr bwMode="auto">
            <a:xfrm>
              <a:off x="5197475" y="5918200"/>
              <a:ext cx="411163" cy="411163"/>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solidFill>
                    <a:srgbClr val="000000"/>
                  </a:solidFill>
                  <a:effectLst/>
                  <a:uLnTx/>
                  <a:uFillTx/>
                  <a:latin typeface="Courier New" charset="0"/>
                  <a:ea typeface="ＭＳ Ｐゴシック" charset="-128"/>
                </a:rPr>
                <a:t>64</a:t>
              </a:r>
            </a:p>
          </p:txBody>
        </p:sp>
        <p:sp>
          <p:nvSpPr>
            <p:cNvPr id="38" name="Oval 18"/>
            <p:cNvSpPr>
              <a:spLocks noChangeArrowheads="1"/>
            </p:cNvSpPr>
            <p:nvPr/>
          </p:nvSpPr>
          <p:spPr bwMode="auto">
            <a:xfrm>
              <a:off x="2840038" y="5910263"/>
              <a:ext cx="411162" cy="411162"/>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effectLst/>
                  <a:uLnTx/>
                  <a:uFillTx/>
                  <a:latin typeface="Courier New" charset="0"/>
                  <a:ea typeface="ＭＳ Ｐゴシック" charset="-128"/>
                </a:rPr>
                <a:t>99</a:t>
              </a:r>
            </a:p>
          </p:txBody>
        </p:sp>
        <p:sp>
          <p:nvSpPr>
            <p:cNvPr id="39" name="Oval 19"/>
            <p:cNvSpPr>
              <a:spLocks noChangeArrowheads="1"/>
            </p:cNvSpPr>
            <p:nvPr/>
          </p:nvSpPr>
          <p:spPr bwMode="auto">
            <a:xfrm>
              <a:off x="3852863" y="5900738"/>
              <a:ext cx="411162" cy="411162"/>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effectLst/>
                  <a:uLnTx/>
                  <a:uFillTx/>
                  <a:latin typeface="Courier New" charset="0"/>
                  <a:ea typeface="ＭＳ Ｐゴシック" charset="-128"/>
                </a:rPr>
                <a:t>72</a:t>
              </a:r>
            </a:p>
          </p:txBody>
        </p:sp>
        <p:sp>
          <p:nvSpPr>
            <p:cNvPr id="40" name="Oval 20"/>
            <p:cNvSpPr>
              <a:spLocks noChangeArrowheads="1"/>
            </p:cNvSpPr>
            <p:nvPr/>
          </p:nvSpPr>
          <p:spPr bwMode="auto">
            <a:xfrm>
              <a:off x="1993900" y="5908675"/>
              <a:ext cx="411163" cy="411163"/>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effectLst/>
                  <a:uLnTx/>
                  <a:uFillTx/>
                  <a:latin typeface="Courier New" charset="0"/>
                  <a:ea typeface="ＭＳ Ｐゴシック" charset="-128"/>
                </a:rPr>
                <a:t>53</a:t>
              </a:r>
            </a:p>
          </p:txBody>
        </p:sp>
        <p:cxnSp>
          <p:nvCxnSpPr>
            <p:cNvPr id="41" name="AutoShape 53"/>
            <p:cNvCxnSpPr>
              <a:cxnSpLocks noChangeShapeType="1"/>
              <a:stCxn id="30" idx="2"/>
              <a:endCxn id="31" idx="7"/>
            </p:cNvCxnSpPr>
            <p:nvPr/>
          </p:nvCxnSpPr>
          <p:spPr bwMode="auto">
            <a:xfrm flipH="1">
              <a:off x="2916238" y="3633788"/>
              <a:ext cx="1320800" cy="585787"/>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2" name="AutoShape 54"/>
            <p:cNvCxnSpPr>
              <a:cxnSpLocks noChangeShapeType="1"/>
              <a:stCxn id="31" idx="3"/>
              <a:endCxn id="33" idx="7"/>
            </p:cNvCxnSpPr>
            <p:nvPr/>
          </p:nvCxnSpPr>
          <p:spPr bwMode="auto">
            <a:xfrm flipH="1">
              <a:off x="1954213" y="4510088"/>
              <a:ext cx="671512" cy="628650"/>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3" name="AutoShape 55"/>
            <p:cNvCxnSpPr>
              <a:cxnSpLocks noChangeShapeType="1"/>
              <a:stCxn id="31" idx="5"/>
              <a:endCxn id="34" idx="1"/>
            </p:cNvCxnSpPr>
            <p:nvPr/>
          </p:nvCxnSpPr>
          <p:spPr bwMode="auto">
            <a:xfrm>
              <a:off x="2916238" y="4510088"/>
              <a:ext cx="527050" cy="615950"/>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4" name="AutoShape 56"/>
            <p:cNvCxnSpPr>
              <a:cxnSpLocks noChangeShapeType="1"/>
              <a:stCxn id="34" idx="3"/>
              <a:endCxn id="38" idx="0"/>
            </p:cNvCxnSpPr>
            <p:nvPr/>
          </p:nvCxnSpPr>
          <p:spPr bwMode="auto">
            <a:xfrm flipH="1">
              <a:off x="3046413" y="5416550"/>
              <a:ext cx="396875" cy="493713"/>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5" name="AutoShape 57"/>
            <p:cNvCxnSpPr>
              <a:cxnSpLocks noChangeShapeType="1"/>
              <a:stCxn id="34" idx="5"/>
              <a:endCxn id="39" idx="0"/>
            </p:cNvCxnSpPr>
            <p:nvPr/>
          </p:nvCxnSpPr>
          <p:spPr bwMode="auto">
            <a:xfrm>
              <a:off x="3733800" y="5416550"/>
              <a:ext cx="325438" cy="484188"/>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6" name="AutoShape 58"/>
            <p:cNvCxnSpPr>
              <a:cxnSpLocks noChangeShapeType="1"/>
              <a:stCxn id="33" idx="5"/>
              <a:endCxn id="40" idx="0"/>
            </p:cNvCxnSpPr>
            <p:nvPr/>
          </p:nvCxnSpPr>
          <p:spPr bwMode="auto">
            <a:xfrm>
              <a:off x="1954213" y="5429250"/>
              <a:ext cx="246062" cy="479425"/>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7" name="AutoShape 59"/>
            <p:cNvCxnSpPr>
              <a:cxnSpLocks noChangeShapeType="1"/>
              <a:stCxn id="30" idx="6"/>
              <a:endCxn id="32" idx="1"/>
            </p:cNvCxnSpPr>
            <p:nvPr/>
          </p:nvCxnSpPr>
          <p:spPr bwMode="auto">
            <a:xfrm>
              <a:off x="4648200" y="3633788"/>
              <a:ext cx="1089025" cy="579437"/>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8" name="AutoShape 60"/>
            <p:cNvCxnSpPr>
              <a:cxnSpLocks noChangeShapeType="1"/>
              <a:stCxn id="36" idx="1"/>
              <a:endCxn id="32" idx="5"/>
            </p:cNvCxnSpPr>
            <p:nvPr/>
          </p:nvCxnSpPr>
          <p:spPr bwMode="auto">
            <a:xfrm flipH="1" flipV="1">
              <a:off x="6027738" y="4503738"/>
              <a:ext cx="730250" cy="622300"/>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9" name="AutoShape 62"/>
            <p:cNvCxnSpPr>
              <a:cxnSpLocks noChangeShapeType="1"/>
              <a:stCxn id="32" idx="3"/>
              <a:endCxn id="35" idx="7"/>
            </p:cNvCxnSpPr>
            <p:nvPr/>
          </p:nvCxnSpPr>
          <p:spPr bwMode="auto">
            <a:xfrm flipH="1">
              <a:off x="5114925" y="4503738"/>
              <a:ext cx="622300" cy="622300"/>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0" name="AutoShape 63"/>
            <p:cNvCxnSpPr>
              <a:cxnSpLocks noChangeShapeType="1"/>
              <a:stCxn id="35" idx="5"/>
              <a:endCxn id="37" idx="0"/>
            </p:cNvCxnSpPr>
            <p:nvPr/>
          </p:nvCxnSpPr>
          <p:spPr bwMode="auto">
            <a:xfrm>
              <a:off x="5114925" y="5416550"/>
              <a:ext cx="288925" cy="501650"/>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51" name="Rectangle 68"/>
            <p:cNvSpPr>
              <a:spLocks noChangeArrowheads="1"/>
            </p:cNvSpPr>
            <p:nvPr/>
          </p:nvSpPr>
          <p:spPr bwMode="auto">
            <a:xfrm>
              <a:off x="762000" y="2601188"/>
              <a:ext cx="6038168" cy="514212"/>
            </a:xfrm>
            <a:prstGeom prst="rect">
              <a:avLst/>
            </a:prstGeom>
            <a:solidFill>
              <a:srgbClr val="C0C0C0"/>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182880" tIns="91440" rIns="182880" bIns="91440" anchor="ctr">
              <a:spAutoFit/>
            </a:bodyP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600" b="1" i="0" u="none" strike="noStrike" kern="0" cap="none" spc="0" normalizeH="0" baseline="0" noProof="0">
                  <a:ln>
                    <a:noFill/>
                  </a:ln>
                  <a:effectLst/>
                  <a:uLnTx/>
                  <a:uFillTx/>
                  <a:latin typeface="Courier New" charset="0"/>
                </a:rPr>
                <a:t>14</a:t>
              </a:r>
              <a:r>
                <a:rPr kumimoji="0" lang="en-US" altLang="en-US" sz="1600" b="1" i="0" u="none" strike="noStrike" kern="0" cap="none" spc="0" normalizeH="0" baseline="0" noProof="0">
                  <a:ln>
                    <a:noFill/>
                  </a:ln>
                  <a:solidFill>
                    <a:srgbClr val="C0C0C0"/>
                  </a:solidFill>
                  <a:effectLst/>
                  <a:uLnTx/>
                  <a:uFillTx/>
                  <a:latin typeface="Courier New" charset="0"/>
                </a:rPr>
                <a:t> </a:t>
              </a:r>
              <a:r>
                <a:rPr kumimoji="0" lang="en-US" altLang="en-US" sz="1600" b="1" i="0" u="none" strike="noStrike" kern="0" cap="none" spc="0" normalizeH="0" baseline="0" noProof="0">
                  <a:ln>
                    <a:noFill/>
                  </a:ln>
                  <a:effectLst/>
                  <a:uLnTx/>
                  <a:uFillTx/>
                  <a:latin typeface="Courier New" charset="0"/>
                </a:rPr>
                <a:t>84</a:t>
              </a:r>
              <a:r>
                <a:rPr kumimoji="0" lang="en-US" altLang="en-US" sz="1600" b="1" i="0" u="none" strike="noStrike" kern="0" cap="none" spc="0" normalizeH="0" baseline="0" noProof="0">
                  <a:ln>
                    <a:noFill/>
                  </a:ln>
                  <a:solidFill>
                    <a:srgbClr val="C0C0C0"/>
                  </a:solidFill>
                  <a:effectLst/>
                  <a:uLnTx/>
                  <a:uFillTx/>
                  <a:latin typeface="Courier New" charset="0"/>
                </a:rPr>
                <a:t> </a:t>
              </a:r>
              <a:r>
                <a:rPr kumimoji="0" lang="en-US" altLang="en-US" sz="1600" b="1" i="0" u="none" strike="noStrike" kern="0" cap="none" spc="0" normalizeH="0" baseline="0" noProof="0">
                  <a:ln>
                    <a:noFill/>
                  </a:ln>
                  <a:effectLst/>
                  <a:uLnTx/>
                  <a:uFillTx/>
                  <a:latin typeface="Courier New" charset="0"/>
                </a:rPr>
                <a:t>13</a:t>
              </a:r>
              <a:r>
                <a:rPr kumimoji="0" lang="en-US" altLang="en-US" sz="1600" b="1" i="0" u="none" strike="noStrike" kern="0" cap="none" spc="0" normalizeH="0" baseline="0" noProof="0">
                  <a:ln>
                    <a:noFill/>
                  </a:ln>
                  <a:solidFill>
                    <a:srgbClr val="C0C0C0"/>
                  </a:solidFill>
                  <a:effectLst/>
                  <a:uLnTx/>
                  <a:uFillTx/>
                  <a:latin typeface="Courier New" charset="0"/>
                </a:rPr>
                <a:t> </a:t>
              </a:r>
              <a:r>
                <a:rPr kumimoji="0" lang="en-US" altLang="en-US" sz="1600" b="1" i="0" u="none" strike="noStrike" kern="0" cap="none" spc="0" normalizeH="0" baseline="0" noProof="0">
                  <a:ln>
                    <a:noFill/>
                  </a:ln>
                  <a:effectLst/>
                  <a:uLnTx/>
                  <a:uFillTx/>
                  <a:latin typeface="Courier New" charset="0"/>
                </a:rPr>
                <a:t>53</a:t>
              </a:r>
              <a:r>
                <a:rPr kumimoji="0" lang="en-US" altLang="en-US" sz="1600" b="1" i="0" u="none" strike="noStrike" kern="0" cap="none" spc="0" normalizeH="0" baseline="0" noProof="0">
                  <a:ln>
                    <a:noFill/>
                  </a:ln>
                  <a:solidFill>
                    <a:srgbClr val="C0C0C0"/>
                  </a:solidFill>
                  <a:effectLst/>
                  <a:uLnTx/>
                  <a:uFillTx/>
                  <a:latin typeface="Courier New" charset="0"/>
                </a:rPr>
                <a:t> </a:t>
              </a:r>
              <a:r>
                <a:rPr kumimoji="0" lang="en-US" altLang="en-US" sz="1600" b="1" kern="0">
                  <a:latin typeface="Courier New" charset="0"/>
                </a:rPr>
                <a:t>1</a:t>
              </a:r>
              <a:r>
                <a:rPr kumimoji="0" lang="en-US" altLang="en-US" sz="1600" b="1" i="0" u="none" strike="noStrike" kern="0" cap="none" spc="0" normalizeH="0" baseline="0" noProof="0">
                  <a:ln>
                    <a:noFill/>
                  </a:ln>
                  <a:effectLst/>
                  <a:uLnTx/>
                  <a:uFillTx/>
                  <a:latin typeface="Courier New" charset="0"/>
                </a:rPr>
                <a:t>6</a:t>
              </a:r>
              <a:r>
                <a:rPr kumimoji="0" lang="en-US" altLang="en-US" sz="1600" b="1" i="0" u="none" strike="noStrike" kern="0" cap="none" spc="0" normalizeH="0" baseline="0" noProof="0">
                  <a:ln>
                    <a:noFill/>
                  </a:ln>
                  <a:solidFill>
                    <a:srgbClr val="C0C0C0"/>
                  </a:solidFill>
                  <a:effectLst/>
                  <a:uLnTx/>
                  <a:uFillTx/>
                  <a:latin typeface="Courier New" charset="0"/>
                </a:rPr>
                <a:t> </a:t>
              </a:r>
              <a:r>
                <a:rPr kumimoji="0" lang="en-US" altLang="en-US" sz="1600" b="1" i="0" u="none" strike="noStrike" kern="0" cap="none" spc="0" normalizeH="0" baseline="0" noProof="0">
                  <a:ln>
                    <a:noFill/>
                  </a:ln>
                  <a:effectLst/>
                  <a:uLnTx/>
                  <a:uFillTx/>
                  <a:latin typeface="Courier New" charset="0"/>
                </a:rPr>
                <a:t>99</a:t>
              </a:r>
              <a:r>
                <a:rPr kumimoji="0" lang="en-US" altLang="en-US" sz="1600" b="1" i="0" u="none" strike="noStrike" kern="0" cap="none" spc="0" normalizeH="0" baseline="0" noProof="0">
                  <a:ln>
                    <a:noFill/>
                  </a:ln>
                  <a:solidFill>
                    <a:srgbClr val="C0C0C0"/>
                  </a:solidFill>
                  <a:effectLst/>
                  <a:uLnTx/>
                  <a:uFillTx/>
                  <a:latin typeface="Courier New" charset="0"/>
                </a:rPr>
                <a:t> </a:t>
              </a:r>
              <a:r>
                <a:rPr kumimoji="0" lang="en-US" altLang="en-US" sz="1600" b="1" i="0" u="none" strike="noStrike" kern="0" cap="none" spc="0" normalizeH="0" baseline="0" noProof="0">
                  <a:ln>
                    <a:noFill/>
                  </a:ln>
                  <a:effectLst/>
                  <a:uLnTx/>
                  <a:uFillTx/>
                  <a:latin typeface="Courier New" charset="0"/>
                </a:rPr>
                <a:t>72</a:t>
              </a:r>
              <a:r>
                <a:rPr kumimoji="0" lang="en-US" altLang="en-US" sz="1600" b="1" i="0" u="none" strike="noStrike" kern="0" cap="none" spc="0" normalizeH="0" baseline="0" noProof="0">
                  <a:ln>
                    <a:noFill/>
                  </a:ln>
                  <a:solidFill>
                    <a:srgbClr val="C0C0C0"/>
                  </a:solidFill>
                  <a:effectLst/>
                  <a:uLnTx/>
                  <a:uFillTx/>
                  <a:latin typeface="Courier New" charset="0"/>
                </a:rPr>
                <a:t> </a:t>
              </a:r>
              <a:r>
                <a:rPr kumimoji="0" lang="en-US" altLang="en-US" sz="1600" b="1" i="0" u="none" strike="noStrike" kern="0" cap="none" spc="0" normalizeH="0" baseline="0" noProof="0">
                  <a:ln>
                    <a:noFill/>
                  </a:ln>
                  <a:effectLst/>
                  <a:uLnTx/>
                  <a:uFillTx/>
                  <a:latin typeface="Courier New" charset="0"/>
                </a:rPr>
                <a:t>43</a:t>
              </a:r>
              <a:r>
                <a:rPr kumimoji="0" lang="en-US" altLang="en-US" sz="1600" b="1" i="0" u="none" strike="noStrike" kern="0" cap="none" spc="0" normalizeH="0" baseline="0" noProof="0">
                  <a:ln>
                    <a:noFill/>
                  </a:ln>
                  <a:solidFill>
                    <a:srgbClr val="C0C0C0"/>
                  </a:solidFill>
                  <a:effectLst/>
                  <a:uLnTx/>
                  <a:uFillTx/>
                  <a:latin typeface="Courier New" charset="0"/>
                </a:rPr>
                <a:t> 33 64 97 51 25</a:t>
              </a:r>
              <a:endParaRPr kumimoji="0" lang="en-US" altLang="en-US" sz="1600" b="0" i="0" u="none" strike="noStrike" kern="0" cap="none" spc="0" normalizeH="0" baseline="0" noProof="0">
                <a:ln>
                  <a:noFill/>
                </a:ln>
                <a:solidFill>
                  <a:srgbClr val="C0C0C0"/>
                </a:solidFill>
                <a:effectLst/>
                <a:uLnTx/>
                <a:uFillTx/>
                <a:latin typeface="Courier New" charset="0"/>
              </a:endParaRPr>
            </a:p>
          </p:txBody>
        </p:sp>
        <p:sp>
          <p:nvSpPr>
            <p:cNvPr id="52" name="Rectangle 69"/>
            <p:cNvSpPr>
              <a:spLocks noChangeArrowheads="1"/>
            </p:cNvSpPr>
            <p:nvPr/>
          </p:nvSpPr>
          <p:spPr bwMode="auto">
            <a:xfrm>
              <a:off x="7670405" y="3227388"/>
              <a:ext cx="605935" cy="277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1" lang="en-US" altLang="en-US" b="0" i="0" u="none" strike="noStrike" kern="0" cap="none" spc="0" normalizeH="0" baseline="0" noProof="0">
                  <a:ln>
                    <a:noFill/>
                  </a:ln>
                  <a:solidFill>
                    <a:srgbClr val="000000"/>
                  </a:solidFill>
                  <a:effectLst/>
                  <a:uLnTx/>
                  <a:uFillTx/>
                  <a:latin typeface="Comic Sans MS" charset="0"/>
                </a:rPr>
                <a:t>Stack</a:t>
              </a:r>
            </a:p>
          </p:txBody>
        </p:sp>
      </p:grpSp>
    </p:spTree>
    <p:extLst>
      <p:ext uri="{BB962C8B-B14F-4D97-AF65-F5344CB8AC3E}">
        <p14:creationId xmlns:p14="http://schemas.microsoft.com/office/powerpoint/2010/main" val="648729101"/>
      </p:ext>
    </p:extLst>
  </p:cSld>
  <p:clrMapOvr>
    <a:masterClrMapping/>
  </p:clrMapOvr>
  <p:transition>
    <p:wipe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934DB-135C-596C-1B6D-0344B00D821F}"/>
              </a:ext>
            </a:extLst>
          </p:cNvPr>
          <p:cNvSpPr>
            <a:spLocks noGrp="1"/>
          </p:cNvSpPr>
          <p:nvPr>
            <p:ph type="title"/>
          </p:nvPr>
        </p:nvSpPr>
        <p:spPr/>
        <p:txBody>
          <a:bodyPr/>
          <a:lstStyle/>
          <a:p>
            <a:r>
              <a:rPr lang="en-SG" dirty="0"/>
              <a:t>Question 03</a:t>
            </a:r>
          </a:p>
        </p:txBody>
      </p:sp>
      <p:pic>
        <p:nvPicPr>
          <p:cNvPr id="8" name="Picture 7">
            <a:extLst>
              <a:ext uri="{FF2B5EF4-FFF2-40B4-BE49-F238E27FC236}">
                <a16:creationId xmlns:a16="http://schemas.microsoft.com/office/drawing/2014/main" id="{D8951076-F93E-EC7F-78DD-9A449C41F53D}"/>
              </a:ext>
            </a:extLst>
          </p:cNvPr>
          <p:cNvPicPr>
            <a:picLocks noChangeAspect="1"/>
          </p:cNvPicPr>
          <p:nvPr/>
        </p:nvPicPr>
        <p:blipFill>
          <a:blip r:embed="rId2"/>
          <a:stretch>
            <a:fillRect/>
          </a:stretch>
        </p:blipFill>
        <p:spPr>
          <a:xfrm>
            <a:off x="961849" y="1524235"/>
            <a:ext cx="7220301" cy="3979256"/>
          </a:xfrm>
          <a:prstGeom prst="rect">
            <a:avLst/>
          </a:prstGeom>
        </p:spPr>
      </p:pic>
    </p:spTree>
    <p:extLst>
      <p:ext uri="{BB962C8B-B14F-4D97-AF65-F5344CB8AC3E}">
        <p14:creationId xmlns:p14="http://schemas.microsoft.com/office/powerpoint/2010/main" val="14647577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t>Preorder Traversal with a Stack</a:t>
            </a:r>
          </a:p>
        </p:txBody>
      </p:sp>
      <p:sp>
        <p:nvSpPr>
          <p:cNvPr id="4" name="Content Placeholder 1"/>
          <p:cNvSpPr txBox="1">
            <a:spLocks/>
          </p:cNvSpPr>
          <p:nvPr/>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buNone/>
            </a:pPr>
            <a:r>
              <a:rPr lang="en-SG" sz="1400"/>
              <a:t>Push the root onto the stack.</a:t>
            </a:r>
          </a:p>
          <a:p>
            <a:pPr marL="0" indent="0" algn="just">
              <a:lnSpc>
                <a:spcPct val="100000"/>
              </a:lnSpc>
              <a:buNone/>
            </a:pPr>
            <a:r>
              <a:rPr lang="en-SG" sz="1400"/>
              <a:t>While the stack is not empty</a:t>
            </a:r>
          </a:p>
          <a:p>
            <a:pPr algn="just">
              <a:lnSpc>
                <a:spcPct val="100000"/>
              </a:lnSpc>
            </a:pPr>
            <a:r>
              <a:rPr lang="en-SG" sz="1400"/>
              <a:t>pop the stack and visit it</a:t>
            </a:r>
          </a:p>
          <a:p>
            <a:pPr algn="just">
              <a:lnSpc>
                <a:spcPct val="100000"/>
              </a:lnSpc>
            </a:pPr>
            <a:r>
              <a:rPr lang="en-SG" sz="1400"/>
              <a:t>push its two children</a:t>
            </a:r>
          </a:p>
          <a:p>
            <a:pPr marL="0" indent="0" algn="just">
              <a:lnSpc>
                <a:spcPct val="150000"/>
              </a:lnSpc>
              <a:buNone/>
            </a:pPr>
            <a:endParaRPr lang="en-SG" sz="1400"/>
          </a:p>
        </p:txBody>
      </p:sp>
      <p:grpSp>
        <p:nvGrpSpPr>
          <p:cNvPr id="3" name="Group 2"/>
          <p:cNvGrpSpPr/>
          <p:nvPr/>
        </p:nvGrpSpPr>
        <p:grpSpPr>
          <a:xfrm>
            <a:off x="1363426" y="1679691"/>
            <a:ext cx="6417149" cy="4238192"/>
            <a:chOff x="762000" y="1271588"/>
            <a:chExt cx="7658101" cy="5057775"/>
          </a:xfrm>
        </p:grpSpPr>
        <p:sp>
          <p:nvSpPr>
            <p:cNvPr id="29" name="Rectangle 4"/>
            <p:cNvSpPr>
              <a:spLocks noChangeArrowheads="1"/>
            </p:cNvSpPr>
            <p:nvPr/>
          </p:nvSpPr>
          <p:spPr bwMode="auto">
            <a:xfrm>
              <a:off x="7658101" y="1271588"/>
              <a:ext cx="762000" cy="1851025"/>
            </a:xfrm>
            <a:prstGeom prst="rect">
              <a:avLst/>
            </a:prstGeom>
            <a:solidFill>
              <a:srgbClr val="C0C0C0"/>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1400" b="1" i="0" u="none" strike="noStrike" kern="0" cap="none" spc="0" normalizeH="0" baseline="0" noProof="0">
                <a:ln>
                  <a:noFill/>
                </a:ln>
                <a:solidFill>
                  <a:srgbClr val="000000"/>
                </a:solidFill>
                <a:effectLst/>
                <a:uLnTx/>
                <a:uFillTx/>
                <a:latin typeface="Courier New" charset="0"/>
              </a:endParaRPr>
            </a:p>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1400" b="1" i="0" u="none" strike="noStrike" kern="0" cap="none" spc="0" normalizeH="0" baseline="0" noProof="0">
                <a:ln>
                  <a:noFill/>
                </a:ln>
                <a:solidFill>
                  <a:srgbClr val="000000"/>
                </a:solidFill>
                <a:effectLst/>
                <a:uLnTx/>
                <a:uFillTx/>
                <a:latin typeface="Courier New" charset="0"/>
              </a:endParaRPr>
            </a:p>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1400" b="1" i="0" u="none" strike="noStrike" kern="0" cap="none" spc="0" normalizeH="0" baseline="0" noProof="0">
                <a:ln>
                  <a:noFill/>
                </a:ln>
                <a:solidFill>
                  <a:srgbClr val="000000"/>
                </a:solidFill>
                <a:effectLst/>
                <a:uLnTx/>
                <a:uFillTx/>
                <a:latin typeface="Courier New" charset="0"/>
              </a:endParaRPr>
            </a:p>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1400" b="1" i="0" u="none" strike="noStrike" kern="0" cap="none" spc="0" normalizeH="0" baseline="0" noProof="0">
                <a:ln>
                  <a:noFill/>
                </a:ln>
                <a:solidFill>
                  <a:srgbClr val="000000"/>
                </a:solidFill>
                <a:effectLst/>
                <a:uLnTx/>
                <a:uFillTx/>
                <a:latin typeface="Courier New" charset="0"/>
              </a:endParaRPr>
            </a:p>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1400" b="1" i="0" u="none" strike="noStrike" kern="0" cap="none" spc="0" normalizeH="0" baseline="0" noProof="0">
                <a:ln>
                  <a:noFill/>
                </a:ln>
                <a:solidFill>
                  <a:srgbClr val="000000"/>
                </a:solidFill>
                <a:effectLst/>
                <a:uLnTx/>
                <a:uFillTx/>
                <a:latin typeface="Courier New" charset="0"/>
              </a:endParaRP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kern="0">
                  <a:solidFill>
                    <a:srgbClr val="000000"/>
                  </a:solidFill>
                  <a:latin typeface="Courier New" charset="0"/>
                </a:rPr>
                <a:t>64</a:t>
              </a:r>
              <a:endParaRPr kumimoji="0" lang="en-US" altLang="en-US" sz="1400" b="1" i="0" u="none" strike="noStrike" kern="0" cap="none" spc="0" normalizeH="0" baseline="0" noProof="0">
                <a:ln>
                  <a:noFill/>
                </a:ln>
                <a:solidFill>
                  <a:srgbClr val="000000"/>
                </a:solidFill>
                <a:effectLst/>
                <a:uLnTx/>
                <a:uFillTx/>
                <a:latin typeface="Courier New" charset="0"/>
              </a:endParaRPr>
            </a:p>
            <a:p>
              <a:pPr marL="0" marR="0" lvl="0" indent="0" algn="ctr" defTabSz="914400" eaLnBrk="0" fontAlgn="base" latinLnBrk="0" hangingPunct="0">
                <a:lnSpc>
                  <a:spcPct val="100000"/>
                </a:lnSpc>
                <a:spcBef>
                  <a:spcPct val="0"/>
                </a:spcBef>
                <a:buClrTx/>
                <a:buSzTx/>
                <a:buFontTx/>
                <a:buNone/>
                <a:tabLst/>
                <a:defRPr/>
              </a:pPr>
              <a:r>
                <a:rPr kumimoji="0" lang="en-US" altLang="en-US" sz="1400" b="1" kern="0" noProof="0">
                  <a:solidFill>
                    <a:srgbClr val="000000"/>
                  </a:solidFill>
                  <a:latin typeface="Courier New" charset="0"/>
                </a:rPr>
                <a:t>97</a:t>
              </a:r>
              <a:endParaRPr kumimoji="0" lang="en-US" altLang="en-US" sz="1400" b="1" i="0" u="none" strike="noStrike" kern="0" cap="none" spc="0" normalizeH="0" baseline="0" noProof="0">
                <a:ln>
                  <a:noFill/>
                </a:ln>
                <a:solidFill>
                  <a:srgbClr val="000000"/>
                </a:solidFill>
                <a:effectLst/>
                <a:uLnTx/>
                <a:uFillTx/>
                <a:latin typeface="Courier New" charset="0"/>
              </a:endParaRPr>
            </a:p>
            <a:p>
              <a:pPr marL="0" marR="0" lvl="0" indent="0" algn="ctr" defTabSz="914400" eaLnBrk="0" fontAlgn="base" latinLnBrk="0" hangingPunct="0">
                <a:lnSpc>
                  <a:spcPct val="100000"/>
                </a:lnSpc>
                <a:spcBef>
                  <a:spcPct val="0"/>
                </a:spcBef>
                <a:spcAft>
                  <a:spcPts val="600"/>
                </a:spcAft>
                <a:buClrTx/>
                <a:buSzTx/>
                <a:buFontTx/>
                <a:buNone/>
                <a:tabLst/>
                <a:defRPr/>
              </a:pPr>
              <a:endParaRPr kumimoji="0" lang="en-US" altLang="en-US" sz="900" b="1" i="0" u="none" strike="noStrike" kern="0" cap="none" spc="0" normalizeH="0" baseline="0" noProof="0">
                <a:ln>
                  <a:noFill/>
                </a:ln>
                <a:solidFill>
                  <a:srgbClr val="000000"/>
                </a:solidFill>
                <a:effectLst/>
                <a:uLnTx/>
                <a:uFillTx/>
                <a:latin typeface="Courier New" charset="0"/>
              </a:endParaRPr>
            </a:p>
          </p:txBody>
        </p:sp>
        <p:sp>
          <p:nvSpPr>
            <p:cNvPr id="30" name="Oval 10"/>
            <p:cNvSpPr>
              <a:spLocks noChangeArrowheads="1"/>
            </p:cNvSpPr>
            <p:nvPr/>
          </p:nvSpPr>
          <p:spPr bwMode="auto">
            <a:xfrm>
              <a:off x="4237038" y="3427413"/>
              <a:ext cx="411162" cy="411162"/>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nchorCtr="1"/>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effectLst/>
                  <a:uLnTx/>
                  <a:uFillTx/>
                  <a:latin typeface="Courier New" charset="0"/>
                  <a:ea typeface="ＭＳ Ｐゴシック" charset="-128"/>
                </a:rPr>
                <a:t>14</a:t>
              </a:r>
            </a:p>
          </p:txBody>
        </p:sp>
        <p:sp>
          <p:nvSpPr>
            <p:cNvPr id="31" name="Oval 11"/>
            <p:cNvSpPr>
              <a:spLocks noChangeArrowheads="1"/>
            </p:cNvSpPr>
            <p:nvPr/>
          </p:nvSpPr>
          <p:spPr bwMode="auto">
            <a:xfrm>
              <a:off x="2565400" y="4159250"/>
              <a:ext cx="411163" cy="411163"/>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effectLst/>
                  <a:uLnTx/>
                  <a:uFillTx/>
                  <a:latin typeface="Courier New" charset="0"/>
                  <a:ea typeface="ＭＳ Ｐゴシック" charset="-128"/>
                </a:rPr>
                <a:t>84</a:t>
              </a:r>
            </a:p>
          </p:txBody>
        </p:sp>
        <p:sp>
          <p:nvSpPr>
            <p:cNvPr id="32" name="Oval 12"/>
            <p:cNvSpPr>
              <a:spLocks noChangeArrowheads="1"/>
            </p:cNvSpPr>
            <p:nvPr/>
          </p:nvSpPr>
          <p:spPr bwMode="auto">
            <a:xfrm>
              <a:off x="5676900" y="4152900"/>
              <a:ext cx="411163" cy="411163"/>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effectLst/>
                  <a:uLnTx/>
                  <a:uFillTx/>
                  <a:latin typeface="Courier New" charset="0"/>
                  <a:ea typeface="ＭＳ Ｐゴシック" charset="-128"/>
                </a:rPr>
                <a:t>43</a:t>
              </a:r>
            </a:p>
          </p:txBody>
        </p:sp>
        <p:sp>
          <p:nvSpPr>
            <p:cNvPr id="33" name="Oval 13"/>
            <p:cNvSpPr>
              <a:spLocks noChangeArrowheads="1"/>
            </p:cNvSpPr>
            <p:nvPr/>
          </p:nvSpPr>
          <p:spPr bwMode="auto">
            <a:xfrm>
              <a:off x="1603375" y="5078413"/>
              <a:ext cx="411163" cy="411162"/>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effectLst/>
                  <a:uLnTx/>
                  <a:uFillTx/>
                  <a:latin typeface="Courier New" charset="0"/>
                  <a:ea typeface="ＭＳ Ｐゴシック" charset="-128"/>
                </a:rPr>
                <a:t>13</a:t>
              </a:r>
            </a:p>
          </p:txBody>
        </p:sp>
        <p:sp>
          <p:nvSpPr>
            <p:cNvPr id="34" name="Oval 14"/>
            <p:cNvSpPr>
              <a:spLocks noChangeArrowheads="1"/>
            </p:cNvSpPr>
            <p:nvPr/>
          </p:nvSpPr>
          <p:spPr bwMode="auto">
            <a:xfrm>
              <a:off x="3382963" y="5065713"/>
              <a:ext cx="411162" cy="411162"/>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effectLst/>
                  <a:uLnTx/>
                  <a:uFillTx/>
                  <a:latin typeface="Courier New" charset="0"/>
                  <a:ea typeface="ＭＳ Ｐゴシック" charset="-128"/>
                </a:rPr>
                <a:t>16</a:t>
              </a:r>
            </a:p>
          </p:txBody>
        </p:sp>
        <p:sp>
          <p:nvSpPr>
            <p:cNvPr id="35" name="Oval 15"/>
            <p:cNvSpPr>
              <a:spLocks noChangeArrowheads="1"/>
            </p:cNvSpPr>
            <p:nvPr/>
          </p:nvSpPr>
          <p:spPr bwMode="auto">
            <a:xfrm>
              <a:off x="4764088" y="5065713"/>
              <a:ext cx="411162" cy="411162"/>
            </a:xfrm>
            <a:prstGeom prst="ellipse">
              <a:avLst/>
            </a:prstGeom>
            <a:solidFill>
              <a:srgbClr val="00339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solidFill>
                    <a:schemeClr val="bg1"/>
                  </a:solidFill>
                  <a:effectLst/>
                  <a:uLnTx/>
                  <a:uFillTx/>
                  <a:latin typeface="Courier New" charset="0"/>
                  <a:ea typeface="ＭＳ Ｐゴシック" charset="-128"/>
                </a:rPr>
                <a:t>33</a:t>
              </a:r>
            </a:p>
          </p:txBody>
        </p:sp>
        <p:sp>
          <p:nvSpPr>
            <p:cNvPr id="36" name="Oval 16"/>
            <p:cNvSpPr>
              <a:spLocks noChangeArrowheads="1"/>
            </p:cNvSpPr>
            <p:nvPr/>
          </p:nvSpPr>
          <p:spPr bwMode="auto">
            <a:xfrm>
              <a:off x="6697663" y="5065713"/>
              <a:ext cx="411162" cy="411162"/>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solidFill>
                    <a:srgbClr val="000000"/>
                  </a:solidFill>
                  <a:effectLst/>
                  <a:uLnTx/>
                  <a:uFillTx/>
                  <a:latin typeface="Courier New" charset="0"/>
                  <a:ea typeface="ＭＳ Ｐゴシック" charset="-128"/>
                </a:rPr>
                <a:t>97</a:t>
              </a:r>
            </a:p>
          </p:txBody>
        </p:sp>
        <p:sp>
          <p:nvSpPr>
            <p:cNvPr id="37" name="Oval 17"/>
            <p:cNvSpPr>
              <a:spLocks noChangeArrowheads="1"/>
            </p:cNvSpPr>
            <p:nvPr/>
          </p:nvSpPr>
          <p:spPr bwMode="auto">
            <a:xfrm>
              <a:off x="5197475" y="5918200"/>
              <a:ext cx="411163" cy="411163"/>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solidFill>
                    <a:srgbClr val="000000"/>
                  </a:solidFill>
                  <a:effectLst/>
                  <a:uLnTx/>
                  <a:uFillTx/>
                  <a:latin typeface="Courier New" charset="0"/>
                  <a:ea typeface="ＭＳ Ｐゴシック" charset="-128"/>
                </a:rPr>
                <a:t>64</a:t>
              </a:r>
            </a:p>
          </p:txBody>
        </p:sp>
        <p:sp>
          <p:nvSpPr>
            <p:cNvPr id="38" name="Oval 18"/>
            <p:cNvSpPr>
              <a:spLocks noChangeArrowheads="1"/>
            </p:cNvSpPr>
            <p:nvPr/>
          </p:nvSpPr>
          <p:spPr bwMode="auto">
            <a:xfrm>
              <a:off x="2840038" y="5910263"/>
              <a:ext cx="411162" cy="411162"/>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effectLst/>
                  <a:uLnTx/>
                  <a:uFillTx/>
                  <a:latin typeface="Courier New" charset="0"/>
                  <a:ea typeface="ＭＳ Ｐゴシック" charset="-128"/>
                </a:rPr>
                <a:t>99</a:t>
              </a:r>
            </a:p>
          </p:txBody>
        </p:sp>
        <p:sp>
          <p:nvSpPr>
            <p:cNvPr id="39" name="Oval 19"/>
            <p:cNvSpPr>
              <a:spLocks noChangeArrowheads="1"/>
            </p:cNvSpPr>
            <p:nvPr/>
          </p:nvSpPr>
          <p:spPr bwMode="auto">
            <a:xfrm>
              <a:off x="3852863" y="5900738"/>
              <a:ext cx="411162" cy="411162"/>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effectLst/>
                  <a:uLnTx/>
                  <a:uFillTx/>
                  <a:latin typeface="Courier New" charset="0"/>
                  <a:ea typeface="ＭＳ Ｐゴシック" charset="-128"/>
                </a:rPr>
                <a:t>72</a:t>
              </a:r>
            </a:p>
          </p:txBody>
        </p:sp>
        <p:sp>
          <p:nvSpPr>
            <p:cNvPr id="40" name="Oval 20"/>
            <p:cNvSpPr>
              <a:spLocks noChangeArrowheads="1"/>
            </p:cNvSpPr>
            <p:nvPr/>
          </p:nvSpPr>
          <p:spPr bwMode="auto">
            <a:xfrm>
              <a:off x="1993900" y="5908675"/>
              <a:ext cx="411163" cy="411163"/>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effectLst/>
                  <a:uLnTx/>
                  <a:uFillTx/>
                  <a:latin typeface="Courier New" charset="0"/>
                  <a:ea typeface="ＭＳ Ｐゴシック" charset="-128"/>
                </a:rPr>
                <a:t>53</a:t>
              </a:r>
            </a:p>
          </p:txBody>
        </p:sp>
        <p:cxnSp>
          <p:nvCxnSpPr>
            <p:cNvPr id="41" name="AutoShape 53"/>
            <p:cNvCxnSpPr>
              <a:cxnSpLocks noChangeShapeType="1"/>
              <a:stCxn id="30" idx="2"/>
              <a:endCxn id="31" idx="7"/>
            </p:cNvCxnSpPr>
            <p:nvPr/>
          </p:nvCxnSpPr>
          <p:spPr bwMode="auto">
            <a:xfrm flipH="1">
              <a:off x="2916238" y="3633788"/>
              <a:ext cx="1320800" cy="585787"/>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2" name="AutoShape 54"/>
            <p:cNvCxnSpPr>
              <a:cxnSpLocks noChangeShapeType="1"/>
              <a:stCxn id="31" idx="3"/>
              <a:endCxn id="33" idx="7"/>
            </p:cNvCxnSpPr>
            <p:nvPr/>
          </p:nvCxnSpPr>
          <p:spPr bwMode="auto">
            <a:xfrm flipH="1">
              <a:off x="1954213" y="4510088"/>
              <a:ext cx="671512" cy="628650"/>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3" name="AutoShape 55"/>
            <p:cNvCxnSpPr>
              <a:cxnSpLocks noChangeShapeType="1"/>
              <a:stCxn id="31" idx="5"/>
              <a:endCxn id="34" idx="1"/>
            </p:cNvCxnSpPr>
            <p:nvPr/>
          </p:nvCxnSpPr>
          <p:spPr bwMode="auto">
            <a:xfrm>
              <a:off x="2916238" y="4510088"/>
              <a:ext cx="527050" cy="615950"/>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4" name="AutoShape 56"/>
            <p:cNvCxnSpPr>
              <a:cxnSpLocks noChangeShapeType="1"/>
              <a:stCxn id="34" idx="3"/>
              <a:endCxn id="38" idx="0"/>
            </p:cNvCxnSpPr>
            <p:nvPr/>
          </p:nvCxnSpPr>
          <p:spPr bwMode="auto">
            <a:xfrm flipH="1">
              <a:off x="3046413" y="5416550"/>
              <a:ext cx="396875" cy="493713"/>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5" name="AutoShape 57"/>
            <p:cNvCxnSpPr>
              <a:cxnSpLocks noChangeShapeType="1"/>
              <a:stCxn id="34" idx="5"/>
              <a:endCxn id="39" idx="0"/>
            </p:cNvCxnSpPr>
            <p:nvPr/>
          </p:nvCxnSpPr>
          <p:spPr bwMode="auto">
            <a:xfrm>
              <a:off x="3733800" y="5416550"/>
              <a:ext cx="325438" cy="484188"/>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6" name="AutoShape 58"/>
            <p:cNvCxnSpPr>
              <a:cxnSpLocks noChangeShapeType="1"/>
              <a:stCxn id="33" idx="5"/>
              <a:endCxn id="40" idx="0"/>
            </p:cNvCxnSpPr>
            <p:nvPr/>
          </p:nvCxnSpPr>
          <p:spPr bwMode="auto">
            <a:xfrm>
              <a:off x="1954213" y="5429250"/>
              <a:ext cx="246062" cy="479425"/>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7" name="AutoShape 59"/>
            <p:cNvCxnSpPr>
              <a:cxnSpLocks noChangeShapeType="1"/>
              <a:stCxn id="30" idx="6"/>
              <a:endCxn id="32" idx="1"/>
            </p:cNvCxnSpPr>
            <p:nvPr/>
          </p:nvCxnSpPr>
          <p:spPr bwMode="auto">
            <a:xfrm>
              <a:off x="4648200" y="3633788"/>
              <a:ext cx="1089025" cy="579437"/>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8" name="AutoShape 60"/>
            <p:cNvCxnSpPr>
              <a:cxnSpLocks noChangeShapeType="1"/>
              <a:stCxn id="36" idx="1"/>
              <a:endCxn id="32" idx="5"/>
            </p:cNvCxnSpPr>
            <p:nvPr/>
          </p:nvCxnSpPr>
          <p:spPr bwMode="auto">
            <a:xfrm flipH="1" flipV="1">
              <a:off x="6027738" y="4503738"/>
              <a:ext cx="730250" cy="622300"/>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9" name="AutoShape 62"/>
            <p:cNvCxnSpPr>
              <a:cxnSpLocks noChangeShapeType="1"/>
              <a:stCxn id="32" idx="3"/>
              <a:endCxn id="35" idx="7"/>
            </p:cNvCxnSpPr>
            <p:nvPr/>
          </p:nvCxnSpPr>
          <p:spPr bwMode="auto">
            <a:xfrm flipH="1">
              <a:off x="5114925" y="4503738"/>
              <a:ext cx="622300" cy="622300"/>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0" name="AutoShape 63"/>
            <p:cNvCxnSpPr>
              <a:cxnSpLocks noChangeShapeType="1"/>
              <a:stCxn id="35" idx="5"/>
              <a:endCxn id="37" idx="0"/>
            </p:cNvCxnSpPr>
            <p:nvPr/>
          </p:nvCxnSpPr>
          <p:spPr bwMode="auto">
            <a:xfrm>
              <a:off x="5114925" y="5416550"/>
              <a:ext cx="288925" cy="501650"/>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51" name="Rectangle 68"/>
            <p:cNvSpPr>
              <a:spLocks noChangeArrowheads="1"/>
            </p:cNvSpPr>
            <p:nvPr/>
          </p:nvSpPr>
          <p:spPr bwMode="auto">
            <a:xfrm>
              <a:off x="762000" y="2601188"/>
              <a:ext cx="6038168" cy="514212"/>
            </a:xfrm>
            <a:prstGeom prst="rect">
              <a:avLst/>
            </a:prstGeom>
            <a:solidFill>
              <a:srgbClr val="C0C0C0"/>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182880" tIns="91440" rIns="182880" bIns="91440" anchor="ctr">
              <a:spAutoFit/>
            </a:bodyP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600" b="1" i="0" u="none" strike="noStrike" kern="0" cap="none" spc="0" normalizeH="0" baseline="0" noProof="0">
                  <a:ln>
                    <a:noFill/>
                  </a:ln>
                  <a:effectLst/>
                  <a:uLnTx/>
                  <a:uFillTx/>
                  <a:latin typeface="Courier New" charset="0"/>
                </a:rPr>
                <a:t>14</a:t>
              </a:r>
              <a:r>
                <a:rPr kumimoji="0" lang="en-US" altLang="en-US" sz="1600" b="1" i="0" u="none" strike="noStrike" kern="0" cap="none" spc="0" normalizeH="0" baseline="0" noProof="0">
                  <a:ln>
                    <a:noFill/>
                  </a:ln>
                  <a:solidFill>
                    <a:srgbClr val="C0C0C0"/>
                  </a:solidFill>
                  <a:effectLst/>
                  <a:uLnTx/>
                  <a:uFillTx/>
                  <a:latin typeface="Courier New" charset="0"/>
                </a:rPr>
                <a:t> </a:t>
              </a:r>
              <a:r>
                <a:rPr kumimoji="0" lang="en-US" altLang="en-US" sz="1600" b="1" i="0" u="none" strike="noStrike" kern="0" cap="none" spc="0" normalizeH="0" baseline="0" noProof="0">
                  <a:ln>
                    <a:noFill/>
                  </a:ln>
                  <a:effectLst/>
                  <a:uLnTx/>
                  <a:uFillTx/>
                  <a:latin typeface="Courier New" charset="0"/>
                </a:rPr>
                <a:t>84</a:t>
              </a:r>
              <a:r>
                <a:rPr kumimoji="0" lang="en-US" altLang="en-US" sz="1600" b="1" i="0" u="none" strike="noStrike" kern="0" cap="none" spc="0" normalizeH="0" baseline="0" noProof="0">
                  <a:ln>
                    <a:noFill/>
                  </a:ln>
                  <a:solidFill>
                    <a:srgbClr val="C0C0C0"/>
                  </a:solidFill>
                  <a:effectLst/>
                  <a:uLnTx/>
                  <a:uFillTx/>
                  <a:latin typeface="Courier New" charset="0"/>
                </a:rPr>
                <a:t> </a:t>
              </a:r>
              <a:r>
                <a:rPr kumimoji="0" lang="en-US" altLang="en-US" sz="1600" b="1" i="0" u="none" strike="noStrike" kern="0" cap="none" spc="0" normalizeH="0" baseline="0" noProof="0">
                  <a:ln>
                    <a:noFill/>
                  </a:ln>
                  <a:effectLst/>
                  <a:uLnTx/>
                  <a:uFillTx/>
                  <a:latin typeface="Courier New" charset="0"/>
                </a:rPr>
                <a:t>13</a:t>
              </a:r>
              <a:r>
                <a:rPr kumimoji="0" lang="en-US" altLang="en-US" sz="1600" b="1" i="0" u="none" strike="noStrike" kern="0" cap="none" spc="0" normalizeH="0" baseline="0" noProof="0">
                  <a:ln>
                    <a:noFill/>
                  </a:ln>
                  <a:solidFill>
                    <a:srgbClr val="C0C0C0"/>
                  </a:solidFill>
                  <a:effectLst/>
                  <a:uLnTx/>
                  <a:uFillTx/>
                  <a:latin typeface="Courier New" charset="0"/>
                </a:rPr>
                <a:t> </a:t>
              </a:r>
              <a:r>
                <a:rPr kumimoji="0" lang="en-US" altLang="en-US" sz="1600" b="1" i="0" u="none" strike="noStrike" kern="0" cap="none" spc="0" normalizeH="0" baseline="0" noProof="0">
                  <a:ln>
                    <a:noFill/>
                  </a:ln>
                  <a:effectLst/>
                  <a:uLnTx/>
                  <a:uFillTx/>
                  <a:latin typeface="Courier New" charset="0"/>
                </a:rPr>
                <a:t>53</a:t>
              </a:r>
              <a:r>
                <a:rPr kumimoji="0" lang="en-US" altLang="en-US" sz="1600" b="1" i="0" u="none" strike="noStrike" kern="0" cap="none" spc="0" normalizeH="0" baseline="0" noProof="0">
                  <a:ln>
                    <a:noFill/>
                  </a:ln>
                  <a:solidFill>
                    <a:srgbClr val="C0C0C0"/>
                  </a:solidFill>
                  <a:effectLst/>
                  <a:uLnTx/>
                  <a:uFillTx/>
                  <a:latin typeface="Courier New" charset="0"/>
                </a:rPr>
                <a:t> </a:t>
              </a:r>
              <a:r>
                <a:rPr kumimoji="0" lang="en-US" altLang="en-US" sz="1600" b="1" kern="0">
                  <a:latin typeface="Courier New" charset="0"/>
                </a:rPr>
                <a:t>1</a:t>
              </a:r>
              <a:r>
                <a:rPr kumimoji="0" lang="en-US" altLang="en-US" sz="1600" b="1" i="0" u="none" strike="noStrike" kern="0" cap="none" spc="0" normalizeH="0" baseline="0" noProof="0">
                  <a:ln>
                    <a:noFill/>
                  </a:ln>
                  <a:effectLst/>
                  <a:uLnTx/>
                  <a:uFillTx/>
                  <a:latin typeface="Courier New" charset="0"/>
                </a:rPr>
                <a:t>6</a:t>
              </a:r>
              <a:r>
                <a:rPr kumimoji="0" lang="en-US" altLang="en-US" sz="1600" b="1" i="0" u="none" strike="noStrike" kern="0" cap="none" spc="0" normalizeH="0" baseline="0" noProof="0">
                  <a:ln>
                    <a:noFill/>
                  </a:ln>
                  <a:solidFill>
                    <a:srgbClr val="C0C0C0"/>
                  </a:solidFill>
                  <a:effectLst/>
                  <a:uLnTx/>
                  <a:uFillTx/>
                  <a:latin typeface="Courier New" charset="0"/>
                </a:rPr>
                <a:t> </a:t>
              </a:r>
              <a:r>
                <a:rPr kumimoji="0" lang="en-US" altLang="en-US" sz="1600" b="1" i="0" u="none" strike="noStrike" kern="0" cap="none" spc="0" normalizeH="0" baseline="0" noProof="0">
                  <a:ln>
                    <a:noFill/>
                  </a:ln>
                  <a:effectLst/>
                  <a:uLnTx/>
                  <a:uFillTx/>
                  <a:latin typeface="Courier New" charset="0"/>
                </a:rPr>
                <a:t>99</a:t>
              </a:r>
              <a:r>
                <a:rPr kumimoji="0" lang="en-US" altLang="en-US" sz="1600" b="1" i="0" u="none" strike="noStrike" kern="0" cap="none" spc="0" normalizeH="0" baseline="0" noProof="0">
                  <a:ln>
                    <a:noFill/>
                  </a:ln>
                  <a:solidFill>
                    <a:srgbClr val="C0C0C0"/>
                  </a:solidFill>
                  <a:effectLst/>
                  <a:uLnTx/>
                  <a:uFillTx/>
                  <a:latin typeface="Courier New" charset="0"/>
                </a:rPr>
                <a:t> </a:t>
              </a:r>
              <a:r>
                <a:rPr kumimoji="0" lang="en-US" altLang="en-US" sz="1600" b="1" i="0" u="none" strike="noStrike" kern="0" cap="none" spc="0" normalizeH="0" baseline="0" noProof="0">
                  <a:ln>
                    <a:noFill/>
                  </a:ln>
                  <a:effectLst/>
                  <a:uLnTx/>
                  <a:uFillTx/>
                  <a:latin typeface="Courier New" charset="0"/>
                </a:rPr>
                <a:t>72</a:t>
              </a:r>
              <a:r>
                <a:rPr kumimoji="0" lang="en-US" altLang="en-US" sz="1600" b="1" i="0" u="none" strike="noStrike" kern="0" cap="none" spc="0" normalizeH="0" baseline="0" noProof="0">
                  <a:ln>
                    <a:noFill/>
                  </a:ln>
                  <a:solidFill>
                    <a:srgbClr val="C0C0C0"/>
                  </a:solidFill>
                  <a:effectLst/>
                  <a:uLnTx/>
                  <a:uFillTx/>
                  <a:latin typeface="Courier New" charset="0"/>
                </a:rPr>
                <a:t> </a:t>
              </a:r>
              <a:r>
                <a:rPr kumimoji="0" lang="en-US" altLang="en-US" sz="1600" b="1" i="0" u="none" strike="noStrike" kern="0" cap="none" spc="0" normalizeH="0" baseline="0" noProof="0">
                  <a:ln>
                    <a:noFill/>
                  </a:ln>
                  <a:effectLst/>
                  <a:uLnTx/>
                  <a:uFillTx/>
                  <a:latin typeface="Courier New" charset="0"/>
                </a:rPr>
                <a:t>43</a:t>
              </a:r>
              <a:r>
                <a:rPr kumimoji="0" lang="en-US" altLang="en-US" sz="1600" b="1" i="0" u="none" strike="noStrike" kern="0" cap="none" spc="0" normalizeH="0" baseline="0" noProof="0">
                  <a:ln>
                    <a:noFill/>
                  </a:ln>
                  <a:solidFill>
                    <a:srgbClr val="C0C0C0"/>
                  </a:solidFill>
                  <a:effectLst/>
                  <a:uLnTx/>
                  <a:uFillTx/>
                  <a:latin typeface="Courier New" charset="0"/>
                </a:rPr>
                <a:t> </a:t>
              </a:r>
              <a:r>
                <a:rPr kumimoji="0" lang="en-US" altLang="en-US" sz="1600" b="1" i="0" u="none" strike="noStrike" kern="0" cap="none" spc="0" normalizeH="0" baseline="0" noProof="0">
                  <a:ln>
                    <a:noFill/>
                  </a:ln>
                  <a:effectLst/>
                  <a:uLnTx/>
                  <a:uFillTx/>
                  <a:latin typeface="Courier New" charset="0"/>
                </a:rPr>
                <a:t>33</a:t>
              </a:r>
              <a:r>
                <a:rPr kumimoji="0" lang="en-US" altLang="en-US" sz="1600" b="1" i="0" u="none" strike="noStrike" kern="0" cap="none" spc="0" normalizeH="0" baseline="0" noProof="0">
                  <a:ln>
                    <a:noFill/>
                  </a:ln>
                  <a:solidFill>
                    <a:srgbClr val="C0C0C0"/>
                  </a:solidFill>
                  <a:effectLst/>
                  <a:uLnTx/>
                  <a:uFillTx/>
                  <a:latin typeface="Courier New" charset="0"/>
                </a:rPr>
                <a:t> 64 97 51 25</a:t>
              </a:r>
              <a:endParaRPr kumimoji="0" lang="en-US" altLang="en-US" sz="1600" b="0" i="0" u="none" strike="noStrike" kern="0" cap="none" spc="0" normalizeH="0" baseline="0" noProof="0">
                <a:ln>
                  <a:noFill/>
                </a:ln>
                <a:solidFill>
                  <a:srgbClr val="C0C0C0"/>
                </a:solidFill>
                <a:effectLst/>
                <a:uLnTx/>
                <a:uFillTx/>
                <a:latin typeface="Courier New" charset="0"/>
              </a:endParaRPr>
            </a:p>
          </p:txBody>
        </p:sp>
        <p:sp>
          <p:nvSpPr>
            <p:cNvPr id="52" name="Rectangle 69"/>
            <p:cNvSpPr>
              <a:spLocks noChangeArrowheads="1"/>
            </p:cNvSpPr>
            <p:nvPr/>
          </p:nvSpPr>
          <p:spPr bwMode="auto">
            <a:xfrm>
              <a:off x="7670405" y="3227388"/>
              <a:ext cx="605935" cy="277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1" lang="en-US" altLang="en-US" b="0" i="0" u="none" strike="noStrike" kern="0" cap="none" spc="0" normalizeH="0" baseline="0" noProof="0">
                  <a:ln>
                    <a:noFill/>
                  </a:ln>
                  <a:solidFill>
                    <a:srgbClr val="000000"/>
                  </a:solidFill>
                  <a:effectLst/>
                  <a:uLnTx/>
                  <a:uFillTx/>
                  <a:latin typeface="Comic Sans MS" charset="0"/>
                </a:rPr>
                <a:t>Stack</a:t>
              </a:r>
            </a:p>
          </p:txBody>
        </p:sp>
      </p:grpSp>
    </p:spTree>
    <p:extLst>
      <p:ext uri="{BB962C8B-B14F-4D97-AF65-F5344CB8AC3E}">
        <p14:creationId xmlns:p14="http://schemas.microsoft.com/office/powerpoint/2010/main" val="1687148529"/>
      </p:ext>
    </p:extLst>
  </p:cSld>
  <p:clrMapOvr>
    <a:masterClrMapping/>
  </p:clrMapOvr>
  <p:transition>
    <p:wipe dir="u"/>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t>Preorder Traversal with a Stack</a:t>
            </a:r>
          </a:p>
        </p:txBody>
      </p:sp>
      <p:sp>
        <p:nvSpPr>
          <p:cNvPr id="4" name="Content Placeholder 1"/>
          <p:cNvSpPr txBox="1">
            <a:spLocks/>
          </p:cNvSpPr>
          <p:nvPr/>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buNone/>
            </a:pPr>
            <a:r>
              <a:rPr lang="en-SG" sz="1400"/>
              <a:t>Push the root onto the stack.</a:t>
            </a:r>
          </a:p>
          <a:p>
            <a:pPr marL="0" indent="0" algn="just">
              <a:lnSpc>
                <a:spcPct val="100000"/>
              </a:lnSpc>
              <a:buNone/>
            </a:pPr>
            <a:r>
              <a:rPr lang="en-SG" sz="1400"/>
              <a:t>While the stack is not empty</a:t>
            </a:r>
          </a:p>
          <a:p>
            <a:pPr algn="just">
              <a:lnSpc>
                <a:spcPct val="100000"/>
              </a:lnSpc>
            </a:pPr>
            <a:r>
              <a:rPr lang="en-SG" sz="1400"/>
              <a:t>pop the stack and visit it</a:t>
            </a:r>
          </a:p>
          <a:p>
            <a:pPr algn="just">
              <a:lnSpc>
                <a:spcPct val="100000"/>
              </a:lnSpc>
            </a:pPr>
            <a:r>
              <a:rPr lang="en-SG" sz="1400"/>
              <a:t>push its two children</a:t>
            </a:r>
          </a:p>
          <a:p>
            <a:pPr marL="0" indent="0" algn="just">
              <a:lnSpc>
                <a:spcPct val="150000"/>
              </a:lnSpc>
              <a:buNone/>
            </a:pPr>
            <a:endParaRPr lang="en-SG" sz="1400"/>
          </a:p>
        </p:txBody>
      </p:sp>
      <p:grpSp>
        <p:nvGrpSpPr>
          <p:cNvPr id="3" name="Group 2"/>
          <p:cNvGrpSpPr/>
          <p:nvPr/>
        </p:nvGrpSpPr>
        <p:grpSpPr>
          <a:xfrm>
            <a:off x="1363426" y="1679691"/>
            <a:ext cx="6417149" cy="4238192"/>
            <a:chOff x="762000" y="1271588"/>
            <a:chExt cx="7658101" cy="5057775"/>
          </a:xfrm>
        </p:grpSpPr>
        <p:sp>
          <p:nvSpPr>
            <p:cNvPr id="29" name="Rectangle 4"/>
            <p:cNvSpPr>
              <a:spLocks noChangeArrowheads="1"/>
            </p:cNvSpPr>
            <p:nvPr/>
          </p:nvSpPr>
          <p:spPr bwMode="auto">
            <a:xfrm>
              <a:off x="7658101" y="1271588"/>
              <a:ext cx="762000" cy="1851025"/>
            </a:xfrm>
            <a:prstGeom prst="rect">
              <a:avLst/>
            </a:prstGeom>
            <a:solidFill>
              <a:srgbClr val="C0C0C0"/>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1400" b="1" i="0" u="none" strike="noStrike" kern="0" cap="none" spc="0" normalizeH="0" baseline="0" noProof="0">
                <a:ln>
                  <a:noFill/>
                </a:ln>
                <a:solidFill>
                  <a:srgbClr val="000000"/>
                </a:solidFill>
                <a:effectLst/>
                <a:uLnTx/>
                <a:uFillTx/>
                <a:latin typeface="Courier New" charset="0"/>
              </a:endParaRPr>
            </a:p>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1400" b="1" i="0" u="none" strike="noStrike" kern="0" cap="none" spc="0" normalizeH="0" baseline="0" noProof="0">
                <a:ln>
                  <a:noFill/>
                </a:ln>
                <a:solidFill>
                  <a:srgbClr val="000000"/>
                </a:solidFill>
                <a:effectLst/>
                <a:uLnTx/>
                <a:uFillTx/>
                <a:latin typeface="Courier New" charset="0"/>
              </a:endParaRPr>
            </a:p>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1400" b="1" i="0" u="none" strike="noStrike" kern="0" cap="none" spc="0" normalizeH="0" baseline="0" noProof="0">
                <a:ln>
                  <a:noFill/>
                </a:ln>
                <a:solidFill>
                  <a:srgbClr val="000000"/>
                </a:solidFill>
                <a:effectLst/>
                <a:uLnTx/>
                <a:uFillTx/>
                <a:latin typeface="Courier New" charset="0"/>
              </a:endParaRPr>
            </a:p>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1400" b="1" i="0" u="none" strike="noStrike" kern="0" cap="none" spc="0" normalizeH="0" baseline="0" noProof="0">
                <a:ln>
                  <a:noFill/>
                </a:ln>
                <a:solidFill>
                  <a:srgbClr val="000000"/>
                </a:solidFill>
                <a:effectLst/>
                <a:uLnTx/>
                <a:uFillTx/>
                <a:latin typeface="Courier New" charset="0"/>
              </a:endParaRPr>
            </a:p>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1400" b="1" i="0" u="none" strike="noStrike" kern="0" cap="none" spc="0" normalizeH="0" baseline="0" noProof="0">
                <a:ln>
                  <a:noFill/>
                </a:ln>
                <a:solidFill>
                  <a:srgbClr val="000000"/>
                </a:solidFill>
                <a:effectLst/>
                <a:uLnTx/>
                <a:uFillTx/>
                <a:latin typeface="Courier New" charset="0"/>
              </a:endParaRPr>
            </a:p>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1400" b="1" i="0" u="none" strike="noStrike" kern="0" cap="none" spc="0" normalizeH="0" baseline="0" noProof="0">
                <a:ln>
                  <a:noFill/>
                </a:ln>
                <a:solidFill>
                  <a:srgbClr val="000000"/>
                </a:solidFill>
                <a:effectLst/>
                <a:uLnTx/>
                <a:uFillTx/>
                <a:latin typeface="Courier New" charset="0"/>
              </a:endParaRPr>
            </a:p>
            <a:p>
              <a:pPr marL="0" marR="0" lvl="0" indent="0" algn="ctr" defTabSz="914400" eaLnBrk="0" fontAlgn="base" latinLnBrk="0" hangingPunct="0">
                <a:lnSpc>
                  <a:spcPct val="100000"/>
                </a:lnSpc>
                <a:spcBef>
                  <a:spcPct val="0"/>
                </a:spcBef>
                <a:buClrTx/>
                <a:buSzTx/>
                <a:buFontTx/>
                <a:buNone/>
                <a:tabLst/>
                <a:defRPr/>
              </a:pPr>
              <a:r>
                <a:rPr kumimoji="0" lang="en-US" altLang="en-US" sz="1400" b="1" kern="0" noProof="0">
                  <a:solidFill>
                    <a:srgbClr val="000000"/>
                  </a:solidFill>
                  <a:latin typeface="Courier New" charset="0"/>
                </a:rPr>
                <a:t>97</a:t>
              </a:r>
              <a:endParaRPr kumimoji="0" lang="en-US" altLang="en-US" sz="1400" b="1" i="0" u="none" strike="noStrike" kern="0" cap="none" spc="0" normalizeH="0" baseline="0" noProof="0">
                <a:ln>
                  <a:noFill/>
                </a:ln>
                <a:solidFill>
                  <a:srgbClr val="000000"/>
                </a:solidFill>
                <a:effectLst/>
                <a:uLnTx/>
                <a:uFillTx/>
                <a:latin typeface="Courier New" charset="0"/>
              </a:endParaRPr>
            </a:p>
            <a:p>
              <a:pPr marL="0" marR="0" lvl="0" indent="0" algn="ctr" defTabSz="914400" eaLnBrk="0" fontAlgn="base" latinLnBrk="0" hangingPunct="0">
                <a:lnSpc>
                  <a:spcPct val="100000"/>
                </a:lnSpc>
                <a:spcBef>
                  <a:spcPct val="0"/>
                </a:spcBef>
                <a:spcAft>
                  <a:spcPts val="600"/>
                </a:spcAft>
                <a:buClrTx/>
                <a:buSzTx/>
                <a:buFontTx/>
                <a:buNone/>
                <a:tabLst/>
                <a:defRPr/>
              </a:pPr>
              <a:endParaRPr kumimoji="0" lang="en-US" altLang="en-US" sz="900" b="1" i="0" u="none" strike="noStrike" kern="0" cap="none" spc="0" normalizeH="0" baseline="0" noProof="0">
                <a:ln>
                  <a:noFill/>
                </a:ln>
                <a:solidFill>
                  <a:srgbClr val="000000"/>
                </a:solidFill>
                <a:effectLst/>
                <a:uLnTx/>
                <a:uFillTx/>
                <a:latin typeface="Courier New" charset="0"/>
              </a:endParaRPr>
            </a:p>
          </p:txBody>
        </p:sp>
        <p:sp>
          <p:nvSpPr>
            <p:cNvPr id="30" name="Oval 10"/>
            <p:cNvSpPr>
              <a:spLocks noChangeArrowheads="1"/>
            </p:cNvSpPr>
            <p:nvPr/>
          </p:nvSpPr>
          <p:spPr bwMode="auto">
            <a:xfrm>
              <a:off x="4237038" y="3427413"/>
              <a:ext cx="411162" cy="411162"/>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nchorCtr="1"/>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effectLst/>
                  <a:uLnTx/>
                  <a:uFillTx/>
                  <a:latin typeface="Courier New" charset="0"/>
                  <a:ea typeface="ＭＳ Ｐゴシック" charset="-128"/>
                </a:rPr>
                <a:t>14</a:t>
              </a:r>
            </a:p>
          </p:txBody>
        </p:sp>
        <p:sp>
          <p:nvSpPr>
            <p:cNvPr id="31" name="Oval 11"/>
            <p:cNvSpPr>
              <a:spLocks noChangeArrowheads="1"/>
            </p:cNvSpPr>
            <p:nvPr/>
          </p:nvSpPr>
          <p:spPr bwMode="auto">
            <a:xfrm>
              <a:off x="2565400" y="4159250"/>
              <a:ext cx="411163" cy="411163"/>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effectLst/>
                  <a:uLnTx/>
                  <a:uFillTx/>
                  <a:latin typeface="Courier New" charset="0"/>
                  <a:ea typeface="ＭＳ Ｐゴシック" charset="-128"/>
                </a:rPr>
                <a:t>84</a:t>
              </a:r>
            </a:p>
          </p:txBody>
        </p:sp>
        <p:sp>
          <p:nvSpPr>
            <p:cNvPr id="32" name="Oval 12"/>
            <p:cNvSpPr>
              <a:spLocks noChangeArrowheads="1"/>
            </p:cNvSpPr>
            <p:nvPr/>
          </p:nvSpPr>
          <p:spPr bwMode="auto">
            <a:xfrm>
              <a:off x="5676900" y="4152900"/>
              <a:ext cx="411163" cy="411163"/>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effectLst/>
                  <a:uLnTx/>
                  <a:uFillTx/>
                  <a:latin typeface="Courier New" charset="0"/>
                  <a:ea typeface="ＭＳ Ｐゴシック" charset="-128"/>
                </a:rPr>
                <a:t>43</a:t>
              </a:r>
            </a:p>
          </p:txBody>
        </p:sp>
        <p:sp>
          <p:nvSpPr>
            <p:cNvPr id="33" name="Oval 13"/>
            <p:cNvSpPr>
              <a:spLocks noChangeArrowheads="1"/>
            </p:cNvSpPr>
            <p:nvPr/>
          </p:nvSpPr>
          <p:spPr bwMode="auto">
            <a:xfrm>
              <a:off x="1603375" y="5078413"/>
              <a:ext cx="411163" cy="411162"/>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effectLst/>
                  <a:uLnTx/>
                  <a:uFillTx/>
                  <a:latin typeface="Courier New" charset="0"/>
                  <a:ea typeface="ＭＳ Ｐゴシック" charset="-128"/>
                </a:rPr>
                <a:t>13</a:t>
              </a:r>
            </a:p>
          </p:txBody>
        </p:sp>
        <p:sp>
          <p:nvSpPr>
            <p:cNvPr id="34" name="Oval 14"/>
            <p:cNvSpPr>
              <a:spLocks noChangeArrowheads="1"/>
            </p:cNvSpPr>
            <p:nvPr/>
          </p:nvSpPr>
          <p:spPr bwMode="auto">
            <a:xfrm>
              <a:off x="3382963" y="5065713"/>
              <a:ext cx="411162" cy="411162"/>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effectLst/>
                  <a:uLnTx/>
                  <a:uFillTx/>
                  <a:latin typeface="Courier New" charset="0"/>
                  <a:ea typeface="ＭＳ Ｐゴシック" charset="-128"/>
                </a:rPr>
                <a:t>16</a:t>
              </a:r>
            </a:p>
          </p:txBody>
        </p:sp>
        <p:sp>
          <p:nvSpPr>
            <p:cNvPr id="35" name="Oval 15"/>
            <p:cNvSpPr>
              <a:spLocks noChangeArrowheads="1"/>
            </p:cNvSpPr>
            <p:nvPr/>
          </p:nvSpPr>
          <p:spPr bwMode="auto">
            <a:xfrm>
              <a:off x="4764088" y="5065713"/>
              <a:ext cx="411162" cy="411162"/>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effectLst/>
                  <a:uLnTx/>
                  <a:uFillTx/>
                  <a:latin typeface="Courier New" charset="0"/>
                  <a:ea typeface="ＭＳ Ｐゴシック" charset="-128"/>
                </a:rPr>
                <a:t>33</a:t>
              </a:r>
            </a:p>
          </p:txBody>
        </p:sp>
        <p:sp>
          <p:nvSpPr>
            <p:cNvPr id="36" name="Oval 16"/>
            <p:cNvSpPr>
              <a:spLocks noChangeArrowheads="1"/>
            </p:cNvSpPr>
            <p:nvPr/>
          </p:nvSpPr>
          <p:spPr bwMode="auto">
            <a:xfrm>
              <a:off x="6697663" y="5065713"/>
              <a:ext cx="411162" cy="411162"/>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solidFill>
                    <a:srgbClr val="000000"/>
                  </a:solidFill>
                  <a:effectLst/>
                  <a:uLnTx/>
                  <a:uFillTx/>
                  <a:latin typeface="Courier New" charset="0"/>
                  <a:ea typeface="ＭＳ Ｐゴシック" charset="-128"/>
                </a:rPr>
                <a:t>97</a:t>
              </a:r>
            </a:p>
          </p:txBody>
        </p:sp>
        <p:sp>
          <p:nvSpPr>
            <p:cNvPr id="37" name="Oval 17"/>
            <p:cNvSpPr>
              <a:spLocks noChangeArrowheads="1"/>
            </p:cNvSpPr>
            <p:nvPr/>
          </p:nvSpPr>
          <p:spPr bwMode="auto">
            <a:xfrm>
              <a:off x="5197475" y="5918200"/>
              <a:ext cx="411163" cy="411163"/>
            </a:xfrm>
            <a:prstGeom prst="ellipse">
              <a:avLst/>
            </a:prstGeom>
            <a:solidFill>
              <a:srgbClr val="00339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solidFill>
                    <a:schemeClr val="bg1"/>
                  </a:solidFill>
                  <a:effectLst/>
                  <a:uLnTx/>
                  <a:uFillTx/>
                  <a:latin typeface="Courier New" charset="0"/>
                  <a:ea typeface="ＭＳ Ｐゴシック" charset="-128"/>
                </a:rPr>
                <a:t>64</a:t>
              </a:r>
            </a:p>
          </p:txBody>
        </p:sp>
        <p:sp>
          <p:nvSpPr>
            <p:cNvPr id="38" name="Oval 18"/>
            <p:cNvSpPr>
              <a:spLocks noChangeArrowheads="1"/>
            </p:cNvSpPr>
            <p:nvPr/>
          </p:nvSpPr>
          <p:spPr bwMode="auto">
            <a:xfrm>
              <a:off x="2840038" y="5910263"/>
              <a:ext cx="411162" cy="411162"/>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effectLst/>
                  <a:uLnTx/>
                  <a:uFillTx/>
                  <a:latin typeface="Courier New" charset="0"/>
                  <a:ea typeface="ＭＳ Ｐゴシック" charset="-128"/>
                </a:rPr>
                <a:t>99</a:t>
              </a:r>
            </a:p>
          </p:txBody>
        </p:sp>
        <p:sp>
          <p:nvSpPr>
            <p:cNvPr id="39" name="Oval 19"/>
            <p:cNvSpPr>
              <a:spLocks noChangeArrowheads="1"/>
            </p:cNvSpPr>
            <p:nvPr/>
          </p:nvSpPr>
          <p:spPr bwMode="auto">
            <a:xfrm>
              <a:off x="3852863" y="5900738"/>
              <a:ext cx="411162" cy="411162"/>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effectLst/>
                  <a:uLnTx/>
                  <a:uFillTx/>
                  <a:latin typeface="Courier New" charset="0"/>
                  <a:ea typeface="ＭＳ Ｐゴシック" charset="-128"/>
                </a:rPr>
                <a:t>72</a:t>
              </a:r>
            </a:p>
          </p:txBody>
        </p:sp>
        <p:sp>
          <p:nvSpPr>
            <p:cNvPr id="40" name="Oval 20"/>
            <p:cNvSpPr>
              <a:spLocks noChangeArrowheads="1"/>
            </p:cNvSpPr>
            <p:nvPr/>
          </p:nvSpPr>
          <p:spPr bwMode="auto">
            <a:xfrm>
              <a:off x="1993900" y="5908675"/>
              <a:ext cx="411163" cy="411163"/>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effectLst/>
                  <a:uLnTx/>
                  <a:uFillTx/>
                  <a:latin typeface="Courier New" charset="0"/>
                  <a:ea typeface="ＭＳ Ｐゴシック" charset="-128"/>
                </a:rPr>
                <a:t>53</a:t>
              </a:r>
            </a:p>
          </p:txBody>
        </p:sp>
        <p:cxnSp>
          <p:nvCxnSpPr>
            <p:cNvPr id="41" name="AutoShape 53"/>
            <p:cNvCxnSpPr>
              <a:cxnSpLocks noChangeShapeType="1"/>
              <a:stCxn id="30" idx="2"/>
              <a:endCxn id="31" idx="7"/>
            </p:cNvCxnSpPr>
            <p:nvPr/>
          </p:nvCxnSpPr>
          <p:spPr bwMode="auto">
            <a:xfrm flipH="1">
              <a:off x="2916238" y="3633788"/>
              <a:ext cx="1320800" cy="585787"/>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2" name="AutoShape 54"/>
            <p:cNvCxnSpPr>
              <a:cxnSpLocks noChangeShapeType="1"/>
              <a:stCxn id="31" idx="3"/>
              <a:endCxn id="33" idx="7"/>
            </p:cNvCxnSpPr>
            <p:nvPr/>
          </p:nvCxnSpPr>
          <p:spPr bwMode="auto">
            <a:xfrm flipH="1">
              <a:off x="1954213" y="4510088"/>
              <a:ext cx="671512" cy="628650"/>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3" name="AutoShape 55"/>
            <p:cNvCxnSpPr>
              <a:cxnSpLocks noChangeShapeType="1"/>
              <a:stCxn id="31" idx="5"/>
              <a:endCxn id="34" idx="1"/>
            </p:cNvCxnSpPr>
            <p:nvPr/>
          </p:nvCxnSpPr>
          <p:spPr bwMode="auto">
            <a:xfrm>
              <a:off x="2916238" y="4510088"/>
              <a:ext cx="527050" cy="615950"/>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4" name="AutoShape 56"/>
            <p:cNvCxnSpPr>
              <a:cxnSpLocks noChangeShapeType="1"/>
              <a:stCxn id="34" idx="3"/>
              <a:endCxn id="38" idx="0"/>
            </p:cNvCxnSpPr>
            <p:nvPr/>
          </p:nvCxnSpPr>
          <p:spPr bwMode="auto">
            <a:xfrm flipH="1">
              <a:off x="3046413" y="5416550"/>
              <a:ext cx="396875" cy="493713"/>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5" name="AutoShape 57"/>
            <p:cNvCxnSpPr>
              <a:cxnSpLocks noChangeShapeType="1"/>
              <a:stCxn id="34" idx="5"/>
              <a:endCxn id="39" idx="0"/>
            </p:cNvCxnSpPr>
            <p:nvPr/>
          </p:nvCxnSpPr>
          <p:spPr bwMode="auto">
            <a:xfrm>
              <a:off x="3733800" y="5416550"/>
              <a:ext cx="325438" cy="484188"/>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6" name="AutoShape 58"/>
            <p:cNvCxnSpPr>
              <a:cxnSpLocks noChangeShapeType="1"/>
              <a:stCxn id="33" idx="5"/>
              <a:endCxn id="40" idx="0"/>
            </p:cNvCxnSpPr>
            <p:nvPr/>
          </p:nvCxnSpPr>
          <p:spPr bwMode="auto">
            <a:xfrm>
              <a:off x="1954213" y="5429250"/>
              <a:ext cx="246062" cy="479425"/>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7" name="AutoShape 59"/>
            <p:cNvCxnSpPr>
              <a:cxnSpLocks noChangeShapeType="1"/>
              <a:stCxn id="30" idx="6"/>
              <a:endCxn id="32" idx="1"/>
            </p:cNvCxnSpPr>
            <p:nvPr/>
          </p:nvCxnSpPr>
          <p:spPr bwMode="auto">
            <a:xfrm>
              <a:off x="4648200" y="3633788"/>
              <a:ext cx="1089025" cy="579437"/>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8" name="AutoShape 60"/>
            <p:cNvCxnSpPr>
              <a:cxnSpLocks noChangeShapeType="1"/>
              <a:stCxn id="36" idx="1"/>
              <a:endCxn id="32" idx="5"/>
            </p:cNvCxnSpPr>
            <p:nvPr/>
          </p:nvCxnSpPr>
          <p:spPr bwMode="auto">
            <a:xfrm flipH="1" flipV="1">
              <a:off x="6027738" y="4503738"/>
              <a:ext cx="730250" cy="622300"/>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9" name="AutoShape 62"/>
            <p:cNvCxnSpPr>
              <a:cxnSpLocks noChangeShapeType="1"/>
              <a:stCxn id="32" idx="3"/>
              <a:endCxn id="35" idx="7"/>
            </p:cNvCxnSpPr>
            <p:nvPr/>
          </p:nvCxnSpPr>
          <p:spPr bwMode="auto">
            <a:xfrm flipH="1">
              <a:off x="5114925" y="4503738"/>
              <a:ext cx="622300" cy="622300"/>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0" name="AutoShape 63"/>
            <p:cNvCxnSpPr>
              <a:cxnSpLocks noChangeShapeType="1"/>
              <a:stCxn id="35" idx="5"/>
              <a:endCxn id="37" idx="0"/>
            </p:cNvCxnSpPr>
            <p:nvPr/>
          </p:nvCxnSpPr>
          <p:spPr bwMode="auto">
            <a:xfrm>
              <a:off x="5114925" y="5416550"/>
              <a:ext cx="288925" cy="501650"/>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51" name="Rectangle 68"/>
            <p:cNvSpPr>
              <a:spLocks noChangeArrowheads="1"/>
            </p:cNvSpPr>
            <p:nvPr/>
          </p:nvSpPr>
          <p:spPr bwMode="auto">
            <a:xfrm>
              <a:off x="762000" y="2601188"/>
              <a:ext cx="6038168" cy="514212"/>
            </a:xfrm>
            <a:prstGeom prst="rect">
              <a:avLst/>
            </a:prstGeom>
            <a:solidFill>
              <a:srgbClr val="C0C0C0"/>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182880" tIns="91440" rIns="182880" bIns="91440" anchor="ctr">
              <a:spAutoFit/>
            </a:bodyP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600" b="1" i="0" u="none" strike="noStrike" kern="0" cap="none" spc="0" normalizeH="0" baseline="0" noProof="0">
                  <a:ln>
                    <a:noFill/>
                  </a:ln>
                  <a:effectLst/>
                  <a:uLnTx/>
                  <a:uFillTx/>
                  <a:latin typeface="Courier New" charset="0"/>
                </a:rPr>
                <a:t>14</a:t>
              </a:r>
              <a:r>
                <a:rPr kumimoji="0" lang="en-US" altLang="en-US" sz="1600" b="1" i="0" u="none" strike="noStrike" kern="0" cap="none" spc="0" normalizeH="0" baseline="0" noProof="0">
                  <a:ln>
                    <a:noFill/>
                  </a:ln>
                  <a:solidFill>
                    <a:srgbClr val="C0C0C0"/>
                  </a:solidFill>
                  <a:effectLst/>
                  <a:uLnTx/>
                  <a:uFillTx/>
                  <a:latin typeface="Courier New" charset="0"/>
                </a:rPr>
                <a:t> </a:t>
              </a:r>
              <a:r>
                <a:rPr kumimoji="0" lang="en-US" altLang="en-US" sz="1600" b="1" i="0" u="none" strike="noStrike" kern="0" cap="none" spc="0" normalizeH="0" baseline="0" noProof="0">
                  <a:ln>
                    <a:noFill/>
                  </a:ln>
                  <a:effectLst/>
                  <a:uLnTx/>
                  <a:uFillTx/>
                  <a:latin typeface="Courier New" charset="0"/>
                </a:rPr>
                <a:t>84</a:t>
              </a:r>
              <a:r>
                <a:rPr kumimoji="0" lang="en-US" altLang="en-US" sz="1600" b="1" i="0" u="none" strike="noStrike" kern="0" cap="none" spc="0" normalizeH="0" baseline="0" noProof="0">
                  <a:ln>
                    <a:noFill/>
                  </a:ln>
                  <a:solidFill>
                    <a:srgbClr val="C0C0C0"/>
                  </a:solidFill>
                  <a:effectLst/>
                  <a:uLnTx/>
                  <a:uFillTx/>
                  <a:latin typeface="Courier New" charset="0"/>
                </a:rPr>
                <a:t> </a:t>
              </a:r>
              <a:r>
                <a:rPr kumimoji="0" lang="en-US" altLang="en-US" sz="1600" b="1" i="0" u="none" strike="noStrike" kern="0" cap="none" spc="0" normalizeH="0" baseline="0" noProof="0">
                  <a:ln>
                    <a:noFill/>
                  </a:ln>
                  <a:effectLst/>
                  <a:uLnTx/>
                  <a:uFillTx/>
                  <a:latin typeface="Courier New" charset="0"/>
                </a:rPr>
                <a:t>13</a:t>
              </a:r>
              <a:r>
                <a:rPr kumimoji="0" lang="en-US" altLang="en-US" sz="1600" b="1" i="0" u="none" strike="noStrike" kern="0" cap="none" spc="0" normalizeH="0" baseline="0" noProof="0">
                  <a:ln>
                    <a:noFill/>
                  </a:ln>
                  <a:solidFill>
                    <a:srgbClr val="C0C0C0"/>
                  </a:solidFill>
                  <a:effectLst/>
                  <a:uLnTx/>
                  <a:uFillTx/>
                  <a:latin typeface="Courier New" charset="0"/>
                </a:rPr>
                <a:t> </a:t>
              </a:r>
              <a:r>
                <a:rPr kumimoji="0" lang="en-US" altLang="en-US" sz="1600" b="1" i="0" u="none" strike="noStrike" kern="0" cap="none" spc="0" normalizeH="0" baseline="0" noProof="0">
                  <a:ln>
                    <a:noFill/>
                  </a:ln>
                  <a:effectLst/>
                  <a:uLnTx/>
                  <a:uFillTx/>
                  <a:latin typeface="Courier New" charset="0"/>
                </a:rPr>
                <a:t>53</a:t>
              </a:r>
              <a:r>
                <a:rPr kumimoji="0" lang="en-US" altLang="en-US" sz="1600" b="1" i="0" u="none" strike="noStrike" kern="0" cap="none" spc="0" normalizeH="0" baseline="0" noProof="0">
                  <a:ln>
                    <a:noFill/>
                  </a:ln>
                  <a:solidFill>
                    <a:srgbClr val="C0C0C0"/>
                  </a:solidFill>
                  <a:effectLst/>
                  <a:uLnTx/>
                  <a:uFillTx/>
                  <a:latin typeface="Courier New" charset="0"/>
                </a:rPr>
                <a:t> </a:t>
              </a:r>
              <a:r>
                <a:rPr kumimoji="0" lang="en-US" altLang="en-US" sz="1600" b="1" kern="0">
                  <a:latin typeface="Courier New" charset="0"/>
                </a:rPr>
                <a:t>1</a:t>
              </a:r>
              <a:r>
                <a:rPr kumimoji="0" lang="en-US" altLang="en-US" sz="1600" b="1" i="0" u="none" strike="noStrike" kern="0" cap="none" spc="0" normalizeH="0" baseline="0" noProof="0">
                  <a:ln>
                    <a:noFill/>
                  </a:ln>
                  <a:effectLst/>
                  <a:uLnTx/>
                  <a:uFillTx/>
                  <a:latin typeface="Courier New" charset="0"/>
                </a:rPr>
                <a:t>6</a:t>
              </a:r>
              <a:r>
                <a:rPr kumimoji="0" lang="en-US" altLang="en-US" sz="1600" b="1" i="0" u="none" strike="noStrike" kern="0" cap="none" spc="0" normalizeH="0" baseline="0" noProof="0">
                  <a:ln>
                    <a:noFill/>
                  </a:ln>
                  <a:solidFill>
                    <a:srgbClr val="C0C0C0"/>
                  </a:solidFill>
                  <a:effectLst/>
                  <a:uLnTx/>
                  <a:uFillTx/>
                  <a:latin typeface="Courier New" charset="0"/>
                </a:rPr>
                <a:t> </a:t>
              </a:r>
              <a:r>
                <a:rPr kumimoji="0" lang="en-US" altLang="en-US" sz="1600" b="1" i="0" u="none" strike="noStrike" kern="0" cap="none" spc="0" normalizeH="0" baseline="0" noProof="0">
                  <a:ln>
                    <a:noFill/>
                  </a:ln>
                  <a:effectLst/>
                  <a:uLnTx/>
                  <a:uFillTx/>
                  <a:latin typeface="Courier New" charset="0"/>
                </a:rPr>
                <a:t>99</a:t>
              </a:r>
              <a:r>
                <a:rPr kumimoji="0" lang="en-US" altLang="en-US" sz="1600" b="1" i="0" u="none" strike="noStrike" kern="0" cap="none" spc="0" normalizeH="0" baseline="0" noProof="0">
                  <a:ln>
                    <a:noFill/>
                  </a:ln>
                  <a:solidFill>
                    <a:srgbClr val="C0C0C0"/>
                  </a:solidFill>
                  <a:effectLst/>
                  <a:uLnTx/>
                  <a:uFillTx/>
                  <a:latin typeface="Courier New" charset="0"/>
                </a:rPr>
                <a:t> </a:t>
              </a:r>
              <a:r>
                <a:rPr kumimoji="0" lang="en-US" altLang="en-US" sz="1600" b="1" i="0" u="none" strike="noStrike" kern="0" cap="none" spc="0" normalizeH="0" baseline="0" noProof="0">
                  <a:ln>
                    <a:noFill/>
                  </a:ln>
                  <a:effectLst/>
                  <a:uLnTx/>
                  <a:uFillTx/>
                  <a:latin typeface="Courier New" charset="0"/>
                </a:rPr>
                <a:t>72</a:t>
              </a:r>
              <a:r>
                <a:rPr kumimoji="0" lang="en-US" altLang="en-US" sz="1600" b="1" i="0" u="none" strike="noStrike" kern="0" cap="none" spc="0" normalizeH="0" baseline="0" noProof="0">
                  <a:ln>
                    <a:noFill/>
                  </a:ln>
                  <a:solidFill>
                    <a:srgbClr val="C0C0C0"/>
                  </a:solidFill>
                  <a:effectLst/>
                  <a:uLnTx/>
                  <a:uFillTx/>
                  <a:latin typeface="Courier New" charset="0"/>
                </a:rPr>
                <a:t> </a:t>
              </a:r>
              <a:r>
                <a:rPr kumimoji="0" lang="en-US" altLang="en-US" sz="1600" b="1" i="0" u="none" strike="noStrike" kern="0" cap="none" spc="0" normalizeH="0" baseline="0" noProof="0">
                  <a:ln>
                    <a:noFill/>
                  </a:ln>
                  <a:effectLst/>
                  <a:uLnTx/>
                  <a:uFillTx/>
                  <a:latin typeface="Courier New" charset="0"/>
                </a:rPr>
                <a:t>43</a:t>
              </a:r>
              <a:r>
                <a:rPr kumimoji="0" lang="en-US" altLang="en-US" sz="1600" b="1" i="0" u="none" strike="noStrike" kern="0" cap="none" spc="0" normalizeH="0" baseline="0" noProof="0">
                  <a:ln>
                    <a:noFill/>
                  </a:ln>
                  <a:solidFill>
                    <a:srgbClr val="C0C0C0"/>
                  </a:solidFill>
                  <a:effectLst/>
                  <a:uLnTx/>
                  <a:uFillTx/>
                  <a:latin typeface="Courier New" charset="0"/>
                </a:rPr>
                <a:t> </a:t>
              </a:r>
              <a:r>
                <a:rPr kumimoji="0" lang="en-US" altLang="en-US" sz="1600" b="1" i="0" u="none" strike="noStrike" kern="0" cap="none" spc="0" normalizeH="0" baseline="0" noProof="0">
                  <a:ln>
                    <a:noFill/>
                  </a:ln>
                  <a:effectLst/>
                  <a:uLnTx/>
                  <a:uFillTx/>
                  <a:latin typeface="Courier New" charset="0"/>
                </a:rPr>
                <a:t>33</a:t>
              </a:r>
              <a:r>
                <a:rPr kumimoji="0" lang="en-US" altLang="en-US" sz="1600" b="1" i="0" u="none" strike="noStrike" kern="0" cap="none" spc="0" normalizeH="0" baseline="0" noProof="0">
                  <a:ln>
                    <a:noFill/>
                  </a:ln>
                  <a:solidFill>
                    <a:srgbClr val="C0C0C0"/>
                  </a:solidFill>
                  <a:effectLst/>
                  <a:uLnTx/>
                  <a:uFillTx/>
                  <a:latin typeface="Courier New" charset="0"/>
                </a:rPr>
                <a:t> </a:t>
              </a:r>
              <a:r>
                <a:rPr kumimoji="0" lang="en-US" altLang="en-US" sz="1600" b="1" i="0" u="none" strike="noStrike" kern="0" cap="none" spc="0" normalizeH="0" baseline="0" noProof="0">
                  <a:ln>
                    <a:noFill/>
                  </a:ln>
                  <a:effectLst/>
                  <a:uLnTx/>
                  <a:uFillTx/>
                  <a:latin typeface="Courier New" charset="0"/>
                </a:rPr>
                <a:t>64</a:t>
              </a:r>
              <a:r>
                <a:rPr kumimoji="0" lang="en-US" altLang="en-US" sz="1600" b="1" i="0" u="none" strike="noStrike" kern="0" cap="none" spc="0" normalizeH="0" baseline="0" noProof="0">
                  <a:ln>
                    <a:noFill/>
                  </a:ln>
                  <a:solidFill>
                    <a:srgbClr val="C0C0C0"/>
                  </a:solidFill>
                  <a:effectLst/>
                  <a:uLnTx/>
                  <a:uFillTx/>
                  <a:latin typeface="Courier New" charset="0"/>
                </a:rPr>
                <a:t> 97 51 25</a:t>
              </a:r>
              <a:endParaRPr kumimoji="0" lang="en-US" altLang="en-US" sz="1600" b="0" i="0" u="none" strike="noStrike" kern="0" cap="none" spc="0" normalizeH="0" baseline="0" noProof="0">
                <a:ln>
                  <a:noFill/>
                </a:ln>
                <a:solidFill>
                  <a:srgbClr val="C0C0C0"/>
                </a:solidFill>
                <a:effectLst/>
                <a:uLnTx/>
                <a:uFillTx/>
                <a:latin typeface="Courier New" charset="0"/>
              </a:endParaRPr>
            </a:p>
          </p:txBody>
        </p:sp>
        <p:sp>
          <p:nvSpPr>
            <p:cNvPr id="52" name="Rectangle 69"/>
            <p:cNvSpPr>
              <a:spLocks noChangeArrowheads="1"/>
            </p:cNvSpPr>
            <p:nvPr/>
          </p:nvSpPr>
          <p:spPr bwMode="auto">
            <a:xfrm>
              <a:off x="7670405" y="3227388"/>
              <a:ext cx="605935" cy="277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1" lang="en-US" altLang="en-US" b="0" i="0" u="none" strike="noStrike" kern="0" cap="none" spc="0" normalizeH="0" baseline="0" noProof="0">
                  <a:ln>
                    <a:noFill/>
                  </a:ln>
                  <a:solidFill>
                    <a:srgbClr val="000000"/>
                  </a:solidFill>
                  <a:effectLst/>
                  <a:uLnTx/>
                  <a:uFillTx/>
                  <a:latin typeface="Comic Sans MS" charset="0"/>
                </a:rPr>
                <a:t>Stack</a:t>
              </a:r>
            </a:p>
          </p:txBody>
        </p:sp>
      </p:grpSp>
    </p:spTree>
    <p:extLst>
      <p:ext uri="{BB962C8B-B14F-4D97-AF65-F5344CB8AC3E}">
        <p14:creationId xmlns:p14="http://schemas.microsoft.com/office/powerpoint/2010/main" val="3547587183"/>
      </p:ext>
    </p:extLst>
  </p:cSld>
  <p:clrMapOvr>
    <a:masterClrMapping/>
  </p:clrMapOvr>
  <p:transition>
    <p:wipe dir="u"/>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t>Preorder Traversal with a Stack</a:t>
            </a:r>
          </a:p>
        </p:txBody>
      </p:sp>
      <p:sp>
        <p:nvSpPr>
          <p:cNvPr id="4" name="Content Placeholder 1"/>
          <p:cNvSpPr txBox="1">
            <a:spLocks/>
          </p:cNvSpPr>
          <p:nvPr/>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buNone/>
            </a:pPr>
            <a:r>
              <a:rPr lang="en-SG" sz="1400"/>
              <a:t>Push the root onto the stack.</a:t>
            </a:r>
          </a:p>
          <a:p>
            <a:pPr marL="0" indent="0" algn="just">
              <a:lnSpc>
                <a:spcPct val="100000"/>
              </a:lnSpc>
              <a:buNone/>
            </a:pPr>
            <a:r>
              <a:rPr lang="en-SG" sz="1400"/>
              <a:t>While the stack is not empty</a:t>
            </a:r>
          </a:p>
          <a:p>
            <a:pPr algn="just">
              <a:lnSpc>
                <a:spcPct val="100000"/>
              </a:lnSpc>
            </a:pPr>
            <a:r>
              <a:rPr lang="en-SG" sz="1400"/>
              <a:t>pop the stack and visit it</a:t>
            </a:r>
          </a:p>
          <a:p>
            <a:pPr algn="just">
              <a:lnSpc>
                <a:spcPct val="100000"/>
              </a:lnSpc>
            </a:pPr>
            <a:r>
              <a:rPr lang="en-SG" sz="1400"/>
              <a:t>push its two children</a:t>
            </a:r>
          </a:p>
          <a:p>
            <a:pPr marL="0" indent="0" algn="just">
              <a:lnSpc>
                <a:spcPct val="150000"/>
              </a:lnSpc>
              <a:buNone/>
            </a:pPr>
            <a:endParaRPr lang="en-SG" sz="1400"/>
          </a:p>
        </p:txBody>
      </p:sp>
      <p:grpSp>
        <p:nvGrpSpPr>
          <p:cNvPr id="3" name="Group 2"/>
          <p:cNvGrpSpPr/>
          <p:nvPr/>
        </p:nvGrpSpPr>
        <p:grpSpPr>
          <a:xfrm>
            <a:off x="1363426" y="1679691"/>
            <a:ext cx="6417149" cy="4238192"/>
            <a:chOff x="762000" y="1271588"/>
            <a:chExt cx="7658101" cy="5057775"/>
          </a:xfrm>
        </p:grpSpPr>
        <p:sp>
          <p:nvSpPr>
            <p:cNvPr id="29" name="Rectangle 4"/>
            <p:cNvSpPr>
              <a:spLocks noChangeArrowheads="1"/>
            </p:cNvSpPr>
            <p:nvPr/>
          </p:nvSpPr>
          <p:spPr bwMode="auto">
            <a:xfrm>
              <a:off x="7658101" y="1271588"/>
              <a:ext cx="762000" cy="1851025"/>
            </a:xfrm>
            <a:prstGeom prst="rect">
              <a:avLst/>
            </a:prstGeom>
            <a:solidFill>
              <a:srgbClr val="C0C0C0"/>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1400" b="1" i="0" u="none" strike="noStrike" kern="0" cap="none" spc="0" normalizeH="0" baseline="0" noProof="0">
                <a:ln>
                  <a:noFill/>
                </a:ln>
                <a:solidFill>
                  <a:srgbClr val="000000"/>
                </a:solidFill>
                <a:effectLst/>
                <a:uLnTx/>
                <a:uFillTx/>
                <a:latin typeface="Courier New" charset="0"/>
              </a:endParaRPr>
            </a:p>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1400" b="1" i="0" u="none" strike="noStrike" kern="0" cap="none" spc="0" normalizeH="0" baseline="0" noProof="0">
                <a:ln>
                  <a:noFill/>
                </a:ln>
                <a:solidFill>
                  <a:srgbClr val="000000"/>
                </a:solidFill>
                <a:effectLst/>
                <a:uLnTx/>
                <a:uFillTx/>
                <a:latin typeface="Courier New" charset="0"/>
              </a:endParaRPr>
            </a:p>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1400" b="1" i="0" u="none" strike="noStrike" kern="0" cap="none" spc="0" normalizeH="0" baseline="0" noProof="0">
                <a:ln>
                  <a:noFill/>
                </a:ln>
                <a:solidFill>
                  <a:srgbClr val="000000"/>
                </a:solidFill>
                <a:effectLst/>
                <a:uLnTx/>
                <a:uFillTx/>
                <a:latin typeface="Courier New" charset="0"/>
              </a:endParaRPr>
            </a:p>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1400" b="1" i="0" u="none" strike="noStrike" kern="0" cap="none" spc="0" normalizeH="0" baseline="0" noProof="0">
                <a:ln>
                  <a:noFill/>
                </a:ln>
                <a:solidFill>
                  <a:srgbClr val="000000"/>
                </a:solidFill>
                <a:effectLst/>
                <a:uLnTx/>
                <a:uFillTx/>
                <a:latin typeface="Courier New" charset="0"/>
              </a:endParaRPr>
            </a:p>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1400" b="1" i="0" u="none" strike="noStrike" kern="0" cap="none" spc="0" normalizeH="0" baseline="0" noProof="0">
                <a:ln>
                  <a:noFill/>
                </a:ln>
                <a:solidFill>
                  <a:srgbClr val="000000"/>
                </a:solidFill>
                <a:effectLst/>
                <a:uLnTx/>
                <a:uFillTx/>
                <a:latin typeface="Courier New" charset="0"/>
              </a:endParaRPr>
            </a:p>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1400" b="1" i="0" u="none" strike="noStrike" kern="0" cap="none" spc="0" normalizeH="0" baseline="0" noProof="0">
                <a:ln>
                  <a:noFill/>
                </a:ln>
                <a:solidFill>
                  <a:srgbClr val="000000"/>
                </a:solidFill>
                <a:effectLst/>
                <a:uLnTx/>
                <a:uFillTx/>
                <a:latin typeface="Courier New" charset="0"/>
              </a:endParaRPr>
            </a:p>
            <a:p>
              <a:pPr marL="0" marR="0" lvl="0" indent="0" algn="ctr" defTabSz="914400" eaLnBrk="0" fontAlgn="base" latinLnBrk="0" hangingPunct="0">
                <a:lnSpc>
                  <a:spcPct val="100000"/>
                </a:lnSpc>
                <a:spcBef>
                  <a:spcPct val="0"/>
                </a:spcBef>
                <a:buClrTx/>
                <a:buSzTx/>
                <a:buFontTx/>
                <a:buNone/>
                <a:tabLst/>
                <a:defRPr/>
              </a:pPr>
              <a:endParaRPr kumimoji="0" lang="en-US" altLang="en-US" sz="1400" b="1" i="0" u="none" strike="noStrike" kern="0" cap="none" spc="0" normalizeH="0" baseline="0" noProof="0">
                <a:ln>
                  <a:noFill/>
                </a:ln>
                <a:solidFill>
                  <a:srgbClr val="000000"/>
                </a:solidFill>
                <a:effectLst/>
                <a:uLnTx/>
                <a:uFillTx/>
                <a:latin typeface="Courier New" charset="0"/>
              </a:endParaRPr>
            </a:p>
            <a:p>
              <a:pPr marL="0" marR="0" lvl="0" indent="0" algn="ctr" defTabSz="914400" eaLnBrk="0" fontAlgn="base" latinLnBrk="0" hangingPunct="0">
                <a:lnSpc>
                  <a:spcPct val="100000"/>
                </a:lnSpc>
                <a:spcBef>
                  <a:spcPct val="0"/>
                </a:spcBef>
                <a:spcAft>
                  <a:spcPts val="600"/>
                </a:spcAft>
                <a:buClrTx/>
                <a:buSzTx/>
                <a:buFontTx/>
                <a:buNone/>
                <a:tabLst/>
                <a:defRPr/>
              </a:pPr>
              <a:endParaRPr kumimoji="0" lang="en-US" altLang="en-US" sz="900" b="1" i="0" u="none" strike="noStrike" kern="0" cap="none" spc="0" normalizeH="0" baseline="0" noProof="0">
                <a:ln>
                  <a:noFill/>
                </a:ln>
                <a:solidFill>
                  <a:srgbClr val="000000"/>
                </a:solidFill>
                <a:effectLst/>
                <a:uLnTx/>
                <a:uFillTx/>
                <a:latin typeface="Courier New" charset="0"/>
              </a:endParaRPr>
            </a:p>
          </p:txBody>
        </p:sp>
        <p:sp>
          <p:nvSpPr>
            <p:cNvPr id="30" name="Oval 10"/>
            <p:cNvSpPr>
              <a:spLocks noChangeArrowheads="1"/>
            </p:cNvSpPr>
            <p:nvPr/>
          </p:nvSpPr>
          <p:spPr bwMode="auto">
            <a:xfrm>
              <a:off x="4237038" y="3427413"/>
              <a:ext cx="411162" cy="411162"/>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nchorCtr="1"/>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effectLst/>
                  <a:uLnTx/>
                  <a:uFillTx/>
                  <a:latin typeface="Courier New" charset="0"/>
                  <a:ea typeface="ＭＳ Ｐゴシック" charset="-128"/>
                </a:rPr>
                <a:t>14</a:t>
              </a:r>
            </a:p>
          </p:txBody>
        </p:sp>
        <p:sp>
          <p:nvSpPr>
            <p:cNvPr id="31" name="Oval 11"/>
            <p:cNvSpPr>
              <a:spLocks noChangeArrowheads="1"/>
            </p:cNvSpPr>
            <p:nvPr/>
          </p:nvSpPr>
          <p:spPr bwMode="auto">
            <a:xfrm>
              <a:off x="2565400" y="4159250"/>
              <a:ext cx="411163" cy="411163"/>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effectLst/>
                  <a:uLnTx/>
                  <a:uFillTx/>
                  <a:latin typeface="Courier New" charset="0"/>
                  <a:ea typeface="ＭＳ Ｐゴシック" charset="-128"/>
                </a:rPr>
                <a:t>84</a:t>
              </a:r>
            </a:p>
          </p:txBody>
        </p:sp>
        <p:sp>
          <p:nvSpPr>
            <p:cNvPr id="32" name="Oval 12"/>
            <p:cNvSpPr>
              <a:spLocks noChangeArrowheads="1"/>
            </p:cNvSpPr>
            <p:nvPr/>
          </p:nvSpPr>
          <p:spPr bwMode="auto">
            <a:xfrm>
              <a:off x="5676900" y="4152900"/>
              <a:ext cx="411163" cy="411163"/>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effectLst/>
                  <a:uLnTx/>
                  <a:uFillTx/>
                  <a:latin typeface="Courier New" charset="0"/>
                  <a:ea typeface="ＭＳ Ｐゴシック" charset="-128"/>
                </a:rPr>
                <a:t>43</a:t>
              </a:r>
            </a:p>
          </p:txBody>
        </p:sp>
        <p:sp>
          <p:nvSpPr>
            <p:cNvPr id="33" name="Oval 13"/>
            <p:cNvSpPr>
              <a:spLocks noChangeArrowheads="1"/>
            </p:cNvSpPr>
            <p:nvPr/>
          </p:nvSpPr>
          <p:spPr bwMode="auto">
            <a:xfrm>
              <a:off x="1603375" y="5078413"/>
              <a:ext cx="411163" cy="411162"/>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effectLst/>
                  <a:uLnTx/>
                  <a:uFillTx/>
                  <a:latin typeface="Courier New" charset="0"/>
                  <a:ea typeface="ＭＳ Ｐゴシック" charset="-128"/>
                </a:rPr>
                <a:t>13</a:t>
              </a:r>
            </a:p>
          </p:txBody>
        </p:sp>
        <p:sp>
          <p:nvSpPr>
            <p:cNvPr id="34" name="Oval 14"/>
            <p:cNvSpPr>
              <a:spLocks noChangeArrowheads="1"/>
            </p:cNvSpPr>
            <p:nvPr/>
          </p:nvSpPr>
          <p:spPr bwMode="auto">
            <a:xfrm>
              <a:off x="3382963" y="5065713"/>
              <a:ext cx="411162" cy="411162"/>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effectLst/>
                  <a:uLnTx/>
                  <a:uFillTx/>
                  <a:latin typeface="Courier New" charset="0"/>
                  <a:ea typeface="ＭＳ Ｐゴシック" charset="-128"/>
                </a:rPr>
                <a:t>16</a:t>
              </a:r>
            </a:p>
          </p:txBody>
        </p:sp>
        <p:sp>
          <p:nvSpPr>
            <p:cNvPr id="35" name="Oval 15"/>
            <p:cNvSpPr>
              <a:spLocks noChangeArrowheads="1"/>
            </p:cNvSpPr>
            <p:nvPr/>
          </p:nvSpPr>
          <p:spPr bwMode="auto">
            <a:xfrm>
              <a:off x="4764088" y="5065713"/>
              <a:ext cx="411162" cy="411162"/>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effectLst/>
                  <a:uLnTx/>
                  <a:uFillTx/>
                  <a:latin typeface="Courier New" charset="0"/>
                  <a:ea typeface="ＭＳ Ｐゴシック" charset="-128"/>
                </a:rPr>
                <a:t>33</a:t>
              </a:r>
            </a:p>
          </p:txBody>
        </p:sp>
        <p:sp>
          <p:nvSpPr>
            <p:cNvPr id="36" name="Oval 16"/>
            <p:cNvSpPr>
              <a:spLocks noChangeArrowheads="1"/>
            </p:cNvSpPr>
            <p:nvPr/>
          </p:nvSpPr>
          <p:spPr bwMode="auto">
            <a:xfrm>
              <a:off x="6697663" y="5065713"/>
              <a:ext cx="411162" cy="411162"/>
            </a:xfrm>
            <a:prstGeom prst="ellipse">
              <a:avLst/>
            </a:prstGeom>
            <a:solidFill>
              <a:srgbClr val="00339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solidFill>
                    <a:schemeClr val="bg1"/>
                  </a:solidFill>
                  <a:effectLst/>
                  <a:uLnTx/>
                  <a:uFillTx/>
                  <a:latin typeface="Courier New" charset="0"/>
                  <a:ea typeface="ＭＳ Ｐゴシック" charset="-128"/>
                </a:rPr>
                <a:t>97</a:t>
              </a:r>
            </a:p>
          </p:txBody>
        </p:sp>
        <p:sp>
          <p:nvSpPr>
            <p:cNvPr id="37" name="Oval 17"/>
            <p:cNvSpPr>
              <a:spLocks noChangeArrowheads="1"/>
            </p:cNvSpPr>
            <p:nvPr/>
          </p:nvSpPr>
          <p:spPr bwMode="auto">
            <a:xfrm>
              <a:off x="5197475" y="5918200"/>
              <a:ext cx="411163" cy="411163"/>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effectLst/>
                  <a:uLnTx/>
                  <a:uFillTx/>
                  <a:latin typeface="Courier New" charset="0"/>
                  <a:ea typeface="ＭＳ Ｐゴシック" charset="-128"/>
                </a:rPr>
                <a:t>64</a:t>
              </a:r>
            </a:p>
          </p:txBody>
        </p:sp>
        <p:sp>
          <p:nvSpPr>
            <p:cNvPr id="38" name="Oval 18"/>
            <p:cNvSpPr>
              <a:spLocks noChangeArrowheads="1"/>
            </p:cNvSpPr>
            <p:nvPr/>
          </p:nvSpPr>
          <p:spPr bwMode="auto">
            <a:xfrm>
              <a:off x="2840038" y="5910263"/>
              <a:ext cx="411162" cy="411162"/>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effectLst/>
                  <a:uLnTx/>
                  <a:uFillTx/>
                  <a:latin typeface="Courier New" charset="0"/>
                  <a:ea typeface="ＭＳ Ｐゴシック" charset="-128"/>
                </a:rPr>
                <a:t>99</a:t>
              </a:r>
            </a:p>
          </p:txBody>
        </p:sp>
        <p:sp>
          <p:nvSpPr>
            <p:cNvPr id="39" name="Oval 19"/>
            <p:cNvSpPr>
              <a:spLocks noChangeArrowheads="1"/>
            </p:cNvSpPr>
            <p:nvPr/>
          </p:nvSpPr>
          <p:spPr bwMode="auto">
            <a:xfrm>
              <a:off x="3852863" y="5900738"/>
              <a:ext cx="411162" cy="411162"/>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effectLst/>
                  <a:uLnTx/>
                  <a:uFillTx/>
                  <a:latin typeface="Courier New" charset="0"/>
                  <a:ea typeface="ＭＳ Ｐゴシック" charset="-128"/>
                </a:rPr>
                <a:t>72</a:t>
              </a:r>
            </a:p>
          </p:txBody>
        </p:sp>
        <p:sp>
          <p:nvSpPr>
            <p:cNvPr id="40" name="Oval 20"/>
            <p:cNvSpPr>
              <a:spLocks noChangeArrowheads="1"/>
            </p:cNvSpPr>
            <p:nvPr/>
          </p:nvSpPr>
          <p:spPr bwMode="auto">
            <a:xfrm>
              <a:off x="1993900" y="5908675"/>
              <a:ext cx="411163" cy="411163"/>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effectLst/>
                  <a:uLnTx/>
                  <a:uFillTx/>
                  <a:latin typeface="Courier New" charset="0"/>
                  <a:ea typeface="ＭＳ Ｐゴシック" charset="-128"/>
                </a:rPr>
                <a:t>53</a:t>
              </a:r>
            </a:p>
          </p:txBody>
        </p:sp>
        <p:cxnSp>
          <p:nvCxnSpPr>
            <p:cNvPr id="41" name="AutoShape 53"/>
            <p:cNvCxnSpPr>
              <a:cxnSpLocks noChangeShapeType="1"/>
              <a:stCxn id="30" idx="2"/>
              <a:endCxn id="31" idx="7"/>
            </p:cNvCxnSpPr>
            <p:nvPr/>
          </p:nvCxnSpPr>
          <p:spPr bwMode="auto">
            <a:xfrm flipH="1">
              <a:off x="2916238" y="3633788"/>
              <a:ext cx="1320800" cy="585787"/>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2" name="AutoShape 54"/>
            <p:cNvCxnSpPr>
              <a:cxnSpLocks noChangeShapeType="1"/>
              <a:stCxn id="31" idx="3"/>
              <a:endCxn id="33" idx="7"/>
            </p:cNvCxnSpPr>
            <p:nvPr/>
          </p:nvCxnSpPr>
          <p:spPr bwMode="auto">
            <a:xfrm flipH="1">
              <a:off x="1954213" y="4510088"/>
              <a:ext cx="671512" cy="628650"/>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3" name="AutoShape 55"/>
            <p:cNvCxnSpPr>
              <a:cxnSpLocks noChangeShapeType="1"/>
              <a:stCxn id="31" idx="5"/>
              <a:endCxn id="34" idx="1"/>
            </p:cNvCxnSpPr>
            <p:nvPr/>
          </p:nvCxnSpPr>
          <p:spPr bwMode="auto">
            <a:xfrm>
              <a:off x="2916238" y="4510088"/>
              <a:ext cx="527050" cy="615950"/>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4" name="AutoShape 56"/>
            <p:cNvCxnSpPr>
              <a:cxnSpLocks noChangeShapeType="1"/>
              <a:stCxn id="34" idx="3"/>
              <a:endCxn id="38" idx="0"/>
            </p:cNvCxnSpPr>
            <p:nvPr/>
          </p:nvCxnSpPr>
          <p:spPr bwMode="auto">
            <a:xfrm flipH="1">
              <a:off x="3046413" y="5416550"/>
              <a:ext cx="396875" cy="493713"/>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5" name="AutoShape 57"/>
            <p:cNvCxnSpPr>
              <a:cxnSpLocks noChangeShapeType="1"/>
              <a:stCxn id="34" idx="5"/>
              <a:endCxn id="39" idx="0"/>
            </p:cNvCxnSpPr>
            <p:nvPr/>
          </p:nvCxnSpPr>
          <p:spPr bwMode="auto">
            <a:xfrm>
              <a:off x="3733800" y="5416550"/>
              <a:ext cx="325438" cy="484188"/>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6" name="AutoShape 58"/>
            <p:cNvCxnSpPr>
              <a:cxnSpLocks noChangeShapeType="1"/>
              <a:stCxn id="33" idx="5"/>
              <a:endCxn id="40" idx="0"/>
            </p:cNvCxnSpPr>
            <p:nvPr/>
          </p:nvCxnSpPr>
          <p:spPr bwMode="auto">
            <a:xfrm>
              <a:off x="1954213" y="5429250"/>
              <a:ext cx="246062" cy="479425"/>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7" name="AutoShape 59"/>
            <p:cNvCxnSpPr>
              <a:cxnSpLocks noChangeShapeType="1"/>
              <a:stCxn id="30" idx="6"/>
              <a:endCxn id="32" idx="1"/>
            </p:cNvCxnSpPr>
            <p:nvPr/>
          </p:nvCxnSpPr>
          <p:spPr bwMode="auto">
            <a:xfrm>
              <a:off x="4648200" y="3633788"/>
              <a:ext cx="1089025" cy="579437"/>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8" name="AutoShape 60"/>
            <p:cNvCxnSpPr>
              <a:cxnSpLocks noChangeShapeType="1"/>
              <a:stCxn id="36" idx="1"/>
              <a:endCxn id="32" idx="5"/>
            </p:cNvCxnSpPr>
            <p:nvPr/>
          </p:nvCxnSpPr>
          <p:spPr bwMode="auto">
            <a:xfrm flipH="1" flipV="1">
              <a:off x="6027738" y="4503738"/>
              <a:ext cx="730250" cy="622300"/>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9" name="AutoShape 62"/>
            <p:cNvCxnSpPr>
              <a:cxnSpLocks noChangeShapeType="1"/>
              <a:stCxn id="32" idx="3"/>
              <a:endCxn id="35" idx="7"/>
            </p:cNvCxnSpPr>
            <p:nvPr/>
          </p:nvCxnSpPr>
          <p:spPr bwMode="auto">
            <a:xfrm flipH="1">
              <a:off x="5114925" y="4503738"/>
              <a:ext cx="622300" cy="622300"/>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0" name="AutoShape 63"/>
            <p:cNvCxnSpPr>
              <a:cxnSpLocks noChangeShapeType="1"/>
              <a:stCxn id="35" idx="5"/>
              <a:endCxn id="37" idx="0"/>
            </p:cNvCxnSpPr>
            <p:nvPr/>
          </p:nvCxnSpPr>
          <p:spPr bwMode="auto">
            <a:xfrm>
              <a:off x="5114925" y="5416550"/>
              <a:ext cx="288925" cy="501650"/>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51" name="Rectangle 68"/>
            <p:cNvSpPr>
              <a:spLocks noChangeArrowheads="1"/>
            </p:cNvSpPr>
            <p:nvPr/>
          </p:nvSpPr>
          <p:spPr bwMode="auto">
            <a:xfrm>
              <a:off x="762000" y="2601188"/>
              <a:ext cx="6038168" cy="514212"/>
            </a:xfrm>
            <a:prstGeom prst="rect">
              <a:avLst/>
            </a:prstGeom>
            <a:solidFill>
              <a:srgbClr val="C0C0C0"/>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182880" tIns="91440" rIns="182880" bIns="91440" anchor="ctr">
              <a:spAutoFit/>
            </a:bodyP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600" b="1" i="0" u="none" strike="noStrike" kern="0" cap="none" spc="0" normalizeH="0" baseline="0" noProof="0">
                  <a:ln>
                    <a:noFill/>
                  </a:ln>
                  <a:effectLst/>
                  <a:uLnTx/>
                  <a:uFillTx/>
                  <a:latin typeface="Courier New" charset="0"/>
                </a:rPr>
                <a:t>14</a:t>
              </a:r>
              <a:r>
                <a:rPr kumimoji="0" lang="en-US" altLang="en-US" sz="1600" b="1" i="0" u="none" strike="noStrike" kern="0" cap="none" spc="0" normalizeH="0" baseline="0" noProof="0">
                  <a:ln>
                    <a:noFill/>
                  </a:ln>
                  <a:solidFill>
                    <a:srgbClr val="C0C0C0"/>
                  </a:solidFill>
                  <a:effectLst/>
                  <a:uLnTx/>
                  <a:uFillTx/>
                  <a:latin typeface="Courier New" charset="0"/>
                </a:rPr>
                <a:t> </a:t>
              </a:r>
              <a:r>
                <a:rPr kumimoji="0" lang="en-US" altLang="en-US" sz="1600" b="1" i="0" u="none" strike="noStrike" kern="0" cap="none" spc="0" normalizeH="0" baseline="0" noProof="0">
                  <a:ln>
                    <a:noFill/>
                  </a:ln>
                  <a:effectLst/>
                  <a:uLnTx/>
                  <a:uFillTx/>
                  <a:latin typeface="Courier New" charset="0"/>
                </a:rPr>
                <a:t>84</a:t>
              </a:r>
              <a:r>
                <a:rPr kumimoji="0" lang="en-US" altLang="en-US" sz="1600" b="1" i="0" u="none" strike="noStrike" kern="0" cap="none" spc="0" normalizeH="0" baseline="0" noProof="0">
                  <a:ln>
                    <a:noFill/>
                  </a:ln>
                  <a:solidFill>
                    <a:srgbClr val="C0C0C0"/>
                  </a:solidFill>
                  <a:effectLst/>
                  <a:uLnTx/>
                  <a:uFillTx/>
                  <a:latin typeface="Courier New" charset="0"/>
                </a:rPr>
                <a:t> </a:t>
              </a:r>
              <a:r>
                <a:rPr kumimoji="0" lang="en-US" altLang="en-US" sz="1600" b="1" i="0" u="none" strike="noStrike" kern="0" cap="none" spc="0" normalizeH="0" baseline="0" noProof="0">
                  <a:ln>
                    <a:noFill/>
                  </a:ln>
                  <a:effectLst/>
                  <a:uLnTx/>
                  <a:uFillTx/>
                  <a:latin typeface="Courier New" charset="0"/>
                </a:rPr>
                <a:t>13</a:t>
              </a:r>
              <a:r>
                <a:rPr kumimoji="0" lang="en-US" altLang="en-US" sz="1600" b="1" i="0" u="none" strike="noStrike" kern="0" cap="none" spc="0" normalizeH="0" baseline="0" noProof="0">
                  <a:ln>
                    <a:noFill/>
                  </a:ln>
                  <a:solidFill>
                    <a:srgbClr val="C0C0C0"/>
                  </a:solidFill>
                  <a:effectLst/>
                  <a:uLnTx/>
                  <a:uFillTx/>
                  <a:latin typeface="Courier New" charset="0"/>
                </a:rPr>
                <a:t> </a:t>
              </a:r>
              <a:r>
                <a:rPr kumimoji="0" lang="en-US" altLang="en-US" sz="1600" b="1" i="0" u="none" strike="noStrike" kern="0" cap="none" spc="0" normalizeH="0" baseline="0" noProof="0">
                  <a:ln>
                    <a:noFill/>
                  </a:ln>
                  <a:effectLst/>
                  <a:uLnTx/>
                  <a:uFillTx/>
                  <a:latin typeface="Courier New" charset="0"/>
                </a:rPr>
                <a:t>53</a:t>
              </a:r>
              <a:r>
                <a:rPr kumimoji="0" lang="en-US" altLang="en-US" sz="1600" b="1" i="0" u="none" strike="noStrike" kern="0" cap="none" spc="0" normalizeH="0" baseline="0" noProof="0">
                  <a:ln>
                    <a:noFill/>
                  </a:ln>
                  <a:solidFill>
                    <a:srgbClr val="C0C0C0"/>
                  </a:solidFill>
                  <a:effectLst/>
                  <a:uLnTx/>
                  <a:uFillTx/>
                  <a:latin typeface="Courier New" charset="0"/>
                </a:rPr>
                <a:t> </a:t>
              </a:r>
              <a:r>
                <a:rPr kumimoji="0" lang="en-US" altLang="en-US" sz="1600" b="1" kern="0">
                  <a:latin typeface="Courier New" charset="0"/>
                </a:rPr>
                <a:t>1</a:t>
              </a:r>
              <a:r>
                <a:rPr kumimoji="0" lang="en-US" altLang="en-US" sz="1600" b="1" i="0" u="none" strike="noStrike" kern="0" cap="none" spc="0" normalizeH="0" baseline="0" noProof="0">
                  <a:ln>
                    <a:noFill/>
                  </a:ln>
                  <a:effectLst/>
                  <a:uLnTx/>
                  <a:uFillTx/>
                  <a:latin typeface="Courier New" charset="0"/>
                </a:rPr>
                <a:t>6</a:t>
              </a:r>
              <a:r>
                <a:rPr kumimoji="0" lang="en-US" altLang="en-US" sz="1600" b="1" i="0" u="none" strike="noStrike" kern="0" cap="none" spc="0" normalizeH="0" baseline="0" noProof="0">
                  <a:ln>
                    <a:noFill/>
                  </a:ln>
                  <a:solidFill>
                    <a:srgbClr val="C0C0C0"/>
                  </a:solidFill>
                  <a:effectLst/>
                  <a:uLnTx/>
                  <a:uFillTx/>
                  <a:latin typeface="Courier New" charset="0"/>
                </a:rPr>
                <a:t> </a:t>
              </a:r>
              <a:r>
                <a:rPr kumimoji="0" lang="en-US" altLang="en-US" sz="1600" b="1" i="0" u="none" strike="noStrike" kern="0" cap="none" spc="0" normalizeH="0" baseline="0" noProof="0">
                  <a:ln>
                    <a:noFill/>
                  </a:ln>
                  <a:effectLst/>
                  <a:uLnTx/>
                  <a:uFillTx/>
                  <a:latin typeface="Courier New" charset="0"/>
                </a:rPr>
                <a:t>99</a:t>
              </a:r>
              <a:r>
                <a:rPr kumimoji="0" lang="en-US" altLang="en-US" sz="1600" b="1" i="0" u="none" strike="noStrike" kern="0" cap="none" spc="0" normalizeH="0" baseline="0" noProof="0">
                  <a:ln>
                    <a:noFill/>
                  </a:ln>
                  <a:solidFill>
                    <a:srgbClr val="C0C0C0"/>
                  </a:solidFill>
                  <a:effectLst/>
                  <a:uLnTx/>
                  <a:uFillTx/>
                  <a:latin typeface="Courier New" charset="0"/>
                </a:rPr>
                <a:t> </a:t>
              </a:r>
              <a:r>
                <a:rPr kumimoji="0" lang="en-US" altLang="en-US" sz="1600" b="1" i="0" u="none" strike="noStrike" kern="0" cap="none" spc="0" normalizeH="0" baseline="0" noProof="0">
                  <a:ln>
                    <a:noFill/>
                  </a:ln>
                  <a:effectLst/>
                  <a:uLnTx/>
                  <a:uFillTx/>
                  <a:latin typeface="Courier New" charset="0"/>
                </a:rPr>
                <a:t>72</a:t>
              </a:r>
              <a:r>
                <a:rPr kumimoji="0" lang="en-US" altLang="en-US" sz="1600" b="1" i="0" u="none" strike="noStrike" kern="0" cap="none" spc="0" normalizeH="0" baseline="0" noProof="0">
                  <a:ln>
                    <a:noFill/>
                  </a:ln>
                  <a:solidFill>
                    <a:srgbClr val="C0C0C0"/>
                  </a:solidFill>
                  <a:effectLst/>
                  <a:uLnTx/>
                  <a:uFillTx/>
                  <a:latin typeface="Courier New" charset="0"/>
                </a:rPr>
                <a:t> </a:t>
              </a:r>
              <a:r>
                <a:rPr kumimoji="0" lang="en-US" altLang="en-US" sz="1600" b="1" i="0" u="none" strike="noStrike" kern="0" cap="none" spc="0" normalizeH="0" baseline="0" noProof="0">
                  <a:ln>
                    <a:noFill/>
                  </a:ln>
                  <a:effectLst/>
                  <a:uLnTx/>
                  <a:uFillTx/>
                  <a:latin typeface="Courier New" charset="0"/>
                </a:rPr>
                <a:t>43</a:t>
              </a:r>
              <a:r>
                <a:rPr kumimoji="0" lang="en-US" altLang="en-US" sz="1600" b="1" i="0" u="none" strike="noStrike" kern="0" cap="none" spc="0" normalizeH="0" baseline="0" noProof="0">
                  <a:ln>
                    <a:noFill/>
                  </a:ln>
                  <a:solidFill>
                    <a:srgbClr val="C0C0C0"/>
                  </a:solidFill>
                  <a:effectLst/>
                  <a:uLnTx/>
                  <a:uFillTx/>
                  <a:latin typeface="Courier New" charset="0"/>
                </a:rPr>
                <a:t> </a:t>
              </a:r>
              <a:r>
                <a:rPr kumimoji="0" lang="en-US" altLang="en-US" sz="1600" b="1" i="0" u="none" strike="noStrike" kern="0" cap="none" spc="0" normalizeH="0" baseline="0" noProof="0">
                  <a:ln>
                    <a:noFill/>
                  </a:ln>
                  <a:effectLst/>
                  <a:uLnTx/>
                  <a:uFillTx/>
                  <a:latin typeface="Courier New" charset="0"/>
                </a:rPr>
                <a:t>33</a:t>
              </a:r>
              <a:r>
                <a:rPr kumimoji="0" lang="en-US" altLang="en-US" sz="1600" b="1" i="0" u="none" strike="noStrike" kern="0" cap="none" spc="0" normalizeH="0" baseline="0" noProof="0">
                  <a:ln>
                    <a:noFill/>
                  </a:ln>
                  <a:solidFill>
                    <a:srgbClr val="C0C0C0"/>
                  </a:solidFill>
                  <a:effectLst/>
                  <a:uLnTx/>
                  <a:uFillTx/>
                  <a:latin typeface="Courier New" charset="0"/>
                </a:rPr>
                <a:t> </a:t>
              </a:r>
              <a:r>
                <a:rPr kumimoji="0" lang="en-US" altLang="en-US" sz="1600" b="1" i="0" u="none" strike="noStrike" kern="0" cap="none" spc="0" normalizeH="0" baseline="0" noProof="0">
                  <a:ln>
                    <a:noFill/>
                  </a:ln>
                  <a:effectLst/>
                  <a:uLnTx/>
                  <a:uFillTx/>
                  <a:latin typeface="Courier New" charset="0"/>
                </a:rPr>
                <a:t>64</a:t>
              </a:r>
              <a:r>
                <a:rPr kumimoji="0" lang="en-US" altLang="en-US" sz="1600" b="1" i="0" u="none" strike="noStrike" kern="0" cap="none" spc="0" normalizeH="0" baseline="0" noProof="0">
                  <a:ln>
                    <a:noFill/>
                  </a:ln>
                  <a:solidFill>
                    <a:srgbClr val="C0C0C0"/>
                  </a:solidFill>
                  <a:effectLst/>
                  <a:uLnTx/>
                  <a:uFillTx/>
                  <a:latin typeface="Courier New" charset="0"/>
                </a:rPr>
                <a:t> </a:t>
              </a:r>
              <a:r>
                <a:rPr kumimoji="0" lang="en-US" altLang="en-US" sz="1600" b="1" i="0" u="none" strike="noStrike" kern="0" cap="none" spc="0" normalizeH="0" baseline="0" noProof="0">
                  <a:ln>
                    <a:noFill/>
                  </a:ln>
                  <a:effectLst/>
                  <a:uLnTx/>
                  <a:uFillTx/>
                  <a:latin typeface="Courier New" charset="0"/>
                </a:rPr>
                <a:t>97</a:t>
              </a:r>
              <a:r>
                <a:rPr kumimoji="0" lang="en-US" altLang="en-US" sz="1600" b="1" i="0" u="none" strike="noStrike" kern="0" cap="none" spc="0" normalizeH="0" baseline="0" noProof="0">
                  <a:ln>
                    <a:noFill/>
                  </a:ln>
                  <a:solidFill>
                    <a:srgbClr val="C0C0C0"/>
                  </a:solidFill>
                  <a:effectLst/>
                  <a:uLnTx/>
                  <a:uFillTx/>
                  <a:latin typeface="Courier New" charset="0"/>
                </a:rPr>
                <a:t> 51 25</a:t>
              </a:r>
              <a:endParaRPr kumimoji="0" lang="en-US" altLang="en-US" sz="1600" b="0" i="0" u="none" strike="noStrike" kern="0" cap="none" spc="0" normalizeH="0" baseline="0" noProof="0">
                <a:ln>
                  <a:noFill/>
                </a:ln>
                <a:solidFill>
                  <a:srgbClr val="C0C0C0"/>
                </a:solidFill>
                <a:effectLst/>
                <a:uLnTx/>
                <a:uFillTx/>
                <a:latin typeface="Courier New" charset="0"/>
              </a:endParaRPr>
            </a:p>
          </p:txBody>
        </p:sp>
        <p:sp>
          <p:nvSpPr>
            <p:cNvPr id="52" name="Rectangle 69"/>
            <p:cNvSpPr>
              <a:spLocks noChangeArrowheads="1"/>
            </p:cNvSpPr>
            <p:nvPr/>
          </p:nvSpPr>
          <p:spPr bwMode="auto">
            <a:xfrm>
              <a:off x="7670405" y="3227388"/>
              <a:ext cx="605935" cy="277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1" lang="en-US" altLang="en-US" b="0" i="0" u="none" strike="noStrike" kern="0" cap="none" spc="0" normalizeH="0" baseline="0" noProof="0">
                  <a:ln>
                    <a:noFill/>
                  </a:ln>
                  <a:solidFill>
                    <a:srgbClr val="000000"/>
                  </a:solidFill>
                  <a:effectLst/>
                  <a:uLnTx/>
                  <a:uFillTx/>
                  <a:latin typeface="Comic Sans MS" charset="0"/>
                </a:rPr>
                <a:t>Stack</a:t>
              </a:r>
            </a:p>
          </p:txBody>
        </p:sp>
      </p:grpSp>
    </p:spTree>
    <p:extLst>
      <p:ext uri="{BB962C8B-B14F-4D97-AF65-F5344CB8AC3E}">
        <p14:creationId xmlns:p14="http://schemas.microsoft.com/office/powerpoint/2010/main" val="3225770396"/>
      </p:ext>
    </p:extLst>
  </p:cSld>
  <p:clrMapOvr>
    <a:masterClrMapping/>
  </p:clrMapOvr>
  <p:transition>
    <p:wipe dir="u"/>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t>Preorder Traversal with a Stack</a:t>
            </a:r>
          </a:p>
        </p:txBody>
      </p:sp>
      <p:sp>
        <p:nvSpPr>
          <p:cNvPr id="4" name="Content Placeholder 1"/>
          <p:cNvSpPr txBox="1">
            <a:spLocks/>
          </p:cNvSpPr>
          <p:nvPr/>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buNone/>
            </a:pPr>
            <a:r>
              <a:rPr lang="en-SG" sz="1400"/>
              <a:t>Push the root onto the stack.</a:t>
            </a:r>
          </a:p>
          <a:p>
            <a:pPr marL="0" indent="0" algn="just">
              <a:lnSpc>
                <a:spcPct val="100000"/>
              </a:lnSpc>
              <a:buNone/>
            </a:pPr>
            <a:r>
              <a:rPr lang="en-SG" sz="1400"/>
              <a:t>While the stack is not empty</a:t>
            </a:r>
          </a:p>
          <a:p>
            <a:pPr algn="just">
              <a:lnSpc>
                <a:spcPct val="100000"/>
              </a:lnSpc>
            </a:pPr>
            <a:r>
              <a:rPr lang="en-SG" sz="1400"/>
              <a:t>pop the stack and visit it</a:t>
            </a:r>
          </a:p>
          <a:p>
            <a:pPr algn="just">
              <a:lnSpc>
                <a:spcPct val="100000"/>
              </a:lnSpc>
            </a:pPr>
            <a:r>
              <a:rPr lang="en-SG" sz="1400"/>
              <a:t>push its two children</a:t>
            </a:r>
          </a:p>
          <a:p>
            <a:pPr marL="0" indent="0" algn="just">
              <a:lnSpc>
                <a:spcPct val="150000"/>
              </a:lnSpc>
              <a:buNone/>
            </a:pPr>
            <a:endParaRPr lang="en-SG" sz="1400"/>
          </a:p>
        </p:txBody>
      </p:sp>
      <p:grpSp>
        <p:nvGrpSpPr>
          <p:cNvPr id="3" name="Group 2"/>
          <p:cNvGrpSpPr/>
          <p:nvPr/>
        </p:nvGrpSpPr>
        <p:grpSpPr>
          <a:xfrm>
            <a:off x="1363426" y="1679691"/>
            <a:ext cx="6417149" cy="4238192"/>
            <a:chOff x="762000" y="1271588"/>
            <a:chExt cx="7658101" cy="5057775"/>
          </a:xfrm>
        </p:grpSpPr>
        <p:sp>
          <p:nvSpPr>
            <p:cNvPr id="29" name="Rectangle 4"/>
            <p:cNvSpPr>
              <a:spLocks noChangeArrowheads="1"/>
            </p:cNvSpPr>
            <p:nvPr/>
          </p:nvSpPr>
          <p:spPr bwMode="auto">
            <a:xfrm>
              <a:off x="7658101" y="1271588"/>
              <a:ext cx="762000" cy="1851025"/>
            </a:xfrm>
            <a:prstGeom prst="rect">
              <a:avLst/>
            </a:prstGeom>
            <a:solidFill>
              <a:srgbClr val="C0C0C0"/>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1400" b="1" i="0" u="none" strike="noStrike" kern="0" cap="none" spc="0" normalizeH="0" baseline="0" noProof="0">
                <a:ln>
                  <a:noFill/>
                </a:ln>
                <a:solidFill>
                  <a:srgbClr val="000000"/>
                </a:solidFill>
                <a:effectLst/>
                <a:uLnTx/>
                <a:uFillTx/>
                <a:latin typeface="Courier New" charset="0"/>
              </a:endParaRPr>
            </a:p>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1400" b="1" i="0" u="none" strike="noStrike" kern="0" cap="none" spc="0" normalizeH="0" baseline="0" noProof="0">
                <a:ln>
                  <a:noFill/>
                </a:ln>
                <a:solidFill>
                  <a:srgbClr val="000000"/>
                </a:solidFill>
                <a:effectLst/>
                <a:uLnTx/>
                <a:uFillTx/>
                <a:latin typeface="Courier New" charset="0"/>
              </a:endParaRPr>
            </a:p>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1400" b="1" i="0" u="none" strike="noStrike" kern="0" cap="none" spc="0" normalizeH="0" baseline="0" noProof="0">
                <a:ln>
                  <a:noFill/>
                </a:ln>
                <a:solidFill>
                  <a:srgbClr val="000000"/>
                </a:solidFill>
                <a:effectLst/>
                <a:uLnTx/>
                <a:uFillTx/>
                <a:latin typeface="Courier New" charset="0"/>
              </a:endParaRPr>
            </a:p>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1400" b="1" i="0" u="none" strike="noStrike" kern="0" cap="none" spc="0" normalizeH="0" baseline="0" noProof="0">
                <a:ln>
                  <a:noFill/>
                </a:ln>
                <a:solidFill>
                  <a:srgbClr val="000000"/>
                </a:solidFill>
                <a:effectLst/>
                <a:uLnTx/>
                <a:uFillTx/>
                <a:latin typeface="Courier New" charset="0"/>
              </a:endParaRPr>
            </a:p>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1400" b="1" i="0" u="none" strike="noStrike" kern="0" cap="none" spc="0" normalizeH="0" baseline="0" noProof="0">
                <a:ln>
                  <a:noFill/>
                </a:ln>
                <a:solidFill>
                  <a:srgbClr val="000000"/>
                </a:solidFill>
                <a:effectLst/>
                <a:uLnTx/>
                <a:uFillTx/>
                <a:latin typeface="Courier New" charset="0"/>
              </a:endParaRPr>
            </a:p>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1400" b="1" i="0" u="none" strike="noStrike" kern="0" cap="none" spc="0" normalizeH="0" baseline="0" noProof="0">
                <a:ln>
                  <a:noFill/>
                </a:ln>
                <a:solidFill>
                  <a:srgbClr val="000000"/>
                </a:solidFill>
                <a:effectLst/>
                <a:uLnTx/>
                <a:uFillTx/>
                <a:latin typeface="Courier New" charset="0"/>
              </a:endParaRPr>
            </a:p>
            <a:p>
              <a:pPr marL="0" marR="0" lvl="0" indent="0" algn="ctr" defTabSz="914400" eaLnBrk="0" fontAlgn="base" latinLnBrk="0" hangingPunct="0">
                <a:lnSpc>
                  <a:spcPct val="100000"/>
                </a:lnSpc>
                <a:spcBef>
                  <a:spcPct val="0"/>
                </a:spcBef>
                <a:buClrTx/>
                <a:buSzTx/>
                <a:buFontTx/>
                <a:buNone/>
                <a:tabLst/>
                <a:defRPr/>
              </a:pPr>
              <a:endParaRPr kumimoji="0" lang="en-US" altLang="en-US" sz="1400" b="1" i="0" u="none" strike="noStrike" kern="0" cap="none" spc="0" normalizeH="0" baseline="0" noProof="0">
                <a:ln>
                  <a:noFill/>
                </a:ln>
                <a:solidFill>
                  <a:srgbClr val="000000"/>
                </a:solidFill>
                <a:effectLst/>
                <a:uLnTx/>
                <a:uFillTx/>
                <a:latin typeface="Courier New" charset="0"/>
              </a:endParaRPr>
            </a:p>
            <a:p>
              <a:pPr marL="0" marR="0" lvl="0" indent="0" algn="ctr" defTabSz="914400" eaLnBrk="0" fontAlgn="base" latinLnBrk="0" hangingPunct="0">
                <a:lnSpc>
                  <a:spcPct val="100000"/>
                </a:lnSpc>
                <a:spcBef>
                  <a:spcPct val="0"/>
                </a:spcBef>
                <a:spcAft>
                  <a:spcPts val="600"/>
                </a:spcAft>
                <a:buClrTx/>
                <a:buSzTx/>
                <a:buFontTx/>
                <a:buNone/>
                <a:tabLst/>
                <a:defRPr/>
              </a:pPr>
              <a:endParaRPr kumimoji="0" lang="en-US" altLang="en-US" sz="900" b="1" i="0" u="none" strike="noStrike" kern="0" cap="none" spc="0" normalizeH="0" baseline="0" noProof="0">
                <a:ln>
                  <a:noFill/>
                </a:ln>
                <a:solidFill>
                  <a:srgbClr val="000000"/>
                </a:solidFill>
                <a:effectLst/>
                <a:uLnTx/>
                <a:uFillTx/>
                <a:latin typeface="Courier New" charset="0"/>
              </a:endParaRPr>
            </a:p>
          </p:txBody>
        </p:sp>
        <p:sp>
          <p:nvSpPr>
            <p:cNvPr id="30" name="Oval 10"/>
            <p:cNvSpPr>
              <a:spLocks noChangeArrowheads="1"/>
            </p:cNvSpPr>
            <p:nvPr/>
          </p:nvSpPr>
          <p:spPr bwMode="auto">
            <a:xfrm>
              <a:off x="4237038" y="3427413"/>
              <a:ext cx="411162" cy="411162"/>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nchorCtr="1"/>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effectLst/>
                  <a:uLnTx/>
                  <a:uFillTx/>
                  <a:latin typeface="Courier New" charset="0"/>
                  <a:ea typeface="ＭＳ Ｐゴシック" charset="-128"/>
                </a:rPr>
                <a:t>14</a:t>
              </a:r>
            </a:p>
          </p:txBody>
        </p:sp>
        <p:sp>
          <p:nvSpPr>
            <p:cNvPr id="31" name="Oval 11"/>
            <p:cNvSpPr>
              <a:spLocks noChangeArrowheads="1"/>
            </p:cNvSpPr>
            <p:nvPr/>
          </p:nvSpPr>
          <p:spPr bwMode="auto">
            <a:xfrm>
              <a:off x="2565400" y="4159250"/>
              <a:ext cx="411163" cy="411163"/>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effectLst/>
                  <a:uLnTx/>
                  <a:uFillTx/>
                  <a:latin typeface="Courier New" charset="0"/>
                  <a:ea typeface="ＭＳ Ｐゴシック" charset="-128"/>
                </a:rPr>
                <a:t>84</a:t>
              </a:r>
            </a:p>
          </p:txBody>
        </p:sp>
        <p:sp>
          <p:nvSpPr>
            <p:cNvPr id="32" name="Oval 12"/>
            <p:cNvSpPr>
              <a:spLocks noChangeArrowheads="1"/>
            </p:cNvSpPr>
            <p:nvPr/>
          </p:nvSpPr>
          <p:spPr bwMode="auto">
            <a:xfrm>
              <a:off x="5676900" y="4152900"/>
              <a:ext cx="411163" cy="411163"/>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effectLst/>
                  <a:uLnTx/>
                  <a:uFillTx/>
                  <a:latin typeface="Courier New" charset="0"/>
                  <a:ea typeface="ＭＳ Ｐゴシック" charset="-128"/>
                </a:rPr>
                <a:t>43</a:t>
              </a:r>
            </a:p>
          </p:txBody>
        </p:sp>
        <p:sp>
          <p:nvSpPr>
            <p:cNvPr id="33" name="Oval 13"/>
            <p:cNvSpPr>
              <a:spLocks noChangeArrowheads="1"/>
            </p:cNvSpPr>
            <p:nvPr/>
          </p:nvSpPr>
          <p:spPr bwMode="auto">
            <a:xfrm>
              <a:off x="1603375" y="5078413"/>
              <a:ext cx="411163" cy="411162"/>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effectLst/>
                  <a:uLnTx/>
                  <a:uFillTx/>
                  <a:latin typeface="Courier New" charset="0"/>
                  <a:ea typeface="ＭＳ Ｐゴシック" charset="-128"/>
                </a:rPr>
                <a:t>13</a:t>
              </a:r>
            </a:p>
          </p:txBody>
        </p:sp>
        <p:sp>
          <p:nvSpPr>
            <p:cNvPr id="34" name="Oval 14"/>
            <p:cNvSpPr>
              <a:spLocks noChangeArrowheads="1"/>
            </p:cNvSpPr>
            <p:nvPr/>
          </p:nvSpPr>
          <p:spPr bwMode="auto">
            <a:xfrm>
              <a:off x="3382963" y="5065713"/>
              <a:ext cx="411162" cy="411162"/>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effectLst/>
                  <a:uLnTx/>
                  <a:uFillTx/>
                  <a:latin typeface="Courier New" charset="0"/>
                  <a:ea typeface="ＭＳ Ｐゴシック" charset="-128"/>
                </a:rPr>
                <a:t>16</a:t>
              </a:r>
            </a:p>
          </p:txBody>
        </p:sp>
        <p:sp>
          <p:nvSpPr>
            <p:cNvPr id="35" name="Oval 15"/>
            <p:cNvSpPr>
              <a:spLocks noChangeArrowheads="1"/>
            </p:cNvSpPr>
            <p:nvPr/>
          </p:nvSpPr>
          <p:spPr bwMode="auto">
            <a:xfrm>
              <a:off x="4764088" y="5065713"/>
              <a:ext cx="411162" cy="411162"/>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effectLst/>
                  <a:uLnTx/>
                  <a:uFillTx/>
                  <a:latin typeface="Courier New" charset="0"/>
                  <a:ea typeface="ＭＳ Ｐゴシック" charset="-128"/>
                </a:rPr>
                <a:t>33</a:t>
              </a:r>
            </a:p>
          </p:txBody>
        </p:sp>
        <p:sp>
          <p:nvSpPr>
            <p:cNvPr id="36" name="Oval 16"/>
            <p:cNvSpPr>
              <a:spLocks noChangeArrowheads="1"/>
            </p:cNvSpPr>
            <p:nvPr/>
          </p:nvSpPr>
          <p:spPr bwMode="auto">
            <a:xfrm>
              <a:off x="6697663" y="5065713"/>
              <a:ext cx="411162" cy="411162"/>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effectLst/>
                  <a:uLnTx/>
                  <a:uFillTx/>
                  <a:latin typeface="Courier New" charset="0"/>
                  <a:ea typeface="ＭＳ Ｐゴシック" charset="-128"/>
                </a:rPr>
                <a:t>97</a:t>
              </a:r>
            </a:p>
          </p:txBody>
        </p:sp>
        <p:sp>
          <p:nvSpPr>
            <p:cNvPr id="37" name="Oval 17"/>
            <p:cNvSpPr>
              <a:spLocks noChangeArrowheads="1"/>
            </p:cNvSpPr>
            <p:nvPr/>
          </p:nvSpPr>
          <p:spPr bwMode="auto">
            <a:xfrm>
              <a:off x="5197475" y="5918200"/>
              <a:ext cx="411163" cy="411163"/>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effectLst/>
                  <a:uLnTx/>
                  <a:uFillTx/>
                  <a:latin typeface="Courier New" charset="0"/>
                  <a:ea typeface="ＭＳ Ｐゴシック" charset="-128"/>
                </a:rPr>
                <a:t>64</a:t>
              </a:r>
            </a:p>
          </p:txBody>
        </p:sp>
        <p:sp>
          <p:nvSpPr>
            <p:cNvPr id="38" name="Oval 18"/>
            <p:cNvSpPr>
              <a:spLocks noChangeArrowheads="1"/>
            </p:cNvSpPr>
            <p:nvPr/>
          </p:nvSpPr>
          <p:spPr bwMode="auto">
            <a:xfrm>
              <a:off x="2840038" y="5910263"/>
              <a:ext cx="411162" cy="411162"/>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effectLst/>
                  <a:uLnTx/>
                  <a:uFillTx/>
                  <a:latin typeface="Courier New" charset="0"/>
                  <a:ea typeface="ＭＳ Ｐゴシック" charset="-128"/>
                </a:rPr>
                <a:t>99</a:t>
              </a:r>
            </a:p>
          </p:txBody>
        </p:sp>
        <p:sp>
          <p:nvSpPr>
            <p:cNvPr id="39" name="Oval 19"/>
            <p:cNvSpPr>
              <a:spLocks noChangeArrowheads="1"/>
            </p:cNvSpPr>
            <p:nvPr/>
          </p:nvSpPr>
          <p:spPr bwMode="auto">
            <a:xfrm>
              <a:off x="3852863" y="5900738"/>
              <a:ext cx="411162" cy="411162"/>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effectLst/>
                  <a:uLnTx/>
                  <a:uFillTx/>
                  <a:latin typeface="Courier New" charset="0"/>
                  <a:ea typeface="ＭＳ Ｐゴシック" charset="-128"/>
                </a:rPr>
                <a:t>72</a:t>
              </a:r>
            </a:p>
          </p:txBody>
        </p:sp>
        <p:sp>
          <p:nvSpPr>
            <p:cNvPr id="40" name="Oval 20"/>
            <p:cNvSpPr>
              <a:spLocks noChangeArrowheads="1"/>
            </p:cNvSpPr>
            <p:nvPr/>
          </p:nvSpPr>
          <p:spPr bwMode="auto">
            <a:xfrm>
              <a:off x="1993900" y="5908675"/>
              <a:ext cx="411163" cy="411163"/>
            </a:xfrm>
            <a:prstGeom prst="ellipse">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effectLst/>
                  <a:uLnTx/>
                  <a:uFillTx/>
                  <a:latin typeface="Courier New" charset="0"/>
                  <a:ea typeface="ＭＳ Ｐゴシック" charset="-128"/>
                </a:rPr>
                <a:t>53</a:t>
              </a:r>
            </a:p>
          </p:txBody>
        </p:sp>
        <p:cxnSp>
          <p:nvCxnSpPr>
            <p:cNvPr id="41" name="AutoShape 53"/>
            <p:cNvCxnSpPr>
              <a:cxnSpLocks noChangeShapeType="1"/>
              <a:stCxn id="30" idx="2"/>
              <a:endCxn id="31" idx="7"/>
            </p:cNvCxnSpPr>
            <p:nvPr/>
          </p:nvCxnSpPr>
          <p:spPr bwMode="auto">
            <a:xfrm flipH="1">
              <a:off x="2916238" y="3633788"/>
              <a:ext cx="1320800" cy="585787"/>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2" name="AutoShape 54"/>
            <p:cNvCxnSpPr>
              <a:cxnSpLocks noChangeShapeType="1"/>
              <a:stCxn id="31" idx="3"/>
              <a:endCxn id="33" idx="7"/>
            </p:cNvCxnSpPr>
            <p:nvPr/>
          </p:nvCxnSpPr>
          <p:spPr bwMode="auto">
            <a:xfrm flipH="1">
              <a:off x="1954213" y="4510088"/>
              <a:ext cx="671512" cy="628650"/>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3" name="AutoShape 55"/>
            <p:cNvCxnSpPr>
              <a:cxnSpLocks noChangeShapeType="1"/>
              <a:stCxn id="31" idx="5"/>
              <a:endCxn id="34" idx="1"/>
            </p:cNvCxnSpPr>
            <p:nvPr/>
          </p:nvCxnSpPr>
          <p:spPr bwMode="auto">
            <a:xfrm>
              <a:off x="2916238" y="4510088"/>
              <a:ext cx="527050" cy="615950"/>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4" name="AutoShape 56"/>
            <p:cNvCxnSpPr>
              <a:cxnSpLocks noChangeShapeType="1"/>
              <a:stCxn id="34" idx="3"/>
              <a:endCxn id="38" idx="0"/>
            </p:cNvCxnSpPr>
            <p:nvPr/>
          </p:nvCxnSpPr>
          <p:spPr bwMode="auto">
            <a:xfrm flipH="1">
              <a:off x="3046413" y="5416550"/>
              <a:ext cx="396875" cy="493713"/>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5" name="AutoShape 57"/>
            <p:cNvCxnSpPr>
              <a:cxnSpLocks noChangeShapeType="1"/>
              <a:stCxn id="34" idx="5"/>
              <a:endCxn id="39" idx="0"/>
            </p:cNvCxnSpPr>
            <p:nvPr/>
          </p:nvCxnSpPr>
          <p:spPr bwMode="auto">
            <a:xfrm>
              <a:off x="3733800" y="5416550"/>
              <a:ext cx="325438" cy="484188"/>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6" name="AutoShape 58"/>
            <p:cNvCxnSpPr>
              <a:cxnSpLocks noChangeShapeType="1"/>
              <a:stCxn id="33" idx="5"/>
              <a:endCxn id="40" idx="0"/>
            </p:cNvCxnSpPr>
            <p:nvPr/>
          </p:nvCxnSpPr>
          <p:spPr bwMode="auto">
            <a:xfrm>
              <a:off x="1954213" y="5429250"/>
              <a:ext cx="246062" cy="479425"/>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7" name="AutoShape 59"/>
            <p:cNvCxnSpPr>
              <a:cxnSpLocks noChangeShapeType="1"/>
              <a:stCxn id="30" idx="6"/>
              <a:endCxn id="32" idx="1"/>
            </p:cNvCxnSpPr>
            <p:nvPr/>
          </p:nvCxnSpPr>
          <p:spPr bwMode="auto">
            <a:xfrm>
              <a:off x="4648200" y="3633788"/>
              <a:ext cx="1089025" cy="579437"/>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8" name="AutoShape 60"/>
            <p:cNvCxnSpPr>
              <a:cxnSpLocks noChangeShapeType="1"/>
              <a:stCxn id="36" idx="1"/>
              <a:endCxn id="32" idx="5"/>
            </p:cNvCxnSpPr>
            <p:nvPr/>
          </p:nvCxnSpPr>
          <p:spPr bwMode="auto">
            <a:xfrm flipH="1" flipV="1">
              <a:off x="6027738" y="4503738"/>
              <a:ext cx="730250" cy="622300"/>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9" name="AutoShape 62"/>
            <p:cNvCxnSpPr>
              <a:cxnSpLocks noChangeShapeType="1"/>
              <a:stCxn id="32" idx="3"/>
              <a:endCxn id="35" idx="7"/>
            </p:cNvCxnSpPr>
            <p:nvPr/>
          </p:nvCxnSpPr>
          <p:spPr bwMode="auto">
            <a:xfrm flipH="1">
              <a:off x="5114925" y="4503738"/>
              <a:ext cx="622300" cy="622300"/>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0" name="AutoShape 63"/>
            <p:cNvCxnSpPr>
              <a:cxnSpLocks noChangeShapeType="1"/>
              <a:stCxn id="35" idx="5"/>
              <a:endCxn id="37" idx="0"/>
            </p:cNvCxnSpPr>
            <p:nvPr/>
          </p:nvCxnSpPr>
          <p:spPr bwMode="auto">
            <a:xfrm>
              <a:off x="5114925" y="5416550"/>
              <a:ext cx="288925" cy="501650"/>
            </a:xfrm>
            <a:prstGeom prst="straightConnector1">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51" name="Rectangle 68"/>
            <p:cNvSpPr>
              <a:spLocks noChangeArrowheads="1"/>
            </p:cNvSpPr>
            <p:nvPr/>
          </p:nvSpPr>
          <p:spPr bwMode="auto">
            <a:xfrm>
              <a:off x="762000" y="2601188"/>
              <a:ext cx="6038168" cy="514212"/>
            </a:xfrm>
            <a:prstGeom prst="rect">
              <a:avLst/>
            </a:prstGeom>
            <a:solidFill>
              <a:srgbClr val="C0C0C0"/>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182880" tIns="91440" rIns="182880" bIns="91440" anchor="ctr">
              <a:spAutoFit/>
            </a:bodyP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600" b="1" i="0" u="none" strike="noStrike" kern="0" cap="none" spc="0" normalizeH="0" baseline="0" noProof="0">
                  <a:ln>
                    <a:noFill/>
                  </a:ln>
                  <a:effectLst/>
                  <a:uLnTx/>
                  <a:uFillTx/>
                  <a:latin typeface="Courier New" charset="0"/>
                </a:rPr>
                <a:t>14</a:t>
              </a:r>
              <a:r>
                <a:rPr kumimoji="0" lang="en-US" altLang="en-US" sz="1600" b="1" i="0" u="none" strike="noStrike" kern="0" cap="none" spc="0" normalizeH="0" baseline="0" noProof="0">
                  <a:ln>
                    <a:noFill/>
                  </a:ln>
                  <a:solidFill>
                    <a:srgbClr val="C0C0C0"/>
                  </a:solidFill>
                  <a:effectLst/>
                  <a:uLnTx/>
                  <a:uFillTx/>
                  <a:latin typeface="Courier New" charset="0"/>
                </a:rPr>
                <a:t> </a:t>
              </a:r>
              <a:r>
                <a:rPr kumimoji="0" lang="en-US" altLang="en-US" sz="1600" b="1" i="0" u="none" strike="noStrike" kern="0" cap="none" spc="0" normalizeH="0" baseline="0" noProof="0">
                  <a:ln>
                    <a:noFill/>
                  </a:ln>
                  <a:effectLst/>
                  <a:uLnTx/>
                  <a:uFillTx/>
                  <a:latin typeface="Courier New" charset="0"/>
                </a:rPr>
                <a:t>84</a:t>
              </a:r>
              <a:r>
                <a:rPr kumimoji="0" lang="en-US" altLang="en-US" sz="1600" b="1" i="0" u="none" strike="noStrike" kern="0" cap="none" spc="0" normalizeH="0" baseline="0" noProof="0">
                  <a:ln>
                    <a:noFill/>
                  </a:ln>
                  <a:solidFill>
                    <a:srgbClr val="C0C0C0"/>
                  </a:solidFill>
                  <a:effectLst/>
                  <a:uLnTx/>
                  <a:uFillTx/>
                  <a:latin typeface="Courier New" charset="0"/>
                </a:rPr>
                <a:t> </a:t>
              </a:r>
              <a:r>
                <a:rPr kumimoji="0" lang="en-US" altLang="en-US" sz="1600" b="1" i="0" u="none" strike="noStrike" kern="0" cap="none" spc="0" normalizeH="0" baseline="0" noProof="0">
                  <a:ln>
                    <a:noFill/>
                  </a:ln>
                  <a:effectLst/>
                  <a:uLnTx/>
                  <a:uFillTx/>
                  <a:latin typeface="Courier New" charset="0"/>
                </a:rPr>
                <a:t>13</a:t>
              </a:r>
              <a:r>
                <a:rPr kumimoji="0" lang="en-US" altLang="en-US" sz="1600" b="1" i="0" u="none" strike="noStrike" kern="0" cap="none" spc="0" normalizeH="0" baseline="0" noProof="0">
                  <a:ln>
                    <a:noFill/>
                  </a:ln>
                  <a:solidFill>
                    <a:srgbClr val="C0C0C0"/>
                  </a:solidFill>
                  <a:effectLst/>
                  <a:uLnTx/>
                  <a:uFillTx/>
                  <a:latin typeface="Courier New" charset="0"/>
                </a:rPr>
                <a:t> </a:t>
              </a:r>
              <a:r>
                <a:rPr kumimoji="0" lang="en-US" altLang="en-US" sz="1600" b="1" i="0" u="none" strike="noStrike" kern="0" cap="none" spc="0" normalizeH="0" baseline="0" noProof="0">
                  <a:ln>
                    <a:noFill/>
                  </a:ln>
                  <a:effectLst/>
                  <a:uLnTx/>
                  <a:uFillTx/>
                  <a:latin typeface="Courier New" charset="0"/>
                </a:rPr>
                <a:t>53</a:t>
              </a:r>
              <a:r>
                <a:rPr kumimoji="0" lang="en-US" altLang="en-US" sz="1600" b="1" i="0" u="none" strike="noStrike" kern="0" cap="none" spc="0" normalizeH="0" baseline="0" noProof="0">
                  <a:ln>
                    <a:noFill/>
                  </a:ln>
                  <a:solidFill>
                    <a:srgbClr val="C0C0C0"/>
                  </a:solidFill>
                  <a:effectLst/>
                  <a:uLnTx/>
                  <a:uFillTx/>
                  <a:latin typeface="Courier New" charset="0"/>
                </a:rPr>
                <a:t> </a:t>
              </a:r>
              <a:r>
                <a:rPr kumimoji="0" lang="en-US" altLang="en-US" sz="1600" b="1" kern="0">
                  <a:latin typeface="Courier New" charset="0"/>
                </a:rPr>
                <a:t>1</a:t>
              </a:r>
              <a:r>
                <a:rPr kumimoji="0" lang="en-US" altLang="en-US" sz="1600" b="1" i="0" u="none" strike="noStrike" kern="0" cap="none" spc="0" normalizeH="0" baseline="0" noProof="0">
                  <a:ln>
                    <a:noFill/>
                  </a:ln>
                  <a:effectLst/>
                  <a:uLnTx/>
                  <a:uFillTx/>
                  <a:latin typeface="Courier New" charset="0"/>
                </a:rPr>
                <a:t>6</a:t>
              </a:r>
              <a:r>
                <a:rPr kumimoji="0" lang="en-US" altLang="en-US" sz="1600" b="1" i="0" u="none" strike="noStrike" kern="0" cap="none" spc="0" normalizeH="0" baseline="0" noProof="0">
                  <a:ln>
                    <a:noFill/>
                  </a:ln>
                  <a:solidFill>
                    <a:srgbClr val="C0C0C0"/>
                  </a:solidFill>
                  <a:effectLst/>
                  <a:uLnTx/>
                  <a:uFillTx/>
                  <a:latin typeface="Courier New" charset="0"/>
                </a:rPr>
                <a:t> </a:t>
              </a:r>
              <a:r>
                <a:rPr kumimoji="0" lang="en-US" altLang="en-US" sz="1600" b="1" i="0" u="none" strike="noStrike" kern="0" cap="none" spc="0" normalizeH="0" baseline="0" noProof="0">
                  <a:ln>
                    <a:noFill/>
                  </a:ln>
                  <a:effectLst/>
                  <a:uLnTx/>
                  <a:uFillTx/>
                  <a:latin typeface="Courier New" charset="0"/>
                </a:rPr>
                <a:t>99</a:t>
              </a:r>
              <a:r>
                <a:rPr kumimoji="0" lang="en-US" altLang="en-US" sz="1600" b="1" i="0" u="none" strike="noStrike" kern="0" cap="none" spc="0" normalizeH="0" baseline="0" noProof="0">
                  <a:ln>
                    <a:noFill/>
                  </a:ln>
                  <a:solidFill>
                    <a:srgbClr val="C0C0C0"/>
                  </a:solidFill>
                  <a:effectLst/>
                  <a:uLnTx/>
                  <a:uFillTx/>
                  <a:latin typeface="Courier New" charset="0"/>
                </a:rPr>
                <a:t> </a:t>
              </a:r>
              <a:r>
                <a:rPr kumimoji="0" lang="en-US" altLang="en-US" sz="1600" b="1" i="0" u="none" strike="noStrike" kern="0" cap="none" spc="0" normalizeH="0" baseline="0" noProof="0">
                  <a:ln>
                    <a:noFill/>
                  </a:ln>
                  <a:effectLst/>
                  <a:uLnTx/>
                  <a:uFillTx/>
                  <a:latin typeface="Courier New" charset="0"/>
                </a:rPr>
                <a:t>72</a:t>
              </a:r>
              <a:r>
                <a:rPr kumimoji="0" lang="en-US" altLang="en-US" sz="1600" b="1" i="0" u="none" strike="noStrike" kern="0" cap="none" spc="0" normalizeH="0" baseline="0" noProof="0">
                  <a:ln>
                    <a:noFill/>
                  </a:ln>
                  <a:solidFill>
                    <a:srgbClr val="C0C0C0"/>
                  </a:solidFill>
                  <a:effectLst/>
                  <a:uLnTx/>
                  <a:uFillTx/>
                  <a:latin typeface="Courier New" charset="0"/>
                </a:rPr>
                <a:t> </a:t>
              </a:r>
              <a:r>
                <a:rPr kumimoji="0" lang="en-US" altLang="en-US" sz="1600" b="1" i="0" u="none" strike="noStrike" kern="0" cap="none" spc="0" normalizeH="0" baseline="0" noProof="0">
                  <a:ln>
                    <a:noFill/>
                  </a:ln>
                  <a:effectLst/>
                  <a:uLnTx/>
                  <a:uFillTx/>
                  <a:latin typeface="Courier New" charset="0"/>
                </a:rPr>
                <a:t>43</a:t>
              </a:r>
              <a:r>
                <a:rPr kumimoji="0" lang="en-US" altLang="en-US" sz="1600" b="1" i="0" u="none" strike="noStrike" kern="0" cap="none" spc="0" normalizeH="0" baseline="0" noProof="0">
                  <a:ln>
                    <a:noFill/>
                  </a:ln>
                  <a:solidFill>
                    <a:srgbClr val="C0C0C0"/>
                  </a:solidFill>
                  <a:effectLst/>
                  <a:uLnTx/>
                  <a:uFillTx/>
                  <a:latin typeface="Courier New" charset="0"/>
                </a:rPr>
                <a:t> </a:t>
              </a:r>
              <a:r>
                <a:rPr kumimoji="0" lang="en-US" altLang="en-US" sz="1600" b="1" i="0" u="none" strike="noStrike" kern="0" cap="none" spc="0" normalizeH="0" baseline="0" noProof="0">
                  <a:ln>
                    <a:noFill/>
                  </a:ln>
                  <a:effectLst/>
                  <a:uLnTx/>
                  <a:uFillTx/>
                  <a:latin typeface="Courier New" charset="0"/>
                </a:rPr>
                <a:t>33</a:t>
              </a:r>
              <a:r>
                <a:rPr kumimoji="0" lang="en-US" altLang="en-US" sz="1600" b="1" i="0" u="none" strike="noStrike" kern="0" cap="none" spc="0" normalizeH="0" baseline="0" noProof="0">
                  <a:ln>
                    <a:noFill/>
                  </a:ln>
                  <a:solidFill>
                    <a:srgbClr val="C0C0C0"/>
                  </a:solidFill>
                  <a:effectLst/>
                  <a:uLnTx/>
                  <a:uFillTx/>
                  <a:latin typeface="Courier New" charset="0"/>
                </a:rPr>
                <a:t> </a:t>
              </a:r>
              <a:r>
                <a:rPr kumimoji="0" lang="en-US" altLang="en-US" sz="1600" b="1" i="0" u="none" strike="noStrike" kern="0" cap="none" spc="0" normalizeH="0" baseline="0" noProof="0">
                  <a:ln>
                    <a:noFill/>
                  </a:ln>
                  <a:effectLst/>
                  <a:uLnTx/>
                  <a:uFillTx/>
                  <a:latin typeface="Courier New" charset="0"/>
                </a:rPr>
                <a:t>64</a:t>
              </a:r>
              <a:r>
                <a:rPr kumimoji="0" lang="en-US" altLang="en-US" sz="1600" b="1" i="0" u="none" strike="noStrike" kern="0" cap="none" spc="0" normalizeH="0" baseline="0" noProof="0">
                  <a:ln>
                    <a:noFill/>
                  </a:ln>
                  <a:solidFill>
                    <a:srgbClr val="C0C0C0"/>
                  </a:solidFill>
                  <a:effectLst/>
                  <a:uLnTx/>
                  <a:uFillTx/>
                  <a:latin typeface="Courier New" charset="0"/>
                </a:rPr>
                <a:t> </a:t>
              </a:r>
              <a:r>
                <a:rPr kumimoji="0" lang="en-US" altLang="en-US" sz="1600" b="1" i="0" u="none" strike="noStrike" kern="0" cap="none" spc="0" normalizeH="0" baseline="0" noProof="0">
                  <a:ln>
                    <a:noFill/>
                  </a:ln>
                  <a:effectLst/>
                  <a:uLnTx/>
                  <a:uFillTx/>
                  <a:latin typeface="Courier New" charset="0"/>
                </a:rPr>
                <a:t>97</a:t>
              </a:r>
              <a:r>
                <a:rPr kumimoji="0" lang="en-US" altLang="en-US" sz="1600" b="1" i="0" u="none" strike="noStrike" kern="0" cap="none" spc="0" normalizeH="0" baseline="0" noProof="0">
                  <a:ln>
                    <a:noFill/>
                  </a:ln>
                  <a:solidFill>
                    <a:srgbClr val="C0C0C0"/>
                  </a:solidFill>
                  <a:effectLst/>
                  <a:uLnTx/>
                  <a:uFillTx/>
                  <a:latin typeface="Courier New" charset="0"/>
                </a:rPr>
                <a:t> 51 25</a:t>
              </a:r>
              <a:endParaRPr kumimoji="0" lang="en-US" altLang="en-US" sz="1600" b="0" i="0" u="none" strike="noStrike" kern="0" cap="none" spc="0" normalizeH="0" baseline="0" noProof="0">
                <a:ln>
                  <a:noFill/>
                </a:ln>
                <a:solidFill>
                  <a:srgbClr val="C0C0C0"/>
                </a:solidFill>
                <a:effectLst/>
                <a:uLnTx/>
                <a:uFillTx/>
                <a:latin typeface="Courier New" charset="0"/>
              </a:endParaRPr>
            </a:p>
          </p:txBody>
        </p:sp>
        <p:sp>
          <p:nvSpPr>
            <p:cNvPr id="52" name="Rectangle 69"/>
            <p:cNvSpPr>
              <a:spLocks noChangeArrowheads="1"/>
            </p:cNvSpPr>
            <p:nvPr/>
          </p:nvSpPr>
          <p:spPr bwMode="auto">
            <a:xfrm>
              <a:off x="7670405" y="3227388"/>
              <a:ext cx="605935" cy="277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defRPr kumimoji="1" sz="1200">
                  <a:solidFill>
                    <a:schemeClr val="tx1"/>
                  </a:solidFill>
                  <a:latin typeface="Comic Sans MS" charset="0"/>
                </a:defRPr>
              </a:lvl1pPr>
              <a:lvl2pPr marL="742950" indent="-285750">
                <a:defRPr kumimoji="1" sz="1200">
                  <a:solidFill>
                    <a:schemeClr val="tx1"/>
                  </a:solidFill>
                  <a:latin typeface="Comic Sans MS" charset="0"/>
                </a:defRPr>
              </a:lvl2pPr>
              <a:lvl3pPr marL="1143000" indent="-228600">
                <a:defRPr kumimoji="1" sz="1200">
                  <a:solidFill>
                    <a:schemeClr val="tx1"/>
                  </a:solidFill>
                  <a:latin typeface="Comic Sans MS" charset="0"/>
                </a:defRPr>
              </a:lvl3pPr>
              <a:lvl4pPr marL="1600200" indent="-228600">
                <a:defRPr kumimoji="1" sz="1200">
                  <a:solidFill>
                    <a:schemeClr val="tx1"/>
                  </a:solidFill>
                  <a:latin typeface="Comic Sans MS" charset="0"/>
                </a:defRPr>
              </a:lvl4pPr>
              <a:lvl5pPr marL="2057400" indent="-228600">
                <a:defRPr kumimoji="1" sz="1200">
                  <a:solidFill>
                    <a:schemeClr val="tx1"/>
                  </a:solidFill>
                  <a:latin typeface="Comic Sans MS" charset="0"/>
                </a:defRPr>
              </a:lvl5pPr>
              <a:lvl6pPr marL="2514600" indent="-228600" eaLnBrk="0" fontAlgn="base" hangingPunct="0">
                <a:spcBef>
                  <a:spcPct val="0"/>
                </a:spcBef>
                <a:spcAft>
                  <a:spcPct val="0"/>
                </a:spcAft>
                <a:defRPr kumimoji="1" sz="1200">
                  <a:solidFill>
                    <a:schemeClr val="tx1"/>
                  </a:solidFill>
                  <a:latin typeface="Comic Sans MS" charset="0"/>
                </a:defRPr>
              </a:lvl6pPr>
              <a:lvl7pPr marL="2971800" indent="-228600" eaLnBrk="0" fontAlgn="base" hangingPunct="0">
                <a:spcBef>
                  <a:spcPct val="0"/>
                </a:spcBef>
                <a:spcAft>
                  <a:spcPct val="0"/>
                </a:spcAft>
                <a:defRPr kumimoji="1" sz="1200">
                  <a:solidFill>
                    <a:schemeClr val="tx1"/>
                  </a:solidFill>
                  <a:latin typeface="Comic Sans MS" charset="0"/>
                </a:defRPr>
              </a:lvl7pPr>
              <a:lvl8pPr marL="3429000" indent="-228600" eaLnBrk="0" fontAlgn="base" hangingPunct="0">
                <a:spcBef>
                  <a:spcPct val="0"/>
                </a:spcBef>
                <a:spcAft>
                  <a:spcPct val="0"/>
                </a:spcAft>
                <a:defRPr kumimoji="1" sz="1200">
                  <a:solidFill>
                    <a:schemeClr val="tx1"/>
                  </a:solidFill>
                  <a:latin typeface="Comic Sans MS" charset="0"/>
                </a:defRPr>
              </a:lvl8pPr>
              <a:lvl9pPr marL="3886200" indent="-228600" eaLnBrk="0" fontAlgn="base" hangingPunct="0">
                <a:spcBef>
                  <a:spcPct val="0"/>
                </a:spcBef>
                <a:spcAft>
                  <a:spcPct val="0"/>
                </a:spcAft>
                <a:defRPr kumimoji="1" sz="1200">
                  <a:solidFill>
                    <a:schemeClr val="tx1"/>
                  </a:solidFill>
                  <a:latin typeface="Comic Sans MS"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1" lang="en-US" altLang="en-US" b="0" i="0" u="none" strike="noStrike" kern="0" cap="none" spc="0" normalizeH="0" baseline="0" noProof="0">
                  <a:ln>
                    <a:noFill/>
                  </a:ln>
                  <a:solidFill>
                    <a:srgbClr val="000000"/>
                  </a:solidFill>
                  <a:effectLst/>
                  <a:uLnTx/>
                  <a:uFillTx/>
                  <a:latin typeface="Comic Sans MS" charset="0"/>
                </a:rPr>
                <a:t>Stack</a:t>
              </a:r>
            </a:p>
          </p:txBody>
        </p:sp>
      </p:grpSp>
    </p:spTree>
    <p:extLst>
      <p:ext uri="{BB962C8B-B14F-4D97-AF65-F5344CB8AC3E}">
        <p14:creationId xmlns:p14="http://schemas.microsoft.com/office/powerpoint/2010/main" val="1690703564"/>
      </p:ext>
    </p:extLst>
  </p:cSld>
  <p:clrMapOvr>
    <a:masterClrMapping/>
  </p:clrMapOvr>
  <p:transition>
    <p:wipe dir="u"/>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3DA7B-8567-45BF-A6C5-1D6D5257FD23}"/>
              </a:ext>
            </a:extLst>
          </p:cNvPr>
          <p:cNvSpPr>
            <a:spLocks noGrp="1"/>
          </p:cNvSpPr>
          <p:nvPr>
            <p:ph type="title"/>
          </p:nvPr>
        </p:nvSpPr>
        <p:spPr/>
        <p:txBody>
          <a:bodyPr/>
          <a:lstStyle/>
          <a:p>
            <a:pPr>
              <a:lnSpc>
                <a:spcPct val="100000"/>
              </a:lnSpc>
            </a:pPr>
            <a:r>
              <a:rPr lang="en-SG" sz="2000" b="1" dirty="0"/>
              <a:t>Preorder traversal with a stack</a:t>
            </a:r>
          </a:p>
        </p:txBody>
      </p:sp>
      <p:sp>
        <p:nvSpPr>
          <p:cNvPr id="3" name="Content Placeholder 2">
            <a:extLst>
              <a:ext uri="{FF2B5EF4-FFF2-40B4-BE49-F238E27FC236}">
                <a16:creationId xmlns:a16="http://schemas.microsoft.com/office/drawing/2014/main" id="{2F16B8FC-848B-40F0-AD0E-BC7A86E36F83}"/>
              </a:ext>
            </a:extLst>
          </p:cNvPr>
          <p:cNvSpPr>
            <a:spLocks noGrp="1"/>
          </p:cNvSpPr>
          <p:nvPr>
            <p:ph idx="1"/>
          </p:nvPr>
        </p:nvSpPr>
        <p:spPr/>
        <p:txBody>
          <a:bodyPr/>
          <a:lstStyle/>
          <a:p>
            <a:pPr marL="0" indent="0" algn="just">
              <a:lnSpc>
                <a:spcPct val="100000"/>
              </a:lnSpc>
              <a:buNone/>
            </a:pPr>
            <a:r>
              <a:rPr lang="en-US" dirty="0">
                <a:latin typeface="Arial" panose="020B0604020202020204" pitchFamily="34" charset="0"/>
                <a:cs typeface="Arial" panose="020B0604020202020204" pitchFamily="34" charset="0"/>
              </a:rPr>
              <a:t>Write an iterative C function </a:t>
            </a:r>
            <a:r>
              <a:rPr lang="en-US" b="1" dirty="0" err="1">
                <a:latin typeface="Arial" panose="020B0604020202020204" pitchFamily="34" charset="0"/>
                <a:cs typeface="Arial" panose="020B0604020202020204" pitchFamily="34" charset="0"/>
              </a:rPr>
              <a:t>preOrderIterative</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that </a:t>
            </a:r>
            <a:r>
              <a:rPr lang="en-US" dirty="0">
                <a:solidFill>
                  <a:srgbClr val="FF0000"/>
                </a:solidFill>
                <a:latin typeface="Arial" panose="020B0604020202020204" pitchFamily="34" charset="0"/>
                <a:cs typeface="Arial" panose="020B0604020202020204" pitchFamily="34" charset="0"/>
              </a:rPr>
              <a:t>prints the pre-order traversal of a binary search tree using a stack</a:t>
            </a:r>
            <a:r>
              <a:rPr lang="en-US" dirty="0">
                <a:latin typeface="Arial" panose="020B0604020202020204" pitchFamily="34" charset="0"/>
                <a:cs typeface="Arial" panose="020B0604020202020204" pitchFamily="34" charset="0"/>
              </a:rPr>
              <a:t>. </a:t>
            </a:r>
          </a:p>
          <a:p>
            <a:pPr marL="0" indent="0" algn="just">
              <a:lnSpc>
                <a:spcPct val="100000"/>
              </a:lnSpc>
              <a:buNone/>
            </a:pPr>
            <a:r>
              <a:rPr lang="en-US" dirty="0">
                <a:latin typeface="Arial" panose="020B0604020202020204" pitchFamily="34" charset="0"/>
                <a:cs typeface="Arial" panose="020B0604020202020204" pitchFamily="34" charset="0"/>
              </a:rPr>
              <a:t>Note that you should only use </a:t>
            </a:r>
            <a:r>
              <a:rPr lang="en-US" b="1" dirty="0">
                <a:latin typeface="Arial" panose="020B0604020202020204" pitchFamily="34" charset="0"/>
                <a:cs typeface="Arial" panose="020B0604020202020204" pitchFamily="34" charset="0"/>
              </a:rPr>
              <a:t>push() </a:t>
            </a:r>
            <a:r>
              <a:rPr lang="en-US" dirty="0">
                <a:latin typeface="Arial" panose="020B0604020202020204" pitchFamily="34" charset="0"/>
                <a:cs typeface="Arial" panose="020B0604020202020204" pitchFamily="34" charset="0"/>
              </a:rPr>
              <a:t>or </a:t>
            </a:r>
            <a:r>
              <a:rPr lang="en-US" b="1" dirty="0">
                <a:latin typeface="Arial" panose="020B0604020202020204" pitchFamily="34" charset="0"/>
                <a:cs typeface="Arial" panose="020B0604020202020204" pitchFamily="34" charset="0"/>
              </a:rPr>
              <a:t>pop() </a:t>
            </a:r>
            <a:r>
              <a:rPr lang="en-US" dirty="0">
                <a:latin typeface="Arial" panose="020B0604020202020204" pitchFamily="34" charset="0"/>
                <a:cs typeface="Arial" panose="020B0604020202020204" pitchFamily="34" charset="0"/>
              </a:rPr>
              <a:t>operations when you add or remove integers from the stack. Remember to empty the stack at the beginning, if the stack is not empty.</a:t>
            </a:r>
          </a:p>
          <a:p>
            <a:pPr marL="0" indent="0" algn="just">
              <a:lnSpc>
                <a:spcPct val="100000"/>
              </a:lnSpc>
              <a:buNone/>
            </a:pPr>
            <a:endParaRPr lang="en-US" dirty="0">
              <a:latin typeface="Arial" panose="020B0604020202020204" pitchFamily="34" charset="0"/>
              <a:cs typeface="Arial" panose="020B0604020202020204" pitchFamily="34" charset="0"/>
            </a:endParaRPr>
          </a:p>
          <a:p>
            <a:pPr marL="0" indent="0" algn="ctr">
              <a:lnSpc>
                <a:spcPct val="100000"/>
              </a:lnSpc>
              <a:buNone/>
            </a:pPr>
            <a:r>
              <a:rPr lang="en-US" dirty="0">
                <a:latin typeface="Courier New" panose="02070309020205020404" pitchFamily="49" charset="0"/>
                <a:cs typeface="Courier New" panose="02070309020205020404" pitchFamily="49" charset="0"/>
              </a:rPr>
              <a:t>void </a:t>
            </a:r>
            <a:r>
              <a:rPr lang="en-US" dirty="0" err="1">
                <a:latin typeface="Courier New" panose="02070309020205020404" pitchFamily="49" charset="0"/>
                <a:cs typeface="Courier New" panose="02070309020205020404" pitchFamily="49" charset="0"/>
              </a:rPr>
              <a:t>preOrderIterative</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BSTNode</a:t>
            </a:r>
            <a:r>
              <a:rPr lang="en-US" dirty="0">
                <a:latin typeface="Courier New" panose="02070309020205020404" pitchFamily="49" charset="0"/>
                <a:cs typeface="Courier New" panose="02070309020205020404" pitchFamily="49" charset="0"/>
              </a:rPr>
              <a:t> *root);</a:t>
            </a:r>
            <a:endParaRPr lang="en-SG"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20546840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E2A90-10F2-4077-BA47-57D7F2E7CC9C}"/>
              </a:ext>
            </a:extLst>
          </p:cNvPr>
          <p:cNvSpPr>
            <a:spLocks noGrp="1"/>
          </p:cNvSpPr>
          <p:nvPr>
            <p:ph type="title"/>
          </p:nvPr>
        </p:nvSpPr>
        <p:spPr/>
        <p:txBody>
          <a:bodyPr/>
          <a:lstStyle/>
          <a:p>
            <a:r>
              <a:rPr lang="en-SG" dirty="0"/>
              <a:t>concept</a:t>
            </a:r>
          </a:p>
        </p:txBody>
      </p:sp>
      <p:sp>
        <p:nvSpPr>
          <p:cNvPr id="3" name="Content Placeholder 2">
            <a:extLst>
              <a:ext uri="{FF2B5EF4-FFF2-40B4-BE49-F238E27FC236}">
                <a16:creationId xmlns:a16="http://schemas.microsoft.com/office/drawing/2014/main" id="{A0725086-25CF-4A94-9878-E5DFFA4E2759}"/>
              </a:ext>
            </a:extLst>
          </p:cNvPr>
          <p:cNvSpPr>
            <a:spLocks noGrp="1"/>
          </p:cNvSpPr>
          <p:nvPr>
            <p:ph idx="1"/>
          </p:nvPr>
        </p:nvSpPr>
        <p:spPr/>
        <p:txBody>
          <a:bodyPr>
            <a:normAutofit/>
          </a:bodyPr>
          <a:lstStyle/>
          <a:p>
            <a:pPr marL="0" indent="0">
              <a:lnSpc>
                <a:spcPct val="100000"/>
              </a:lnSpc>
              <a:buNone/>
            </a:pPr>
            <a:r>
              <a:rPr lang="en-US" sz="2000" dirty="0"/>
              <a:t>1) Create an empty stack </a:t>
            </a:r>
            <a:r>
              <a:rPr lang="en-US" sz="2000" dirty="0" err="1"/>
              <a:t>nodeStack</a:t>
            </a:r>
            <a:r>
              <a:rPr lang="en-US" sz="2000" dirty="0"/>
              <a:t> and push root node to stack.</a:t>
            </a:r>
          </a:p>
          <a:p>
            <a:pPr marL="0" indent="0">
              <a:lnSpc>
                <a:spcPct val="100000"/>
              </a:lnSpc>
              <a:buNone/>
            </a:pPr>
            <a:r>
              <a:rPr lang="en-US" sz="2000" dirty="0"/>
              <a:t>2) Do following while </a:t>
            </a:r>
            <a:r>
              <a:rPr lang="en-US" sz="2000" dirty="0" err="1"/>
              <a:t>nodeStack</a:t>
            </a:r>
            <a:r>
              <a:rPr lang="en-US" sz="2000" dirty="0"/>
              <a:t> is not empty.</a:t>
            </a:r>
          </a:p>
          <a:p>
            <a:pPr marL="457200" lvl="1" indent="0">
              <a:lnSpc>
                <a:spcPct val="100000"/>
              </a:lnSpc>
              <a:buNone/>
            </a:pPr>
            <a:r>
              <a:rPr lang="en-US" dirty="0"/>
              <a:t>a) </a:t>
            </a:r>
            <a:r>
              <a:rPr lang="en-US" b="1" dirty="0"/>
              <a:t>Pop</a:t>
            </a:r>
            <a:r>
              <a:rPr lang="en-US" dirty="0"/>
              <a:t> an item from stack and print it.</a:t>
            </a:r>
          </a:p>
          <a:p>
            <a:pPr marL="457200" lvl="1" indent="0">
              <a:lnSpc>
                <a:spcPct val="100000"/>
              </a:lnSpc>
              <a:buNone/>
            </a:pPr>
            <a:r>
              <a:rPr lang="en-US" dirty="0"/>
              <a:t>b) </a:t>
            </a:r>
            <a:r>
              <a:rPr lang="en-US" b="1" dirty="0"/>
              <a:t>Push</a:t>
            </a:r>
            <a:r>
              <a:rPr lang="en-US" dirty="0"/>
              <a:t> right child of popped item to stack</a:t>
            </a:r>
          </a:p>
          <a:p>
            <a:pPr marL="457200" lvl="1" indent="0">
              <a:lnSpc>
                <a:spcPct val="100000"/>
              </a:lnSpc>
              <a:buNone/>
            </a:pPr>
            <a:r>
              <a:rPr lang="en-US" dirty="0"/>
              <a:t>c) </a:t>
            </a:r>
            <a:r>
              <a:rPr lang="en-US" b="1" dirty="0"/>
              <a:t>Push</a:t>
            </a:r>
            <a:r>
              <a:rPr lang="en-US" dirty="0"/>
              <a:t> left child of popped item to stack</a:t>
            </a:r>
          </a:p>
          <a:p>
            <a:pPr marL="0" indent="0">
              <a:lnSpc>
                <a:spcPct val="100000"/>
              </a:lnSpc>
              <a:buNone/>
            </a:pPr>
            <a:endParaRPr lang="en-US" sz="2000" dirty="0"/>
          </a:p>
          <a:p>
            <a:pPr marL="0" indent="0">
              <a:lnSpc>
                <a:spcPct val="100000"/>
              </a:lnSpc>
              <a:buNone/>
            </a:pPr>
            <a:r>
              <a:rPr lang="en-US" sz="2000" i="1" dirty="0"/>
              <a:t>Right child is pushed before left child to make sure that left subtree is processed first</a:t>
            </a:r>
            <a:endParaRPr lang="en-SG" sz="2000" i="1" dirty="0"/>
          </a:p>
        </p:txBody>
      </p:sp>
    </p:spTree>
    <p:extLst>
      <p:ext uri="{BB962C8B-B14F-4D97-AF65-F5344CB8AC3E}">
        <p14:creationId xmlns:p14="http://schemas.microsoft.com/office/powerpoint/2010/main" val="377240634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41CDC-E0E3-479B-93FB-D88B5481F213}"/>
              </a:ext>
            </a:extLst>
          </p:cNvPr>
          <p:cNvSpPr>
            <a:spLocks noGrp="1"/>
          </p:cNvSpPr>
          <p:nvPr>
            <p:ph type="title"/>
          </p:nvPr>
        </p:nvSpPr>
        <p:spPr/>
        <p:txBody>
          <a:bodyPr/>
          <a:lstStyle/>
          <a:p>
            <a:r>
              <a:rPr lang="en-SG" sz="2000" b="1" dirty="0"/>
              <a:t>Preorder traversal with a stack</a:t>
            </a:r>
            <a:endParaRPr lang="en-SG" dirty="0"/>
          </a:p>
        </p:txBody>
      </p:sp>
      <p:sp>
        <p:nvSpPr>
          <p:cNvPr id="3" name="Content Placeholder 2">
            <a:extLst>
              <a:ext uri="{FF2B5EF4-FFF2-40B4-BE49-F238E27FC236}">
                <a16:creationId xmlns:a16="http://schemas.microsoft.com/office/drawing/2014/main" id="{F95ADBF8-F152-4F45-8688-376E2CE8E094}"/>
              </a:ext>
            </a:extLst>
          </p:cNvPr>
          <p:cNvSpPr>
            <a:spLocks noGrp="1"/>
          </p:cNvSpPr>
          <p:nvPr>
            <p:ph idx="1"/>
          </p:nvPr>
        </p:nvSpPr>
        <p:spPr>
          <a:xfrm>
            <a:off x="990600" y="4855388"/>
            <a:ext cx="7162800" cy="1143000"/>
          </a:xfrm>
        </p:spPr>
        <p:txBody>
          <a:bodyPr>
            <a:normAutofit/>
          </a:bodyPr>
          <a:lstStyle/>
          <a:p>
            <a:pPr marL="0" indent="0">
              <a:buNone/>
            </a:pPr>
            <a:r>
              <a:rPr lang="en-US" sz="2400" dirty="0">
                <a:latin typeface="Courier New" panose="02070309020205020404" pitchFamily="49" charset="0"/>
                <a:cs typeface="Courier New" panose="02070309020205020404" pitchFamily="49" charset="0"/>
              </a:rPr>
              <a:t>Pre-order Tree Traversal: </a:t>
            </a:r>
          </a:p>
          <a:p>
            <a:pPr marL="0" indent="0" algn="ctr">
              <a:buNone/>
            </a:pPr>
            <a:r>
              <a:rPr lang="en-US" sz="2400" b="1" dirty="0">
                <a:latin typeface="Courier New" panose="02070309020205020404" pitchFamily="49" charset="0"/>
                <a:cs typeface="Courier New" panose="02070309020205020404" pitchFamily="49" charset="0"/>
              </a:rPr>
              <a:t>20 15 10 18 50 25 80</a:t>
            </a:r>
            <a:endParaRPr lang="en-SG" sz="2400" b="1" dirty="0">
              <a:latin typeface="Courier New" panose="02070309020205020404" pitchFamily="49" charset="0"/>
              <a:cs typeface="Courier New" panose="02070309020205020404" pitchFamily="49" charset="0"/>
            </a:endParaRPr>
          </a:p>
        </p:txBody>
      </p:sp>
      <p:sp>
        <p:nvSpPr>
          <p:cNvPr id="5" name="Oval 4">
            <a:extLst>
              <a:ext uri="{FF2B5EF4-FFF2-40B4-BE49-F238E27FC236}">
                <a16:creationId xmlns:a16="http://schemas.microsoft.com/office/drawing/2014/main" id="{7DB07489-5649-4158-8249-0485F729FFE9}"/>
              </a:ext>
            </a:extLst>
          </p:cNvPr>
          <p:cNvSpPr/>
          <p:nvPr/>
        </p:nvSpPr>
        <p:spPr>
          <a:xfrm>
            <a:off x="4190998" y="1327248"/>
            <a:ext cx="762000" cy="6858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t>20</a:t>
            </a:r>
          </a:p>
        </p:txBody>
      </p:sp>
      <p:sp>
        <p:nvSpPr>
          <p:cNvPr id="6" name="Oval 5">
            <a:extLst>
              <a:ext uri="{FF2B5EF4-FFF2-40B4-BE49-F238E27FC236}">
                <a16:creationId xmlns:a16="http://schemas.microsoft.com/office/drawing/2014/main" id="{AA8258B2-83A1-474A-8267-BA1962B6FD15}"/>
              </a:ext>
            </a:extLst>
          </p:cNvPr>
          <p:cNvSpPr/>
          <p:nvPr/>
        </p:nvSpPr>
        <p:spPr>
          <a:xfrm>
            <a:off x="2666998" y="2459812"/>
            <a:ext cx="762000" cy="6858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t>15</a:t>
            </a:r>
          </a:p>
        </p:txBody>
      </p:sp>
      <p:sp>
        <p:nvSpPr>
          <p:cNvPr id="7" name="Oval 6">
            <a:extLst>
              <a:ext uri="{FF2B5EF4-FFF2-40B4-BE49-F238E27FC236}">
                <a16:creationId xmlns:a16="http://schemas.microsoft.com/office/drawing/2014/main" id="{01AD530B-D053-4546-91E5-A1791C513C68}"/>
              </a:ext>
            </a:extLst>
          </p:cNvPr>
          <p:cNvSpPr/>
          <p:nvPr/>
        </p:nvSpPr>
        <p:spPr>
          <a:xfrm>
            <a:off x="5715000" y="2459812"/>
            <a:ext cx="762000" cy="6858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t>50</a:t>
            </a:r>
          </a:p>
        </p:txBody>
      </p:sp>
      <p:sp>
        <p:nvSpPr>
          <p:cNvPr id="8" name="Oval 7">
            <a:extLst>
              <a:ext uri="{FF2B5EF4-FFF2-40B4-BE49-F238E27FC236}">
                <a16:creationId xmlns:a16="http://schemas.microsoft.com/office/drawing/2014/main" id="{073E87CB-34C5-4EB7-8B25-41F7BB2CF202}"/>
              </a:ext>
            </a:extLst>
          </p:cNvPr>
          <p:cNvSpPr/>
          <p:nvPr/>
        </p:nvSpPr>
        <p:spPr>
          <a:xfrm>
            <a:off x="1904996" y="3657600"/>
            <a:ext cx="762000" cy="6858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t>10</a:t>
            </a:r>
          </a:p>
        </p:txBody>
      </p:sp>
      <p:sp>
        <p:nvSpPr>
          <p:cNvPr id="9" name="Oval 8">
            <a:extLst>
              <a:ext uri="{FF2B5EF4-FFF2-40B4-BE49-F238E27FC236}">
                <a16:creationId xmlns:a16="http://schemas.microsoft.com/office/drawing/2014/main" id="{BB531C1D-02E7-48F3-AF50-884AEDB616A7}"/>
              </a:ext>
            </a:extLst>
          </p:cNvPr>
          <p:cNvSpPr/>
          <p:nvPr/>
        </p:nvSpPr>
        <p:spPr>
          <a:xfrm>
            <a:off x="3428998" y="3657600"/>
            <a:ext cx="762000" cy="6858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t>18</a:t>
            </a:r>
          </a:p>
        </p:txBody>
      </p:sp>
      <p:sp>
        <p:nvSpPr>
          <p:cNvPr id="10" name="Oval 9">
            <a:extLst>
              <a:ext uri="{FF2B5EF4-FFF2-40B4-BE49-F238E27FC236}">
                <a16:creationId xmlns:a16="http://schemas.microsoft.com/office/drawing/2014/main" id="{259F0E9D-B23C-406C-8BEE-2E5B3AFE33FC}"/>
              </a:ext>
            </a:extLst>
          </p:cNvPr>
          <p:cNvSpPr/>
          <p:nvPr/>
        </p:nvSpPr>
        <p:spPr>
          <a:xfrm>
            <a:off x="4953000" y="3657600"/>
            <a:ext cx="762000" cy="6858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t>25</a:t>
            </a:r>
          </a:p>
        </p:txBody>
      </p:sp>
      <p:sp>
        <p:nvSpPr>
          <p:cNvPr id="11" name="Oval 10">
            <a:extLst>
              <a:ext uri="{FF2B5EF4-FFF2-40B4-BE49-F238E27FC236}">
                <a16:creationId xmlns:a16="http://schemas.microsoft.com/office/drawing/2014/main" id="{B8DC8D9F-8A26-4DE1-933E-6B3237136368}"/>
              </a:ext>
            </a:extLst>
          </p:cNvPr>
          <p:cNvSpPr/>
          <p:nvPr/>
        </p:nvSpPr>
        <p:spPr>
          <a:xfrm>
            <a:off x="6477000" y="3657600"/>
            <a:ext cx="762000" cy="6858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t>80</a:t>
            </a:r>
          </a:p>
        </p:txBody>
      </p:sp>
      <p:cxnSp>
        <p:nvCxnSpPr>
          <p:cNvPr id="13" name="Straight Connector 12">
            <a:extLst>
              <a:ext uri="{FF2B5EF4-FFF2-40B4-BE49-F238E27FC236}">
                <a16:creationId xmlns:a16="http://schemas.microsoft.com/office/drawing/2014/main" id="{9DC07389-2680-4D6F-B877-84939B70A4C6}"/>
              </a:ext>
            </a:extLst>
          </p:cNvPr>
          <p:cNvCxnSpPr>
            <a:stCxn id="5" idx="3"/>
            <a:endCxn id="6" idx="7"/>
          </p:cNvCxnSpPr>
          <p:nvPr/>
        </p:nvCxnSpPr>
        <p:spPr>
          <a:xfrm flipH="1">
            <a:off x="3317406" y="1912615"/>
            <a:ext cx="985184" cy="64763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10E184A-687B-4E17-A559-FFEA85E462AC}"/>
              </a:ext>
            </a:extLst>
          </p:cNvPr>
          <p:cNvCxnSpPr>
            <a:cxnSpLocks/>
            <a:stCxn id="5" idx="5"/>
            <a:endCxn id="7" idx="1"/>
          </p:cNvCxnSpPr>
          <p:nvPr/>
        </p:nvCxnSpPr>
        <p:spPr>
          <a:xfrm>
            <a:off x="4841406" y="1912615"/>
            <a:ext cx="985186" cy="64763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DB592AA-D411-4C2A-8F0A-481DEE60AE84}"/>
              </a:ext>
            </a:extLst>
          </p:cNvPr>
          <p:cNvCxnSpPr>
            <a:cxnSpLocks/>
            <a:stCxn id="6" idx="3"/>
            <a:endCxn id="8" idx="0"/>
          </p:cNvCxnSpPr>
          <p:nvPr/>
        </p:nvCxnSpPr>
        <p:spPr>
          <a:xfrm flipH="1">
            <a:off x="2285996" y="3045179"/>
            <a:ext cx="492594" cy="61242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3F4B700-E38C-4727-8D72-FBC5FDFABF31}"/>
              </a:ext>
            </a:extLst>
          </p:cNvPr>
          <p:cNvCxnSpPr>
            <a:cxnSpLocks/>
            <a:stCxn id="6" idx="5"/>
            <a:endCxn id="9" idx="0"/>
          </p:cNvCxnSpPr>
          <p:nvPr/>
        </p:nvCxnSpPr>
        <p:spPr>
          <a:xfrm>
            <a:off x="3317406" y="3045179"/>
            <a:ext cx="492592" cy="61242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AC6C20D-0DEA-4100-AABD-D3A5175E673D}"/>
              </a:ext>
            </a:extLst>
          </p:cNvPr>
          <p:cNvCxnSpPr>
            <a:cxnSpLocks/>
            <a:stCxn id="7" idx="3"/>
            <a:endCxn id="10" idx="0"/>
          </p:cNvCxnSpPr>
          <p:nvPr/>
        </p:nvCxnSpPr>
        <p:spPr>
          <a:xfrm flipH="1">
            <a:off x="5334000" y="3045179"/>
            <a:ext cx="492592" cy="61242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CAE05C30-EE6E-4B12-B86A-C5C510BBCA4E}"/>
              </a:ext>
            </a:extLst>
          </p:cNvPr>
          <p:cNvCxnSpPr>
            <a:cxnSpLocks/>
            <a:stCxn id="7" idx="5"/>
            <a:endCxn id="11" idx="0"/>
          </p:cNvCxnSpPr>
          <p:nvPr/>
        </p:nvCxnSpPr>
        <p:spPr>
          <a:xfrm>
            <a:off x="6365408" y="3045179"/>
            <a:ext cx="492592" cy="61242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917887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9ED20-19F8-4D2A-9F83-4A3087AF918C}"/>
              </a:ext>
            </a:extLst>
          </p:cNvPr>
          <p:cNvSpPr>
            <a:spLocks noGrp="1"/>
          </p:cNvSpPr>
          <p:nvPr>
            <p:ph type="title"/>
          </p:nvPr>
        </p:nvSpPr>
        <p:spPr/>
        <p:txBody>
          <a:bodyPr/>
          <a:lstStyle/>
          <a:p>
            <a:r>
              <a:rPr lang="en-SG" dirty="0"/>
              <a:t>Question 1 - solution</a:t>
            </a:r>
          </a:p>
        </p:txBody>
      </p:sp>
      <p:grpSp>
        <p:nvGrpSpPr>
          <p:cNvPr id="4" name="Group 3">
            <a:extLst>
              <a:ext uri="{FF2B5EF4-FFF2-40B4-BE49-F238E27FC236}">
                <a16:creationId xmlns:a16="http://schemas.microsoft.com/office/drawing/2014/main" id="{AB18AE42-6EB6-4CB3-94E1-19C5F46CFF78}"/>
              </a:ext>
            </a:extLst>
          </p:cNvPr>
          <p:cNvGrpSpPr/>
          <p:nvPr/>
        </p:nvGrpSpPr>
        <p:grpSpPr>
          <a:xfrm>
            <a:off x="383634" y="392305"/>
            <a:ext cx="7907027" cy="6771084"/>
            <a:chOff x="579248" y="1553935"/>
            <a:chExt cx="6910280" cy="6771084"/>
          </a:xfrm>
        </p:grpSpPr>
        <p:sp>
          <p:nvSpPr>
            <p:cNvPr id="5" name="TextBox 16">
              <a:extLst>
                <a:ext uri="{FF2B5EF4-FFF2-40B4-BE49-F238E27FC236}">
                  <a16:creationId xmlns:a16="http://schemas.microsoft.com/office/drawing/2014/main" id="{8563D140-28E5-45D5-91C9-2A834D73F9B0}"/>
                </a:ext>
              </a:extLst>
            </p:cNvPr>
            <p:cNvSpPr txBox="1">
              <a:spLocks noChangeArrowheads="1"/>
            </p:cNvSpPr>
            <p:nvPr/>
          </p:nvSpPr>
          <p:spPr bwMode="auto">
            <a:xfrm>
              <a:off x="860128" y="1553935"/>
              <a:ext cx="6629400" cy="6340197"/>
            </a:xfrm>
            <a:prstGeom prst="rect">
              <a:avLst/>
            </a:prstGeom>
            <a:noFill/>
            <a:ln>
              <a:noFill/>
            </a:ln>
          </p:spPr>
          <p:txBody>
            <a:bodyPr wrap="square">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defRPr/>
              </a:pPr>
              <a:r>
                <a:rPr lang="en-US" altLang="en-US" sz="1400" dirty="0">
                  <a:latin typeface="Courier New" panose="02070309020205020404" pitchFamily="49" charset="0"/>
                  <a:cs typeface="Courier New" panose="02070309020205020404" pitchFamily="49" charset="0"/>
                </a:rPr>
                <a:t>#include &lt;</a:t>
              </a:r>
              <a:r>
                <a:rPr lang="en-US" altLang="en-US" sz="1400" dirty="0" err="1">
                  <a:latin typeface="Courier New" panose="02070309020205020404" pitchFamily="49" charset="0"/>
                  <a:cs typeface="Courier New" panose="02070309020205020404" pitchFamily="49" charset="0"/>
                </a:rPr>
                <a:t>stdio.h</a:t>
              </a:r>
              <a:r>
                <a:rPr lang="en-US" altLang="en-US" sz="1400" dirty="0">
                  <a:latin typeface="Courier New" panose="02070309020205020404" pitchFamily="49" charset="0"/>
                  <a:cs typeface="Courier New" panose="02070309020205020404" pitchFamily="49" charset="0"/>
                </a:rPr>
                <a:t>&gt;</a:t>
              </a:r>
            </a:p>
            <a:p>
              <a:pPr>
                <a:lnSpc>
                  <a:spcPct val="100000"/>
                </a:lnSpc>
                <a:spcBef>
                  <a:spcPct val="0"/>
                </a:spcBef>
                <a:buFontTx/>
                <a:buNone/>
                <a:defRPr/>
              </a:pPr>
              <a:r>
                <a:rPr lang="en-US" altLang="en-US" sz="1400" dirty="0">
                  <a:latin typeface="Courier New" panose="02070309020205020404" pitchFamily="49" charset="0"/>
                  <a:cs typeface="Courier New" panose="02070309020205020404" pitchFamily="49" charset="0"/>
                </a:rPr>
                <a:t>#include &lt;</a:t>
              </a:r>
              <a:r>
                <a:rPr lang="en-US" altLang="en-US" sz="1400" dirty="0" err="1">
                  <a:latin typeface="Courier New" panose="02070309020205020404" pitchFamily="49" charset="0"/>
                  <a:cs typeface="Courier New" panose="02070309020205020404" pitchFamily="49" charset="0"/>
                </a:rPr>
                <a:t>stdlib.h</a:t>
              </a:r>
              <a:r>
                <a:rPr lang="en-US" altLang="en-US" sz="1400" dirty="0">
                  <a:latin typeface="Courier New" panose="02070309020205020404" pitchFamily="49" charset="0"/>
                  <a:cs typeface="Courier New" panose="02070309020205020404" pitchFamily="49" charset="0"/>
                </a:rPr>
                <a:t>&gt;</a:t>
              </a:r>
            </a:p>
            <a:p>
              <a:pPr>
                <a:lnSpc>
                  <a:spcPct val="100000"/>
                </a:lnSpc>
                <a:spcBef>
                  <a:spcPct val="0"/>
                </a:spcBef>
                <a:buFontTx/>
                <a:buNone/>
                <a:defRPr/>
              </a:pPr>
              <a:endParaRPr lang="en-US" altLang="en-US" sz="1400" dirty="0">
                <a:latin typeface="Courier New" panose="02070309020205020404" pitchFamily="49" charset="0"/>
                <a:cs typeface="Courier New" panose="02070309020205020404" pitchFamily="49" charset="0"/>
              </a:endParaRPr>
            </a:p>
            <a:p>
              <a:pPr>
                <a:lnSpc>
                  <a:spcPct val="100000"/>
                </a:lnSpc>
                <a:spcBef>
                  <a:spcPct val="0"/>
                </a:spcBef>
                <a:buFontTx/>
                <a:buNone/>
                <a:defRPr/>
              </a:pPr>
              <a:r>
                <a:rPr lang="en-US" altLang="en-US" sz="1400" b="1" dirty="0">
                  <a:latin typeface="Courier New" panose="02070309020205020404" pitchFamily="49" charset="0"/>
                  <a:cs typeface="Courier New" panose="02070309020205020404" pitchFamily="49" charset="0"/>
                </a:rPr>
                <a:t>typedef struct _</a:t>
              </a:r>
              <a:r>
                <a:rPr lang="en-US" altLang="en-US" sz="1400" b="1" dirty="0" err="1">
                  <a:latin typeface="Courier New" panose="02070309020205020404" pitchFamily="49" charset="0"/>
                  <a:cs typeface="Courier New" panose="02070309020205020404" pitchFamily="49" charset="0"/>
                </a:rPr>
                <a:t>bstnode</a:t>
              </a:r>
              <a:r>
                <a:rPr lang="en-US" altLang="en-US" sz="1400" b="1" dirty="0">
                  <a:latin typeface="Courier New" panose="02070309020205020404" pitchFamily="49" charset="0"/>
                  <a:cs typeface="Courier New" panose="02070309020205020404" pitchFamily="49" charset="0"/>
                </a:rPr>
                <a:t>{</a:t>
              </a:r>
            </a:p>
            <a:p>
              <a:pPr>
                <a:lnSpc>
                  <a:spcPct val="100000"/>
                </a:lnSpc>
                <a:spcBef>
                  <a:spcPct val="0"/>
                </a:spcBef>
                <a:buFontTx/>
                <a:buNone/>
                <a:defRPr/>
              </a:pPr>
              <a:r>
                <a:rPr lang="en-US" altLang="en-US" sz="1400" b="1" dirty="0">
                  <a:latin typeface="Courier New" panose="02070309020205020404" pitchFamily="49" charset="0"/>
                  <a:cs typeface="Courier New" panose="02070309020205020404" pitchFamily="49" charset="0"/>
                </a:rPr>
                <a:t>	int item;</a:t>
              </a:r>
            </a:p>
            <a:p>
              <a:pPr>
                <a:lnSpc>
                  <a:spcPct val="100000"/>
                </a:lnSpc>
                <a:spcBef>
                  <a:spcPct val="0"/>
                </a:spcBef>
                <a:buFontTx/>
                <a:buNone/>
                <a:defRPr/>
              </a:pPr>
              <a:r>
                <a:rPr lang="en-US" altLang="en-US" sz="1400" b="1" dirty="0">
                  <a:latin typeface="Courier New" panose="02070309020205020404" pitchFamily="49" charset="0"/>
                  <a:cs typeface="Courier New" panose="02070309020205020404" pitchFamily="49" charset="0"/>
                </a:rPr>
                <a:t>	struct _</a:t>
              </a:r>
              <a:r>
                <a:rPr lang="en-US" altLang="en-US" sz="1400" b="1" dirty="0" err="1">
                  <a:latin typeface="Courier New" panose="02070309020205020404" pitchFamily="49" charset="0"/>
                  <a:cs typeface="Courier New" panose="02070309020205020404" pitchFamily="49" charset="0"/>
                </a:rPr>
                <a:t>bstnode</a:t>
              </a:r>
              <a:r>
                <a:rPr lang="en-US" altLang="en-US" sz="1400" b="1" dirty="0">
                  <a:latin typeface="Courier New" panose="02070309020205020404" pitchFamily="49" charset="0"/>
                  <a:cs typeface="Courier New" panose="02070309020205020404" pitchFamily="49" charset="0"/>
                </a:rPr>
                <a:t> *left;</a:t>
              </a:r>
            </a:p>
            <a:p>
              <a:pPr>
                <a:lnSpc>
                  <a:spcPct val="100000"/>
                </a:lnSpc>
                <a:spcBef>
                  <a:spcPct val="0"/>
                </a:spcBef>
                <a:buFontTx/>
                <a:buNone/>
                <a:defRPr/>
              </a:pPr>
              <a:r>
                <a:rPr lang="en-US" altLang="en-US" sz="1400" b="1" dirty="0">
                  <a:latin typeface="Courier New" panose="02070309020205020404" pitchFamily="49" charset="0"/>
                  <a:cs typeface="Courier New" panose="02070309020205020404" pitchFamily="49" charset="0"/>
                </a:rPr>
                <a:t>	struct _</a:t>
              </a:r>
              <a:r>
                <a:rPr lang="en-US" altLang="en-US" sz="1400" b="1" dirty="0" err="1">
                  <a:latin typeface="Courier New" panose="02070309020205020404" pitchFamily="49" charset="0"/>
                  <a:cs typeface="Courier New" panose="02070309020205020404" pitchFamily="49" charset="0"/>
                </a:rPr>
                <a:t>bstnode</a:t>
              </a:r>
              <a:r>
                <a:rPr lang="en-US" altLang="en-US" sz="1400" b="1" dirty="0">
                  <a:latin typeface="Courier New" panose="02070309020205020404" pitchFamily="49" charset="0"/>
                  <a:cs typeface="Courier New" panose="02070309020205020404" pitchFamily="49" charset="0"/>
                </a:rPr>
                <a:t> *right;</a:t>
              </a:r>
            </a:p>
            <a:p>
              <a:pPr>
                <a:lnSpc>
                  <a:spcPct val="100000"/>
                </a:lnSpc>
                <a:spcBef>
                  <a:spcPct val="0"/>
                </a:spcBef>
                <a:buFontTx/>
                <a:buNone/>
                <a:defRPr/>
              </a:pPr>
              <a:r>
                <a:rPr lang="en-US" altLang="en-US" sz="1400" b="1" dirty="0">
                  <a:latin typeface="Courier New" panose="02070309020205020404" pitchFamily="49" charset="0"/>
                  <a:cs typeface="Courier New" panose="02070309020205020404" pitchFamily="49" charset="0"/>
                </a:rPr>
                <a:t>} </a:t>
              </a:r>
              <a:r>
                <a:rPr lang="en-US" altLang="en-US" sz="1400" b="1" dirty="0" err="1">
                  <a:latin typeface="Courier New" panose="02070309020205020404" pitchFamily="49" charset="0"/>
                  <a:cs typeface="Courier New" panose="02070309020205020404" pitchFamily="49" charset="0"/>
                </a:rPr>
                <a:t>BSTNode</a:t>
              </a:r>
              <a:r>
                <a:rPr lang="en-US" altLang="en-US" sz="1400" b="1" dirty="0">
                  <a:latin typeface="Courier New" panose="02070309020205020404" pitchFamily="49" charset="0"/>
                  <a:cs typeface="Courier New" panose="02070309020205020404" pitchFamily="49" charset="0"/>
                </a:rPr>
                <a:t>;   </a:t>
              </a:r>
            </a:p>
            <a:p>
              <a:pPr>
                <a:lnSpc>
                  <a:spcPct val="100000"/>
                </a:lnSpc>
                <a:spcBef>
                  <a:spcPct val="0"/>
                </a:spcBef>
                <a:buFontTx/>
                <a:buNone/>
                <a:defRPr/>
              </a:pPr>
              <a:endParaRPr lang="en-US" altLang="en-US" sz="1400" dirty="0">
                <a:latin typeface="Courier New" panose="02070309020205020404" pitchFamily="49" charset="0"/>
                <a:cs typeface="Courier New" panose="02070309020205020404" pitchFamily="49" charset="0"/>
              </a:endParaRPr>
            </a:p>
            <a:p>
              <a:pPr>
                <a:lnSpc>
                  <a:spcPct val="100000"/>
                </a:lnSpc>
                <a:spcBef>
                  <a:spcPct val="0"/>
                </a:spcBef>
                <a:buFontTx/>
                <a:buNone/>
                <a:defRPr/>
              </a:pPr>
              <a:r>
                <a:rPr lang="en-US" altLang="en-US" sz="1400" b="1" dirty="0">
                  <a:solidFill>
                    <a:srgbClr val="FF0000"/>
                  </a:solidFill>
                  <a:latin typeface="Courier New" panose="02070309020205020404" pitchFamily="49" charset="0"/>
                  <a:cs typeface="Courier New" panose="02070309020205020404" pitchFamily="49" charset="0"/>
                </a:rPr>
                <a:t>typedef struct _</a:t>
              </a:r>
              <a:r>
                <a:rPr lang="en-US" altLang="en-US" sz="1400" b="1" dirty="0" err="1">
                  <a:solidFill>
                    <a:srgbClr val="FF0000"/>
                  </a:solidFill>
                  <a:latin typeface="Courier New" panose="02070309020205020404" pitchFamily="49" charset="0"/>
                  <a:cs typeface="Courier New" panose="02070309020205020404" pitchFamily="49" charset="0"/>
                </a:rPr>
                <a:t>stackNode</a:t>
              </a:r>
              <a:r>
                <a:rPr lang="en-US" altLang="en-US" sz="1400" b="1" dirty="0">
                  <a:solidFill>
                    <a:srgbClr val="FF0000"/>
                  </a:solidFill>
                  <a:latin typeface="Courier New" panose="02070309020205020404" pitchFamily="49" charset="0"/>
                  <a:cs typeface="Courier New" panose="02070309020205020404" pitchFamily="49" charset="0"/>
                </a:rPr>
                <a:t>{</a:t>
              </a:r>
            </a:p>
            <a:p>
              <a:pPr>
                <a:lnSpc>
                  <a:spcPct val="100000"/>
                </a:lnSpc>
                <a:spcBef>
                  <a:spcPct val="0"/>
                </a:spcBef>
                <a:buFontTx/>
                <a:buNone/>
                <a:defRPr/>
              </a:pPr>
              <a:r>
                <a:rPr lang="en-US" altLang="en-US" sz="1400" b="1" dirty="0">
                  <a:solidFill>
                    <a:srgbClr val="FF0000"/>
                  </a:solidFill>
                  <a:latin typeface="Courier New" panose="02070309020205020404" pitchFamily="49" charset="0"/>
                  <a:cs typeface="Courier New" panose="02070309020205020404" pitchFamily="49" charset="0"/>
                </a:rPr>
                <a:t>	</a:t>
              </a:r>
              <a:r>
                <a:rPr lang="en-US" altLang="en-US" sz="1400" b="1" dirty="0" err="1">
                  <a:solidFill>
                    <a:srgbClr val="FF0000"/>
                  </a:solidFill>
                  <a:latin typeface="Courier New" panose="02070309020205020404" pitchFamily="49" charset="0"/>
                  <a:cs typeface="Courier New" panose="02070309020205020404" pitchFamily="49" charset="0"/>
                </a:rPr>
                <a:t>BSTNode</a:t>
              </a:r>
              <a:r>
                <a:rPr lang="en-US" altLang="en-US" sz="1400" b="1" dirty="0">
                  <a:solidFill>
                    <a:srgbClr val="FF0000"/>
                  </a:solidFill>
                  <a:latin typeface="Courier New" panose="02070309020205020404" pitchFamily="49" charset="0"/>
                  <a:cs typeface="Courier New" panose="02070309020205020404" pitchFamily="49" charset="0"/>
                </a:rPr>
                <a:t> *data;</a:t>
              </a:r>
            </a:p>
            <a:p>
              <a:pPr>
                <a:lnSpc>
                  <a:spcPct val="100000"/>
                </a:lnSpc>
                <a:spcBef>
                  <a:spcPct val="0"/>
                </a:spcBef>
                <a:buFontTx/>
                <a:buNone/>
                <a:defRPr/>
              </a:pPr>
              <a:r>
                <a:rPr lang="en-US" altLang="en-US" sz="1400" b="1" dirty="0">
                  <a:solidFill>
                    <a:srgbClr val="FF0000"/>
                  </a:solidFill>
                  <a:latin typeface="Courier New" panose="02070309020205020404" pitchFamily="49" charset="0"/>
                  <a:cs typeface="Courier New" panose="02070309020205020404" pitchFamily="49" charset="0"/>
                </a:rPr>
                <a:t>	struct _</a:t>
              </a:r>
              <a:r>
                <a:rPr lang="en-US" altLang="en-US" sz="1400" b="1" dirty="0" err="1">
                  <a:solidFill>
                    <a:srgbClr val="FF0000"/>
                  </a:solidFill>
                  <a:latin typeface="Courier New" panose="02070309020205020404" pitchFamily="49" charset="0"/>
                  <a:cs typeface="Courier New" panose="02070309020205020404" pitchFamily="49" charset="0"/>
                </a:rPr>
                <a:t>stackNode</a:t>
              </a:r>
              <a:r>
                <a:rPr lang="en-US" altLang="en-US" sz="1400" b="1" dirty="0">
                  <a:solidFill>
                    <a:srgbClr val="FF0000"/>
                  </a:solidFill>
                  <a:latin typeface="Courier New" panose="02070309020205020404" pitchFamily="49" charset="0"/>
                  <a:cs typeface="Courier New" panose="02070309020205020404" pitchFamily="49" charset="0"/>
                </a:rPr>
                <a:t> *next;</a:t>
              </a:r>
            </a:p>
            <a:p>
              <a:pPr>
                <a:lnSpc>
                  <a:spcPct val="100000"/>
                </a:lnSpc>
                <a:spcBef>
                  <a:spcPct val="0"/>
                </a:spcBef>
                <a:buFontTx/>
                <a:buNone/>
                <a:defRPr/>
              </a:pPr>
              <a:r>
                <a:rPr lang="en-US" altLang="en-US" sz="1400" b="1" dirty="0">
                  <a:solidFill>
                    <a:srgbClr val="FF0000"/>
                  </a:solidFill>
                  <a:latin typeface="Courier New" panose="02070309020205020404" pitchFamily="49" charset="0"/>
                  <a:cs typeface="Courier New" panose="02070309020205020404" pitchFamily="49" charset="0"/>
                </a:rPr>
                <a:t>}</a:t>
              </a:r>
              <a:r>
                <a:rPr lang="en-US" altLang="en-US" sz="1400" b="1" dirty="0" err="1">
                  <a:solidFill>
                    <a:srgbClr val="FF0000"/>
                  </a:solidFill>
                  <a:latin typeface="Courier New" panose="02070309020205020404" pitchFamily="49" charset="0"/>
                  <a:cs typeface="Courier New" panose="02070309020205020404" pitchFamily="49" charset="0"/>
                </a:rPr>
                <a:t>StackNode</a:t>
              </a:r>
              <a:r>
                <a:rPr lang="en-US" altLang="en-US" sz="1400" b="1" dirty="0">
                  <a:solidFill>
                    <a:srgbClr val="FF0000"/>
                  </a:solidFill>
                  <a:latin typeface="Courier New" panose="02070309020205020404" pitchFamily="49" charset="0"/>
                  <a:cs typeface="Courier New" panose="02070309020205020404" pitchFamily="49" charset="0"/>
                </a:rPr>
                <a:t>; </a:t>
              </a:r>
            </a:p>
            <a:p>
              <a:pPr>
                <a:lnSpc>
                  <a:spcPct val="100000"/>
                </a:lnSpc>
                <a:spcBef>
                  <a:spcPct val="0"/>
                </a:spcBef>
                <a:buFontTx/>
                <a:buNone/>
                <a:defRPr/>
              </a:pPr>
              <a:endParaRPr lang="en-US" altLang="en-US" sz="1400" dirty="0">
                <a:latin typeface="Courier New" panose="02070309020205020404" pitchFamily="49" charset="0"/>
                <a:cs typeface="Courier New" panose="02070309020205020404" pitchFamily="49" charset="0"/>
              </a:endParaRPr>
            </a:p>
            <a:p>
              <a:pPr>
                <a:lnSpc>
                  <a:spcPct val="100000"/>
                </a:lnSpc>
                <a:spcBef>
                  <a:spcPct val="0"/>
                </a:spcBef>
                <a:buFontTx/>
                <a:buNone/>
                <a:defRPr/>
              </a:pPr>
              <a:r>
                <a:rPr lang="en-US" altLang="en-US" sz="1400" b="1" dirty="0">
                  <a:solidFill>
                    <a:srgbClr val="FF0000"/>
                  </a:solidFill>
                  <a:latin typeface="Courier New" panose="02070309020205020404" pitchFamily="49" charset="0"/>
                  <a:cs typeface="Courier New" panose="02070309020205020404" pitchFamily="49" charset="0"/>
                </a:rPr>
                <a:t>typedef struct _stack</a:t>
              </a:r>
            </a:p>
            <a:p>
              <a:pPr>
                <a:lnSpc>
                  <a:spcPct val="100000"/>
                </a:lnSpc>
                <a:spcBef>
                  <a:spcPct val="0"/>
                </a:spcBef>
                <a:buFontTx/>
                <a:buNone/>
                <a:defRPr/>
              </a:pPr>
              <a:r>
                <a:rPr lang="en-US" altLang="en-US" sz="1400" b="1" dirty="0">
                  <a:solidFill>
                    <a:srgbClr val="FF0000"/>
                  </a:solidFill>
                  <a:latin typeface="Courier New" panose="02070309020205020404" pitchFamily="49" charset="0"/>
                  <a:cs typeface="Courier New" panose="02070309020205020404" pitchFamily="49" charset="0"/>
                </a:rPr>
                <a:t>{</a:t>
              </a:r>
            </a:p>
            <a:p>
              <a:pPr>
                <a:lnSpc>
                  <a:spcPct val="100000"/>
                </a:lnSpc>
                <a:spcBef>
                  <a:spcPct val="0"/>
                </a:spcBef>
                <a:buFontTx/>
                <a:buNone/>
                <a:defRPr/>
              </a:pPr>
              <a:r>
                <a:rPr lang="en-US" altLang="en-US" sz="1400" b="1" dirty="0">
                  <a:solidFill>
                    <a:srgbClr val="FF0000"/>
                  </a:solidFill>
                  <a:latin typeface="Courier New" panose="02070309020205020404" pitchFamily="49" charset="0"/>
                  <a:cs typeface="Courier New" panose="02070309020205020404" pitchFamily="49" charset="0"/>
                </a:rPr>
                <a:t>	</a:t>
              </a:r>
              <a:r>
                <a:rPr lang="en-US" altLang="en-US" sz="1400" b="1" dirty="0" err="1">
                  <a:solidFill>
                    <a:srgbClr val="FF0000"/>
                  </a:solidFill>
                  <a:latin typeface="Courier New" panose="02070309020205020404" pitchFamily="49" charset="0"/>
                  <a:cs typeface="Courier New" panose="02070309020205020404" pitchFamily="49" charset="0"/>
                </a:rPr>
                <a:t>StackNode</a:t>
              </a:r>
              <a:r>
                <a:rPr lang="en-US" altLang="en-US" sz="1400" b="1" dirty="0">
                  <a:solidFill>
                    <a:srgbClr val="FF0000"/>
                  </a:solidFill>
                  <a:latin typeface="Courier New" panose="02070309020205020404" pitchFamily="49" charset="0"/>
                  <a:cs typeface="Courier New" panose="02070309020205020404" pitchFamily="49" charset="0"/>
                </a:rPr>
                <a:t> *top;</a:t>
              </a:r>
            </a:p>
            <a:p>
              <a:pPr>
                <a:lnSpc>
                  <a:spcPct val="100000"/>
                </a:lnSpc>
                <a:spcBef>
                  <a:spcPct val="0"/>
                </a:spcBef>
                <a:buFontTx/>
                <a:buNone/>
                <a:defRPr/>
              </a:pPr>
              <a:r>
                <a:rPr lang="en-US" altLang="en-US" sz="1400" b="1" dirty="0">
                  <a:solidFill>
                    <a:srgbClr val="FF0000"/>
                  </a:solidFill>
                  <a:latin typeface="Courier New" panose="02070309020205020404" pitchFamily="49" charset="0"/>
                  <a:cs typeface="Courier New" panose="02070309020205020404" pitchFamily="49" charset="0"/>
                </a:rPr>
                <a:t>}Stack; </a:t>
              </a:r>
            </a:p>
            <a:p>
              <a:pPr>
                <a:lnSpc>
                  <a:spcPct val="100000"/>
                </a:lnSpc>
                <a:spcBef>
                  <a:spcPct val="0"/>
                </a:spcBef>
                <a:buFontTx/>
                <a:buNone/>
                <a:defRPr/>
              </a:pPr>
              <a:endParaRPr lang="en-US" altLang="en-US" sz="1400" dirty="0">
                <a:latin typeface="Courier New" panose="02070309020205020404" pitchFamily="49" charset="0"/>
                <a:cs typeface="Courier New" panose="02070309020205020404" pitchFamily="49" charset="0"/>
              </a:endParaRPr>
            </a:p>
            <a:p>
              <a:pPr>
                <a:lnSpc>
                  <a:spcPct val="100000"/>
                </a:lnSpc>
                <a:spcBef>
                  <a:spcPct val="0"/>
                </a:spcBef>
                <a:buFontTx/>
                <a:buNone/>
                <a:defRPr/>
              </a:pPr>
              <a:r>
                <a:rPr lang="en-US" altLang="en-US" sz="1400" dirty="0">
                  <a:latin typeface="Courier New" panose="02070309020205020404" pitchFamily="49" charset="0"/>
                  <a:cs typeface="Courier New" panose="02070309020205020404" pitchFamily="49" charset="0"/>
                </a:rPr>
                <a:t>///////////////////////// function prototypes //////////////////</a:t>
              </a:r>
            </a:p>
            <a:p>
              <a:pPr>
                <a:lnSpc>
                  <a:spcPct val="100000"/>
                </a:lnSpc>
                <a:spcBef>
                  <a:spcPct val="0"/>
                </a:spcBef>
                <a:buFontTx/>
                <a:buNone/>
                <a:defRPr/>
              </a:pPr>
              <a:r>
                <a:rPr lang="en-US" altLang="en-US" sz="1400" b="1" dirty="0">
                  <a:solidFill>
                    <a:srgbClr val="FF0000"/>
                  </a:solidFill>
                  <a:latin typeface="Courier New" panose="02070309020205020404" pitchFamily="49" charset="0"/>
                  <a:cs typeface="Courier New" panose="02070309020205020404" pitchFamily="49" charset="0"/>
                </a:rPr>
                <a:t>void </a:t>
              </a:r>
              <a:r>
                <a:rPr lang="en-US" altLang="en-US" sz="1400" b="1" dirty="0" err="1">
                  <a:solidFill>
                    <a:srgbClr val="FF0000"/>
                  </a:solidFill>
                  <a:latin typeface="Courier New" panose="02070309020205020404" pitchFamily="49" charset="0"/>
                  <a:cs typeface="Courier New" panose="02070309020205020404" pitchFamily="49" charset="0"/>
                </a:rPr>
                <a:t>preOrderIterative</a:t>
              </a:r>
              <a:r>
                <a:rPr lang="en-US" altLang="en-US" sz="1400" b="1" dirty="0">
                  <a:solidFill>
                    <a:srgbClr val="FF0000"/>
                  </a:solidFill>
                  <a:latin typeface="Courier New" panose="02070309020205020404" pitchFamily="49" charset="0"/>
                  <a:cs typeface="Courier New" panose="02070309020205020404" pitchFamily="49" charset="0"/>
                </a:rPr>
                <a:t>(</a:t>
              </a:r>
              <a:r>
                <a:rPr lang="en-US" altLang="en-US" sz="1400" b="1" dirty="0" err="1">
                  <a:solidFill>
                    <a:srgbClr val="FF0000"/>
                  </a:solidFill>
                  <a:latin typeface="Courier New" panose="02070309020205020404" pitchFamily="49" charset="0"/>
                  <a:cs typeface="Courier New" panose="02070309020205020404" pitchFamily="49" charset="0"/>
                </a:rPr>
                <a:t>BSTNode</a:t>
              </a:r>
              <a:r>
                <a:rPr lang="en-US" altLang="en-US" sz="1400" b="1" dirty="0">
                  <a:solidFill>
                    <a:srgbClr val="FF0000"/>
                  </a:solidFill>
                  <a:latin typeface="Courier New" panose="02070309020205020404" pitchFamily="49" charset="0"/>
                  <a:cs typeface="Courier New" panose="02070309020205020404" pitchFamily="49" charset="0"/>
                </a:rPr>
                <a:t> *root);</a:t>
              </a:r>
            </a:p>
            <a:p>
              <a:pPr>
                <a:lnSpc>
                  <a:spcPct val="100000"/>
                </a:lnSpc>
                <a:spcBef>
                  <a:spcPct val="0"/>
                </a:spcBef>
                <a:buFontTx/>
                <a:buNone/>
                <a:defRPr/>
              </a:pPr>
              <a:endParaRPr lang="en-US" altLang="en-US" sz="1400" dirty="0">
                <a:latin typeface="Courier New" panose="02070309020205020404" pitchFamily="49" charset="0"/>
                <a:cs typeface="Courier New" panose="02070309020205020404" pitchFamily="49" charset="0"/>
              </a:endParaRPr>
            </a:p>
            <a:p>
              <a:pPr>
                <a:lnSpc>
                  <a:spcPct val="100000"/>
                </a:lnSpc>
                <a:spcBef>
                  <a:spcPct val="0"/>
                </a:spcBef>
                <a:buFontTx/>
                <a:buNone/>
                <a:defRPr/>
              </a:pPr>
              <a:r>
                <a:rPr lang="en-US" altLang="en-US" sz="1400" dirty="0">
                  <a:latin typeface="Courier New" panose="02070309020205020404" pitchFamily="49" charset="0"/>
                  <a:cs typeface="Courier New" panose="02070309020205020404" pitchFamily="49" charset="0"/>
                </a:rPr>
                <a:t>void </a:t>
              </a:r>
              <a:r>
                <a:rPr lang="en-US" altLang="en-US" sz="1400" dirty="0" err="1">
                  <a:latin typeface="Courier New" panose="02070309020205020404" pitchFamily="49" charset="0"/>
                  <a:cs typeface="Courier New" panose="02070309020205020404" pitchFamily="49" charset="0"/>
                </a:rPr>
                <a:t>insertBSTNode</a:t>
              </a:r>
              <a:r>
                <a:rPr lang="en-US" altLang="en-US" sz="1400" dirty="0">
                  <a:latin typeface="Courier New" panose="02070309020205020404" pitchFamily="49" charset="0"/>
                  <a:cs typeface="Courier New" panose="02070309020205020404" pitchFamily="49" charset="0"/>
                </a:rPr>
                <a:t>(</a:t>
              </a:r>
              <a:r>
                <a:rPr lang="en-US" altLang="en-US" sz="1400" dirty="0" err="1">
                  <a:latin typeface="Courier New" panose="02070309020205020404" pitchFamily="49" charset="0"/>
                  <a:cs typeface="Courier New" panose="02070309020205020404" pitchFamily="49" charset="0"/>
                </a:rPr>
                <a:t>BSTNode</a:t>
              </a:r>
              <a:r>
                <a:rPr lang="en-US" altLang="en-US" sz="1400" dirty="0">
                  <a:latin typeface="Courier New" panose="02070309020205020404" pitchFamily="49" charset="0"/>
                  <a:cs typeface="Courier New" panose="02070309020205020404" pitchFamily="49" charset="0"/>
                </a:rPr>
                <a:t> **node, int value);</a:t>
              </a:r>
            </a:p>
            <a:p>
              <a:pPr>
                <a:lnSpc>
                  <a:spcPct val="100000"/>
                </a:lnSpc>
                <a:spcBef>
                  <a:spcPct val="0"/>
                </a:spcBef>
                <a:buFontTx/>
                <a:buNone/>
                <a:defRPr/>
              </a:pPr>
              <a:endParaRPr lang="en-US" altLang="en-US" sz="1400" dirty="0">
                <a:latin typeface="Courier New" panose="02070309020205020404" pitchFamily="49" charset="0"/>
                <a:cs typeface="Courier New" panose="02070309020205020404" pitchFamily="49" charset="0"/>
              </a:endParaRPr>
            </a:p>
            <a:p>
              <a:pPr>
                <a:lnSpc>
                  <a:spcPct val="100000"/>
                </a:lnSpc>
                <a:spcBef>
                  <a:spcPct val="0"/>
                </a:spcBef>
                <a:buFontTx/>
                <a:buNone/>
                <a:defRPr/>
              </a:pPr>
              <a:r>
                <a:rPr lang="en-US" altLang="en-US" sz="1400" dirty="0">
                  <a:latin typeface="Courier New" panose="02070309020205020404" pitchFamily="49" charset="0"/>
                  <a:cs typeface="Courier New" panose="02070309020205020404" pitchFamily="49" charset="0"/>
                </a:rPr>
                <a:t>void push(Stack *stack, </a:t>
              </a:r>
              <a:r>
                <a:rPr lang="en-US" altLang="en-US" sz="1400" b="1" dirty="0" err="1">
                  <a:latin typeface="Courier New" panose="02070309020205020404" pitchFamily="49" charset="0"/>
                  <a:cs typeface="Courier New" panose="02070309020205020404" pitchFamily="49" charset="0"/>
                </a:rPr>
                <a:t>BSTNode</a:t>
              </a:r>
              <a:r>
                <a:rPr lang="en-US" altLang="en-US" sz="1400" b="1" dirty="0">
                  <a:latin typeface="Courier New" panose="02070309020205020404" pitchFamily="49" charset="0"/>
                  <a:cs typeface="Courier New" panose="02070309020205020404" pitchFamily="49" charset="0"/>
                </a:rPr>
                <a:t> *node</a:t>
              </a:r>
              <a:r>
                <a:rPr lang="en-US" altLang="en-US" sz="1400" dirty="0">
                  <a:latin typeface="Courier New" panose="02070309020205020404" pitchFamily="49" charset="0"/>
                  <a:cs typeface="Courier New" panose="02070309020205020404" pitchFamily="49" charset="0"/>
                </a:rPr>
                <a:t>);</a:t>
              </a:r>
            </a:p>
            <a:p>
              <a:pPr>
                <a:lnSpc>
                  <a:spcPct val="100000"/>
                </a:lnSpc>
                <a:spcBef>
                  <a:spcPct val="0"/>
                </a:spcBef>
                <a:buFontTx/>
                <a:buNone/>
                <a:defRPr/>
              </a:pPr>
              <a:r>
                <a:rPr lang="en-US" altLang="en-US" sz="1400" b="1" dirty="0" err="1">
                  <a:latin typeface="Courier New" panose="02070309020205020404" pitchFamily="49" charset="0"/>
                  <a:cs typeface="Courier New" panose="02070309020205020404" pitchFamily="49" charset="0"/>
                </a:rPr>
                <a:t>BSTNode</a:t>
              </a:r>
              <a:r>
                <a:rPr lang="en-US" altLang="en-US" sz="1400" b="1" dirty="0">
                  <a:latin typeface="Courier New" panose="02070309020205020404" pitchFamily="49" charset="0"/>
                  <a:cs typeface="Courier New" panose="02070309020205020404" pitchFamily="49" charset="0"/>
                </a:rPr>
                <a:t> *</a:t>
              </a:r>
              <a:r>
                <a:rPr lang="en-US" altLang="en-US" sz="1400" dirty="0">
                  <a:latin typeface="Courier New" panose="02070309020205020404" pitchFamily="49" charset="0"/>
                  <a:cs typeface="Courier New" panose="02070309020205020404" pitchFamily="49" charset="0"/>
                </a:rPr>
                <a:t>pop(Stack *s);</a:t>
              </a:r>
            </a:p>
            <a:p>
              <a:pPr>
                <a:lnSpc>
                  <a:spcPct val="100000"/>
                </a:lnSpc>
                <a:spcBef>
                  <a:spcPct val="0"/>
                </a:spcBef>
                <a:buFontTx/>
                <a:buNone/>
                <a:defRPr/>
              </a:pPr>
              <a:r>
                <a:rPr lang="en-US" altLang="en-US" sz="1400" b="1" dirty="0" err="1">
                  <a:latin typeface="Courier New" panose="02070309020205020404" pitchFamily="49" charset="0"/>
                  <a:cs typeface="Courier New" panose="02070309020205020404" pitchFamily="49" charset="0"/>
                </a:rPr>
                <a:t>BSTNode</a:t>
              </a:r>
              <a:r>
                <a:rPr lang="en-US" altLang="en-US" sz="1400" b="1" dirty="0">
                  <a:latin typeface="Courier New" panose="02070309020205020404" pitchFamily="49" charset="0"/>
                  <a:cs typeface="Courier New" panose="02070309020205020404" pitchFamily="49" charset="0"/>
                </a:rPr>
                <a:t> *</a:t>
              </a:r>
              <a:r>
                <a:rPr lang="en-US" altLang="en-US" sz="1400" dirty="0">
                  <a:latin typeface="Courier New" panose="02070309020205020404" pitchFamily="49" charset="0"/>
                  <a:cs typeface="Courier New" panose="02070309020205020404" pitchFamily="49" charset="0"/>
                </a:rPr>
                <a:t>peek(Stack *s);</a:t>
              </a:r>
            </a:p>
            <a:p>
              <a:pPr>
                <a:lnSpc>
                  <a:spcPct val="100000"/>
                </a:lnSpc>
                <a:spcBef>
                  <a:spcPct val="0"/>
                </a:spcBef>
                <a:buFontTx/>
                <a:buNone/>
                <a:defRPr/>
              </a:pPr>
              <a:r>
                <a:rPr lang="en-US" altLang="en-US" sz="1400" dirty="0">
                  <a:latin typeface="Courier New" panose="02070309020205020404" pitchFamily="49" charset="0"/>
                  <a:cs typeface="Courier New" panose="02070309020205020404" pitchFamily="49" charset="0"/>
                </a:rPr>
                <a:t>int </a:t>
              </a:r>
              <a:r>
                <a:rPr lang="en-US" altLang="en-US" sz="1400" dirty="0" err="1">
                  <a:latin typeface="Courier New" panose="02070309020205020404" pitchFamily="49" charset="0"/>
                  <a:cs typeface="Courier New" panose="02070309020205020404" pitchFamily="49" charset="0"/>
                </a:rPr>
                <a:t>isEmpty</a:t>
              </a:r>
              <a:r>
                <a:rPr lang="en-US" altLang="en-US" sz="1400" dirty="0">
                  <a:latin typeface="Courier New" panose="02070309020205020404" pitchFamily="49" charset="0"/>
                  <a:cs typeface="Courier New" panose="02070309020205020404" pitchFamily="49" charset="0"/>
                </a:rPr>
                <a:t>(Stack *s);</a:t>
              </a:r>
            </a:p>
            <a:p>
              <a:pPr>
                <a:lnSpc>
                  <a:spcPct val="100000"/>
                </a:lnSpc>
                <a:spcBef>
                  <a:spcPct val="0"/>
                </a:spcBef>
                <a:buFontTx/>
                <a:buNone/>
                <a:defRPr/>
              </a:pPr>
              <a:r>
                <a:rPr lang="en-US" altLang="en-US" sz="1400" dirty="0">
                  <a:latin typeface="Courier New" panose="02070309020205020404" pitchFamily="49" charset="0"/>
                  <a:cs typeface="Courier New" panose="02070309020205020404" pitchFamily="49" charset="0"/>
                </a:rPr>
                <a:t>void </a:t>
              </a:r>
              <a:r>
                <a:rPr lang="en-US" altLang="en-US" sz="1400" dirty="0" err="1">
                  <a:latin typeface="Courier New" panose="02070309020205020404" pitchFamily="49" charset="0"/>
                  <a:cs typeface="Courier New" panose="02070309020205020404" pitchFamily="49" charset="0"/>
                </a:rPr>
                <a:t>removeAll</a:t>
              </a:r>
              <a:r>
                <a:rPr lang="en-US" altLang="en-US" sz="1400" dirty="0">
                  <a:latin typeface="Courier New" panose="02070309020205020404" pitchFamily="49" charset="0"/>
                  <a:cs typeface="Courier New" panose="02070309020205020404" pitchFamily="49" charset="0"/>
                </a:rPr>
                <a:t>(</a:t>
              </a:r>
              <a:r>
                <a:rPr lang="en-US" altLang="en-US" sz="1400" dirty="0" err="1">
                  <a:latin typeface="Courier New" panose="02070309020205020404" pitchFamily="49" charset="0"/>
                  <a:cs typeface="Courier New" panose="02070309020205020404" pitchFamily="49" charset="0"/>
                </a:rPr>
                <a:t>BSTNode</a:t>
              </a:r>
              <a:r>
                <a:rPr lang="en-US" altLang="en-US" sz="1400" dirty="0">
                  <a:latin typeface="Courier New" panose="02070309020205020404" pitchFamily="49" charset="0"/>
                  <a:cs typeface="Courier New" panose="02070309020205020404" pitchFamily="49" charset="0"/>
                </a:rPr>
                <a:t> **node);</a:t>
              </a:r>
            </a:p>
          </p:txBody>
        </p:sp>
        <p:sp>
          <p:nvSpPr>
            <p:cNvPr id="6" name="TextBox 17">
              <a:extLst>
                <a:ext uri="{FF2B5EF4-FFF2-40B4-BE49-F238E27FC236}">
                  <a16:creationId xmlns:a16="http://schemas.microsoft.com/office/drawing/2014/main" id="{4B85615B-BFA8-42B9-A4F5-CA6E8FBF1EBD}"/>
                </a:ext>
              </a:extLst>
            </p:cNvPr>
            <p:cNvSpPr txBox="1">
              <a:spLocks noChangeArrowheads="1"/>
            </p:cNvSpPr>
            <p:nvPr/>
          </p:nvSpPr>
          <p:spPr bwMode="auto">
            <a:xfrm>
              <a:off x="579248" y="1553935"/>
              <a:ext cx="457200" cy="67710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1</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2</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3</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4</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5</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6</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7</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8</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9</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10</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11</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12</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13</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14</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15</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16</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17</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18</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19</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20</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21</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22</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23</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24</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25</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26</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27</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28</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29</a:t>
              </a:r>
            </a:p>
            <a:p>
              <a:pPr>
                <a:lnSpc>
                  <a:spcPct val="100000"/>
                </a:lnSpc>
                <a:spcBef>
                  <a:spcPct val="0"/>
                </a:spcBef>
                <a:buFontTx/>
                <a:buNone/>
              </a:pPr>
              <a:endParaRPr lang="en-US" altLang="en-US" sz="1400" dirty="0">
                <a:latin typeface="Courier New" panose="02070309020205020404" pitchFamily="49" charset="0"/>
                <a:cs typeface="Courier New" panose="02070309020205020404" pitchFamily="49" charset="0"/>
              </a:endParaRPr>
            </a:p>
          </p:txBody>
        </p:sp>
      </p:grpSp>
    </p:spTree>
    <p:extLst>
      <p:ext uri="{BB962C8B-B14F-4D97-AF65-F5344CB8AC3E}">
        <p14:creationId xmlns:p14="http://schemas.microsoft.com/office/powerpoint/2010/main" val="413227021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9ED20-19F8-4D2A-9F83-4A3087AF918C}"/>
              </a:ext>
            </a:extLst>
          </p:cNvPr>
          <p:cNvSpPr>
            <a:spLocks noGrp="1"/>
          </p:cNvSpPr>
          <p:nvPr>
            <p:ph type="title"/>
          </p:nvPr>
        </p:nvSpPr>
        <p:spPr/>
        <p:txBody>
          <a:bodyPr/>
          <a:lstStyle/>
          <a:p>
            <a:r>
              <a:rPr lang="en-SG" sz="2000" b="1" dirty="0"/>
              <a:t>Preorder traversal with a stack</a:t>
            </a:r>
            <a:endParaRPr lang="en-SG" dirty="0"/>
          </a:p>
        </p:txBody>
      </p:sp>
      <p:grpSp>
        <p:nvGrpSpPr>
          <p:cNvPr id="4" name="Group 3">
            <a:extLst>
              <a:ext uri="{FF2B5EF4-FFF2-40B4-BE49-F238E27FC236}">
                <a16:creationId xmlns:a16="http://schemas.microsoft.com/office/drawing/2014/main" id="{AB18AE42-6EB6-4CB3-94E1-19C5F46CFF78}"/>
              </a:ext>
            </a:extLst>
          </p:cNvPr>
          <p:cNvGrpSpPr/>
          <p:nvPr/>
        </p:nvGrpSpPr>
        <p:grpSpPr>
          <a:xfrm>
            <a:off x="1066800" y="1447800"/>
            <a:ext cx="7086600" cy="4402792"/>
            <a:chOff x="1143000" y="1446213"/>
            <a:chExt cx="7086600" cy="4402792"/>
          </a:xfrm>
        </p:grpSpPr>
        <p:sp>
          <p:nvSpPr>
            <p:cNvPr id="5" name="TextBox 16">
              <a:extLst>
                <a:ext uri="{FF2B5EF4-FFF2-40B4-BE49-F238E27FC236}">
                  <a16:creationId xmlns:a16="http://schemas.microsoft.com/office/drawing/2014/main" id="{8563D140-28E5-45D5-91C9-2A834D73F9B0}"/>
                </a:ext>
              </a:extLst>
            </p:cNvPr>
            <p:cNvSpPr txBox="1">
              <a:spLocks noChangeArrowheads="1"/>
            </p:cNvSpPr>
            <p:nvPr/>
          </p:nvSpPr>
          <p:spPr bwMode="auto">
            <a:xfrm>
              <a:off x="1600200" y="1447800"/>
              <a:ext cx="6629400" cy="4401205"/>
            </a:xfrm>
            <a:prstGeom prst="rect">
              <a:avLst/>
            </a:prstGeom>
            <a:noFill/>
            <a:ln>
              <a:noFill/>
            </a:ln>
          </p:spPr>
          <p:txBody>
            <a:bodyPr wrap="square">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defRPr/>
              </a:pPr>
              <a:r>
                <a:rPr lang="en-US" altLang="en-US" sz="1400" dirty="0">
                  <a:latin typeface="Courier New" panose="02070309020205020404" pitchFamily="49" charset="0"/>
                  <a:cs typeface="Courier New" panose="02070309020205020404" pitchFamily="49" charset="0"/>
                </a:rPr>
                <a:t>void </a:t>
              </a:r>
              <a:r>
                <a:rPr lang="en-US" altLang="en-US" sz="1400" b="1" dirty="0" err="1">
                  <a:latin typeface="Courier New" panose="02070309020205020404" pitchFamily="49" charset="0"/>
                  <a:cs typeface="Courier New" panose="02070309020205020404" pitchFamily="49" charset="0"/>
                </a:rPr>
                <a:t>preOrderIterative</a:t>
              </a:r>
              <a:r>
                <a:rPr lang="en-US" altLang="en-US" sz="1400" dirty="0">
                  <a:latin typeface="Courier New" panose="02070309020205020404" pitchFamily="49" charset="0"/>
                  <a:cs typeface="Courier New" panose="02070309020205020404" pitchFamily="49" charset="0"/>
                </a:rPr>
                <a:t>(</a:t>
              </a:r>
              <a:r>
                <a:rPr lang="en-US" altLang="en-US" sz="1400" dirty="0" err="1">
                  <a:latin typeface="Courier New" panose="02070309020205020404" pitchFamily="49" charset="0"/>
                  <a:cs typeface="Courier New" panose="02070309020205020404" pitchFamily="49" charset="0"/>
                </a:rPr>
                <a:t>BSTNode</a:t>
              </a:r>
              <a:r>
                <a:rPr lang="en-US" altLang="en-US" sz="1400" dirty="0">
                  <a:latin typeface="Courier New" panose="02070309020205020404" pitchFamily="49" charset="0"/>
                  <a:cs typeface="Courier New" panose="02070309020205020404" pitchFamily="49" charset="0"/>
                </a:rPr>
                <a:t> *root){</a:t>
              </a:r>
            </a:p>
            <a:p>
              <a:pPr>
                <a:lnSpc>
                  <a:spcPct val="100000"/>
                </a:lnSpc>
                <a:spcBef>
                  <a:spcPct val="0"/>
                </a:spcBef>
                <a:buFontTx/>
                <a:buNone/>
                <a:defRPr/>
              </a:pPr>
              <a:r>
                <a:rPr lang="en-US" altLang="en-US" sz="1400" dirty="0">
                  <a:latin typeface="Courier New" panose="02070309020205020404" pitchFamily="49" charset="0"/>
                  <a:cs typeface="Courier New" panose="02070309020205020404" pitchFamily="49" charset="0"/>
                </a:rPr>
                <a:t>    Stack s;</a:t>
              </a:r>
            </a:p>
            <a:p>
              <a:pPr>
                <a:lnSpc>
                  <a:spcPct val="100000"/>
                </a:lnSpc>
                <a:spcBef>
                  <a:spcPct val="0"/>
                </a:spcBef>
                <a:buFontTx/>
                <a:buNone/>
                <a:defRPr/>
              </a:pPr>
              <a:r>
                <a:rPr lang="en-US" altLang="en-US" sz="1400" dirty="0">
                  <a:latin typeface="Courier New" panose="02070309020205020404" pitchFamily="49" charset="0"/>
                  <a:cs typeface="Courier New" panose="02070309020205020404" pitchFamily="49" charset="0"/>
                </a:rPr>
                <a:t>    </a:t>
              </a:r>
              <a:r>
                <a:rPr lang="en-US" altLang="en-US" sz="1400" dirty="0" err="1">
                  <a:latin typeface="Courier New" panose="02070309020205020404" pitchFamily="49" charset="0"/>
                  <a:cs typeface="Courier New" panose="02070309020205020404" pitchFamily="49" charset="0"/>
                </a:rPr>
                <a:t>BSTNode</a:t>
              </a:r>
              <a:r>
                <a:rPr lang="en-US" altLang="en-US" sz="1400" dirty="0">
                  <a:latin typeface="Courier New" panose="02070309020205020404" pitchFamily="49" charset="0"/>
                  <a:cs typeface="Courier New" panose="02070309020205020404" pitchFamily="49" charset="0"/>
                </a:rPr>
                <a:t> *temp;</a:t>
              </a:r>
            </a:p>
            <a:p>
              <a:pPr>
                <a:lnSpc>
                  <a:spcPct val="100000"/>
                </a:lnSpc>
                <a:spcBef>
                  <a:spcPct val="0"/>
                </a:spcBef>
                <a:buFontTx/>
                <a:buNone/>
                <a:defRPr/>
              </a:pPr>
              <a:r>
                <a:rPr lang="en-US" altLang="en-US" sz="1400" dirty="0">
                  <a:latin typeface="Courier New" panose="02070309020205020404" pitchFamily="49" charset="0"/>
                  <a:cs typeface="Courier New" panose="02070309020205020404" pitchFamily="49" charset="0"/>
                </a:rPr>
                <a:t>    </a:t>
              </a:r>
              <a:r>
                <a:rPr lang="en-US" altLang="en-US" sz="1400" dirty="0" err="1">
                  <a:latin typeface="Courier New" panose="02070309020205020404" pitchFamily="49" charset="0"/>
                  <a:cs typeface="Courier New" panose="02070309020205020404" pitchFamily="49" charset="0"/>
                </a:rPr>
                <a:t>s.top</a:t>
              </a:r>
              <a:r>
                <a:rPr lang="en-US" altLang="en-US" sz="1400" dirty="0">
                  <a:latin typeface="Courier New" panose="02070309020205020404" pitchFamily="49" charset="0"/>
                  <a:cs typeface="Courier New" panose="02070309020205020404" pitchFamily="49" charset="0"/>
                </a:rPr>
                <a:t> = NULL;</a:t>
              </a:r>
            </a:p>
            <a:p>
              <a:pPr>
                <a:lnSpc>
                  <a:spcPct val="100000"/>
                </a:lnSpc>
                <a:spcBef>
                  <a:spcPct val="0"/>
                </a:spcBef>
                <a:buFontTx/>
                <a:buNone/>
                <a:defRPr/>
              </a:pPr>
              <a:r>
                <a:rPr lang="en-US" altLang="en-US" sz="1400" dirty="0">
                  <a:latin typeface="Courier New" panose="02070309020205020404" pitchFamily="49" charset="0"/>
                  <a:cs typeface="Courier New" panose="02070309020205020404" pitchFamily="49" charset="0"/>
                </a:rPr>
                <a:t>    temp = root;</a:t>
              </a:r>
            </a:p>
            <a:p>
              <a:pPr>
                <a:lnSpc>
                  <a:spcPct val="100000"/>
                </a:lnSpc>
                <a:spcBef>
                  <a:spcPct val="0"/>
                </a:spcBef>
                <a:buFontTx/>
                <a:buNone/>
                <a:defRPr/>
              </a:pPr>
              <a:endParaRPr lang="en-US" altLang="en-US" sz="1400" dirty="0">
                <a:latin typeface="Courier New" panose="02070309020205020404" pitchFamily="49" charset="0"/>
                <a:cs typeface="Courier New" panose="02070309020205020404" pitchFamily="49" charset="0"/>
              </a:endParaRPr>
            </a:p>
            <a:p>
              <a:pPr>
                <a:lnSpc>
                  <a:spcPct val="100000"/>
                </a:lnSpc>
                <a:spcBef>
                  <a:spcPct val="0"/>
                </a:spcBef>
                <a:buFontTx/>
                <a:buNone/>
                <a:defRPr/>
              </a:pPr>
              <a:r>
                <a:rPr lang="en-US" altLang="en-US" sz="1400" dirty="0">
                  <a:latin typeface="Courier New" panose="02070309020205020404" pitchFamily="49" charset="0"/>
                  <a:cs typeface="Courier New" panose="02070309020205020404" pitchFamily="49" charset="0"/>
                </a:rPr>
                <a:t>    if (temp == NULL)</a:t>
              </a:r>
            </a:p>
            <a:p>
              <a:pPr>
                <a:lnSpc>
                  <a:spcPct val="100000"/>
                </a:lnSpc>
                <a:spcBef>
                  <a:spcPct val="0"/>
                </a:spcBef>
                <a:buFontTx/>
                <a:buNone/>
                <a:defRPr/>
              </a:pPr>
              <a:r>
                <a:rPr lang="en-US" altLang="en-US" sz="1400" dirty="0">
                  <a:latin typeface="Courier New" panose="02070309020205020404" pitchFamily="49" charset="0"/>
                  <a:cs typeface="Courier New" panose="02070309020205020404" pitchFamily="49" charset="0"/>
                </a:rPr>
                <a:t>        return;</a:t>
              </a:r>
            </a:p>
            <a:p>
              <a:pPr>
                <a:lnSpc>
                  <a:spcPct val="100000"/>
                </a:lnSpc>
                <a:spcBef>
                  <a:spcPct val="0"/>
                </a:spcBef>
                <a:buFontTx/>
                <a:buNone/>
                <a:defRPr/>
              </a:pPr>
              <a:r>
                <a:rPr lang="en-US" altLang="en-US" sz="1400" dirty="0">
                  <a:latin typeface="Courier New" panose="02070309020205020404" pitchFamily="49" charset="0"/>
                  <a:cs typeface="Courier New" panose="02070309020205020404" pitchFamily="49" charset="0"/>
                </a:rPr>
                <a:t>    push(&amp;s, temp);</a:t>
              </a:r>
            </a:p>
            <a:p>
              <a:pPr>
                <a:lnSpc>
                  <a:spcPct val="100000"/>
                </a:lnSpc>
                <a:spcBef>
                  <a:spcPct val="0"/>
                </a:spcBef>
                <a:buFontTx/>
                <a:buNone/>
                <a:defRPr/>
              </a:pPr>
              <a:endParaRPr lang="en-US" altLang="en-US" sz="1400" dirty="0">
                <a:latin typeface="Courier New" panose="02070309020205020404" pitchFamily="49" charset="0"/>
                <a:cs typeface="Courier New" panose="02070309020205020404" pitchFamily="49" charset="0"/>
              </a:endParaRPr>
            </a:p>
            <a:p>
              <a:pPr>
                <a:lnSpc>
                  <a:spcPct val="100000"/>
                </a:lnSpc>
                <a:spcBef>
                  <a:spcPct val="0"/>
                </a:spcBef>
                <a:buFontTx/>
                <a:buNone/>
                <a:defRPr/>
              </a:pPr>
              <a:r>
                <a:rPr lang="en-US" altLang="en-US" sz="1400" dirty="0">
                  <a:latin typeface="Courier New" panose="02070309020205020404" pitchFamily="49" charset="0"/>
                  <a:cs typeface="Courier New" panose="02070309020205020404" pitchFamily="49" charset="0"/>
                </a:rPr>
                <a:t>    do{</a:t>
              </a:r>
            </a:p>
            <a:p>
              <a:pPr>
                <a:lnSpc>
                  <a:spcPct val="100000"/>
                </a:lnSpc>
                <a:spcBef>
                  <a:spcPct val="0"/>
                </a:spcBef>
                <a:buFontTx/>
                <a:buNone/>
                <a:defRPr/>
              </a:pPr>
              <a:r>
                <a:rPr lang="en-US" altLang="en-US" sz="1400" dirty="0">
                  <a:latin typeface="Courier New" panose="02070309020205020404" pitchFamily="49" charset="0"/>
                  <a:cs typeface="Courier New" panose="02070309020205020404" pitchFamily="49" charset="0"/>
                </a:rPr>
                <a:t>        temp = pop(&amp;s);</a:t>
              </a:r>
            </a:p>
            <a:p>
              <a:pPr>
                <a:lnSpc>
                  <a:spcPct val="100000"/>
                </a:lnSpc>
                <a:spcBef>
                  <a:spcPct val="0"/>
                </a:spcBef>
                <a:buFontTx/>
                <a:buNone/>
                <a:defRPr/>
              </a:pPr>
              <a:r>
                <a:rPr lang="en-US" altLang="en-US" sz="1400" dirty="0">
                  <a:latin typeface="Courier New" panose="02070309020205020404" pitchFamily="49" charset="0"/>
                  <a:cs typeface="Courier New" panose="02070309020205020404" pitchFamily="49" charset="0"/>
                </a:rPr>
                <a:t>        </a:t>
              </a:r>
              <a:r>
                <a:rPr lang="en-US" altLang="en-US" sz="1400" dirty="0" err="1">
                  <a:latin typeface="Courier New" panose="02070309020205020404" pitchFamily="49" charset="0"/>
                  <a:cs typeface="Courier New" panose="02070309020205020404" pitchFamily="49" charset="0"/>
                </a:rPr>
                <a:t>printf</a:t>
              </a:r>
              <a:r>
                <a:rPr lang="en-US" altLang="en-US" sz="1400" dirty="0">
                  <a:latin typeface="Courier New" panose="02070309020205020404" pitchFamily="49" charset="0"/>
                  <a:cs typeface="Courier New" panose="02070309020205020404" pitchFamily="49" charset="0"/>
                </a:rPr>
                <a:t>("%d ",temp-&gt;item);</a:t>
              </a:r>
            </a:p>
            <a:p>
              <a:pPr>
                <a:lnSpc>
                  <a:spcPct val="100000"/>
                </a:lnSpc>
                <a:spcBef>
                  <a:spcPct val="0"/>
                </a:spcBef>
                <a:buFontTx/>
                <a:buNone/>
                <a:defRPr/>
              </a:pPr>
              <a:endParaRPr lang="en-US" altLang="en-US" sz="1400" dirty="0">
                <a:latin typeface="Courier New" panose="02070309020205020404" pitchFamily="49" charset="0"/>
                <a:cs typeface="Courier New" panose="02070309020205020404" pitchFamily="49" charset="0"/>
              </a:endParaRPr>
            </a:p>
            <a:p>
              <a:pPr>
                <a:lnSpc>
                  <a:spcPct val="100000"/>
                </a:lnSpc>
                <a:spcBef>
                  <a:spcPct val="0"/>
                </a:spcBef>
                <a:buFontTx/>
                <a:buNone/>
                <a:defRPr/>
              </a:pPr>
              <a:r>
                <a:rPr lang="en-US" altLang="en-US" sz="1400" dirty="0">
                  <a:latin typeface="Courier New" panose="02070309020205020404" pitchFamily="49" charset="0"/>
                  <a:cs typeface="Courier New" panose="02070309020205020404" pitchFamily="49" charset="0"/>
                </a:rPr>
                <a:t>        if(temp-&gt;right != NULL)</a:t>
              </a:r>
            </a:p>
            <a:p>
              <a:pPr>
                <a:lnSpc>
                  <a:spcPct val="100000"/>
                </a:lnSpc>
                <a:spcBef>
                  <a:spcPct val="0"/>
                </a:spcBef>
                <a:buFontTx/>
                <a:buNone/>
                <a:defRPr/>
              </a:pPr>
              <a:r>
                <a:rPr lang="en-US" altLang="en-US" sz="1400" dirty="0">
                  <a:latin typeface="Courier New" panose="02070309020205020404" pitchFamily="49" charset="0"/>
                  <a:cs typeface="Courier New" panose="02070309020205020404" pitchFamily="49" charset="0"/>
                </a:rPr>
                <a:t>            push(&amp;</a:t>
              </a:r>
              <a:r>
                <a:rPr lang="en-US" altLang="en-US" sz="1400" dirty="0" err="1">
                  <a:latin typeface="Courier New" panose="02070309020205020404" pitchFamily="49" charset="0"/>
                  <a:cs typeface="Courier New" panose="02070309020205020404" pitchFamily="49" charset="0"/>
                </a:rPr>
                <a:t>s,temp</a:t>
              </a:r>
              <a:r>
                <a:rPr lang="en-US" altLang="en-US" sz="1400" dirty="0">
                  <a:latin typeface="Courier New" panose="02070309020205020404" pitchFamily="49" charset="0"/>
                  <a:cs typeface="Courier New" panose="02070309020205020404" pitchFamily="49" charset="0"/>
                </a:rPr>
                <a:t>-&gt;right);</a:t>
              </a:r>
            </a:p>
            <a:p>
              <a:pPr>
                <a:lnSpc>
                  <a:spcPct val="100000"/>
                </a:lnSpc>
                <a:spcBef>
                  <a:spcPct val="0"/>
                </a:spcBef>
                <a:buFontTx/>
                <a:buNone/>
                <a:defRPr/>
              </a:pPr>
              <a:r>
                <a:rPr lang="en-US" altLang="en-US" sz="1400" dirty="0">
                  <a:latin typeface="Courier New" panose="02070309020205020404" pitchFamily="49" charset="0"/>
                  <a:cs typeface="Courier New" panose="02070309020205020404" pitchFamily="49" charset="0"/>
                </a:rPr>
                <a:t>        if(temp-&gt;left != NULL)</a:t>
              </a:r>
            </a:p>
            <a:p>
              <a:pPr>
                <a:lnSpc>
                  <a:spcPct val="100000"/>
                </a:lnSpc>
                <a:spcBef>
                  <a:spcPct val="0"/>
                </a:spcBef>
                <a:buFontTx/>
                <a:buNone/>
                <a:defRPr/>
              </a:pPr>
              <a:r>
                <a:rPr lang="en-US" altLang="en-US" sz="1400" dirty="0">
                  <a:latin typeface="Courier New" panose="02070309020205020404" pitchFamily="49" charset="0"/>
                  <a:cs typeface="Courier New" panose="02070309020205020404" pitchFamily="49" charset="0"/>
                </a:rPr>
                <a:t>            push(&amp;</a:t>
              </a:r>
              <a:r>
                <a:rPr lang="en-US" altLang="en-US" sz="1400" dirty="0" err="1">
                  <a:latin typeface="Courier New" panose="02070309020205020404" pitchFamily="49" charset="0"/>
                  <a:cs typeface="Courier New" panose="02070309020205020404" pitchFamily="49" charset="0"/>
                </a:rPr>
                <a:t>s,temp</a:t>
              </a:r>
              <a:r>
                <a:rPr lang="en-US" altLang="en-US" sz="1400" dirty="0">
                  <a:latin typeface="Courier New" panose="02070309020205020404" pitchFamily="49" charset="0"/>
                  <a:cs typeface="Courier New" panose="02070309020205020404" pitchFamily="49" charset="0"/>
                </a:rPr>
                <a:t>-&gt;left);</a:t>
              </a:r>
            </a:p>
            <a:p>
              <a:pPr>
                <a:lnSpc>
                  <a:spcPct val="100000"/>
                </a:lnSpc>
                <a:spcBef>
                  <a:spcPct val="0"/>
                </a:spcBef>
                <a:buFontTx/>
                <a:buNone/>
                <a:defRPr/>
              </a:pPr>
              <a:r>
                <a:rPr lang="en-US" altLang="en-US" sz="1400" dirty="0">
                  <a:latin typeface="Courier New" panose="02070309020205020404" pitchFamily="49" charset="0"/>
                  <a:cs typeface="Courier New" panose="02070309020205020404" pitchFamily="49" charset="0"/>
                </a:rPr>
                <a:t>    }while(!</a:t>
              </a:r>
              <a:r>
                <a:rPr lang="en-US" altLang="en-US" sz="1400" dirty="0" err="1">
                  <a:latin typeface="Courier New" panose="02070309020205020404" pitchFamily="49" charset="0"/>
                  <a:cs typeface="Courier New" panose="02070309020205020404" pitchFamily="49" charset="0"/>
                </a:rPr>
                <a:t>isEmpty</a:t>
              </a:r>
              <a:r>
                <a:rPr lang="en-US" altLang="en-US" sz="1400" dirty="0">
                  <a:latin typeface="Courier New" panose="02070309020205020404" pitchFamily="49" charset="0"/>
                  <a:cs typeface="Courier New" panose="02070309020205020404" pitchFamily="49" charset="0"/>
                </a:rPr>
                <a:t>(&amp;s));</a:t>
              </a:r>
            </a:p>
            <a:p>
              <a:pPr>
                <a:lnSpc>
                  <a:spcPct val="100000"/>
                </a:lnSpc>
                <a:spcBef>
                  <a:spcPct val="0"/>
                </a:spcBef>
                <a:buFontTx/>
                <a:buNone/>
                <a:defRPr/>
              </a:pPr>
              <a:r>
                <a:rPr lang="en-US" altLang="en-US" sz="1400" dirty="0">
                  <a:latin typeface="Courier New" panose="02070309020205020404" pitchFamily="49" charset="0"/>
                  <a:cs typeface="Courier New" panose="02070309020205020404" pitchFamily="49" charset="0"/>
                </a:rPr>
                <a:t>}</a:t>
              </a:r>
            </a:p>
          </p:txBody>
        </p:sp>
        <p:sp>
          <p:nvSpPr>
            <p:cNvPr id="6" name="TextBox 17">
              <a:extLst>
                <a:ext uri="{FF2B5EF4-FFF2-40B4-BE49-F238E27FC236}">
                  <a16:creationId xmlns:a16="http://schemas.microsoft.com/office/drawing/2014/main" id="{4B85615B-BFA8-42B9-A4F5-CA6E8FBF1EBD}"/>
                </a:ext>
              </a:extLst>
            </p:cNvPr>
            <p:cNvSpPr txBox="1">
              <a:spLocks noChangeArrowheads="1"/>
            </p:cNvSpPr>
            <p:nvPr/>
          </p:nvSpPr>
          <p:spPr bwMode="auto">
            <a:xfrm>
              <a:off x="1143000" y="1446213"/>
              <a:ext cx="457200" cy="4401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1</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2</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3</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4</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5</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6</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7</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8</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9</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10</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11</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12</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13</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14</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15</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16</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17</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18</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19</a:t>
              </a:r>
            </a:p>
            <a:p>
              <a:pPr>
                <a:lnSpc>
                  <a:spcPct val="100000"/>
                </a:lnSpc>
                <a:spcBef>
                  <a:spcPct val="0"/>
                </a:spcBef>
                <a:buFontTx/>
                <a:buNone/>
              </a:pPr>
              <a:r>
                <a:rPr lang="en-US" altLang="en-US" sz="1400" dirty="0">
                  <a:latin typeface="Courier New" panose="02070309020205020404" pitchFamily="49" charset="0"/>
                  <a:cs typeface="Courier New" panose="02070309020205020404" pitchFamily="49" charset="0"/>
                </a:rPr>
                <a:t>20</a:t>
              </a:r>
            </a:p>
          </p:txBody>
        </p:sp>
      </p:grpSp>
    </p:spTree>
    <p:extLst>
      <p:ext uri="{BB962C8B-B14F-4D97-AF65-F5344CB8AC3E}">
        <p14:creationId xmlns:p14="http://schemas.microsoft.com/office/powerpoint/2010/main" val="160100935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7A9E9-59C0-401A-9834-69238587DCB1}"/>
              </a:ext>
            </a:extLst>
          </p:cNvPr>
          <p:cNvSpPr>
            <a:spLocks noGrp="1"/>
          </p:cNvSpPr>
          <p:nvPr>
            <p:ph type="title"/>
          </p:nvPr>
        </p:nvSpPr>
        <p:spPr/>
        <p:txBody>
          <a:bodyPr/>
          <a:lstStyle/>
          <a:p>
            <a:r>
              <a:rPr lang="en-SG" sz="2000" b="1" dirty="0"/>
              <a:t>Preorder traversal with a stack</a:t>
            </a:r>
            <a:endParaRPr lang="en-SG" dirty="0"/>
          </a:p>
        </p:txBody>
      </p:sp>
      <p:grpSp>
        <p:nvGrpSpPr>
          <p:cNvPr id="3" name="Group 2">
            <a:extLst>
              <a:ext uri="{FF2B5EF4-FFF2-40B4-BE49-F238E27FC236}">
                <a16:creationId xmlns:a16="http://schemas.microsoft.com/office/drawing/2014/main" id="{E406E55E-07EB-492A-BDC0-0582104A7E96}"/>
              </a:ext>
            </a:extLst>
          </p:cNvPr>
          <p:cNvGrpSpPr/>
          <p:nvPr/>
        </p:nvGrpSpPr>
        <p:grpSpPr>
          <a:xfrm>
            <a:off x="4912696" y="784762"/>
            <a:ext cx="3240704" cy="2296615"/>
            <a:chOff x="2578258" y="1327248"/>
            <a:chExt cx="3921252" cy="2778905"/>
          </a:xfrm>
        </p:grpSpPr>
        <p:sp>
          <p:nvSpPr>
            <p:cNvPr id="73" name="Oval 72">
              <a:extLst>
                <a:ext uri="{FF2B5EF4-FFF2-40B4-BE49-F238E27FC236}">
                  <a16:creationId xmlns:a16="http://schemas.microsoft.com/office/drawing/2014/main" id="{8BC5BC57-D4C3-40C8-B057-E554B84A9EBE}"/>
                </a:ext>
              </a:extLst>
            </p:cNvPr>
            <p:cNvSpPr/>
            <p:nvPr/>
          </p:nvSpPr>
          <p:spPr>
            <a:xfrm>
              <a:off x="4190998" y="1327248"/>
              <a:ext cx="762000" cy="6858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400" b="1" dirty="0"/>
                <a:t>20</a:t>
              </a:r>
            </a:p>
          </p:txBody>
        </p:sp>
        <p:sp>
          <p:nvSpPr>
            <p:cNvPr id="74" name="Oval 73">
              <a:extLst>
                <a:ext uri="{FF2B5EF4-FFF2-40B4-BE49-F238E27FC236}">
                  <a16:creationId xmlns:a16="http://schemas.microsoft.com/office/drawing/2014/main" id="{7CA6C379-9C4F-42E0-BE3F-67A7EF7DBF3F}"/>
                </a:ext>
              </a:extLst>
            </p:cNvPr>
            <p:cNvSpPr/>
            <p:nvPr/>
          </p:nvSpPr>
          <p:spPr>
            <a:xfrm>
              <a:off x="3082702" y="2221726"/>
              <a:ext cx="762000" cy="6858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400" b="1" dirty="0"/>
                <a:t>15</a:t>
              </a:r>
            </a:p>
          </p:txBody>
        </p:sp>
        <p:sp>
          <p:nvSpPr>
            <p:cNvPr id="75" name="Oval 74">
              <a:extLst>
                <a:ext uri="{FF2B5EF4-FFF2-40B4-BE49-F238E27FC236}">
                  <a16:creationId xmlns:a16="http://schemas.microsoft.com/office/drawing/2014/main" id="{C3E6773E-9E52-49D7-9688-4E7E1DCA3831}"/>
                </a:ext>
              </a:extLst>
            </p:cNvPr>
            <p:cNvSpPr/>
            <p:nvPr/>
          </p:nvSpPr>
          <p:spPr>
            <a:xfrm>
              <a:off x="5252116" y="2221726"/>
              <a:ext cx="762000" cy="6858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400" b="1" dirty="0"/>
                <a:t>50</a:t>
              </a:r>
            </a:p>
          </p:txBody>
        </p:sp>
        <p:sp>
          <p:nvSpPr>
            <p:cNvPr id="76" name="Oval 75">
              <a:extLst>
                <a:ext uri="{FF2B5EF4-FFF2-40B4-BE49-F238E27FC236}">
                  <a16:creationId xmlns:a16="http://schemas.microsoft.com/office/drawing/2014/main" id="{E82B8615-A11C-46DD-A31B-2A1FDA7B4BA8}"/>
                </a:ext>
              </a:extLst>
            </p:cNvPr>
            <p:cNvSpPr/>
            <p:nvPr/>
          </p:nvSpPr>
          <p:spPr>
            <a:xfrm>
              <a:off x="2578258" y="3420353"/>
              <a:ext cx="762000" cy="6858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400" b="1" dirty="0"/>
                <a:t>10</a:t>
              </a:r>
            </a:p>
          </p:txBody>
        </p:sp>
        <p:sp>
          <p:nvSpPr>
            <p:cNvPr id="77" name="Oval 76">
              <a:extLst>
                <a:ext uri="{FF2B5EF4-FFF2-40B4-BE49-F238E27FC236}">
                  <a16:creationId xmlns:a16="http://schemas.microsoft.com/office/drawing/2014/main" id="{97387E5F-C85E-4614-A4B5-5CD0CCF6A57B}"/>
                </a:ext>
              </a:extLst>
            </p:cNvPr>
            <p:cNvSpPr/>
            <p:nvPr/>
          </p:nvSpPr>
          <p:spPr>
            <a:xfrm>
              <a:off x="3524662" y="3420353"/>
              <a:ext cx="762000" cy="6858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400" b="1" dirty="0"/>
                <a:t>18</a:t>
              </a:r>
            </a:p>
          </p:txBody>
        </p:sp>
        <p:sp>
          <p:nvSpPr>
            <p:cNvPr id="78" name="Oval 77">
              <a:extLst>
                <a:ext uri="{FF2B5EF4-FFF2-40B4-BE49-F238E27FC236}">
                  <a16:creationId xmlns:a16="http://schemas.microsoft.com/office/drawing/2014/main" id="{209C44B9-2F4F-4891-ABD7-9136B9A0F1BD}"/>
                </a:ext>
              </a:extLst>
            </p:cNvPr>
            <p:cNvSpPr/>
            <p:nvPr/>
          </p:nvSpPr>
          <p:spPr>
            <a:xfrm>
              <a:off x="4791106" y="3420353"/>
              <a:ext cx="762000" cy="6858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400" b="1" dirty="0"/>
                <a:t>25</a:t>
              </a:r>
            </a:p>
          </p:txBody>
        </p:sp>
        <p:sp>
          <p:nvSpPr>
            <p:cNvPr id="79" name="Oval 78">
              <a:extLst>
                <a:ext uri="{FF2B5EF4-FFF2-40B4-BE49-F238E27FC236}">
                  <a16:creationId xmlns:a16="http://schemas.microsoft.com/office/drawing/2014/main" id="{FDD66410-2134-45B8-9F29-942138629180}"/>
                </a:ext>
              </a:extLst>
            </p:cNvPr>
            <p:cNvSpPr/>
            <p:nvPr/>
          </p:nvSpPr>
          <p:spPr>
            <a:xfrm>
              <a:off x="5737510" y="3420353"/>
              <a:ext cx="762000" cy="6858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400" b="1" dirty="0"/>
                <a:t>80</a:t>
              </a:r>
            </a:p>
          </p:txBody>
        </p:sp>
        <p:cxnSp>
          <p:nvCxnSpPr>
            <p:cNvPr id="80" name="Straight Connector 79">
              <a:extLst>
                <a:ext uri="{FF2B5EF4-FFF2-40B4-BE49-F238E27FC236}">
                  <a16:creationId xmlns:a16="http://schemas.microsoft.com/office/drawing/2014/main" id="{10F296E2-1B36-4ECA-A385-C6003DB13EB1}"/>
                </a:ext>
              </a:extLst>
            </p:cNvPr>
            <p:cNvCxnSpPr>
              <a:stCxn id="73" idx="3"/>
              <a:endCxn id="74" idx="7"/>
            </p:cNvCxnSpPr>
            <p:nvPr/>
          </p:nvCxnSpPr>
          <p:spPr>
            <a:xfrm flipH="1">
              <a:off x="3733110" y="1912615"/>
              <a:ext cx="569480" cy="40954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05DACD6A-9E1E-4A3F-8C00-DAF4E245269E}"/>
                </a:ext>
              </a:extLst>
            </p:cNvPr>
            <p:cNvCxnSpPr>
              <a:cxnSpLocks/>
              <a:stCxn id="73" idx="5"/>
              <a:endCxn id="75" idx="1"/>
            </p:cNvCxnSpPr>
            <p:nvPr/>
          </p:nvCxnSpPr>
          <p:spPr>
            <a:xfrm>
              <a:off x="4841406" y="1912615"/>
              <a:ext cx="522303" cy="40954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470D0D58-6D40-4A18-86F0-2847EFF56D99}"/>
                </a:ext>
              </a:extLst>
            </p:cNvPr>
            <p:cNvCxnSpPr>
              <a:cxnSpLocks/>
              <a:stCxn id="74" idx="3"/>
              <a:endCxn id="76" idx="0"/>
            </p:cNvCxnSpPr>
            <p:nvPr/>
          </p:nvCxnSpPr>
          <p:spPr>
            <a:xfrm flipH="1">
              <a:off x="2959258" y="2807093"/>
              <a:ext cx="235036" cy="61326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BD3212DC-E422-4496-8CAF-670970A2F0BB}"/>
                </a:ext>
              </a:extLst>
            </p:cNvPr>
            <p:cNvCxnSpPr>
              <a:cxnSpLocks/>
              <a:stCxn id="74" idx="5"/>
              <a:endCxn id="77" idx="0"/>
            </p:cNvCxnSpPr>
            <p:nvPr/>
          </p:nvCxnSpPr>
          <p:spPr>
            <a:xfrm>
              <a:off x="3733110" y="2807093"/>
              <a:ext cx="172552" cy="61326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08ED19DD-3AA5-4B6F-A2D0-434C689FD987}"/>
                </a:ext>
              </a:extLst>
            </p:cNvPr>
            <p:cNvCxnSpPr>
              <a:cxnSpLocks/>
              <a:stCxn id="75" idx="3"/>
              <a:endCxn id="78" idx="0"/>
            </p:cNvCxnSpPr>
            <p:nvPr/>
          </p:nvCxnSpPr>
          <p:spPr>
            <a:xfrm flipH="1">
              <a:off x="5172106" y="2807093"/>
              <a:ext cx="191602" cy="61326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2A8907AB-DCC2-4414-80F2-05EB85DAFCF5}"/>
                </a:ext>
              </a:extLst>
            </p:cNvPr>
            <p:cNvCxnSpPr>
              <a:cxnSpLocks/>
              <a:stCxn id="75" idx="5"/>
              <a:endCxn id="79" idx="0"/>
            </p:cNvCxnSpPr>
            <p:nvPr/>
          </p:nvCxnSpPr>
          <p:spPr>
            <a:xfrm>
              <a:off x="5902524" y="2807093"/>
              <a:ext cx="215986" cy="61326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0" name="Group 29">
            <a:extLst>
              <a:ext uri="{FF2B5EF4-FFF2-40B4-BE49-F238E27FC236}">
                <a16:creationId xmlns:a16="http://schemas.microsoft.com/office/drawing/2014/main" id="{A2A5D79C-354D-4B20-81AD-63556170DBF1}"/>
              </a:ext>
            </a:extLst>
          </p:cNvPr>
          <p:cNvGrpSpPr/>
          <p:nvPr/>
        </p:nvGrpSpPr>
        <p:grpSpPr>
          <a:xfrm>
            <a:off x="6875291" y="948314"/>
            <a:ext cx="1031418" cy="250825"/>
            <a:chOff x="7656319" y="4182134"/>
            <a:chExt cx="1031418" cy="250825"/>
          </a:xfrm>
        </p:grpSpPr>
        <p:sp>
          <p:nvSpPr>
            <p:cNvPr id="86" name="Rectangle 17">
              <a:extLst>
                <a:ext uri="{FF2B5EF4-FFF2-40B4-BE49-F238E27FC236}">
                  <a16:creationId xmlns:a16="http://schemas.microsoft.com/office/drawing/2014/main" id="{2C232B2E-A5B3-4856-98DD-0984CE9379CE}"/>
                </a:ext>
              </a:extLst>
            </p:cNvPr>
            <p:cNvSpPr/>
            <p:nvPr/>
          </p:nvSpPr>
          <p:spPr>
            <a:xfrm>
              <a:off x="8032718" y="4182134"/>
              <a:ext cx="655019" cy="250825"/>
            </a:xfrm>
            <a:prstGeom prst="rect">
              <a:avLst/>
            </a:prstGeom>
            <a:solidFill>
              <a:schemeClr val="accent4"/>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sz="1400" dirty="0">
                  <a:solidFill>
                    <a:schemeClr val="tx1"/>
                  </a:solidFill>
                </a:rPr>
                <a:t>temp</a:t>
              </a:r>
            </a:p>
          </p:txBody>
        </p:sp>
        <p:cxnSp>
          <p:nvCxnSpPr>
            <p:cNvPr id="29" name="Straight Arrow Connector 28">
              <a:extLst>
                <a:ext uri="{FF2B5EF4-FFF2-40B4-BE49-F238E27FC236}">
                  <a16:creationId xmlns:a16="http://schemas.microsoft.com/office/drawing/2014/main" id="{E300EAA9-44C0-4E3B-A5F6-77BDA1F42E07}"/>
                </a:ext>
              </a:extLst>
            </p:cNvPr>
            <p:cNvCxnSpPr>
              <a:cxnSpLocks/>
            </p:cNvCxnSpPr>
            <p:nvPr/>
          </p:nvCxnSpPr>
          <p:spPr>
            <a:xfrm flipH="1" flipV="1">
              <a:off x="7656319" y="4307546"/>
              <a:ext cx="359505"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8" name="Group 7">
            <a:extLst>
              <a:ext uri="{FF2B5EF4-FFF2-40B4-BE49-F238E27FC236}">
                <a16:creationId xmlns:a16="http://schemas.microsoft.com/office/drawing/2014/main" id="{7F34C4F3-3791-4AB6-8E3F-CFFBE782C753}"/>
              </a:ext>
            </a:extLst>
          </p:cNvPr>
          <p:cNvGrpSpPr/>
          <p:nvPr/>
        </p:nvGrpSpPr>
        <p:grpSpPr>
          <a:xfrm>
            <a:off x="152400" y="685800"/>
            <a:ext cx="4495800" cy="3886201"/>
            <a:chOff x="152400" y="761999"/>
            <a:chExt cx="4495800" cy="3886201"/>
          </a:xfrm>
        </p:grpSpPr>
        <p:sp>
          <p:nvSpPr>
            <p:cNvPr id="7" name="Rectangle 6">
              <a:extLst>
                <a:ext uri="{FF2B5EF4-FFF2-40B4-BE49-F238E27FC236}">
                  <a16:creationId xmlns:a16="http://schemas.microsoft.com/office/drawing/2014/main" id="{A9DEEF6C-E5B3-43B2-95EC-5525BB9EF1C4}"/>
                </a:ext>
              </a:extLst>
            </p:cNvPr>
            <p:cNvSpPr/>
            <p:nvPr/>
          </p:nvSpPr>
          <p:spPr>
            <a:xfrm>
              <a:off x="152400" y="761999"/>
              <a:ext cx="4495800" cy="3886081"/>
            </a:xfrm>
            <a:prstGeom prst="rect">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nvGrpSpPr>
            <p:cNvPr id="4" name="Group 3">
              <a:extLst>
                <a:ext uri="{FF2B5EF4-FFF2-40B4-BE49-F238E27FC236}">
                  <a16:creationId xmlns:a16="http://schemas.microsoft.com/office/drawing/2014/main" id="{381E0C65-AF0C-4D33-BBEE-34991FE0368E}"/>
                </a:ext>
              </a:extLst>
            </p:cNvPr>
            <p:cNvGrpSpPr/>
            <p:nvPr/>
          </p:nvGrpSpPr>
          <p:grpSpPr>
            <a:xfrm>
              <a:off x="228600" y="860961"/>
              <a:ext cx="4340101" cy="3787239"/>
              <a:chOff x="1143000" y="1446213"/>
              <a:chExt cx="4340101" cy="3787239"/>
            </a:xfrm>
          </p:grpSpPr>
          <p:sp>
            <p:nvSpPr>
              <p:cNvPr id="5" name="TextBox 16">
                <a:extLst>
                  <a:ext uri="{FF2B5EF4-FFF2-40B4-BE49-F238E27FC236}">
                    <a16:creationId xmlns:a16="http://schemas.microsoft.com/office/drawing/2014/main" id="{B9FFF237-8A6D-45E9-965D-75EF38B4FA76}"/>
                  </a:ext>
                </a:extLst>
              </p:cNvPr>
              <p:cNvSpPr txBox="1">
                <a:spLocks noChangeArrowheads="1"/>
              </p:cNvSpPr>
              <p:nvPr/>
            </p:nvSpPr>
            <p:spPr bwMode="auto">
              <a:xfrm>
                <a:off x="1524000" y="1447800"/>
                <a:ext cx="3959101" cy="3785652"/>
              </a:xfrm>
              <a:prstGeom prst="rect">
                <a:avLst/>
              </a:prstGeom>
              <a:noFill/>
              <a:ln>
                <a:noFill/>
              </a:ln>
            </p:spPr>
            <p:txBody>
              <a:bodyPr wrap="square">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defRPr/>
                </a:pPr>
                <a:r>
                  <a:rPr lang="en-US" altLang="en-US" sz="1200" dirty="0">
                    <a:latin typeface="Courier New" panose="02070309020205020404" pitchFamily="49" charset="0"/>
                    <a:cs typeface="Courier New" panose="02070309020205020404" pitchFamily="49" charset="0"/>
                  </a:rPr>
                  <a:t>void </a:t>
                </a:r>
                <a:r>
                  <a:rPr lang="en-US" altLang="en-US" sz="1200" dirty="0" err="1">
                    <a:latin typeface="Courier New" panose="02070309020205020404" pitchFamily="49" charset="0"/>
                    <a:cs typeface="Courier New" panose="02070309020205020404" pitchFamily="49" charset="0"/>
                  </a:rPr>
                  <a:t>preOrderIterative</a:t>
                </a:r>
                <a:r>
                  <a:rPr lang="en-US" altLang="en-US" sz="1200" dirty="0">
                    <a:latin typeface="Courier New" panose="02070309020205020404" pitchFamily="49" charset="0"/>
                    <a:cs typeface="Courier New" panose="02070309020205020404" pitchFamily="49" charset="0"/>
                  </a:rPr>
                  <a:t>(</a:t>
                </a:r>
                <a:r>
                  <a:rPr lang="en-US" altLang="en-US" sz="1200" dirty="0" err="1">
                    <a:latin typeface="Courier New" panose="02070309020205020404" pitchFamily="49" charset="0"/>
                    <a:cs typeface="Courier New" panose="02070309020205020404" pitchFamily="49" charset="0"/>
                  </a:rPr>
                  <a:t>BSTNode</a:t>
                </a:r>
                <a:r>
                  <a:rPr lang="en-US" altLang="en-US" sz="1200" dirty="0">
                    <a:latin typeface="Courier New" panose="02070309020205020404" pitchFamily="49" charset="0"/>
                    <a:cs typeface="Courier New" panose="02070309020205020404" pitchFamily="49" charset="0"/>
                  </a:rPr>
                  <a:t> *root){</a:t>
                </a:r>
              </a:p>
              <a:p>
                <a:pPr>
                  <a:lnSpc>
                    <a:spcPct val="100000"/>
                  </a:lnSpc>
                  <a:spcBef>
                    <a:spcPct val="0"/>
                  </a:spcBef>
                  <a:buFontTx/>
                  <a:buNone/>
                  <a:defRPr/>
                </a:pPr>
                <a:r>
                  <a:rPr lang="en-US" altLang="en-US" sz="1200" dirty="0">
                    <a:latin typeface="Courier New" panose="02070309020205020404" pitchFamily="49" charset="0"/>
                    <a:cs typeface="Courier New" panose="02070309020205020404" pitchFamily="49" charset="0"/>
                  </a:rPr>
                  <a:t>    Stack s;</a:t>
                </a:r>
              </a:p>
              <a:p>
                <a:pPr>
                  <a:lnSpc>
                    <a:spcPct val="100000"/>
                  </a:lnSpc>
                  <a:spcBef>
                    <a:spcPct val="0"/>
                  </a:spcBef>
                  <a:buFontTx/>
                  <a:buNone/>
                  <a:defRPr/>
                </a:pPr>
                <a:r>
                  <a:rPr lang="en-US" altLang="en-US" sz="1200" dirty="0">
                    <a:latin typeface="Courier New" panose="02070309020205020404" pitchFamily="49" charset="0"/>
                    <a:cs typeface="Courier New" panose="02070309020205020404" pitchFamily="49" charset="0"/>
                  </a:rPr>
                  <a:t>    </a:t>
                </a:r>
                <a:r>
                  <a:rPr lang="en-US" altLang="en-US" sz="1200" dirty="0" err="1">
                    <a:latin typeface="Courier New" panose="02070309020205020404" pitchFamily="49" charset="0"/>
                    <a:cs typeface="Courier New" panose="02070309020205020404" pitchFamily="49" charset="0"/>
                  </a:rPr>
                  <a:t>BSTNode</a:t>
                </a:r>
                <a:r>
                  <a:rPr lang="en-US" altLang="en-US" sz="1200" dirty="0">
                    <a:latin typeface="Courier New" panose="02070309020205020404" pitchFamily="49" charset="0"/>
                    <a:cs typeface="Courier New" panose="02070309020205020404" pitchFamily="49" charset="0"/>
                  </a:rPr>
                  <a:t> *temp;</a:t>
                </a:r>
              </a:p>
              <a:p>
                <a:pPr>
                  <a:lnSpc>
                    <a:spcPct val="100000"/>
                  </a:lnSpc>
                  <a:spcBef>
                    <a:spcPct val="0"/>
                  </a:spcBef>
                  <a:buFontTx/>
                  <a:buNone/>
                  <a:defRPr/>
                </a:pPr>
                <a:r>
                  <a:rPr lang="en-US" altLang="en-US" sz="1200" dirty="0">
                    <a:latin typeface="Courier New" panose="02070309020205020404" pitchFamily="49" charset="0"/>
                    <a:cs typeface="Courier New" panose="02070309020205020404" pitchFamily="49" charset="0"/>
                  </a:rPr>
                  <a:t>    </a:t>
                </a:r>
                <a:r>
                  <a:rPr lang="en-US" altLang="en-US" sz="1200" dirty="0" err="1">
                    <a:latin typeface="Courier New" panose="02070309020205020404" pitchFamily="49" charset="0"/>
                    <a:cs typeface="Courier New" panose="02070309020205020404" pitchFamily="49" charset="0"/>
                  </a:rPr>
                  <a:t>s.top</a:t>
                </a:r>
                <a:r>
                  <a:rPr lang="en-US" altLang="en-US" sz="1200" dirty="0">
                    <a:latin typeface="Courier New" panose="02070309020205020404" pitchFamily="49" charset="0"/>
                    <a:cs typeface="Courier New" panose="02070309020205020404" pitchFamily="49" charset="0"/>
                  </a:rPr>
                  <a:t> = NULL;</a:t>
                </a:r>
              </a:p>
              <a:p>
                <a:pPr>
                  <a:lnSpc>
                    <a:spcPct val="100000"/>
                  </a:lnSpc>
                  <a:spcBef>
                    <a:spcPct val="0"/>
                  </a:spcBef>
                  <a:buFontTx/>
                  <a:buNone/>
                  <a:defRPr/>
                </a:pPr>
                <a:r>
                  <a:rPr lang="en-US" altLang="en-US" sz="1200" dirty="0">
                    <a:latin typeface="Courier New" panose="02070309020205020404" pitchFamily="49" charset="0"/>
                    <a:cs typeface="Courier New" panose="02070309020205020404" pitchFamily="49" charset="0"/>
                  </a:rPr>
                  <a:t>    temp = root;</a:t>
                </a:r>
              </a:p>
              <a:p>
                <a:pPr>
                  <a:lnSpc>
                    <a:spcPct val="100000"/>
                  </a:lnSpc>
                  <a:spcBef>
                    <a:spcPct val="0"/>
                  </a:spcBef>
                  <a:buFontTx/>
                  <a:buNone/>
                  <a:defRPr/>
                </a:pPr>
                <a:endParaRPr lang="en-US" altLang="en-US" sz="1200" dirty="0">
                  <a:latin typeface="Courier New" panose="02070309020205020404" pitchFamily="49" charset="0"/>
                  <a:cs typeface="Courier New" panose="02070309020205020404" pitchFamily="49" charset="0"/>
                </a:endParaRPr>
              </a:p>
              <a:p>
                <a:pPr>
                  <a:lnSpc>
                    <a:spcPct val="100000"/>
                  </a:lnSpc>
                  <a:spcBef>
                    <a:spcPct val="0"/>
                  </a:spcBef>
                  <a:buFontTx/>
                  <a:buNone/>
                  <a:defRPr/>
                </a:pPr>
                <a:r>
                  <a:rPr lang="en-US" altLang="en-US" sz="1200" dirty="0">
                    <a:latin typeface="Courier New" panose="02070309020205020404" pitchFamily="49" charset="0"/>
                    <a:cs typeface="Courier New" panose="02070309020205020404" pitchFamily="49" charset="0"/>
                  </a:rPr>
                  <a:t>    if (temp == NULL)</a:t>
                </a:r>
              </a:p>
              <a:p>
                <a:pPr>
                  <a:lnSpc>
                    <a:spcPct val="100000"/>
                  </a:lnSpc>
                  <a:spcBef>
                    <a:spcPct val="0"/>
                  </a:spcBef>
                  <a:buFontTx/>
                  <a:buNone/>
                  <a:defRPr/>
                </a:pPr>
                <a:r>
                  <a:rPr lang="en-US" altLang="en-US" sz="1200" dirty="0">
                    <a:latin typeface="Courier New" panose="02070309020205020404" pitchFamily="49" charset="0"/>
                    <a:cs typeface="Courier New" panose="02070309020205020404" pitchFamily="49" charset="0"/>
                  </a:rPr>
                  <a:t>        return;</a:t>
                </a:r>
              </a:p>
              <a:p>
                <a:pPr>
                  <a:lnSpc>
                    <a:spcPct val="100000"/>
                  </a:lnSpc>
                  <a:spcBef>
                    <a:spcPct val="0"/>
                  </a:spcBef>
                  <a:buFontTx/>
                  <a:buNone/>
                  <a:defRPr/>
                </a:pPr>
                <a:r>
                  <a:rPr lang="en-US" altLang="en-US" sz="1200" dirty="0">
                    <a:latin typeface="Courier New" panose="02070309020205020404" pitchFamily="49" charset="0"/>
                    <a:cs typeface="Courier New" panose="02070309020205020404" pitchFamily="49" charset="0"/>
                  </a:rPr>
                  <a:t>    push(&amp;s, temp);</a:t>
                </a:r>
              </a:p>
              <a:p>
                <a:pPr>
                  <a:lnSpc>
                    <a:spcPct val="100000"/>
                  </a:lnSpc>
                  <a:spcBef>
                    <a:spcPct val="0"/>
                  </a:spcBef>
                  <a:buFontTx/>
                  <a:buNone/>
                  <a:defRPr/>
                </a:pPr>
                <a:endParaRPr lang="en-US" altLang="en-US" sz="1200" dirty="0">
                  <a:latin typeface="Courier New" panose="02070309020205020404" pitchFamily="49" charset="0"/>
                  <a:cs typeface="Courier New" panose="02070309020205020404" pitchFamily="49" charset="0"/>
                </a:endParaRPr>
              </a:p>
              <a:p>
                <a:pPr>
                  <a:lnSpc>
                    <a:spcPct val="100000"/>
                  </a:lnSpc>
                  <a:spcBef>
                    <a:spcPct val="0"/>
                  </a:spcBef>
                  <a:buFontTx/>
                  <a:buNone/>
                  <a:defRPr/>
                </a:pPr>
                <a:r>
                  <a:rPr lang="en-US" altLang="en-US" sz="1200" dirty="0">
                    <a:latin typeface="Courier New" panose="02070309020205020404" pitchFamily="49" charset="0"/>
                    <a:cs typeface="Courier New" panose="02070309020205020404" pitchFamily="49" charset="0"/>
                  </a:rPr>
                  <a:t>    do{</a:t>
                </a:r>
              </a:p>
              <a:p>
                <a:pPr>
                  <a:lnSpc>
                    <a:spcPct val="100000"/>
                  </a:lnSpc>
                  <a:spcBef>
                    <a:spcPct val="0"/>
                  </a:spcBef>
                  <a:buFontTx/>
                  <a:buNone/>
                  <a:defRPr/>
                </a:pPr>
                <a:r>
                  <a:rPr lang="en-US" altLang="en-US" sz="1200" dirty="0">
                    <a:latin typeface="Courier New" panose="02070309020205020404" pitchFamily="49" charset="0"/>
                    <a:cs typeface="Courier New" panose="02070309020205020404" pitchFamily="49" charset="0"/>
                  </a:rPr>
                  <a:t>        temp = pop(&amp;s);</a:t>
                </a:r>
              </a:p>
              <a:p>
                <a:pPr>
                  <a:lnSpc>
                    <a:spcPct val="100000"/>
                  </a:lnSpc>
                  <a:spcBef>
                    <a:spcPct val="0"/>
                  </a:spcBef>
                  <a:buFontTx/>
                  <a:buNone/>
                  <a:defRPr/>
                </a:pPr>
                <a:r>
                  <a:rPr lang="en-US" altLang="en-US" sz="1200" dirty="0">
                    <a:latin typeface="Courier New" panose="02070309020205020404" pitchFamily="49" charset="0"/>
                    <a:cs typeface="Courier New" panose="02070309020205020404" pitchFamily="49" charset="0"/>
                  </a:rPr>
                  <a:t>        </a:t>
                </a:r>
                <a:r>
                  <a:rPr lang="en-US" altLang="en-US" sz="1200" dirty="0" err="1">
                    <a:latin typeface="Courier New" panose="02070309020205020404" pitchFamily="49" charset="0"/>
                    <a:cs typeface="Courier New" panose="02070309020205020404" pitchFamily="49" charset="0"/>
                  </a:rPr>
                  <a:t>printf</a:t>
                </a:r>
                <a:r>
                  <a:rPr lang="en-US" altLang="en-US" sz="1200" dirty="0">
                    <a:latin typeface="Courier New" panose="02070309020205020404" pitchFamily="49" charset="0"/>
                    <a:cs typeface="Courier New" panose="02070309020205020404" pitchFamily="49" charset="0"/>
                  </a:rPr>
                  <a:t>("%d ",temp-&gt;item);</a:t>
                </a:r>
              </a:p>
              <a:p>
                <a:pPr>
                  <a:lnSpc>
                    <a:spcPct val="100000"/>
                  </a:lnSpc>
                  <a:spcBef>
                    <a:spcPct val="0"/>
                  </a:spcBef>
                  <a:buFontTx/>
                  <a:buNone/>
                  <a:defRPr/>
                </a:pPr>
                <a:endParaRPr lang="en-US" altLang="en-US" sz="1200" dirty="0">
                  <a:latin typeface="Courier New" panose="02070309020205020404" pitchFamily="49" charset="0"/>
                  <a:cs typeface="Courier New" panose="02070309020205020404" pitchFamily="49" charset="0"/>
                </a:endParaRPr>
              </a:p>
              <a:p>
                <a:pPr>
                  <a:lnSpc>
                    <a:spcPct val="100000"/>
                  </a:lnSpc>
                  <a:spcBef>
                    <a:spcPct val="0"/>
                  </a:spcBef>
                  <a:buFontTx/>
                  <a:buNone/>
                  <a:defRPr/>
                </a:pPr>
                <a:r>
                  <a:rPr lang="en-US" altLang="en-US" sz="1200" dirty="0">
                    <a:latin typeface="Courier New" panose="02070309020205020404" pitchFamily="49" charset="0"/>
                    <a:cs typeface="Courier New" panose="02070309020205020404" pitchFamily="49" charset="0"/>
                  </a:rPr>
                  <a:t>        if(temp-&gt;right != NULL)</a:t>
                </a:r>
              </a:p>
              <a:p>
                <a:pPr>
                  <a:lnSpc>
                    <a:spcPct val="100000"/>
                  </a:lnSpc>
                  <a:spcBef>
                    <a:spcPct val="0"/>
                  </a:spcBef>
                  <a:buFontTx/>
                  <a:buNone/>
                  <a:defRPr/>
                </a:pPr>
                <a:r>
                  <a:rPr lang="en-US" altLang="en-US" sz="1200" dirty="0">
                    <a:latin typeface="Courier New" panose="02070309020205020404" pitchFamily="49" charset="0"/>
                    <a:cs typeface="Courier New" panose="02070309020205020404" pitchFamily="49" charset="0"/>
                  </a:rPr>
                  <a:t>            push(&amp;</a:t>
                </a:r>
                <a:r>
                  <a:rPr lang="en-US" altLang="en-US" sz="1200" dirty="0" err="1">
                    <a:latin typeface="Courier New" panose="02070309020205020404" pitchFamily="49" charset="0"/>
                    <a:cs typeface="Courier New" panose="02070309020205020404" pitchFamily="49" charset="0"/>
                  </a:rPr>
                  <a:t>s,temp</a:t>
                </a:r>
                <a:r>
                  <a:rPr lang="en-US" altLang="en-US" sz="1200" dirty="0">
                    <a:latin typeface="Courier New" panose="02070309020205020404" pitchFamily="49" charset="0"/>
                    <a:cs typeface="Courier New" panose="02070309020205020404" pitchFamily="49" charset="0"/>
                  </a:rPr>
                  <a:t>-&gt;right);</a:t>
                </a:r>
              </a:p>
              <a:p>
                <a:pPr>
                  <a:lnSpc>
                    <a:spcPct val="100000"/>
                  </a:lnSpc>
                  <a:spcBef>
                    <a:spcPct val="0"/>
                  </a:spcBef>
                  <a:buFontTx/>
                  <a:buNone/>
                  <a:defRPr/>
                </a:pPr>
                <a:r>
                  <a:rPr lang="en-US" altLang="en-US" sz="1200" dirty="0">
                    <a:latin typeface="Courier New" panose="02070309020205020404" pitchFamily="49" charset="0"/>
                    <a:cs typeface="Courier New" panose="02070309020205020404" pitchFamily="49" charset="0"/>
                  </a:rPr>
                  <a:t>        if(temp-&gt;left != NULL)</a:t>
                </a:r>
              </a:p>
              <a:p>
                <a:pPr>
                  <a:lnSpc>
                    <a:spcPct val="100000"/>
                  </a:lnSpc>
                  <a:spcBef>
                    <a:spcPct val="0"/>
                  </a:spcBef>
                  <a:buFontTx/>
                  <a:buNone/>
                  <a:defRPr/>
                </a:pPr>
                <a:r>
                  <a:rPr lang="en-US" altLang="en-US" sz="1200" dirty="0">
                    <a:latin typeface="Courier New" panose="02070309020205020404" pitchFamily="49" charset="0"/>
                    <a:cs typeface="Courier New" panose="02070309020205020404" pitchFamily="49" charset="0"/>
                  </a:rPr>
                  <a:t>            push(&amp;</a:t>
                </a:r>
                <a:r>
                  <a:rPr lang="en-US" altLang="en-US" sz="1200" dirty="0" err="1">
                    <a:latin typeface="Courier New" panose="02070309020205020404" pitchFamily="49" charset="0"/>
                    <a:cs typeface="Courier New" panose="02070309020205020404" pitchFamily="49" charset="0"/>
                  </a:rPr>
                  <a:t>s,temp</a:t>
                </a:r>
                <a:r>
                  <a:rPr lang="en-US" altLang="en-US" sz="1200" dirty="0">
                    <a:latin typeface="Courier New" panose="02070309020205020404" pitchFamily="49" charset="0"/>
                    <a:cs typeface="Courier New" panose="02070309020205020404" pitchFamily="49" charset="0"/>
                  </a:rPr>
                  <a:t>-&gt;left);</a:t>
                </a:r>
              </a:p>
              <a:p>
                <a:pPr>
                  <a:lnSpc>
                    <a:spcPct val="100000"/>
                  </a:lnSpc>
                  <a:spcBef>
                    <a:spcPct val="0"/>
                  </a:spcBef>
                  <a:buFontTx/>
                  <a:buNone/>
                  <a:defRPr/>
                </a:pPr>
                <a:r>
                  <a:rPr lang="en-US" altLang="en-US" sz="1200" dirty="0">
                    <a:latin typeface="Courier New" panose="02070309020205020404" pitchFamily="49" charset="0"/>
                    <a:cs typeface="Courier New" panose="02070309020205020404" pitchFamily="49" charset="0"/>
                  </a:rPr>
                  <a:t>    }while(!</a:t>
                </a:r>
                <a:r>
                  <a:rPr lang="en-US" altLang="en-US" sz="1200" dirty="0" err="1">
                    <a:latin typeface="Courier New" panose="02070309020205020404" pitchFamily="49" charset="0"/>
                    <a:cs typeface="Courier New" panose="02070309020205020404" pitchFamily="49" charset="0"/>
                  </a:rPr>
                  <a:t>isEmpty</a:t>
                </a:r>
                <a:r>
                  <a:rPr lang="en-US" altLang="en-US" sz="1200" dirty="0">
                    <a:latin typeface="Courier New" panose="02070309020205020404" pitchFamily="49" charset="0"/>
                    <a:cs typeface="Courier New" panose="02070309020205020404" pitchFamily="49" charset="0"/>
                  </a:rPr>
                  <a:t>(&amp;s));</a:t>
                </a:r>
              </a:p>
              <a:p>
                <a:pPr>
                  <a:lnSpc>
                    <a:spcPct val="100000"/>
                  </a:lnSpc>
                  <a:spcBef>
                    <a:spcPct val="0"/>
                  </a:spcBef>
                  <a:buFontTx/>
                  <a:buNone/>
                  <a:defRPr/>
                </a:pPr>
                <a:r>
                  <a:rPr lang="en-US" altLang="en-US" sz="1200" dirty="0">
                    <a:latin typeface="Courier New" panose="02070309020205020404" pitchFamily="49" charset="0"/>
                    <a:cs typeface="Courier New" panose="02070309020205020404" pitchFamily="49" charset="0"/>
                  </a:rPr>
                  <a:t>}</a:t>
                </a:r>
              </a:p>
            </p:txBody>
          </p:sp>
          <p:sp>
            <p:nvSpPr>
              <p:cNvPr id="6" name="TextBox 17">
                <a:extLst>
                  <a:ext uri="{FF2B5EF4-FFF2-40B4-BE49-F238E27FC236}">
                    <a16:creationId xmlns:a16="http://schemas.microsoft.com/office/drawing/2014/main" id="{F6E92F1B-BE8A-4AEE-A513-4654143F821F}"/>
                  </a:ext>
                </a:extLst>
              </p:cNvPr>
              <p:cNvSpPr txBox="1">
                <a:spLocks noChangeArrowheads="1"/>
              </p:cNvSpPr>
              <p:nvPr/>
            </p:nvSpPr>
            <p:spPr bwMode="auto">
              <a:xfrm>
                <a:off x="1143000" y="1446213"/>
                <a:ext cx="457200"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1</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2</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3</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4</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5</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6</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7</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8</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9</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10</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11</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12</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13</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14</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15</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16</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17</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18</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19</a:t>
                </a:r>
              </a:p>
              <a:p>
                <a:pPr>
                  <a:lnSpc>
                    <a:spcPct val="100000"/>
                  </a:lnSpc>
                  <a:spcBef>
                    <a:spcPct val="0"/>
                  </a:spcBef>
                  <a:buFontTx/>
                  <a:buNone/>
                </a:pPr>
                <a:r>
                  <a:rPr lang="en-US" altLang="en-US" sz="1200" dirty="0">
                    <a:latin typeface="Courier New" panose="02070309020205020404" pitchFamily="49" charset="0"/>
                    <a:cs typeface="Courier New" panose="02070309020205020404" pitchFamily="49" charset="0"/>
                  </a:rPr>
                  <a:t>20</a:t>
                </a:r>
              </a:p>
            </p:txBody>
          </p:sp>
        </p:grpSp>
      </p:grpSp>
      <p:cxnSp>
        <p:nvCxnSpPr>
          <p:cNvPr id="61" name="Straight Arrow Connector 60">
            <a:extLst>
              <a:ext uri="{FF2B5EF4-FFF2-40B4-BE49-F238E27FC236}">
                <a16:creationId xmlns:a16="http://schemas.microsoft.com/office/drawing/2014/main" id="{5394EBF3-966C-49BD-B9D0-DAE339300EC0}"/>
              </a:ext>
            </a:extLst>
          </p:cNvPr>
          <p:cNvCxnSpPr/>
          <p:nvPr/>
        </p:nvCxnSpPr>
        <p:spPr>
          <a:xfrm flipH="1">
            <a:off x="4332346" y="914400"/>
            <a:ext cx="692727"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A5C49F23-F0C8-44F7-8AD9-D1C442BF1BBE}"/>
              </a:ext>
            </a:extLst>
          </p:cNvPr>
          <p:cNvSpPr txBox="1"/>
          <p:nvPr/>
        </p:nvSpPr>
        <p:spPr>
          <a:xfrm>
            <a:off x="5029200" y="3886200"/>
            <a:ext cx="1383712" cy="369332"/>
          </a:xfrm>
          <a:prstGeom prst="rect">
            <a:avLst/>
          </a:prstGeom>
          <a:noFill/>
        </p:spPr>
        <p:txBody>
          <a:bodyPr wrap="none" rtlCol="0">
            <a:spAutoFit/>
          </a:bodyPr>
          <a:lstStyle/>
          <a:p>
            <a:r>
              <a:rPr lang="en-SG" b="1" dirty="0">
                <a:solidFill>
                  <a:srgbClr val="FF0000"/>
                </a:solidFill>
                <a:latin typeface="Courier New" panose="02070309020205020404" pitchFamily="49" charset="0"/>
                <a:cs typeface="Courier New" panose="02070309020205020404" pitchFamily="49" charset="0"/>
              </a:rPr>
              <a:t>Print:	20</a:t>
            </a:r>
          </a:p>
        </p:txBody>
      </p:sp>
      <p:grpSp>
        <p:nvGrpSpPr>
          <p:cNvPr id="44" name="Group 43">
            <a:extLst>
              <a:ext uri="{FF2B5EF4-FFF2-40B4-BE49-F238E27FC236}">
                <a16:creationId xmlns:a16="http://schemas.microsoft.com/office/drawing/2014/main" id="{E410C5DA-0845-4B73-B759-931EAE9B0981}"/>
              </a:ext>
            </a:extLst>
          </p:cNvPr>
          <p:cNvGrpSpPr/>
          <p:nvPr/>
        </p:nvGrpSpPr>
        <p:grpSpPr>
          <a:xfrm>
            <a:off x="2209800" y="4943678"/>
            <a:ext cx="1142999" cy="1576316"/>
            <a:chOff x="1143000" y="2667000"/>
            <a:chExt cx="1295400" cy="3124200"/>
          </a:xfrm>
        </p:grpSpPr>
        <p:cxnSp>
          <p:nvCxnSpPr>
            <p:cNvPr id="45" name="Straight Connector 44">
              <a:extLst>
                <a:ext uri="{FF2B5EF4-FFF2-40B4-BE49-F238E27FC236}">
                  <a16:creationId xmlns:a16="http://schemas.microsoft.com/office/drawing/2014/main" id="{9393F17C-688F-4332-B578-FDDFFBBC3924}"/>
                </a:ext>
              </a:extLst>
            </p:cNvPr>
            <p:cNvCxnSpPr/>
            <p:nvPr/>
          </p:nvCxnSpPr>
          <p:spPr>
            <a:xfrm>
              <a:off x="1143000" y="2667000"/>
              <a:ext cx="0" cy="3124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4A311B1F-18CB-4E3D-9924-E61C0A296C82}"/>
                </a:ext>
              </a:extLst>
            </p:cNvPr>
            <p:cNvCxnSpPr/>
            <p:nvPr/>
          </p:nvCxnSpPr>
          <p:spPr>
            <a:xfrm>
              <a:off x="2438400" y="2667000"/>
              <a:ext cx="0" cy="31242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0B2CFADE-BA5C-4DCF-8FDA-7ECC778142CF}"/>
                </a:ext>
              </a:extLst>
            </p:cNvPr>
            <p:cNvCxnSpPr/>
            <p:nvPr/>
          </p:nvCxnSpPr>
          <p:spPr>
            <a:xfrm flipH="1">
              <a:off x="1143000" y="5791200"/>
              <a:ext cx="1295400" cy="0"/>
            </a:xfrm>
            <a:prstGeom prst="line">
              <a:avLst/>
            </a:prstGeom>
            <a:ln w="25400"/>
          </p:spPr>
          <p:style>
            <a:lnRef idx="1">
              <a:schemeClr val="accent1"/>
            </a:lnRef>
            <a:fillRef idx="0">
              <a:schemeClr val="accent1"/>
            </a:fillRef>
            <a:effectRef idx="0">
              <a:schemeClr val="accent1"/>
            </a:effectRef>
            <a:fontRef idx="minor">
              <a:schemeClr val="tx1"/>
            </a:fontRef>
          </p:style>
        </p:cxnSp>
      </p:grpSp>
      <p:grpSp>
        <p:nvGrpSpPr>
          <p:cNvPr id="48" name="Group 47">
            <a:extLst>
              <a:ext uri="{FF2B5EF4-FFF2-40B4-BE49-F238E27FC236}">
                <a16:creationId xmlns:a16="http://schemas.microsoft.com/office/drawing/2014/main" id="{78FE4566-1F69-4F2E-9C32-36EE81957507}"/>
              </a:ext>
            </a:extLst>
          </p:cNvPr>
          <p:cNvGrpSpPr/>
          <p:nvPr/>
        </p:nvGrpSpPr>
        <p:grpSpPr>
          <a:xfrm>
            <a:off x="312502" y="4696828"/>
            <a:ext cx="1896664" cy="1820746"/>
            <a:chOff x="2141936" y="452855"/>
            <a:chExt cx="1896664" cy="1820746"/>
          </a:xfrm>
        </p:grpSpPr>
        <p:sp>
          <p:nvSpPr>
            <p:cNvPr id="49" name="Rectangle 24">
              <a:extLst>
                <a:ext uri="{FF2B5EF4-FFF2-40B4-BE49-F238E27FC236}">
                  <a16:creationId xmlns:a16="http://schemas.microsoft.com/office/drawing/2014/main" id="{B97EB73E-486B-4BA3-8FFF-CDAD099D4485}"/>
                </a:ext>
              </a:extLst>
            </p:cNvPr>
            <p:cNvSpPr/>
            <p:nvPr/>
          </p:nvSpPr>
          <p:spPr>
            <a:xfrm>
              <a:off x="2141936" y="1056821"/>
              <a:ext cx="1388268" cy="1216780"/>
            </a:xfrm>
            <a:prstGeom prst="rect">
              <a:avLst/>
            </a:prstGeom>
            <a:solidFill>
              <a:srgbClr val="93CDDD"/>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endParaRPr lang="en-US"/>
            </a:p>
          </p:txBody>
        </p:sp>
        <p:sp>
          <p:nvSpPr>
            <p:cNvPr id="50" name="Rectangle 25">
              <a:extLst>
                <a:ext uri="{FF2B5EF4-FFF2-40B4-BE49-F238E27FC236}">
                  <a16:creationId xmlns:a16="http://schemas.microsoft.com/office/drawing/2014/main" id="{D891FEFE-20CE-450E-9C8B-BD29A3D8A076}"/>
                </a:ext>
              </a:extLst>
            </p:cNvPr>
            <p:cNvSpPr/>
            <p:nvPr/>
          </p:nvSpPr>
          <p:spPr>
            <a:xfrm>
              <a:off x="2234112" y="1437821"/>
              <a:ext cx="1150779" cy="767080"/>
            </a:xfrm>
            <a:prstGeom prst="rect">
              <a:avLst/>
            </a:prstGeom>
            <a:solidFill>
              <a:srgbClr val="95B4D8"/>
            </a:solidFill>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endParaRPr lang="en-US"/>
            </a:p>
          </p:txBody>
        </p:sp>
        <p:grpSp>
          <p:nvGrpSpPr>
            <p:cNvPr id="51" name="Group 50">
              <a:extLst>
                <a:ext uri="{FF2B5EF4-FFF2-40B4-BE49-F238E27FC236}">
                  <a16:creationId xmlns:a16="http://schemas.microsoft.com/office/drawing/2014/main" id="{D65F4A2B-DA80-4710-A2F5-AEDA4A100847}"/>
                </a:ext>
              </a:extLst>
            </p:cNvPr>
            <p:cNvGrpSpPr/>
            <p:nvPr/>
          </p:nvGrpSpPr>
          <p:grpSpPr>
            <a:xfrm>
              <a:off x="2440808" y="1535674"/>
              <a:ext cx="790769" cy="587947"/>
              <a:chOff x="2492401" y="1537024"/>
              <a:chExt cx="790769" cy="587947"/>
            </a:xfrm>
          </p:grpSpPr>
          <p:sp>
            <p:nvSpPr>
              <p:cNvPr id="56" name="Rectangle 26">
                <a:extLst>
                  <a:ext uri="{FF2B5EF4-FFF2-40B4-BE49-F238E27FC236}">
                    <a16:creationId xmlns:a16="http://schemas.microsoft.com/office/drawing/2014/main" id="{3776E3CD-DF24-4ABE-9AA7-3F58588447C0}"/>
                  </a:ext>
                </a:extLst>
              </p:cNvPr>
              <p:cNvSpPr/>
              <p:nvPr/>
            </p:nvSpPr>
            <p:spPr>
              <a:xfrm>
                <a:off x="2493691" y="1537024"/>
                <a:ext cx="789479" cy="289878"/>
              </a:xfrm>
              <a:prstGeom prst="rect">
                <a:avLst/>
              </a:prstGeom>
              <a:solidFill>
                <a:srgbClr val="4F81BD"/>
              </a:solidFill>
              <a:ln>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900" dirty="0" err="1"/>
                  <a:t>ListNode</a:t>
                </a:r>
                <a:r>
                  <a:rPr lang="en-US" sz="900" dirty="0"/>
                  <a:t> </a:t>
                </a:r>
                <a:r>
                  <a:rPr lang="en-US" sz="900" b="1" dirty="0"/>
                  <a:t>*head</a:t>
                </a:r>
              </a:p>
            </p:txBody>
          </p:sp>
          <p:sp>
            <p:nvSpPr>
              <p:cNvPr id="57" name="Rectangle 30">
                <a:extLst>
                  <a:ext uri="{FF2B5EF4-FFF2-40B4-BE49-F238E27FC236}">
                    <a16:creationId xmlns:a16="http://schemas.microsoft.com/office/drawing/2014/main" id="{3A46D7DB-3720-4606-B3B0-54928BEB4677}"/>
                  </a:ext>
                </a:extLst>
              </p:cNvPr>
              <p:cNvSpPr/>
              <p:nvPr/>
            </p:nvSpPr>
            <p:spPr>
              <a:xfrm>
                <a:off x="2492401" y="1833347"/>
                <a:ext cx="787269" cy="291624"/>
              </a:xfrm>
              <a:prstGeom prst="rect">
                <a:avLst/>
              </a:prstGeom>
              <a:solidFill>
                <a:srgbClr val="4F81BD"/>
              </a:solidFill>
              <a:ln>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900" dirty="0"/>
                  <a:t>Int size</a:t>
                </a:r>
              </a:p>
            </p:txBody>
          </p:sp>
        </p:grpSp>
        <p:cxnSp>
          <p:nvCxnSpPr>
            <p:cNvPr id="52" name="Straight Arrow Connector 39">
              <a:extLst>
                <a:ext uri="{FF2B5EF4-FFF2-40B4-BE49-F238E27FC236}">
                  <a16:creationId xmlns:a16="http://schemas.microsoft.com/office/drawing/2014/main" id="{DAF7F250-6738-4B76-9E95-D1687450452B}"/>
                </a:ext>
              </a:extLst>
            </p:cNvPr>
            <p:cNvCxnSpPr>
              <a:cxnSpLocks/>
            </p:cNvCxnSpPr>
            <p:nvPr/>
          </p:nvCxnSpPr>
          <p:spPr>
            <a:xfrm>
              <a:off x="3094673" y="1600755"/>
              <a:ext cx="943927"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53" name="TextBox 41">
              <a:extLst>
                <a:ext uri="{FF2B5EF4-FFF2-40B4-BE49-F238E27FC236}">
                  <a16:creationId xmlns:a16="http://schemas.microsoft.com/office/drawing/2014/main" id="{8E6FA51B-EF55-4939-8757-5EDD54C4E3A2}"/>
                </a:ext>
              </a:extLst>
            </p:cNvPr>
            <p:cNvSpPr txBox="1">
              <a:spLocks noChangeArrowheads="1"/>
            </p:cNvSpPr>
            <p:nvPr/>
          </p:nvSpPr>
          <p:spPr bwMode="auto">
            <a:xfrm>
              <a:off x="2157912" y="1050608"/>
              <a:ext cx="109587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200">
                  <a:solidFill>
                    <a:schemeClr val="tx1"/>
                  </a:solidFill>
                  <a:latin typeface="Verdana" panose="020B060403050404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Verdana" panose="020B060403050404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Verdana" panose="020B060403050404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a:lnSpc>
                  <a:spcPct val="100000"/>
                </a:lnSpc>
                <a:spcBef>
                  <a:spcPct val="0"/>
                </a:spcBef>
                <a:buFontTx/>
                <a:buNone/>
              </a:pPr>
              <a:r>
                <a:rPr lang="en-US" altLang="en-US" sz="1200" dirty="0">
                  <a:latin typeface="Calibri" panose="020F0502020204030204" pitchFamily="34" charset="0"/>
                </a:rPr>
                <a:t>LinkedList </a:t>
              </a:r>
              <a:r>
                <a:rPr lang="en-US" altLang="en-US" sz="1200" dirty="0" err="1">
                  <a:latin typeface="Calibri" panose="020F0502020204030204" pitchFamily="34" charset="0"/>
                </a:rPr>
                <a:t>ll</a:t>
              </a:r>
              <a:endParaRPr lang="en-US" altLang="en-US" sz="1200" dirty="0">
                <a:latin typeface="Calibri" panose="020F0502020204030204" pitchFamily="34" charset="0"/>
              </a:endParaRPr>
            </a:p>
          </p:txBody>
        </p:sp>
        <p:sp>
          <p:nvSpPr>
            <p:cNvPr id="54" name="Rectangle 61">
              <a:extLst>
                <a:ext uri="{FF2B5EF4-FFF2-40B4-BE49-F238E27FC236}">
                  <a16:creationId xmlns:a16="http://schemas.microsoft.com/office/drawing/2014/main" id="{BFF9B3BF-999F-4F8E-BEE2-A7680676C07F}"/>
                </a:ext>
              </a:extLst>
            </p:cNvPr>
            <p:cNvSpPr/>
            <p:nvPr/>
          </p:nvSpPr>
          <p:spPr>
            <a:xfrm>
              <a:off x="2627947" y="452855"/>
              <a:ext cx="838200" cy="263525"/>
            </a:xfrm>
            <a:prstGeom prst="rect">
              <a:avLst/>
            </a:prstGeom>
            <a:solidFill>
              <a:srgbClr val="4F81BD"/>
            </a:solidFill>
            <a:ln>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dirty="0"/>
                <a:t>Stack *s</a:t>
              </a:r>
            </a:p>
          </p:txBody>
        </p:sp>
        <p:cxnSp>
          <p:nvCxnSpPr>
            <p:cNvPr id="55" name="Straight Arrow Connector 62">
              <a:extLst>
                <a:ext uri="{FF2B5EF4-FFF2-40B4-BE49-F238E27FC236}">
                  <a16:creationId xmlns:a16="http://schemas.microsoft.com/office/drawing/2014/main" id="{2D442BB1-1124-4294-8325-F5F1E274C99E}"/>
                </a:ext>
              </a:extLst>
            </p:cNvPr>
            <p:cNvCxnSpPr>
              <a:cxnSpLocks/>
            </p:cNvCxnSpPr>
            <p:nvPr/>
          </p:nvCxnSpPr>
          <p:spPr>
            <a:xfrm>
              <a:off x="3278822" y="711162"/>
              <a:ext cx="0" cy="341866"/>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sp>
        <p:nvSpPr>
          <p:cNvPr id="60" name="Rectangle 59">
            <a:extLst>
              <a:ext uri="{FF2B5EF4-FFF2-40B4-BE49-F238E27FC236}">
                <a16:creationId xmlns:a16="http://schemas.microsoft.com/office/drawing/2014/main" id="{E14FC769-99D0-42EE-8BCF-E63ED5E2CDA6}"/>
              </a:ext>
            </a:extLst>
          </p:cNvPr>
          <p:cNvSpPr/>
          <p:nvPr/>
        </p:nvSpPr>
        <p:spPr>
          <a:xfrm>
            <a:off x="2402026" y="6172200"/>
            <a:ext cx="777873" cy="23955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b="1" dirty="0"/>
              <a:t>20</a:t>
            </a:r>
          </a:p>
        </p:txBody>
      </p:sp>
      <p:sp>
        <p:nvSpPr>
          <p:cNvPr id="67" name="Rectangle 66">
            <a:extLst>
              <a:ext uri="{FF2B5EF4-FFF2-40B4-BE49-F238E27FC236}">
                <a16:creationId xmlns:a16="http://schemas.microsoft.com/office/drawing/2014/main" id="{A32F7348-FA7D-418E-B4F0-3F5686561C87}"/>
              </a:ext>
            </a:extLst>
          </p:cNvPr>
          <p:cNvSpPr/>
          <p:nvPr/>
        </p:nvSpPr>
        <p:spPr>
          <a:xfrm>
            <a:off x="2402026" y="6174620"/>
            <a:ext cx="777873" cy="23955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b="1" dirty="0"/>
              <a:t>50</a:t>
            </a:r>
          </a:p>
        </p:txBody>
      </p:sp>
      <p:sp>
        <p:nvSpPr>
          <p:cNvPr id="87" name="Rectangle 86">
            <a:extLst>
              <a:ext uri="{FF2B5EF4-FFF2-40B4-BE49-F238E27FC236}">
                <a16:creationId xmlns:a16="http://schemas.microsoft.com/office/drawing/2014/main" id="{582B8EAF-CDB7-44DB-AA48-FEFE57775551}"/>
              </a:ext>
            </a:extLst>
          </p:cNvPr>
          <p:cNvSpPr/>
          <p:nvPr/>
        </p:nvSpPr>
        <p:spPr>
          <a:xfrm>
            <a:off x="2402026" y="5939640"/>
            <a:ext cx="777873" cy="23955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b="1" dirty="0"/>
              <a:t>15</a:t>
            </a:r>
          </a:p>
        </p:txBody>
      </p:sp>
      <p:sp>
        <p:nvSpPr>
          <p:cNvPr id="97" name="TextBox 96">
            <a:extLst>
              <a:ext uri="{FF2B5EF4-FFF2-40B4-BE49-F238E27FC236}">
                <a16:creationId xmlns:a16="http://schemas.microsoft.com/office/drawing/2014/main" id="{83C5BC17-D433-46E6-9DFC-2B88A36144E9}"/>
              </a:ext>
            </a:extLst>
          </p:cNvPr>
          <p:cNvSpPr txBox="1"/>
          <p:nvPr/>
        </p:nvSpPr>
        <p:spPr>
          <a:xfrm>
            <a:off x="5029200" y="3886200"/>
            <a:ext cx="1797287" cy="369332"/>
          </a:xfrm>
          <a:prstGeom prst="rect">
            <a:avLst/>
          </a:prstGeom>
          <a:noFill/>
        </p:spPr>
        <p:txBody>
          <a:bodyPr wrap="none" rtlCol="0">
            <a:spAutoFit/>
          </a:bodyPr>
          <a:lstStyle/>
          <a:p>
            <a:r>
              <a:rPr lang="en-SG" b="1" dirty="0">
                <a:solidFill>
                  <a:srgbClr val="FF0000"/>
                </a:solidFill>
                <a:latin typeface="Courier New" panose="02070309020205020404" pitchFamily="49" charset="0"/>
                <a:cs typeface="Courier New" panose="02070309020205020404" pitchFamily="49" charset="0"/>
              </a:rPr>
              <a:t>Print:	20 15</a:t>
            </a:r>
          </a:p>
        </p:txBody>
      </p:sp>
      <p:sp>
        <p:nvSpPr>
          <p:cNvPr id="108" name="Rectangle 107">
            <a:extLst>
              <a:ext uri="{FF2B5EF4-FFF2-40B4-BE49-F238E27FC236}">
                <a16:creationId xmlns:a16="http://schemas.microsoft.com/office/drawing/2014/main" id="{FD616779-9E52-4C3C-ADD0-9585D7908FDA}"/>
              </a:ext>
            </a:extLst>
          </p:cNvPr>
          <p:cNvSpPr/>
          <p:nvPr/>
        </p:nvSpPr>
        <p:spPr>
          <a:xfrm>
            <a:off x="2402026" y="5942150"/>
            <a:ext cx="777873" cy="23955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b="1" dirty="0"/>
              <a:t>18</a:t>
            </a:r>
          </a:p>
        </p:txBody>
      </p:sp>
      <p:sp>
        <p:nvSpPr>
          <p:cNvPr id="109" name="Rectangle 108">
            <a:extLst>
              <a:ext uri="{FF2B5EF4-FFF2-40B4-BE49-F238E27FC236}">
                <a16:creationId xmlns:a16="http://schemas.microsoft.com/office/drawing/2014/main" id="{3F86ADCA-14A1-4AC7-9EE6-059A295454EF}"/>
              </a:ext>
            </a:extLst>
          </p:cNvPr>
          <p:cNvSpPr/>
          <p:nvPr/>
        </p:nvSpPr>
        <p:spPr>
          <a:xfrm>
            <a:off x="2402026" y="5705012"/>
            <a:ext cx="777873" cy="23955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b="1" dirty="0"/>
              <a:t>10</a:t>
            </a:r>
          </a:p>
        </p:txBody>
      </p:sp>
      <p:sp>
        <p:nvSpPr>
          <p:cNvPr id="120" name="TextBox 119">
            <a:extLst>
              <a:ext uri="{FF2B5EF4-FFF2-40B4-BE49-F238E27FC236}">
                <a16:creationId xmlns:a16="http://schemas.microsoft.com/office/drawing/2014/main" id="{ADDF1E21-D2BE-42A3-AA8F-375256E22916}"/>
              </a:ext>
            </a:extLst>
          </p:cNvPr>
          <p:cNvSpPr txBox="1"/>
          <p:nvPr/>
        </p:nvSpPr>
        <p:spPr>
          <a:xfrm>
            <a:off x="5029200" y="3886200"/>
            <a:ext cx="2210862" cy="369332"/>
          </a:xfrm>
          <a:prstGeom prst="rect">
            <a:avLst/>
          </a:prstGeom>
          <a:noFill/>
        </p:spPr>
        <p:txBody>
          <a:bodyPr wrap="none" rtlCol="0">
            <a:spAutoFit/>
          </a:bodyPr>
          <a:lstStyle/>
          <a:p>
            <a:r>
              <a:rPr lang="en-SG" b="1" dirty="0">
                <a:solidFill>
                  <a:srgbClr val="FF0000"/>
                </a:solidFill>
                <a:latin typeface="Courier New" panose="02070309020205020404" pitchFamily="49" charset="0"/>
                <a:cs typeface="Courier New" panose="02070309020205020404" pitchFamily="49" charset="0"/>
              </a:rPr>
              <a:t>Print:	20 15 10</a:t>
            </a:r>
          </a:p>
        </p:txBody>
      </p:sp>
      <p:sp>
        <p:nvSpPr>
          <p:cNvPr id="135" name="TextBox 134">
            <a:extLst>
              <a:ext uri="{FF2B5EF4-FFF2-40B4-BE49-F238E27FC236}">
                <a16:creationId xmlns:a16="http://schemas.microsoft.com/office/drawing/2014/main" id="{FD83D550-5837-44D6-A22E-CB7807AD1C12}"/>
              </a:ext>
            </a:extLst>
          </p:cNvPr>
          <p:cNvSpPr txBox="1"/>
          <p:nvPr/>
        </p:nvSpPr>
        <p:spPr>
          <a:xfrm>
            <a:off x="5029200" y="3889772"/>
            <a:ext cx="2624436" cy="369332"/>
          </a:xfrm>
          <a:prstGeom prst="rect">
            <a:avLst/>
          </a:prstGeom>
          <a:noFill/>
        </p:spPr>
        <p:txBody>
          <a:bodyPr wrap="none" rtlCol="0">
            <a:spAutoFit/>
          </a:bodyPr>
          <a:lstStyle/>
          <a:p>
            <a:r>
              <a:rPr lang="en-SG" b="1" dirty="0">
                <a:solidFill>
                  <a:srgbClr val="FF0000"/>
                </a:solidFill>
                <a:latin typeface="Courier New" panose="02070309020205020404" pitchFamily="49" charset="0"/>
                <a:cs typeface="Courier New" panose="02070309020205020404" pitchFamily="49" charset="0"/>
              </a:rPr>
              <a:t>Print:	20 15 10 18</a:t>
            </a:r>
          </a:p>
        </p:txBody>
      </p:sp>
      <p:sp>
        <p:nvSpPr>
          <p:cNvPr id="144" name="TextBox 143">
            <a:extLst>
              <a:ext uri="{FF2B5EF4-FFF2-40B4-BE49-F238E27FC236}">
                <a16:creationId xmlns:a16="http://schemas.microsoft.com/office/drawing/2014/main" id="{0FBEB128-A5D5-4E55-B595-9F10387D6919}"/>
              </a:ext>
            </a:extLst>
          </p:cNvPr>
          <p:cNvSpPr txBox="1"/>
          <p:nvPr/>
        </p:nvSpPr>
        <p:spPr>
          <a:xfrm>
            <a:off x="5029200" y="3893724"/>
            <a:ext cx="3038011" cy="369332"/>
          </a:xfrm>
          <a:prstGeom prst="rect">
            <a:avLst/>
          </a:prstGeom>
          <a:noFill/>
        </p:spPr>
        <p:txBody>
          <a:bodyPr wrap="none" rtlCol="0">
            <a:spAutoFit/>
          </a:bodyPr>
          <a:lstStyle/>
          <a:p>
            <a:r>
              <a:rPr lang="en-SG" b="1" dirty="0">
                <a:solidFill>
                  <a:srgbClr val="FF0000"/>
                </a:solidFill>
                <a:latin typeface="Courier New" panose="02070309020205020404" pitchFamily="49" charset="0"/>
                <a:cs typeface="Courier New" panose="02070309020205020404" pitchFamily="49" charset="0"/>
              </a:rPr>
              <a:t>Print:	20 15 10 18 50</a:t>
            </a:r>
          </a:p>
        </p:txBody>
      </p:sp>
      <p:sp>
        <p:nvSpPr>
          <p:cNvPr id="155" name="Rectangle 154">
            <a:extLst>
              <a:ext uri="{FF2B5EF4-FFF2-40B4-BE49-F238E27FC236}">
                <a16:creationId xmlns:a16="http://schemas.microsoft.com/office/drawing/2014/main" id="{1DC5697C-C4D8-4363-8764-5F60CE60A941}"/>
              </a:ext>
            </a:extLst>
          </p:cNvPr>
          <p:cNvSpPr/>
          <p:nvPr/>
        </p:nvSpPr>
        <p:spPr>
          <a:xfrm>
            <a:off x="2403793" y="6179308"/>
            <a:ext cx="777873" cy="23955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b="1" dirty="0"/>
              <a:t>80</a:t>
            </a:r>
          </a:p>
        </p:txBody>
      </p:sp>
      <p:sp>
        <p:nvSpPr>
          <p:cNvPr id="156" name="Rectangle 155">
            <a:extLst>
              <a:ext uri="{FF2B5EF4-FFF2-40B4-BE49-F238E27FC236}">
                <a16:creationId xmlns:a16="http://schemas.microsoft.com/office/drawing/2014/main" id="{D12825AF-1CCD-4CA9-8AAA-252BFF8026C8}"/>
              </a:ext>
            </a:extLst>
          </p:cNvPr>
          <p:cNvSpPr/>
          <p:nvPr/>
        </p:nvSpPr>
        <p:spPr>
          <a:xfrm>
            <a:off x="2402026" y="5944178"/>
            <a:ext cx="777873" cy="23955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b="1" dirty="0"/>
              <a:t>25</a:t>
            </a:r>
          </a:p>
        </p:txBody>
      </p:sp>
      <p:sp>
        <p:nvSpPr>
          <p:cNvPr id="165" name="TextBox 164">
            <a:extLst>
              <a:ext uri="{FF2B5EF4-FFF2-40B4-BE49-F238E27FC236}">
                <a16:creationId xmlns:a16="http://schemas.microsoft.com/office/drawing/2014/main" id="{91416BBB-55BB-42B7-9B77-FCBF3261612C}"/>
              </a:ext>
            </a:extLst>
          </p:cNvPr>
          <p:cNvSpPr txBox="1"/>
          <p:nvPr/>
        </p:nvSpPr>
        <p:spPr>
          <a:xfrm>
            <a:off x="5029200" y="3889772"/>
            <a:ext cx="3451586" cy="369332"/>
          </a:xfrm>
          <a:prstGeom prst="rect">
            <a:avLst/>
          </a:prstGeom>
          <a:noFill/>
        </p:spPr>
        <p:txBody>
          <a:bodyPr wrap="none" rtlCol="0">
            <a:spAutoFit/>
          </a:bodyPr>
          <a:lstStyle/>
          <a:p>
            <a:r>
              <a:rPr lang="en-SG" b="1" dirty="0">
                <a:solidFill>
                  <a:srgbClr val="FF0000"/>
                </a:solidFill>
                <a:latin typeface="Courier New" panose="02070309020205020404" pitchFamily="49" charset="0"/>
                <a:cs typeface="Courier New" panose="02070309020205020404" pitchFamily="49" charset="0"/>
              </a:rPr>
              <a:t>Print:	20 15 10 18 50 25</a:t>
            </a:r>
          </a:p>
        </p:txBody>
      </p:sp>
      <p:sp>
        <p:nvSpPr>
          <p:cNvPr id="174" name="TextBox 173">
            <a:extLst>
              <a:ext uri="{FF2B5EF4-FFF2-40B4-BE49-F238E27FC236}">
                <a16:creationId xmlns:a16="http://schemas.microsoft.com/office/drawing/2014/main" id="{2FE5FA08-499F-4559-97F4-30FE5722DD90}"/>
              </a:ext>
            </a:extLst>
          </p:cNvPr>
          <p:cNvSpPr txBox="1"/>
          <p:nvPr/>
        </p:nvSpPr>
        <p:spPr>
          <a:xfrm>
            <a:off x="5029200" y="3889772"/>
            <a:ext cx="3865161" cy="369332"/>
          </a:xfrm>
          <a:prstGeom prst="rect">
            <a:avLst/>
          </a:prstGeom>
          <a:noFill/>
        </p:spPr>
        <p:txBody>
          <a:bodyPr wrap="none" rtlCol="0">
            <a:spAutoFit/>
          </a:bodyPr>
          <a:lstStyle/>
          <a:p>
            <a:r>
              <a:rPr lang="en-SG" b="1" dirty="0">
                <a:solidFill>
                  <a:srgbClr val="FF0000"/>
                </a:solidFill>
                <a:latin typeface="Courier New" panose="02070309020205020404" pitchFamily="49" charset="0"/>
                <a:cs typeface="Courier New" panose="02070309020205020404" pitchFamily="49" charset="0"/>
              </a:rPr>
              <a:t>Print:	20 15 10 18 50 25 80</a:t>
            </a:r>
          </a:p>
        </p:txBody>
      </p:sp>
    </p:spTree>
    <p:extLst>
      <p:ext uri="{BB962C8B-B14F-4D97-AF65-F5344CB8AC3E}">
        <p14:creationId xmlns:p14="http://schemas.microsoft.com/office/powerpoint/2010/main" val="1518246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1.94444E-6 -3.33333E-6 L -0.2283 0.11111 " pathEditMode="relative" rAng="0" ptsTypes="AA">
                                      <p:cBhvr>
                                        <p:cTn id="6" dur="500" fill="hold"/>
                                        <p:tgtEl>
                                          <p:spTgt spid="61"/>
                                        </p:tgtEl>
                                        <p:attrNameLst>
                                          <p:attrName>ppt_x</p:attrName>
                                          <p:attrName>ppt_y</p:attrName>
                                        </p:attrNameLst>
                                      </p:cBhvr>
                                      <p:rCtr x="-11424" y="5556"/>
                                    </p:animMotion>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0"/>
                                        </p:tgtEl>
                                        <p:attrNameLst>
                                          <p:attrName>style.visibility</p:attrName>
                                        </p:attrNameLst>
                                      </p:cBhvr>
                                      <p:to>
                                        <p:strVal val="visible"/>
                                      </p:to>
                                    </p:set>
                                    <p:animEffect transition="in" filter="fade">
                                      <p:cBhvr>
                                        <p:cTn id="11" dur="500"/>
                                        <p:tgtEl>
                                          <p:spTgt spid="30"/>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path" presetSubtype="0" accel="50000" decel="50000" fill="hold" nodeType="clickEffect">
                                  <p:stCondLst>
                                    <p:cond delay="0"/>
                                  </p:stCondLst>
                                  <p:childTnLst>
                                    <p:animMotion origin="layout" path="M -0.2283 0.11111 L -0.1901 0.21111 " pathEditMode="relative" rAng="0" ptsTypes="AA">
                                      <p:cBhvr>
                                        <p:cTn id="15" dur="500" fill="hold"/>
                                        <p:tgtEl>
                                          <p:spTgt spid="61"/>
                                        </p:tgtEl>
                                        <p:attrNameLst>
                                          <p:attrName>ppt_x</p:attrName>
                                          <p:attrName>ppt_y</p:attrName>
                                        </p:attrNameLst>
                                      </p:cBhvr>
                                      <p:rCtr x="1910" y="4769"/>
                                    </p:animMotion>
                                  </p:childTnLst>
                                </p:cTn>
                              </p:par>
                            </p:childTnLst>
                          </p:cTn>
                        </p:par>
                      </p:childTnLst>
                    </p:cTn>
                  </p:par>
                  <p:par>
                    <p:cTn id="16" fill="hold">
                      <p:stCondLst>
                        <p:cond delay="indefinite"/>
                      </p:stCondLst>
                      <p:childTnLst>
                        <p:par>
                          <p:cTn id="17" fill="hold">
                            <p:stCondLst>
                              <p:cond delay="0"/>
                            </p:stCondLst>
                            <p:childTnLst>
                              <p:par>
                                <p:cTn id="18" presetID="47" presetClass="entr" presetSubtype="0" fill="hold" grpId="0" nodeType="clickEffect">
                                  <p:stCondLst>
                                    <p:cond delay="0"/>
                                  </p:stCondLst>
                                  <p:childTnLst>
                                    <p:set>
                                      <p:cBhvr>
                                        <p:cTn id="19" dur="1" fill="hold">
                                          <p:stCondLst>
                                            <p:cond delay="0"/>
                                          </p:stCondLst>
                                        </p:cTn>
                                        <p:tgtEl>
                                          <p:spTgt spid="60"/>
                                        </p:tgtEl>
                                        <p:attrNameLst>
                                          <p:attrName>style.visibility</p:attrName>
                                        </p:attrNameLst>
                                      </p:cBhvr>
                                      <p:to>
                                        <p:strVal val="visible"/>
                                      </p:to>
                                    </p:set>
                                    <p:animEffect transition="in" filter="fade">
                                      <p:cBhvr>
                                        <p:cTn id="20" dur="500"/>
                                        <p:tgtEl>
                                          <p:spTgt spid="60"/>
                                        </p:tgtEl>
                                      </p:cBhvr>
                                    </p:animEffect>
                                    <p:anim calcmode="lin" valueType="num">
                                      <p:cBhvr>
                                        <p:cTn id="21" dur="500" fill="hold"/>
                                        <p:tgtEl>
                                          <p:spTgt spid="60"/>
                                        </p:tgtEl>
                                        <p:attrNameLst>
                                          <p:attrName>ppt_x</p:attrName>
                                        </p:attrNameLst>
                                      </p:cBhvr>
                                      <p:tavLst>
                                        <p:tav tm="0">
                                          <p:val>
                                            <p:strVal val="#ppt_x"/>
                                          </p:val>
                                        </p:tav>
                                        <p:tav tm="100000">
                                          <p:val>
                                            <p:strVal val="#ppt_x"/>
                                          </p:val>
                                        </p:tav>
                                      </p:tavLst>
                                    </p:anim>
                                    <p:anim calcmode="lin" valueType="num">
                                      <p:cBhvr>
                                        <p:cTn id="22" dur="500" fill="hold"/>
                                        <p:tgtEl>
                                          <p:spTgt spid="60"/>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path" presetSubtype="0" accel="50000" decel="50000" fill="hold" nodeType="clickEffect">
                                  <p:stCondLst>
                                    <p:cond delay="0"/>
                                  </p:stCondLst>
                                  <p:childTnLst>
                                    <p:animMotion origin="layout" path="M -0.1901 0.21111 L -0.14844 0.28889 " pathEditMode="relative" rAng="0" ptsTypes="AA">
                                      <p:cBhvr>
                                        <p:cTn id="26" dur="500" fill="hold"/>
                                        <p:tgtEl>
                                          <p:spTgt spid="61"/>
                                        </p:tgtEl>
                                        <p:attrNameLst>
                                          <p:attrName>ppt_x</p:attrName>
                                          <p:attrName>ppt_y</p:attrName>
                                        </p:attrNameLst>
                                      </p:cBhvr>
                                      <p:rCtr x="1910" y="3889"/>
                                    </p:animMotion>
                                  </p:childTnLst>
                                </p:cTn>
                              </p:par>
                            </p:childTnLst>
                          </p:cTn>
                        </p:par>
                      </p:childTnLst>
                    </p:cTn>
                  </p:par>
                  <p:par>
                    <p:cTn id="27" fill="hold">
                      <p:stCondLst>
                        <p:cond delay="indefinite"/>
                      </p:stCondLst>
                      <p:childTnLst>
                        <p:par>
                          <p:cTn id="28" fill="hold">
                            <p:stCondLst>
                              <p:cond delay="0"/>
                            </p:stCondLst>
                            <p:childTnLst>
                              <p:par>
                                <p:cTn id="29" presetID="47" presetClass="exit" presetSubtype="0" fill="hold" grpId="1" nodeType="clickEffect">
                                  <p:stCondLst>
                                    <p:cond delay="0"/>
                                  </p:stCondLst>
                                  <p:childTnLst>
                                    <p:animEffect transition="out" filter="fade">
                                      <p:cBhvr>
                                        <p:cTn id="30" dur="500"/>
                                        <p:tgtEl>
                                          <p:spTgt spid="60"/>
                                        </p:tgtEl>
                                      </p:cBhvr>
                                    </p:animEffect>
                                    <p:anim calcmode="lin" valueType="num">
                                      <p:cBhvr>
                                        <p:cTn id="31" dur="500"/>
                                        <p:tgtEl>
                                          <p:spTgt spid="60"/>
                                        </p:tgtEl>
                                        <p:attrNameLst>
                                          <p:attrName>ppt_x</p:attrName>
                                        </p:attrNameLst>
                                      </p:cBhvr>
                                      <p:tavLst>
                                        <p:tav tm="0">
                                          <p:val>
                                            <p:strVal val="ppt_x"/>
                                          </p:val>
                                        </p:tav>
                                        <p:tav tm="100000">
                                          <p:val>
                                            <p:strVal val="ppt_x"/>
                                          </p:val>
                                        </p:tav>
                                      </p:tavLst>
                                    </p:anim>
                                    <p:anim calcmode="lin" valueType="num">
                                      <p:cBhvr>
                                        <p:cTn id="32" dur="500"/>
                                        <p:tgtEl>
                                          <p:spTgt spid="60"/>
                                        </p:tgtEl>
                                        <p:attrNameLst>
                                          <p:attrName>ppt_y</p:attrName>
                                        </p:attrNameLst>
                                      </p:cBhvr>
                                      <p:tavLst>
                                        <p:tav tm="0">
                                          <p:val>
                                            <p:strVal val="ppt_y"/>
                                          </p:val>
                                        </p:tav>
                                        <p:tav tm="100000">
                                          <p:val>
                                            <p:strVal val="ppt_y-.1"/>
                                          </p:val>
                                        </p:tav>
                                      </p:tavLst>
                                    </p:anim>
                                    <p:set>
                                      <p:cBhvr>
                                        <p:cTn id="33" dur="1" fill="hold">
                                          <p:stCondLst>
                                            <p:cond delay="499"/>
                                          </p:stCondLst>
                                        </p:cTn>
                                        <p:tgtEl>
                                          <p:spTgt spid="60"/>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42" presetClass="path" presetSubtype="0" accel="50000" decel="50000" fill="hold" nodeType="clickEffect">
                                  <p:stCondLst>
                                    <p:cond delay="0"/>
                                  </p:stCondLst>
                                  <p:childTnLst>
                                    <p:animMotion origin="layout" path="M -0.14843 0.28889 L -0.05989 0.31598 " pathEditMode="relative" rAng="0" ptsTypes="AA">
                                      <p:cBhvr>
                                        <p:cTn id="37" dur="500" fill="hold"/>
                                        <p:tgtEl>
                                          <p:spTgt spid="61"/>
                                        </p:tgtEl>
                                        <p:attrNameLst>
                                          <p:attrName>ppt_x</p:attrName>
                                          <p:attrName>ppt_y</p:attrName>
                                        </p:attrNameLst>
                                      </p:cBhvr>
                                      <p:rCtr x="4253" y="1343"/>
                                    </p:animMotion>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3"/>
                                        </p:tgtEl>
                                        <p:attrNameLst>
                                          <p:attrName>style.visibility</p:attrName>
                                        </p:attrNameLst>
                                      </p:cBhvr>
                                      <p:to>
                                        <p:strVal val="visible"/>
                                      </p:to>
                                    </p:set>
                                    <p:animEffect transition="in" filter="fade">
                                      <p:cBhvr>
                                        <p:cTn id="42" dur="500"/>
                                        <p:tgtEl>
                                          <p:spTgt spid="43"/>
                                        </p:tgtEl>
                                      </p:cBhvr>
                                    </p:animEffect>
                                  </p:childTnLst>
                                </p:cTn>
                              </p:par>
                            </p:childTnLst>
                          </p:cTn>
                        </p:par>
                      </p:childTnLst>
                    </p:cTn>
                  </p:par>
                  <p:par>
                    <p:cTn id="43" fill="hold">
                      <p:stCondLst>
                        <p:cond delay="indefinite"/>
                      </p:stCondLst>
                      <p:childTnLst>
                        <p:par>
                          <p:cTn id="44" fill="hold">
                            <p:stCondLst>
                              <p:cond delay="0"/>
                            </p:stCondLst>
                            <p:childTnLst>
                              <p:par>
                                <p:cTn id="45" presetID="42" presetClass="path" presetSubtype="0" accel="50000" decel="50000" fill="hold" nodeType="clickEffect">
                                  <p:stCondLst>
                                    <p:cond delay="0"/>
                                  </p:stCondLst>
                                  <p:childTnLst>
                                    <p:animMotion origin="layout" path="M -0.0599 0.31598 L -0.05503 0.4 " pathEditMode="relative" rAng="0" ptsTypes="AA">
                                      <p:cBhvr>
                                        <p:cTn id="46" dur="500" fill="hold"/>
                                        <p:tgtEl>
                                          <p:spTgt spid="61"/>
                                        </p:tgtEl>
                                        <p:attrNameLst>
                                          <p:attrName>ppt_x</p:attrName>
                                          <p:attrName>ppt_y</p:attrName>
                                        </p:attrNameLst>
                                      </p:cBhvr>
                                      <p:rCtr x="330" y="4190"/>
                                    </p:animMotion>
                                  </p:childTnLst>
                                </p:cTn>
                              </p:par>
                            </p:childTnLst>
                          </p:cTn>
                        </p:par>
                      </p:childTnLst>
                    </p:cTn>
                  </p:par>
                  <p:par>
                    <p:cTn id="47" fill="hold">
                      <p:stCondLst>
                        <p:cond delay="indefinite"/>
                      </p:stCondLst>
                      <p:childTnLst>
                        <p:par>
                          <p:cTn id="48" fill="hold">
                            <p:stCondLst>
                              <p:cond delay="0"/>
                            </p:stCondLst>
                            <p:childTnLst>
                              <p:par>
                                <p:cTn id="49" presetID="47" presetClass="entr" presetSubtype="0" fill="hold" grpId="0" nodeType="clickEffect">
                                  <p:stCondLst>
                                    <p:cond delay="0"/>
                                  </p:stCondLst>
                                  <p:childTnLst>
                                    <p:set>
                                      <p:cBhvr>
                                        <p:cTn id="50" dur="1" fill="hold">
                                          <p:stCondLst>
                                            <p:cond delay="0"/>
                                          </p:stCondLst>
                                        </p:cTn>
                                        <p:tgtEl>
                                          <p:spTgt spid="67"/>
                                        </p:tgtEl>
                                        <p:attrNameLst>
                                          <p:attrName>style.visibility</p:attrName>
                                        </p:attrNameLst>
                                      </p:cBhvr>
                                      <p:to>
                                        <p:strVal val="visible"/>
                                      </p:to>
                                    </p:set>
                                    <p:animEffect transition="in" filter="fade">
                                      <p:cBhvr>
                                        <p:cTn id="51" dur="500"/>
                                        <p:tgtEl>
                                          <p:spTgt spid="67"/>
                                        </p:tgtEl>
                                      </p:cBhvr>
                                    </p:animEffect>
                                    <p:anim calcmode="lin" valueType="num">
                                      <p:cBhvr>
                                        <p:cTn id="52" dur="500" fill="hold"/>
                                        <p:tgtEl>
                                          <p:spTgt spid="67"/>
                                        </p:tgtEl>
                                        <p:attrNameLst>
                                          <p:attrName>ppt_x</p:attrName>
                                        </p:attrNameLst>
                                      </p:cBhvr>
                                      <p:tavLst>
                                        <p:tav tm="0">
                                          <p:val>
                                            <p:strVal val="#ppt_x"/>
                                          </p:val>
                                        </p:tav>
                                        <p:tav tm="100000">
                                          <p:val>
                                            <p:strVal val="#ppt_x"/>
                                          </p:val>
                                        </p:tav>
                                      </p:tavLst>
                                    </p:anim>
                                    <p:anim calcmode="lin" valueType="num">
                                      <p:cBhvr>
                                        <p:cTn id="53" dur="500" fill="hold"/>
                                        <p:tgtEl>
                                          <p:spTgt spid="67"/>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42" presetClass="path" presetSubtype="0" accel="50000" decel="50000" fill="hold" nodeType="clickEffect">
                                  <p:stCondLst>
                                    <p:cond delay="0"/>
                                  </p:stCondLst>
                                  <p:childTnLst>
                                    <p:animMotion origin="layout" path="M -0.05504 0.4 L -0.0559 0.45556 " pathEditMode="relative" rAng="0" ptsTypes="AA">
                                      <p:cBhvr>
                                        <p:cTn id="57" dur="500" fill="hold"/>
                                        <p:tgtEl>
                                          <p:spTgt spid="61"/>
                                        </p:tgtEl>
                                        <p:attrNameLst>
                                          <p:attrName>ppt_x</p:attrName>
                                          <p:attrName>ppt_y</p:attrName>
                                        </p:attrNameLst>
                                      </p:cBhvr>
                                      <p:rCtr x="-139" y="2778"/>
                                    </p:animMotion>
                                  </p:childTnLst>
                                </p:cTn>
                              </p:par>
                            </p:childTnLst>
                          </p:cTn>
                        </p:par>
                      </p:childTnLst>
                    </p:cTn>
                  </p:par>
                  <p:par>
                    <p:cTn id="58" fill="hold">
                      <p:stCondLst>
                        <p:cond delay="indefinite"/>
                      </p:stCondLst>
                      <p:childTnLst>
                        <p:par>
                          <p:cTn id="59" fill="hold">
                            <p:stCondLst>
                              <p:cond delay="0"/>
                            </p:stCondLst>
                            <p:childTnLst>
                              <p:par>
                                <p:cTn id="60" presetID="47" presetClass="entr" presetSubtype="0" fill="hold" grpId="0" nodeType="clickEffect">
                                  <p:stCondLst>
                                    <p:cond delay="0"/>
                                  </p:stCondLst>
                                  <p:childTnLst>
                                    <p:set>
                                      <p:cBhvr>
                                        <p:cTn id="61" dur="1" fill="hold">
                                          <p:stCondLst>
                                            <p:cond delay="0"/>
                                          </p:stCondLst>
                                        </p:cTn>
                                        <p:tgtEl>
                                          <p:spTgt spid="87"/>
                                        </p:tgtEl>
                                        <p:attrNameLst>
                                          <p:attrName>style.visibility</p:attrName>
                                        </p:attrNameLst>
                                      </p:cBhvr>
                                      <p:to>
                                        <p:strVal val="visible"/>
                                      </p:to>
                                    </p:set>
                                    <p:animEffect transition="in" filter="fade">
                                      <p:cBhvr>
                                        <p:cTn id="62" dur="500"/>
                                        <p:tgtEl>
                                          <p:spTgt spid="87"/>
                                        </p:tgtEl>
                                      </p:cBhvr>
                                    </p:animEffect>
                                    <p:anim calcmode="lin" valueType="num">
                                      <p:cBhvr>
                                        <p:cTn id="63" dur="500" fill="hold"/>
                                        <p:tgtEl>
                                          <p:spTgt spid="87"/>
                                        </p:tgtEl>
                                        <p:attrNameLst>
                                          <p:attrName>ppt_x</p:attrName>
                                        </p:attrNameLst>
                                      </p:cBhvr>
                                      <p:tavLst>
                                        <p:tav tm="0">
                                          <p:val>
                                            <p:strVal val="#ppt_x"/>
                                          </p:val>
                                        </p:tav>
                                        <p:tav tm="100000">
                                          <p:val>
                                            <p:strVal val="#ppt_x"/>
                                          </p:val>
                                        </p:tav>
                                      </p:tavLst>
                                    </p:anim>
                                    <p:anim calcmode="lin" valueType="num">
                                      <p:cBhvr>
                                        <p:cTn id="64" dur="500" fill="hold"/>
                                        <p:tgtEl>
                                          <p:spTgt spid="87"/>
                                        </p:tgtEl>
                                        <p:attrNameLst>
                                          <p:attrName>ppt_y</p:attrName>
                                        </p:attrNameLst>
                                      </p:cBhvr>
                                      <p:tavLst>
                                        <p:tav tm="0">
                                          <p:val>
                                            <p:strVal val="#ppt_y-.1"/>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42" presetClass="path" presetSubtype="0" accel="50000" decel="50000" fill="hold" nodeType="clickEffect">
                                  <p:stCondLst>
                                    <p:cond delay="0"/>
                                  </p:stCondLst>
                                  <p:childTnLst>
                                    <p:animMotion origin="layout" path="M -0.05591 0.45556 L -0.14844 0.28889 " pathEditMode="relative" rAng="0" ptsTypes="AA">
                                      <p:cBhvr>
                                        <p:cTn id="68" dur="500" fill="hold"/>
                                        <p:tgtEl>
                                          <p:spTgt spid="61"/>
                                        </p:tgtEl>
                                        <p:attrNameLst>
                                          <p:attrName>ppt_x</p:attrName>
                                          <p:attrName>ppt_y</p:attrName>
                                        </p:attrNameLst>
                                      </p:cBhvr>
                                      <p:rCtr x="-4757" y="-8333"/>
                                    </p:animMotion>
                                  </p:childTnLst>
                                </p:cTn>
                              </p:par>
                            </p:childTnLst>
                          </p:cTn>
                        </p:par>
                      </p:childTnLst>
                    </p:cTn>
                  </p:par>
                  <p:par>
                    <p:cTn id="69" fill="hold">
                      <p:stCondLst>
                        <p:cond delay="indefinite"/>
                      </p:stCondLst>
                      <p:childTnLst>
                        <p:par>
                          <p:cTn id="70" fill="hold">
                            <p:stCondLst>
                              <p:cond delay="0"/>
                            </p:stCondLst>
                            <p:childTnLst>
                              <p:par>
                                <p:cTn id="71" presetID="47" presetClass="exit" presetSubtype="0" fill="hold" grpId="1" nodeType="clickEffect">
                                  <p:stCondLst>
                                    <p:cond delay="0"/>
                                  </p:stCondLst>
                                  <p:childTnLst>
                                    <p:animEffect transition="out" filter="fade">
                                      <p:cBhvr>
                                        <p:cTn id="72" dur="500"/>
                                        <p:tgtEl>
                                          <p:spTgt spid="87"/>
                                        </p:tgtEl>
                                      </p:cBhvr>
                                    </p:animEffect>
                                    <p:anim calcmode="lin" valueType="num">
                                      <p:cBhvr>
                                        <p:cTn id="73" dur="500"/>
                                        <p:tgtEl>
                                          <p:spTgt spid="87"/>
                                        </p:tgtEl>
                                        <p:attrNameLst>
                                          <p:attrName>ppt_x</p:attrName>
                                        </p:attrNameLst>
                                      </p:cBhvr>
                                      <p:tavLst>
                                        <p:tav tm="0">
                                          <p:val>
                                            <p:strVal val="ppt_x"/>
                                          </p:val>
                                        </p:tav>
                                        <p:tav tm="100000">
                                          <p:val>
                                            <p:strVal val="ppt_x"/>
                                          </p:val>
                                        </p:tav>
                                      </p:tavLst>
                                    </p:anim>
                                    <p:anim calcmode="lin" valueType="num">
                                      <p:cBhvr>
                                        <p:cTn id="74" dur="500"/>
                                        <p:tgtEl>
                                          <p:spTgt spid="87"/>
                                        </p:tgtEl>
                                        <p:attrNameLst>
                                          <p:attrName>ppt_y</p:attrName>
                                        </p:attrNameLst>
                                      </p:cBhvr>
                                      <p:tavLst>
                                        <p:tav tm="0">
                                          <p:val>
                                            <p:strVal val="ppt_y"/>
                                          </p:val>
                                        </p:tav>
                                        <p:tav tm="100000">
                                          <p:val>
                                            <p:strVal val="ppt_y-.1"/>
                                          </p:val>
                                        </p:tav>
                                      </p:tavLst>
                                    </p:anim>
                                    <p:set>
                                      <p:cBhvr>
                                        <p:cTn id="75" dur="1" fill="hold">
                                          <p:stCondLst>
                                            <p:cond delay="499"/>
                                          </p:stCondLst>
                                        </p:cTn>
                                        <p:tgtEl>
                                          <p:spTgt spid="87"/>
                                        </p:tgtEl>
                                        <p:attrNameLst>
                                          <p:attrName>style.visibility</p:attrName>
                                        </p:attrNameLst>
                                      </p:cBhvr>
                                      <p:to>
                                        <p:strVal val="hidden"/>
                                      </p:to>
                                    </p:set>
                                  </p:childTnLst>
                                </p:cTn>
                              </p:par>
                            </p:childTnLst>
                          </p:cTn>
                        </p:par>
                      </p:childTnLst>
                    </p:cTn>
                  </p:par>
                  <p:par>
                    <p:cTn id="76" fill="hold">
                      <p:stCondLst>
                        <p:cond delay="indefinite"/>
                      </p:stCondLst>
                      <p:childTnLst>
                        <p:par>
                          <p:cTn id="77" fill="hold">
                            <p:stCondLst>
                              <p:cond delay="0"/>
                            </p:stCondLst>
                            <p:childTnLst>
                              <p:par>
                                <p:cTn id="78" presetID="42" presetClass="path" presetSubtype="0" accel="50000" decel="50000" fill="hold" nodeType="clickEffect">
                                  <p:stCondLst>
                                    <p:cond delay="0"/>
                                  </p:stCondLst>
                                  <p:childTnLst>
                                    <p:animMotion origin="layout" path="M -3.33333E-6 -1.48148E-6 L -0.11336 0.10625 " pathEditMode="relative" rAng="0" ptsTypes="AA">
                                      <p:cBhvr>
                                        <p:cTn id="79" dur="500" fill="hold"/>
                                        <p:tgtEl>
                                          <p:spTgt spid="30"/>
                                        </p:tgtEl>
                                        <p:attrNameLst>
                                          <p:attrName>ppt_x</p:attrName>
                                          <p:attrName>ppt_y</p:attrName>
                                        </p:attrNameLst>
                                      </p:cBhvr>
                                      <p:rCtr x="-5677" y="5301"/>
                                    </p:animMotion>
                                  </p:childTnLst>
                                </p:cTn>
                              </p:par>
                            </p:childTnLst>
                          </p:cTn>
                        </p:par>
                      </p:childTnLst>
                    </p:cTn>
                  </p:par>
                  <p:par>
                    <p:cTn id="80" fill="hold">
                      <p:stCondLst>
                        <p:cond delay="indefinite"/>
                      </p:stCondLst>
                      <p:childTnLst>
                        <p:par>
                          <p:cTn id="81" fill="hold">
                            <p:stCondLst>
                              <p:cond delay="0"/>
                            </p:stCondLst>
                            <p:childTnLst>
                              <p:par>
                                <p:cTn id="82" presetID="42" presetClass="path" presetSubtype="0" accel="50000" decel="50000" fill="hold" nodeType="clickEffect">
                                  <p:stCondLst>
                                    <p:cond delay="0"/>
                                  </p:stCondLst>
                                  <p:childTnLst>
                                    <p:animMotion origin="layout" path="M -0.14843 0.28889 L -0.05989 0.31598 " pathEditMode="relative" rAng="0" ptsTypes="AA">
                                      <p:cBhvr>
                                        <p:cTn id="83" dur="500" fill="hold"/>
                                        <p:tgtEl>
                                          <p:spTgt spid="61"/>
                                        </p:tgtEl>
                                        <p:attrNameLst>
                                          <p:attrName>ppt_x</p:attrName>
                                          <p:attrName>ppt_y</p:attrName>
                                        </p:attrNameLst>
                                      </p:cBhvr>
                                      <p:rCtr x="4253" y="1343"/>
                                    </p:animMotion>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grpId="0" nodeType="clickEffect">
                                  <p:stCondLst>
                                    <p:cond delay="0"/>
                                  </p:stCondLst>
                                  <p:childTnLst>
                                    <p:set>
                                      <p:cBhvr>
                                        <p:cTn id="87" dur="1" fill="hold">
                                          <p:stCondLst>
                                            <p:cond delay="0"/>
                                          </p:stCondLst>
                                        </p:cTn>
                                        <p:tgtEl>
                                          <p:spTgt spid="97"/>
                                        </p:tgtEl>
                                        <p:attrNameLst>
                                          <p:attrName>style.visibility</p:attrName>
                                        </p:attrNameLst>
                                      </p:cBhvr>
                                      <p:to>
                                        <p:strVal val="visible"/>
                                      </p:to>
                                    </p:set>
                                    <p:animEffect transition="in" filter="fade">
                                      <p:cBhvr>
                                        <p:cTn id="88" dur="500"/>
                                        <p:tgtEl>
                                          <p:spTgt spid="97"/>
                                        </p:tgtEl>
                                      </p:cBhvr>
                                    </p:animEffect>
                                  </p:childTnLst>
                                </p:cTn>
                              </p:par>
                            </p:childTnLst>
                          </p:cTn>
                        </p:par>
                      </p:childTnLst>
                    </p:cTn>
                  </p:par>
                  <p:par>
                    <p:cTn id="89" fill="hold">
                      <p:stCondLst>
                        <p:cond delay="indefinite"/>
                      </p:stCondLst>
                      <p:childTnLst>
                        <p:par>
                          <p:cTn id="90" fill="hold">
                            <p:stCondLst>
                              <p:cond delay="0"/>
                            </p:stCondLst>
                            <p:childTnLst>
                              <p:par>
                                <p:cTn id="91" presetID="42" presetClass="path" presetSubtype="0" accel="50000" decel="50000" fill="hold" nodeType="clickEffect">
                                  <p:stCondLst>
                                    <p:cond delay="0"/>
                                  </p:stCondLst>
                                  <p:childTnLst>
                                    <p:animMotion origin="layout" path="M -0.0599 0.31598 L -0.05503 0.4 " pathEditMode="relative" rAng="0" ptsTypes="AA">
                                      <p:cBhvr>
                                        <p:cTn id="92" dur="500" fill="hold"/>
                                        <p:tgtEl>
                                          <p:spTgt spid="61"/>
                                        </p:tgtEl>
                                        <p:attrNameLst>
                                          <p:attrName>ppt_x</p:attrName>
                                          <p:attrName>ppt_y</p:attrName>
                                        </p:attrNameLst>
                                      </p:cBhvr>
                                      <p:rCtr x="330" y="4190"/>
                                    </p:animMotion>
                                  </p:childTnLst>
                                </p:cTn>
                              </p:par>
                            </p:childTnLst>
                          </p:cTn>
                        </p:par>
                      </p:childTnLst>
                    </p:cTn>
                  </p:par>
                  <p:par>
                    <p:cTn id="93" fill="hold">
                      <p:stCondLst>
                        <p:cond delay="indefinite"/>
                      </p:stCondLst>
                      <p:childTnLst>
                        <p:par>
                          <p:cTn id="94" fill="hold">
                            <p:stCondLst>
                              <p:cond delay="0"/>
                            </p:stCondLst>
                            <p:childTnLst>
                              <p:par>
                                <p:cTn id="95" presetID="47" presetClass="entr" presetSubtype="0" fill="hold" grpId="0" nodeType="clickEffect">
                                  <p:stCondLst>
                                    <p:cond delay="0"/>
                                  </p:stCondLst>
                                  <p:childTnLst>
                                    <p:set>
                                      <p:cBhvr>
                                        <p:cTn id="96" dur="1" fill="hold">
                                          <p:stCondLst>
                                            <p:cond delay="0"/>
                                          </p:stCondLst>
                                        </p:cTn>
                                        <p:tgtEl>
                                          <p:spTgt spid="108"/>
                                        </p:tgtEl>
                                        <p:attrNameLst>
                                          <p:attrName>style.visibility</p:attrName>
                                        </p:attrNameLst>
                                      </p:cBhvr>
                                      <p:to>
                                        <p:strVal val="visible"/>
                                      </p:to>
                                    </p:set>
                                    <p:animEffect transition="in" filter="fade">
                                      <p:cBhvr>
                                        <p:cTn id="97" dur="500"/>
                                        <p:tgtEl>
                                          <p:spTgt spid="108"/>
                                        </p:tgtEl>
                                      </p:cBhvr>
                                    </p:animEffect>
                                    <p:anim calcmode="lin" valueType="num">
                                      <p:cBhvr>
                                        <p:cTn id="98" dur="500" fill="hold"/>
                                        <p:tgtEl>
                                          <p:spTgt spid="108"/>
                                        </p:tgtEl>
                                        <p:attrNameLst>
                                          <p:attrName>ppt_x</p:attrName>
                                        </p:attrNameLst>
                                      </p:cBhvr>
                                      <p:tavLst>
                                        <p:tav tm="0">
                                          <p:val>
                                            <p:strVal val="#ppt_x"/>
                                          </p:val>
                                        </p:tav>
                                        <p:tav tm="100000">
                                          <p:val>
                                            <p:strVal val="#ppt_x"/>
                                          </p:val>
                                        </p:tav>
                                      </p:tavLst>
                                    </p:anim>
                                    <p:anim calcmode="lin" valueType="num">
                                      <p:cBhvr>
                                        <p:cTn id="99" dur="500" fill="hold"/>
                                        <p:tgtEl>
                                          <p:spTgt spid="108"/>
                                        </p:tgtEl>
                                        <p:attrNameLst>
                                          <p:attrName>ppt_y</p:attrName>
                                        </p:attrNameLst>
                                      </p:cBhvr>
                                      <p:tavLst>
                                        <p:tav tm="0">
                                          <p:val>
                                            <p:strVal val="#ppt_y-.1"/>
                                          </p:val>
                                        </p:tav>
                                        <p:tav tm="100000">
                                          <p:val>
                                            <p:strVal val="#ppt_y"/>
                                          </p:val>
                                        </p:tav>
                                      </p:tavLst>
                                    </p:anim>
                                  </p:childTnLst>
                                </p:cTn>
                              </p:par>
                            </p:childTnLst>
                          </p:cTn>
                        </p:par>
                      </p:childTnLst>
                    </p:cTn>
                  </p:par>
                  <p:par>
                    <p:cTn id="100" fill="hold">
                      <p:stCondLst>
                        <p:cond delay="indefinite"/>
                      </p:stCondLst>
                      <p:childTnLst>
                        <p:par>
                          <p:cTn id="101" fill="hold">
                            <p:stCondLst>
                              <p:cond delay="0"/>
                            </p:stCondLst>
                            <p:childTnLst>
                              <p:par>
                                <p:cTn id="102" presetID="42" presetClass="path" presetSubtype="0" accel="50000" decel="50000" fill="hold" nodeType="clickEffect">
                                  <p:stCondLst>
                                    <p:cond delay="0"/>
                                  </p:stCondLst>
                                  <p:childTnLst>
                                    <p:animMotion origin="layout" path="M -0.05504 0.4 L -0.0559 0.45556 " pathEditMode="relative" rAng="0" ptsTypes="AA">
                                      <p:cBhvr>
                                        <p:cTn id="103" dur="500" fill="hold"/>
                                        <p:tgtEl>
                                          <p:spTgt spid="61"/>
                                        </p:tgtEl>
                                        <p:attrNameLst>
                                          <p:attrName>ppt_x</p:attrName>
                                          <p:attrName>ppt_y</p:attrName>
                                        </p:attrNameLst>
                                      </p:cBhvr>
                                      <p:rCtr x="-139" y="2778"/>
                                    </p:animMotion>
                                  </p:childTnLst>
                                </p:cTn>
                              </p:par>
                            </p:childTnLst>
                          </p:cTn>
                        </p:par>
                      </p:childTnLst>
                    </p:cTn>
                  </p:par>
                  <p:par>
                    <p:cTn id="104" fill="hold">
                      <p:stCondLst>
                        <p:cond delay="indefinite"/>
                      </p:stCondLst>
                      <p:childTnLst>
                        <p:par>
                          <p:cTn id="105" fill="hold">
                            <p:stCondLst>
                              <p:cond delay="0"/>
                            </p:stCondLst>
                            <p:childTnLst>
                              <p:par>
                                <p:cTn id="106" presetID="47" presetClass="entr" presetSubtype="0" fill="hold" grpId="0" nodeType="clickEffect">
                                  <p:stCondLst>
                                    <p:cond delay="0"/>
                                  </p:stCondLst>
                                  <p:childTnLst>
                                    <p:set>
                                      <p:cBhvr>
                                        <p:cTn id="107" dur="1" fill="hold">
                                          <p:stCondLst>
                                            <p:cond delay="0"/>
                                          </p:stCondLst>
                                        </p:cTn>
                                        <p:tgtEl>
                                          <p:spTgt spid="109"/>
                                        </p:tgtEl>
                                        <p:attrNameLst>
                                          <p:attrName>style.visibility</p:attrName>
                                        </p:attrNameLst>
                                      </p:cBhvr>
                                      <p:to>
                                        <p:strVal val="visible"/>
                                      </p:to>
                                    </p:set>
                                    <p:animEffect transition="in" filter="fade">
                                      <p:cBhvr>
                                        <p:cTn id="108" dur="500"/>
                                        <p:tgtEl>
                                          <p:spTgt spid="109"/>
                                        </p:tgtEl>
                                      </p:cBhvr>
                                    </p:animEffect>
                                    <p:anim calcmode="lin" valueType="num">
                                      <p:cBhvr>
                                        <p:cTn id="109" dur="500" fill="hold"/>
                                        <p:tgtEl>
                                          <p:spTgt spid="109"/>
                                        </p:tgtEl>
                                        <p:attrNameLst>
                                          <p:attrName>ppt_x</p:attrName>
                                        </p:attrNameLst>
                                      </p:cBhvr>
                                      <p:tavLst>
                                        <p:tav tm="0">
                                          <p:val>
                                            <p:strVal val="#ppt_x"/>
                                          </p:val>
                                        </p:tav>
                                        <p:tav tm="100000">
                                          <p:val>
                                            <p:strVal val="#ppt_x"/>
                                          </p:val>
                                        </p:tav>
                                      </p:tavLst>
                                    </p:anim>
                                    <p:anim calcmode="lin" valueType="num">
                                      <p:cBhvr>
                                        <p:cTn id="110" dur="500" fill="hold"/>
                                        <p:tgtEl>
                                          <p:spTgt spid="109"/>
                                        </p:tgtEl>
                                        <p:attrNameLst>
                                          <p:attrName>ppt_y</p:attrName>
                                        </p:attrNameLst>
                                      </p:cBhvr>
                                      <p:tavLst>
                                        <p:tav tm="0">
                                          <p:val>
                                            <p:strVal val="#ppt_y-.1"/>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42" presetClass="path" presetSubtype="0" accel="50000" decel="50000" fill="hold" nodeType="clickEffect">
                                  <p:stCondLst>
                                    <p:cond delay="0"/>
                                  </p:stCondLst>
                                  <p:childTnLst>
                                    <p:animMotion origin="layout" path="M -0.05591 0.45556 L -0.14844 0.28889 " pathEditMode="relative" rAng="0" ptsTypes="AA">
                                      <p:cBhvr>
                                        <p:cTn id="114" dur="500" fill="hold"/>
                                        <p:tgtEl>
                                          <p:spTgt spid="61"/>
                                        </p:tgtEl>
                                        <p:attrNameLst>
                                          <p:attrName>ppt_x</p:attrName>
                                          <p:attrName>ppt_y</p:attrName>
                                        </p:attrNameLst>
                                      </p:cBhvr>
                                      <p:rCtr x="-4757" y="-8333"/>
                                    </p:animMotion>
                                  </p:childTnLst>
                                </p:cTn>
                              </p:par>
                            </p:childTnLst>
                          </p:cTn>
                        </p:par>
                      </p:childTnLst>
                    </p:cTn>
                  </p:par>
                  <p:par>
                    <p:cTn id="115" fill="hold">
                      <p:stCondLst>
                        <p:cond delay="indefinite"/>
                      </p:stCondLst>
                      <p:childTnLst>
                        <p:par>
                          <p:cTn id="116" fill="hold">
                            <p:stCondLst>
                              <p:cond delay="0"/>
                            </p:stCondLst>
                            <p:childTnLst>
                              <p:par>
                                <p:cTn id="117" presetID="47" presetClass="exit" presetSubtype="0" fill="hold" grpId="1" nodeType="clickEffect">
                                  <p:stCondLst>
                                    <p:cond delay="0"/>
                                  </p:stCondLst>
                                  <p:childTnLst>
                                    <p:animEffect transition="out" filter="fade">
                                      <p:cBhvr>
                                        <p:cTn id="118" dur="500"/>
                                        <p:tgtEl>
                                          <p:spTgt spid="109"/>
                                        </p:tgtEl>
                                      </p:cBhvr>
                                    </p:animEffect>
                                    <p:anim calcmode="lin" valueType="num">
                                      <p:cBhvr>
                                        <p:cTn id="119" dur="500"/>
                                        <p:tgtEl>
                                          <p:spTgt spid="109"/>
                                        </p:tgtEl>
                                        <p:attrNameLst>
                                          <p:attrName>ppt_x</p:attrName>
                                        </p:attrNameLst>
                                      </p:cBhvr>
                                      <p:tavLst>
                                        <p:tav tm="0">
                                          <p:val>
                                            <p:strVal val="ppt_x"/>
                                          </p:val>
                                        </p:tav>
                                        <p:tav tm="100000">
                                          <p:val>
                                            <p:strVal val="ppt_x"/>
                                          </p:val>
                                        </p:tav>
                                      </p:tavLst>
                                    </p:anim>
                                    <p:anim calcmode="lin" valueType="num">
                                      <p:cBhvr>
                                        <p:cTn id="120" dur="500"/>
                                        <p:tgtEl>
                                          <p:spTgt spid="109"/>
                                        </p:tgtEl>
                                        <p:attrNameLst>
                                          <p:attrName>ppt_y</p:attrName>
                                        </p:attrNameLst>
                                      </p:cBhvr>
                                      <p:tavLst>
                                        <p:tav tm="0">
                                          <p:val>
                                            <p:strVal val="ppt_y"/>
                                          </p:val>
                                        </p:tav>
                                        <p:tav tm="100000">
                                          <p:val>
                                            <p:strVal val="ppt_y-.1"/>
                                          </p:val>
                                        </p:tav>
                                      </p:tavLst>
                                    </p:anim>
                                    <p:set>
                                      <p:cBhvr>
                                        <p:cTn id="121" dur="1" fill="hold">
                                          <p:stCondLst>
                                            <p:cond delay="499"/>
                                          </p:stCondLst>
                                        </p:cTn>
                                        <p:tgtEl>
                                          <p:spTgt spid="109"/>
                                        </p:tgtEl>
                                        <p:attrNameLst>
                                          <p:attrName>style.visibility</p:attrName>
                                        </p:attrNameLst>
                                      </p:cBhvr>
                                      <p:to>
                                        <p:strVal val="hidden"/>
                                      </p:to>
                                    </p:set>
                                  </p:childTnLst>
                                </p:cTn>
                              </p:par>
                            </p:childTnLst>
                          </p:cTn>
                        </p:par>
                      </p:childTnLst>
                    </p:cTn>
                  </p:par>
                  <p:par>
                    <p:cTn id="122" fill="hold">
                      <p:stCondLst>
                        <p:cond delay="indefinite"/>
                      </p:stCondLst>
                      <p:childTnLst>
                        <p:par>
                          <p:cTn id="123" fill="hold">
                            <p:stCondLst>
                              <p:cond delay="0"/>
                            </p:stCondLst>
                            <p:childTnLst>
                              <p:par>
                                <p:cTn id="124" presetID="42" presetClass="path" presetSubtype="0" accel="50000" decel="50000" fill="hold" nodeType="clickEffect">
                                  <p:stCondLst>
                                    <p:cond delay="0"/>
                                  </p:stCondLst>
                                  <p:childTnLst>
                                    <p:animMotion origin="layout" path="M -0.11336 0.10625 L -0.15659 0.25463 " pathEditMode="relative" rAng="0" ptsTypes="AA">
                                      <p:cBhvr>
                                        <p:cTn id="125" dur="500" fill="hold"/>
                                        <p:tgtEl>
                                          <p:spTgt spid="30"/>
                                        </p:tgtEl>
                                        <p:attrNameLst>
                                          <p:attrName>ppt_x</p:attrName>
                                          <p:attrName>ppt_y</p:attrName>
                                        </p:attrNameLst>
                                      </p:cBhvr>
                                      <p:rCtr x="-2292" y="7616"/>
                                    </p:animMotion>
                                  </p:childTnLst>
                                </p:cTn>
                              </p:par>
                            </p:childTnLst>
                          </p:cTn>
                        </p:par>
                      </p:childTnLst>
                    </p:cTn>
                  </p:par>
                  <p:par>
                    <p:cTn id="126" fill="hold">
                      <p:stCondLst>
                        <p:cond delay="indefinite"/>
                      </p:stCondLst>
                      <p:childTnLst>
                        <p:par>
                          <p:cTn id="127" fill="hold">
                            <p:stCondLst>
                              <p:cond delay="0"/>
                            </p:stCondLst>
                            <p:childTnLst>
                              <p:par>
                                <p:cTn id="128" presetID="42" presetClass="path" presetSubtype="0" accel="50000" decel="50000" fill="hold" nodeType="clickEffect">
                                  <p:stCondLst>
                                    <p:cond delay="0"/>
                                  </p:stCondLst>
                                  <p:childTnLst>
                                    <p:animMotion origin="layout" path="M -0.14843 0.28889 L -0.05989 0.31598 " pathEditMode="relative" rAng="0" ptsTypes="AA">
                                      <p:cBhvr>
                                        <p:cTn id="129" dur="500" fill="hold"/>
                                        <p:tgtEl>
                                          <p:spTgt spid="61"/>
                                        </p:tgtEl>
                                        <p:attrNameLst>
                                          <p:attrName>ppt_x</p:attrName>
                                          <p:attrName>ppt_y</p:attrName>
                                        </p:attrNameLst>
                                      </p:cBhvr>
                                      <p:rCtr x="4253" y="1343"/>
                                    </p:animMotion>
                                  </p:childTnLst>
                                </p:cTn>
                              </p:par>
                            </p:childTnLst>
                          </p:cTn>
                        </p:par>
                      </p:childTnLst>
                    </p:cTn>
                  </p:par>
                  <p:par>
                    <p:cTn id="130" fill="hold">
                      <p:stCondLst>
                        <p:cond delay="indefinite"/>
                      </p:stCondLst>
                      <p:childTnLst>
                        <p:par>
                          <p:cTn id="131" fill="hold">
                            <p:stCondLst>
                              <p:cond delay="0"/>
                            </p:stCondLst>
                            <p:childTnLst>
                              <p:par>
                                <p:cTn id="132" presetID="10" presetClass="entr" presetSubtype="0" fill="hold" grpId="0" nodeType="clickEffect">
                                  <p:stCondLst>
                                    <p:cond delay="0"/>
                                  </p:stCondLst>
                                  <p:childTnLst>
                                    <p:set>
                                      <p:cBhvr>
                                        <p:cTn id="133" dur="1" fill="hold">
                                          <p:stCondLst>
                                            <p:cond delay="0"/>
                                          </p:stCondLst>
                                        </p:cTn>
                                        <p:tgtEl>
                                          <p:spTgt spid="120"/>
                                        </p:tgtEl>
                                        <p:attrNameLst>
                                          <p:attrName>style.visibility</p:attrName>
                                        </p:attrNameLst>
                                      </p:cBhvr>
                                      <p:to>
                                        <p:strVal val="visible"/>
                                      </p:to>
                                    </p:set>
                                    <p:animEffect transition="in" filter="fade">
                                      <p:cBhvr>
                                        <p:cTn id="134" dur="500"/>
                                        <p:tgtEl>
                                          <p:spTgt spid="120"/>
                                        </p:tgtEl>
                                      </p:cBhvr>
                                    </p:animEffect>
                                  </p:childTnLst>
                                </p:cTn>
                              </p:par>
                            </p:childTnLst>
                          </p:cTn>
                        </p:par>
                      </p:childTnLst>
                    </p:cTn>
                  </p:par>
                  <p:par>
                    <p:cTn id="135" fill="hold">
                      <p:stCondLst>
                        <p:cond delay="indefinite"/>
                      </p:stCondLst>
                      <p:childTnLst>
                        <p:par>
                          <p:cTn id="136" fill="hold">
                            <p:stCondLst>
                              <p:cond delay="0"/>
                            </p:stCondLst>
                            <p:childTnLst>
                              <p:par>
                                <p:cTn id="137" presetID="42" presetClass="path" presetSubtype="0" accel="50000" decel="50000" fill="hold" nodeType="clickEffect">
                                  <p:stCondLst>
                                    <p:cond delay="0"/>
                                  </p:stCondLst>
                                  <p:childTnLst>
                                    <p:animMotion origin="layout" path="M -0.05989 0.31598 L -0.14843 0.28889 " pathEditMode="relative" rAng="0" ptsTypes="AA">
                                      <p:cBhvr>
                                        <p:cTn id="138" dur="500" fill="hold"/>
                                        <p:tgtEl>
                                          <p:spTgt spid="61"/>
                                        </p:tgtEl>
                                        <p:attrNameLst>
                                          <p:attrName>ppt_x</p:attrName>
                                          <p:attrName>ppt_y</p:attrName>
                                        </p:attrNameLst>
                                      </p:cBhvr>
                                      <p:rCtr x="-4253" y="-1366"/>
                                    </p:animMotion>
                                  </p:childTnLst>
                                </p:cTn>
                              </p:par>
                            </p:childTnLst>
                          </p:cTn>
                        </p:par>
                      </p:childTnLst>
                    </p:cTn>
                  </p:par>
                  <p:par>
                    <p:cTn id="139" fill="hold">
                      <p:stCondLst>
                        <p:cond delay="indefinite"/>
                      </p:stCondLst>
                      <p:childTnLst>
                        <p:par>
                          <p:cTn id="140" fill="hold">
                            <p:stCondLst>
                              <p:cond delay="0"/>
                            </p:stCondLst>
                            <p:childTnLst>
                              <p:par>
                                <p:cTn id="141" presetID="47" presetClass="exit" presetSubtype="0" fill="hold" grpId="1" nodeType="clickEffect">
                                  <p:stCondLst>
                                    <p:cond delay="0"/>
                                  </p:stCondLst>
                                  <p:childTnLst>
                                    <p:animEffect transition="out" filter="fade">
                                      <p:cBhvr>
                                        <p:cTn id="142" dur="500"/>
                                        <p:tgtEl>
                                          <p:spTgt spid="108"/>
                                        </p:tgtEl>
                                      </p:cBhvr>
                                    </p:animEffect>
                                    <p:anim calcmode="lin" valueType="num">
                                      <p:cBhvr>
                                        <p:cTn id="143" dur="500"/>
                                        <p:tgtEl>
                                          <p:spTgt spid="108"/>
                                        </p:tgtEl>
                                        <p:attrNameLst>
                                          <p:attrName>ppt_x</p:attrName>
                                        </p:attrNameLst>
                                      </p:cBhvr>
                                      <p:tavLst>
                                        <p:tav tm="0">
                                          <p:val>
                                            <p:strVal val="ppt_x"/>
                                          </p:val>
                                        </p:tav>
                                        <p:tav tm="100000">
                                          <p:val>
                                            <p:strVal val="ppt_x"/>
                                          </p:val>
                                        </p:tav>
                                      </p:tavLst>
                                    </p:anim>
                                    <p:anim calcmode="lin" valueType="num">
                                      <p:cBhvr>
                                        <p:cTn id="144" dur="500"/>
                                        <p:tgtEl>
                                          <p:spTgt spid="108"/>
                                        </p:tgtEl>
                                        <p:attrNameLst>
                                          <p:attrName>ppt_y</p:attrName>
                                        </p:attrNameLst>
                                      </p:cBhvr>
                                      <p:tavLst>
                                        <p:tav tm="0">
                                          <p:val>
                                            <p:strVal val="ppt_y"/>
                                          </p:val>
                                        </p:tav>
                                        <p:tav tm="100000">
                                          <p:val>
                                            <p:strVal val="ppt_y-.1"/>
                                          </p:val>
                                        </p:tav>
                                      </p:tavLst>
                                    </p:anim>
                                    <p:set>
                                      <p:cBhvr>
                                        <p:cTn id="145" dur="1" fill="hold">
                                          <p:stCondLst>
                                            <p:cond delay="499"/>
                                          </p:stCondLst>
                                        </p:cTn>
                                        <p:tgtEl>
                                          <p:spTgt spid="108"/>
                                        </p:tgtEl>
                                        <p:attrNameLst>
                                          <p:attrName>style.visibility</p:attrName>
                                        </p:attrNameLst>
                                      </p:cBhvr>
                                      <p:to>
                                        <p:strVal val="hidden"/>
                                      </p:to>
                                    </p:set>
                                  </p:childTnLst>
                                </p:cTn>
                              </p:par>
                            </p:childTnLst>
                          </p:cTn>
                        </p:par>
                      </p:childTnLst>
                    </p:cTn>
                  </p:par>
                  <p:par>
                    <p:cTn id="146" fill="hold">
                      <p:stCondLst>
                        <p:cond delay="indefinite"/>
                      </p:stCondLst>
                      <p:childTnLst>
                        <p:par>
                          <p:cTn id="147" fill="hold">
                            <p:stCondLst>
                              <p:cond delay="0"/>
                            </p:stCondLst>
                            <p:childTnLst>
                              <p:par>
                                <p:cTn id="148" presetID="42" presetClass="path" presetSubtype="0" accel="50000" decel="50000" fill="hold" nodeType="clickEffect">
                                  <p:stCondLst>
                                    <p:cond delay="0"/>
                                  </p:stCondLst>
                                  <p:childTnLst>
                                    <p:animMotion origin="layout" path="M -0.15659 0.25463 L -0.071 0.25463 " pathEditMode="relative" rAng="0" ptsTypes="AA">
                                      <p:cBhvr>
                                        <p:cTn id="149" dur="500" fill="hold"/>
                                        <p:tgtEl>
                                          <p:spTgt spid="30"/>
                                        </p:tgtEl>
                                        <p:attrNameLst>
                                          <p:attrName>ppt_x</p:attrName>
                                          <p:attrName>ppt_y</p:attrName>
                                        </p:attrNameLst>
                                      </p:cBhvr>
                                      <p:rCtr x="4271" y="0"/>
                                    </p:animMotion>
                                  </p:childTnLst>
                                </p:cTn>
                              </p:par>
                            </p:childTnLst>
                          </p:cTn>
                        </p:par>
                      </p:childTnLst>
                    </p:cTn>
                  </p:par>
                  <p:par>
                    <p:cTn id="150" fill="hold">
                      <p:stCondLst>
                        <p:cond delay="indefinite"/>
                      </p:stCondLst>
                      <p:childTnLst>
                        <p:par>
                          <p:cTn id="151" fill="hold">
                            <p:stCondLst>
                              <p:cond delay="0"/>
                            </p:stCondLst>
                            <p:childTnLst>
                              <p:par>
                                <p:cTn id="152" presetID="42" presetClass="path" presetSubtype="0" accel="50000" decel="50000" fill="hold" nodeType="clickEffect">
                                  <p:stCondLst>
                                    <p:cond delay="0"/>
                                  </p:stCondLst>
                                  <p:childTnLst>
                                    <p:animMotion origin="layout" path="M -0.14843 0.28889 L -0.05989 0.31598 " pathEditMode="relative" rAng="0" ptsTypes="AA">
                                      <p:cBhvr>
                                        <p:cTn id="153" dur="500" fill="hold"/>
                                        <p:tgtEl>
                                          <p:spTgt spid="61"/>
                                        </p:tgtEl>
                                        <p:attrNameLst>
                                          <p:attrName>ppt_x</p:attrName>
                                          <p:attrName>ppt_y</p:attrName>
                                        </p:attrNameLst>
                                      </p:cBhvr>
                                      <p:rCtr x="4253" y="1343"/>
                                    </p:animMotion>
                                  </p:childTnLst>
                                </p:cTn>
                              </p:par>
                            </p:childTnLst>
                          </p:cTn>
                        </p:par>
                      </p:childTnLst>
                    </p:cTn>
                  </p:par>
                  <p:par>
                    <p:cTn id="154" fill="hold">
                      <p:stCondLst>
                        <p:cond delay="indefinite"/>
                      </p:stCondLst>
                      <p:childTnLst>
                        <p:par>
                          <p:cTn id="155" fill="hold">
                            <p:stCondLst>
                              <p:cond delay="0"/>
                            </p:stCondLst>
                            <p:childTnLst>
                              <p:par>
                                <p:cTn id="156" presetID="10" presetClass="entr" presetSubtype="0" fill="hold" grpId="0" nodeType="clickEffect">
                                  <p:stCondLst>
                                    <p:cond delay="0"/>
                                  </p:stCondLst>
                                  <p:childTnLst>
                                    <p:set>
                                      <p:cBhvr>
                                        <p:cTn id="157" dur="1" fill="hold">
                                          <p:stCondLst>
                                            <p:cond delay="0"/>
                                          </p:stCondLst>
                                        </p:cTn>
                                        <p:tgtEl>
                                          <p:spTgt spid="135"/>
                                        </p:tgtEl>
                                        <p:attrNameLst>
                                          <p:attrName>style.visibility</p:attrName>
                                        </p:attrNameLst>
                                      </p:cBhvr>
                                      <p:to>
                                        <p:strVal val="visible"/>
                                      </p:to>
                                    </p:set>
                                    <p:animEffect transition="in" filter="fade">
                                      <p:cBhvr>
                                        <p:cTn id="158" dur="500"/>
                                        <p:tgtEl>
                                          <p:spTgt spid="135"/>
                                        </p:tgtEl>
                                      </p:cBhvr>
                                    </p:animEffect>
                                  </p:childTnLst>
                                </p:cTn>
                              </p:par>
                            </p:childTnLst>
                          </p:cTn>
                        </p:par>
                      </p:childTnLst>
                    </p:cTn>
                  </p:par>
                  <p:par>
                    <p:cTn id="159" fill="hold">
                      <p:stCondLst>
                        <p:cond delay="indefinite"/>
                      </p:stCondLst>
                      <p:childTnLst>
                        <p:par>
                          <p:cTn id="160" fill="hold">
                            <p:stCondLst>
                              <p:cond delay="0"/>
                            </p:stCondLst>
                            <p:childTnLst>
                              <p:par>
                                <p:cTn id="161" presetID="42" presetClass="path" presetSubtype="0" accel="50000" decel="50000" fill="hold" nodeType="clickEffect">
                                  <p:stCondLst>
                                    <p:cond delay="0"/>
                                  </p:stCondLst>
                                  <p:childTnLst>
                                    <p:animMotion origin="layout" path="M -0.14843 0.28889 L -0.05989 0.31598 " pathEditMode="relative" rAng="0" ptsTypes="AA">
                                      <p:cBhvr>
                                        <p:cTn id="162" dur="500" spd="-100000" fill="hold"/>
                                        <p:tgtEl>
                                          <p:spTgt spid="61"/>
                                        </p:tgtEl>
                                        <p:attrNameLst>
                                          <p:attrName>ppt_x</p:attrName>
                                          <p:attrName>ppt_y</p:attrName>
                                        </p:attrNameLst>
                                      </p:cBhvr>
                                      <p:rCtr x="4253" y="1343"/>
                                    </p:animMotion>
                                  </p:childTnLst>
                                </p:cTn>
                              </p:par>
                            </p:childTnLst>
                          </p:cTn>
                        </p:par>
                      </p:childTnLst>
                    </p:cTn>
                  </p:par>
                  <p:par>
                    <p:cTn id="163" fill="hold">
                      <p:stCondLst>
                        <p:cond delay="indefinite"/>
                      </p:stCondLst>
                      <p:childTnLst>
                        <p:par>
                          <p:cTn id="164" fill="hold">
                            <p:stCondLst>
                              <p:cond delay="0"/>
                            </p:stCondLst>
                            <p:childTnLst>
                              <p:par>
                                <p:cTn id="165" presetID="47" presetClass="exit" presetSubtype="0" fill="hold" grpId="1" nodeType="clickEffect">
                                  <p:stCondLst>
                                    <p:cond delay="0"/>
                                  </p:stCondLst>
                                  <p:childTnLst>
                                    <p:animEffect transition="out" filter="fade">
                                      <p:cBhvr>
                                        <p:cTn id="166" dur="500"/>
                                        <p:tgtEl>
                                          <p:spTgt spid="67"/>
                                        </p:tgtEl>
                                      </p:cBhvr>
                                    </p:animEffect>
                                    <p:anim calcmode="lin" valueType="num">
                                      <p:cBhvr>
                                        <p:cTn id="167" dur="500"/>
                                        <p:tgtEl>
                                          <p:spTgt spid="67"/>
                                        </p:tgtEl>
                                        <p:attrNameLst>
                                          <p:attrName>ppt_x</p:attrName>
                                        </p:attrNameLst>
                                      </p:cBhvr>
                                      <p:tavLst>
                                        <p:tav tm="0">
                                          <p:val>
                                            <p:strVal val="ppt_x"/>
                                          </p:val>
                                        </p:tav>
                                        <p:tav tm="100000">
                                          <p:val>
                                            <p:strVal val="ppt_x"/>
                                          </p:val>
                                        </p:tav>
                                      </p:tavLst>
                                    </p:anim>
                                    <p:anim calcmode="lin" valueType="num">
                                      <p:cBhvr>
                                        <p:cTn id="168" dur="500"/>
                                        <p:tgtEl>
                                          <p:spTgt spid="67"/>
                                        </p:tgtEl>
                                        <p:attrNameLst>
                                          <p:attrName>ppt_y</p:attrName>
                                        </p:attrNameLst>
                                      </p:cBhvr>
                                      <p:tavLst>
                                        <p:tav tm="0">
                                          <p:val>
                                            <p:strVal val="ppt_y"/>
                                          </p:val>
                                        </p:tav>
                                        <p:tav tm="100000">
                                          <p:val>
                                            <p:strVal val="ppt_y-.1"/>
                                          </p:val>
                                        </p:tav>
                                      </p:tavLst>
                                    </p:anim>
                                    <p:set>
                                      <p:cBhvr>
                                        <p:cTn id="169" dur="1" fill="hold">
                                          <p:stCondLst>
                                            <p:cond delay="499"/>
                                          </p:stCondLst>
                                        </p:cTn>
                                        <p:tgtEl>
                                          <p:spTgt spid="67"/>
                                        </p:tgtEl>
                                        <p:attrNameLst>
                                          <p:attrName>style.visibility</p:attrName>
                                        </p:attrNameLst>
                                      </p:cBhvr>
                                      <p:to>
                                        <p:strVal val="hidden"/>
                                      </p:to>
                                    </p:set>
                                  </p:childTnLst>
                                </p:cTn>
                              </p:par>
                            </p:childTnLst>
                          </p:cTn>
                        </p:par>
                      </p:childTnLst>
                    </p:cTn>
                  </p:par>
                  <p:par>
                    <p:cTn id="170" fill="hold">
                      <p:stCondLst>
                        <p:cond delay="indefinite"/>
                      </p:stCondLst>
                      <p:childTnLst>
                        <p:par>
                          <p:cTn id="171" fill="hold">
                            <p:stCondLst>
                              <p:cond delay="0"/>
                            </p:stCondLst>
                            <p:childTnLst>
                              <p:par>
                                <p:cTn id="172" presetID="42" presetClass="path" presetSubtype="0" accel="50000" decel="50000" fill="hold" nodeType="clickEffect">
                                  <p:stCondLst>
                                    <p:cond delay="0"/>
                                  </p:stCondLst>
                                  <p:childTnLst>
                                    <p:animMotion origin="layout" path="M -0.071 0.25463 L 0.08334 0.09908 " pathEditMode="relative" rAng="0" ptsTypes="AA">
                                      <p:cBhvr>
                                        <p:cTn id="173" dur="500" fill="hold"/>
                                        <p:tgtEl>
                                          <p:spTgt spid="30"/>
                                        </p:tgtEl>
                                        <p:attrNameLst>
                                          <p:attrName>ppt_x</p:attrName>
                                          <p:attrName>ppt_y</p:attrName>
                                        </p:attrNameLst>
                                      </p:cBhvr>
                                      <p:rCtr x="7708" y="-7431"/>
                                    </p:animMotion>
                                  </p:childTnLst>
                                </p:cTn>
                              </p:par>
                            </p:childTnLst>
                          </p:cTn>
                        </p:par>
                      </p:childTnLst>
                    </p:cTn>
                  </p:par>
                  <p:par>
                    <p:cTn id="174" fill="hold">
                      <p:stCondLst>
                        <p:cond delay="indefinite"/>
                      </p:stCondLst>
                      <p:childTnLst>
                        <p:par>
                          <p:cTn id="175" fill="hold">
                            <p:stCondLst>
                              <p:cond delay="0"/>
                            </p:stCondLst>
                            <p:childTnLst>
                              <p:par>
                                <p:cTn id="176" presetID="42" presetClass="path" presetSubtype="0" accel="50000" decel="50000" fill="hold" nodeType="clickEffect">
                                  <p:stCondLst>
                                    <p:cond delay="0"/>
                                  </p:stCondLst>
                                  <p:childTnLst>
                                    <p:animMotion origin="layout" path="M -0.14843 0.28889 L -0.05989 0.31598 " pathEditMode="relative" rAng="0" ptsTypes="AA">
                                      <p:cBhvr>
                                        <p:cTn id="177" dur="500" fill="hold"/>
                                        <p:tgtEl>
                                          <p:spTgt spid="61"/>
                                        </p:tgtEl>
                                        <p:attrNameLst>
                                          <p:attrName>ppt_x</p:attrName>
                                          <p:attrName>ppt_y</p:attrName>
                                        </p:attrNameLst>
                                      </p:cBhvr>
                                      <p:rCtr x="4253" y="1343"/>
                                    </p:animMotion>
                                  </p:childTnLst>
                                </p:cTn>
                              </p:par>
                            </p:childTnLst>
                          </p:cTn>
                        </p:par>
                      </p:childTnLst>
                    </p:cTn>
                  </p:par>
                  <p:par>
                    <p:cTn id="178" fill="hold">
                      <p:stCondLst>
                        <p:cond delay="indefinite"/>
                      </p:stCondLst>
                      <p:childTnLst>
                        <p:par>
                          <p:cTn id="179" fill="hold">
                            <p:stCondLst>
                              <p:cond delay="0"/>
                            </p:stCondLst>
                            <p:childTnLst>
                              <p:par>
                                <p:cTn id="180" presetID="10" presetClass="entr" presetSubtype="0" fill="hold" grpId="0" nodeType="clickEffect">
                                  <p:stCondLst>
                                    <p:cond delay="0"/>
                                  </p:stCondLst>
                                  <p:childTnLst>
                                    <p:set>
                                      <p:cBhvr>
                                        <p:cTn id="181" dur="1" fill="hold">
                                          <p:stCondLst>
                                            <p:cond delay="0"/>
                                          </p:stCondLst>
                                        </p:cTn>
                                        <p:tgtEl>
                                          <p:spTgt spid="144"/>
                                        </p:tgtEl>
                                        <p:attrNameLst>
                                          <p:attrName>style.visibility</p:attrName>
                                        </p:attrNameLst>
                                      </p:cBhvr>
                                      <p:to>
                                        <p:strVal val="visible"/>
                                      </p:to>
                                    </p:set>
                                    <p:animEffect transition="in" filter="fade">
                                      <p:cBhvr>
                                        <p:cTn id="182" dur="500"/>
                                        <p:tgtEl>
                                          <p:spTgt spid="144"/>
                                        </p:tgtEl>
                                      </p:cBhvr>
                                    </p:animEffect>
                                  </p:childTnLst>
                                </p:cTn>
                              </p:par>
                            </p:childTnLst>
                          </p:cTn>
                        </p:par>
                      </p:childTnLst>
                    </p:cTn>
                  </p:par>
                  <p:par>
                    <p:cTn id="183" fill="hold">
                      <p:stCondLst>
                        <p:cond delay="indefinite"/>
                      </p:stCondLst>
                      <p:childTnLst>
                        <p:par>
                          <p:cTn id="184" fill="hold">
                            <p:stCondLst>
                              <p:cond delay="0"/>
                            </p:stCondLst>
                            <p:childTnLst>
                              <p:par>
                                <p:cTn id="185" presetID="42" presetClass="path" presetSubtype="0" accel="50000" decel="50000" fill="hold" nodeType="clickEffect">
                                  <p:stCondLst>
                                    <p:cond delay="0"/>
                                  </p:stCondLst>
                                  <p:childTnLst>
                                    <p:animMotion origin="layout" path="M -0.0599 0.31598 L -0.05503 0.4 " pathEditMode="relative" rAng="0" ptsTypes="AA">
                                      <p:cBhvr>
                                        <p:cTn id="186" dur="500" fill="hold"/>
                                        <p:tgtEl>
                                          <p:spTgt spid="61"/>
                                        </p:tgtEl>
                                        <p:attrNameLst>
                                          <p:attrName>ppt_x</p:attrName>
                                          <p:attrName>ppt_y</p:attrName>
                                        </p:attrNameLst>
                                      </p:cBhvr>
                                      <p:rCtr x="330" y="4190"/>
                                    </p:animMotion>
                                  </p:childTnLst>
                                </p:cTn>
                              </p:par>
                            </p:childTnLst>
                          </p:cTn>
                        </p:par>
                      </p:childTnLst>
                    </p:cTn>
                  </p:par>
                  <p:par>
                    <p:cTn id="187" fill="hold">
                      <p:stCondLst>
                        <p:cond delay="indefinite"/>
                      </p:stCondLst>
                      <p:childTnLst>
                        <p:par>
                          <p:cTn id="188" fill="hold">
                            <p:stCondLst>
                              <p:cond delay="0"/>
                            </p:stCondLst>
                            <p:childTnLst>
                              <p:par>
                                <p:cTn id="189" presetID="47" presetClass="entr" presetSubtype="0" fill="hold" grpId="0" nodeType="clickEffect">
                                  <p:stCondLst>
                                    <p:cond delay="0"/>
                                  </p:stCondLst>
                                  <p:childTnLst>
                                    <p:set>
                                      <p:cBhvr>
                                        <p:cTn id="190" dur="1" fill="hold">
                                          <p:stCondLst>
                                            <p:cond delay="0"/>
                                          </p:stCondLst>
                                        </p:cTn>
                                        <p:tgtEl>
                                          <p:spTgt spid="155"/>
                                        </p:tgtEl>
                                        <p:attrNameLst>
                                          <p:attrName>style.visibility</p:attrName>
                                        </p:attrNameLst>
                                      </p:cBhvr>
                                      <p:to>
                                        <p:strVal val="visible"/>
                                      </p:to>
                                    </p:set>
                                    <p:animEffect transition="in" filter="fade">
                                      <p:cBhvr>
                                        <p:cTn id="191" dur="500"/>
                                        <p:tgtEl>
                                          <p:spTgt spid="155"/>
                                        </p:tgtEl>
                                      </p:cBhvr>
                                    </p:animEffect>
                                    <p:anim calcmode="lin" valueType="num">
                                      <p:cBhvr>
                                        <p:cTn id="192" dur="500" fill="hold"/>
                                        <p:tgtEl>
                                          <p:spTgt spid="155"/>
                                        </p:tgtEl>
                                        <p:attrNameLst>
                                          <p:attrName>ppt_x</p:attrName>
                                        </p:attrNameLst>
                                      </p:cBhvr>
                                      <p:tavLst>
                                        <p:tav tm="0">
                                          <p:val>
                                            <p:strVal val="#ppt_x"/>
                                          </p:val>
                                        </p:tav>
                                        <p:tav tm="100000">
                                          <p:val>
                                            <p:strVal val="#ppt_x"/>
                                          </p:val>
                                        </p:tav>
                                      </p:tavLst>
                                    </p:anim>
                                    <p:anim calcmode="lin" valueType="num">
                                      <p:cBhvr>
                                        <p:cTn id="193" dur="500" fill="hold"/>
                                        <p:tgtEl>
                                          <p:spTgt spid="155"/>
                                        </p:tgtEl>
                                        <p:attrNameLst>
                                          <p:attrName>ppt_y</p:attrName>
                                        </p:attrNameLst>
                                      </p:cBhvr>
                                      <p:tavLst>
                                        <p:tav tm="0">
                                          <p:val>
                                            <p:strVal val="#ppt_y-.1"/>
                                          </p:val>
                                        </p:tav>
                                        <p:tav tm="100000">
                                          <p:val>
                                            <p:strVal val="#ppt_y"/>
                                          </p:val>
                                        </p:tav>
                                      </p:tavLst>
                                    </p:anim>
                                  </p:childTnLst>
                                </p:cTn>
                              </p:par>
                            </p:childTnLst>
                          </p:cTn>
                        </p:par>
                      </p:childTnLst>
                    </p:cTn>
                  </p:par>
                  <p:par>
                    <p:cTn id="194" fill="hold">
                      <p:stCondLst>
                        <p:cond delay="indefinite"/>
                      </p:stCondLst>
                      <p:childTnLst>
                        <p:par>
                          <p:cTn id="195" fill="hold">
                            <p:stCondLst>
                              <p:cond delay="0"/>
                            </p:stCondLst>
                            <p:childTnLst>
                              <p:par>
                                <p:cTn id="196" presetID="42" presetClass="path" presetSubtype="0" accel="50000" decel="50000" fill="hold" nodeType="clickEffect">
                                  <p:stCondLst>
                                    <p:cond delay="0"/>
                                  </p:stCondLst>
                                  <p:childTnLst>
                                    <p:animMotion origin="layout" path="M -0.05504 0.4 L -0.0559 0.45556 " pathEditMode="relative" rAng="0" ptsTypes="AA">
                                      <p:cBhvr>
                                        <p:cTn id="197" dur="500" fill="hold"/>
                                        <p:tgtEl>
                                          <p:spTgt spid="61"/>
                                        </p:tgtEl>
                                        <p:attrNameLst>
                                          <p:attrName>ppt_x</p:attrName>
                                          <p:attrName>ppt_y</p:attrName>
                                        </p:attrNameLst>
                                      </p:cBhvr>
                                      <p:rCtr x="-139" y="2778"/>
                                    </p:animMotion>
                                  </p:childTnLst>
                                </p:cTn>
                              </p:par>
                            </p:childTnLst>
                          </p:cTn>
                        </p:par>
                      </p:childTnLst>
                    </p:cTn>
                  </p:par>
                  <p:par>
                    <p:cTn id="198" fill="hold">
                      <p:stCondLst>
                        <p:cond delay="indefinite"/>
                      </p:stCondLst>
                      <p:childTnLst>
                        <p:par>
                          <p:cTn id="199" fill="hold">
                            <p:stCondLst>
                              <p:cond delay="0"/>
                            </p:stCondLst>
                            <p:childTnLst>
                              <p:par>
                                <p:cTn id="200" presetID="47" presetClass="entr" presetSubtype="0" fill="hold" grpId="0" nodeType="clickEffect">
                                  <p:stCondLst>
                                    <p:cond delay="0"/>
                                  </p:stCondLst>
                                  <p:childTnLst>
                                    <p:set>
                                      <p:cBhvr>
                                        <p:cTn id="201" dur="1" fill="hold">
                                          <p:stCondLst>
                                            <p:cond delay="0"/>
                                          </p:stCondLst>
                                        </p:cTn>
                                        <p:tgtEl>
                                          <p:spTgt spid="156"/>
                                        </p:tgtEl>
                                        <p:attrNameLst>
                                          <p:attrName>style.visibility</p:attrName>
                                        </p:attrNameLst>
                                      </p:cBhvr>
                                      <p:to>
                                        <p:strVal val="visible"/>
                                      </p:to>
                                    </p:set>
                                    <p:animEffect transition="in" filter="fade">
                                      <p:cBhvr>
                                        <p:cTn id="202" dur="500"/>
                                        <p:tgtEl>
                                          <p:spTgt spid="156"/>
                                        </p:tgtEl>
                                      </p:cBhvr>
                                    </p:animEffect>
                                    <p:anim calcmode="lin" valueType="num">
                                      <p:cBhvr>
                                        <p:cTn id="203" dur="500" fill="hold"/>
                                        <p:tgtEl>
                                          <p:spTgt spid="156"/>
                                        </p:tgtEl>
                                        <p:attrNameLst>
                                          <p:attrName>ppt_x</p:attrName>
                                        </p:attrNameLst>
                                      </p:cBhvr>
                                      <p:tavLst>
                                        <p:tav tm="0">
                                          <p:val>
                                            <p:strVal val="#ppt_x"/>
                                          </p:val>
                                        </p:tav>
                                        <p:tav tm="100000">
                                          <p:val>
                                            <p:strVal val="#ppt_x"/>
                                          </p:val>
                                        </p:tav>
                                      </p:tavLst>
                                    </p:anim>
                                    <p:anim calcmode="lin" valueType="num">
                                      <p:cBhvr>
                                        <p:cTn id="204" dur="500" fill="hold"/>
                                        <p:tgtEl>
                                          <p:spTgt spid="156"/>
                                        </p:tgtEl>
                                        <p:attrNameLst>
                                          <p:attrName>ppt_y</p:attrName>
                                        </p:attrNameLst>
                                      </p:cBhvr>
                                      <p:tavLst>
                                        <p:tav tm="0">
                                          <p:val>
                                            <p:strVal val="#ppt_y-.1"/>
                                          </p:val>
                                        </p:tav>
                                        <p:tav tm="100000">
                                          <p:val>
                                            <p:strVal val="#ppt_y"/>
                                          </p:val>
                                        </p:tav>
                                      </p:tavLst>
                                    </p:anim>
                                  </p:childTnLst>
                                </p:cTn>
                              </p:par>
                            </p:childTnLst>
                          </p:cTn>
                        </p:par>
                      </p:childTnLst>
                    </p:cTn>
                  </p:par>
                  <p:par>
                    <p:cTn id="205" fill="hold">
                      <p:stCondLst>
                        <p:cond delay="indefinite"/>
                      </p:stCondLst>
                      <p:childTnLst>
                        <p:par>
                          <p:cTn id="206" fill="hold">
                            <p:stCondLst>
                              <p:cond delay="0"/>
                            </p:stCondLst>
                            <p:childTnLst>
                              <p:par>
                                <p:cTn id="207" presetID="42" presetClass="path" presetSubtype="0" accel="50000" decel="50000" fill="hold" nodeType="clickEffect">
                                  <p:stCondLst>
                                    <p:cond delay="0"/>
                                  </p:stCondLst>
                                  <p:childTnLst>
                                    <p:animMotion origin="layout" path="M -0.14843 0.28889 L -0.0559 0.45556 " pathEditMode="relative" rAng="0" ptsTypes="AA">
                                      <p:cBhvr>
                                        <p:cTn id="208" dur="500" spd="-100000" fill="hold"/>
                                        <p:tgtEl>
                                          <p:spTgt spid="61"/>
                                        </p:tgtEl>
                                        <p:attrNameLst>
                                          <p:attrName>ppt_x</p:attrName>
                                          <p:attrName>ppt_y</p:attrName>
                                        </p:attrNameLst>
                                      </p:cBhvr>
                                      <p:rCtr x="4444" y="8333"/>
                                    </p:animMotion>
                                  </p:childTnLst>
                                </p:cTn>
                              </p:par>
                            </p:childTnLst>
                          </p:cTn>
                        </p:par>
                      </p:childTnLst>
                    </p:cTn>
                  </p:par>
                  <p:par>
                    <p:cTn id="209" fill="hold">
                      <p:stCondLst>
                        <p:cond delay="indefinite"/>
                      </p:stCondLst>
                      <p:childTnLst>
                        <p:par>
                          <p:cTn id="210" fill="hold">
                            <p:stCondLst>
                              <p:cond delay="0"/>
                            </p:stCondLst>
                            <p:childTnLst>
                              <p:par>
                                <p:cTn id="211" presetID="47" presetClass="exit" presetSubtype="0" fill="hold" grpId="1" nodeType="clickEffect">
                                  <p:stCondLst>
                                    <p:cond delay="0"/>
                                  </p:stCondLst>
                                  <p:childTnLst>
                                    <p:animEffect transition="out" filter="fade">
                                      <p:cBhvr>
                                        <p:cTn id="212" dur="500"/>
                                        <p:tgtEl>
                                          <p:spTgt spid="156"/>
                                        </p:tgtEl>
                                      </p:cBhvr>
                                    </p:animEffect>
                                    <p:anim calcmode="lin" valueType="num">
                                      <p:cBhvr>
                                        <p:cTn id="213" dur="500"/>
                                        <p:tgtEl>
                                          <p:spTgt spid="156"/>
                                        </p:tgtEl>
                                        <p:attrNameLst>
                                          <p:attrName>ppt_x</p:attrName>
                                        </p:attrNameLst>
                                      </p:cBhvr>
                                      <p:tavLst>
                                        <p:tav tm="0">
                                          <p:val>
                                            <p:strVal val="ppt_x"/>
                                          </p:val>
                                        </p:tav>
                                        <p:tav tm="100000">
                                          <p:val>
                                            <p:strVal val="ppt_x"/>
                                          </p:val>
                                        </p:tav>
                                      </p:tavLst>
                                    </p:anim>
                                    <p:anim calcmode="lin" valueType="num">
                                      <p:cBhvr>
                                        <p:cTn id="214" dur="500"/>
                                        <p:tgtEl>
                                          <p:spTgt spid="156"/>
                                        </p:tgtEl>
                                        <p:attrNameLst>
                                          <p:attrName>ppt_y</p:attrName>
                                        </p:attrNameLst>
                                      </p:cBhvr>
                                      <p:tavLst>
                                        <p:tav tm="0">
                                          <p:val>
                                            <p:strVal val="ppt_y"/>
                                          </p:val>
                                        </p:tav>
                                        <p:tav tm="100000">
                                          <p:val>
                                            <p:strVal val="ppt_y-.1"/>
                                          </p:val>
                                        </p:tav>
                                      </p:tavLst>
                                    </p:anim>
                                    <p:set>
                                      <p:cBhvr>
                                        <p:cTn id="215" dur="1" fill="hold">
                                          <p:stCondLst>
                                            <p:cond delay="499"/>
                                          </p:stCondLst>
                                        </p:cTn>
                                        <p:tgtEl>
                                          <p:spTgt spid="156"/>
                                        </p:tgtEl>
                                        <p:attrNameLst>
                                          <p:attrName>style.visibility</p:attrName>
                                        </p:attrNameLst>
                                      </p:cBhvr>
                                      <p:to>
                                        <p:strVal val="hidden"/>
                                      </p:to>
                                    </p:set>
                                  </p:childTnLst>
                                </p:cTn>
                              </p:par>
                            </p:childTnLst>
                          </p:cTn>
                        </p:par>
                      </p:childTnLst>
                    </p:cTn>
                  </p:par>
                  <p:par>
                    <p:cTn id="216" fill="hold">
                      <p:stCondLst>
                        <p:cond delay="indefinite"/>
                      </p:stCondLst>
                      <p:childTnLst>
                        <p:par>
                          <p:cTn id="217" fill="hold">
                            <p:stCondLst>
                              <p:cond delay="0"/>
                            </p:stCondLst>
                            <p:childTnLst>
                              <p:par>
                                <p:cTn id="218" presetID="42" presetClass="path" presetSubtype="0" accel="50000" decel="50000" fill="hold" nodeType="clickEffect">
                                  <p:stCondLst>
                                    <p:cond delay="0"/>
                                  </p:stCondLst>
                                  <p:childTnLst>
                                    <p:animMotion origin="layout" path="M 0.08334 0.09908 L 0.04132 0.25463 " pathEditMode="relative" rAng="0" ptsTypes="AA">
                                      <p:cBhvr>
                                        <p:cTn id="219" dur="500" fill="hold"/>
                                        <p:tgtEl>
                                          <p:spTgt spid="30"/>
                                        </p:tgtEl>
                                        <p:attrNameLst>
                                          <p:attrName>ppt_x</p:attrName>
                                          <p:attrName>ppt_y</p:attrName>
                                        </p:attrNameLst>
                                      </p:cBhvr>
                                      <p:rCtr x="-2101" y="7778"/>
                                    </p:animMotion>
                                  </p:childTnLst>
                                </p:cTn>
                              </p:par>
                            </p:childTnLst>
                          </p:cTn>
                        </p:par>
                      </p:childTnLst>
                    </p:cTn>
                  </p:par>
                  <p:par>
                    <p:cTn id="220" fill="hold">
                      <p:stCondLst>
                        <p:cond delay="indefinite"/>
                      </p:stCondLst>
                      <p:childTnLst>
                        <p:par>
                          <p:cTn id="221" fill="hold">
                            <p:stCondLst>
                              <p:cond delay="0"/>
                            </p:stCondLst>
                            <p:childTnLst>
                              <p:par>
                                <p:cTn id="222" presetID="42" presetClass="path" presetSubtype="0" accel="50000" decel="50000" fill="hold" nodeType="clickEffect">
                                  <p:stCondLst>
                                    <p:cond delay="0"/>
                                  </p:stCondLst>
                                  <p:childTnLst>
                                    <p:animMotion origin="layout" path="M -0.14843 0.28889 L -0.05989 0.31598 " pathEditMode="relative" rAng="0" ptsTypes="AA">
                                      <p:cBhvr>
                                        <p:cTn id="223" dur="500" fill="hold"/>
                                        <p:tgtEl>
                                          <p:spTgt spid="61"/>
                                        </p:tgtEl>
                                        <p:attrNameLst>
                                          <p:attrName>ppt_x</p:attrName>
                                          <p:attrName>ppt_y</p:attrName>
                                        </p:attrNameLst>
                                      </p:cBhvr>
                                      <p:rCtr x="4253" y="1343"/>
                                    </p:animMotion>
                                  </p:childTnLst>
                                </p:cTn>
                              </p:par>
                            </p:childTnLst>
                          </p:cTn>
                        </p:par>
                      </p:childTnLst>
                    </p:cTn>
                  </p:par>
                  <p:par>
                    <p:cTn id="224" fill="hold">
                      <p:stCondLst>
                        <p:cond delay="indefinite"/>
                      </p:stCondLst>
                      <p:childTnLst>
                        <p:par>
                          <p:cTn id="225" fill="hold">
                            <p:stCondLst>
                              <p:cond delay="0"/>
                            </p:stCondLst>
                            <p:childTnLst>
                              <p:par>
                                <p:cTn id="226" presetID="10" presetClass="entr" presetSubtype="0" fill="hold" grpId="0" nodeType="clickEffect">
                                  <p:stCondLst>
                                    <p:cond delay="0"/>
                                  </p:stCondLst>
                                  <p:childTnLst>
                                    <p:set>
                                      <p:cBhvr>
                                        <p:cTn id="227" dur="1" fill="hold">
                                          <p:stCondLst>
                                            <p:cond delay="0"/>
                                          </p:stCondLst>
                                        </p:cTn>
                                        <p:tgtEl>
                                          <p:spTgt spid="165"/>
                                        </p:tgtEl>
                                        <p:attrNameLst>
                                          <p:attrName>style.visibility</p:attrName>
                                        </p:attrNameLst>
                                      </p:cBhvr>
                                      <p:to>
                                        <p:strVal val="visible"/>
                                      </p:to>
                                    </p:set>
                                    <p:animEffect transition="in" filter="fade">
                                      <p:cBhvr>
                                        <p:cTn id="228" dur="500"/>
                                        <p:tgtEl>
                                          <p:spTgt spid="165"/>
                                        </p:tgtEl>
                                      </p:cBhvr>
                                    </p:animEffect>
                                  </p:childTnLst>
                                </p:cTn>
                              </p:par>
                            </p:childTnLst>
                          </p:cTn>
                        </p:par>
                      </p:childTnLst>
                    </p:cTn>
                  </p:par>
                  <p:par>
                    <p:cTn id="229" fill="hold">
                      <p:stCondLst>
                        <p:cond delay="indefinite"/>
                      </p:stCondLst>
                      <p:childTnLst>
                        <p:par>
                          <p:cTn id="230" fill="hold">
                            <p:stCondLst>
                              <p:cond delay="0"/>
                            </p:stCondLst>
                            <p:childTnLst>
                              <p:par>
                                <p:cTn id="231" presetID="42" presetClass="path" presetSubtype="0" accel="50000" decel="50000" fill="hold" nodeType="clickEffect">
                                  <p:stCondLst>
                                    <p:cond delay="0"/>
                                  </p:stCondLst>
                                  <p:childTnLst>
                                    <p:animMotion origin="layout" path="M -0.0599 0.31598 L -0.14844 0.28889 " pathEditMode="relative" rAng="0" ptsTypes="AA">
                                      <p:cBhvr>
                                        <p:cTn id="232" dur="500" fill="hold"/>
                                        <p:tgtEl>
                                          <p:spTgt spid="61"/>
                                        </p:tgtEl>
                                        <p:attrNameLst>
                                          <p:attrName>ppt_x</p:attrName>
                                          <p:attrName>ppt_y</p:attrName>
                                        </p:attrNameLst>
                                      </p:cBhvr>
                                      <p:rCtr x="-4340" y="-1366"/>
                                    </p:animMotion>
                                  </p:childTnLst>
                                </p:cTn>
                              </p:par>
                            </p:childTnLst>
                          </p:cTn>
                        </p:par>
                      </p:childTnLst>
                    </p:cTn>
                  </p:par>
                  <p:par>
                    <p:cTn id="233" fill="hold">
                      <p:stCondLst>
                        <p:cond delay="indefinite"/>
                      </p:stCondLst>
                      <p:childTnLst>
                        <p:par>
                          <p:cTn id="234" fill="hold">
                            <p:stCondLst>
                              <p:cond delay="0"/>
                            </p:stCondLst>
                            <p:childTnLst>
                              <p:par>
                                <p:cTn id="235" presetID="47" presetClass="exit" presetSubtype="0" fill="hold" grpId="1" nodeType="clickEffect">
                                  <p:stCondLst>
                                    <p:cond delay="0"/>
                                  </p:stCondLst>
                                  <p:childTnLst>
                                    <p:animEffect transition="out" filter="fade">
                                      <p:cBhvr>
                                        <p:cTn id="236" dur="500"/>
                                        <p:tgtEl>
                                          <p:spTgt spid="155"/>
                                        </p:tgtEl>
                                      </p:cBhvr>
                                    </p:animEffect>
                                    <p:anim calcmode="lin" valueType="num">
                                      <p:cBhvr>
                                        <p:cTn id="237" dur="500"/>
                                        <p:tgtEl>
                                          <p:spTgt spid="155"/>
                                        </p:tgtEl>
                                        <p:attrNameLst>
                                          <p:attrName>ppt_x</p:attrName>
                                        </p:attrNameLst>
                                      </p:cBhvr>
                                      <p:tavLst>
                                        <p:tav tm="0">
                                          <p:val>
                                            <p:strVal val="ppt_x"/>
                                          </p:val>
                                        </p:tav>
                                        <p:tav tm="100000">
                                          <p:val>
                                            <p:strVal val="ppt_x"/>
                                          </p:val>
                                        </p:tav>
                                      </p:tavLst>
                                    </p:anim>
                                    <p:anim calcmode="lin" valueType="num">
                                      <p:cBhvr>
                                        <p:cTn id="238" dur="500"/>
                                        <p:tgtEl>
                                          <p:spTgt spid="155"/>
                                        </p:tgtEl>
                                        <p:attrNameLst>
                                          <p:attrName>ppt_y</p:attrName>
                                        </p:attrNameLst>
                                      </p:cBhvr>
                                      <p:tavLst>
                                        <p:tav tm="0">
                                          <p:val>
                                            <p:strVal val="ppt_y"/>
                                          </p:val>
                                        </p:tav>
                                        <p:tav tm="100000">
                                          <p:val>
                                            <p:strVal val="ppt_y-.1"/>
                                          </p:val>
                                        </p:tav>
                                      </p:tavLst>
                                    </p:anim>
                                    <p:set>
                                      <p:cBhvr>
                                        <p:cTn id="239" dur="1" fill="hold">
                                          <p:stCondLst>
                                            <p:cond delay="499"/>
                                          </p:stCondLst>
                                        </p:cTn>
                                        <p:tgtEl>
                                          <p:spTgt spid="155"/>
                                        </p:tgtEl>
                                        <p:attrNameLst>
                                          <p:attrName>style.visibility</p:attrName>
                                        </p:attrNameLst>
                                      </p:cBhvr>
                                      <p:to>
                                        <p:strVal val="hidden"/>
                                      </p:to>
                                    </p:set>
                                  </p:childTnLst>
                                </p:cTn>
                              </p:par>
                            </p:childTnLst>
                          </p:cTn>
                        </p:par>
                      </p:childTnLst>
                    </p:cTn>
                  </p:par>
                  <p:par>
                    <p:cTn id="240" fill="hold">
                      <p:stCondLst>
                        <p:cond delay="indefinite"/>
                      </p:stCondLst>
                      <p:childTnLst>
                        <p:par>
                          <p:cTn id="241" fill="hold">
                            <p:stCondLst>
                              <p:cond delay="0"/>
                            </p:stCondLst>
                            <p:childTnLst>
                              <p:par>
                                <p:cTn id="242" presetID="42" presetClass="path" presetSubtype="0" accel="50000" decel="50000" fill="hold" nodeType="clickEffect">
                                  <p:stCondLst>
                                    <p:cond delay="0"/>
                                  </p:stCondLst>
                                  <p:childTnLst>
                                    <p:animMotion origin="layout" path="M 0.04132 0.25463 L 0.125 0.25463 " pathEditMode="relative" rAng="0" ptsTypes="AA">
                                      <p:cBhvr>
                                        <p:cTn id="243" dur="500" fill="hold"/>
                                        <p:tgtEl>
                                          <p:spTgt spid="30"/>
                                        </p:tgtEl>
                                        <p:attrNameLst>
                                          <p:attrName>ppt_x</p:attrName>
                                          <p:attrName>ppt_y</p:attrName>
                                        </p:attrNameLst>
                                      </p:cBhvr>
                                      <p:rCtr x="4271" y="0"/>
                                    </p:animMotion>
                                  </p:childTnLst>
                                </p:cTn>
                              </p:par>
                            </p:childTnLst>
                          </p:cTn>
                        </p:par>
                      </p:childTnLst>
                    </p:cTn>
                  </p:par>
                  <p:par>
                    <p:cTn id="244" fill="hold">
                      <p:stCondLst>
                        <p:cond delay="indefinite"/>
                      </p:stCondLst>
                      <p:childTnLst>
                        <p:par>
                          <p:cTn id="245" fill="hold">
                            <p:stCondLst>
                              <p:cond delay="0"/>
                            </p:stCondLst>
                            <p:childTnLst>
                              <p:par>
                                <p:cTn id="246" presetID="42" presetClass="path" presetSubtype="0" accel="50000" decel="50000" fill="hold" nodeType="clickEffect">
                                  <p:stCondLst>
                                    <p:cond delay="0"/>
                                  </p:stCondLst>
                                  <p:childTnLst>
                                    <p:animMotion origin="layout" path="M -0.14843 0.28889 L -0.05989 0.31598 " pathEditMode="relative" rAng="0" ptsTypes="AA">
                                      <p:cBhvr>
                                        <p:cTn id="247" dur="500" fill="hold"/>
                                        <p:tgtEl>
                                          <p:spTgt spid="61"/>
                                        </p:tgtEl>
                                        <p:attrNameLst>
                                          <p:attrName>ppt_x</p:attrName>
                                          <p:attrName>ppt_y</p:attrName>
                                        </p:attrNameLst>
                                      </p:cBhvr>
                                      <p:rCtr x="4253" y="1343"/>
                                    </p:animMotion>
                                  </p:childTnLst>
                                </p:cTn>
                              </p:par>
                            </p:childTnLst>
                          </p:cTn>
                        </p:par>
                      </p:childTnLst>
                    </p:cTn>
                  </p:par>
                  <p:par>
                    <p:cTn id="248" fill="hold">
                      <p:stCondLst>
                        <p:cond delay="indefinite"/>
                      </p:stCondLst>
                      <p:childTnLst>
                        <p:par>
                          <p:cTn id="249" fill="hold">
                            <p:stCondLst>
                              <p:cond delay="0"/>
                            </p:stCondLst>
                            <p:childTnLst>
                              <p:par>
                                <p:cTn id="250" presetID="10" presetClass="entr" presetSubtype="0" fill="hold" grpId="0" nodeType="clickEffect">
                                  <p:stCondLst>
                                    <p:cond delay="0"/>
                                  </p:stCondLst>
                                  <p:childTnLst>
                                    <p:set>
                                      <p:cBhvr>
                                        <p:cTn id="251" dur="1" fill="hold">
                                          <p:stCondLst>
                                            <p:cond delay="0"/>
                                          </p:stCondLst>
                                        </p:cTn>
                                        <p:tgtEl>
                                          <p:spTgt spid="174"/>
                                        </p:tgtEl>
                                        <p:attrNameLst>
                                          <p:attrName>style.visibility</p:attrName>
                                        </p:attrNameLst>
                                      </p:cBhvr>
                                      <p:to>
                                        <p:strVal val="visible"/>
                                      </p:to>
                                    </p:set>
                                    <p:animEffect transition="in" filter="fade">
                                      <p:cBhvr>
                                        <p:cTn id="252" dur="500"/>
                                        <p:tgtEl>
                                          <p:spTgt spid="174"/>
                                        </p:tgtEl>
                                      </p:cBhvr>
                                    </p:animEffect>
                                  </p:childTnLst>
                                </p:cTn>
                              </p:par>
                            </p:childTnLst>
                          </p:cTn>
                        </p:par>
                      </p:childTnLst>
                    </p:cTn>
                  </p:par>
                  <p:par>
                    <p:cTn id="253" fill="hold">
                      <p:stCondLst>
                        <p:cond delay="indefinite"/>
                      </p:stCondLst>
                      <p:childTnLst>
                        <p:par>
                          <p:cTn id="254" fill="hold">
                            <p:stCondLst>
                              <p:cond delay="0"/>
                            </p:stCondLst>
                            <p:childTnLst>
                              <p:par>
                                <p:cTn id="255" presetID="42" presetClass="path" presetSubtype="0" accel="50000" decel="50000" fill="hold" nodeType="clickEffect">
                                  <p:stCondLst>
                                    <p:cond delay="0"/>
                                  </p:stCondLst>
                                  <p:childTnLst>
                                    <p:animMotion origin="layout" path="M -0.0599 0.31598 L -0.11788 0.47778 " pathEditMode="relative" rAng="0" ptsTypes="AA">
                                      <p:cBhvr>
                                        <p:cTn id="256" dur="500" fill="hold"/>
                                        <p:tgtEl>
                                          <p:spTgt spid="61"/>
                                        </p:tgtEl>
                                        <p:attrNameLst>
                                          <p:attrName>ppt_x</p:attrName>
                                          <p:attrName>ppt_y</p:attrName>
                                        </p:attrNameLst>
                                      </p:cBhvr>
                                      <p:rCtr x="-2812" y="8079"/>
                                    </p:animMotion>
                                  </p:childTnLst>
                                </p:cTn>
                              </p:par>
                            </p:childTnLst>
                          </p:cTn>
                        </p:par>
                      </p:childTnLst>
                    </p:cTn>
                  </p:par>
                  <p:par>
                    <p:cTn id="257" fill="hold">
                      <p:stCondLst>
                        <p:cond delay="indefinite"/>
                      </p:stCondLst>
                      <p:childTnLst>
                        <p:par>
                          <p:cTn id="258" fill="hold">
                            <p:stCondLst>
                              <p:cond delay="0"/>
                            </p:stCondLst>
                            <p:childTnLst>
                              <p:par>
                                <p:cTn id="259" presetID="42" presetClass="path" presetSubtype="0" accel="50000" decel="50000" fill="hold" nodeType="clickEffect">
                                  <p:stCondLst>
                                    <p:cond delay="0"/>
                                  </p:stCondLst>
                                  <p:childTnLst>
                                    <p:animMotion origin="layout" path="M -0.11788 0.47778 L -0.34149 0.51111 " pathEditMode="relative" rAng="0" ptsTypes="AA">
                                      <p:cBhvr>
                                        <p:cTn id="260" dur="500" fill="hold"/>
                                        <p:tgtEl>
                                          <p:spTgt spid="61"/>
                                        </p:tgtEl>
                                        <p:attrNameLst>
                                          <p:attrName>ppt_x</p:attrName>
                                          <p:attrName>ppt_y</p:attrName>
                                        </p:attrNameLst>
                                      </p:cBhvr>
                                      <p:rCtr x="-11076" y="166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60" grpId="0" animBg="1"/>
      <p:bldP spid="60" grpId="1" animBg="1"/>
      <p:bldP spid="67" grpId="0" animBg="1"/>
      <p:bldP spid="67" grpId="1" animBg="1"/>
      <p:bldP spid="87" grpId="0" animBg="1"/>
      <p:bldP spid="87" grpId="1" animBg="1"/>
      <p:bldP spid="97" grpId="0"/>
      <p:bldP spid="108" grpId="0" animBg="1"/>
      <p:bldP spid="108" grpId="1" animBg="1"/>
      <p:bldP spid="109" grpId="0" animBg="1"/>
      <p:bldP spid="109" grpId="1" animBg="1"/>
      <p:bldP spid="120" grpId="0"/>
      <p:bldP spid="135" grpId="0"/>
      <p:bldP spid="144" grpId="0"/>
      <p:bldP spid="155" grpId="0" animBg="1"/>
      <p:bldP spid="155" grpId="1" animBg="1"/>
      <p:bldP spid="156" grpId="0" animBg="1"/>
      <p:bldP spid="156" grpId="1" animBg="1"/>
      <p:bldP spid="165" grpId="0"/>
      <p:bldP spid="17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934DB-135C-596C-1B6D-0344B00D821F}"/>
              </a:ext>
            </a:extLst>
          </p:cNvPr>
          <p:cNvSpPr>
            <a:spLocks noGrp="1"/>
          </p:cNvSpPr>
          <p:nvPr>
            <p:ph type="title"/>
          </p:nvPr>
        </p:nvSpPr>
        <p:spPr/>
        <p:txBody>
          <a:bodyPr/>
          <a:lstStyle/>
          <a:p>
            <a:r>
              <a:rPr lang="en-SG" dirty="0"/>
              <a:t>Question 04</a:t>
            </a:r>
          </a:p>
        </p:txBody>
      </p:sp>
      <p:pic>
        <p:nvPicPr>
          <p:cNvPr id="5" name="Picture 4">
            <a:extLst>
              <a:ext uri="{FF2B5EF4-FFF2-40B4-BE49-F238E27FC236}">
                <a16:creationId xmlns:a16="http://schemas.microsoft.com/office/drawing/2014/main" id="{4DF0FD3A-F04D-9AEC-7A9E-AD7A51491EAB}"/>
              </a:ext>
            </a:extLst>
          </p:cNvPr>
          <p:cNvPicPr>
            <a:picLocks noChangeAspect="1"/>
          </p:cNvPicPr>
          <p:nvPr/>
        </p:nvPicPr>
        <p:blipFill>
          <a:blip r:embed="rId2"/>
          <a:stretch>
            <a:fillRect/>
          </a:stretch>
        </p:blipFill>
        <p:spPr>
          <a:xfrm>
            <a:off x="1099096" y="1560769"/>
            <a:ext cx="6959588" cy="3729078"/>
          </a:xfrm>
          <a:prstGeom prst="rect">
            <a:avLst/>
          </a:prstGeom>
        </p:spPr>
      </p:pic>
    </p:spTree>
    <p:extLst>
      <p:ext uri="{BB962C8B-B14F-4D97-AF65-F5344CB8AC3E}">
        <p14:creationId xmlns:p14="http://schemas.microsoft.com/office/powerpoint/2010/main" val="126881942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t>You should be able to</a:t>
            </a:r>
          </a:p>
        </p:txBody>
      </p:sp>
      <p:sp>
        <p:nvSpPr>
          <p:cNvPr id="4" name="Content Placeholder 1"/>
          <p:cNvSpPr txBox="1">
            <a:spLocks/>
          </p:cNvSpPr>
          <p:nvPr/>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en-SG" sz="1800"/>
              <a:t>Binary tree Traverse:</a:t>
            </a:r>
          </a:p>
          <a:p>
            <a:pPr lvl="1" algn="just">
              <a:lnSpc>
                <a:spcPct val="150000"/>
              </a:lnSpc>
              <a:buFont typeface="Verdana" panose="020B0604030504040204" pitchFamily="34" charset="0"/>
              <a:buChar char="-"/>
            </a:pPr>
            <a:r>
              <a:rPr lang="en-SG" sz="1600"/>
              <a:t>Pre-order</a:t>
            </a:r>
          </a:p>
          <a:p>
            <a:pPr lvl="1" algn="just">
              <a:lnSpc>
                <a:spcPct val="150000"/>
              </a:lnSpc>
              <a:buFont typeface="Verdana" panose="020B0604030504040204" pitchFamily="34" charset="0"/>
              <a:buChar char="-"/>
            </a:pPr>
            <a:r>
              <a:rPr lang="en-SG" sz="1600"/>
              <a:t>In-order</a:t>
            </a:r>
          </a:p>
          <a:p>
            <a:pPr lvl="1" algn="just">
              <a:lnSpc>
                <a:spcPct val="150000"/>
              </a:lnSpc>
              <a:buFont typeface="Verdana" panose="020B0604030504040204" pitchFamily="34" charset="0"/>
              <a:buChar char="-"/>
            </a:pPr>
            <a:r>
              <a:rPr lang="en-SG" sz="1600"/>
              <a:t>Post-order</a:t>
            </a:r>
            <a:endParaRPr lang="en-SG" sz="1800"/>
          </a:p>
          <a:p>
            <a:pPr algn="just">
              <a:lnSpc>
                <a:spcPct val="150000"/>
              </a:lnSpc>
            </a:pPr>
            <a:r>
              <a:rPr lang="en-SG" sz="1800"/>
              <a:t>Write recursive binary tree functions using the TreeTraversal template as a starting point </a:t>
            </a:r>
          </a:p>
          <a:p>
            <a:pPr algn="just">
              <a:lnSpc>
                <a:spcPct val="150000"/>
              </a:lnSpc>
            </a:pPr>
            <a:r>
              <a:rPr lang="en-SG" sz="1800"/>
              <a:t>Based on the traversal of the binary tree, do a lot of things: print, count numbers, count height/depth, find grandchildren,…, etc. </a:t>
            </a:r>
          </a:p>
        </p:txBody>
      </p:sp>
    </p:spTree>
    <p:extLst>
      <p:ext uri="{BB962C8B-B14F-4D97-AF65-F5344CB8AC3E}">
        <p14:creationId xmlns:p14="http://schemas.microsoft.com/office/powerpoint/2010/main" val="3812303557"/>
      </p:ext>
    </p:extLst>
  </p:cSld>
  <p:clrMapOvr>
    <a:masterClrMapping/>
  </p:clrMapOvr>
  <p:transition>
    <p:wipe dir="u"/>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5"/>
          <p:cNvSpPr txBox="1">
            <a:spLocks noChangeArrowheads="1"/>
          </p:cNvSpPr>
          <p:nvPr/>
        </p:nvSpPr>
        <p:spPr bwMode="auto">
          <a:xfrm>
            <a:off x="0" y="2562765"/>
            <a:ext cx="9151351" cy="129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b="1">
                <a:solidFill>
                  <a:schemeClr val="tx1"/>
                </a:solidFill>
                <a:latin typeface="Times New Roman" panose="02020603050405020304" pitchFamily="18" charset="0"/>
                <a:cs typeface="Arial" panose="020B0604020202020204" pitchFamily="34" charset="0"/>
              </a:defRPr>
            </a:lvl1pPr>
            <a:lvl2pPr marL="742950" indent="-285750">
              <a:defRPr sz="2400" b="1">
                <a:solidFill>
                  <a:schemeClr val="tx1"/>
                </a:solidFill>
                <a:latin typeface="Times New Roman" panose="02020603050405020304" pitchFamily="18" charset="0"/>
                <a:cs typeface="Arial" panose="020B0604020202020204" pitchFamily="34" charset="0"/>
              </a:defRPr>
            </a:lvl2pPr>
            <a:lvl3pPr marL="1143000" indent="-228600">
              <a:defRPr sz="2400" b="1">
                <a:solidFill>
                  <a:schemeClr val="tx1"/>
                </a:solidFill>
                <a:latin typeface="Times New Roman" panose="02020603050405020304" pitchFamily="18" charset="0"/>
                <a:cs typeface="Arial" panose="020B0604020202020204" pitchFamily="34" charset="0"/>
              </a:defRPr>
            </a:lvl3pPr>
            <a:lvl4pPr marL="1600200" indent="-228600">
              <a:defRPr sz="2400" b="1">
                <a:solidFill>
                  <a:schemeClr val="tx1"/>
                </a:solidFill>
                <a:latin typeface="Times New Roman" panose="02020603050405020304" pitchFamily="18" charset="0"/>
                <a:cs typeface="Arial" panose="020B0604020202020204" pitchFamily="34" charset="0"/>
              </a:defRPr>
            </a:lvl4pPr>
            <a:lvl5pPr marL="2057400" indent="-228600">
              <a:defRPr sz="2400" b="1">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cs typeface="Arial" panose="020B0604020202020204" pitchFamily="34" charset="0"/>
              </a:defRPr>
            </a:lvl9pPr>
          </a:lstStyle>
          <a:p>
            <a:pPr algn="ctr">
              <a:lnSpc>
                <a:spcPct val="150000"/>
              </a:lnSpc>
            </a:pPr>
            <a:r>
              <a:rPr lang="en-US" altLang="en-US" sz="2000">
                <a:solidFill>
                  <a:schemeClr val="bg1"/>
                </a:solidFill>
                <a:latin typeface="Verdana" panose="020B0604030504040204" pitchFamily="34" charset="0"/>
              </a:rPr>
              <a:t>CE1007/CZ1007 DATA STRUCTURES</a:t>
            </a:r>
            <a:endParaRPr lang="en-US" altLang="en-US" sz="2000" dirty="0">
              <a:solidFill>
                <a:schemeClr val="bg1"/>
              </a:solidFill>
              <a:latin typeface="Verdana" panose="020B0604030504040204" pitchFamily="34" charset="0"/>
            </a:endParaRPr>
          </a:p>
          <a:p>
            <a:pPr algn="ctr">
              <a:lnSpc>
                <a:spcPct val="150000"/>
              </a:lnSpc>
            </a:pPr>
            <a:r>
              <a:rPr lang="en-US" sz="1800" b="0">
                <a:solidFill>
                  <a:schemeClr val="bg1"/>
                </a:solidFill>
                <a:latin typeface="+mj-lt"/>
                <a:ea typeface="Verdana" panose="020B0604030504040204" pitchFamily="34" charset="0"/>
                <a:cs typeface="Verdana" panose="020B0604030504040204" pitchFamily="34" charset="0"/>
              </a:rPr>
              <a:t>Lecture 09: </a:t>
            </a:r>
            <a:r>
              <a:rPr lang="en-US" sz="1800">
                <a:solidFill>
                  <a:schemeClr val="bg1"/>
                </a:solidFill>
                <a:latin typeface="+mj-lt"/>
              </a:rPr>
              <a:t>Binary Search Trees</a:t>
            </a:r>
            <a:endParaRPr lang="en-US" altLang="en-US" sz="1800" dirty="0">
              <a:solidFill>
                <a:schemeClr val="bg1"/>
              </a:solidFill>
              <a:latin typeface="+mj-lt"/>
            </a:endParaRPr>
          </a:p>
          <a:p>
            <a:pPr algn="ctr" eaLnBrk="1" hangingPunct="1">
              <a:lnSpc>
                <a:spcPct val="150000"/>
              </a:lnSpc>
            </a:pPr>
            <a:r>
              <a:rPr lang="fr-FR" altLang="en-US" sz="1400" b="0" dirty="0">
                <a:solidFill>
                  <a:schemeClr val="bg1"/>
                </a:solidFill>
                <a:latin typeface="Verdana" panose="020B0604030504040204" pitchFamily="34" charset="0"/>
                <a:ea typeface="Verdana" panose="020B0604030504040204" pitchFamily="34" charset="0"/>
                <a:cs typeface="Verdana" panose="020B0604030504040204" pitchFamily="34" charset="0"/>
              </a:rPr>
              <a:t>Dr. Owen Noel Newton Fernando</a:t>
            </a:r>
            <a:endParaRPr lang="en-US" altLang="en-US" sz="1400" b="0" dirty="0">
              <a:solidFill>
                <a:schemeClr val="bg1"/>
              </a:solidFill>
              <a:latin typeface="Verdana" panose="020B0604030504040204" pitchFamily="34" charset="0"/>
            </a:endParaRPr>
          </a:p>
        </p:txBody>
      </p:sp>
      <p:sp>
        <p:nvSpPr>
          <p:cNvPr id="2" name="TextBox 1"/>
          <p:cNvSpPr txBox="1"/>
          <p:nvPr/>
        </p:nvSpPr>
        <p:spPr>
          <a:xfrm>
            <a:off x="2447861" y="6242304"/>
            <a:ext cx="4248279" cy="307777"/>
          </a:xfrm>
          <a:prstGeom prst="rect">
            <a:avLst/>
          </a:prstGeom>
          <a:solidFill>
            <a:srgbClr val="A20D0D"/>
          </a:solidFill>
        </p:spPr>
        <p:txBody>
          <a:bodyPr wrap="none" rtlCol="0">
            <a:spAutoFit/>
          </a:bodyPr>
          <a:lstStyle/>
          <a:p>
            <a:pPr algn="ctr"/>
            <a:r>
              <a:rPr lang="en-SG" sz="1400">
                <a:solidFill>
                  <a:schemeClr val="bg1"/>
                </a:solidFill>
              </a:rPr>
              <a:t>School of Computer Science and Engineering</a:t>
            </a:r>
          </a:p>
        </p:txBody>
      </p:sp>
    </p:spTree>
    <p:extLst>
      <p:ext uri="{BB962C8B-B14F-4D97-AF65-F5344CB8AC3E}">
        <p14:creationId xmlns:p14="http://schemas.microsoft.com/office/powerpoint/2010/main" val="4076967408"/>
      </p:ext>
    </p:extLst>
  </p:cSld>
  <p:clrMapOvr>
    <a:masterClrMapping/>
  </p:clrMapOvr>
  <p:transition>
    <p:wipe dir="u"/>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p:txBody>
          <a:bodyPr/>
          <a:lstStyle/>
          <a:p>
            <a:pPr eaLnBrk="1" hangingPunct="1"/>
            <a:r>
              <a:rPr lang="en-US" altLang="en-US">
                <a:cs typeface="Arial" panose="020B0604020202020204" pitchFamily="34" charset="0"/>
              </a:rPr>
              <a:t>Recall: WHY </a:t>
            </a:r>
            <a:r>
              <a:rPr lang="en-US" altLang="en-US" dirty="0">
                <a:cs typeface="Arial" panose="020B0604020202020204" pitchFamily="34" charset="0"/>
              </a:rPr>
              <a:t>TREES?</a:t>
            </a:r>
            <a:endParaRPr lang="en-US" altLang="en-US" b="1" dirty="0">
              <a:cs typeface="Arial" panose="020B0604020202020204" pitchFamily="34" charset="0"/>
            </a:endParaRPr>
          </a:p>
        </p:txBody>
      </p:sp>
      <p:sp>
        <p:nvSpPr>
          <p:cNvPr id="8" name="Content Placeholder 1"/>
          <p:cNvSpPr txBox="1">
            <a:spLocks/>
          </p:cNvSpPr>
          <p:nvPr/>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pPr>
            <a:r>
              <a:rPr lang="en-US" sz="1800" dirty="0">
                <a:ea typeface="Cambria Math" panose="02040503050406030204" pitchFamily="18" charset="0"/>
                <a:cs typeface="Times New Roman" pitchFamily="18" charset="0"/>
              </a:rPr>
              <a:t>Model layouts with hierarchical relationships between items</a:t>
            </a:r>
          </a:p>
          <a:p>
            <a:pPr lvl="1" algn="just">
              <a:lnSpc>
                <a:spcPct val="100000"/>
              </a:lnSpc>
              <a:buFont typeface=".AppleSystemUIFont" charset="-120"/>
              <a:buChar char="-"/>
            </a:pPr>
            <a:r>
              <a:rPr lang="en-US" sz="1600" dirty="0">
                <a:ea typeface="Cambria Math" panose="02040503050406030204" pitchFamily="18" charset="0"/>
                <a:cs typeface="Times New Roman" pitchFamily="18" charset="0"/>
              </a:rPr>
              <a:t>Chain of command in the army</a:t>
            </a:r>
          </a:p>
          <a:p>
            <a:pPr lvl="1" algn="just">
              <a:lnSpc>
                <a:spcPct val="100000"/>
              </a:lnSpc>
              <a:buFont typeface=".AppleSystemUIFont" charset="-120"/>
              <a:buChar char="-"/>
            </a:pPr>
            <a:r>
              <a:rPr lang="en-US" sz="1600" dirty="0">
                <a:ea typeface="Cambria Math" panose="02040503050406030204" pitchFamily="18" charset="0"/>
                <a:cs typeface="Times New Roman" pitchFamily="18" charset="0"/>
              </a:rPr>
              <a:t>Personnel structure in a company</a:t>
            </a:r>
          </a:p>
          <a:p>
            <a:pPr lvl="1" algn="just">
              <a:lnSpc>
                <a:spcPct val="100000"/>
              </a:lnSpc>
              <a:buFont typeface=".AppleSystemUIFont" charset="-120"/>
              <a:buChar char="-"/>
            </a:pPr>
            <a:r>
              <a:rPr lang="en-US" sz="1600" dirty="0">
                <a:ea typeface="Cambria Math" panose="02040503050406030204" pitchFamily="18" charset="0"/>
                <a:cs typeface="Times New Roman" pitchFamily="18" charset="0"/>
              </a:rPr>
              <a:t>(Binary tree structure is limited because each node can have at most two children)</a:t>
            </a:r>
          </a:p>
          <a:p>
            <a:pPr algn="just">
              <a:lnSpc>
                <a:spcPct val="100000"/>
              </a:lnSpc>
              <a:spcBef>
                <a:spcPts val="2200"/>
              </a:spcBef>
              <a:buFont typeface="Arial" charset="0"/>
              <a:buChar char="•"/>
            </a:pPr>
            <a:r>
              <a:rPr lang="en-US" sz="1800" dirty="0">
                <a:ea typeface="Cambria Math" panose="02040503050406030204" pitchFamily="18" charset="0"/>
                <a:cs typeface="Times New Roman" pitchFamily="18" charset="0"/>
              </a:rPr>
              <a:t>Tree structures also allow us to</a:t>
            </a:r>
          </a:p>
          <a:p>
            <a:pPr lvl="1">
              <a:lnSpc>
                <a:spcPct val="100000"/>
              </a:lnSpc>
              <a:buFont typeface=".AppleSystemUIFont" charset="-120"/>
              <a:buChar char="-"/>
            </a:pPr>
            <a:r>
              <a:rPr lang="en-SG" sz="1600">
                <a:ea typeface="Cambria Math" panose="02040503050406030204" pitchFamily="18" charset="0"/>
                <a:cs typeface="Times New Roman" pitchFamily="18" charset="0"/>
              </a:rPr>
              <a:t>Some problems require a tree structure: </a:t>
            </a:r>
            <a:br>
              <a:rPr lang="en-SG" sz="1600">
                <a:ea typeface="Cambria Math" panose="02040503050406030204" pitchFamily="18" charset="0"/>
                <a:cs typeface="Times New Roman" pitchFamily="18" charset="0"/>
              </a:rPr>
            </a:br>
            <a:r>
              <a:rPr lang="en-SG" sz="1600">
                <a:ea typeface="Cambria Math" panose="02040503050406030204" pitchFamily="18" charset="0"/>
                <a:cs typeface="Times New Roman" pitchFamily="18" charset="0"/>
              </a:rPr>
              <a:t>some games, most optimization problems, etc.</a:t>
            </a:r>
          </a:p>
          <a:p>
            <a:pPr lvl="1" algn="just">
              <a:lnSpc>
                <a:spcPct val="100000"/>
              </a:lnSpc>
              <a:buFont typeface=".AppleSystemUIFont" charset="-120"/>
              <a:buChar char="-"/>
            </a:pPr>
            <a:r>
              <a:rPr lang="en-US" sz="1600">
                <a:ea typeface="Cambria Math" panose="02040503050406030204" pitchFamily="18" charset="0"/>
                <a:cs typeface="Times New Roman" pitchFamily="18" charset="0"/>
              </a:rPr>
              <a:t>Allow </a:t>
            </a:r>
            <a:r>
              <a:rPr lang="en-US" sz="1600" dirty="0">
                <a:ea typeface="Cambria Math" panose="02040503050406030204" pitchFamily="18" charset="0"/>
                <a:cs typeface="Times New Roman" pitchFamily="18" charset="0"/>
              </a:rPr>
              <a:t>us to do the following very </a:t>
            </a:r>
            <a:r>
              <a:rPr lang="en-US" sz="1600">
                <a:ea typeface="Cambria Math" panose="02040503050406030204" pitchFamily="18" charset="0"/>
                <a:cs typeface="Times New Roman" pitchFamily="18" charset="0"/>
              </a:rPr>
              <a:t>quickly:</a:t>
            </a:r>
          </a:p>
          <a:p>
            <a:pPr marL="687600" lvl="1" indent="0" algn="just">
              <a:lnSpc>
                <a:spcPct val="100000"/>
              </a:lnSpc>
              <a:buNone/>
            </a:pPr>
            <a:r>
              <a:rPr lang="en-US" sz="1400">
                <a:ea typeface="Cambria Math" panose="02040503050406030204" pitchFamily="18" charset="0"/>
                <a:cs typeface="Times New Roman" pitchFamily="18" charset="0"/>
              </a:rPr>
              <a:t>(we’ll see that in the following lectures)</a:t>
            </a:r>
            <a:endParaRPr lang="en-US" sz="1400" dirty="0">
              <a:ea typeface="Cambria Math" panose="02040503050406030204" pitchFamily="18" charset="0"/>
              <a:cs typeface="Times New Roman" pitchFamily="18" charset="0"/>
            </a:endParaRPr>
          </a:p>
          <a:p>
            <a:pPr lvl="2" algn="just">
              <a:lnSpc>
                <a:spcPct val="100000"/>
              </a:lnSpc>
            </a:pPr>
            <a:r>
              <a:rPr lang="en-US" sz="1400" b="1" dirty="0">
                <a:ea typeface="Cambria Math" panose="02040503050406030204" pitchFamily="18" charset="0"/>
                <a:cs typeface="Times New Roman" pitchFamily="18" charset="0"/>
              </a:rPr>
              <a:t>Search for a node with a given value</a:t>
            </a:r>
          </a:p>
          <a:p>
            <a:pPr lvl="2" algn="just">
              <a:lnSpc>
                <a:spcPct val="100000"/>
              </a:lnSpc>
            </a:pPr>
            <a:r>
              <a:rPr lang="en-US" sz="1400" b="1" dirty="0">
                <a:ea typeface="Cambria Math" panose="02040503050406030204" pitchFamily="18" charset="0"/>
                <a:cs typeface="Times New Roman" pitchFamily="18" charset="0"/>
              </a:rPr>
              <a:t>Add a given value to a list</a:t>
            </a:r>
          </a:p>
          <a:p>
            <a:pPr lvl="2" algn="just">
              <a:lnSpc>
                <a:spcPct val="100000"/>
              </a:lnSpc>
            </a:pPr>
            <a:r>
              <a:rPr lang="en-US" sz="1400" b="1" dirty="0">
                <a:ea typeface="Cambria Math" panose="02040503050406030204" pitchFamily="18" charset="0"/>
                <a:cs typeface="Times New Roman" pitchFamily="18" charset="0"/>
              </a:rPr>
              <a:t>Delete a given value from a list</a:t>
            </a:r>
          </a:p>
          <a:p>
            <a:pPr>
              <a:lnSpc>
                <a:spcPct val="100000"/>
              </a:lnSpc>
              <a:spcBef>
                <a:spcPts val="0"/>
              </a:spcBef>
              <a:spcAft>
                <a:spcPts val="600"/>
              </a:spcAft>
            </a:pPr>
            <a:endParaRPr lang="en-US" sz="2000" dirty="0">
              <a:ea typeface="Cambria Math" panose="02040503050406030204" pitchFamily="18" charset="0"/>
              <a:cs typeface="Times New Roman" pitchFamily="18" charset="0"/>
            </a:endParaRPr>
          </a:p>
        </p:txBody>
      </p:sp>
      <p:pic>
        <p:nvPicPr>
          <p:cNvPr id="24" name="图片 47"/>
          <p:cNvPicPr>
            <a:picLocks noChangeAspect="1"/>
          </p:cNvPicPr>
          <p:nvPr/>
        </p:nvPicPr>
        <p:blipFill>
          <a:blip r:embed="rId3"/>
          <a:stretch>
            <a:fillRect/>
          </a:stretch>
        </p:blipFill>
        <p:spPr>
          <a:xfrm>
            <a:off x="6512835" y="4332733"/>
            <a:ext cx="1442445" cy="1138362"/>
          </a:xfrm>
          <a:prstGeom prst="rect">
            <a:avLst/>
          </a:prstGeom>
        </p:spPr>
      </p:pic>
      <p:sp>
        <p:nvSpPr>
          <p:cNvPr id="2" name="Rectangle 1"/>
          <p:cNvSpPr/>
          <p:nvPr/>
        </p:nvSpPr>
        <p:spPr>
          <a:xfrm>
            <a:off x="1554480" y="4298443"/>
            <a:ext cx="4617720" cy="140428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503810212"/>
      </p:ext>
    </p:extLst>
  </p:cSld>
  <p:clrMapOvr>
    <a:masterClrMapping/>
  </p:clrMapOvr>
  <p:transition>
    <p:wipe dir="u"/>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089660" y="1470689"/>
            <a:ext cx="1994916" cy="359288"/>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itle 1"/>
          <p:cNvSpPr>
            <a:spLocks noGrp="1"/>
          </p:cNvSpPr>
          <p:nvPr>
            <p:ph type="title"/>
          </p:nvPr>
        </p:nvSpPr>
        <p:spPr/>
        <p:txBody>
          <a:bodyPr/>
          <a:lstStyle/>
          <a:p>
            <a:r>
              <a:rPr lang="en-SG"/>
              <a:t>OUTLINE</a:t>
            </a:r>
          </a:p>
        </p:txBody>
      </p:sp>
      <p:sp>
        <p:nvSpPr>
          <p:cNvPr id="4" name="Content Placeholder 1"/>
          <p:cNvSpPr txBox="1">
            <a:spLocks/>
          </p:cNvSpPr>
          <p:nvPr/>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SG" sz="1800" b="1"/>
              <a:t>Item Search</a:t>
            </a:r>
          </a:p>
          <a:p>
            <a:pPr>
              <a:lnSpc>
                <a:spcPct val="150000"/>
              </a:lnSpc>
            </a:pPr>
            <a:r>
              <a:rPr lang="en-SG" sz="1800"/>
              <a:t>Binary Search Trees (BST)</a:t>
            </a:r>
          </a:p>
          <a:p>
            <a:pPr>
              <a:lnSpc>
                <a:spcPct val="150000"/>
              </a:lnSpc>
            </a:pPr>
            <a:r>
              <a:rPr lang="en-SG" sz="1800"/>
              <a:t>BST Operations:</a:t>
            </a:r>
          </a:p>
          <a:p>
            <a:pPr lvl="1">
              <a:lnSpc>
                <a:spcPct val="150000"/>
              </a:lnSpc>
              <a:buFont typeface="Verdana" panose="020B0604030504040204" pitchFamily="34" charset="0"/>
              <a:buChar char="-"/>
            </a:pPr>
            <a:r>
              <a:rPr lang="en-SG" sz="1600"/>
              <a:t>Traversal</a:t>
            </a:r>
          </a:p>
          <a:p>
            <a:pPr lvl="1">
              <a:lnSpc>
                <a:spcPct val="150000"/>
              </a:lnSpc>
              <a:buFont typeface="Verdana" panose="020B0604030504040204" pitchFamily="34" charset="0"/>
              <a:buChar char="-"/>
            </a:pPr>
            <a:r>
              <a:rPr lang="en-SG" sz="1600"/>
              <a:t>Inserting a node</a:t>
            </a:r>
          </a:p>
          <a:p>
            <a:pPr lvl="1">
              <a:lnSpc>
                <a:spcPct val="150000"/>
              </a:lnSpc>
              <a:buFont typeface="Verdana" panose="020B0604030504040204" pitchFamily="34" charset="0"/>
              <a:buChar char="-"/>
            </a:pPr>
            <a:r>
              <a:rPr lang="en-SG" sz="1600"/>
              <a:t>Removing a node</a:t>
            </a:r>
          </a:p>
        </p:txBody>
      </p:sp>
      <p:grpSp>
        <p:nvGrpSpPr>
          <p:cNvPr id="83" name="Group 82"/>
          <p:cNvGrpSpPr/>
          <p:nvPr/>
        </p:nvGrpSpPr>
        <p:grpSpPr>
          <a:xfrm>
            <a:off x="4915976" y="1967697"/>
            <a:ext cx="2880375" cy="2507015"/>
            <a:chOff x="4905146" y="2397660"/>
            <a:chExt cx="3476854" cy="3026178"/>
          </a:xfrm>
        </p:grpSpPr>
        <p:sp>
          <p:nvSpPr>
            <p:cNvPr id="45" name="object 8"/>
            <p:cNvSpPr/>
            <p:nvPr/>
          </p:nvSpPr>
          <p:spPr>
            <a:xfrm>
              <a:off x="6542776" y="2397660"/>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46" name="object 9"/>
            <p:cNvSpPr txBox="1"/>
            <p:nvPr/>
          </p:nvSpPr>
          <p:spPr>
            <a:xfrm>
              <a:off x="6682876" y="2448510"/>
              <a:ext cx="193945"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H</a:t>
              </a:r>
              <a:endParaRPr sz="1400">
                <a:solidFill>
                  <a:prstClr val="black"/>
                </a:solidFill>
                <a:latin typeface="Verdana (Body)"/>
                <a:cs typeface="Calibri"/>
              </a:endParaRPr>
            </a:p>
          </p:txBody>
        </p:sp>
        <p:sp>
          <p:nvSpPr>
            <p:cNvPr id="47" name="object 11"/>
            <p:cNvSpPr/>
            <p:nvPr/>
          </p:nvSpPr>
          <p:spPr>
            <a:xfrm>
              <a:off x="5657210" y="2955228"/>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48" name="object 12"/>
            <p:cNvSpPr txBox="1"/>
            <p:nvPr/>
          </p:nvSpPr>
          <p:spPr>
            <a:xfrm>
              <a:off x="5812684" y="2992020"/>
              <a:ext cx="158085"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E</a:t>
              </a:r>
              <a:endParaRPr sz="1400">
                <a:solidFill>
                  <a:prstClr val="black"/>
                </a:solidFill>
                <a:latin typeface="Verdana (Body)"/>
                <a:cs typeface="Calibri"/>
              </a:endParaRPr>
            </a:p>
          </p:txBody>
        </p:sp>
        <p:sp>
          <p:nvSpPr>
            <p:cNvPr id="49" name="object 14"/>
            <p:cNvSpPr/>
            <p:nvPr/>
          </p:nvSpPr>
          <p:spPr>
            <a:xfrm>
              <a:off x="5214396"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50" name="object 15"/>
            <p:cNvSpPr txBox="1"/>
            <p:nvPr/>
          </p:nvSpPr>
          <p:spPr>
            <a:xfrm>
              <a:off x="5363535" y="3637434"/>
              <a:ext cx="172720" cy="346495"/>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B</a:t>
              </a:r>
              <a:endParaRPr sz="1400">
                <a:solidFill>
                  <a:prstClr val="black"/>
                </a:solidFill>
                <a:latin typeface="Verdana (Body)"/>
                <a:cs typeface="Calibri"/>
              </a:endParaRPr>
            </a:p>
          </p:txBody>
        </p:sp>
        <p:sp>
          <p:nvSpPr>
            <p:cNvPr id="51" name="object 17"/>
            <p:cNvSpPr/>
            <p:nvPr/>
          </p:nvSpPr>
          <p:spPr>
            <a:xfrm>
              <a:off x="6099993"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52" name="object 18"/>
            <p:cNvSpPr txBox="1"/>
            <p:nvPr/>
          </p:nvSpPr>
          <p:spPr>
            <a:xfrm>
              <a:off x="6258771" y="3637434"/>
              <a:ext cx="150765"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F</a:t>
              </a:r>
              <a:endParaRPr sz="1400">
                <a:solidFill>
                  <a:prstClr val="black"/>
                </a:solidFill>
                <a:latin typeface="Verdana (Body)"/>
                <a:cs typeface="Calibri"/>
              </a:endParaRPr>
            </a:p>
          </p:txBody>
        </p:sp>
        <p:sp>
          <p:nvSpPr>
            <p:cNvPr id="53" name="object 20"/>
            <p:cNvSpPr/>
            <p:nvPr/>
          </p:nvSpPr>
          <p:spPr>
            <a:xfrm>
              <a:off x="7428372" y="2955228"/>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54" name="object 21"/>
            <p:cNvSpPr txBox="1"/>
            <p:nvPr/>
          </p:nvSpPr>
          <p:spPr>
            <a:xfrm>
              <a:off x="7591612" y="2992020"/>
              <a:ext cx="140520"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L</a:t>
              </a:r>
              <a:endParaRPr sz="1400">
                <a:solidFill>
                  <a:prstClr val="black"/>
                </a:solidFill>
                <a:latin typeface="Verdana (Body)"/>
                <a:cs typeface="Calibri"/>
              </a:endParaRPr>
            </a:p>
          </p:txBody>
        </p:sp>
        <p:sp>
          <p:nvSpPr>
            <p:cNvPr id="55" name="object 23"/>
            <p:cNvSpPr/>
            <p:nvPr/>
          </p:nvSpPr>
          <p:spPr>
            <a:xfrm>
              <a:off x="6985589"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56" name="object 24"/>
            <p:cNvSpPr txBox="1"/>
            <p:nvPr/>
          </p:nvSpPr>
          <p:spPr>
            <a:xfrm>
              <a:off x="7160434" y="3637434"/>
              <a:ext cx="113441" cy="346495"/>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J</a:t>
              </a:r>
              <a:endParaRPr sz="1400">
                <a:solidFill>
                  <a:prstClr val="black"/>
                </a:solidFill>
                <a:latin typeface="Verdana (Body)"/>
                <a:cs typeface="Calibri"/>
              </a:endParaRPr>
            </a:p>
          </p:txBody>
        </p:sp>
        <p:sp>
          <p:nvSpPr>
            <p:cNvPr id="57" name="object 26"/>
            <p:cNvSpPr/>
            <p:nvPr/>
          </p:nvSpPr>
          <p:spPr>
            <a:xfrm>
              <a:off x="7871155"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58" name="object 27"/>
            <p:cNvSpPr txBox="1"/>
            <p:nvPr/>
          </p:nvSpPr>
          <p:spPr>
            <a:xfrm>
              <a:off x="7984741" y="3637434"/>
              <a:ext cx="254689" cy="346495"/>
            </a:xfrm>
            <a:prstGeom prst="ellipse">
              <a:avLst/>
            </a:prstGeom>
          </p:spPr>
          <p:txBody>
            <a:bodyPr vert="horz" wrap="square" lIns="0" tIns="0" rIns="0" bIns="0" rtlCol="0">
              <a:spAutoFit/>
            </a:bodyPr>
            <a:lstStyle/>
            <a:p>
              <a:pPr marL="12700"/>
              <a:r>
                <a:rPr sz="1400" spc="-20" dirty="0">
                  <a:solidFill>
                    <a:prstClr val="black"/>
                  </a:solidFill>
                  <a:latin typeface="Verdana (Body)"/>
                  <a:cs typeface="Calibri"/>
                </a:rPr>
                <a:t>M</a:t>
              </a:r>
              <a:endParaRPr sz="1400">
                <a:solidFill>
                  <a:prstClr val="black"/>
                </a:solidFill>
                <a:latin typeface="Verdana (Body)"/>
                <a:cs typeface="Calibri"/>
              </a:endParaRPr>
            </a:p>
          </p:txBody>
        </p:sp>
        <p:sp>
          <p:nvSpPr>
            <p:cNvPr id="59" name="object 47"/>
            <p:cNvSpPr/>
            <p:nvPr/>
          </p:nvSpPr>
          <p:spPr>
            <a:xfrm>
              <a:off x="6237977" y="4286611"/>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60" name="object 48"/>
            <p:cNvSpPr txBox="1"/>
            <p:nvPr/>
          </p:nvSpPr>
          <p:spPr>
            <a:xfrm>
              <a:off x="6364907" y="4323403"/>
              <a:ext cx="196141" cy="346495"/>
            </a:xfrm>
            <a:prstGeom prst="ellipse">
              <a:avLst/>
            </a:prstGeom>
          </p:spPr>
          <p:txBody>
            <a:bodyPr vert="horz" wrap="square" lIns="0" tIns="0" rIns="0" bIns="0" rtlCol="0">
              <a:spAutoFit/>
            </a:bodyPr>
            <a:lstStyle/>
            <a:p>
              <a:pPr marL="12700"/>
              <a:r>
                <a:rPr sz="1400" spc="-15" dirty="0">
                  <a:solidFill>
                    <a:prstClr val="black"/>
                  </a:solidFill>
                  <a:latin typeface="Verdana (Body)"/>
                  <a:cs typeface="Calibri"/>
                </a:rPr>
                <a:t>G</a:t>
              </a:r>
              <a:endParaRPr sz="1400" dirty="0">
                <a:solidFill>
                  <a:prstClr val="black"/>
                </a:solidFill>
                <a:latin typeface="Verdana (Body)"/>
                <a:cs typeface="Calibri"/>
              </a:endParaRPr>
            </a:p>
          </p:txBody>
        </p:sp>
        <p:sp>
          <p:nvSpPr>
            <p:cNvPr id="61" name="object 50"/>
            <p:cNvSpPr/>
            <p:nvPr/>
          </p:nvSpPr>
          <p:spPr>
            <a:xfrm>
              <a:off x="7433922"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62" name="object 51"/>
            <p:cNvSpPr txBox="1"/>
            <p:nvPr/>
          </p:nvSpPr>
          <p:spPr>
            <a:xfrm>
              <a:off x="7573586" y="4328477"/>
              <a:ext cx="166866" cy="346495"/>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K</a:t>
              </a:r>
              <a:endParaRPr sz="1400" dirty="0">
                <a:solidFill>
                  <a:prstClr val="black"/>
                </a:solidFill>
                <a:latin typeface="Verdana (Body)"/>
                <a:cs typeface="Calibri"/>
              </a:endParaRPr>
            </a:p>
          </p:txBody>
        </p:sp>
        <p:sp>
          <p:nvSpPr>
            <p:cNvPr id="63" name="object 59"/>
            <p:cNvSpPr/>
            <p:nvPr/>
          </p:nvSpPr>
          <p:spPr>
            <a:xfrm>
              <a:off x="6825022"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64" name="object 60"/>
            <p:cNvSpPr txBox="1"/>
            <p:nvPr/>
          </p:nvSpPr>
          <p:spPr>
            <a:xfrm>
              <a:off x="7019793" y="4328477"/>
              <a:ext cx="95874" cy="346495"/>
            </a:xfrm>
            <a:prstGeom prst="ellipse">
              <a:avLst/>
            </a:prstGeom>
          </p:spPr>
          <p:txBody>
            <a:bodyPr vert="horz" wrap="square" lIns="0" tIns="0" rIns="0" bIns="0" rtlCol="0">
              <a:spAutoFit/>
            </a:bodyPr>
            <a:lstStyle/>
            <a:p>
              <a:pPr marL="12700"/>
              <a:r>
                <a:rPr sz="1400" spc="-5" dirty="0">
                  <a:solidFill>
                    <a:prstClr val="black"/>
                  </a:solidFill>
                  <a:latin typeface="Verdana (Body)"/>
                  <a:cs typeface="Calibri"/>
                </a:rPr>
                <a:t>I</a:t>
              </a:r>
              <a:endParaRPr sz="1400">
                <a:solidFill>
                  <a:prstClr val="black"/>
                </a:solidFill>
                <a:latin typeface="Verdana (Body)"/>
                <a:cs typeface="Calibri"/>
              </a:endParaRPr>
            </a:p>
          </p:txBody>
        </p:sp>
        <p:sp>
          <p:nvSpPr>
            <p:cNvPr id="65" name="object 65"/>
            <p:cNvSpPr/>
            <p:nvPr/>
          </p:nvSpPr>
          <p:spPr>
            <a:xfrm>
              <a:off x="5514045"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66" name="object 66"/>
            <p:cNvSpPr txBox="1"/>
            <p:nvPr/>
          </p:nvSpPr>
          <p:spPr>
            <a:xfrm>
              <a:off x="5664399" y="4328477"/>
              <a:ext cx="169794"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C</a:t>
              </a:r>
              <a:endParaRPr sz="1400">
                <a:solidFill>
                  <a:prstClr val="black"/>
                </a:solidFill>
                <a:latin typeface="Verdana (Body)"/>
                <a:cs typeface="Calibri"/>
              </a:endParaRPr>
            </a:p>
          </p:txBody>
        </p:sp>
        <p:sp>
          <p:nvSpPr>
            <p:cNvPr id="67" name="object 71"/>
            <p:cNvSpPr/>
            <p:nvPr/>
          </p:nvSpPr>
          <p:spPr>
            <a:xfrm>
              <a:off x="4905146"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68" name="object 72"/>
            <p:cNvSpPr txBox="1"/>
            <p:nvPr/>
          </p:nvSpPr>
          <p:spPr>
            <a:xfrm>
              <a:off x="5050303" y="4328477"/>
              <a:ext cx="182236" cy="346495"/>
            </a:xfrm>
            <a:prstGeom prst="ellipse">
              <a:avLst/>
            </a:prstGeom>
          </p:spPr>
          <p:txBody>
            <a:bodyPr vert="horz" wrap="square" lIns="0" tIns="0" rIns="0" bIns="0" rtlCol="0">
              <a:spAutoFit/>
            </a:bodyPr>
            <a:lstStyle/>
            <a:p>
              <a:pPr marL="12700"/>
              <a:r>
                <a:rPr sz="1400" spc="-15" dirty="0">
                  <a:solidFill>
                    <a:prstClr val="black"/>
                  </a:solidFill>
                  <a:latin typeface="Verdana (Body)"/>
                  <a:cs typeface="Calibri"/>
                </a:rPr>
                <a:t>A</a:t>
              </a:r>
              <a:endParaRPr sz="1400">
                <a:solidFill>
                  <a:prstClr val="black"/>
                </a:solidFill>
                <a:latin typeface="Verdana (Body)"/>
                <a:cs typeface="Calibri"/>
              </a:endParaRPr>
            </a:p>
          </p:txBody>
        </p:sp>
        <p:sp>
          <p:nvSpPr>
            <p:cNvPr id="69" name="object 77"/>
            <p:cNvSpPr/>
            <p:nvPr/>
          </p:nvSpPr>
          <p:spPr>
            <a:xfrm>
              <a:off x="5735452" y="4982684"/>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70" name="object 78"/>
            <p:cNvSpPr txBox="1"/>
            <p:nvPr/>
          </p:nvSpPr>
          <p:spPr>
            <a:xfrm>
              <a:off x="5876426" y="5033534"/>
              <a:ext cx="191750"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D</a:t>
              </a:r>
              <a:endParaRPr sz="1400">
                <a:solidFill>
                  <a:prstClr val="black"/>
                </a:solidFill>
                <a:latin typeface="Verdana (Body)"/>
                <a:cs typeface="Calibri"/>
              </a:endParaRPr>
            </a:p>
          </p:txBody>
        </p:sp>
        <p:cxnSp>
          <p:nvCxnSpPr>
            <p:cNvPr id="71" name="直接箭头连接符 31"/>
            <p:cNvCxnSpPr>
              <a:stCxn id="45" idx="5"/>
              <a:endCxn id="53" idx="1"/>
            </p:cNvCxnSpPr>
            <p:nvPr/>
          </p:nvCxnSpPr>
          <p:spPr>
            <a:xfrm>
              <a:off x="6978809" y="2774205"/>
              <a:ext cx="524375" cy="24562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72" name="直接箭头连接符 32"/>
            <p:cNvCxnSpPr>
              <a:stCxn id="45" idx="3"/>
              <a:endCxn id="47" idx="7"/>
            </p:cNvCxnSpPr>
            <p:nvPr/>
          </p:nvCxnSpPr>
          <p:spPr>
            <a:xfrm flipH="1">
              <a:off x="6093243" y="2774205"/>
              <a:ext cx="524345" cy="24562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73" name="直接箭头连接符 33"/>
            <p:cNvCxnSpPr>
              <a:stCxn id="47" idx="4"/>
              <a:endCxn id="49" idx="7"/>
            </p:cNvCxnSpPr>
            <p:nvPr/>
          </p:nvCxnSpPr>
          <p:spPr>
            <a:xfrm flipH="1">
              <a:off x="5650429" y="3396382"/>
              <a:ext cx="262204"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74" name="直接箭头连接符 34"/>
            <p:cNvCxnSpPr>
              <a:stCxn id="53" idx="3"/>
              <a:endCxn id="55" idx="0"/>
            </p:cNvCxnSpPr>
            <p:nvPr/>
          </p:nvCxnSpPr>
          <p:spPr>
            <a:xfrm flipH="1">
              <a:off x="7241012" y="3331776"/>
              <a:ext cx="262172"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75" name="直接箭头连接符 35"/>
            <p:cNvCxnSpPr>
              <a:stCxn id="47" idx="4"/>
              <a:endCxn id="51" idx="1"/>
            </p:cNvCxnSpPr>
            <p:nvPr/>
          </p:nvCxnSpPr>
          <p:spPr>
            <a:xfrm>
              <a:off x="5912633" y="3396382"/>
              <a:ext cx="262172"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76" name="直接箭头连接符 36"/>
            <p:cNvCxnSpPr>
              <a:stCxn id="53" idx="5"/>
              <a:endCxn id="57" idx="0"/>
            </p:cNvCxnSpPr>
            <p:nvPr/>
          </p:nvCxnSpPr>
          <p:spPr>
            <a:xfrm>
              <a:off x="7864405" y="3331776"/>
              <a:ext cx="262173"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77" name="直接箭头连接符 37"/>
            <p:cNvCxnSpPr>
              <a:stCxn id="49" idx="4"/>
              <a:endCxn id="65" idx="0"/>
            </p:cNvCxnSpPr>
            <p:nvPr/>
          </p:nvCxnSpPr>
          <p:spPr>
            <a:xfrm>
              <a:off x="5469819" y="4041796"/>
              <a:ext cx="299649"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78" name="直接箭头连接符 38"/>
            <p:cNvCxnSpPr>
              <a:stCxn id="49" idx="4"/>
              <a:endCxn id="67" idx="0"/>
            </p:cNvCxnSpPr>
            <p:nvPr/>
          </p:nvCxnSpPr>
          <p:spPr>
            <a:xfrm flipH="1">
              <a:off x="5160569" y="4041796"/>
              <a:ext cx="309250"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79" name="直接箭头连接符 39"/>
            <p:cNvCxnSpPr>
              <a:stCxn id="55" idx="4"/>
              <a:endCxn id="63" idx="0"/>
            </p:cNvCxnSpPr>
            <p:nvPr/>
          </p:nvCxnSpPr>
          <p:spPr>
            <a:xfrm flipH="1">
              <a:off x="7080445" y="4041796"/>
              <a:ext cx="160567"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80" name="直接箭头连接符 40"/>
            <p:cNvCxnSpPr>
              <a:stCxn id="51" idx="4"/>
              <a:endCxn id="59" idx="0"/>
            </p:cNvCxnSpPr>
            <p:nvPr/>
          </p:nvCxnSpPr>
          <p:spPr>
            <a:xfrm>
              <a:off x="6355416" y="4041796"/>
              <a:ext cx="137984" cy="244815"/>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81" name="直接箭头连接符 41"/>
            <p:cNvCxnSpPr>
              <a:stCxn id="55" idx="4"/>
              <a:endCxn id="61" idx="0"/>
            </p:cNvCxnSpPr>
            <p:nvPr/>
          </p:nvCxnSpPr>
          <p:spPr>
            <a:xfrm>
              <a:off x="7241012" y="4041796"/>
              <a:ext cx="448333"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82" name="直接箭头连接符 42"/>
            <p:cNvCxnSpPr>
              <a:stCxn id="65" idx="4"/>
              <a:endCxn id="69" idx="0"/>
            </p:cNvCxnSpPr>
            <p:nvPr/>
          </p:nvCxnSpPr>
          <p:spPr>
            <a:xfrm>
              <a:off x="5769468" y="4732839"/>
              <a:ext cx="221407" cy="249845"/>
            </a:xfrm>
            <a:prstGeom prst="straightConnector1">
              <a:avLst/>
            </a:prstGeom>
            <a:noFill/>
            <a:ln w="38100" cap="flat" cmpd="sng" algn="ctr">
              <a:solidFill>
                <a:srgbClr val="4F81BD">
                  <a:shade val="95000"/>
                  <a:satMod val="105000"/>
                </a:srgbClr>
              </a:solidFill>
              <a:prstDash val="solid"/>
              <a:tailEnd type="triangle"/>
            </a:ln>
            <a:effectLst/>
          </p:spPr>
        </p:cxnSp>
      </p:grpSp>
    </p:spTree>
    <p:extLst>
      <p:ext uri="{BB962C8B-B14F-4D97-AF65-F5344CB8AC3E}">
        <p14:creationId xmlns:p14="http://schemas.microsoft.com/office/powerpoint/2010/main" val="3986487782"/>
      </p:ext>
    </p:extLst>
  </p:cSld>
  <p:clrMapOvr>
    <a:masterClrMapping/>
  </p:clrMapOvr>
  <p:transition>
    <p:wipe dir="u"/>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t>Item Search-linked list</a:t>
            </a:r>
          </a:p>
        </p:txBody>
      </p:sp>
      <p:sp>
        <p:nvSpPr>
          <p:cNvPr id="3" name="Content Placeholder 1"/>
          <p:cNvSpPr txBox="1">
            <a:spLocks/>
          </p:cNvSpPr>
          <p:nvPr/>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None/>
            </a:pPr>
            <a:r>
              <a:rPr lang="en-US" altLang="zh-CN" sz="1800"/>
              <a:t>Given a linked list of names, how do we check whether a given name(e.g., </a:t>
            </a:r>
            <a:r>
              <a:rPr lang="en-US" altLang="zh-CN" sz="1800">
                <a:solidFill>
                  <a:srgbClr val="3366FF"/>
                </a:solidFill>
              </a:rPr>
              <a:t>Irit</a:t>
            </a:r>
            <a:r>
              <a:rPr lang="en-US" altLang="zh-CN" sz="1800"/>
              <a:t>) is in the list?</a:t>
            </a:r>
            <a:endParaRPr lang="zh-CN" altLang="en-US" sz="1800"/>
          </a:p>
          <a:p>
            <a:pPr algn="just">
              <a:lnSpc>
                <a:spcPct val="150000"/>
              </a:lnSpc>
            </a:pPr>
            <a:endParaRPr lang="en-SG" sz="1800"/>
          </a:p>
        </p:txBody>
      </p:sp>
      <p:sp>
        <p:nvSpPr>
          <p:cNvPr id="4" name="Rectangle 13"/>
          <p:cNvSpPr>
            <a:spLocks noChangeArrowheads="1"/>
          </p:cNvSpPr>
          <p:nvPr/>
        </p:nvSpPr>
        <p:spPr bwMode="auto">
          <a:xfrm>
            <a:off x="4216677" y="2598186"/>
            <a:ext cx="609600" cy="457200"/>
          </a:xfrm>
          <a:prstGeom prst="rect">
            <a:avLst/>
          </a:prstGeom>
          <a:solidFill>
            <a:srgbClr val="8BB4FF"/>
          </a:solidFill>
          <a:ln w="28575" algn="ctr">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latin typeface="Verdana (Body)"/>
              </a:rPr>
              <a:t>Jane</a:t>
            </a:r>
          </a:p>
        </p:txBody>
      </p:sp>
      <p:sp>
        <p:nvSpPr>
          <p:cNvPr id="5" name="Rectangle 14"/>
          <p:cNvSpPr>
            <a:spLocks noChangeArrowheads="1"/>
          </p:cNvSpPr>
          <p:nvPr/>
        </p:nvSpPr>
        <p:spPr bwMode="auto">
          <a:xfrm>
            <a:off x="2723634" y="2596587"/>
            <a:ext cx="609600" cy="457200"/>
          </a:xfrm>
          <a:prstGeom prst="rect">
            <a:avLst/>
          </a:prstGeom>
          <a:solidFill>
            <a:srgbClr val="8BB4FF"/>
          </a:solidFill>
          <a:ln w="28575" algn="ctr">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latin typeface="Verdana (Body)"/>
              </a:rPr>
              <a:t> Anna</a:t>
            </a:r>
          </a:p>
        </p:txBody>
      </p:sp>
      <p:sp>
        <p:nvSpPr>
          <p:cNvPr id="6" name="Rectangle 15"/>
          <p:cNvSpPr>
            <a:spLocks noChangeArrowheads="1"/>
          </p:cNvSpPr>
          <p:nvPr/>
        </p:nvSpPr>
        <p:spPr bwMode="auto">
          <a:xfrm>
            <a:off x="1935367" y="2596587"/>
            <a:ext cx="609600" cy="457200"/>
          </a:xfrm>
          <a:prstGeom prst="rect">
            <a:avLst/>
          </a:prstGeom>
          <a:solidFill>
            <a:srgbClr val="8BB4FF"/>
          </a:solidFill>
          <a:ln w="28575" algn="ctr">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dirty="0">
                <a:latin typeface="Verdana (Body)"/>
              </a:rPr>
              <a:t>John</a:t>
            </a:r>
          </a:p>
        </p:txBody>
      </p:sp>
      <p:sp>
        <p:nvSpPr>
          <p:cNvPr id="7" name="Rectangle 16"/>
          <p:cNvSpPr>
            <a:spLocks noChangeArrowheads="1"/>
          </p:cNvSpPr>
          <p:nvPr/>
        </p:nvSpPr>
        <p:spPr bwMode="auto">
          <a:xfrm>
            <a:off x="5729649" y="2596587"/>
            <a:ext cx="609600" cy="457200"/>
          </a:xfrm>
          <a:prstGeom prst="rect">
            <a:avLst/>
          </a:prstGeom>
          <a:solidFill>
            <a:srgbClr val="8BB4FF"/>
          </a:solidFill>
          <a:ln w="28575" algn="ctr">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latin typeface="Verdana (Body)"/>
              </a:rPr>
              <a:t>Brian</a:t>
            </a:r>
          </a:p>
        </p:txBody>
      </p:sp>
      <p:sp>
        <p:nvSpPr>
          <p:cNvPr id="8" name="Rectangle 17"/>
          <p:cNvSpPr>
            <a:spLocks noChangeArrowheads="1"/>
          </p:cNvSpPr>
          <p:nvPr/>
        </p:nvSpPr>
        <p:spPr bwMode="auto">
          <a:xfrm>
            <a:off x="4959700" y="2596587"/>
            <a:ext cx="609600" cy="457200"/>
          </a:xfrm>
          <a:prstGeom prst="rect">
            <a:avLst/>
          </a:prstGeom>
          <a:solidFill>
            <a:srgbClr val="8BB4FF"/>
          </a:solidFill>
          <a:ln w="28575" algn="ctr">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latin typeface="Verdana (Body)"/>
              </a:rPr>
              <a:t>Irit</a:t>
            </a:r>
          </a:p>
        </p:txBody>
      </p:sp>
      <p:sp>
        <p:nvSpPr>
          <p:cNvPr id="9" name="Rectangle 18"/>
          <p:cNvSpPr>
            <a:spLocks noChangeArrowheads="1"/>
          </p:cNvSpPr>
          <p:nvPr/>
        </p:nvSpPr>
        <p:spPr bwMode="auto">
          <a:xfrm>
            <a:off x="6468319" y="2596587"/>
            <a:ext cx="609600" cy="457200"/>
          </a:xfrm>
          <a:prstGeom prst="rect">
            <a:avLst/>
          </a:prstGeom>
          <a:solidFill>
            <a:srgbClr val="8BB4FF"/>
          </a:solidFill>
          <a:ln w="285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dirty="0">
                <a:latin typeface="Verdana (Body)"/>
              </a:rPr>
              <a:t>Simon</a:t>
            </a:r>
          </a:p>
        </p:txBody>
      </p:sp>
      <p:sp>
        <p:nvSpPr>
          <p:cNvPr id="10" name="Rectangle 19"/>
          <p:cNvSpPr>
            <a:spLocks noChangeArrowheads="1"/>
          </p:cNvSpPr>
          <p:nvPr/>
        </p:nvSpPr>
        <p:spPr bwMode="auto">
          <a:xfrm>
            <a:off x="3473654" y="2596587"/>
            <a:ext cx="609600" cy="457200"/>
          </a:xfrm>
          <a:prstGeom prst="rect">
            <a:avLst/>
          </a:prstGeom>
          <a:solidFill>
            <a:srgbClr val="8BB4FF"/>
          </a:solidFill>
          <a:ln w="28575" algn="ctr">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a:latin typeface="Verdana (Body)"/>
              </a:rPr>
              <a:t>Peter</a:t>
            </a:r>
          </a:p>
        </p:txBody>
      </p:sp>
      <p:cxnSp>
        <p:nvCxnSpPr>
          <p:cNvPr id="11" name="直接箭头连接符 11"/>
          <p:cNvCxnSpPr>
            <a:stCxn id="6" idx="3"/>
            <a:endCxn id="5" idx="1"/>
          </p:cNvCxnSpPr>
          <p:nvPr/>
        </p:nvCxnSpPr>
        <p:spPr>
          <a:xfrm>
            <a:off x="2544967" y="2825187"/>
            <a:ext cx="17866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2"/>
          <p:cNvCxnSpPr/>
          <p:nvPr/>
        </p:nvCxnSpPr>
        <p:spPr>
          <a:xfrm>
            <a:off x="3317852" y="2825187"/>
            <a:ext cx="17866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3"/>
          <p:cNvCxnSpPr/>
          <p:nvPr/>
        </p:nvCxnSpPr>
        <p:spPr>
          <a:xfrm>
            <a:off x="4079852" y="2825187"/>
            <a:ext cx="17866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4"/>
          <p:cNvCxnSpPr/>
          <p:nvPr/>
        </p:nvCxnSpPr>
        <p:spPr>
          <a:xfrm>
            <a:off x="4813716" y="2825187"/>
            <a:ext cx="17866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5"/>
          <p:cNvCxnSpPr/>
          <p:nvPr/>
        </p:nvCxnSpPr>
        <p:spPr>
          <a:xfrm>
            <a:off x="5569856" y="2825187"/>
            <a:ext cx="17866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6"/>
          <p:cNvCxnSpPr/>
          <p:nvPr/>
        </p:nvCxnSpPr>
        <p:spPr>
          <a:xfrm>
            <a:off x="6315919" y="2825187"/>
            <a:ext cx="17866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nvGrpSpPr>
          <p:cNvPr id="17" name="组合 21"/>
          <p:cNvGrpSpPr/>
          <p:nvPr/>
        </p:nvGrpSpPr>
        <p:grpSpPr>
          <a:xfrm>
            <a:off x="2010619" y="3070044"/>
            <a:ext cx="735733" cy="898267"/>
            <a:chOff x="1589315" y="4343400"/>
            <a:chExt cx="735733" cy="898267"/>
          </a:xfrm>
        </p:grpSpPr>
        <p:cxnSp>
          <p:nvCxnSpPr>
            <p:cNvPr id="18" name="直接箭头连接符 18"/>
            <p:cNvCxnSpPr/>
            <p:nvPr/>
          </p:nvCxnSpPr>
          <p:spPr>
            <a:xfrm flipV="1">
              <a:off x="1905000" y="4343400"/>
              <a:ext cx="0" cy="533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文本框 19"/>
            <p:cNvSpPr txBox="1"/>
            <p:nvPr/>
          </p:nvSpPr>
          <p:spPr>
            <a:xfrm>
              <a:off x="1589315" y="4872335"/>
              <a:ext cx="735733" cy="369332"/>
            </a:xfrm>
            <a:prstGeom prst="rect">
              <a:avLst/>
            </a:prstGeom>
            <a:noFill/>
          </p:spPr>
          <p:txBody>
            <a:bodyPr wrap="square" rtlCol="0">
              <a:spAutoFit/>
            </a:bodyPr>
            <a:lstStyle/>
            <a:p>
              <a:r>
                <a:rPr lang="en-US" altLang="zh-CN" dirty="0">
                  <a:solidFill>
                    <a:srgbClr val="3366FF"/>
                  </a:solidFill>
                  <a:latin typeface="Verdana (Body)"/>
                </a:rPr>
                <a:t>cur</a:t>
              </a:r>
              <a:endParaRPr lang="zh-CN" altLang="en-US" dirty="0">
                <a:solidFill>
                  <a:srgbClr val="3366FF"/>
                </a:solidFill>
                <a:latin typeface="Verdana (Body)"/>
              </a:endParaRPr>
            </a:p>
          </p:txBody>
        </p:sp>
      </p:grpSp>
      <p:grpSp>
        <p:nvGrpSpPr>
          <p:cNvPr id="20" name="组合 22"/>
          <p:cNvGrpSpPr/>
          <p:nvPr/>
        </p:nvGrpSpPr>
        <p:grpSpPr>
          <a:xfrm>
            <a:off x="2734519" y="3053787"/>
            <a:ext cx="735733" cy="898267"/>
            <a:chOff x="1589315" y="4343400"/>
            <a:chExt cx="735733" cy="898267"/>
          </a:xfrm>
        </p:grpSpPr>
        <p:cxnSp>
          <p:nvCxnSpPr>
            <p:cNvPr id="21" name="直接箭头连接符 23"/>
            <p:cNvCxnSpPr/>
            <p:nvPr/>
          </p:nvCxnSpPr>
          <p:spPr>
            <a:xfrm flipV="1">
              <a:off x="1905000" y="4343400"/>
              <a:ext cx="0" cy="533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文本框 24"/>
            <p:cNvSpPr txBox="1"/>
            <p:nvPr/>
          </p:nvSpPr>
          <p:spPr>
            <a:xfrm>
              <a:off x="1589315" y="4872335"/>
              <a:ext cx="735733" cy="369332"/>
            </a:xfrm>
            <a:prstGeom prst="rect">
              <a:avLst/>
            </a:prstGeom>
            <a:noFill/>
          </p:spPr>
          <p:txBody>
            <a:bodyPr wrap="square" rtlCol="0">
              <a:spAutoFit/>
            </a:bodyPr>
            <a:lstStyle/>
            <a:p>
              <a:r>
                <a:rPr lang="en-US" altLang="zh-CN" dirty="0">
                  <a:solidFill>
                    <a:srgbClr val="3366FF"/>
                  </a:solidFill>
                  <a:latin typeface="Verdana (Body)"/>
                </a:rPr>
                <a:t>cur</a:t>
              </a:r>
              <a:endParaRPr lang="zh-CN" altLang="en-US" dirty="0">
                <a:solidFill>
                  <a:srgbClr val="3366FF"/>
                </a:solidFill>
                <a:latin typeface="Verdana (Body)"/>
              </a:endParaRPr>
            </a:p>
          </p:txBody>
        </p:sp>
      </p:grpSp>
      <p:grpSp>
        <p:nvGrpSpPr>
          <p:cNvPr id="23" name="组合 25"/>
          <p:cNvGrpSpPr/>
          <p:nvPr/>
        </p:nvGrpSpPr>
        <p:grpSpPr>
          <a:xfrm>
            <a:off x="3446586" y="3053787"/>
            <a:ext cx="735733" cy="898267"/>
            <a:chOff x="1589315" y="4343400"/>
            <a:chExt cx="735733" cy="898267"/>
          </a:xfrm>
        </p:grpSpPr>
        <p:cxnSp>
          <p:nvCxnSpPr>
            <p:cNvPr id="24" name="直接箭头连接符 26"/>
            <p:cNvCxnSpPr/>
            <p:nvPr/>
          </p:nvCxnSpPr>
          <p:spPr>
            <a:xfrm flipV="1">
              <a:off x="1905000" y="4343400"/>
              <a:ext cx="0" cy="533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文本框 27"/>
            <p:cNvSpPr txBox="1"/>
            <p:nvPr/>
          </p:nvSpPr>
          <p:spPr>
            <a:xfrm>
              <a:off x="1589315" y="4872335"/>
              <a:ext cx="735733" cy="369332"/>
            </a:xfrm>
            <a:prstGeom prst="rect">
              <a:avLst/>
            </a:prstGeom>
            <a:noFill/>
          </p:spPr>
          <p:txBody>
            <a:bodyPr wrap="square" rtlCol="0">
              <a:spAutoFit/>
            </a:bodyPr>
            <a:lstStyle/>
            <a:p>
              <a:r>
                <a:rPr lang="en-US" altLang="zh-CN" dirty="0">
                  <a:solidFill>
                    <a:srgbClr val="3366FF"/>
                  </a:solidFill>
                  <a:latin typeface="Verdana (Body)"/>
                </a:rPr>
                <a:t>cur</a:t>
              </a:r>
              <a:endParaRPr lang="zh-CN" altLang="en-US" dirty="0">
                <a:solidFill>
                  <a:srgbClr val="3366FF"/>
                </a:solidFill>
                <a:latin typeface="Verdana (Body)"/>
              </a:endParaRPr>
            </a:p>
          </p:txBody>
        </p:sp>
      </p:grpSp>
      <p:grpSp>
        <p:nvGrpSpPr>
          <p:cNvPr id="26" name="组合 28"/>
          <p:cNvGrpSpPr/>
          <p:nvPr/>
        </p:nvGrpSpPr>
        <p:grpSpPr>
          <a:xfrm>
            <a:off x="4208586" y="3053787"/>
            <a:ext cx="735733" cy="898267"/>
            <a:chOff x="1589315" y="4343400"/>
            <a:chExt cx="735733" cy="898267"/>
          </a:xfrm>
        </p:grpSpPr>
        <p:cxnSp>
          <p:nvCxnSpPr>
            <p:cNvPr id="27" name="直接箭头连接符 29"/>
            <p:cNvCxnSpPr/>
            <p:nvPr/>
          </p:nvCxnSpPr>
          <p:spPr>
            <a:xfrm flipV="1">
              <a:off x="1905000" y="4343400"/>
              <a:ext cx="0" cy="533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文本框 30"/>
            <p:cNvSpPr txBox="1"/>
            <p:nvPr/>
          </p:nvSpPr>
          <p:spPr>
            <a:xfrm>
              <a:off x="1589315" y="4872335"/>
              <a:ext cx="735733" cy="369332"/>
            </a:xfrm>
            <a:prstGeom prst="rect">
              <a:avLst/>
            </a:prstGeom>
            <a:noFill/>
          </p:spPr>
          <p:txBody>
            <a:bodyPr wrap="square" rtlCol="0">
              <a:spAutoFit/>
            </a:bodyPr>
            <a:lstStyle/>
            <a:p>
              <a:r>
                <a:rPr lang="en-US" altLang="zh-CN" dirty="0">
                  <a:solidFill>
                    <a:srgbClr val="3366FF"/>
                  </a:solidFill>
                  <a:latin typeface="Verdana (Body)"/>
                </a:rPr>
                <a:t>cur</a:t>
              </a:r>
              <a:endParaRPr lang="zh-CN" altLang="en-US" dirty="0">
                <a:solidFill>
                  <a:srgbClr val="3366FF"/>
                </a:solidFill>
                <a:latin typeface="Verdana (Body)"/>
              </a:endParaRPr>
            </a:p>
          </p:txBody>
        </p:sp>
      </p:grpSp>
      <p:grpSp>
        <p:nvGrpSpPr>
          <p:cNvPr id="29" name="组合 31"/>
          <p:cNvGrpSpPr/>
          <p:nvPr/>
        </p:nvGrpSpPr>
        <p:grpSpPr>
          <a:xfrm>
            <a:off x="4970586" y="3053787"/>
            <a:ext cx="735733" cy="898267"/>
            <a:chOff x="1589315" y="4343400"/>
            <a:chExt cx="735733" cy="898267"/>
          </a:xfrm>
        </p:grpSpPr>
        <p:cxnSp>
          <p:nvCxnSpPr>
            <p:cNvPr id="30" name="直接箭头连接符 32"/>
            <p:cNvCxnSpPr/>
            <p:nvPr/>
          </p:nvCxnSpPr>
          <p:spPr>
            <a:xfrm flipV="1">
              <a:off x="1905000" y="4343400"/>
              <a:ext cx="0" cy="533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文本框 33"/>
            <p:cNvSpPr txBox="1"/>
            <p:nvPr/>
          </p:nvSpPr>
          <p:spPr>
            <a:xfrm>
              <a:off x="1589315" y="4872335"/>
              <a:ext cx="735733" cy="369332"/>
            </a:xfrm>
            <a:prstGeom prst="rect">
              <a:avLst/>
            </a:prstGeom>
            <a:noFill/>
          </p:spPr>
          <p:txBody>
            <a:bodyPr wrap="square" rtlCol="0">
              <a:spAutoFit/>
            </a:bodyPr>
            <a:lstStyle/>
            <a:p>
              <a:r>
                <a:rPr lang="en-US" altLang="zh-CN" dirty="0">
                  <a:solidFill>
                    <a:srgbClr val="3366FF"/>
                  </a:solidFill>
                  <a:latin typeface="Verdana (Body)"/>
                </a:rPr>
                <a:t>cur</a:t>
              </a:r>
              <a:endParaRPr lang="zh-CN" altLang="en-US" dirty="0">
                <a:solidFill>
                  <a:srgbClr val="3366FF"/>
                </a:solidFill>
                <a:latin typeface="Verdana (Body)"/>
              </a:endParaRPr>
            </a:p>
          </p:txBody>
        </p:sp>
      </p:grpSp>
      <p:sp>
        <p:nvSpPr>
          <p:cNvPr id="33" name="文本框 20"/>
          <p:cNvSpPr txBox="1"/>
          <p:nvPr/>
        </p:nvSpPr>
        <p:spPr>
          <a:xfrm>
            <a:off x="1162008" y="4480989"/>
            <a:ext cx="2765918" cy="1169551"/>
          </a:xfrm>
          <a:prstGeom prst="rect">
            <a:avLst/>
          </a:prstGeom>
          <a:noFill/>
          <a:ln>
            <a:solidFill>
              <a:sysClr val="window" lastClr="FFFFFF">
                <a:lumMod val="50000"/>
              </a:sysClr>
            </a:solidFill>
          </a:ln>
          <a:effectLst>
            <a:glow rad="139700">
              <a:srgbClr val="9BBB59">
                <a:satMod val="175000"/>
                <a:alpha val="40000"/>
              </a:srgbClr>
            </a:glow>
          </a:effectLst>
        </p:spPr>
        <p:txBody>
          <a:bodyPr wrap="square" rtlCol="0">
            <a:spAutoFit/>
          </a:bodyPr>
          <a:lstStyle>
            <a:defPPr>
              <a:defRPr lang="zh-CN"/>
            </a:defPPr>
            <a:lvl1pPr marL="12700">
              <a:defRPr spc="-5">
                <a:solidFill>
                  <a:prstClr val="black"/>
                </a:solidFill>
                <a:latin typeface="Courier New"/>
                <a:cs typeface="Courier New"/>
              </a:defRPr>
            </a:lvl1pPr>
          </a:lstStyle>
          <a:p>
            <a:pPr marL="0" marR="0" lvl="1" indent="-45720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prstClr val="black"/>
                </a:solidFill>
                <a:effectLst/>
                <a:uLnTx/>
                <a:uFillTx/>
                <a:latin typeface="Calibri"/>
                <a:ea typeface="宋体" panose="02010600030101010101" pitchFamily="2" charset="-122"/>
              </a:rPr>
              <a:t>while (cur!=NULL) {</a:t>
            </a:r>
          </a:p>
          <a:p>
            <a:pPr marL="457200" lvl="2"/>
            <a:r>
              <a:rPr kumimoji="0" lang="en-US" altLang="zh-CN" sz="1400" b="0" i="0" u="none" strike="noStrike" kern="0" cap="none" spc="0" normalizeH="0" baseline="0" noProof="0" dirty="0">
                <a:ln>
                  <a:noFill/>
                </a:ln>
                <a:solidFill>
                  <a:prstClr val="black"/>
                </a:solidFill>
                <a:effectLst/>
                <a:uLnTx/>
                <a:uFillTx/>
                <a:latin typeface="Calibri"/>
                <a:ea typeface="宋体" panose="02010600030101010101" pitchFamily="2" charset="-122"/>
              </a:rPr>
              <a:t>if cur-&gt;item == “</a:t>
            </a:r>
            <a:r>
              <a:rPr kumimoji="0" lang="en-US" altLang="zh-CN" sz="1400" b="0" i="0" u="none" strike="noStrike" kern="0" cap="none" spc="0" normalizeH="0" baseline="0" noProof="0" dirty="0" err="1">
                <a:ln>
                  <a:noFill/>
                </a:ln>
                <a:solidFill>
                  <a:prstClr val="black"/>
                </a:solidFill>
                <a:effectLst/>
                <a:uLnTx/>
                <a:uFillTx/>
                <a:latin typeface="Calibri"/>
                <a:ea typeface="宋体" panose="02010600030101010101" pitchFamily="2" charset="-122"/>
              </a:rPr>
              <a:t>Irit</a:t>
            </a:r>
            <a:r>
              <a:rPr kumimoji="0" lang="en-US" altLang="zh-CN" sz="1400" b="0" i="0" u="none" strike="noStrike" kern="0" cap="none" spc="0" normalizeH="0" baseline="0" noProof="0" dirty="0">
                <a:ln>
                  <a:noFill/>
                </a:ln>
                <a:solidFill>
                  <a:prstClr val="black"/>
                </a:solidFill>
                <a:effectLst/>
                <a:uLnTx/>
                <a:uFillTx/>
                <a:latin typeface="Calibri"/>
                <a:ea typeface="宋体" panose="02010600030101010101" pitchFamily="2" charset="-122"/>
              </a:rPr>
              <a:t>”  </a:t>
            </a:r>
          </a:p>
          <a:p>
            <a:pPr marL="457200" lvl="2"/>
            <a:r>
              <a:rPr kumimoji="0" lang="en-US" altLang="zh-CN" sz="1400" b="0" i="0" u="none" strike="noStrike" kern="0" cap="none" spc="0" normalizeH="0" baseline="0" noProof="0" dirty="0">
                <a:ln>
                  <a:noFill/>
                </a:ln>
                <a:solidFill>
                  <a:prstClr val="black"/>
                </a:solidFill>
                <a:effectLst/>
                <a:uLnTx/>
                <a:uFillTx/>
                <a:latin typeface="Calibri"/>
                <a:ea typeface="宋体" panose="02010600030101010101" pitchFamily="2" charset="-122"/>
              </a:rPr>
              <a:t>     found and stop searching;</a:t>
            </a:r>
          </a:p>
          <a:p>
            <a:pPr marL="457200" lvl="2"/>
            <a:r>
              <a:rPr kumimoji="0" lang="en-US" altLang="zh-CN" sz="1400" b="0" i="0" u="none" strike="noStrike" kern="0" cap="none" spc="0" normalizeH="0" baseline="0" noProof="0" dirty="0">
                <a:ln>
                  <a:noFill/>
                </a:ln>
                <a:solidFill>
                  <a:prstClr val="black"/>
                </a:solidFill>
                <a:effectLst/>
                <a:uLnTx/>
                <a:uFillTx/>
                <a:latin typeface="Calibri"/>
                <a:ea typeface="宋体" panose="02010600030101010101" pitchFamily="2" charset="-122"/>
              </a:rPr>
              <a:t>else</a:t>
            </a:r>
          </a:p>
          <a:p>
            <a:pPr marL="457200" lvl="2"/>
            <a:r>
              <a:rPr kumimoji="0" lang="en-US" altLang="zh-CN" sz="1400" b="0" i="0" u="none" strike="noStrike" kern="0" cap="none" spc="0" normalizeH="0" baseline="0" noProof="0" dirty="0">
                <a:ln>
                  <a:noFill/>
                </a:ln>
                <a:solidFill>
                  <a:prstClr val="black"/>
                </a:solidFill>
                <a:effectLst/>
                <a:uLnTx/>
                <a:uFillTx/>
                <a:latin typeface="Calibri"/>
                <a:ea typeface="宋体" panose="02010600030101010101" pitchFamily="2" charset="-122"/>
              </a:rPr>
              <a:t>     cur = cur-&gt;next</a:t>
            </a:r>
            <a:r>
              <a:rPr kumimoji="0" lang="en-US" altLang="zh-CN" sz="1400" b="0" i="0" u="none" strike="noStrike" kern="0" cap="none" spc="0" normalizeH="0" baseline="0" noProof="0">
                <a:ln>
                  <a:noFill/>
                </a:ln>
                <a:solidFill>
                  <a:prstClr val="black"/>
                </a:solidFill>
                <a:effectLst/>
                <a:uLnTx/>
                <a:uFillTx/>
                <a:latin typeface="Calibri"/>
                <a:ea typeface="宋体" panose="02010600030101010101" pitchFamily="2" charset="-122"/>
              </a:rPr>
              <a:t>; }</a:t>
            </a:r>
            <a:endParaRPr kumimoji="0" lang="zh-CN" altLang="en-US" sz="1400" b="0" i="0" u="none" strike="noStrike" kern="0" cap="none" spc="0" normalizeH="0" baseline="0" noProof="0" dirty="0">
              <a:ln>
                <a:noFill/>
              </a:ln>
              <a:solidFill>
                <a:prstClr val="black"/>
              </a:solidFill>
              <a:effectLst/>
              <a:uLnTx/>
              <a:uFillTx/>
              <a:latin typeface="Calibri"/>
              <a:ea typeface="宋体" panose="02010600030101010101" pitchFamily="2" charset="-122"/>
            </a:endParaRPr>
          </a:p>
        </p:txBody>
      </p:sp>
      <p:sp>
        <p:nvSpPr>
          <p:cNvPr id="35" name="文本框 34"/>
          <p:cNvSpPr txBox="1"/>
          <p:nvPr/>
        </p:nvSpPr>
        <p:spPr>
          <a:xfrm>
            <a:off x="4169185" y="4479390"/>
            <a:ext cx="3861492" cy="954107"/>
          </a:xfrm>
          <a:prstGeom prst="rect">
            <a:avLst/>
          </a:prstGeom>
          <a:solidFill>
            <a:srgbClr val="9BBB59">
              <a:lumMod val="20000"/>
              <a:lumOff val="80000"/>
            </a:srgbClr>
          </a:solid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1" i="0" u="none" strike="noStrike" kern="0" cap="none" spc="0" normalizeH="0" baseline="0" noProof="0" dirty="0">
                <a:ln>
                  <a:noFill/>
                </a:ln>
                <a:solidFill>
                  <a:prstClr val="black"/>
                </a:solidFill>
                <a:effectLst/>
                <a:uLnTx/>
                <a:uFillTx/>
                <a:latin typeface="Verdana (Body)"/>
                <a:ea typeface="宋体" panose="02010600030101010101" pitchFamily="2" charset="-122"/>
              </a:rPr>
              <a:t>How many nodes are visited during search?</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1" i="0" u="none" strike="noStrike" kern="0" cap="none" spc="0" normalizeH="0" baseline="0" noProof="0">
                <a:ln>
                  <a:noFill/>
                </a:ln>
                <a:solidFill>
                  <a:prstClr val="black"/>
                </a:solidFill>
                <a:effectLst/>
                <a:uLnTx/>
                <a:uFillTx/>
                <a:latin typeface="Verdana (Body)"/>
                <a:ea typeface="宋体" panose="02010600030101010101" pitchFamily="2" charset="-122"/>
              </a:rPr>
              <a:t>--</a:t>
            </a:r>
            <a:r>
              <a:rPr kumimoji="0" lang="en-US" altLang="zh-CN" sz="1400" b="1" i="0" u="none" strike="noStrike" kern="0" cap="none" spc="0" normalizeH="0" baseline="0" noProof="0" dirty="0">
                <a:ln>
                  <a:noFill/>
                </a:ln>
                <a:solidFill>
                  <a:prstClr val="black"/>
                </a:solidFill>
                <a:effectLst/>
                <a:uLnTx/>
                <a:uFillTx/>
                <a:latin typeface="Verdana (Body)"/>
                <a:ea typeface="宋体" panose="02010600030101010101" pitchFamily="2" charset="-122"/>
              </a:rPr>
              <a:t>best case: 1 node  (John)</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1" i="0" u="none" strike="noStrike" kern="0" cap="none" spc="0" normalizeH="0" baseline="0" noProof="0" dirty="0">
                <a:ln>
                  <a:noFill/>
                </a:ln>
                <a:solidFill>
                  <a:prstClr val="black"/>
                </a:solidFill>
                <a:effectLst/>
                <a:uLnTx/>
                <a:uFillTx/>
                <a:latin typeface="Verdana (Body)"/>
                <a:ea typeface="宋体" panose="02010600030101010101" pitchFamily="2" charset="-122"/>
              </a:rPr>
              <a:t>--worst case: 7 nodes (Simon)</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1" i="0" u="none" strike="noStrike" kern="0" cap="none" spc="0" normalizeH="0" baseline="0" noProof="0">
                <a:ln>
                  <a:noFill/>
                </a:ln>
                <a:solidFill>
                  <a:prstClr val="black"/>
                </a:solidFill>
                <a:effectLst/>
                <a:uLnTx/>
                <a:uFillTx/>
                <a:latin typeface="Verdana (Body)"/>
                <a:ea typeface="宋体" panose="02010600030101010101" pitchFamily="2" charset="-122"/>
              </a:rPr>
              <a:t>--avg</a:t>
            </a:r>
            <a:r>
              <a:rPr kumimoji="0" lang="en-US" altLang="zh-CN" sz="1400" b="1" i="0" u="none" strike="noStrike" kern="0" cap="none" spc="0" normalizeH="0" baseline="0" noProof="0" dirty="0">
                <a:ln>
                  <a:noFill/>
                </a:ln>
                <a:solidFill>
                  <a:prstClr val="black"/>
                </a:solidFill>
                <a:effectLst/>
                <a:uLnTx/>
                <a:uFillTx/>
                <a:latin typeface="Verdana (Body)"/>
                <a:ea typeface="宋体" panose="02010600030101010101" pitchFamily="2" charset="-122"/>
              </a:rPr>
              <a:t>. case:  (1+2+3+…+7)/7=4 nodes</a:t>
            </a:r>
            <a:endParaRPr kumimoji="0" lang="zh-CN" altLang="en-US" sz="1400" b="1" i="0" u="none" strike="noStrike" kern="0" cap="none" spc="0" normalizeH="0" baseline="0" noProof="0" dirty="0">
              <a:ln>
                <a:noFill/>
              </a:ln>
              <a:solidFill>
                <a:prstClr val="black"/>
              </a:solidFill>
              <a:effectLst/>
              <a:uLnTx/>
              <a:uFillTx/>
              <a:latin typeface="Verdana (Body)"/>
              <a:ea typeface="宋体" panose="02010600030101010101" pitchFamily="2" charset="-122"/>
            </a:endParaRPr>
          </a:p>
        </p:txBody>
      </p:sp>
      <p:sp>
        <p:nvSpPr>
          <p:cNvPr id="37" name="文本框 35"/>
          <p:cNvSpPr txBox="1"/>
          <p:nvPr/>
        </p:nvSpPr>
        <p:spPr>
          <a:xfrm rot="1200195">
            <a:off x="6787630" y="952733"/>
            <a:ext cx="2036087" cy="510778"/>
          </a:xfrm>
          <a:prstGeom prst="roundRect">
            <a:avLst/>
          </a:prstGeom>
          <a:solidFill>
            <a:sysClr val="window" lastClr="FFFFFF"/>
          </a:solidFill>
          <a:ln w="38100">
            <a:solidFill>
              <a:srgbClr val="FFC000"/>
            </a:solid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solidFill>
                    <a:srgbClr val="FFC000"/>
                  </a:solidFill>
                </a:ln>
                <a:solidFill>
                  <a:srgbClr val="F79646"/>
                </a:solidFill>
                <a:effectLst/>
                <a:uLnTx/>
                <a:uFillTx/>
                <a:latin typeface="Verdana (Body)"/>
                <a:ea typeface="宋体" panose="02010600030101010101" pitchFamily="2" charset="-122"/>
              </a:rPr>
              <a:t>inefficient</a:t>
            </a:r>
            <a:endParaRPr kumimoji="0" lang="zh-CN" altLang="en-US" sz="2400" b="1" i="0" u="none" strike="noStrike" kern="0" cap="none" spc="0" normalizeH="0" baseline="0" noProof="0" dirty="0">
              <a:ln>
                <a:solidFill>
                  <a:srgbClr val="FFC000"/>
                </a:solidFill>
              </a:ln>
              <a:solidFill>
                <a:srgbClr val="F79646"/>
              </a:solidFill>
              <a:effectLst/>
              <a:uLnTx/>
              <a:uFillTx/>
              <a:latin typeface="Verdana (Body)"/>
              <a:ea typeface="宋体" panose="02010600030101010101" pitchFamily="2" charset="-122"/>
            </a:endParaRPr>
          </a:p>
        </p:txBody>
      </p:sp>
    </p:spTree>
    <p:extLst>
      <p:ext uri="{BB962C8B-B14F-4D97-AF65-F5344CB8AC3E}">
        <p14:creationId xmlns:p14="http://schemas.microsoft.com/office/powerpoint/2010/main" val="825584991"/>
      </p:ext>
    </p:extLst>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fltVal val="0"/>
                                          </p:val>
                                        </p:tav>
                                        <p:tav tm="100000">
                                          <p:val>
                                            <p:strVal val="#ppt_h"/>
                                          </p:val>
                                        </p:tav>
                                      </p:tavLst>
                                    </p:anim>
                                    <p:animEffect transition="in" filter="fade">
                                      <p:cBhvr>
                                        <p:cTn id="9" dur="500"/>
                                        <p:tgtEl>
                                          <p:spTgt spid="17"/>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xit" presetSubtype="32" fill="hold" nodeType="clickEffect">
                                  <p:stCondLst>
                                    <p:cond delay="0"/>
                                  </p:stCondLst>
                                  <p:childTnLst>
                                    <p:anim calcmode="lin" valueType="num">
                                      <p:cBhvr>
                                        <p:cTn id="13" dur="500"/>
                                        <p:tgtEl>
                                          <p:spTgt spid="17"/>
                                        </p:tgtEl>
                                        <p:attrNameLst>
                                          <p:attrName>ppt_w</p:attrName>
                                        </p:attrNameLst>
                                      </p:cBhvr>
                                      <p:tavLst>
                                        <p:tav tm="0">
                                          <p:val>
                                            <p:strVal val="ppt_w"/>
                                          </p:val>
                                        </p:tav>
                                        <p:tav tm="100000">
                                          <p:val>
                                            <p:fltVal val="0"/>
                                          </p:val>
                                        </p:tav>
                                      </p:tavLst>
                                    </p:anim>
                                    <p:anim calcmode="lin" valueType="num">
                                      <p:cBhvr>
                                        <p:cTn id="14" dur="500"/>
                                        <p:tgtEl>
                                          <p:spTgt spid="17"/>
                                        </p:tgtEl>
                                        <p:attrNameLst>
                                          <p:attrName>ppt_h</p:attrName>
                                        </p:attrNameLst>
                                      </p:cBhvr>
                                      <p:tavLst>
                                        <p:tav tm="0">
                                          <p:val>
                                            <p:strVal val="ppt_h"/>
                                          </p:val>
                                        </p:tav>
                                        <p:tav tm="100000">
                                          <p:val>
                                            <p:fltVal val="0"/>
                                          </p:val>
                                        </p:tav>
                                      </p:tavLst>
                                    </p:anim>
                                    <p:animEffect transition="out" filter="fade">
                                      <p:cBhvr>
                                        <p:cTn id="15" dur="500"/>
                                        <p:tgtEl>
                                          <p:spTgt spid="17"/>
                                        </p:tgtEl>
                                      </p:cBhvr>
                                    </p:animEffect>
                                    <p:set>
                                      <p:cBhvr>
                                        <p:cTn id="16" dur="1" fill="hold">
                                          <p:stCondLst>
                                            <p:cond delay="499"/>
                                          </p:stCondLst>
                                        </p:cTn>
                                        <p:tgtEl>
                                          <p:spTgt spid="17"/>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20"/>
                                        </p:tgtEl>
                                        <p:attrNameLst>
                                          <p:attrName>style.visibility</p:attrName>
                                        </p:attrNameLst>
                                      </p:cBhvr>
                                      <p:to>
                                        <p:strVal val="visible"/>
                                      </p:to>
                                    </p:set>
                                    <p:anim calcmode="lin" valueType="num">
                                      <p:cBhvr>
                                        <p:cTn id="21" dur="500" fill="hold"/>
                                        <p:tgtEl>
                                          <p:spTgt spid="20"/>
                                        </p:tgtEl>
                                        <p:attrNameLst>
                                          <p:attrName>ppt_w</p:attrName>
                                        </p:attrNameLst>
                                      </p:cBhvr>
                                      <p:tavLst>
                                        <p:tav tm="0">
                                          <p:val>
                                            <p:fltVal val="0"/>
                                          </p:val>
                                        </p:tav>
                                        <p:tav tm="100000">
                                          <p:val>
                                            <p:strVal val="#ppt_w"/>
                                          </p:val>
                                        </p:tav>
                                      </p:tavLst>
                                    </p:anim>
                                    <p:anim calcmode="lin" valueType="num">
                                      <p:cBhvr>
                                        <p:cTn id="22" dur="500" fill="hold"/>
                                        <p:tgtEl>
                                          <p:spTgt spid="20"/>
                                        </p:tgtEl>
                                        <p:attrNameLst>
                                          <p:attrName>ppt_h</p:attrName>
                                        </p:attrNameLst>
                                      </p:cBhvr>
                                      <p:tavLst>
                                        <p:tav tm="0">
                                          <p:val>
                                            <p:fltVal val="0"/>
                                          </p:val>
                                        </p:tav>
                                        <p:tav tm="100000">
                                          <p:val>
                                            <p:strVal val="#ppt_h"/>
                                          </p:val>
                                        </p:tav>
                                      </p:tavLst>
                                    </p:anim>
                                    <p:animEffect transition="in" filter="fade">
                                      <p:cBhvr>
                                        <p:cTn id="23" dur="500"/>
                                        <p:tgtEl>
                                          <p:spTgt spid="20"/>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xit" presetSubtype="32" fill="hold" nodeType="clickEffect">
                                  <p:stCondLst>
                                    <p:cond delay="0"/>
                                  </p:stCondLst>
                                  <p:childTnLst>
                                    <p:anim calcmode="lin" valueType="num">
                                      <p:cBhvr>
                                        <p:cTn id="27" dur="500"/>
                                        <p:tgtEl>
                                          <p:spTgt spid="20"/>
                                        </p:tgtEl>
                                        <p:attrNameLst>
                                          <p:attrName>ppt_w</p:attrName>
                                        </p:attrNameLst>
                                      </p:cBhvr>
                                      <p:tavLst>
                                        <p:tav tm="0">
                                          <p:val>
                                            <p:strVal val="ppt_w"/>
                                          </p:val>
                                        </p:tav>
                                        <p:tav tm="100000">
                                          <p:val>
                                            <p:fltVal val="0"/>
                                          </p:val>
                                        </p:tav>
                                      </p:tavLst>
                                    </p:anim>
                                    <p:anim calcmode="lin" valueType="num">
                                      <p:cBhvr>
                                        <p:cTn id="28" dur="500"/>
                                        <p:tgtEl>
                                          <p:spTgt spid="20"/>
                                        </p:tgtEl>
                                        <p:attrNameLst>
                                          <p:attrName>ppt_h</p:attrName>
                                        </p:attrNameLst>
                                      </p:cBhvr>
                                      <p:tavLst>
                                        <p:tav tm="0">
                                          <p:val>
                                            <p:strVal val="ppt_h"/>
                                          </p:val>
                                        </p:tav>
                                        <p:tav tm="100000">
                                          <p:val>
                                            <p:fltVal val="0"/>
                                          </p:val>
                                        </p:tav>
                                      </p:tavLst>
                                    </p:anim>
                                    <p:animEffect transition="out" filter="fade">
                                      <p:cBhvr>
                                        <p:cTn id="29" dur="500"/>
                                        <p:tgtEl>
                                          <p:spTgt spid="20"/>
                                        </p:tgtEl>
                                      </p:cBhvr>
                                    </p:animEffect>
                                    <p:set>
                                      <p:cBhvr>
                                        <p:cTn id="30" dur="1" fill="hold">
                                          <p:stCondLst>
                                            <p:cond delay="499"/>
                                          </p:stCondLst>
                                        </p:cTn>
                                        <p:tgtEl>
                                          <p:spTgt spid="20"/>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23"/>
                                        </p:tgtEl>
                                        <p:attrNameLst>
                                          <p:attrName>style.visibility</p:attrName>
                                        </p:attrNameLst>
                                      </p:cBhvr>
                                      <p:to>
                                        <p:strVal val="visible"/>
                                      </p:to>
                                    </p:set>
                                    <p:anim calcmode="lin" valueType="num">
                                      <p:cBhvr>
                                        <p:cTn id="35" dur="500" fill="hold"/>
                                        <p:tgtEl>
                                          <p:spTgt spid="23"/>
                                        </p:tgtEl>
                                        <p:attrNameLst>
                                          <p:attrName>ppt_w</p:attrName>
                                        </p:attrNameLst>
                                      </p:cBhvr>
                                      <p:tavLst>
                                        <p:tav tm="0">
                                          <p:val>
                                            <p:fltVal val="0"/>
                                          </p:val>
                                        </p:tav>
                                        <p:tav tm="100000">
                                          <p:val>
                                            <p:strVal val="#ppt_w"/>
                                          </p:val>
                                        </p:tav>
                                      </p:tavLst>
                                    </p:anim>
                                    <p:anim calcmode="lin" valueType="num">
                                      <p:cBhvr>
                                        <p:cTn id="36" dur="500" fill="hold"/>
                                        <p:tgtEl>
                                          <p:spTgt spid="23"/>
                                        </p:tgtEl>
                                        <p:attrNameLst>
                                          <p:attrName>ppt_h</p:attrName>
                                        </p:attrNameLst>
                                      </p:cBhvr>
                                      <p:tavLst>
                                        <p:tav tm="0">
                                          <p:val>
                                            <p:fltVal val="0"/>
                                          </p:val>
                                        </p:tav>
                                        <p:tav tm="100000">
                                          <p:val>
                                            <p:strVal val="#ppt_h"/>
                                          </p:val>
                                        </p:tav>
                                      </p:tavLst>
                                    </p:anim>
                                    <p:animEffect transition="in" filter="fade">
                                      <p:cBhvr>
                                        <p:cTn id="37" dur="500"/>
                                        <p:tgtEl>
                                          <p:spTgt spid="23"/>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xit" presetSubtype="32" fill="hold" nodeType="clickEffect">
                                  <p:stCondLst>
                                    <p:cond delay="0"/>
                                  </p:stCondLst>
                                  <p:childTnLst>
                                    <p:anim calcmode="lin" valueType="num">
                                      <p:cBhvr>
                                        <p:cTn id="41" dur="500"/>
                                        <p:tgtEl>
                                          <p:spTgt spid="23"/>
                                        </p:tgtEl>
                                        <p:attrNameLst>
                                          <p:attrName>ppt_w</p:attrName>
                                        </p:attrNameLst>
                                      </p:cBhvr>
                                      <p:tavLst>
                                        <p:tav tm="0">
                                          <p:val>
                                            <p:strVal val="ppt_w"/>
                                          </p:val>
                                        </p:tav>
                                        <p:tav tm="100000">
                                          <p:val>
                                            <p:fltVal val="0"/>
                                          </p:val>
                                        </p:tav>
                                      </p:tavLst>
                                    </p:anim>
                                    <p:anim calcmode="lin" valueType="num">
                                      <p:cBhvr>
                                        <p:cTn id="42" dur="500"/>
                                        <p:tgtEl>
                                          <p:spTgt spid="23"/>
                                        </p:tgtEl>
                                        <p:attrNameLst>
                                          <p:attrName>ppt_h</p:attrName>
                                        </p:attrNameLst>
                                      </p:cBhvr>
                                      <p:tavLst>
                                        <p:tav tm="0">
                                          <p:val>
                                            <p:strVal val="ppt_h"/>
                                          </p:val>
                                        </p:tav>
                                        <p:tav tm="100000">
                                          <p:val>
                                            <p:fltVal val="0"/>
                                          </p:val>
                                        </p:tav>
                                      </p:tavLst>
                                    </p:anim>
                                    <p:animEffect transition="out" filter="fade">
                                      <p:cBhvr>
                                        <p:cTn id="43" dur="500"/>
                                        <p:tgtEl>
                                          <p:spTgt spid="23"/>
                                        </p:tgtEl>
                                      </p:cBhvr>
                                    </p:animEffect>
                                    <p:set>
                                      <p:cBhvr>
                                        <p:cTn id="44" dur="1" fill="hold">
                                          <p:stCondLst>
                                            <p:cond delay="499"/>
                                          </p:stCondLst>
                                        </p:cTn>
                                        <p:tgtEl>
                                          <p:spTgt spid="23"/>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nodeType="clickEffect">
                                  <p:stCondLst>
                                    <p:cond delay="0"/>
                                  </p:stCondLst>
                                  <p:childTnLst>
                                    <p:set>
                                      <p:cBhvr>
                                        <p:cTn id="48" dur="1" fill="hold">
                                          <p:stCondLst>
                                            <p:cond delay="0"/>
                                          </p:stCondLst>
                                        </p:cTn>
                                        <p:tgtEl>
                                          <p:spTgt spid="26"/>
                                        </p:tgtEl>
                                        <p:attrNameLst>
                                          <p:attrName>style.visibility</p:attrName>
                                        </p:attrNameLst>
                                      </p:cBhvr>
                                      <p:to>
                                        <p:strVal val="visible"/>
                                      </p:to>
                                    </p:set>
                                    <p:anim calcmode="lin" valueType="num">
                                      <p:cBhvr>
                                        <p:cTn id="49" dur="500" fill="hold"/>
                                        <p:tgtEl>
                                          <p:spTgt spid="26"/>
                                        </p:tgtEl>
                                        <p:attrNameLst>
                                          <p:attrName>ppt_w</p:attrName>
                                        </p:attrNameLst>
                                      </p:cBhvr>
                                      <p:tavLst>
                                        <p:tav tm="0">
                                          <p:val>
                                            <p:fltVal val="0"/>
                                          </p:val>
                                        </p:tav>
                                        <p:tav tm="100000">
                                          <p:val>
                                            <p:strVal val="#ppt_w"/>
                                          </p:val>
                                        </p:tav>
                                      </p:tavLst>
                                    </p:anim>
                                    <p:anim calcmode="lin" valueType="num">
                                      <p:cBhvr>
                                        <p:cTn id="50" dur="500" fill="hold"/>
                                        <p:tgtEl>
                                          <p:spTgt spid="26"/>
                                        </p:tgtEl>
                                        <p:attrNameLst>
                                          <p:attrName>ppt_h</p:attrName>
                                        </p:attrNameLst>
                                      </p:cBhvr>
                                      <p:tavLst>
                                        <p:tav tm="0">
                                          <p:val>
                                            <p:fltVal val="0"/>
                                          </p:val>
                                        </p:tav>
                                        <p:tav tm="100000">
                                          <p:val>
                                            <p:strVal val="#ppt_h"/>
                                          </p:val>
                                        </p:tav>
                                      </p:tavLst>
                                    </p:anim>
                                    <p:animEffect transition="in" filter="fade">
                                      <p:cBhvr>
                                        <p:cTn id="51" dur="500"/>
                                        <p:tgtEl>
                                          <p:spTgt spid="26"/>
                                        </p:tgtEl>
                                      </p:cBhvr>
                                    </p:animEffect>
                                  </p:childTnLst>
                                </p:cTn>
                              </p:par>
                            </p:childTnLst>
                          </p:cTn>
                        </p:par>
                      </p:childTnLst>
                    </p:cTn>
                  </p:par>
                  <p:par>
                    <p:cTn id="52" fill="hold">
                      <p:stCondLst>
                        <p:cond delay="indefinite"/>
                      </p:stCondLst>
                      <p:childTnLst>
                        <p:par>
                          <p:cTn id="53" fill="hold">
                            <p:stCondLst>
                              <p:cond delay="0"/>
                            </p:stCondLst>
                            <p:childTnLst>
                              <p:par>
                                <p:cTn id="54" presetID="53" presetClass="exit" presetSubtype="32" fill="hold" nodeType="clickEffect">
                                  <p:stCondLst>
                                    <p:cond delay="0"/>
                                  </p:stCondLst>
                                  <p:childTnLst>
                                    <p:anim calcmode="lin" valueType="num">
                                      <p:cBhvr>
                                        <p:cTn id="55" dur="500"/>
                                        <p:tgtEl>
                                          <p:spTgt spid="26"/>
                                        </p:tgtEl>
                                        <p:attrNameLst>
                                          <p:attrName>ppt_w</p:attrName>
                                        </p:attrNameLst>
                                      </p:cBhvr>
                                      <p:tavLst>
                                        <p:tav tm="0">
                                          <p:val>
                                            <p:strVal val="ppt_w"/>
                                          </p:val>
                                        </p:tav>
                                        <p:tav tm="100000">
                                          <p:val>
                                            <p:fltVal val="0"/>
                                          </p:val>
                                        </p:tav>
                                      </p:tavLst>
                                    </p:anim>
                                    <p:anim calcmode="lin" valueType="num">
                                      <p:cBhvr>
                                        <p:cTn id="56" dur="500"/>
                                        <p:tgtEl>
                                          <p:spTgt spid="26"/>
                                        </p:tgtEl>
                                        <p:attrNameLst>
                                          <p:attrName>ppt_h</p:attrName>
                                        </p:attrNameLst>
                                      </p:cBhvr>
                                      <p:tavLst>
                                        <p:tav tm="0">
                                          <p:val>
                                            <p:strVal val="ppt_h"/>
                                          </p:val>
                                        </p:tav>
                                        <p:tav tm="100000">
                                          <p:val>
                                            <p:fltVal val="0"/>
                                          </p:val>
                                        </p:tav>
                                      </p:tavLst>
                                    </p:anim>
                                    <p:animEffect transition="out" filter="fade">
                                      <p:cBhvr>
                                        <p:cTn id="57" dur="500"/>
                                        <p:tgtEl>
                                          <p:spTgt spid="26"/>
                                        </p:tgtEl>
                                      </p:cBhvr>
                                    </p:animEffect>
                                    <p:set>
                                      <p:cBhvr>
                                        <p:cTn id="58" dur="1" fill="hold">
                                          <p:stCondLst>
                                            <p:cond delay="499"/>
                                          </p:stCondLst>
                                        </p:cTn>
                                        <p:tgtEl>
                                          <p:spTgt spid="26"/>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53" presetClass="entr" presetSubtype="16" fill="hold" nodeType="clickEffect">
                                  <p:stCondLst>
                                    <p:cond delay="0"/>
                                  </p:stCondLst>
                                  <p:childTnLst>
                                    <p:set>
                                      <p:cBhvr>
                                        <p:cTn id="62" dur="1" fill="hold">
                                          <p:stCondLst>
                                            <p:cond delay="0"/>
                                          </p:stCondLst>
                                        </p:cTn>
                                        <p:tgtEl>
                                          <p:spTgt spid="29"/>
                                        </p:tgtEl>
                                        <p:attrNameLst>
                                          <p:attrName>style.visibility</p:attrName>
                                        </p:attrNameLst>
                                      </p:cBhvr>
                                      <p:to>
                                        <p:strVal val="visible"/>
                                      </p:to>
                                    </p:set>
                                    <p:anim calcmode="lin" valueType="num">
                                      <p:cBhvr>
                                        <p:cTn id="63" dur="500" fill="hold"/>
                                        <p:tgtEl>
                                          <p:spTgt spid="29"/>
                                        </p:tgtEl>
                                        <p:attrNameLst>
                                          <p:attrName>ppt_w</p:attrName>
                                        </p:attrNameLst>
                                      </p:cBhvr>
                                      <p:tavLst>
                                        <p:tav tm="0">
                                          <p:val>
                                            <p:fltVal val="0"/>
                                          </p:val>
                                        </p:tav>
                                        <p:tav tm="100000">
                                          <p:val>
                                            <p:strVal val="#ppt_w"/>
                                          </p:val>
                                        </p:tav>
                                      </p:tavLst>
                                    </p:anim>
                                    <p:anim calcmode="lin" valueType="num">
                                      <p:cBhvr>
                                        <p:cTn id="64" dur="500" fill="hold"/>
                                        <p:tgtEl>
                                          <p:spTgt spid="29"/>
                                        </p:tgtEl>
                                        <p:attrNameLst>
                                          <p:attrName>ppt_h</p:attrName>
                                        </p:attrNameLst>
                                      </p:cBhvr>
                                      <p:tavLst>
                                        <p:tav tm="0">
                                          <p:val>
                                            <p:fltVal val="0"/>
                                          </p:val>
                                        </p:tav>
                                        <p:tav tm="100000">
                                          <p:val>
                                            <p:strVal val="#ppt_h"/>
                                          </p:val>
                                        </p:tav>
                                      </p:tavLst>
                                    </p:anim>
                                    <p:animEffect transition="in" filter="fade">
                                      <p:cBhvr>
                                        <p:cTn id="65" dur="500"/>
                                        <p:tgtEl>
                                          <p:spTgt spid="29"/>
                                        </p:tgtEl>
                                      </p:cBhvr>
                                    </p:animEffect>
                                  </p:childTnLst>
                                </p:cTn>
                              </p:par>
                            </p:childTnLst>
                          </p:cTn>
                        </p:par>
                      </p:childTnLst>
                    </p:cTn>
                  </p:par>
                  <p:par>
                    <p:cTn id="66" fill="hold">
                      <p:stCondLst>
                        <p:cond delay="indefinite"/>
                      </p:stCondLst>
                      <p:childTnLst>
                        <p:par>
                          <p:cTn id="67" fill="hold">
                            <p:stCondLst>
                              <p:cond delay="0"/>
                            </p:stCondLst>
                            <p:childTnLst>
                              <p:par>
                                <p:cTn id="68" presetID="53" presetClass="entr" presetSubtype="16" fill="hold" grpId="0" nodeType="clickEffect">
                                  <p:stCondLst>
                                    <p:cond delay="0"/>
                                  </p:stCondLst>
                                  <p:childTnLst>
                                    <p:set>
                                      <p:cBhvr>
                                        <p:cTn id="69" dur="1" fill="hold">
                                          <p:stCondLst>
                                            <p:cond delay="0"/>
                                          </p:stCondLst>
                                        </p:cTn>
                                        <p:tgtEl>
                                          <p:spTgt spid="37"/>
                                        </p:tgtEl>
                                        <p:attrNameLst>
                                          <p:attrName>style.visibility</p:attrName>
                                        </p:attrNameLst>
                                      </p:cBhvr>
                                      <p:to>
                                        <p:strVal val="visible"/>
                                      </p:to>
                                    </p:set>
                                    <p:anim calcmode="lin" valueType="num">
                                      <p:cBhvr>
                                        <p:cTn id="70" dur="500" fill="hold"/>
                                        <p:tgtEl>
                                          <p:spTgt spid="37"/>
                                        </p:tgtEl>
                                        <p:attrNameLst>
                                          <p:attrName>ppt_w</p:attrName>
                                        </p:attrNameLst>
                                      </p:cBhvr>
                                      <p:tavLst>
                                        <p:tav tm="0">
                                          <p:val>
                                            <p:fltVal val="0"/>
                                          </p:val>
                                        </p:tav>
                                        <p:tav tm="100000">
                                          <p:val>
                                            <p:strVal val="#ppt_w"/>
                                          </p:val>
                                        </p:tav>
                                      </p:tavLst>
                                    </p:anim>
                                    <p:anim calcmode="lin" valueType="num">
                                      <p:cBhvr>
                                        <p:cTn id="71" dur="500" fill="hold"/>
                                        <p:tgtEl>
                                          <p:spTgt spid="37"/>
                                        </p:tgtEl>
                                        <p:attrNameLst>
                                          <p:attrName>ppt_h</p:attrName>
                                        </p:attrNameLst>
                                      </p:cBhvr>
                                      <p:tavLst>
                                        <p:tav tm="0">
                                          <p:val>
                                            <p:fltVal val="0"/>
                                          </p:val>
                                        </p:tav>
                                        <p:tav tm="100000">
                                          <p:val>
                                            <p:strVal val="#ppt_h"/>
                                          </p:val>
                                        </p:tav>
                                      </p:tavLst>
                                    </p:anim>
                                    <p:animEffect transition="in" filter="fade">
                                      <p:cBhvr>
                                        <p:cTn id="72"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t>Item Search-linked list</a:t>
            </a:r>
          </a:p>
        </p:txBody>
      </p:sp>
      <p:sp>
        <p:nvSpPr>
          <p:cNvPr id="3" name="Content Placeholder 1"/>
          <p:cNvSpPr txBox="1">
            <a:spLocks/>
          </p:cNvSpPr>
          <p:nvPr/>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None/>
            </a:pPr>
            <a:r>
              <a:rPr lang="en-US" altLang="zh-CN" sz="1800">
                <a:latin typeface="Verdana (Body)"/>
              </a:rPr>
              <a:t>Given a binary tree of names, how do we check whether a given name(e.g., </a:t>
            </a:r>
            <a:r>
              <a:rPr lang="en-US" altLang="zh-CN" sz="1800">
                <a:solidFill>
                  <a:srgbClr val="3366FF"/>
                </a:solidFill>
                <a:latin typeface="Verdana (Body)"/>
              </a:rPr>
              <a:t>Brian</a:t>
            </a:r>
            <a:r>
              <a:rPr lang="en-US" altLang="zh-CN" sz="1800">
                <a:latin typeface="Verdana (Body)"/>
              </a:rPr>
              <a:t>) is in the tree?</a:t>
            </a:r>
          </a:p>
          <a:p>
            <a:pPr marL="0" indent="0" algn="just">
              <a:lnSpc>
                <a:spcPct val="150000"/>
              </a:lnSpc>
              <a:buNone/>
            </a:pPr>
            <a:endParaRPr lang="en-US" altLang="zh-CN" sz="1800">
              <a:latin typeface="Verdana (Body)"/>
            </a:endParaRPr>
          </a:p>
          <a:p>
            <a:pPr marL="0" indent="0">
              <a:lnSpc>
                <a:spcPct val="150000"/>
              </a:lnSpc>
              <a:buNone/>
            </a:pPr>
            <a:r>
              <a:rPr lang="en-US" altLang="zh-CN" sz="1400" b="1">
                <a:solidFill>
                  <a:srgbClr val="3366FF"/>
                </a:solidFill>
                <a:latin typeface="Verdana (Body)"/>
              </a:rPr>
              <a:t>Use the TreeTraversal (Pre-order)</a:t>
            </a:r>
            <a:br>
              <a:rPr lang="en-US" altLang="zh-CN" sz="1400" b="1">
                <a:solidFill>
                  <a:srgbClr val="3366FF"/>
                </a:solidFill>
                <a:latin typeface="Verdana (Body)"/>
              </a:rPr>
            </a:br>
            <a:r>
              <a:rPr lang="en-US" altLang="zh-CN" sz="1400" b="1">
                <a:solidFill>
                  <a:srgbClr val="3366FF"/>
                </a:solidFill>
                <a:latin typeface="Verdana (Body)"/>
              </a:rPr>
              <a:t>template, to check every node</a:t>
            </a:r>
            <a:endParaRPr lang="zh-CN" altLang="en-US" sz="1400" b="1">
              <a:solidFill>
                <a:srgbClr val="3366FF"/>
              </a:solidFill>
              <a:latin typeface="Verdana (Body)"/>
            </a:endParaRPr>
          </a:p>
          <a:p>
            <a:pPr marL="0" indent="0" algn="just">
              <a:lnSpc>
                <a:spcPct val="150000"/>
              </a:lnSpc>
              <a:buNone/>
            </a:pPr>
            <a:endParaRPr lang="en-SG" sz="1800"/>
          </a:p>
        </p:txBody>
      </p:sp>
      <p:sp>
        <p:nvSpPr>
          <p:cNvPr id="33" name="文本框 20"/>
          <p:cNvSpPr txBox="1"/>
          <p:nvPr/>
        </p:nvSpPr>
        <p:spPr>
          <a:xfrm>
            <a:off x="1033722" y="4479390"/>
            <a:ext cx="3224797" cy="1384995"/>
          </a:xfrm>
          <a:prstGeom prst="rect">
            <a:avLst/>
          </a:prstGeom>
          <a:noFill/>
          <a:ln>
            <a:solidFill>
              <a:sysClr val="window" lastClr="FFFFFF">
                <a:lumMod val="50000"/>
              </a:sysClr>
            </a:solidFill>
          </a:ln>
          <a:effectLst>
            <a:glow rad="139700">
              <a:srgbClr val="9BBB59">
                <a:satMod val="175000"/>
                <a:alpha val="40000"/>
              </a:srgbClr>
            </a:glow>
          </a:effectLst>
        </p:spPr>
        <p:txBody>
          <a:bodyPr wrap="square" rtlCol="0">
            <a:spAutoFit/>
          </a:bodyPr>
          <a:lstStyle>
            <a:defPPr>
              <a:defRPr lang="zh-CN"/>
            </a:defPPr>
            <a:lvl1pPr marL="12700">
              <a:defRPr spc="-5">
                <a:solidFill>
                  <a:prstClr val="black"/>
                </a:solidFill>
                <a:latin typeface="Courier New"/>
                <a:cs typeface="Courier New"/>
              </a:defRPr>
            </a:lvl1pPr>
          </a:lstStyle>
          <a:p>
            <a:r>
              <a:rPr lang="en-US" altLang="zh-CN" sz="1400"/>
              <a:t>TreeTraversal(Node N)</a:t>
            </a:r>
          </a:p>
          <a:p>
            <a:r>
              <a:rPr lang="en-US" altLang="zh-CN" sz="1400"/>
              <a:t> If N==NULL return;</a:t>
            </a:r>
          </a:p>
          <a:p>
            <a:r>
              <a:rPr lang="en-US" altLang="zh-CN" sz="1400"/>
              <a:t> if N.item=given_name return;</a:t>
            </a:r>
          </a:p>
          <a:p>
            <a:r>
              <a:rPr lang="en-US" altLang="zh-CN" sz="1400"/>
              <a:t> TreeTraversal(LeftChild);</a:t>
            </a:r>
          </a:p>
          <a:p>
            <a:r>
              <a:rPr lang="en-US" altLang="zh-CN" sz="1400"/>
              <a:t> TreeTraversal(RightChild);</a:t>
            </a:r>
          </a:p>
          <a:p>
            <a:r>
              <a:rPr lang="en-US" altLang="zh-CN" sz="1400"/>
              <a:t> Return;</a:t>
            </a:r>
            <a:endParaRPr lang="zh-CN" altLang="en-US" sz="1400" dirty="0"/>
          </a:p>
        </p:txBody>
      </p:sp>
      <p:sp>
        <p:nvSpPr>
          <p:cNvPr id="35" name="文本框 34"/>
          <p:cNvSpPr txBox="1"/>
          <p:nvPr/>
        </p:nvSpPr>
        <p:spPr>
          <a:xfrm>
            <a:off x="4322077" y="4479390"/>
            <a:ext cx="3861492" cy="954107"/>
          </a:xfrm>
          <a:prstGeom prst="rect">
            <a:avLst/>
          </a:prstGeom>
          <a:solidFill>
            <a:srgbClr val="9BBB59">
              <a:lumMod val="20000"/>
              <a:lumOff val="80000"/>
            </a:srgbClr>
          </a:solidFill>
        </p:spPr>
        <p:txBody>
          <a:bodyPr wrap="square" rtlCol="0">
            <a:spAutoFit/>
          </a:bodyPr>
          <a:lstStyle/>
          <a:p>
            <a:pPr lvl="0"/>
            <a:r>
              <a:rPr lang="en-SG" altLang="zh-CN" sz="1400" b="1" kern="0">
                <a:solidFill>
                  <a:prstClr val="black"/>
                </a:solidFill>
                <a:latin typeface="Verdana (Body)"/>
                <a:ea typeface="宋体" panose="02010600030101010101" pitchFamily="2" charset="-122"/>
              </a:rPr>
              <a:t>How many nodes are visited during search?</a:t>
            </a:r>
          </a:p>
          <a:p>
            <a:pPr lvl="0"/>
            <a:r>
              <a:rPr lang="en-SG" altLang="zh-CN" sz="1400" b="1" kern="0">
                <a:solidFill>
                  <a:prstClr val="black"/>
                </a:solidFill>
                <a:latin typeface="Verdana (Body)"/>
                <a:ea typeface="宋体" panose="02010600030101010101" pitchFamily="2" charset="-122"/>
              </a:rPr>
              <a:t>--best case: 1 node  (Anna)</a:t>
            </a:r>
          </a:p>
          <a:p>
            <a:pPr lvl="0"/>
            <a:r>
              <a:rPr lang="en-SG" altLang="zh-CN" sz="1400" b="1" kern="0">
                <a:solidFill>
                  <a:prstClr val="black"/>
                </a:solidFill>
                <a:latin typeface="Verdana (Body)"/>
                <a:ea typeface="宋体" panose="02010600030101010101" pitchFamily="2" charset="-122"/>
              </a:rPr>
              <a:t>--worst case: 7 nodes (Jane)</a:t>
            </a:r>
          </a:p>
          <a:p>
            <a:pPr lvl="0"/>
            <a:r>
              <a:rPr lang="en-SG" altLang="zh-CN" sz="1400" b="1" kern="0">
                <a:solidFill>
                  <a:prstClr val="black"/>
                </a:solidFill>
                <a:latin typeface="Verdana (Body)"/>
                <a:ea typeface="宋体" panose="02010600030101010101" pitchFamily="2" charset="-122"/>
              </a:rPr>
              <a:t>--Avg. case:  (1+2+3+…+7)/7=4 nodes</a:t>
            </a:r>
          </a:p>
        </p:txBody>
      </p:sp>
      <p:sp>
        <p:nvSpPr>
          <p:cNvPr id="37" name="文本框 35"/>
          <p:cNvSpPr txBox="1"/>
          <p:nvPr/>
        </p:nvSpPr>
        <p:spPr>
          <a:xfrm rot="1200195">
            <a:off x="6891049" y="1085056"/>
            <a:ext cx="2235667" cy="510778"/>
          </a:xfrm>
          <a:prstGeom prst="roundRect">
            <a:avLst/>
          </a:prstGeom>
          <a:solidFill>
            <a:sysClr val="window" lastClr="FFFFFF"/>
          </a:solidFill>
          <a:ln w="38100">
            <a:solidFill>
              <a:srgbClr val="FFC000"/>
            </a:solid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solidFill>
                    <a:srgbClr val="FFC000"/>
                  </a:solidFill>
                </a:ln>
                <a:solidFill>
                  <a:srgbClr val="F79646"/>
                </a:solidFill>
                <a:effectLst/>
                <a:uLnTx/>
                <a:uFillTx/>
                <a:latin typeface="Verdana (Body)"/>
                <a:ea typeface="宋体" panose="02010600030101010101" pitchFamily="2" charset="-122"/>
              </a:rPr>
              <a:t>inefficient</a:t>
            </a:r>
            <a:endParaRPr kumimoji="0" lang="zh-CN" altLang="en-US" sz="2400" b="1" i="0" u="none" strike="noStrike" kern="0" cap="none" spc="0" normalizeH="0" baseline="0" noProof="0" dirty="0">
              <a:ln>
                <a:solidFill>
                  <a:srgbClr val="FFC000"/>
                </a:solidFill>
              </a:ln>
              <a:solidFill>
                <a:srgbClr val="F79646"/>
              </a:solidFill>
              <a:effectLst/>
              <a:uLnTx/>
              <a:uFillTx/>
              <a:latin typeface="Verdana (Body)"/>
              <a:ea typeface="宋体" panose="02010600030101010101" pitchFamily="2" charset="-122"/>
            </a:endParaRPr>
          </a:p>
        </p:txBody>
      </p:sp>
      <p:grpSp>
        <p:nvGrpSpPr>
          <p:cNvPr id="36" name="组合 21"/>
          <p:cNvGrpSpPr/>
          <p:nvPr/>
        </p:nvGrpSpPr>
        <p:grpSpPr>
          <a:xfrm rot="5400000">
            <a:off x="5352033" y="1932454"/>
            <a:ext cx="735733" cy="639670"/>
            <a:chOff x="1612465" y="4343400"/>
            <a:chExt cx="735733" cy="1068123"/>
          </a:xfrm>
        </p:grpSpPr>
        <p:cxnSp>
          <p:nvCxnSpPr>
            <p:cNvPr id="38" name="直接箭头连接符 18"/>
            <p:cNvCxnSpPr/>
            <p:nvPr/>
          </p:nvCxnSpPr>
          <p:spPr>
            <a:xfrm flipV="1">
              <a:off x="1905000" y="4343400"/>
              <a:ext cx="0" cy="533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文本框 19"/>
            <p:cNvSpPr txBox="1"/>
            <p:nvPr/>
          </p:nvSpPr>
          <p:spPr>
            <a:xfrm>
              <a:off x="1612465" y="4794811"/>
              <a:ext cx="735733" cy="616712"/>
            </a:xfrm>
            <a:prstGeom prst="rect">
              <a:avLst/>
            </a:prstGeom>
            <a:noFill/>
          </p:spPr>
          <p:txBody>
            <a:bodyPr wrap="square" rtlCol="0">
              <a:spAutoFit/>
            </a:bodyPr>
            <a:lstStyle/>
            <a:p>
              <a:r>
                <a:rPr lang="en-US" altLang="zh-CN" dirty="0">
                  <a:solidFill>
                    <a:srgbClr val="3366FF"/>
                  </a:solidFill>
                  <a:latin typeface="Verdana (Body)"/>
                </a:rPr>
                <a:t>cur</a:t>
              </a:r>
              <a:endParaRPr lang="zh-CN" altLang="en-US" dirty="0">
                <a:solidFill>
                  <a:srgbClr val="3366FF"/>
                </a:solidFill>
                <a:latin typeface="Verdana (Body)"/>
              </a:endParaRPr>
            </a:p>
          </p:txBody>
        </p:sp>
      </p:grpSp>
      <p:grpSp>
        <p:nvGrpSpPr>
          <p:cNvPr id="40" name="组合 22"/>
          <p:cNvGrpSpPr/>
          <p:nvPr/>
        </p:nvGrpSpPr>
        <p:grpSpPr>
          <a:xfrm rot="5400000">
            <a:off x="4551398" y="2826752"/>
            <a:ext cx="735733" cy="564550"/>
            <a:chOff x="1612467" y="4343400"/>
            <a:chExt cx="735733" cy="1129099"/>
          </a:xfrm>
        </p:grpSpPr>
        <p:cxnSp>
          <p:nvCxnSpPr>
            <p:cNvPr id="41" name="直接箭头连接符 23"/>
            <p:cNvCxnSpPr/>
            <p:nvPr/>
          </p:nvCxnSpPr>
          <p:spPr>
            <a:xfrm flipV="1">
              <a:off x="1905000" y="4343400"/>
              <a:ext cx="0" cy="533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文本框 24"/>
            <p:cNvSpPr txBox="1"/>
            <p:nvPr/>
          </p:nvSpPr>
          <p:spPr>
            <a:xfrm>
              <a:off x="1612467" y="4733836"/>
              <a:ext cx="735733" cy="738663"/>
            </a:xfrm>
            <a:prstGeom prst="rect">
              <a:avLst/>
            </a:prstGeom>
            <a:noFill/>
          </p:spPr>
          <p:txBody>
            <a:bodyPr wrap="square" rtlCol="0">
              <a:spAutoFit/>
            </a:bodyPr>
            <a:lstStyle/>
            <a:p>
              <a:r>
                <a:rPr lang="en-US" altLang="zh-CN" dirty="0">
                  <a:solidFill>
                    <a:srgbClr val="3366FF"/>
                  </a:solidFill>
                  <a:latin typeface="Verdana (Body)"/>
                </a:rPr>
                <a:t>cur</a:t>
              </a:r>
              <a:endParaRPr lang="zh-CN" altLang="en-US" dirty="0">
                <a:solidFill>
                  <a:srgbClr val="3366FF"/>
                </a:solidFill>
                <a:latin typeface="Verdana (Body)"/>
              </a:endParaRPr>
            </a:p>
          </p:txBody>
        </p:sp>
      </p:grpSp>
      <p:grpSp>
        <p:nvGrpSpPr>
          <p:cNvPr id="43" name="组合 25"/>
          <p:cNvGrpSpPr/>
          <p:nvPr/>
        </p:nvGrpSpPr>
        <p:grpSpPr>
          <a:xfrm rot="5400000">
            <a:off x="3851858" y="3751051"/>
            <a:ext cx="735733" cy="547467"/>
            <a:chOff x="1612464" y="4343400"/>
            <a:chExt cx="735733" cy="1146488"/>
          </a:xfrm>
        </p:grpSpPr>
        <p:cxnSp>
          <p:nvCxnSpPr>
            <p:cNvPr id="44" name="直接箭头连接符 26"/>
            <p:cNvCxnSpPr/>
            <p:nvPr/>
          </p:nvCxnSpPr>
          <p:spPr>
            <a:xfrm flipV="1">
              <a:off x="1905000" y="4343400"/>
              <a:ext cx="0" cy="533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文本框 27"/>
            <p:cNvSpPr txBox="1"/>
            <p:nvPr/>
          </p:nvSpPr>
          <p:spPr>
            <a:xfrm>
              <a:off x="1612464" y="4716444"/>
              <a:ext cx="735733" cy="773444"/>
            </a:xfrm>
            <a:prstGeom prst="rect">
              <a:avLst/>
            </a:prstGeom>
            <a:noFill/>
          </p:spPr>
          <p:txBody>
            <a:bodyPr wrap="square" rtlCol="0">
              <a:spAutoFit/>
            </a:bodyPr>
            <a:lstStyle/>
            <a:p>
              <a:r>
                <a:rPr lang="en-US" altLang="zh-CN" dirty="0">
                  <a:solidFill>
                    <a:srgbClr val="3366FF"/>
                  </a:solidFill>
                  <a:latin typeface="Verdana (Body)"/>
                </a:rPr>
                <a:t>cur</a:t>
              </a:r>
              <a:endParaRPr lang="zh-CN" altLang="en-US" dirty="0">
                <a:solidFill>
                  <a:srgbClr val="3366FF"/>
                </a:solidFill>
                <a:latin typeface="Verdana (Body)"/>
              </a:endParaRPr>
            </a:p>
          </p:txBody>
        </p:sp>
      </p:grpSp>
      <p:grpSp>
        <p:nvGrpSpPr>
          <p:cNvPr id="46" name="组合 28"/>
          <p:cNvGrpSpPr/>
          <p:nvPr/>
        </p:nvGrpSpPr>
        <p:grpSpPr>
          <a:xfrm>
            <a:off x="5469645" y="4167597"/>
            <a:ext cx="735733" cy="650188"/>
            <a:chOff x="1612465" y="4343400"/>
            <a:chExt cx="735733" cy="1224496"/>
          </a:xfrm>
        </p:grpSpPr>
        <p:cxnSp>
          <p:nvCxnSpPr>
            <p:cNvPr id="47" name="直接箭头连接符 29"/>
            <p:cNvCxnSpPr/>
            <p:nvPr/>
          </p:nvCxnSpPr>
          <p:spPr>
            <a:xfrm flipV="1">
              <a:off x="1905000" y="4343400"/>
              <a:ext cx="0" cy="533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文本框 30"/>
            <p:cNvSpPr txBox="1"/>
            <p:nvPr/>
          </p:nvSpPr>
          <p:spPr>
            <a:xfrm>
              <a:off x="1612465" y="4872335"/>
              <a:ext cx="735733" cy="695561"/>
            </a:xfrm>
            <a:prstGeom prst="rect">
              <a:avLst/>
            </a:prstGeom>
            <a:noFill/>
          </p:spPr>
          <p:txBody>
            <a:bodyPr wrap="square" rtlCol="0">
              <a:spAutoFit/>
            </a:bodyPr>
            <a:lstStyle/>
            <a:p>
              <a:r>
                <a:rPr lang="en-US" altLang="zh-CN" dirty="0">
                  <a:solidFill>
                    <a:srgbClr val="3366FF"/>
                  </a:solidFill>
                  <a:latin typeface="Verdana (Body)"/>
                </a:rPr>
                <a:t>cur</a:t>
              </a:r>
              <a:endParaRPr lang="zh-CN" altLang="en-US" dirty="0">
                <a:solidFill>
                  <a:srgbClr val="3366FF"/>
                </a:solidFill>
                <a:latin typeface="Verdana (Body)"/>
              </a:endParaRPr>
            </a:p>
          </p:txBody>
        </p:sp>
      </p:grpSp>
      <p:grpSp>
        <p:nvGrpSpPr>
          <p:cNvPr id="49" name="组合 31"/>
          <p:cNvGrpSpPr/>
          <p:nvPr/>
        </p:nvGrpSpPr>
        <p:grpSpPr>
          <a:xfrm rot="5400000">
            <a:off x="6180816" y="2910843"/>
            <a:ext cx="735733" cy="506106"/>
            <a:chOff x="1612465" y="4343400"/>
            <a:chExt cx="735733" cy="1196250"/>
          </a:xfrm>
        </p:grpSpPr>
        <p:cxnSp>
          <p:nvCxnSpPr>
            <p:cNvPr id="50" name="直接箭头连接符 32"/>
            <p:cNvCxnSpPr/>
            <p:nvPr/>
          </p:nvCxnSpPr>
          <p:spPr>
            <a:xfrm flipV="1">
              <a:off x="1905000" y="4343400"/>
              <a:ext cx="0" cy="533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文本框 33"/>
            <p:cNvSpPr txBox="1"/>
            <p:nvPr/>
          </p:nvSpPr>
          <p:spPr>
            <a:xfrm>
              <a:off x="1612465" y="4666684"/>
              <a:ext cx="735733" cy="872966"/>
            </a:xfrm>
            <a:prstGeom prst="rect">
              <a:avLst/>
            </a:prstGeom>
            <a:noFill/>
          </p:spPr>
          <p:txBody>
            <a:bodyPr wrap="square" rtlCol="0">
              <a:spAutoFit/>
            </a:bodyPr>
            <a:lstStyle/>
            <a:p>
              <a:r>
                <a:rPr lang="en-US" altLang="zh-CN" dirty="0">
                  <a:solidFill>
                    <a:srgbClr val="3366FF"/>
                  </a:solidFill>
                  <a:latin typeface="Verdana (Body)"/>
                </a:rPr>
                <a:t>cur</a:t>
              </a:r>
              <a:endParaRPr lang="zh-CN" altLang="en-US" dirty="0">
                <a:solidFill>
                  <a:srgbClr val="3366FF"/>
                </a:solidFill>
                <a:latin typeface="Verdana (Body)"/>
              </a:endParaRPr>
            </a:p>
          </p:txBody>
        </p:sp>
      </p:grpSp>
      <p:sp>
        <p:nvSpPr>
          <p:cNvPr id="52" name="Rectangle 3"/>
          <p:cNvSpPr>
            <a:spLocks noChangeArrowheads="1"/>
          </p:cNvSpPr>
          <p:nvPr/>
        </p:nvSpPr>
        <p:spPr bwMode="auto">
          <a:xfrm>
            <a:off x="7525637" y="3674144"/>
            <a:ext cx="609600" cy="457200"/>
          </a:xfrm>
          <a:prstGeom prst="rect">
            <a:avLst/>
          </a:prstGeom>
          <a:solidFill>
            <a:srgbClr val="8BB4FF"/>
          </a:solidFill>
          <a:ln w="28575" algn="ctr">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fontAlgn="base">
              <a:spcBef>
                <a:spcPct val="0"/>
              </a:spcBef>
              <a:spcAft>
                <a:spcPct val="0"/>
              </a:spcAft>
            </a:pPr>
            <a:r>
              <a:rPr lang="en-US" altLang="zh-CN" sz="1400">
                <a:solidFill>
                  <a:srgbClr val="000000"/>
                </a:solidFill>
                <a:latin typeface="Verdana (Body)"/>
              </a:rPr>
              <a:t>Jane</a:t>
            </a:r>
          </a:p>
        </p:txBody>
      </p:sp>
      <p:sp>
        <p:nvSpPr>
          <p:cNvPr id="53" name="Rectangle 4"/>
          <p:cNvSpPr>
            <a:spLocks noChangeArrowheads="1"/>
          </p:cNvSpPr>
          <p:nvPr/>
        </p:nvSpPr>
        <p:spPr bwMode="auto">
          <a:xfrm>
            <a:off x="6077837" y="1997744"/>
            <a:ext cx="609600" cy="457200"/>
          </a:xfrm>
          <a:prstGeom prst="rect">
            <a:avLst/>
          </a:prstGeom>
          <a:solidFill>
            <a:srgbClr val="8BB4FF"/>
          </a:solidFill>
          <a:ln w="28575" algn="ctr">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fontAlgn="base">
              <a:spcBef>
                <a:spcPct val="0"/>
              </a:spcBef>
              <a:spcAft>
                <a:spcPct val="0"/>
              </a:spcAft>
            </a:pPr>
            <a:r>
              <a:rPr lang="en-US" altLang="zh-CN" sz="1400">
                <a:solidFill>
                  <a:srgbClr val="000000"/>
                </a:solidFill>
                <a:latin typeface="Verdana (Body)"/>
              </a:rPr>
              <a:t> Anna</a:t>
            </a:r>
          </a:p>
        </p:txBody>
      </p:sp>
      <p:sp>
        <p:nvSpPr>
          <p:cNvPr id="54" name="Rectangle 5"/>
          <p:cNvSpPr>
            <a:spLocks noChangeArrowheads="1"/>
          </p:cNvSpPr>
          <p:nvPr/>
        </p:nvSpPr>
        <p:spPr bwMode="auto">
          <a:xfrm>
            <a:off x="4553837" y="3674144"/>
            <a:ext cx="609600" cy="457200"/>
          </a:xfrm>
          <a:prstGeom prst="rect">
            <a:avLst/>
          </a:prstGeom>
          <a:solidFill>
            <a:srgbClr val="8BB4FF"/>
          </a:solidFill>
          <a:ln w="28575" algn="ctr">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fontAlgn="base">
              <a:spcBef>
                <a:spcPct val="0"/>
              </a:spcBef>
              <a:spcAft>
                <a:spcPct val="0"/>
              </a:spcAft>
            </a:pPr>
            <a:r>
              <a:rPr lang="en-US" altLang="zh-CN" sz="1400">
                <a:solidFill>
                  <a:srgbClr val="000000"/>
                </a:solidFill>
                <a:latin typeface="Verdana (Body)"/>
              </a:rPr>
              <a:t>John</a:t>
            </a:r>
          </a:p>
        </p:txBody>
      </p:sp>
      <p:sp>
        <p:nvSpPr>
          <p:cNvPr id="55" name="Rectangle 6"/>
          <p:cNvSpPr>
            <a:spLocks noChangeArrowheads="1"/>
          </p:cNvSpPr>
          <p:nvPr/>
        </p:nvSpPr>
        <p:spPr bwMode="auto">
          <a:xfrm>
            <a:off x="6839837" y="2835944"/>
            <a:ext cx="609600" cy="457200"/>
          </a:xfrm>
          <a:prstGeom prst="rect">
            <a:avLst/>
          </a:prstGeom>
          <a:solidFill>
            <a:srgbClr val="8BB4FF"/>
          </a:solidFill>
          <a:ln w="28575" algn="ctr">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fontAlgn="base">
              <a:spcBef>
                <a:spcPct val="0"/>
              </a:spcBef>
              <a:spcAft>
                <a:spcPct val="0"/>
              </a:spcAft>
            </a:pPr>
            <a:r>
              <a:rPr lang="en-US" altLang="zh-CN" sz="1400" dirty="0">
                <a:solidFill>
                  <a:srgbClr val="000000"/>
                </a:solidFill>
                <a:latin typeface="Verdana (Body)"/>
              </a:rPr>
              <a:t>Brian</a:t>
            </a:r>
          </a:p>
        </p:txBody>
      </p:sp>
      <p:sp>
        <p:nvSpPr>
          <p:cNvPr id="56" name="Rectangle 7"/>
          <p:cNvSpPr>
            <a:spLocks noChangeArrowheads="1"/>
          </p:cNvSpPr>
          <p:nvPr/>
        </p:nvSpPr>
        <p:spPr bwMode="auto">
          <a:xfrm>
            <a:off x="5239637" y="2835944"/>
            <a:ext cx="609600" cy="457200"/>
          </a:xfrm>
          <a:prstGeom prst="rect">
            <a:avLst/>
          </a:prstGeom>
          <a:solidFill>
            <a:srgbClr val="8BB4FF"/>
          </a:solidFill>
          <a:ln w="28575" algn="ctr">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fontAlgn="base">
              <a:spcBef>
                <a:spcPct val="0"/>
              </a:spcBef>
              <a:spcAft>
                <a:spcPct val="0"/>
              </a:spcAft>
            </a:pPr>
            <a:r>
              <a:rPr lang="en-US" altLang="zh-CN" sz="1400">
                <a:solidFill>
                  <a:srgbClr val="000000"/>
                </a:solidFill>
                <a:latin typeface="Verdana (Body)"/>
              </a:rPr>
              <a:t>Irit</a:t>
            </a:r>
          </a:p>
        </p:txBody>
      </p:sp>
      <p:sp>
        <p:nvSpPr>
          <p:cNvPr id="57" name="Rectangle 8"/>
          <p:cNvSpPr>
            <a:spLocks noChangeArrowheads="1"/>
          </p:cNvSpPr>
          <p:nvPr/>
        </p:nvSpPr>
        <p:spPr bwMode="auto">
          <a:xfrm>
            <a:off x="6535037" y="3674144"/>
            <a:ext cx="609600" cy="457200"/>
          </a:xfrm>
          <a:prstGeom prst="rect">
            <a:avLst/>
          </a:prstGeom>
          <a:solidFill>
            <a:srgbClr val="8BB4FF"/>
          </a:solidFill>
          <a:ln w="285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fontAlgn="base">
              <a:spcBef>
                <a:spcPct val="0"/>
              </a:spcBef>
              <a:spcAft>
                <a:spcPct val="0"/>
              </a:spcAft>
            </a:pPr>
            <a:r>
              <a:rPr lang="en-US" altLang="zh-CN" sz="1400">
                <a:solidFill>
                  <a:srgbClr val="000000"/>
                </a:solidFill>
                <a:latin typeface="Verdana (Body)"/>
              </a:rPr>
              <a:t>Simon</a:t>
            </a:r>
          </a:p>
        </p:txBody>
      </p:sp>
      <p:sp>
        <p:nvSpPr>
          <p:cNvPr id="58" name="Rectangle 9"/>
          <p:cNvSpPr>
            <a:spLocks noChangeArrowheads="1"/>
          </p:cNvSpPr>
          <p:nvPr/>
        </p:nvSpPr>
        <p:spPr bwMode="auto">
          <a:xfrm>
            <a:off x="5468237" y="3674144"/>
            <a:ext cx="609600" cy="457200"/>
          </a:xfrm>
          <a:prstGeom prst="rect">
            <a:avLst/>
          </a:prstGeom>
          <a:solidFill>
            <a:srgbClr val="8BB4FF"/>
          </a:solidFill>
          <a:ln w="28575" algn="ctr">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fontAlgn="base">
              <a:spcBef>
                <a:spcPct val="0"/>
              </a:spcBef>
              <a:spcAft>
                <a:spcPct val="0"/>
              </a:spcAft>
            </a:pPr>
            <a:r>
              <a:rPr lang="en-US" altLang="zh-CN" sz="1400">
                <a:solidFill>
                  <a:srgbClr val="000000"/>
                </a:solidFill>
                <a:latin typeface="Verdana (Body)"/>
              </a:rPr>
              <a:t>Peter</a:t>
            </a:r>
          </a:p>
        </p:txBody>
      </p:sp>
      <p:cxnSp>
        <p:nvCxnSpPr>
          <p:cNvPr id="59" name="AutoShape 11"/>
          <p:cNvCxnSpPr>
            <a:cxnSpLocks noChangeShapeType="1"/>
            <a:stCxn id="53" idx="2"/>
            <a:endCxn id="56" idx="0"/>
          </p:cNvCxnSpPr>
          <p:nvPr/>
        </p:nvCxnSpPr>
        <p:spPr bwMode="auto">
          <a:xfrm flipH="1">
            <a:off x="5544437" y="2469232"/>
            <a:ext cx="838200" cy="35242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0" name="AutoShape 12"/>
          <p:cNvCxnSpPr>
            <a:cxnSpLocks noChangeShapeType="1"/>
            <a:stCxn id="53" idx="2"/>
            <a:endCxn id="55" idx="0"/>
          </p:cNvCxnSpPr>
          <p:nvPr/>
        </p:nvCxnSpPr>
        <p:spPr bwMode="auto">
          <a:xfrm>
            <a:off x="6382637" y="2469232"/>
            <a:ext cx="762000" cy="35242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 name="AutoShape 14"/>
          <p:cNvCxnSpPr>
            <a:cxnSpLocks noChangeShapeType="1"/>
            <a:stCxn id="56" idx="2"/>
            <a:endCxn id="54" idx="0"/>
          </p:cNvCxnSpPr>
          <p:nvPr/>
        </p:nvCxnSpPr>
        <p:spPr bwMode="auto">
          <a:xfrm flipH="1">
            <a:off x="4858637" y="3307432"/>
            <a:ext cx="685800" cy="35242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2" name="AutoShape 15"/>
          <p:cNvCxnSpPr>
            <a:cxnSpLocks noChangeShapeType="1"/>
            <a:stCxn id="56" idx="2"/>
            <a:endCxn id="58" idx="0"/>
          </p:cNvCxnSpPr>
          <p:nvPr/>
        </p:nvCxnSpPr>
        <p:spPr bwMode="auto">
          <a:xfrm>
            <a:off x="5544437" y="3307432"/>
            <a:ext cx="228600" cy="35242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 name="AutoShape 16"/>
          <p:cNvCxnSpPr>
            <a:cxnSpLocks noChangeShapeType="1"/>
            <a:stCxn id="55" idx="2"/>
            <a:endCxn id="57" idx="0"/>
          </p:cNvCxnSpPr>
          <p:nvPr/>
        </p:nvCxnSpPr>
        <p:spPr bwMode="auto">
          <a:xfrm flipH="1">
            <a:off x="6839837" y="3307432"/>
            <a:ext cx="304800" cy="35242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4" name="AutoShape 17"/>
          <p:cNvCxnSpPr>
            <a:cxnSpLocks noChangeShapeType="1"/>
            <a:stCxn id="55" idx="2"/>
            <a:endCxn id="52" idx="0"/>
          </p:cNvCxnSpPr>
          <p:nvPr/>
        </p:nvCxnSpPr>
        <p:spPr bwMode="auto">
          <a:xfrm>
            <a:off x="7144637" y="3307432"/>
            <a:ext cx="685800" cy="35242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221197514"/>
      </p:ext>
    </p:extLst>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p:cTn id="7"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8"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9" dur="500"/>
                                        <p:tgtEl>
                                          <p:spTgt spid="3">
                                            <p:txEl>
                                              <p:pRg st="2" end="2"/>
                                            </p:txEl>
                                          </p:spTgt>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3"/>
                                        </p:tgtEl>
                                        <p:attrNameLst>
                                          <p:attrName>style.visibility</p:attrName>
                                        </p:attrNameLst>
                                      </p:cBhvr>
                                      <p:to>
                                        <p:strVal val="visible"/>
                                      </p:to>
                                    </p:set>
                                    <p:anim calcmode="lin" valueType="num">
                                      <p:cBhvr>
                                        <p:cTn id="12" dur="500" fill="hold"/>
                                        <p:tgtEl>
                                          <p:spTgt spid="33"/>
                                        </p:tgtEl>
                                        <p:attrNameLst>
                                          <p:attrName>ppt_w</p:attrName>
                                        </p:attrNameLst>
                                      </p:cBhvr>
                                      <p:tavLst>
                                        <p:tav tm="0">
                                          <p:val>
                                            <p:fltVal val="0"/>
                                          </p:val>
                                        </p:tav>
                                        <p:tav tm="100000">
                                          <p:val>
                                            <p:strVal val="#ppt_w"/>
                                          </p:val>
                                        </p:tav>
                                      </p:tavLst>
                                    </p:anim>
                                    <p:anim calcmode="lin" valueType="num">
                                      <p:cBhvr>
                                        <p:cTn id="13" dur="500" fill="hold"/>
                                        <p:tgtEl>
                                          <p:spTgt spid="33"/>
                                        </p:tgtEl>
                                        <p:attrNameLst>
                                          <p:attrName>ppt_h</p:attrName>
                                        </p:attrNameLst>
                                      </p:cBhvr>
                                      <p:tavLst>
                                        <p:tav tm="0">
                                          <p:val>
                                            <p:fltVal val="0"/>
                                          </p:val>
                                        </p:tav>
                                        <p:tav tm="100000">
                                          <p:val>
                                            <p:strVal val="#ppt_h"/>
                                          </p:val>
                                        </p:tav>
                                      </p:tavLst>
                                    </p:anim>
                                    <p:animEffect transition="in" filter="fade">
                                      <p:cBhvr>
                                        <p:cTn id="14" dur="500"/>
                                        <p:tgtEl>
                                          <p:spTgt spid="33"/>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36"/>
                                        </p:tgtEl>
                                        <p:attrNameLst>
                                          <p:attrName>style.visibility</p:attrName>
                                        </p:attrNameLst>
                                      </p:cBhvr>
                                      <p:to>
                                        <p:strVal val="visible"/>
                                      </p:to>
                                    </p:set>
                                    <p:anim calcmode="lin" valueType="num">
                                      <p:cBhvr>
                                        <p:cTn id="19" dur="500" fill="hold"/>
                                        <p:tgtEl>
                                          <p:spTgt spid="36"/>
                                        </p:tgtEl>
                                        <p:attrNameLst>
                                          <p:attrName>ppt_w</p:attrName>
                                        </p:attrNameLst>
                                      </p:cBhvr>
                                      <p:tavLst>
                                        <p:tav tm="0">
                                          <p:val>
                                            <p:fltVal val="0"/>
                                          </p:val>
                                        </p:tav>
                                        <p:tav tm="100000">
                                          <p:val>
                                            <p:strVal val="#ppt_w"/>
                                          </p:val>
                                        </p:tav>
                                      </p:tavLst>
                                    </p:anim>
                                    <p:anim calcmode="lin" valueType="num">
                                      <p:cBhvr>
                                        <p:cTn id="20" dur="500" fill="hold"/>
                                        <p:tgtEl>
                                          <p:spTgt spid="36"/>
                                        </p:tgtEl>
                                        <p:attrNameLst>
                                          <p:attrName>ppt_h</p:attrName>
                                        </p:attrNameLst>
                                      </p:cBhvr>
                                      <p:tavLst>
                                        <p:tav tm="0">
                                          <p:val>
                                            <p:fltVal val="0"/>
                                          </p:val>
                                        </p:tav>
                                        <p:tav tm="100000">
                                          <p:val>
                                            <p:strVal val="#ppt_h"/>
                                          </p:val>
                                        </p:tav>
                                      </p:tavLst>
                                    </p:anim>
                                    <p:animEffect transition="in" filter="fade">
                                      <p:cBhvr>
                                        <p:cTn id="21" dur="500"/>
                                        <p:tgtEl>
                                          <p:spTgt spid="36"/>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xit" presetSubtype="21" fill="hold" nodeType="clickEffect">
                                  <p:stCondLst>
                                    <p:cond delay="0"/>
                                  </p:stCondLst>
                                  <p:childTnLst>
                                    <p:animEffect transition="out" filter="barn(inVertical)">
                                      <p:cBhvr>
                                        <p:cTn id="25" dur="500"/>
                                        <p:tgtEl>
                                          <p:spTgt spid="36"/>
                                        </p:tgtEl>
                                      </p:cBhvr>
                                    </p:animEffect>
                                    <p:set>
                                      <p:cBhvr>
                                        <p:cTn id="26" dur="1" fill="hold">
                                          <p:stCondLst>
                                            <p:cond delay="499"/>
                                          </p:stCondLst>
                                        </p:cTn>
                                        <p:tgtEl>
                                          <p:spTgt spid="36"/>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nodeType="clickEffect">
                                  <p:stCondLst>
                                    <p:cond delay="0"/>
                                  </p:stCondLst>
                                  <p:childTnLst>
                                    <p:set>
                                      <p:cBhvr>
                                        <p:cTn id="30" dur="1" fill="hold">
                                          <p:stCondLst>
                                            <p:cond delay="0"/>
                                          </p:stCondLst>
                                        </p:cTn>
                                        <p:tgtEl>
                                          <p:spTgt spid="40"/>
                                        </p:tgtEl>
                                        <p:attrNameLst>
                                          <p:attrName>style.visibility</p:attrName>
                                        </p:attrNameLst>
                                      </p:cBhvr>
                                      <p:to>
                                        <p:strVal val="visible"/>
                                      </p:to>
                                    </p:set>
                                    <p:anim calcmode="lin" valueType="num">
                                      <p:cBhvr>
                                        <p:cTn id="31" dur="500" fill="hold"/>
                                        <p:tgtEl>
                                          <p:spTgt spid="40"/>
                                        </p:tgtEl>
                                        <p:attrNameLst>
                                          <p:attrName>ppt_w</p:attrName>
                                        </p:attrNameLst>
                                      </p:cBhvr>
                                      <p:tavLst>
                                        <p:tav tm="0">
                                          <p:val>
                                            <p:fltVal val="0"/>
                                          </p:val>
                                        </p:tav>
                                        <p:tav tm="100000">
                                          <p:val>
                                            <p:strVal val="#ppt_w"/>
                                          </p:val>
                                        </p:tav>
                                      </p:tavLst>
                                    </p:anim>
                                    <p:anim calcmode="lin" valueType="num">
                                      <p:cBhvr>
                                        <p:cTn id="32" dur="500" fill="hold"/>
                                        <p:tgtEl>
                                          <p:spTgt spid="40"/>
                                        </p:tgtEl>
                                        <p:attrNameLst>
                                          <p:attrName>ppt_h</p:attrName>
                                        </p:attrNameLst>
                                      </p:cBhvr>
                                      <p:tavLst>
                                        <p:tav tm="0">
                                          <p:val>
                                            <p:fltVal val="0"/>
                                          </p:val>
                                        </p:tav>
                                        <p:tav tm="100000">
                                          <p:val>
                                            <p:strVal val="#ppt_h"/>
                                          </p:val>
                                        </p:tav>
                                      </p:tavLst>
                                    </p:anim>
                                    <p:animEffect transition="in" filter="fade">
                                      <p:cBhvr>
                                        <p:cTn id="33" dur="500"/>
                                        <p:tgtEl>
                                          <p:spTgt spid="40"/>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xit" presetSubtype="0" fill="hold" nodeType="clickEffect">
                                  <p:stCondLst>
                                    <p:cond delay="0"/>
                                  </p:stCondLst>
                                  <p:childTnLst>
                                    <p:set>
                                      <p:cBhvr>
                                        <p:cTn id="37" dur="1" fill="hold">
                                          <p:stCondLst>
                                            <p:cond delay="0"/>
                                          </p:stCondLst>
                                        </p:cTn>
                                        <p:tgtEl>
                                          <p:spTgt spid="40"/>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nodeType="clickEffect">
                                  <p:stCondLst>
                                    <p:cond delay="0"/>
                                  </p:stCondLst>
                                  <p:childTnLst>
                                    <p:set>
                                      <p:cBhvr>
                                        <p:cTn id="41" dur="1" fill="hold">
                                          <p:stCondLst>
                                            <p:cond delay="0"/>
                                          </p:stCondLst>
                                        </p:cTn>
                                        <p:tgtEl>
                                          <p:spTgt spid="43"/>
                                        </p:tgtEl>
                                        <p:attrNameLst>
                                          <p:attrName>style.visibility</p:attrName>
                                        </p:attrNameLst>
                                      </p:cBhvr>
                                      <p:to>
                                        <p:strVal val="visible"/>
                                      </p:to>
                                    </p:set>
                                    <p:anim calcmode="lin" valueType="num">
                                      <p:cBhvr>
                                        <p:cTn id="42" dur="500" fill="hold"/>
                                        <p:tgtEl>
                                          <p:spTgt spid="43"/>
                                        </p:tgtEl>
                                        <p:attrNameLst>
                                          <p:attrName>ppt_w</p:attrName>
                                        </p:attrNameLst>
                                      </p:cBhvr>
                                      <p:tavLst>
                                        <p:tav tm="0">
                                          <p:val>
                                            <p:fltVal val="0"/>
                                          </p:val>
                                        </p:tav>
                                        <p:tav tm="100000">
                                          <p:val>
                                            <p:strVal val="#ppt_w"/>
                                          </p:val>
                                        </p:tav>
                                      </p:tavLst>
                                    </p:anim>
                                    <p:anim calcmode="lin" valueType="num">
                                      <p:cBhvr>
                                        <p:cTn id="43" dur="500" fill="hold"/>
                                        <p:tgtEl>
                                          <p:spTgt spid="43"/>
                                        </p:tgtEl>
                                        <p:attrNameLst>
                                          <p:attrName>ppt_h</p:attrName>
                                        </p:attrNameLst>
                                      </p:cBhvr>
                                      <p:tavLst>
                                        <p:tav tm="0">
                                          <p:val>
                                            <p:fltVal val="0"/>
                                          </p:val>
                                        </p:tav>
                                        <p:tav tm="100000">
                                          <p:val>
                                            <p:strVal val="#ppt_h"/>
                                          </p:val>
                                        </p:tav>
                                      </p:tavLst>
                                    </p:anim>
                                    <p:animEffect transition="in" filter="fade">
                                      <p:cBhvr>
                                        <p:cTn id="44" dur="500"/>
                                        <p:tgtEl>
                                          <p:spTgt spid="43"/>
                                        </p:tgtEl>
                                      </p:cBhvr>
                                    </p:animEffec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43"/>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53" presetClass="entr" presetSubtype="16" fill="hold" nodeType="clickEffect">
                                  <p:stCondLst>
                                    <p:cond delay="0"/>
                                  </p:stCondLst>
                                  <p:childTnLst>
                                    <p:set>
                                      <p:cBhvr>
                                        <p:cTn id="52" dur="1" fill="hold">
                                          <p:stCondLst>
                                            <p:cond delay="0"/>
                                          </p:stCondLst>
                                        </p:cTn>
                                        <p:tgtEl>
                                          <p:spTgt spid="46"/>
                                        </p:tgtEl>
                                        <p:attrNameLst>
                                          <p:attrName>style.visibility</p:attrName>
                                        </p:attrNameLst>
                                      </p:cBhvr>
                                      <p:to>
                                        <p:strVal val="visible"/>
                                      </p:to>
                                    </p:set>
                                    <p:anim calcmode="lin" valueType="num">
                                      <p:cBhvr>
                                        <p:cTn id="53" dur="500" fill="hold"/>
                                        <p:tgtEl>
                                          <p:spTgt spid="46"/>
                                        </p:tgtEl>
                                        <p:attrNameLst>
                                          <p:attrName>ppt_w</p:attrName>
                                        </p:attrNameLst>
                                      </p:cBhvr>
                                      <p:tavLst>
                                        <p:tav tm="0">
                                          <p:val>
                                            <p:fltVal val="0"/>
                                          </p:val>
                                        </p:tav>
                                        <p:tav tm="100000">
                                          <p:val>
                                            <p:strVal val="#ppt_w"/>
                                          </p:val>
                                        </p:tav>
                                      </p:tavLst>
                                    </p:anim>
                                    <p:anim calcmode="lin" valueType="num">
                                      <p:cBhvr>
                                        <p:cTn id="54" dur="500" fill="hold"/>
                                        <p:tgtEl>
                                          <p:spTgt spid="46"/>
                                        </p:tgtEl>
                                        <p:attrNameLst>
                                          <p:attrName>ppt_h</p:attrName>
                                        </p:attrNameLst>
                                      </p:cBhvr>
                                      <p:tavLst>
                                        <p:tav tm="0">
                                          <p:val>
                                            <p:fltVal val="0"/>
                                          </p:val>
                                        </p:tav>
                                        <p:tav tm="100000">
                                          <p:val>
                                            <p:strVal val="#ppt_h"/>
                                          </p:val>
                                        </p:tav>
                                      </p:tavLst>
                                    </p:anim>
                                    <p:animEffect transition="in" filter="fade">
                                      <p:cBhvr>
                                        <p:cTn id="55" dur="500"/>
                                        <p:tgtEl>
                                          <p:spTgt spid="46"/>
                                        </p:tgtEl>
                                      </p:cBhvr>
                                    </p:animEffect>
                                  </p:childTnLst>
                                </p:cTn>
                              </p:par>
                            </p:childTnLst>
                          </p:cTn>
                        </p:par>
                      </p:childTnLst>
                    </p:cTn>
                  </p:par>
                  <p:par>
                    <p:cTn id="56" fill="hold">
                      <p:stCondLst>
                        <p:cond delay="indefinite"/>
                      </p:stCondLst>
                      <p:childTnLst>
                        <p:par>
                          <p:cTn id="57" fill="hold">
                            <p:stCondLst>
                              <p:cond delay="0"/>
                            </p:stCondLst>
                            <p:childTnLst>
                              <p:par>
                                <p:cTn id="58" presetID="1" presetClass="exit" presetSubtype="0" fill="hold" nodeType="clickEffect">
                                  <p:stCondLst>
                                    <p:cond delay="0"/>
                                  </p:stCondLst>
                                  <p:childTnLst>
                                    <p:set>
                                      <p:cBhvr>
                                        <p:cTn id="59" dur="1" fill="hold">
                                          <p:stCondLst>
                                            <p:cond delay="0"/>
                                          </p:stCondLst>
                                        </p:cTn>
                                        <p:tgtEl>
                                          <p:spTgt spid="46"/>
                                        </p:tgtEl>
                                        <p:attrNameLst>
                                          <p:attrName>style.visibility</p:attrName>
                                        </p:attrNameLst>
                                      </p:cBhvr>
                                      <p:to>
                                        <p:strVal val="hidden"/>
                                      </p:to>
                                    </p:set>
                                  </p:childTnLst>
                                </p:cTn>
                              </p:par>
                            </p:childTnLst>
                          </p:cTn>
                        </p:par>
                      </p:childTnLst>
                    </p:cTn>
                  </p:par>
                  <p:par>
                    <p:cTn id="60" fill="hold">
                      <p:stCondLst>
                        <p:cond delay="indefinite"/>
                      </p:stCondLst>
                      <p:childTnLst>
                        <p:par>
                          <p:cTn id="61" fill="hold">
                            <p:stCondLst>
                              <p:cond delay="0"/>
                            </p:stCondLst>
                            <p:childTnLst>
                              <p:par>
                                <p:cTn id="62" presetID="53" presetClass="entr" presetSubtype="16" fill="hold" nodeType="clickEffect">
                                  <p:stCondLst>
                                    <p:cond delay="0"/>
                                  </p:stCondLst>
                                  <p:childTnLst>
                                    <p:set>
                                      <p:cBhvr>
                                        <p:cTn id="63" dur="1" fill="hold">
                                          <p:stCondLst>
                                            <p:cond delay="0"/>
                                          </p:stCondLst>
                                        </p:cTn>
                                        <p:tgtEl>
                                          <p:spTgt spid="49"/>
                                        </p:tgtEl>
                                        <p:attrNameLst>
                                          <p:attrName>style.visibility</p:attrName>
                                        </p:attrNameLst>
                                      </p:cBhvr>
                                      <p:to>
                                        <p:strVal val="visible"/>
                                      </p:to>
                                    </p:set>
                                    <p:anim calcmode="lin" valueType="num">
                                      <p:cBhvr>
                                        <p:cTn id="64" dur="500" fill="hold"/>
                                        <p:tgtEl>
                                          <p:spTgt spid="49"/>
                                        </p:tgtEl>
                                        <p:attrNameLst>
                                          <p:attrName>ppt_w</p:attrName>
                                        </p:attrNameLst>
                                      </p:cBhvr>
                                      <p:tavLst>
                                        <p:tav tm="0">
                                          <p:val>
                                            <p:fltVal val="0"/>
                                          </p:val>
                                        </p:tav>
                                        <p:tav tm="100000">
                                          <p:val>
                                            <p:strVal val="#ppt_w"/>
                                          </p:val>
                                        </p:tav>
                                      </p:tavLst>
                                    </p:anim>
                                    <p:anim calcmode="lin" valueType="num">
                                      <p:cBhvr>
                                        <p:cTn id="65" dur="500" fill="hold"/>
                                        <p:tgtEl>
                                          <p:spTgt spid="49"/>
                                        </p:tgtEl>
                                        <p:attrNameLst>
                                          <p:attrName>ppt_h</p:attrName>
                                        </p:attrNameLst>
                                      </p:cBhvr>
                                      <p:tavLst>
                                        <p:tav tm="0">
                                          <p:val>
                                            <p:fltVal val="0"/>
                                          </p:val>
                                        </p:tav>
                                        <p:tav tm="100000">
                                          <p:val>
                                            <p:strVal val="#ppt_h"/>
                                          </p:val>
                                        </p:tav>
                                      </p:tavLst>
                                    </p:anim>
                                    <p:animEffect transition="in" filter="fade">
                                      <p:cBhvr>
                                        <p:cTn id="66" dur="500"/>
                                        <p:tgtEl>
                                          <p:spTgt spid="49"/>
                                        </p:tgtEl>
                                      </p:cBhvr>
                                    </p:animEffect>
                                  </p:childTnLst>
                                </p:cTn>
                              </p:par>
                            </p:childTnLst>
                          </p:cTn>
                        </p:par>
                      </p:childTnLst>
                    </p:cTn>
                  </p:par>
                  <p:par>
                    <p:cTn id="67" fill="hold">
                      <p:stCondLst>
                        <p:cond delay="indefinite"/>
                      </p:stCondLst>
                      <p:childTnLst>
                        <p:par>
                          <p:cTn id="68" fill="hold">
                            <p:stCondLst>
                              <p:cond delay="0"/>
                            </p:stCondLst>
                            <p:childTnLst>
                              <p:par>
                                <p:cTn id="69" presetID="53" presetClass="entr" presetSubtype="16" fill="hold" grpId="0" nodeType="clickEffect">
                                  <p:stCondLst>
                                    <p:cond delay="0"/>
                                  </p:stCondLst>
                                  <p:childTnLst>
                                    <p:set>
                                      <p:cBhvr>
                                        <p:cTn id="70" dur="1" fill="hold">
                                          <p:stCondLst>
                                            <p:cond delay="0"/>
                                          </p:stCondLst>
                                        </p:cTn>
                                        <p:tgtEl>
                                          <p:spTgt spid="35"/>
                                        </p:tgtEl>
                                        <p:attrNameLst>
                                          <p:attrName>style.visibility</p:attrName>
                                        </p:attrNameLst>
                                      </p:cBhvr>
                                      <p:to>
                                        <p:strVal val="visible"/>
                                      </p:to>
                                    </p:set>
                                    <p:anim calcmode="lin" valueType="num">
                                      <p:cBhvr>
                                        <p:cTn id="71" dur="500" fill="hold"/>
                                        <p:tgtEl>
                                          <p:spTgt spid="35"/>
                                        </p:tgtEl>
                                        <p:attrNameLst>
                                          <p:attrName>ppt_w</p:attrName>
                                        </p:attrNameLst>
                                      </p:cBhvr>
                                      <p:tavLst>
                                        <p:tav tm="0">
                                          <p:val>
                                            <p:fltVal val="0"/>
                                          </p:val>
                                        </p:tav>
                                        <p:tav tm="100000">
                                          <p:val>
                                            <p:strVal val="#ppt_w"/>
                                          </p:val>
                                        </p:tav>
                                      </p:tavLst>
                                    </p:anim>
                                    <p:anim calcmode="lin" valueType="num">
                                      <p:cBhvr>
                                        <p:cTn id="72" dur="500" fill="hold"/>
                                        <p:tgtEl>
                                          <p:spTgt spid="35"/>
                                        </p:tgtEl>
                                        <p:attrNameLst>
                                          <p:attrName>ppt_h</p:attrName>
                                        </p:attrNameLst>
                                      </p:cBhvr>
                                      <p:tavLst>
                                        <p:tav tm="0">
                                          <p:val>
                                            <p:fltVal val="0"/>
                                          </p:val>
                                        </p:tav>
                                        <p:tav tm="100000">
                                          <p:val>
                                            <p:strVal val="#ppt_h"/>
                                          </p:val>
                                        </p:tav>
                                      </p:tavLst>
                                    </p:anim>
                                    <p:animEffect transition="in" filter="fade">
                                      <p:cBhvr>
                                        <p:cTn id="73" dur="500"/>
                                        <p:tgtEl>
                                          <p:spTgt spid="35"/>
                                        </p:tgtEl>
                                      </p:cBhvr>
                                    </p:animEffect>
                                  </p:childTnLst>
                                </p:cTn>
                              </p:par>
                            </p:childTnLst>
                          </p:cTn>
                        </p:par>
                      </p:childTnLst>
                    </p:cTn>
                  </p:par>
                  <p:par>
                    <p:cTn id="74" fill="hold">
                      <p:stCondLst>
                        <p:cond delay="indefinite"/>
                      </p:stCondLst>
                      <p:childTnLst>
                        <p:par>
                          <p:cTn id="75" fill="hold">
                            <p:stCondLst>
                              <p:cond delay="0"/>
                            </p:stCondLst>
                            <p:childTnLst>
                              <p:par>
                                <p:cTn id="76" presetID="53" presetClass="entr" presetSubtype="16" fill="hold" grpId="0" nodeType="clickEffect">
                                  <p:stCondLst>
                                    <p:cond delay="0"/>
                                  </p:stCondLst>
                                  <p:childTnLst>
                                    <p:set>
                                      <p:cBhvr>
                                        <p:cTn id="77" dur="1" fill="hold">
                                          <p:stCondLst>
                                            <p:cond delay="0"/>
                                          </p:stCondLst>
                                        </p:cTn>
                                        <p:tgtEl>
                                          <p:spTgt spid="37"/>
                                        </p:tgtEl>
                                        <p:attrNameLst>
                                          <p:attrName>style.visibility</p:attrName>
                                        </p:attrNameLst>
                                      </p:cBhvr>
                                      <p:to>
                                        <p:strVal val="visible"/>
                                      </p:to>
                                    </p:set>
                                    <p:anim calcmode="lin" valueType="num">
                                      <p:cBhvr>
                                        <p:cTn id="78" dur="500" fill="hold"/>
                                        <p:tgtEl>
                                          <p:spTgt spid="37"/>
                                        </p:tgtEl>
                                        <p:attrNameLst>
                                          <p:attrName>ppt_w</p:attrName>
                                        </p:attrNameLst>
                                      </p:cBhvr>
                                      <p:tavLst>
                                        <p:tav tm="0">
                                          <p:val>
                                            <p:fltVal val="0"/>
                                          </p:val>
                                        </p:tav>
                                        <p:tav tm="100000">
                                          <p:val>
                                            <p:strVal val="#ppt_w"/>
                                          </p:val>
                                        </p:tav>
                                      </p:tavLst>
                                    </p:anim>
                                    <p:anim calcmode="lin" valueType="num">
                                      <p:cBhvr>
                                        <p:cTn id="79" dur="500" fill="hold"/>
                                        <p:tgtEl>
                                          <p:spTgt spid="37"/>
                                        </p:tgtEl>
                                        <p:attrNameLst>
                                          <p:attrName>ppt_h</p:attrName>
                                        </p:attrNameLst>
                                      </p:cBhvr>
                                      <p:tavLst>
                                        <p:tav tm="0">
                                          <p:val>
                                            <p:fltVal val="0"/>
                                          </p:val>
                                        </p:tav>
                                        <p:tav tm="100000">
                                          <p:val>
                                            <p:strVal val="#ppt_h"/>
                                          </p:val>
                                        </p:tav>
                                      </p:tavLst>
                                    </p:anim>
                                    <p:animEffect transition="in" filter="fade">
                                      <p:cBhvr>
                                        <p:cTn id="80"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5" grpId="0" animBg="1"/>
      <p:bldP spid="37"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t>Is there a way to organize the data so that item search can be more efficient?</a:t>
            </a:r>
          </a:p>
        </p:txBody>
      </p:sp>
      <p:sp>
        <p:nvSpPr>
          <p:cNvPr id="3" name="Content Placeholder 1"/>
          <p:cNvSpPr txBox="1">
            <a:spLocks/>
          </p:cNvSpPr>
          <p:nvPr/>
        </p:nvSpPr>
        <p:spPr>
          <a:xfrm>
            <a:off x="1097281" y="1380226"/>
            <a:ext cx="4114800"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en-SG" sz="1800"/>
              <a:t>What’s a good way to arrange data in our tree so that we can eﬃciently store and retrieve items?</a:t>
            </a:r>
          </a:p>
          <a:p>
            <a:pPr algn="just">
              <a:lnSpc>
                <a:spcPct val="150000"/>
              </a:lnSpc>
            </a:pPr>
            <a:r>
              <a:rPr lang="en-SG" sz="1800"/>
              <a:t>How do we eﬃciently (minimize number of operations) ﬁnd an item in a binary tree?</a:t>
            </a:r>
          </a:p>
          <a:p>
            <a:pPr algn="just">
              <a:lnSpc>
                <a:spcPct val="150000"/>
              </a:lnSpc>
            </a:pPr>
            <a:r>
              <a:rPr lang="en-SG" sz="1800"/>
              <a:t>Given a list of items, how do we check if some given item is contained inside?</a:t>
            </a:r>
          </a:p>
          <a:p>
            <a:pPr algn="just">
              <a:lnSpc>
                <a:spcPct val="150000"/>
              </a:lnSpc>
            </a:pPr>
            <a:endParaRPr lang="en-SG" sz="1800"/>
          </a:p>
        </p:txBody>
      </p:sp>
      <p:pic>
        <p:nvPicPr>
          <p:cNvPr id="4"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59730" y="1551016"/>
            <a:ext cx="2509105" cy="4238068"/>
          </a:xfrm>
          <a:prstGeom prst="rect">
            <a:avLst/>
          </a:prstGeom>
          <a:ln>
            <a:solidFill>
              <a:schemeClr val="bg1"/>
            </a:solidFill>
          </a:ln>
        </p:spPr>
      </p:pic>
      <p:grpSp>
        <p:nvGrpSpPr>
          <p:cNvPr id="8" name="Group 7"/>
          <p:cNvGrpSpPr/>
          <p:nvPr/>
        </p:nvGrpSpPr>
        <p:grpSpPr>
          <a:xfrm>
            <a:off x="6818454" y="1803264"/>
            <a:ext cx="766923" cy="939937"/>
            <a:chOff x="6818454" y="1803264"/>
            <a:chExt cx="766923" cy="939937"/>
          </a:xfrm>
        </p:grpSpPr>
        <p:pic>
          <p:nvPicPr>
            <p:cNvPr id="6"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18454" y="1803264"/>
              <a:ext cx="766923" cy="812615"/>
            </a:xfrm>
            <a:prstGeom prst="rect">
              <a:avLst/>
            </a:prstGeom>
          </p:spPr>
        </p:pic>
        <p:sp>
          <p:nvSpPr>
            <p:cNvPr id="7" name="Rectangle 6"/>
            <p:cNvSpPr/>
            <p:nvPr/>
          </p:nvSpPr>
          <p:spPr>
            <a:xfrm>
              <a:off x="6944810" y="2569581"/>
              <a:ext cx="208344" cy="1736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Tree>
    <p:extLst>
      <p:ext uri="{BB962C8B-B14F-4D97-AF65-F5344CB8AC3E}">
        <p14:creationId xmlns:p14="http://schemas.microsoft.com/office/powerpoint/2010/main" val="871663326"/>
      </p:ext>
    </p:extLst>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SG"/>
          </a:p>
        </p:txBody>
      </p:sp>
      <p:sp>
        <p:nvSpPr>
          <p:cNvPr id="3" name="Content Placeholder 1"/>
          <p:cNvSpPr txBox="1">
            <a:spLocks/>
          </p:cNvSpPr>
          <p:nvPr/>
        </p:nvSpPr>
        <p:spPr>
          <a:xfrm>
            <a:off x="1097280" y="1380226"/>
            <a:ext cx="7097596"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SG" sz="1400" b="1"/>
              <a:t>For the list:</a:t>
            </a:r>
          </a:p>
          <a:p>
            <a:pPr marL="0" indent="0">
              <a:lnSpc>
                <a:spcPct val="100000"/>
              </a:lnSpc>
              <a:buNone/>
            </a:pPr>
            <a:r>
              <a:rPr lang="en-SG" sz="1400" b="1"/>
              <a:t>Sort it using alphabetical order:</a:t>
            </a:r>
          </a:p>
          <a:p>
            <a:pPr marL="0" indent="0">
              <a:lnSpc>
                <a:spcPct val="100000"/>
              </a:lnSpc>
              <a:buNone/>
            </a:pPr>
            <a:r>
              <a:rPr lang="en-SG" sz="1400" b="1"/>
              <a:t>Divide them into groups</a:t>
            </a:r>
          </a:p>
          <a:p>
            <a:pPr>
              <a:lnSpc>
                <a:spcPct val="100000"/>
              </a:lnSpc>
            </a:pPr>
            <a:r>
              <a:rPr lang="en-SG" sz="1300"/>
              <a:t>Pick the one in the middle, “Jane”, if X!=“Jane”:</a:t>
            </a:r>
          </a:p>
          <a:p>
            <a:pPr marL="504000" lvl="1">
              <a:lnSpc>
                <a:spcPct val="100000"/>
              </a:lnSpc>
            </a:pPr>
            <a:r>
              <a:rPr lang="en-SG" sz="1300"/>
              <a:t>For names before “Jane”, lookup its left subgroup, ignore its right subgroup</a:t>
            </a:r>
          </a:p>
          <a:p>
            <a:pPr marL="756000" lvl="2">
              <a:lnSpc>
                <a:spcPct val="100000"/>
              </a:lnSpc>
            </a:pPr>
            <a:r>
              <a:rPr lang="en-SG" sz="1300"/>
              <a:t>Pick the one in the middle of the subgroup, “Brain”, if X!=“Brain”:</a:t>
            </a:r>
          </a:p>
          <a:p>
            <a:pPr marL="1008000" lvl="3">
              <a:lnSpc>
                <a:spcPct val="100000"/>
              </a:lnSpc>
            </a:pPr>
            <a:r>
              <a:rPr lang="en-SG" sz="1300"/>
              <a:t>names before “Brian”, lookup its left subgroup</a:t>
            </a:r>
          </a:p>
          <a:p>
            <a:pPr marL="1008000" lvl="3">
              <a:lnSpc>
                <a:spcPct val="100000"/>
              </a:lnSpc>
            </a:pPr>
            <a:r>
              <a:rPr lang="en-SG" sz="1300"/>
              <a:t>names after “Brian”, lookup its right subgroup</a:t>
            </a:r>
          </a:p>
          <a:p>
            <a:pPr marL="504000" lvl="1">
              <a:lnSpc>
                <a:spcPct val="100000"/>
              </a:lnSpc>
            </a:pPr>
            <a:r>
              <a:rPr lang="en-SG" sz="1300"/>
              <a:t>For names after “Jane”, lookup its right subgroup, ignore its left subgroup</a:t>
            </a:r>
          </a:p>
          <a:p>
            <a:pPr marL="756000" lvl="2">
              <a:lnSpc>
                <a:spcPct val="100000"/>
              </a:lnSpc>
            </a:pPr>
            <a:r>
              <a:rPr lang="en-SG" sz="1300"/>
              <a:t>Pick the one in the middle of the subgroup, “Peter”, if X!=“Peter”:</a:t>
            </a:r>
          </a:p>
          <a:p>
            <a:pPr marL="1008000" lvl="3">
              <a:lnSpc>
                <a:spcPct val="100000"/>
              </a:lnSpc>
            </a:pPr>
            <a:r>
              <a:rPr lang="en-SG" sz="1300"/>
              <a:t>&lt;“Peter”, lookup its left subgroup</a:t>
            </a:r>
          </a:p>
          <a:p>
            <a:pPr marL="1008000" lvl="3">
              <a:lnSpc>
                <a:spcPct val="100000"/>
              </a:lnSpc>
            </a:pPr>
            <a:r>
              <a:rPr lang="en-SG" sz="1300"/>
              <a:t>&gt;“Peter”, lookup its right subgroup</a:t>
            </a:r>
          </a:p>
        </p:txBody>
      </p:sp>
      <p:sp>
        <p:nvSpPr>
          <p:cNvPr id="17" name="Rectangle 13"/>
          <p:cNvSpPr>
            <a:spLocks noChangeArrowheads="1"/>
          </p:cNvSpPr>
          <p:nvPr/>
        </p:nvSpPr>
        <p:spPr bwMode="auto">
          <a:xfrm>
            <a:off x="5213394" y="5647576"/>
            <a:ext cx="562369" cy="421777"/>
          </a:xfrm>
          <a:prstGeom prst="rect">
            <a:avLst/>
          </a:prstGeom>
          <a:solidFill>
            <a:srgbClr val="F79646">
              <a:lumMod val="20000"/>
              <a:lumOff val="80000"/>
            </a:srgbClr>
          </a:solidFill>
          <a:ln w="28575" algn="ctr">
            <a:solidFill>
              <a:srgbClr val="4F81BD"/>
            </a:solidFill>
            <a:miter lim="800000"/>
            <a:headEnd/>
            <a:tailEnd/>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prstClr val="black"/>
                </a:solidFill>
                <a:effectLst/>
                <a:uLnTx/>
                <a:uFillTx/>
                <a:latin typeface="Verdana (Body)"/>
              </a:rPr>
              <a:t>Jane</a:t>
            </a:r>
          </a:p>
        </p:txBody>
      </p:sp>
      <p:sp>
        <p:nvSpPr>
          <p:cNvPr id="18" name="Rectangle 14"/>
          <p:cNvSpPr>
            <a:spLocks noChangeArrowheads="1"/>
          </p:cNvSpPr>
          <p:nvPr/>
        </p:nvSpPr>
        <p:spPr bwMode="auto">
          <a:xfrm>
            <a:off x="2964708" y="5647576"/>
            <a:ext cx="562369" cy="421777"/>
          </a:xfrm>
          <a:prstGeom prst="rect">
            <a:avLst/>
          </a:prstGeom>
          <a:solidFill>
            <a:srgbClr val="F79646">
              <a:lumMod val="20000"/>
              <a:lumOff val="80000"/>
            </a:srgbClr>
          </a:solidFill>
          <a:ln w="28575" algn="ctr">
            <a:solidFill>
              <a:srgbClr val="4F81BD"/>
            </a:solidFill>
            <a:miter lim="800000"/>
            <a:headEnd/>
            <a:tailEnd/>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a:ln>
                  <a:noFill/>
                </a:ln>
                <a:solidFill>
                  <a:prstClr val="black"/>
                </a:solidFill>
                <a:effectLst/>
                <a:uLnTx/>
                <a:uFillTx/>
                <a:latin typeface="Verdana (Body)"/>
              </a:rPr>
              <a:t> Anna</a:t>
            </a:r>
          </a:p>
        </p:txBody>
      </p:sp>
      <p:sp>
        <p:nvSpPr>
          <p:cNvPr id="19" name="Rectangle 15"/>
          <p:cNvSpPr>
            <a:spLocks noChangeArrowheads="1"/>
          </p:cNvSpPr>
          <p:nvPr/>
        </p:nvSpPr>
        <p:spPr bwMode="auto">
          <a:xfrm>
            <a:off x="5962956" y="5647576"/>
            <a:ext cx="562369" cy="421777"/>
          </a:xfrm>
          <a:prstGeom prst="rect">
            <a:avLst/>
          </a:prstGeom>
          <a:solidFill>
            <a:srgbClr val="F79646">
              <a:lumMod val="20000"/>
              <a:lumOff val="80000"/>
            </a:srgbClr>
          </a:solidFill>
          <a:ln w="28575" algn="ctr">
            <a:solidFill>
              <a:srgbClr val="4F81BD"/>
            </a:solidFill>
            <a:miter lim="800000"/>
            <a:headEnd/>
            <a:tailEnd/>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prstClr val="black"/>
                </a:solidFill>
                <a:effectLst/>
                <a:uLnTx/>
                <a:uFillTx/>
                <a:latin typeface="Verdana (Body)"/>
              </a:rPr>
              <a:t>John</a:t>
            </a:r>
          </a:p>
        </p:txBody>
      </p:sp>
      <p:sp>
        <p:nvSpPr>
          <p:cNvPr id="20" name="Rectangle 16"/>
          <p:cNvSpPr>
            <a:spLocks noChangeArrowheads="1"/>
          </p:cNvSpPr>
          <p:nvPr/>
        </p:nvSpPr>
        <p:spPr bwMode="auto">
          <a:xfrm>
            <a:off x="3714270" y="5647576"/>
            <a:ext cx="562369" cy="421777"/>
          </a:xfrm>
          <a:prstGeom prst="rect">
            <a:avLst/>
          </a:prstGeom>
          <a:solidFill>
            <a:srgbClr val="F79646">
              <a:lumMod val="20000"/>
              <a:lumOff val="80000"/>
            </a:srgbClr>
          </a:solidFill>
          <a:ln w="28575" algn="ctr">
            <a:solidFill>
              <a:srgbClr val="4F81BD"/>
            </a:solidFill>
            <a:miter lim="800000"/>
            <a:headEnd/>
            <a:tailEnd/>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prstClr val="black"/>
                </a:solidFill>
                <a:effectLst/>
                <a:uLnTx/>
                <a:uFillTx/>
                <a:latin typeface="Verdana (Body)"/>
              </a:rPr>
              <a:t>Brian</a:t>
            </a:r>
          </a:p>
        </p:txBody>
      </p:sp>
      <p:sp>
        <p:nvSpPr>
          <p:cNvPr id="21" name="Rectangle 17"/>
          <p:cNvSpPr>
            <a:spLocks noChangeArrowheads="1"/>
          </p:cNvSpPr>
          <p:nvPr/>
        </p:nvSpPr>
        <p:spPr bwMode="auto">
          <a:xfrm>
            <a:off x="4463832" y="5647576"/>
            <a:ext cx="562369" cy="421777"/>
          </a:xfrm>
          <a:prstGeom prst="rect">
            <a:avLst/>
          </a:prstGeom>
          <a:solidFill>
            <a:srgbClr val="F79646">
              <a:lumMod val="20000"/>
              <a:lumOff val="80000"/>
            </a:srgbClr>
          </a:solidFill>
          <a:ln w="28575" algn="ctr">
            <a:solidFill>
              <a:srgbClr val="4F81BD"/>
            </a:solidFill>
            <a:miter lim="800000"/>
            <a:headEnd/>
            <a:tailEnd/>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err="1">
                <a:ln>
                  <a:noFill/>
                </a:ln>
                <a:solidFill>
                  <a:prstClr val="black"/>
                </a:solidFill>
                <a:effectLst/>
                <a:uLnTx/>
                <a:uFillTx/>
                <a:latin typeface="Verdana (Body)"/>
              </a:rPr>
              <a:t>Irit</a:t>
            </a:r>
            <a:endParaRPr kumimoji="0" lang="en-US" altLang="zh-CN" sz="1400" b="0" i="0" u="none" strike="noStrike" kern="0" cap="none" spc="0" normalizeH="0" baseline="0" noProof="0" dirty="0">
              <a:ln>
                <a:noFill/>
              </a:ln>
              <a:solidFill>
                <a:prstClr val="black"/>
              </a:solidFill>
              <a:effectLst/>
              <a:uLnTx/>
              <a:uFillTx/>
              <a:latin typeface="Verdana (Body)"/>
            </a:endParaRPr>
          </a:p>
        </p:txBody>
      </p:sp>
      <p:sp>
        <p:nvSpPr>
          <p:cNvPr id="22" name="Rectangle 18"/>
          <p:cNvSpPr>
            <a:spLocks noChangeArrowheads="1"/>
          </p:cNvSpPr>
          <p:nvPr/>
        </p:nvSpPr>
        <p:spPr bwMode="auto">
          <a:xfrm>
            <a:off x="7462079" y="5647576"/>
            <a:ext cx="562369" cy="421777"/>
          </a:xfrm>
          <a:prstGeom prst="rect">
            <a:avLst/>
          </a:prstGeom>
          <a:solidFill>
            <a:srgbClr val="F79646">
              <a:lumMod val="20000"/>
              <a:lumOff val="80000"/>
            </a:srgbClr>
          </a:solidFill>
          <a:ln w="28575">
            <a:solidFill>
              <a:srgbClr val="4F81BD"/>
            </a:solidFill>
            <a:miter lim="800000"/>
            <a:headEnd/>
            <a:tailEnd/>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prstClr val="black"/>
                </a:solidFill>
                <a:effectLst/>
                <a:uLnTx/>
                <a:uFillTx/>
                <a:latin typeface="Verdana (Body)"/>
              </a:rPr>
              <a:t>Simon</a:t>
            </a:r>
          </a:p>
        </p:txBody>
      </p:sp>
      <p:sp>
        <p:nvSpPr>
          <p:cNvPr id="23" name="Rectangle 19"/>
          <p:cNvSpPr>
            <a:spLocks noChangeArrowheads="1"/>
          </p:cNvSpPr>
          <p:nvPr/>
        </p:nvSpPr>
        <p:spPr bwMode="auto">
          <a:xfrm>
            <a:off x="6712518" y="5647576"/>
            <a:ext cx="562369" cy="421777"/>
          </a:xfrm>
          <a:prstGeom prst="rect">
            <a:avLst/>
          </a:prstGeom>
          <a:solidFill>
            <a:srgbClr val="F79646">
              <a:lumMod val="20000"/>
              <a:lumOff val="80000"/>
            </a:srgbClr>
          </a:solidFill>
          <a:ln w="28575" algn="ctr">
            <a:solidFill>
              <a:srgbClr val="4F81BD"/>
            </a:solidFill>
            <a:miter lim="800000"/>
            <a:headEnd/>
            <a:tailEnd/>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prstClr val="black"/>
                </a:solidFill>
                <a:effectLst/>
                <a:uLnTx/>
                <a:uFillTx/>
                <a:latin typeface="Verdana (Body)"/>
              </a:rPr>
              <a:t>Peter</a:t>
            </a:r>
          </a:p>
        </p:txBody>
      </p:sp>
      <p:cxnSp>
        <p:nvCxnSpPr>
          <p:cNvPr id="24" name="直接箭头连接符 24"/>
          <p:cNvCxnSpPr/>
          <p:nvPr/>
        </p:nvCxnSpPr>
        <p:spPr>
          <a:xfrm>
            <a:off x="4313208" y="5823648"/>
            <a:ext cx="133357" cy="1"/>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25" name="直接箭头连接符 25"/>
          <p:cNvCxnSpPr/>
          <p:nvPr/>
        </p:nvCxnSpPr>
        <p:spPr>
          <a:xfrm>
            <a:off x="5056977" y="5823648"/>
            <a:ext cx="133357" cy="1"/>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26" name="直接箭头连接符 26"/>
          <p:cNvCxnSpPr/>
          <p:nvPr/>
        </p:nvCxnSpPr>
        <p:spPr>
          <a:xfrm>
            <a:off x="5800746" y="5823648"/>
            <a:ext cx="133357" cy="1"/>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27" name="直接箭头连接符 27"/>
          <p:cNvCxnSpPr/>
          <p:nvPr/>
        </p:nvCxnSpPr>
        <p:spPr>
          <a:xfrm>
            <a:off x="6544515" y="5823648"/>
            <a:ext cx="133357" cy="1"/>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28" name="直接箭头连接符 28"/>
          <p:cNvCxnSpPr/>
          <p:nvPr/>
        </p:nvCxnSpPr>
        <p:spPr>
          <a:xfrm>
            <a:off x="7288286" y="5823648"/>
            <a:ext cx="133357" cy="1"/>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29" name="直接箭头连接符 34"/>
          <p:cNvCxnSpPr/>
          <p:nvPr/>
        </p:nvCxnSpPr>
        <p:spPr>
          <a:xfrm>
            <a:off x="3569439" y="5823648"/>
            <a:ext cx="133357" cy="1"/>
          </a:xfrm>
          <a:prstGeom prst="straightConnector1">
            <a:avLst/>
          </a:prstGeom>
          <a:noFill/>
          <a:ln w="38100" cap="flat" cmpd="sng" algn="ctr">
            <a:solidFill>
              <a:srgbClr val="4F81BD">
                <a:shade val="95000"/>
                <a:satMod val="105000"/>
              </a:srgbClr>
            </a:solidFill>
            <a:prstDash val="solid"/>
            <a:tailEnd type="triangle"/>
          </a:ln>
          <a:effectLst/>
        </p:spPr>
      </p:cxnSp>
      <p:grpSp>
        <p:nvGrpSpPr>
          <p:cNvPr id="4" name="Group 3"/>
          <p:cNvGrpSpPr/>
          <p:nvPr/>
        </p:nvGrpSpPr>
        <p:grpSpPr>
          <a:xfrm>
            <a:off x="2504347" y="1282162"/>
            <a:ext cx="5059740" cy="451411"/>
            <a:chOff x="2805113" y="708220"/>
            <a:chExt cx="5142552" cy="458799"/>
          </a:xfrm>
        </p:grpSpPr>
        <p:sp>
          <p:nvSpPr>
            <p:cNvPr id="69" name="Rectangle 13"/>
            <p:cNvSpPr>
              <a:spLocks noChangeArrowheads="1"/>
            </p:cNvSpPr>
            <p:nvPr/>
          </p:nvSpPr>
          <p:spPr bwMode="auto">
            <a:xfrm>
              <a:off x="5086423" y="709819"/>
              <a:ext cx="609600" cy="457200"/>
            </a:xfrm>
            <a:prstGeom prst="rect">
              <a:avLst/>
            </a:prstGeom>
            <a:solidFill>
              <a:srgbClr val="F79646">
                <a:lumMod val="20000"/>
                <a:lumOff val="80000"/>
              </a:srgbClr>
            </a:solidFill>
            <a:ln w="28575" algn="ctr">
              <a:solidFill>
                <a:srgbClr val="4F81BD"/>
              </a:solidFill>
              <a:miter lim="800000"/>
              <a:headEnd/>
              <a:tailEnd/>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a:ln>
                    <a:noFill/>
                  </a:ln>
                  <a:solidFill>
                    <a:prstClr val="black"/>
                  </a:solidFill>
                  <a:effectLst/>
                  <a:uLnTx/>
                  <a:uFillTx/>
                  <a:latin typeface="Verdana (Body)"/>
                </a:rPr>
                <a:t>Jane</a:t>
              </a:r>
            </a:p>
          </p:txBody>
        </p:sp>
        <p:sp>
          <p:nvSpPr>
            <p:cNvPr id="70" name="Rectangle 14"/>
            <p:cNvSpPr>
              <a:spLocks noChangeArrowheads="1"/>
            </p:cNvSpPr>
            <p:nvPr/>
          </p:nvSpPr>
          <p:spPr bwMode="auto">
            <a:xfrm>
              <a:off x="3593380" y="708220"/>
              <a:ext cx="609600" cy="457200"/>
            </a:xfrm>
            <a:prstGeom prst="rect">
              <a:avLst/>
            </a:prstGeom>
            <a:solidFill>
              <a:srgbClr val="F79646">
                <a:lumMod val="20000"/>
                <a:lumOff val="80000"/>
              </a:srgbClr>
            </a:solidFill>
            <a:ln w="28575" algn="ctr">
              <a:solidFill>
                <a:srgbClr val="4F81BD"/>
              </a:solidFill>
              <a:miter lim="800000"/>
              <a:headEnd/>
              <a:tailEnd/>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a:ln>
                    <a:noFill/>
                  </a:ln>
                  <a:solidFill>
                    <a:prstClr val="black"/>
                  </a:solidFill>
                  <a:effectLst/>
                  <a:uLnTx/>
                  <a:uFillTx/>
                  <a:latin typeface="Verdana (Body)"/>
                </a:rPr>
                <a:t> Anna</a:t>
              </a:r>
            </a:p>
          </p:txBody>
        </p:sp>
        <p:sp>
          <p:nvSpPr>
            <p:cNvPr id="71" name="Rectangle 15"/>
            <p:cNvSpPr>
              <a:spLocks noChangeArrowheads="1"/>
            </p:cNvSpPr>
            <p:nvPr/>
          </p:nvSpPr>
          <p:spPr bwMode="auto">
            <a:xfrm>
              <a:off x="2805113" y="708220"/>
              <a:ext cx="609600" cy="457200"/>
            </a:xfrm>
            <a:prstGeom prst="rect">
              <a:avLst/>
            </a:prstGeom>
            <a:solidFill>
              <a:srgbClr val="F79646">
                <a:lumMod val="20000"/>
                <a:lumOff val="80000"/>
              </a:srgbClr>
            </a:solidFill>
            <a:ln w="28575" algn="ctr">
              <a:solidFill>
                <a:srgbClr val="4F81BD"/>
              </a:solidFill>
              <a:miter lim="800000"/>
              <a:headEnd/>
              <a:tailEnd/>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prstClr val="black"/>
                  </a:solidFill>
                  <a:effectLst/>
                  <a:uLnTx/>
                  <a:uFillTx/>
                  <a:latin typeface="Verdana (Body)"/>
                </a:rPr>
                <a:t>John</a:t>
              </a:r>
            </a:p>
          </p:txBody>
        </p:sp>
        <p:sp>
          <p:nvSpPr>
            <p:cNvPr id="72" name="Rectangle 16"/>
            <p:cNvSpPr>
              <a:spLocks noChangeArrowheads="1"/>
            </p:cNvSpPr>
            <p:nvPr/>
          </p:nvSpPr>
          <p:spPr bwMode="auto">
            <a:xfrm>
              <a:off x="6599395" y="708220"/>
              <a:ext cx="609600" cy="457200"/>
            </a:xfrm>
            <a:prstGeom prst="rect">
              <a:avLst/>
            </a:prstGeom>
            <a:solidFill>
              <a:srgbClr val="F79646">
                <a:lumMod val="20000"/>
                <a:lumOff val="80000"/>
              </a:srgbClr>
            </a:solidFill>
            <a:ln w="28575" algn="ctr">
              <a:solidFill>
                <a:srgbClr val="4F81BD"/>
              </a:solidFill>
              <a:miter lim="800000"/>
              <a:headEnd/>
              <a:tailEnd/>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a:ln>
                    <a:noFill/>
                  </a:ln>
                  <a:solidFill>
                    <a:prstClr val="black"/>
                  </a:solidFill>
                  <a:effectLst/>
                  <a:uLnTx/>
                  <a:uFillTx/>
                  <a:latin typeface="Verdana (Body)"/>
                </a:rPr>
                <a:t>Brian</a:t>
              </a:r>
            </a:p>
          </p:txBody>
        </p:sp>
        <p:sp>
          <p:nvSpPr>
            <p:cNvPr id="73" name="Rectangle 17"/>
            <p:cNvSpPr>
              <a:spLocks noChangeArrowheads="1"/>
            </p:cNvSpPr>
            <p:nvPr/>
          </p:nvSpPr>
          <p:spPr bwMode="auto">
            <a:xfrm>
              <a:off x="5829446" y="708220"/>
              <a:ext cx="609600" cy="457200"/>
            </a:xfrm>
            <a:prstGeom prst="rect">
              <a:avLst/>
            </a:prstGeom>
            <a:solidFill>
              <a:srgbClr val="F79646">
                <a:lumMod val="20000"/>
                <a:lumOff val="80000"/>
              </a:srgbClr>
            </a:solidFill>
            <a:ln w="28575" algn="ctr">
              <a:solidFill>
                <a:srgbClr val="4F81BD"/>
              </a:solidFill>
              <a:miter lim="800000"/>
              <a:headEnd/>
              <a:tailEnd/>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a:ln>
                    <a:noFill/>
                  </a:ln>
                  <a:solidFill>
                    <a:prstClr val="black"/>
                  </a:solidFill>
                  <a:effectLst/>
                  <a:uLnTx/>
                  <a:uFillTx/>
                  <a:latin typeface="Verdana (Body)"/>
                </a:rPr>
                <a:t>Irit</a:t>
              </a:r>
            </a:p>
          </p:txBody>
        </p:sp>
        <p:sp>
          <p:nvSpPr>
            <p:cNvPr id="74" name="Rectangle 18"/>
            <p:cNvSpPr>
              <a:spLocks noChangeArrowheads="1"/>
            </p:cNvSpPr>
            <p:nvPr/>
          </p:nvSpPr>
          <p:spPr bwMode="auto">
            <a:xfrm>
              <a:off x="7338065" y="708220"/>
              <a:ext cx="609600" cy="457200"/>
            </a:xfrm>
            <a:prstGeom prst="rect">
              <a:avLst/>
            </a:prstGeom>
            <a:solidFill>
              <a:srgbClr val="F79646">
                <a:lumMod val="20000"/>
                <a:lumOff val="80000"/>
              </a:srgbClr>
            </a:solidFill>
            <a:ln w="28575">
              <a:solidFill>
                <a:srgbClr val="4F81BD"/>
              </a:solidFill>
              <a:miter lim="800000"/>
              <a:headEnd/>
              <a:tailEnd/>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prstClr val="black"/>
                  </a:solidFill>
                  <a:effectLst/>
                  <a:uLnTx/>
                  <a:uFillTx/>
                  <a:latin typeface="Verdana (Body)"/>
                </a:rPr>
                <a:t>Simon</a:t>
              </a:r>
            </a:p>
          </p:txBody>
        </p:sp>
        <p:sp>
          <p:nvSpPr>
            <p:cNvPr id="75" name="Rectangle 19"/>
            <p:cNvSpPr>
              <a:spLocks noChangeArrowheads="1"/>
            </p:cNvSpPr>
            <p:nvPr/>
          </p:nvSpPr>
          <p:spPr bwMode="auto">
            <a:xfrm>
              <a:off x="4343400" y="708220"/>
              <a:ext cx="609600" cy="457200"/>
            </a:xfrm>
            <a:prstGeom prst="rect">
              <a:avLst/>
            </a:prstGeom>
            <a:solidFill>
              <a:srgbClr val="F79646">
                <a:lumMod val="20000"/>
                <a:lumOff val="80000"/>
              </a:srgbClr>
            </a:solidFill>
            <a:ln w="28575" algn="ctr">
              <a:solidFill>
                <a:srgbClr val="4F81BD"/>
              </a:solidFill>
              <a:miter lim="800000"/>
              <a:headEnd/>
              <a:tailEnd/>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a:ln>
                    <a:noFill/>
                  </a:ln>
                  <a:solidFill>
                    <a:prstClr val="black"/>
                  </a:solidFill>
                  <a:effectLst/>
                  <a:uLnTx/>
                  <a:uFillTx/>
                  <a:latin typeface="Verdana (Body)"/>
                </a:rPr>
                <a:t>Peter</a:t>
              </a:r>
            </a:p>
          </p:txBody>
        </p:sp>
        <p:cxnSp>
          <p:nvCxnSpPr>
            <p:cNvPr id="76" name="直接箭头连接符 10"/>
            <p:cNvCxnSpPr>
              <a:stCxn id="71" idx="3"/>
              <a:endCxn id="70" idx="1"/>
            </p:cNvCxnSpPr>
            <p:nvPr/>
          </p:nvCxnSpPr>
          <p:spPr>
            <a:xfrm>
              <a:off x="3414713" y="936820"/>
              <a:ext cx="178667" cy="0"/>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77" name="直接箭头连接符 11"/>
            <p:cNvCxnSpPr/>
            <p:nvPr/>
          </p:nvCxnSpPr>
          <p:spPr>
            <a:xfrm>
              <a:off x="4187598" y="936820"/>
              <a:ext cx="178667" cy="0"/>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78" name="直接箭头连接符 12"/>
            <p:cNvCxnSpPr/>
            <p:nvPr/>
          </p:nvCxnSpPr>
          <p:spPr>
            <a:xfrm>
              <a:off x="4949598" y="936820"/>
              <a:ext cx="178667" cy="0"/>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79" name="直接箭头连接符 13"/>
            <p:cNvCxnSpPr/>
            <p:nvPr/>
          </p:nvCxnSpPr>
          <p:spPr>
            <a:xfrm>
              <a:off x="5683462" y="936820"/>
              <a:ext cx="178667" cy="0"/>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80" name="直接箭头连接符 14"/>
            <p:cNvCxnSpPr/>
            <p:nvPr/>
          </p:nvCxnSpPr>
          <p:spPr>
            <a:xfrm>
              <a:off x="6439602" y="936820"/>
              <a:ext cx="178667" cy="0"/>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81" name="直接箭头连接符 15"/>
            <p:cNvCxnSpPr/>
            <p:nvPr/>
          </p:nvCxnSpPr>
          <p:spPr>
            <a:xfrm>
              <a:off x="7185665" y="936820"/>
              <a:ext cx="178667" cy="0"/>
            </a:xfrm>
            <a:prstGeom prst="straightConnector1">
              <a:avLst/>
            </a:prstGeom>
            <a:noFill/>
            <a:ln w="38100" cap="flat" cmpd="sng" algn="ctr">
              <a:solidFill>
                <a:srgbClr val="4F81BD">
                  <a:shade val="95000"/>
                  <a:satMod val="105000"/>
                </a:srgbClr>
              </a:solidFill>
              <a:prstDash val="solid"/>
              <a:tailEnd type="triangle"/>
            </a:ln>
            <a:effectLst/>
          </p:spPr>
        </p:cxnSp>
      </p:grpSp>
      <p:sp>
        <p:nvSpPr>
          <p:cNvPr id="83" name="文本框 1"/>
          <p:cNvSpPr txBox="1"/>
          <p:nvPr/>
        </p:nvSpPr>
        <p:spPr>
          <a:xfrm>
            <a:off x="6525325" y="2000176"/>
            <a:ext cx="1499123" cy="523220"/>
          </a:xfrm>
          <a:prstGeom prst="rect">
            <a:avLst/>
          </a:prstGeom>
          <a:noFill/>
        </p:spPr>
        <p:txBody>
          <a:bodyPr wrap="square" rtlCol="0">
            <a:spAutoFit/>
          </a:bodyPr>
          <a:lstStyle/>
          <a:p>
            <a:r>
              <a:rPr lang="en-US" altLang="zh-CN" sz="1400" dirty="0">
                <a:solidFill>
                  <a:srgbClr val="F79646">
                    <a:lumMod val="75000"/>
                  </a:srgbClr>
                </a:solidFill>
                <a:latin typeface="Verdana (Body)"/>
                <a:ea typeface="宋体" panose="02010600030101010101" pitchFamily="2" charset="-122"/>
              </a:rPr>
              <a:t>Search the given name X</a:t>
            </a:r>
            <a:endParaRPr lang="zh-CN" altLang="en-US" sz="1400" dirty="0">
              <a:solidFill>
                <a:srgbClr val="F79646">
                  <a:lumMod val="75000"/>
                </a:srgbClr>
              </a:solidFill>
              <a:latin typeface="Verdana (Body)"/>
              <a:ea typeface="宋体" panose="02010600030101010101" pitchFamily="2" charset="-122"/>
            </a:endParaRPr>
          </a:p>
        </p:txBody>
      </p:sp>
    </p:spTree>
    <p:extLst>
      <p:ext uri="{BB962C8B-B14F-4D97-AF65-F5344CB8AC3E}">
        <p14:creationId xmlns:p14="http://schemas.microsoft.com/office/powerpoint/2010/main" val="3704112878"/>
      </p:ext>
    </p:extLst>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p:cTn id="7"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9" dur="500"/>
                                        <p:tgtEl>
                                          <p:spTgt spid="3">
                                            <p:txEl>
                                              <p:pRg st="1" end="1"/>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24"/>
                                        </p:tgtEl>
                                        <p:attrNameLst>
                                          <p:attrName>style.visibility</p:attrName>
                                        </p:attrNameLst>
                                      </p:cBhvr>
                                      <p:to>
                                        <p:strVal val="visible"/>
                                      </p:to>
                                    </p:set>
                                    <p:anim calcmode="lin" valueType="num">
                                      <p:cBhvr additive="base">
                                        <p:cTn id="14" dur="500" fill="hold"/>
                                        <p:tgtEl>
                                          <p:spTgt spid="24"/>
                                        </p:tgtEl>
                                        <p:attrNameLst>
                                          <p:attrName>ppt_x</p:attrName>
                                        </p:attrNameLst>
                                      </p:cBhvr>
                                      <p:tavLst>
                                        <p:tav tm="0">
                                          <p:val>
                                            <p:strVal val="#ppt_x"/>
                                          </p:val>
                                        </p:tav>
                                        <p:tav tm="100000">
                                          <p:val>
                                            <p:strVal val="#ppt_x"/>
                                          </p:val>
                                        </p:tav>
                                      </p:tavLst>
                                    </p:anim>
                                    <p:anim calcmode="lin" valueType="num">
                                      <p:cBhvr additive="base">
                                        <p:cTn id="15" dur="500" fill="hold"/>
                                        <p:tgtEl>
                                          <p:spTgt spid="24"/>
                                        </p:tgtEl>
                                        <p:attrNameLst>
                                          <p:attrName>ppt_y</p:attrName>
                                        </p:attrNameLst>
                                      </p:cBhvr>
                                      <p:tavLst>
                                        <p:tav tm="0">
                                          <p:val>
                                            <p:strVal val="1+#ppt_h/2"/>
                                          </p:val>
                                        </p:tav>
                                        <p:tav tm="100000">
                                          <p:val>
                                            <p:strVal val="#ppt_y"/>
                                          </p:val>
                                        </p:tav>
                                      </p:tavLst>
                                    </p:anim>
                                  </p:childTnLst>
                                </p:cTn>
                              </p:par>
                              <p:par>
                                <p:cTn id="16" presetID="2" presetClass="entr" presetSubtype="4" fill="hold" nodeType="withEffect">
                                  <p:stCondLst>
                                    <p:cond delay="0"/>
                                  </p:stCondLst>
                                  <p:childTnLst>
                                    <p:set>
                                      <p:cBhvr>
                                        <p:cTn id="17" dur="1" fill="hold">
                                          <p:stCondLst>
                                            <p:cond delay="0"/>
                                          </p:stCondLst>
                                        </p:cTn>
                                        <p:tgtEl>
                                          <p:spTgt spid="25"/>
                                        </p:tgtEl>
                                        <p:attrNameLst>
                                          <p:attrName>style.visibility</p:attrName>
                                        </p:attrNameLst>
                                      </p:cBhvr>
                                      <p:to>
                                        <p:strVal val="visible"/>
                                      </p:to>
                                    </p:set>
                                    <p:anim calcmode="lin" valueType="num">
                                      <p:cBhvr additive="base">
                                        <p:cTn id="18" dur="500" fill="hold"/>
                                        <p:tgtEl>
                                          <p:spTgt spid="25"/>
                                        </p:tgtEl>
                                        <p:attrNameLst>
                                          <p:attrName>ppt_x</p:attrName>
                                        </p:attrNameLst>
                                      </p:cBhvr>
                                      <p:tavLst>
                                        <p:tav tm="0">
                                          <p:val>
                                            <p:strVal val="#ppt_x"/>
                                          </p:val>
                                        </p:tav>
                                        <p:tav tm="100000">
                                          <p:val>
                                            <p:strVal val="#ppt_x"/>
                                          </p:val>
                                        </p:tav>
                                      </p:tavLst>
                                    </p:anim>
                                    <p:anim calcmode="lin" valueType="num">
                                      <p:cBhvr additive="base">
                                        <p:cTn id="19" dur="500" fill="hold"/>
                                        <p:tgtEl>
                                          <p:spTgt spid="25"/>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26"/>
                                        </p:tgtEl>
                                        <p:attrNameLst>
                                          <p:attrName>style.visibility</p:attrName>
                                        </p:attrNameLst>
                                      </p:cBhvr>
                                      <p:to>
                                        <p:strVal val="visible"/>
                                      </p:to>
                                    </p:set>
                                    <p:anim calcmode="lin" valueType="num">
                                      <p:cBhvr additive="base">
                                        <p:cTn id="22" dur="500" fill="hold"/>
                                        <p:tgtEl>
                                          <p:spTgt spid="26"/>
                                        </p:tgtEl>
                                        <p:attrNameLst>
                                          <p:attrName>ppt_x</p:attrName>
                                        </p:attrNameLst>
                                      </p:cBhvr>
                                      <p:tavLst>
                                        <p:tav tm="0">
                                          <p:val>
                                            <p:strVal val="#ppt_x"/>
                                          </p:val>
                                        </p:tav>
                                        <p:tav tm="100000">
                                          <p:val>
                                            <p:strVal val="#ppt_x"/>
                                          </p:val>
                                        </p:tav>
                                      </p:tavLst>
                                    </p:anim>
                                    <p:anim calcmode="lin" valueType="num">
                                      <p:cBhvr additive="base">
                                        <p:cTn id="23" dur="500" fill="hold"/>
                                        <p:tgtEl>
                                          <p:spTgt spid="26"/>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27"/>
                                        </p:tgtEl>
                                        <p:attrNameLst>
                                          <p:attrName>style.visibility</p:attrName>
                                        </p:attrNameLst>
                                      </p:cBhvr>
                                      <p:to>
                                        <p:strVal val="visible"/>
                                      </p:to>
                                    </p:set>
                                    <p:anim calcmode="lin" valueType="num">
                                      <p:cBhvr additive="base">
                                        <p:cTn id="26" dur="500" fill="hold"/>
                                        <p:tgtEl>
                                          <p:spTgt spid="27"/>
                                        </p:tgtEl>
                                        <p:attrNameLst>
                                          <p:attrName>ppt_x</p:attrName>
                                        </p:attrNameLst>
                                      </p:cBhvr>
                                      <p:tavLst>
                                        <p:tav tm="0">
                                          <p:val>
                                            <p:strVal val="#ppt_x"/>
                                          </p:val>
                                        </p:tav>
                                        <p:tav tm="100000">
                                          <p:val>
                                            <p:strVal val="#ppt_x"/>
                                          </p:val>
                                        </p:tav>
                                      </p:tavLst>
                                    </p:anim>
                                    <p:anim calcmode="lin" valueType="num">
                                      <p:cBhvr additive="base">
                                        <p:cTn id="27" dur="500" fill="hold"/>
                                        <p:tgtEl>
                                          <p:spTgt spid="27"/>
                                        </p:tgtEl>
                                        <p:attrNameLst>
                                          <p:attrName>ppt_y</p:attrName>
                                        </p:attrNameLst>
                                      </p:cBhvr>
                                      <p:tavLst>
                                        <p:tav tm="0">
                                          <p:val>
                                            <p:strVal val="1+#ppt_h/2"/>
                                          </p:val>
                                        </p:tav>
                                        <p:tav tm="100000">
                                          <p:val>
                                            <p:strVal val="#ppt_y"/>
                                          </p:val>
                                        </p:tav>
                                      </p:tavLst>
                                    </p:anim>
                                  </p:childTnLst>
                                </p:cTn>
                              </p:par>
                              <p:par>
                                <p:cTn id="28" presetID="2" presetClass="entr" presetSubtype="4" fill="hold" nodeType="withEffect">
                                  <p:stCondLst>
                                    <p:cond delay="0"/>
                                  </p:stCondLst>
                                  <p:childTnLst>
                                    <p:set>
                                      <p:cBhvr>
                                        <p:cTn id="29" dur="1" fill="hold">
                                          <p:stCondLst>
                                            <p:cond delay="0"/>
                                          </p:stCondLst>
                                        </p:cTn>
                                        <p:tgtEl>
                                          <p:spTgt spid="28"/>
                                        </p:tgtEl>
                                        <p:attrNameLst>
                                          <p:attrName>style.visibility</p:attrName>
                                        </p:attrNameLst>
                                      </p:cBhvr>
                                      <p:to>
                                        <p:strVal val="visible"/>
                                      </p:to>
                                    </p:set>
                                    <p:anim calcmode="lin" valueType="num">
                                      <p:cBhvr additive="base">
                                        <p:cTn id="30" dur="500" fill="hold"/>
                                        <p:tgtEl>
                                          <p:spTgt spid="28"/>
                                        </p:tgtEl>
                                        <p:attrNameLst>
                                          <p:attrName>ppt_x</p:attrName>
                                        </p:attrNameLst>
                                      </p:cBhvr>
                                      <p:tavLst>
                                        <p:tav tm="0">
                                          <p:val>
                                            <p:strVal val="#ppt_x"/>
                                          </p:val>
                                        </p:tav>
                                        <p:tav tm="100000">
                                          <p:val>
                                            <p:strVal val="#ppt_x"/>
                                          </p:val>
                                        </p:tav>
                                      </p:tavLst>
                                    </p:anim>
                                    <p:anim calcmode="lin" valueType="num">
                                      <p:cBhvr additive="base">
                                        <p:cTn id="31" dur="500" fill="hold"/>
                                        <p:tgtEl>
                                          <p:spTgt spid="28"/>
                                        </p:tgtEl>
                                        <p:attrNameLst>
                                          <p:attrName>ppt_y</p:attrName>
                                        </p:attrNameLst>
                                      </p:cBhvr>
                                      <p:tavLst>
                                        <p:tav tm="0">
                                          <p:val>
                                            <p:strVal val="1+#ppt_h/2"/>
                                          </p:val>
                                        </p:tav>
                                        <p:tav tm="100000">
                                          <p:val>
                                            <p:strVal val="#ppt_y"/>
                                          </p:val>
                                        </p:tav>
                                      </p:tavLst>
                                    </p:anim>
                                  </p:childTnLst>
                                </p:cTn>
                              </p:par>
                              <p:par>
                                <p:cTn id="32" presetID="2" presetClass="entr" presetSubtype="4" fill="hold" nodeType="withEffect">
                                  <p:stCondLst>
                                    <p:cond delay="0"/>
                                  </p:stCondLst>
                                  <p:childTnLst>
                                    <p:set>
                                      <p:cBhvr>
                                        <p:cTn id="33" dur="1" fill="hold">
                                          <p:stCondLst>
                                            <p:cond delay="0"/>
                                          </p:stCondLst>
                                        </p:cTn>
                                        <p:tgtEl>
                                          <p:spTgt spid="29"/>
                                        </p:tgtEl>
                                        <p:attrNameLst>
                                          <p:attrName>style.visibility</p:attrName>
                                        </p:attrNameLst>
                                      </p:cBhvr>
                                      <p:to>
                                        <p:strVal val="visible"/>
                                      </p:to>
                                    </p:set>
                                    <p:anim calcmode="lin" valueType="num">
                                      <p:cBhvr additive="base">
                                        <p:cTn id="34" dur="500" fill="hold"/>
                                        <p:tgtEl>
                                          <p:spTgt spid="29"/>
                                        </p:tgtEl>
                                        <p:attrNameLst>
                                          <p:attrName>ppt_x</p:attrName>
                                        </p:attrNameLst>
                                      </p:cBhvr>
                                      <p:tavLst>
                                        <p:tav tm="0">
                                          <p:val>
                                            <p:strVal val="#ppt_x"/>
                                          </p:val>
                                        </p:tav>
                                        <p:tav tm="100000">
                                          <p:val>
                                            <p:strVal val="#ppt_x"/>
                                          </p:val>
                                        </p:tav>
                                      </p:tavLst>
                                    </p:anim>
                                    <p:anim calcmode="lin" valueType="num">
                                      <p:cBhvr additive="base">
                                        <p:cTn id="35" dur="500" fill="hold"/>
                                        <p:tgtEl>
                                          <p:spTgt spid="29"/>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stCondLst>
                                    <p:cond delay="0"/>
                                  </p:stCondLst>
                                  <p:childTnLst>
                                    <p:set>
                                      <p:cBhvr>
                                        <p:cTn id="37" dur="1" fill="hold">
                                          <p:stCondLst>
                                            <p:cond delay="0"/>
                                          </p:stCondLst>
                                        </p:cTn>
                                        <p:tgtEl>
                                          <p:spTgt spid="18"/>
                                        </p:tgtEl>
                                        <p:attrNameLst>
                                          <p:attrName>style.visibility</p:attrName>
                                        </p:attrNameLst>
                                      </p:cBhvr>
                                      <p:to>
                                        <p:strVal val="visible"/>
                                      </p:to>
                                    </p:set>
                                    <p:anim calcmode="lin" valueType="num">
                                      <p:cBhvr additive="base">
                                        <p:cTn id="38" dur="500" fill="hold"/>
                                        <p:tgtEl>
                                          <p:spTgt spid="18"/>
                                        </p:tgtEl>
                                        <p:attrNameLst>
                                          <p:attrName>ppt_x</p:attrName>
                                        </p:attrNameLst>
                                      </p:cBhvr>
                                      <p:tavLst>
                                        <p:tav tm="0">
                                          <p:val>
                                            <p:strVal val="#ppt_x"/>
                                          </p:val>
                                        </p:tav>
                                        <p:tav tm="100000">
                                          <p:val>
                                            <p:strVal val="#ppt_x"/>
                                          </p:val>
                                        </p:tav>
                                      </p:tavLst>
                                    </p:anim>
                                    <p:anim calcmode="lin" valueType="num">
                                      <p:cBhvr additive="base">
                                        <p:cTn id="39" dur="500" fill="hold"/>
                                        <p:tgtEl>
                                          <p:spTgt spid="18"/>
                                        </p:tgtEl>
                                        <p:attrNameLst>
                                          <p:attrName>ppt_y</p:attrName>
                                        </p:attrNameLst>
                                      </p:cBhvr>
                                      <p:tavLst>
                                        <p:tav tm="0">
                                          <p:val>
                                            <p:strVal val="1+#ppt_h/2"/>
                                          </p:val>
                                        </p:tav>
                                        <p:tav tm="100000">
                                          <p:val>
                                            <p:strVal val="#ppt_y"/>
                                          </p:val>
                                        </p:tav>
                                      </p:tavLst>
                                    </p:anim>
                                  </p:childTnLst>
                                </p:cTn>
                              </p:par>
                              <p:par>
                                <p:cTn id="40" presetID="2" presetClass="entr" presetSubtype="4" fill="hold" grpId="0" nodeType="withEffect">
                                  <p:stCondLst>
                                    <p:cond delay="0"/>
                                  </p:stCondLst>
                                  <p:childTnLst>
                                    <p:set>
                                      <p:cBhvr>
                                        <p:cTn id="41" dur="1" fill="hold">
                                          <p:stCondLst>
                                            <p:cond delay="0"/>
                                          </p:stCondLst>
                                        </p:cTn>
                                        <p:tgtEl>
                                          <p:spTgt spid="20"/>
                                        </p:tgtEl>
                                        <p:attrNameLst>
                                          <p:attrName>style.visibility</p:attrName>
                                        </p:attrNameLst>
                                      </p:cBhvr>
                                      <p:to>
                                        <p:strVal val="visible"/>
                                      </p:to>
                                    </p:set>
                                    <p:anim calcmode="lin" valueType="num">
                                      <p:cBhvr additive="base">
                                        <p:cTn id="42" dur="500" fill="hold"/>
                                        <p:tgtEl>
                                          <p:spTgt spid="20"/>
                                        </p:tgtEl>
                                        <p:attrNameLst>
                                          <p:attrName>ppt_x</p:attrName>
                                        </p:attrNameLst>
                                      </p:cBhvr>
                                      <p:tavLst>
                                        <p:tav tm="0">
                                          <p:val>
                                            <p:strVal val="#ppt_x"/>
                                          </p:val>
                                        </p:tav>
                                        <p:tav tm="100000">
                                          <p:val>
                                            <p:strVal val="#ppt_x"/>
                                          </p:val>
                                        </p:tav>
                                      </p:tavLst>
                                    </p:anim>
                                    <p:anim calcmode="lin" valueType="num">
                                      <p:cBhvr additive="base">
                                        <p:cTn id="43" dur="500" fill="hold"/>
                                        <p:tgtEl>
                                          <p:spTgt spid="20"/>
                                        </p:tgtEl>
                                        <p:attrNameLst>
                                          <p:attrName>ppt_y</p:attrName>
                                        </p:attrNameLst>
                                      </p:cBhvr>
                                      <p:tavLst>
                                        <p:tav tm="0">
                                          <p:val>
                                            <p:strVal val="1+#ppt_h/2"/>
                                          </p:val>
                                        </p:tav>
                                        <p:tav tm="100000">
                                          <p:val>
                                            <p:strVal val="#ppt_y"/>
                                          </p:val>
                                        </p:tav>
                                      </p:tavLst>
                                    </p:anim>
                                  </p:childTnLst>
                                </p:cTn>
                              </p:par>
                              <p:par>
                                <p:cTn id="44" presetID="2" presetClass="entr" presetSubtype="4" fill="hold" grpId="0" nodeType="withEffect">
                                  <p:stCondLst>
                                    <p:cond delay="0"/>
                                  </p:stCondLst>
                                  <p:childTnLst>
                                    <p:set>
                                      <p:cBhvr>
                                        <p:cTn id="45" dur="1" fill="hold">
                                          <p:stCondLst>
                                            <p:cond delay="0"/>
                                          </p:stCondLst>
                                        </p:cTn>
                                        <p:tgtEl>
                                          <p:spTgt spid="21"/>
                                        </p:tgtEl>
                                        <p:attrNameLst>
                                          <p:attrName>style.visibility</p:attrName>
                                        </p:attrNameLst>
                                      </p:cBhvr>
                                      <p:to>
                                        <p:strVal val="visible"/>
                                      </p:to>
                                    </p:set>
                                    <p:anim calcmode="lin" valueType="num">
                                      <p:cBhvr additive="base">
                                        <p:cTn id="46" dur="500" fill="hold"/>
                                        <p:tgtEl>
                                          <p:spTgt spid="21"/>
                                        </p:tgtEl>
                                        <p:attrNameLst>
                                          <p:attrName>ppt_x</p:attrName>
                                        </p:attrNameLst>
                                      </p:cBhvr>
                                      <p:tavLst>
                                        <p:tav tm="0">
                                          <p:val>
                                            <p:strVal val="#ppt_x"/>
                                          </p:val>
                                        </p:tav>
                                        <p:tav tm="100000">
                                          <p:val>
                                            <p:strVal val="#ppt_x"/>
                                          </p:val>
                                        </p:tav>
                                      </p:tavLst>
                                    </p:anim>
                                    <p:anim calcmode="lin" valueType="num">
                                      <p:cBhvr additive="base">
                                        <p:cTn id="47" dur="500" fill="hold"/>
                                        <p:tgtEl>
                                          <p:spTgt spid="21"/>
                                        </p:tgtEl>
                                        <p:attrNameLst>
                                          <p:attrName>ppt_y</p:attrName>
                                        </p:attrNameLst>
                                      </p:cBhvr>
                                      <p:tavLst>
                                        <p:tav tm="0">
                                          <p:val>
                                            <p:strVal val="1+#ppt_h/2"/>
                                          </p:val>
                                        </p:tav>
                                        <p:tav tm="100000">
                                          <p:val>
                                            <p:strVal val="#ppt_y"/>
                                          </p:val>
                                        </p:tav>
                                      </p:tavLst>
                                    </p:anim>
                                  </p:childTnLst>
                                </p:cTn>
                              </p:par>
                              <p:par>
                                <p:cTn id="48" presetID="2" presetClass="entr" presetSubtype="4" fill="hold" grpId="0" nodeType="withEffect">
                                  <p:stCondLst>
                                    <p:cond delay="0"/>
                                  </p:stCondLst>
                                  <p:childTnLst>
                                    <p:set>
                                      <p:cBhvr>
                                        <p:cTn id="49" dur="1" fill="hold">
                                          <p:stCondLst>
                                            <p:cond delay="0"/>
                                          </p:stCondLst>
                                        </p:cTn>
                                        <p:tgtEl>
                                          <p:spTgt spid="17"/>
                                        </p:tgtEl>
                                        <p:attrNameLst>
                                          <p:attrName>style.visibility</p:attrName>
                                        </p:attrNameLst>
                                      </p:cBhvr>
                                      <p:to>
                                        <p:strVal val="visible"/>
                                      </p:to>
                                    </p:set>
                                    <p:anim calcmode="lin" valueType="num">
                                      <p:cBhvr additive="base">
                                        <p:cTn id="50" dur="500" fill="hold"/>
                                        <p:tgtEl>
                                          <p:spTgt spid="17"/>
                                        </p:tgtEl>
                                        <p:attrNameLst>
                                          <p:attrName>ppt_x</p:attrName>
                                        </p:attrNameLst>
                                      </p:cBhvr>
                                      <p:tavLst>
                                        <p:tav tm="0">
                                          <p:val>
                                            <p:strVal val="#ppt_x"/>
                                          </p:val>
                                        </p:tav>
                                        <p:tav tm="100000">
                                          <p:val>
                                            <p:strVal val="#ppt_x"/>
                                          </p:val>
                                        </p:tav>
                                      </p:tavLst>
                                    </p:anim>
                                    <p:anim calcmode="lin" valueType="num">
                                      <p:cBhvr additive="base">
                                        <p:cTn id="51" dur="500" fill="hold"/>
                                        <p:tgtEl>
                                          <p:spTgt spid="17"/>
                                        </p:tgtEl>
                                        <p:attrNameLst>
                                          <p:attrName>ppt_y</p:attrName>
                                        </p:attrNameLst>
                                      </p:cBhvr>
                                      <p:tavLst>
                                        <p:tav tm="0">
                                          <p:val>
                                            <p:strVal val="1+#ppt_h/2"/>
                                          </p:val>
                                        </p:tav>
                                        <p:tav tm="100000">
                                          <p:val>
                                            <p:strVal val="#ppt_y"/>
                                          </p:val>
                                        </p:tav>
                                      </p:tavLst>
                                    </p:anim>
                                  </p:childTnLst>
                                </p:cTn>
                              </p:par>
                              <p:par>
                                <p:cTn id="52" presetID="2" presetClass="entr" presetSubtype="4" fill="hold" grpId="0" nodeType="withEffect">
                                  <p:stCondLst>
                                    <p:cond delay="0"/>
                                  </p:stCondLst>
                                  <p:childTnLst>
                                    <p:set>
                                      <p:cBhvr>
                                        <p:cTn id="53" dur="1" fill="hold">
                                          <p:stCondLst>
                                            <p:cond delay="0"/>
                                          </p:stCondLst>
                                        </p:cTn>
                                        <p:tgtEl>
                                          <p:spTgt spid="19"/>
                                        </p:tgtEl>
                                        <p:attrNameLst>
                                          <p:attrName>style.visibility</p:attrName>
                                        </p:attrNameLst>
                                      </p:cBhvr>
                                      <p:to>
                                        <p:strVal val="visible"/>
                                      </p:to>
                                    </p:set>
                                    <p:anim calcmode="lin" valueType="num">
                                      <p:cBhvr additive="base">
                                        <p:cTn id="54" dur="500" fill="hold"/>
                                        <p:tgtEl>
                                          <p:spTgt spid="19"/>
                                        </p:tgtEl>
                                        <p:attrNameLst>
                                          <p:attrName>ppt_x</p:attrName>
                                        </p:attrNameLst>
                                      </p:cBhvr>
                                      <p:tavLst>
                                        <p:tav tm="0">
                                          <p:val>
                                            <p:strVal val="#ppt_x"/>
                                          </p:val>
                                        </p:tav>
                                        <p:tav tm="100000">
                                          <p:val>
                                            <p:strVal val="#ppt_x"/>
                                          </p:val>
                                        </p:tav>
                                      </p:tavLst>
                                    </p:anim>
                                    <p:anim calcmode="lin" valueType="num">
                                      <p:cBhvr additive="base">
                                        <p:cTn id="55" dur="500" fill="hold"/>
                                        <p:tgtEl>
                                          <p:spTgt spid="19"/>
                                        </p:tgtEl>
                                        <p:attrNameLst>
                                          <p:attrName>ppt_y</p:attrName>
                                        </p:attrNameLst>
                                      </p:cBhvr>
                                      <p:tavLst>
                                        <p:tav tm="0">
                                          <p:val>
                                            <p:strVal val="1+#ppt_h/2"/>
                                          </p:val>
                                        </p:tav>
                                        <p:tav tm="100000">
                                          <p:val>
                                            <p:strVal val="#ppt_y"/>
                                          </p:val>
                                        </p:tav>
                                      </p:tavLst>
                                    </p:anim>
                                  </p:childTnLst>
                                </p:cTn>
                              </p:par>
                              <p:par>
                                <p:cTn id="56" presetID="2" presetClass="entr" presetSubtype="4" fill="hold" grpId="0" nodeType="withEffect">
                                  <p:stCondLst>
                                    <p:cond delay="0"/>
                                  </p:stCondLst>
                                  <p:childTnLst>
                                    <p:set>
                                      <p:cBhvr>
                                        <p:cTn id="57" dur="1" fill="hold">
                                          <p:stCondLst>
                                            <p:cond delay="0"/>
                                          </p:stCondLst>
                                        </p:cTn>
                                        <p:tgtEl>
                                          <p:spTgt spid="22"/>
                                        </p:tgtEl>
                                        <p:attrNameLst>
                                          <p:attrName>style.visibility</p:attrName>
                                        </p:attrNameLst>
                                      </p:cBhvr>
                                      <p:to>
                                        <p:strVal val="visible"/>
                                      </p:to>
                                    </p:set>
                                    <p:anim calcmode="lin" valueType="num">
                                      <p:cBhvr additive="base">
                                        <p:cTn id="58" dur="500" fill="hold"/>
                                        <p:tgtEl>
                                          <p:spTgt spid="22"/>
                                        </p:tgtEl>
                                        <p:attrNameLst>
                                          <p:attrName>ppt_x</p:attrName>
                                        </p:attrNameLst>
                                      </p:cBhvr>
                                      <p:tavLst>
                                        <p:tav tm="0">
                                          <p:val>
                                            <p:strVal val="#ppt_x"/>
                                          </p:val>
                                        </p:tav>
                                        <p:tav tm="100000">
                                          <p:val>
                                            <p:strVal val="#ppt_x"/>
                                          </p:val>
                                        </p:tav>
                                      </p:tavLst>
                                    </p:anim>
                                    <p:anim calcmode="lin" valueType="num">
                                      <p:cBhvr additive="base">
                                        <p:cTn id="59" dur="500" fill="hold"/>
                                        <p:tgtEl>
                                          <p:spTgt spid="22"/>
                                        </p:tgtEl>
                                        <p:attrNameLst>
                                          <p:attrName>ppt_y</p:attrName>
                                        </p:attrNameLst>
                                      </p:cBhvr>
                                      <p:tavLst>
                                        <p:tav tm="0">
                                          <p:val>
                                            <p:strVal val="1+#ppt_h/2"/>
                                          </p:val>
                                        </p:tav>
                                        <p:tav tm="100000">
                                          <p:val>
                                            <p:strVal val="#ppt_y"/>
                                          </p:val>
                                        </p:tav>
                                      </p:tavLst>
                                    </p:anim>
                                  </p:childTnLst>
                                </p:cTn>
                              </p:par>
                              <p:par>
                                <p:cTn id="60" presetID="2" presetClass="entr" presetSubtype="4" fill="hold" grpId="0" nodeType="withEffect">
                                  <p:stCondLst>
                                    <p:cond delay="0"/>
                                  </p:stCondLst>
                                  <p:childTnLst>
                                    <p:set>
                                      <p:cBhvr>
                                        <p:cTn id="61" dur="1" fill="hold">
                                          <p:stCondLst>
                                            <p:cond delay="0"/>
                                          </p:stCondLst>
                                        </p:cTn>
                                        <p:tgtEl>
                                          <p:spTgt spid="23"/>
                                        </p:tgtEl>
                                        <p:attrNameLst>
                                          <p:attrName>style.visibility</p:attrName>
                                        </p:attrNameLst>
                                      </p:cBhvr>
                                      <p:to>
                                        <p:strVal val="visible"/>
                                      </p:to>
                                    </p:set>
                                    <p:anim calcmode="lin" valueType="num">
                                      <p:cBhvr additive="base">
                                        <p:cTn id="62" dur="500" fill="hold"/>
                                        <p:tgtEl>
                                          <p:spTgt spid="23"/>
                                        </p:tgtEl>
                                        <p:attrNameLst>
                                          <p:attrName>ppt_x</p:attrName>
                                        </p:attrNameLst>
                                      </p:cBhvr>
                                      <p:tavLst>
                                        <p:tav tm="0">
                                          <p:val>
                                            <p:strVal val="#ppt_x"/>
                                          </p:val>
                                        </p:tav>
                                        <p:tav tm="100000">
                                          <p:val>
                                            <p:strVal val="#ppt_x"/>
                                          </p:val>
                                        </p:tav>
                                      </p:tavLst>
                                    </p:anim>
                                    <p:anim calcmode="lin" valueType="num">
                                      <p:cBhvr additive="base">
                                        <p:cTn id="63"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53" presetClass="entr" presetSubtype="16" fill="hold" grpId="0" nodeType="clickEffect">
                                  <p:stCondLst>
                                    <p:cond delay="0"/>
                                  </p:stCondLst>
                                  <p:childTnLst>
                                    <p:set>
                                      <p:cBhvr>
                                        <p:cTn id="67" dur="1" fill="hold">
                                          <p:stCondLst>
                                            <p:cond delay="0"/>
                                          </p:stCondLst>
                                        </p:cTn>
                                        <p:tgtEl>
                                          <p:spTgt spid="83"/>
                                        </p:tgtEl>
                                        <p:attrNameLst>
                                          <p:attrName>style.visibility</p:attrName>
                                        </p:attrNameLst>
                                      </p:cBhvr>
                                      <p:to>
                                        <p:strVal val="visible"/>
                                      </p:to>
                                    </p:set>
                                    <p:anim calcmode="lin" valueType="num">
                                      <p:cBhvr>
                                        <p:cTn id="68" dur="500" fill="hold"/>
                                        <p:tgtEl>
                                          <p:spTgt spid="83"/>
                                        </p:tgtEl>
                                        <p:attrNameLst>
                                          <p:attrName>ppt_w</p:attrName>
                                        </p:attrNameLst>
                                      </p:cBhvr>
                                      <p:tavLst>
                                        <p:tav tm="0">
                                          <p:val>
                                            <p:fltVal val="0"/>
                                          </p:val>
                                        </p:tav>
                                        <p:tav tm="100000">
                                          <p:val>
                                            <p:strVal val="#ppt_w"/>
                                          </p:val>
                                        </p:tav>
                                      </p:tavLst>
                                    </p:anim>
                                    <p:anim calcmode="lin" valueType="num">
                                      <p:cBhvr>
                                        <p:cTn id="69" dur="500" fill="hold"/>
                                        <p:tgtEl>
                                          <p:spTgt spid="83"/>
                                        </p:tgtEl>
                                        <p:attrNameLst>
                                          <p:attrName>ppt_h</p:attrName>
                                        </p:attrNameLst>
                                      </p:cBhvr>
                                      <p:tavLst>
                                        <p:tav tm="0">
                                          <p:val>
                                            <p:fltVal val="0"/>
                                          </p:val>
                                        </p:tav>
                                        <p:tav tm="100000">
                                          <p:val>
                                            <p:strVal val="#ppt_h"/>
                                          </p:val>
                                        </p:tav>
                                      </p:tavLst>
                                    </p:anim>
                                    <p:animEffect transition="in" filter="fade">
                                      <p:cBhvr>
                                        <p:cTn id="70" dur="500"/>
                                        <p:tgtEl>
                                          <p:spTgt spid="83"/>
                                        </p:tgtEl>
                                      </p:cBhvr>
                                    </p:animEffect>
                                  </p:childTnLst>
                                </p:cTn>
                              </p:par>
                            </p:childTnLst>
                          </p:cTn>
                        </p:par>
                      </p:childTnLst>
                    </p:cTn>
                  </p:par>
                  <p:par>
                    <p:cTn id="71" fill="hold">
                      <p:stCondLst>
                        <p:cond delay="indefinite"/>
                      </p:stCondLst>
                      <p:childTnLst>
                        <p:par>
                          <p:cTn id="72" fill="hold">
                            <p:stCondLst>
                              <p:cond delay="0"/>
                            </p:stCondLst>
                            <p:childTnLst>
                              <p:par>
                                <p:cTn id="73" presetID="53" presetClass="entr" presetSubtype="16" fill="hold" nodeType="clickEffect">
                                  <p:stCondLst>
                                    <p:cond delay="0"/>
                                  </p:stCondLst>
                                  <p:childTnLst>
                                    <p:set>
                                      <p:cBhvr>
                                        <p:cTn id="74" dur="1" fill="hold">
                                          <p:stCondLst>
                                            <p:cond delay="0"/>
                                          </p:stCondLst>
                                        </p:cTn>
                                        <p:tgtEl>
                                          <p:spTgt spid="3">
                                            <p:txEl>
                                              <p:pRg st="2" end="2"/>
                                            </p:txEl>
                                          </p:spTgt>
                                        </p:tgtEl>
                                        <p:attrNameLst>
                                          <p:attrName>style.visibility</p:attrName>
                                        </p:attrNameLst>
                                      </p:cBhvr>
                                      <p:to>
                                        <p:strVal val="visible"/>
                                      </p:to>
                                    </p:set>
                                    <p:anim calcmode="lin" valueType="num">
                                      <p:cBhvr>
                                        <p:cTn id="75"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76"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77" dur="500"/>
                                        <p:tgtEl>
                                          <p:spTgt spid="3">
                                            <p:txEl>
                                              <p:pRg st="2" end="2"/>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53" presetClass="entr" presetSubtype="16" fill="hold" nodeType="clickEffect">
                                  <p:stCondLst>
                                    <p:cond delay="0"/>
                                  </p:stCondLst>
                                  <p:childTnLst>
                                    <p:set>
                                      <p:cBhvr>
                                        <p:cTn id="81" dur="1" fill="hold">
                                          <p:stCondLst>
                                            <p:cond delay="0"/>
                                          </p:stCondLst>
                                        </p:cTn>
                                        <p:tgtEl>
                                          <p:spTgt spid="3">
                                            <p:txEl>
                                              <p:pRg st="3" end="3"/>
                                            </p:txEl>
                                          </p:spTgt>
                                        </p:tgtEl>
                                        <p:attrNameLst>
                                          <p:attrName>style.visibility</p:attrName>
                                        </p:attrNameLst>
                                      </p:cBhvr>
                                      <p:to>
                                        <p:strVal val="visible"/>
                                      </p:to>
                                    </p:set>
                                    <p:anim calcmode="lin" valueType="num">
                                      <p:cBhvr>
                                        <p:cTn id="82"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83"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84" dur="500"/>
                                        <p:tgtEl>
                                          <p:spTgt spid="3">
                                            <p:txEl>
                                              <p:pRg st="3" end="3"/>
                                            </p:txEl>
                                          </p:spTgt>
                                        </p:tgtEl>
                                      </p:cBhvr>
                                    </p:animEffect>
                                  </p:childTnLst>
                                </p:cTn>
                              </p:par>
                            </p:childTnLst>
                          </p:cTn>
                        </p:par>
                      </p:childTnLst>
                    </p:cTn>
                  </p:par>
                  <p:par>
                    <p:cTn id="85" fill="hold">
                      <p:stCondLst>
                        <p:cond delay="indefinite"/>
                      </p:stCondLst>
                      <p:childTnLst>
                        <p:par>
                          <p:cTn id="86" fill="hold">
                            <p:stCondLst>
                              <p:cond delay="0"/>
                            </p:stCondLst>
                            <p:childTnLst>
                              <p:par>
                                <p:cTn id="87" presetID="42" presetClass="path" presetSubtype="0" accel="50000" decel="50000" fill="hold" grpId="1" nodeType="clickEffect">
                                  <p:stCondLst>
                                    <p:cond delay="0"/>
                                  </p:stCondLst>
                                  <p:childTnLst>
                                    <p:animMotion origin="layout" path="M 1.94444E-6 3.33333E-6 L -0.00087 -0.16806 " pathEditMode="relative" rAng="0" ptsTypes="AA">
                                      <p:cBhvr>
                                        <p:cTn id="88" dur="2000" fill="hold"/>
                                        <p:tgtEl>
                                          <p:spTgt spid="17"/>
                                        </p:tgtEl>
                                        <p:attrNameLst>
                                          <p:attrName>ppt_x</p:attrName>
                                          <p:attrName>ppt_y</p:attrName>
                                        </p:attrNameLst>
                                      </p:cBhvr>
                                      <p:rCtr x="-52" y="-8403"/>
                                    </p:animMotion>
                                  </p:childTnLst>
                                </p:cTn>
                              </p:par>
                            </p:childTnLst>
                          </p:cTn>
                        </p:par>
                      </p:childTnLst>
                    </p:cTn>
                  </p:par>
                  <p:par>
                    <p:cTn id="89" fill="hold">
                      <p:stCondLst>
                        <p:cond delay="indefinite"/>
                      </p:stCondLst>
                      <p:childTnLst>
                        <p:par>
                          <p:cTn id="90" fill="hold">
                            <p:stCondLst>
                              <p:cond delay="0"/>
                            </p:stCondLst>
                            <p:childTnLst>
                              <p:par>
                                <p:cTn id="91" presetID="53" presetClass="entr" presetSubtype="16" fill="hold" nodeType="clickEffect">
                                  <p:stCondLst>
                                    <p:cond delay="0"/>
                                  </p:stCondLst>
                                  <p:childTnLst>
                                    <p:set>
                                      <p:cBhvr>
                                        <p:cTn id="92" dur="1" fill="hold">
                                          <p:stCondLst>
                                            <p:cond delay="0"/>
                                          </p:stCondLst>
                                        </p:cTn>
                                        <p:tgtEl>
                                          <p:spTgt spid="3">
                                            <p:txEl>
                                              <p:pRg st="4" end="4"/>
                                            </p:txEl>
                                          </p:spTgt>
                                        </p:tgtEl>
                                        <p:attrNameLst>
                                          <p:attrName>style.visibility</p:attrName>
                                        </p:attrNameLst>
                                      </p:cBhvr>
                                      <p:to>
                                        <p:strVal val="visible"/>
                                      </p:to>
                                    </p:set>
                                    <p:anim calcmode="lin" valueType="num">
                                      <p:cBhvr>
                                        <p:cTn id="93"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94"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95" dur="500"/>
                                        <p:tgtEl>
                                          <p:spTgt spid="3">
                                            <p:txEl>
                                              <p:pRg st="4" end="4"/>
                                            </p:txEl>
                                          </p:spTgt>
                                        </p:tgtEl>
                                      </p:cBhvr>
                                    </p:animEffect>
                                  </p:childTnLst>
                                </p:cTn>
                              </p:par>
                              <p:par>
                                <p:cTn id="96" presetID="53" presetClass="entr" presetSubtype="16" fill="hold" nodeType="withEffect">
                                  <p:stCondLst>
                                    <p:cond delay="0"/>
                                  </p:stCondLst>
                                  <p:childTnLst>
                                    <p:set>
                                      <p:cBhvr>
                                        <p:cTn id="97" dur="1" fill="hold">
                                          <p:stCondLst>
                                            <p:cond delay="0"/>
                                          </p:stCondLst>
                                        </p:cTn>
                                        <p:tgtEl>
                                          <p:spTgt spid="3">
                                            <p:txEl>
                                              <p:pRg st="8" end="8"/>
                                            </p:txEl>
                                          </p:spTgt>
                                        </p:tgtEl>
                                        <p:attrNameLst>
                                          <p:attrName>style.visibility</p:attrName>
                                        </p:attrNameLst>
                                      </p:cBhvr>
                                      <p:to>
                                        <p:strVal val="visible"/>
                                      </p:to>
                                    </p:set>
                                    <p:anim calcmode="lin" valueType="num">
                                      <p:cBhvr>
                                        <p:cTn id="98" dur="500" fill="hold"/>
                                        <p:tgtEl>
                                          <p:spTgt spid="3">
                                            <p:txEl>
                                              <p:pRg st="8" end="8"/>
                                            </p:txEl>
                                          </p:spTgt>
                                        </p:tgtEl>
                                        <p:attrNameLst>
                                          <p:attrName>ppt_w</p:attrName>
                                        </p:attrNameLst>
                                      </p:cBhvr>
                                      <p:tavLst>
                                        <p:tav tm="0">
                                          <p:val>
                                            <p:fltVal val="0"/>
                                          </p:val>
                                        </p:tav>
                                        <p:tav tm="100000">
                                          <p:val>
                                            <p:strVal val="#ppt_w"/>
                                          </p:val>
                                        </p:tav>
                                      </p:tavLst>
                                    </p:anim>
                                    <p:anim calcmode="lin" valueType="num">
                                      <p:cBhvr>
                                        <p:cTn id="99" dur="500" fill="hold"/>
                                        <p:tgtEl>
                                          <p:spTgt spid="3">
                                            <p:txEl>
                                              <p:pRg st="8" end="8"/>
                                            </p:txEl>
                                          </p:spTgt>
                                        </p:tgtEl>
                                        <p:attrNameLst>
                                          <p:attrName>ppt_h</p:attrName>
                                        </p:attrNameLst>
                                      </p:cBhvr>
                                      <p:tavLst>
                                        <p:tav tm="0">
                                          <p:val>
                                            <p:fltVal val="0"/>
                                          </p:val>
                                        </p:tav>
                                        <p:tav tm="100000">
                                          <p:val>
                                            <p:strVal val="#ppt_h"/>
                                          </p:val>
                                        </p:tav>
                                      </p:tavLst>
                                    </p:anim>
                                    <p:animEffect transition="in" filter="fade">
                                      <p:cBhvr>
                                        <p:cTn id="100" dur="500"/>
                                        <p:tgtEl>
                                          <p:spTgt spid="3">
                                            <p:txEl>
                                              <p:pRg st="8" end="8"/>
                                            </p:txEl>
                                          </p:spTgt>
                                        </p:tgtEl>
                                      </p:cBhvr>
                                    </p:animEffect>
                                  </p:childTnLst>
                                </p:cTn>
                              </p:par>
                            </p:childTnLst>
                          </p:cTn>
                        </p:par>
                      </p:childTnLst>
                    </p:cTn>
                  </p:par>
                  <p:par>
                    <p:cTn id="101" fill="hold">
                      <p:stCondLst>
                        <p:cond delay="indefinite"/>
                      </p:stCondLst>
                      <p:childTnLst>
                        <p:par>
                          <p:cTn id="102" fill="hold">
                            <p:stCondLst>
                              <p:cond delay="0"/>
                            </p:stCondLst>
                            <p:childTnLst>
                              <p:par>
                                <p:cTn id="103" presetID="42" presetClass="path" presetSubtype="0" accel="50000" decel="50000" fill="hold" grpId="1" nodeType="clickEffect">
                                  <p:stCondLst>
                                    <p:cond delay="0"/>
                                  </p:stCondLst>
                                  <p:childTnLst>
                                    <p:animMotion origin="layout" path="M 8.33333E-7 3.33333E-6 L -0.00035 -0.11528 " pathEditMode="relative" rAng="0" ptsTypes="AA">
                                      <p:cBhvr>
                                        <p:cTn id="104" dur="2000" fill="hold"/>
                                        <p:tgtEl>
                                          <p:spTgt spid="20"/>
                                        </p:tgtEl>
                                        <p:attrNameLst>
                                          <p:attrName>ppt_x</p:attrName>
                                          <p:attrName>ppt_y</p:attrName>
                                        </p:attrNameLst>
                                      </p:cBhvr>
                                      <p:rCtr x="-17" y="-5764"/>
                                    </p:animMotion>
                                  </p:childTnLst>
                                </p:cTn>
                              </p:par>
                            </p:childTnLst>
                          </p:cTn>
                        </p:par>
                      </p:childTnLst>
                    </p:cTn>
                  </p:par>
                  <p:par>
                    <p:cTn id="105" fill="hold">
                      <p:stCondLst>
                        <p:cond delay="indefinite"/>
                      </p:stCondLst>
                      <p:childTnLst>
                        <p:par>
                          <p:cTn id="106" fill="hold">
                            <p:stCondLst>
                              <p:cond delay="0"/>
                            </p:stCondLst>
                            <p:childTnLst>
                              <p:par>
                                <p:cTn id="107" presetID="53" presetClass="entr" presetSubtype="16" fill="hold" nodeType="clickEffect">
                                  <p:stCondLst>
                                    <p:cond delay="0"/>
                                  </p:stCondLst>
                                  <p:childTnLst>
                                    <p:set>
                                      <p:cBhvr>
                                        <p:cTn id="108" dur="1" fill="hold">
                                          <p:stCondLst>
                                            <p:cond delay="0"/>
                                          </p:stCondLst>
                                        </p:cTn>
                                        <p:tgtEl>
                                          <p:spTgt spid="3">
                                            <p:txEl>
                                              <p:pRg st="5" end="5"/>
                                            </p:txEl>
                                          </p:spTgt>
                                        </p:tgtEl>
                                        <p:attrNameLst>
                                          <p:attrName>style.visibility</p:attrName>
                                        </p:attrNameLst>
                                      </p:cBhvr>
                                      <p:to>
                                        <p:strVal val="visible"/>
                                      </p:to>
                                    </p:set>
                                    <p:anim calcmode="lin" valueType="num">
                                      <p:cBhvr>
                                        <p:cTn id="109"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110"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111" dur="500"/>
                                        <p:tgtEl>
                                          <p:spTgt spid="3">
                                            <p:txEl>
                                              <p:pRg st="5" end="5"/>
                                            </p:txEl>
                                          </p:spTgt>
                                        </p:tgtEl>
                                      </p:cBhvr>
                                    </p:animEffect>
                                  </p:childTnLst>
                                </p:cTn>
                              </p:par>
                            </p:childTnLst>
                          </p:cTn>
                        </p:par>
                      </p:childTnLst>
                    </p:cTn>
                  </p:par>
                  <p:par>
                    <p:cTn id="112" fill="hold">
                      <p:stCondLst>
                        <p:cond delay="indefinite"/>
                      </p:stCondLst>
                      <p:childTnLst>
                        <p:par>
                          <p:cTn id="113" fill="hold">
                            <p:stCondLst>
                              <p:cond delay="0"/>
                            </p:stCondLst>
                            <p:childTnLst>
                              <p:par>
                                <p:cTn id="114" presetID="53" presetClass="entr" presetSubtype="16" fill="hold" nodeType="clickEffect">
                                  <p:stCondLst>
                                    <p:cond delay="0"/>
                                  </p:stCondLst>
                                  <p:childTnLst>
                                    <p:set>
                                      <p:cBhvr>
                                        <p:cTn id="115" dur="1" fill="hold">
                                          <p:stCondLst>
                                            <p:cond delay="0"/>
                                          </p:stCondLst>
                                        </p:cTn>
                                        <p:tgtEl>
                                          <p:spTgt spid="3">
                                            <p:txEl>
                                              <p:pRg st="6" end="6"/>
                                            </p:txEl>
                                          </p:spTgt>
                                        </p:tgtEl>
                                        <p:attrNameLst>
                                          <p:attrName>style.visibility</p:attrName>
                                        </p:attrNameLst>
                                      </p:cBhvr>
                                      <p:to>
                                        <p:strVal val="visible"/>
                                      </p:to>
                                    </p:set>
                                    <p:anim calcmode="lin" valueType="num">
                                      <p:cBhvr>
                                        <p:cTn id="116"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117" dur="500" fill="hold"/>
                                        <p:tgtEl>
                                          <p:spTgt spid="3">
                                            <p:txEl>
                                              <p:pRg st="6" end="6"/>
                                            </p:txEl>
                                          </p:spTgt>
                                        </p:tgtEl>
                                        <p:attrNameLst>
                                          <p:attrName>ppt_h</p:attrName>
                                        </p:attrNameLst>
                                      </p:cBhvr>
                                      <p:tavLst>
                                        <p:tav tm="0">
                                          <p:val>
                                            <p:fltVal val="0"/>
                                          </p:val>
                                        </p:tav>
                                        <p:tav tm="100000">
                                          <p:val>
                                            <p:strVal val="#ppt_h"/>
                                          </p:val>
                                        </p:tav>
                                      </p:tavLst>
                                    </p:anim>
                                    <p:animEffect transition="in" filter="fade">
                                      <p:cBhvr>
                                        <p:cTn id="118" dur="500"/>
                                        <p:tgtEl>
                                          <p:spTgt spid="3">
                                            <p:txEl>
                                              <p:pRg st="6" end="6"/>
                                            </p:txEl>
                                          </p:spTgt>
                                        </p:tgtEl>
                                      </p:cBhvr>
                                    </p:animEffect>
                                  </p:childTnLst>
                                </p:cTn>
                              </p:par>
                              <p:par>
                                <p:cTn id="119" presetID="53" presetClass="entr" presetSubtype="16" fill="hold" nodeType="withEffect">
                                  <p:stCondLst>
                                    <p:cond delay="0"/>
                                  </p:stCondLst>
                                  <p:childTnLst>
                                    <p:set>
                                      <p:cBhvr>
                                        <p:cTn id="120" dur="1" fill="hold">
                                          <p:stCondLst>
                                            <p:cond delay="0"/>
                                          </p:stCondLst>
                                        </p:cTn>
                                        <p:tgtEl>
                                          <p:spTgt spid="3">
                                            <p:txEl>
                                              <p:pRg st="7" end="7"/>
                                            </p:txEl>
                                          </p:spTgt>
                                        </p:tgtEl>
                                        <p:attrNameLst>
                                          <p:attrName>style.visibility</p:attrName>
                                        </p:attrNameLst>
                                      </p:cBhvr>
                                      <p:to>
                                        <p:strVal val="visible"/>
                                      </p:to>
                                    </p:set>
                                    <p:anim calcmode="lin" valueType="num">
                                      <p:cBhvr>
                                        <p:cTn id="121" dur="500" fill="hold"/>
                                        <p:tgtEl>
                                          <p:spTgt spid="3">
                                            <p:txEl>
                                              <p:pRg st="7" end="7"/>
                                            </p:txEl>
                                          </p:spTgt>
                                        </p:tgtEl>
                                        <p:attrNameLst>
                                          <p:attrName>ppt_w</p:attrName>
                                        </p:attrNameLst>
                                      </p:cBhvr>
                                      <p:tavLst>
                                        <p:tav tm="0">
                                          <p:val>
                                            <p:fltVal val="0"/>
                                          </p:val>
                                        </p:tav>
                                        <p:tav tm="100000">
                                          <p:val>
                                            <p:strVal val="#ppt_w"/>
                                          </p:val>
                                        </p:tav>
                                      </p:tavLst>
                                    </p:anim>
                                    <p:anim calcmode="lin" valueType="num">
                                      <p:cBhvr>
                                        <p:cTn id="122" dur="500" fill="hold"/>
                                        <p:tgtEl>
                                          <p:spTgt spid="3">
                                            <p:txEl>
                                              <p:pRg st="7" end="7"/>
                                            </p:txEl>
                                          </p:spTgt>
                                        </p:tgtEl>
                                        <p:attrNameLst>
                                          <p:attrName>ppt_h</p:attrName>
                                        </p:attrNameLst>
                                      </p:cBhvr>
                                      <p:tavLst>
                                        <p:tav tm="0">
                                          <p:val>
                                            <p:fltVal val="0"/>
                                          </p:val>
                                        </p:tav>
                                        <p:tav tm="100000">
                                          <p:val>
                                            <p:strVal val="#ppt_h"/>
                                          </p:val>
                                        </p:tav>
                                      </p:tavLst>
                                    </p:anim>
                                    <p:animEffect transition="in" filter="fade">
                                      <p:cBhvr>
                                        <p:cTn id="123" dur="500"/>
                                        <p:tgtEl>
                                          <p:spTgt spid="3">
                                            <p:txEl>
                                              <p:pRg st="7" end="7"/>
                                            </p:txEl>
                                          </p:spTgt>
                                        </p:tgtEl>
                                      </p:cBhvr>
                                    </p:animEffect>
                                  </p:childTnLst>
                                </p:cTn>
                              </p:par>
                            </p:childTnLst>
                          </p:cTn>
                        </p:par>
                      </p:childTnLst>
                    </p:cTn>
                  </p:par>
                  <p:par>
                    <p:cTn id="124" fill="hold">
                      <p:stCondLst>
                        <p:cond delay="indefinite"/>
                      </p:stCondLst>
                      <p:childTnLst>
                        <p:par>
                          <p:cTn id="125" fill="hold">
                            <p:stCondLst>
                              <p:cond delay="0"/>
                            </p:stCondLst>
                            <p:childTnLst>
                              <p:par>
                                <p:cTn id="126" presetID="53" presetClass="entr" presetSubtype="16" fill="hold" nodeType="clickEffect">
                                  <p:stCondLst>
                                    <p:cond delay="0"/>
                                  </p:stCondLst>
                                  <p:childTnLst>
                                    <p:set>
                                      <p:cBhvr>
                                        <p:cTn id="127" dur="1" fill="hold">
                                          <p:stCondLst>
                                            <p:cond delay="0"/>
                                          </p:stCondLst>
                                        </p:cTn>
                                        <p:tgtEl>
                                          <p:spTgt spid="3">
                                            <p:txEl>
                                              <p:pRg st="9" end="9"/>
                                            </p:txEl>
                                          </p:spTgt>
                                        </p:tgtEl>
                                        <p:attrNameLst>
                                          <p:attrName>style.visibility</p:attrName>
                                        </p:attrNameLst>
                                      </p:cBhvr>
                                      <p:to>
                                        <p:strVal val="visible"/>
                                      </p:to>
                                    </p:set>
                                    <p:anim calcmode="lin" valueType="num">
                                      <p:cBhvr>
                                        <p:cTn id="128" dur="500" fill="hold"/>
                                        <p:tgtEl>
                                          <p:spTgt spid="3">
                                            <p:txEl>
                                              <p:pRg st="9" end="9"/>
                                            </p:txEl>
                                          </p:spTgt>
                                        </p:tgtEl>
                                        <p:attrNameLst>
                                          <p:attrName>ppt_w</p:attrName>
                                        </p:attrNameLst>
                                      </p:cBhvr>
                                      <p:tavLst>
                                        <p:tav tm="0">
                                          <p:val>
                                            <p:fltVal val="0"/>
                                          </p:val>
                                        </p:tav>
                                        <p:tav tm="100000">
                                          <p:val>
                                            <p:strVal val="#ppt_w"/>
                                          </p:val>
                                        </p:tav>
                                      </p:tavLst>
                                    </p:anim>
                                    <p:anim calcmode="lin" valueType="num">
                                      <p:cBhvr>
                                        <p:cTn id="129" dur="500" fill="hold"/>
                                        <p:tgtEl>
                                          <p:spTgt spid="3">
                                            <p:txEl>
                                              <p:pRg st="9" end="9"/>
                                            </p:txEl>
                                          </p:spTgt>
                                        </p:tgtEl>
                                        <p:attrNameLst>
                                          <p:attrName>ppt_h</p:attrName>
                                        </p:attrNameLst>
                                      </p:cBhvr>
                                      <p:tavLst>
                                        <p:tav tm="0">
                                          <p:val>
                                            <p:fltVal val="0"/>
                                          </p:val>
                                        </p:tav>
                                        <p:tav tm="100000">
                                          <p:val>
                                            <p:strVal val="#ppt_h"/>
                                          </p:val>
                                        </p:tav>
                                      </p:tavLst>
                                    </p:anim>
                                    <p:animEffect transition="in" filter="fade">
                                      <p:cBhvr>
                                        <p:cTn id="130" dur="500"/>
                                        <p:tgtEl>
                                          <p:spTgt spid="3">
                                            <p:txEl>
                                              <p:pRg st="9" end="9"/>
                                            </p:txEl>
                                          </p:spTgt>
                                        </p:tgtEl>
                                      </p:cBhvr>
                                    </p:animEffect>
                                  </p:childTnLst>
                                </p:cTn>
                              </p:par>
                            </p:childTnLst>
                          </p:cTn>
                        </p:par>
                      </p:childTnLst>
                    </p:cTn>
                  </p:par>
                  <p:par>
                    <p:cTn id="131" fill="hold">
                      <p:stCondLst>
                        <p:cond delay="indefinite"/>
                      </p:stCondLst>
                      <p:childTnLst>
                        <p:par>
                          <p:cTn id="132" fill="hold">
                            <p:stCondLst>
                              <p:cond delay="0"/>
                            </p:stCondLst>
                            <p:childTnLst>
                              <p:par>
                                <p:cTn id="133" presetID="42" presetClass="path" presetSubtype="0" accel="50000" decel="50000" fill="hold" grpId="1" nodeType="clickEffect">
                                  <p:stCondLst>
                                    <p:cond delay="0"/>
                                  </p:stCondLst>
                                  <p:childTnLst>
                                    <p:animMotion origin="layout" path="M 8.33333E-7 3.33333E-6 L -0.00035 -0.11528 " pathEditMode="relative" rAng="0" ptsTypes="AA">
                                      <p:cBhvr>
                                        <p:cTn id="134" dur="2000" fill="hold"/>
                                        <p:tgtEl>
                                          <p:spTgt spid="23"/>
                                        </p:tgtEl>
                                        <p:attrNameLst>
                                          <p:attrName>ppt_x</p:attrName>
                                          <p:attrName>ppt_y</p:attrName>
                                        </p:attrNameLst>
                                      </p:cBhvr>
                                      <p:rCtr x="-17" y="-5764"/>
                                    </p:animMotion>
                                  </p:childTnLst>
                                </p:cTn>
                              </p:par>
                            </p:childTnLst>
                          </p:cTn>
                        </p:par>
                      </p:childTnLst>
                    </p:cTn>
                  </p:par>
                  <p:par>
                    <p:cTn id="135" fill="hold">
                      <p:stCondLst>
                        <p:cond delay="indefinite"/>
                      </p:stCondLst>
                      <p:childTnLst>
                        <p:par>
                          <p:cTn id="136" fill="hold">
                            <p:stCondLst>
                              <p:cond delay="0"/>
                            </p:stCondLst>
                            <p:childTnLst>
                              <p:par>
                                <p:cTn id="137" presetID="53" presetClass="entr" presetSubtype="16" fill="hold" nodeType="clickEffect">
                                  <p:stCondLst>
                                    <p:cond delay="0"/>
                                  </p:stCondLst>
                                  <p:childTnLst>
                                    <p:set>
                                      <p:cBhvr>
                                        <p:cTn id="138" dur="1" fill="hold">
                                          <p:stCondLst>
                                            <p:cond delay="0"/>
                                          </p:stCondLst>
                                        </p:cTn>
                                        <p:tgtEl>
                                          <p:spTgt spid="3">
                                            <p:txEl>
                                              <p:pRg st="10" end="10"/>
                                            </p:txEl>
                                          </p:spTgt>
                                        </p:tgtEl>
                                        <p:attrNameLst>
                                          <p:attrName>style.visibility</p:attrName>
                                        </p:attrNameLst>
                                      </p:cBhvr>
                                      <p:to>
                                        <p:strVal val="visible"/>
                                      </p:to>
                                    </p:set>
                                    <p:anim calcmode="lin" valueType="num">
                                      <p:cBhvr>
                                        <p:cTn id="139" dur="500" fill="hold"/>
                                        <p:tgtEl>
                                          <p:spTgt spid="3">
                                            <p:txEl>
                                              <p:pRg st="10" end="10"/>
                                            </p:txEl>
                                          </p:spTgt>
                                        </p:tgtEl>
                                        <p:attrNameLst>
                                          <p:attrName>ppt_w</p:attrName>
                                        </p:attrNameLst>
                                      </p:cBhvr>
                                      <p:tavLst>
                                        <p:tav tm="0">
                                          <p:val>
                                            <p:fltVal val="0"/>
                                          </p:val>
                                        </p:tav>
                                        <p:tav tm="100000">
                                          <p:val>
                                            <p:strVal val="#ppt_w"/>
                                          </p:val>
                                        </p:tav>
                                      </p:tavLst>
                                    </p:anim>
                                    <p:anim calcmode="lin" valueType="num">
                                      <p:cBhvr>
                                        <p:cTn id="140" dur="500" fill="hold"/>
                                        <p:tgtEl>
                                          <p:spTgt spid="3">
                                            <p:txEl>
                                              <p:pRg st="10" end="10"/>
                                            </p:txEl>
                                          </p:spTgt>
                                        </p:tgtEl>
                                        <p:attrNameLst>
                                          <p:attrName>ppt_h</p:attrName>
                                        </p:attrNameLst>
                                      </p:cBhvr>
                                      <p:tavLst>
                                        <p:tav tm="0">
                                          <p:val>
                                            <p:fltVal val="0"/>
                                          </p:val>
                                        </p:tav>
                                        <p:tav tm="100000">
                                          <p:val>
                                            <p:strVal val="#ppt_h"/>
                                          </p:val>
                                        </p:tav>
                                      </p:tavLst>
                                    </p:anim>
                                    <p:animEffect transition="in" filter="fade">
                                      <p:cBhvr>
                                        <p:cTn id="141" dur="500"/>
                                        <p:tgtEl>
                                          <p:spTgt spid="3">
                                            <p:txEl>
                                              <p:pRg st="10" end="10"/>
                                            </p:txEl>
                                          </p:spTgt>
                                        </p:tgtEl>
                                      </p:cBhvr>
                                    </p:animEffect>
                                  </p:childTnLst>
                                </p:cTn>
                              </p:par>
                              <p:par>
                                <p:cTn id="142" presetID="53" presetClass="entr" presetSubtype="16" fill="hold" nodeType="withEffect">
                                  <p:stCondLst>
                                    <p:cond delay="0"/>
                                  </p:stCondLst>
                                  <p:childTnLst>
                                    <p:set>
                                      <p:cBhvr>
                                        <p:cTn id="143" dur="1" fill="hold">
                                          <p:stCondLst>
                                            <p:cond delay="0"/>
                                          </p:stCondLst>
                                        </p:cTn>
                                        <p:tgtEl>
                                          <p:spTgt spid="3">
                                            <p:txEl>
                                              <p:pRg st="11" end="11"/>
                                            </p:txEl>
                                          </p:spTgt>
                                        </p:tgtEl>
                                        <p:attrNameLst>
                                          <p:attrName>style.visibility</p:attrName>
                                        </p:attrNameLst>
                                      </p:cBhvr>
                                      <p:to>
                                        <p:strVal val="visible"/>
                                      </p:to>
                                    </p:set>
                                    <p:anim calcmode="lin" valueType="num">
                                      <p:cBhvr>
                                        <p:cTn id="144" dur="500" fill="hold"/>
                                        <p:tgtEl>
                                          <p:spTgt spid="3">
                                            <p:txEl>
                                              <p:pRg st="11" end="11"/>
                                            </p:txEl>
                                          </p:spTgt>
                                        </p:tgtEl>
                                        <p:attrNameLst>
                                          <p:attrName>ppt_w</p:attrName>
                                        </p:attrNameLst>
                                      </p:cBhvr>
                                      <p:tavLst>
                                        <p:tav tm="0">
                                          <p:val>
                                            <p:fltVal val="0"/>
                                          </p:val>
                                        </p:tav>
                                        <p:tav tm="100000">
                                          <p:val>
                                            <p:strVal val="#ppt_w"/>
                                          </p:val>
                                        </p:tav>
                                      </p:tavLst>
                                    </p:anim>
                                    <p:anim calcmode="lin" valueType="num">
                                      <p:cBhvr>
                                        <p:cTn id="145" dur="500" fill="hold"/>
                                        <p:tgtEl>
                                          <p:spTgt spid="3">
                                            <p:txEl>
                                              <p:pRg st="11" end="11"/>
                                            </p:txEl>
                                          </p:spTgt>
                                        </p:tgtEl>
                                        <p:attrNameLst>
                                          <p:attrName>ppt_h</p:attrName>
                                        </p:attrNameLst>
                                      </p:cBhvr>
                                      <p:tavLst>
                                        <p:tav tm="0">
                                          <p:val>
                                            <p:fltVal val="0"/>
                                          </p:val>
                                        </p:tav>
                                        <p:tav tm="100000">
                                          <p:val>
                                            <p:strVal val="#ppt_h"/>
                                          </p:val>
                                        </p:tav>
                                      </p:tavLst>
                                    </p:anim>
                                    <p:animEffect transition="in" filter="fade">
                                      <p:cBhvr>
                                        <p:cTn id="146"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7" grpId="1" animBg="1"/>
      <p:bldP spid="18" grpId="0" animBg="1"/>
      <p:bldP spid="19" grpId="0" animBg="1"/>
      <p:bldP spid="20" grpId="0" animBg="1"/>
      <p:bldP spid="20" grpId="1" animBg="1"/>
      <p:bldP spid="21" grpId="0" animBg="1"/>
      <p:bldP spid="22" grpId="0" animBg="1"/>
      <p:bldP spid="23" grpId="0" animBg="1"/>
      <p:bldP spid="23" grpId="1" animBg="1"/>
      <p:bldP spid="83"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t>It forms a Binary Search Tree (BST)</a:t>
            </a:r>
          </a:p>
        </p:txBody>
      </p:sp>
      <p:sp>
        <p:nvSpPr>
          <p:cNvPr id="3" name="Content Placeholder 1"/>
          <p:cNvSpPr txBox="1">
            <a:spLocks/>
          </p:cNvSpPr>
          <p:nvPr/>
        </p:nvSpPr>
        <p:spPr>
          <a:xfrm>
            <a:off x="1097280" y="1380226"/>
            <a:ext cx="7097596"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endParaRPr lang="en-SG" sz="1400"/>
          </a:p>
          <a:p>
            <a:pPr marL="0" indent="0">
              <a:lnSpc>
                <a:spcPct val="100000"/>
              </a:lnSpc>
              <a:buNone/>
            </a:pPr>
            <a:r>
              <a:rPr lang="en-SG" sz="1400" b="1"/>
              <a:t>Divide them into groups</a:t>
            </a:r>
          </a:p>
          <a:p>
            <a:pPr>
              <a:lnSpc>
                <a:spcPct val="100000"/>
              </a:lnSpc>
            </a:pPr>
            <a:r>
              <a:rPr lang="en-SG" sz="1300"/>
              <a:t>Pick the one in the middle, “Jane”, if X!=“Jane”:</a:t>
            </a:r>
          </a:p>
          <a:p>
            <a:pPr marL="504000" lvl="1">
              <a:lnSpc>
                <a:spcPct val="100000"/>
              </a:lnSpc>
            </a:pPr>
            <a:r>
              <a:rPr lang="en-SG" sz="1300"/>
              <a:t>For names before “Jane”, lookup its left subgroup, ignore its right subgroup</a:t>
            </a:r>
          </a:p>
          <a:p>
            <a:pPr marL="756000" lvl="2">
              <a:lnSpc>
                <a:spcPct val="100000"/>
              </a:lnSpc>
            </a:pPr>
            <a:r>
              <a:rPr lang="en-SG" sz="1300"/>
              <a:t>Pick the one in the middle of the subgroup, “Brain”, if X!=“Brain”:</a:t>
            </a:r>
          </a:p>
          <a:p>
            <a:pPr marL="1008000" lvl="3">
              <a:lnSpc>
                <a:spcPct val="100000"/>
              </a:lnSpc>
            </a:pPr>
            <a:r>
              <a:rPr lang="en-SG" sz="1300"/>
              <a:t>names before “Brian”, lookup its left subgroup</a:t>
            </a:r>
          </a:p>
          <a:p>
            <a:pPr marL="1008000" lvl="3">
              <a:lnSpc>
                <a:spcPct val="100000"/>
              </a:lnSpc>
            </a:pPr>
            <a:r>
              <a:rPr lang="en-SG" sz="1300"/>
              <a:t>names after “Brian”, lookup its right subgroup</a:t>
            </a:r>
          </a:p>
          <a:p>
            <a:pPr marL="504000" lvl="1">
              <a:lnSpc>
                <a:spcPct val="100000"/>
              </a:lnSpc>
            </a:pPr>
            <a:r>
              <a:rPr lang="en-SG" sz="1300"/>
              <a:t>For names after “Jane”, lookup its right subgroup, ignore its left subgroup</a:t>
            </a:r>
          </a:p>
          <a:p>
            <a:pPr marL="756000" lvl="2">
              <a:lnSpc>
                <a:spcPct val="100000"/>
              </a:lnSpc>
            </a:pPr>
            <a:r>
              <a:rPr lang="en-SG" sz="1300"/>
              <a:t>Pick the one in the middle of the subgroup, “Peter”, if X!=“Peter”:</a:t>
            </a:r>
          </a:p>
          <a:p>
            <a:pPr marL="1008000" lvl="3">
              <a:lnSpc>
                <a:spcPct val="100000"/>
              </a:lnSpc>
            </a:pPr>
            <a:r>
              <a:rPr lang="en-SG" sz="1300"/>
              <a:t>&lt;“Peter”, lookup its left subgroup</a:t>
            </a:r>
          </a:p>
          <a:p>
            <a:pPr marL="1008000" lvl="3">
              <a:lnSpc>
                <a:spcPct val="100000"/>
              </a:lnSpc>
            </a:pPr>
            <a:r>
              <a:rPr lang="en-SG" sz="1300"/>
              <a:t>&gt;“Peter”, lookup its right subgroup</a:t>
            </a:r>
          </a:p>
        </p:txBody>
      </p:sp>
      <p:grpSp>
        <p:nvGrpSpPr>
          <p:cNvPr id="32" name="Group 31"/>
          <p:cNvGrpSpPr/>
          <p:nvPr/>
        </p:nvGrpSpPr>
        <p:grpSpPr>
          <a:xfrm>
            <a:off x="4142240" y="4319262"/>
            <a:ext cx="4052636" cy="1511712"/>
            <a:chOff x="4143094" y="2862996"/>
            <a:chExt cx="4052636" cy="1511712"/>
          </a:xfrm>
        </p:grpSpPr>
        <p:sp>
          <p:nvSpPr>
            <p:cNvPr id="33" name="Rectangle 13"/>
            <p:cNvSpPr>
              <a:spLocks noChangeArrowheads="1"/>
            </p:cNvSpPr>
            <p:nvPr/>
          </p:nvSpPr>
          <p:spPr bwMode="auto">
            <a:xfrm>
              <a:off x="5927538" y="2862996"/>
              <a:ext cx="483748" cy="362811"/>
            </a:xfrm>
            <a:prstGeom prst="rect">
              <a:avLst/>
            </a:prstGeom>
            <a:solidFill>
              <a:srgbClr val="F79646">
                <a:lumMod val="20000"/>
                <a:lumOff val="80000"/>
              </a:srgbClr>
            </a:solidFill>
            <a:ln w="28575" algn="ctr">
              <a:solidFill>
                <a:srgbClr val="4F81BD"/>
              </a:solidFill>
              <a:miter lim="800000"/>
              <a:headEnd/>
              <a:tailEnd/>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a:ln>
                    <a:noFill/>
                  </a:ln>
                  <a:solidFill>
                    <a:prstClr val="black"/>
                  </a:solidFill>
                  <a:effectLst/>
                  <a:uLnTx/>
                  <a:uFillTx/>
                  <a:latin typeface="Verdana (Body)"/>
                </a:rPr>
                <a:t>Jane</a:t>
              </a:r>
            </a:p>
          </p:txBody>
        </p:sp>
        <p:sp>
          <p:nvSpPr>
            <p:cNvPr id="34" name="Rectangle 14"/>
            <p:cNvSpPr>
              <a:spLocks noChangeArrowheads="1"/>
            </p:cNvSpPr>
            <p:nvPr/>
          </p:nvSpPr>
          <p:spPr bwMode="auto">
            <a:xfrm>
              <a:off x="4143094" y="4011897"/>
              <a:ext cx="483748" cy="362811"/>
            </a:xfrm>
            <a:prstGeom prst="rect">
              <a:avLst/>
            </a:prstGeom>
            <a:solidFill>
              <a:srgbClr val="F79646">
                <a:lumMod val="20000"/>
                <a:lumOff val="80000"/>
              </a:srgbClr>
            </a:solidFill>
            <a:ln w="28575" algn="ctr">
              <a:solidFill>
                <a:srgbClr val="4F81BD"/>
              </a:solidFill>
              <a:miter lim="800000"/>
              <a:headEnd/>
              <a:tailEnd/>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a:ln>
                    <a:noFill/>
                  </a:ln>
                  <a:solidFill>
                    <a:prstClr val="black"/>
                  </a:solidFill>
                  <a:effectLst/>
                  <a:uLnTx/>
                  <a:uFillTx/>
                  <a:latin typeface="Verdana (Body)"/>
                </a:rPr>
                <a:t> Anna</a:t>
              </a:r>
            </a:p>
          </p:txBody>
        </p:sp>
        <p:sp>
          <p:nvSpPr>
            <p:cNvPr id="35" name="Rectangle 15"/>
            <p:cNvSpPr>
              <a:spLocks noChangeArrowheads="1"/>
            </p:cNvSpPr>
            <p:nvPr/>
          </p:nvSpPr>
          <p:spPr bwMode="auto">
            <a:xfrm>
              <a:off x="6522353" y="4011897"/>
              <a:ext cx="483748" cy="362811"/>
            </a:xfrm>
            <a:prstGeom prst="rect">
              <a:avLst/>
            </a:prstGeom>
            <a:solidFill>
              <a:srgbClr val="F79646">
                <a:lumMod val="20000"/>
                <a:lumOff val="80000"/>
              </a:srgbClr>
            </a:solidFill>
            <a:ln w="28575" algn="ctr">
              <a:solidFill>
                <a:srgbClr val="4F81BD"/>
              </a:solidFill>
              <a:miter lim="800000"/>
              <a:headEnd/>
              <a:tailEnd/>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prstClr val="black"/>
                  </a:solidFill>
                  <a:effectLst/>
                  <a:uLnTx/>
                  <a:uFillTx/>
                  <a:latin typeface="Verdana (Body)"/>
                </a:rPr>
                <a:t>John</a:t>
              </a:r>
            </a:p>
          </p:txBody>
        </p:sp>
        <p:sp>
          <p:nvSpPr>
            <p:cNvPr id="36" name="Rectangle 16"/>
            <p:cNvSpPr>
              <a:spLocks noChangeArrowheads="1"/>
            </p:cNvSpPr>
            <p:nvPr/>
          </p:nvSpPr>
          <p:spPr bwMode="auto">
            <a:xfrm>
              <a:off x="4737909" y="3346744"/>
              <a:ext cx="483748" cy="362811"/>
            </a:xfrm>
            <a:prstGeom prst="rect">
              <a:avLst/>
            </a:prstGeom>
            <a:solidFill>
              <a:srgbClr val="F79646">
                <a:lumMod val="20000"/>
                <a:lumOff val="80000"/>
              </a:srgbClr>
            </a:solidFill>
            <a:ln w="28575" algn="ctr">
              <a:solidFill>
                <a:srgbClr val="4F81BD"/>
              </a:solidFill>
              <a:miter lim="800000"/>
              <a:headEnd/>
              <a:tailEnd/>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prstClr val="black"/>
                  </a:solidFill>
                  <a:effectLst/>
                  <a:uLnTx/>
                  <a:uFillTx/>
                  <a:latin typeface="Verdana (Body)"/>
                </a:rPr>
                <a:t>Brian</a:t>
              </a:r>
            </a:p>
          </p:txBody>
        </p:sp>
        <p:sp>
          <p:nvSpPr>
            <p:cNvPr id="37" name="Rectangle 17"/>
            <p:cNvSpPr>
              <a:spLocks noChangeArrowheads="1"/>
            </p:cNvSpPr>
            <p:nvPr/>
          </p:nvSpPr>
          <p:spPr bwMode="auto">
            <a:xfrm>
              <a:off x="5332724" y="4011897"/>
              <a:ext cx="483748" cy="362811"/>
            </a:xfrm>
            <a:prstGeom prst="rect">
              <a:avLst/>
            </a:prstGeom>
            <a:solidFill>
              <a:srgbClr val="F79646">
                <a:lumMod val="20000"/>
                <a:lumOff val="80000"/>
              </a:srgbClr>
            </a:solidFill>
            <a:ln w="28575" algn="ctr">
              <a:solidFill>
                <a:srgbClr val="4F81BD"/>
              </a:solidFill>
              <a:miter lim="800000"/>
              <a:headEnd/>
              <a:tailEnd/>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err="1">
                  <a:ln>
                    <a:noFill/>
                  </a:ln>
                  <a:solidFill>
                    <a:prstClr val="black"/>
                  </a:solidFill>
                  <a:effectLst/>
                  <a:uLnTx/>
                  <a:uFillTx/>
                  <a:latin typeface="Verdana (Body)"/>
                </a:rPr>
                <a:t>Irit</a:t>
              </a:r>
              <a:endParaRPr kumimoji="0" lang="en-US" altLang="zh-CN" sz="1400" b="0" i="0" u="none" strike="noStrike" kern="0" cap="none" spc="0" normalizeH="0" baseline="0" noProof="0" dirty="0">
                <a:ln>
                  <a:noFill/>
                </a:ln>
                <a:solidFill>
                  <a:prstClr val="black"/>
                </a:solidFill>
                <a:effectLst/>
                <a:uLnTx/>
                <a:uFillTx/>
                <a:latin typeface="Verdana (Body)"/>
              </a:endParaRPr>
            </a:p>
          </p:txBody>
        </p:sp>
        <p:sp>
          <p:nvSpPr>
            <p:cNvPr id="38" name="Rectangle 18"/>
            <p:cNvSpPr>
              <a:spLocks noChangeArrowheads="1"/>
            </p:cNvSpPr>
            <p:nvPr/>
          </p:nvSpPr>
          <p:spPr bwMode="auto">
            <a:xfrm>
              <a:off x="7711982" y="4011897"/>
              <a:ext cx="483748" cy="362811"/>
            </a:xfrm>
            <a:prstGeom prst="rect">
              <a:avLst/>
            </a:prstGeom>
            <a:solidFill>
              <a:srgbClr val="F79646">
                <a:lumMod val="20000"/>
                <a:lumOff val="80000"/>
              </a:srgbClr>
            </a:solidFill>
            <a:ln w="28575">
              <a:solidFill>
                <a:srgbClr val="4F81BD"/>
              </a:solidFill>
              <a:miter lim="800000"/>
              <a:headEnd/>
              <a:tailEnd/>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prstClr val="black"/>
                  </a:solidFill>
                  <a:effectLst/>
                  <a:uLnTx/>
                  <a:uFillTx/>
                  <a:latin typeface="Verdana (Body)"/>
                </a:rPr>
                <a:t>Simon</a:t>
              </a:r>
            </a:p>
          </p:txBody>
        </p:sp>
        <p:sp>
          <p:nvSpPr>
            <p:cNvPr id="39" name="Rectangle 19"/>
            <p:cNvSpPr>
              <a:spLocks noChangeArrowheads="1"/>
            </p:cNvSpPr>
            <p:nvPr/>
          </p:nvSpPr>
          <p:spPr bwMode="auto">
            <a:xfrm>
              <a:off x="7117168" y="3346744"/>
              <a:ext cx="483748" cy="362811"/>
            </a:xfrm>
            <a:prstGeom prst="rect">
              <a:avLst/>
            </a:prstGeom>
            <a:solidFill>
              <a:srgbClr val="F79646">
                <a:lumMod val="20000"/>
                <a:lumOff val="80000"/>
              </a:srgbClr>
            </a:solidFill>
            <a:ln w="28575" algn="ctr">
              <a:solidFill>
                <a:srgbClr val="4F81BD"/>
              </a:solidFill>
              <a:miter lim="800000"/>
              <a:headEnd/>
              <a:tailEnd/>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a:ln>
                    <a:noFill/>
                  </a:ln>
                  <a:solidFill>
                    <a:prstClr val="black"/>
                  </a:solidFill>
                  <a:effectLst/>
                  <a:uLnTx/>
                  <a:uFillTx/>
                  <a:latin typeface="Verdana (Body)"/>
                </a:rPr>
                <a:t>Peter</a:t>
              </a:r>
            </a:p>
          </p:txBody>
        </p:sp>
        <p:cxnSp>
          <p:nvCxnSpPr>
            <p:cNvPr id="40" name="直接箭头连接符 10"/>
            <p:cNvCxnSpPr>
              <a:stCxn id="36" idx="2"/>
              <a:endCxn id="37" idx="0"/>
            </p:cNvCxnSpPr>
            <p:nvPr/>
          </p:nvCxnSpPr>
          <p:spPr>
            <a:xfrm>
              <a:off x="4979783" y="3709555"/>
              <a:ext cx="594815" cy="302342"/>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41" name="直接箭头连接符 11"/>
            <p:cNvCxnSpPr>
              <a:stCxn id="33" idx="1"/>
              <a:endCxn id="36" idx="0"/>
            </p:cNvCxnSpPr>
            <p:nvPr/>
          </p:nvCxnSpPr>
          <p:spPr>
            <a:xfrm flipH="1">
              <a:off x="4979783" y="3044401"/>
              <a:ext cx="947756" cy="302342"/>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42" name="直接箭头连接符 12"/>
            <p:cNvCxnSpPr>
              <a:stCxn id="33" idx="3"/>
              <a:endCxn id="39" idx="0"/>
            </p:cNvCxnSpPr>
            <p:nvPr/>
          </p:nvCxnSpPr>
          <p:spPr>
            <a:xfrm>
              <a:off x="6411286" y="3044401"/>
              <a:ext cx="947756" cy="302342"/>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43" name="直接箭头连接符 13"/>
            <p:cNvCxnSpPr>
              <a:stCxn id="39" idx="2"/>
              <a:endCxn id="35" idx="0"/>
            </p:cNvCxnSpPr>
            <p:nvPr/>
          </p:nvCxnSpPr>
          <p:spPr>
            <a:xfrm flipH="1">
              <a:off x="6764227" y="3709555"/>
              <a:ext cx="594815" cy="302342"/>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44" name="直接箭头连接符 14"/>
            <p:cNvCxnSpPr>
              <a:stCxn id="39" idx="2"/>
              <a:endCxn id="38" idx="0"/>
            </p:cNvCxnSpPr>
            <p:nvPr/>
          </p:nvCxnSpPr>
          <p:spPr>
            <a:xfrm>
              <a:off x="7359042" y="3709555"/>
              <a:ext cx="594814" cy="302342"/>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45" name="直接箭头连接符 15"/>
            <p:cNvCxnSpPr>
              <a:stCxn id="36" idx="2"/>
              <a:endCxn id="34" idx="0"/>
            </p:cNvCxnSpPr>
            <p:nvPr/>
          </p:nvCxnSpPr>
          <p:spPr>
            <a:xfrm flipH="1">
              <a:off x="4384968" y="3709555"/>
              <a:ext cx="594815" cy="302342"/>
            </a:xfrm>
            <a:prstGeom prst="straightConnector1">
              <a:avLst/>
            </a:prstGeom>
            <a:noFill/>
            <a:ln w="38100" cap="flat" cmpd="sng" algn="ctr">
              <a:solidFill>
                <a:srgbClr val="4F81BD">
                  <a:shade val="95000"/>
                  <a:satMod val="105000"/>
                </a:srgbClr>
              </a:solidFill>
              <a:prstDash val="solid"/>
              <a:tailEnd type="triangle"/>
            </a:ln>
            <a:effectLst/>
          </p:spPr>
        </p:cxnSp>
      </p:grpSp>
    </p:spTree>
    <p:extLst>
      <p:ext uri="{BB962C8B-B14F-4D97-AF65-F5344CB8AC3E}">
        <p14:creationId xmlns:p14="http://schemas.microsoft.com/office/powerpoint/2010/main" val="861464034"/>
      </p:ext>
    </p:extLst>
  </p:cSld>
  <p:clrMapOvr>
    <a:masterClrMapping/>
  </p:clrMapOvr>
  <p:transition>
    <p:wipe dir="u"/>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097280" y="2004089"/>
            <a:ext cx="3797808" cy="359288"/>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itle 1"/>
          <p:cNvSpPr>
            <a:spLocks noGrp="1"/>
          </p:cNvSpPr>
          <p:nvPr>
            <p:ph type="title"/>
          </p:nvPr>
        </p:nvSpPr>
        <p:spPr/>
        <p:txBody>
          <a:bodyPr/>
          <a:lstStyle/>
          <a:p>
            <a:r>
              <a:rPr lang="en-SG"/>
              <a:t>OUTLINE</a:t>
            </a:r>
          </a:p>
        </p:txBody>
      </p:sp>
      <p:sp>
        <p:nvSpPr>
          <p:cNvPr id="4" name="Content Placeholder 1"/>
          <p:cNvSpPr txBox="1">
            <a:spLocks/>
          </p:cNvSpPr>
          <p:nvPr/>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SG" sz="1800"/>
              <a:t>Item Search</a:t>
            </a:r>
          </a:p>
          <a:p>
            <a:pPr>
              <a:lnSpc>
                <a:spcPct val="150000"/>
              </a:lnSpc>
            </a:pPr>
            <a:r>
              <a:rPr lang="en-SG" sz="1800" b="1"/>
              <a:t>Binary Search Trees (BST)</a:t>
            </a:r>
          </a:p>
          <a:p>
            <a:pPr>
              <a:lnSpc>
                <a:spcPct val="150000"/>
              </a:lnSpc>
            </a:pPr>
            <a:r>
              <a:rPr lang="en-SG" sz="1800"/>
              <a:t>BST Operations:</a:t>
            </a:r>
          </a:p>
          <a:p>
            <a:pPr lvl="1">
              <a:lnSpc>
                <a:spcPct val="150000"/>
              </a:lnSpc>
              <a:buFont typeface="Verdana" panose="020B0604030504040204" pitchFamily="34" charset="0"/>
              <a:buChar char="-"/>
            </a:pPr>
            <a:r>
              <a:rPr lang="en-SG" sz="1600"/>
              <a:t>Traversal</a:t>
            </a:r>
          </a:p>
          <a:p>
            <a:pPr lvl="1">
              <a:lnSpc>
                <a:spcPct val="150000"/>
              </a:lnSpc>
              <a:buFont typeface="Verdana" panose="020B0604030504040204" pitchFamily="34" charset="0"/>
              <a:buChar char="-"/>
            </a:pPr>
            <a:r>
              <a:rPr lang="en-SG" sz="1600"/>
              <a:t>Inserting a node</a:t>
            </a:r>
          </a:p>
          <a:p>
            <a:pPr lvl="1">
              <a:lnSpc>
                <a:spcPct val="150000"/>
              </a:lnSpc>
              <a:buFont typeface="Verdana" panose="020B0604030504040204" pitchFamily="34" charset="0"/>
              <a:buChar char="-"/>
            </a:pPr>
            <a:r>
              <a:rPr lang="en-SG" sz="1600"/>
              <a:t>Removing a node</a:t>
            </a:r>
          </a:p>
        </p:txBody>
      </p:sp>
      <p:grpSp>
        <p:nvGrpSpPr>
          <p:cNvPr id="6" name="Group 5"/>
          <p:cNvGrpSpPr/>
          <p:nvPr/>
        </p:nvGrpSpPr>
        <p:grpSpPr>
          <a:xfrm>
            <a:off x="4915976" y="1967697"/>
            <a:ext cx="2880375" cy="2507015"/>
            <a:chOff x="4905146" y="2397660"/>
            <a:chExt cx="3476854" cy="3026178"/>
          </a:xfrm>
        </p:grpSpPr>
        <p:sp>
          <p:nvSpPr>
            <p:cNvPr id="7" name="object 8"/>
            <p:cNvSpPr/>
            <p:nvPr/>
          </p:nvSpPr>
          <p:spPr>
            <a:xfrm>
              <a:off x="6542776" y="2397660"/>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8" name="object 9"/>
            <p:cNvSpPr txBox="1"/>
            <p:nvPr/>
          </p:nvSpPr>
          <p:spPr>
            <a:xfrm>
              <a:off x="6682876" y="2448510"/>
              <a:ext cx="193945"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H</a:t>
              </a:r>
              <a:endParaRPr sz="1400">
                <a:solidFill>
                  <a:prstClr val="black"/>
                </a:solidFill>
                <a:latin typeface="Verdana (Body)"/>
                <a:cs typeface="Calibri"/>
              </a:endParaRPr>
            </a:p>
          </p:txBody>
        </p:sp>
        <p:sp>
          <p:nvSpPr>
            <p:cNvPr id="9" name="object 11"/>
            <p:cNvSpPr/>
            <p:nvPr/>
          </p:nvSpPr>
          <p:spPr>
            <a:xfrm>
              <a:off x="5657210" y="2955228"/>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0" name="object 12"/>
            <p:cNvSpPr txBox="1"/>
            <p:nvPr/>
          </p:nvSpPr>
          <p:spPr>
            <a:xfrm>
              <a:off x="5812684" y="2992020"/>
              <a:ext cx="158085"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E</a:t>
              </a:r>
              <a:endParaRPr sz="1400">
                <a:solidFill>
                  <a:prstClr val="black"/>
                </a:solidFill>
                <a:latin typeface="Verdana (Body)"/>
                <a:cs typeface="Calibri"/>
              </a:endParaRPr>
            </a:p>
          </p:txBody>
        </p:sp>
        <p:sp>
          <p:nvSpPr>
            <p:cNvPr id="11" name="object 14"/>
            <p:cNvSpPr/>
            <p:nvPr/>
          </p:nvSpPr>
          <p:spPr>
            <a:xfrm>
              <a:off x="5214396"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2" name="object 15"/>
            <p:cNvSpPr txBox="1"/>
            <p:nvPr/>
          </p:nvSpPr>
          <p:spPr>
            <a:xfrm>
              <a:off x="5363535" y="3637434"/>
              <a:ext cx="172720" cy="346495"/>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B</a:t>
              </a:r>
              <a:endParaRPr sz="1400">
                <a:solidFill>
                  <a:prstClr val="black"/>
                </a:solidFill>
                <a:latin typeface="Verdana (Body)"/>
                <a:cs typeface="Calibri"/>
              </a:endParaRPr>
            </a:p>
          </p:txBody>
        </p:sp>
        <p:sp>
          <p:nvSpPr>
            <p:cNvPr id="13" name="object 17"/>
            <p:cNvSpPr/>
            <p:nvPr/>
          </p:nvSpPr>
          <p:spPr>
            <a:xfrm>
              <a:off x="6099993"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4" name="object 18"/>
            <p:cNvSpPr txBox="1"/>
            <p:nvPr/>
          </p:nvSpPr>
          <p:spPr>
            <a:xfrm>
              <a:off x="6258771" y="3637434"/>
              <a:ext cx="150765"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F</a:t>
              </a:r>
              <a:endParaRPr sz="1400">
                <a:solidFill>
                  <a:prstClr val="black"/>
                </a:solidFill>
                <a:latin typeface="Verdana (Body)"/>
                <a:cs typeface="Calibri"/>
              </a:endParaRPr>
            </a:p>
          </p:txBody>
        </p:sp>
        <p:sp>
          <p:nvSpPr>
            <p:cNvPr id="15" name="object 20"/>
            <p:cNvSpPr/>
            <p:nvPr/>
          </p:nvSpPr>
          <p:spPr>
            <a:xfrm>
              <a:off x="7428372" y="2955228"/>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6" name="object 21"/>
            <p:cNvSpPr txBox="1"/>
            <p:nvPr/>
          </p:nvSpPr>
          <p:spPr>
            <a:xfrm>
              <a:off x="7591612" y="2992020"/>
              <a:ext cx="140520"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L</a:t>
              </a:r>
              <a:endParaRPr sz="1400">
                <a:solidFill>
                  <a:prstClr val="black"/>
                </a:solidFill>
                <a:latin typeface="Verdana (Body)"/>
                <a:cs typeface="Calibri"/>
              </a:endParaRPr>
            </a:p>
          </p:txBody>
        </p:sp>
        <p:sp>
          <p:nvSpPr>
            <p:cNvPr id="17" name="object 23"/>
            <p:cNvSpPr/>
            <p:nvPr/>
          </p:nvSpPr>
          <p:spPr>
            <a:xfrm>
              <a:off x="6985589"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8" name="object 24"/>
            <p:cNvSpPr txBox="1"/>
            <p:nvPr/>
          </p:nvSpPr>
          <p:spPr>
            <a:xfrm>
              <a:off x="7160434" y="3637434"/>
              <a:ext cx="113441" cy="346495"/>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J</a:t>
              </a:r>
              <a:endParaRPr sz="1400">
                <a:solidFill>
                  <a:prstClr val="black"/>
                </a:solidFill>
                <a:latin typeface="Verdana (Body)"/>
                <a:cs typeface="Calibri"/>
              </a:endParaRPr>
            </a:p>
          </p:txBody>
        </p:sp>
        <p:sp>
          <p:nvSpPr>
            <p:cNvPr id="19" name="object 26"/>
            <p:cNvSpPr/>
            <p:nvPr/>
          </p:nvSpPr>
          <p:spPr>
            <a:xfrm>
              <a:off x="7871155"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0" name="object 27"/>
            <p:cNvSpPr txBox="1"/>
            <p:nvPr/>
          </p:nvSpPr>
          <p:spPr>
            <a:xfrm>
              <a:off x="7984741" y="3637434"/>
              <a:ext cx="254689" cy="346495"/>
            </a:xfrm>
            <a:prstGeom prst="ellipse">
              <a:avLst/>
            </a:prstGeom>
          </p:spPr>
          <p:txBody>
            <a:bodyPr vert="horz" wrap="square" lIns="0" tIns="0" rIns="0" bIns="0" rtlCol="0">
              <a:spAutoFit/>
            </a:bodyPr>
            <a:lstStyle/>
            <a:p>
              <a:pPr marL="12700"/>
              <a:r>
                <a:rPr sz="1400" spc="-20" dirty="0">
                  <a:solidFill>
                    <a:prstClr val="black"/>
                  </a:solidFill>
                  <a:latin typeface="Verdana (Body)"/>
                  <a:cs typeface="Calibri"/>
                </a:rPr>
                <a:t>M</a:t>
              </a:r>
              <a:endParaRPr sz="1400">
                <a:solidFill>
                  <a:prstClr val="black"/>
                </a:solidFill>
                <a:latin typeface="Verdana (Body)"/>
                <a:cs typeface="Calibri"/>
              </a:endParaRPr>
            </a:p>
          </p:txBody>
        </p:sp>
        <p:sp>
          <p:nvSpPr>
            <p:cNvPr id="21" name="object 47"/>
            <p:cNvSpPr/>
            <p:nvPr/>
          </p:nvSpPr>
          <p:spPr>
            <a:xfrm>
              <a:off x="6237977" y="4286611"/>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2" name="object 48"/>
            <p:cNvSpPr txBox="1"/>
            <p:nvPr/>
          </p:nvSpPr>
          <p:spPr>
            <a:xfrm>
              <a:off x="6364907" y="4323403"/>
              <a:ext cx="196141" cy="346495"/>
            </a:xfrm>
            <a:prstGeom prst="ellipse">
              <a:avLst/>
            </a:prstGeom>
          </p:spPr>
          <p:txBody>
            <a:bodyPr vert="horz" wrap="square" lIns="0" tIns="0" rIns="0" bIns="0" rtlCol="0">
              <a:spAutoFit/>
            </a:bodyPr>
            <a:lstStyle/>
            <a:p>
              <a:pPr marL="12700"/>
              <a:r>
                <a:rPr sz="1400" spc="-15" dirty="0">
                  <a:solidFill>
                    <a:prstClr val="black"/>
                  </a:solidFill>
                  <a:latin typeface="Verdana (Body)"/>
                  <a:cs typeface="Calibri"/>
                </a:rPr>
                <a:t>G</a:t>
              </a:r>
              <a:endParaRPr sz="1400" dirty="0">
                <a:solidFill>
                  <a:prstClr val="black"/>
                </a:solidFill>
                <a:latin typeface="Verdana (Body)"/>
                <a:cs typeface="Calibri"/>
              </a:endParaRPr>
            </a:p>
          </p:txBody>
        </p:sp>
        <p:sp>
          <p:nvSpPr>
            <p:cNvPr id="23" name="object 50"/>
            <p:cNvSpPr/>
            <p:nvPr/>
          </p:nvSpPr>
          <p:spPr>
            <a:xfrm>
              <a:off x="7433922"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4" name="object 51"/>
            <p:cNvSpPr txBox="1"/>
            <p:nvPr/>
          </p:nvSpPr>
          <p:spPr>
            <a:xfrm>
              <a:off x="7573586" y="4328477"/>
              <a:ext cx="166866" cy="346495"/>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K</a:t>
              </a:r>
              <a:endParaRPr sz="1400" dirty="0">
                <a:solidFill>
                  <a:prstClr val="black"/>
                </a:solidFill>
                <a:latin typeface="Verdana (Body)"/>
                <a:cs typeface="Calibri"/>
              </a:endParaRPr>
            </a:p>
          </p:txBody>
        </p:sp>
        <p:sp>
          <p:nvSpPr>
            <p:cNvPr id="25" name="object 59"/>
            <p:cNvSpPr/>
            <p:nvPr/>
          </p:nvSpPr>
          <p:spPr>
            <a:xfrm>
              <a:off x="6825022"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6" name="object 60"/>
            <p:cNvSpPr txBox="1"/>
            <p:nvPr/>
          </p:nvSpPr>
          <p:spPr>
            <a:xfrm>
              <a:off x="7019793" y="4328477"/>
              <a:ext cx="95874" cy="346495"/>
            </a:xfrm>
            <a:prstGeom prst="ellipse">
              <a:avLst/>
            </a:prstGeom>
          </p:spPr>
          <p:txBody>
            <a:bodyPr vert="horz" wrap="square" lIns="0" tIns="0" rIns="0" bIns="0" rtlCol="0">
              <a:spAutoFit/>
            </a:bodyPr>
            <a:lstStyle/>
            <a:p>
              <a:pPr marL="12700"/>
              <a:r>
                <a:rPr sz="1400" spc="-5" dirty="0">
                  <a:solidFill>
                    <a:prstClr val="black"/>
                  </a:solidFill>
                  <a:latin typeface="Verdana (Body)"/>
                  <a:cs typeface="Calibri"/>
                </a:rPr>
                <a:t>I</a:t>
              </a:r>
              <a:endParaRPr sz="1400">
                <a:solidFill>
                  <a:prstClr val="black"/>
                </a:solidFill>
                <a:latin typeface="Verdana (Body)"/>
                <a:cs typeface="Calibri"/>
              </a:endParaRPr>
            </a:p>
          </p:txBody>
        </p:sp>
        <p:sp>
          <p:nvSpPr>
            <p:cNvPr id="27" name="object 65"/>
            <p:cNvSpPr/>
            <p:nvPr/>
          </p:nvSpPr>
          <p:spPr>
            <a:xfrm>
              <a:off x="5514045"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8" name="object 66"/>
            <p:cNvSpPr txBox="1"/>
            <p:nvPr/>
          </p:nvSpPr>
          <p:spPr>
            <a:xfrm>
              <a:off x="5664399" y="4328477"/>
              <a:ext cx="169794"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C</a:t>
              </a:r>
              <a:endParaRPr sz="1400">
                <a:solidFill>
                  <a:prstClr val="black"/>
                </a:solidFill>
                <a:latin typeface="Verdana (Body)"/>
                <a:cs typeface="Calibri"/>
              </a:endParaRPr>
            </a:p>
          </p:txBody>
        </p:sp>
        <p:sp>
          <p:nvSpPr>
            <p:cNvPr id="29" name="object 71"/>
            <p:cNvSpPr/>
            <p:nvPr/>
          </p:nvSpPr>
          <p:spPr>
            <a:xfrm>
              <a:off x="4905146"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30" name="object 72"/>
            <p:cNvSpPr txBox="1"/>
            <p:nvPr/>
          </p:nvSpPr>
          <p:spPr>
            <a:xfrm>
              <a:off x="5050303" y="4328477"/>
              <a:ext cx="182236" cy="346495"/>
            </a:xfrm>
            <a:prstGeom prst="ellipse">
              <a:avLst/>
            </a:prstGeom>
          </p:spPr>
          <p:txBody>
            <a:bodyPr vert="horz" wrap="square" lIns="0" tIns="0" rIns="0" bIns="0" rtlCol="0">
              <a:spAutoFit/>
            </a:bodyPr>
            <a:lstStyle/>
            <a:p>
              <a:pPr marL="12700"/>
              <a:r>
                <a:rPr sz="1400" spc="-15" dirty="0">
                  <a:solidFill>
                    <a:prstClr val="black"/>
                  </a:solidFill>
                  <a:latin typeface="Verdana (Body)"/>
                  <a:cs typeface="Calibri"/>
                </a:rPr>
                <a:t>A</a:t>
              </a:r>
              <a:endParaRPr sz="1400">
                <a:solidFill>
                  <a:prstClr val="black"/>
                </a:solidFill>
                <a:latin typeface="Verdana (Body)"/>
                <a:cs typeface="Calibri"/>
              </a:endParaRPr>
            </a:p>
          </p:txBody>
        </p:sp>
        <p:sp>
          <p:nvSpPr>
            <p:cNvPr id="31" name="object 77"/>
            <p:cNvSpPr/>
            <p:nvPr/>
          </p:nvSpPr>
          <p:spPr>
            <a:xfrm>
              <a:off x="5735452" y="4982684"/>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32" name="object 78"/>
            <p:cNvSpPr txBox="1"/>
            <p:nvPr/>
          </p:nvSpPr>
          <p:spPr>
            <a:xfrm>
              <a:off x="5876426" y="5033534"/>
              <a:ext cx="191750"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D</a:t>
              </a:r>
              <a:endParaRPr sz="1400">
                <a:solidFill>
                  <a:prstClr val="black"/>
                </a:solidFill>
                <a:latin typeface="Verdana (Body)"/>
                <a:cs typeface="Calibri"/>
              </a:endParaRPr>
            </a:p>
          </p:txBody>
        </p:sp>
        <p:cxnSp>
          <p:nvCxnSpPr>
            <p:cNvPr id="33" name="直接箭头连接符 31"/>
            <p:cNvCxnSpPr>
              <a:stCxn id="7" idx="5"/>
              <a:endCxn id="15" idx="1"/>
            </p:cNvCxnSpPr>
            <p:nvPr/>
          </p:nvCxnSpPr>
          <p:spPr>
            <a:xfrm>
              <a:off x="6978809" y="2774205"/>
              <a:ext cx="524375" cy="24562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4" name="直接箭头连接符 32"/>
            <p:cNvCxnSpPr>
              <a:stCxn id="7" idx="3"/>
              <a:endCxn id="9" idx="7"/>
            </p:cNvCxnSpPr>
            <p:nvPr/>
          </p:nvCxnSpPr>
          <p:spPr>
            <a:xfrm flipH="1">
              <a:off x="6093243" y="2774205"/>
              <a:ext cx="524345" cy="24562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5" name="直接箭头连接符 33"/>
            <p:cNvCxnSpPr>
              <a:stCxn id="9" idx="4"/>
              <a:endCxn id="11" idx="7"/>
            </p:cNvCxnSpPr>
            <p:nvPr/>
          </p:nvCxnSpPr>
          <p:spPr>
            <a:xfrm flipH="1">
              <a:off x="5650429" y="3396382"/>
              <a:ext cx="262204"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6" name="直接箭头连接符 34"/>
            <p:cNvCxnSpPr>
              <a:stCxn id="15" idx="3"/>
              <a:endCxn id="17" idx="0"/>
            </p:cNvCxnSpPr>
            <p:nvPr/>
          </p:nvCxnSpPr>
          <p:spPr>
            <a:xfrm flipH="1">
              <a:off x="7241012" y="3331776"/>
              <a:ext cx="262172"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7" name="直接箭头连接符 35"/>
            <p:cNvCxnSpPr>
              <a:stCxn id="9" idx="4"/>
              <a:endCxn id="13" idx="1"/>
            </p:cNvCxnSpPr>
            <p:nvPr/>
          </p:nvCxnSpPr>
          <p:spPr>
            <a:xfrm>
              <a:off x="5912633" y="3396382"/>
              <a:ext cx="262172"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8" name="直接箭头连接符 36"/>
            <p:cNvCxnSpPr>
              <a:stCxn id="15" idx="5"/>
              <a:endCxn id="19" idx="0"/>
            </p:cNvCxnSpPr>
            <p:nvPr/>
          </p:nvCxnSpPr>
          <p:spPr>
            <a:xfrm>
              <a:off x="7864405" y="3331776"/>
              <a:ext cx="262173"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9" name="直接箭头连接符 37"/>
            <p:cNvCxnSpPr>
              <a:stCxn id="11" idx="4"/>
              <a:endCxn id="27" idx="0"/>
            </p:cNvCxnSpPr>
            <p:nvPr/>
          </p:nvCxnSpPr>
          <p:spPr>
            <a:xfrm>
              <a:off x="5469819" y="4041796"/>
              <a:ext cx="299649"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40" name="直接箭头连接符 38"/>
            <p:cNvCxnSpPr>
              <a:stCxn id="11" idx="4"/>
              <a:endCxn id="29" idx="0"/>
            </p:cNvCxnSpPr>
            <p:nvPr/>
          </p:nvCxnSpPr>
          <p:spPr>
            <a:xfrm flipH="1">
              <a:off x="5160569" y="4041796"/>
              <a:ext cx="309250"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41" name="直接箭头连接符 39"/>
            <p:cNvCxnSpPr>
              <a:stCxn id="17" idx="4"/>
              <a:endCxn id="25" idx="0"/>
            </p:cNvCxnSpPr>
            <p:nvPr/>
          </p:nvCxnSpPr>
          <p:spPr>
            <a:xfrm flipH="1">
              <a:off x="7080445" y="4041796"/>
              <a:ext cx="160567"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42" name="直接箭头连接符 40"/>
            <p:cNvCxnSpPr>
              <a:stCxn id="13" idx="4"/>
              <a:endCxn id="21" idx="0"/>
            </p:cNvCxnSpPr>
            <p:nvPr/>
          </p:nvCxnSpPr>
          <p:spPr>
            <a:xfrm>
              <a:off x="6355416" y="4041796"/>
              <a:ext cx="137984" cy="244815"/>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43" name="直接箭头连接符 41"/>
            <p:cNvCxnSpPr>
              <a:stCxn id="17" idx="4"/>
              <a:endCxn id="23" idx="0"/>
            </p:cNvCxnSpPr>
            <p:nvPr/>
          </p:nvCxnSpPr>
          <p:spPr>
            <a:xfrm>
              <a:off x="7241012" y="4041796"/>
              <a:ext cx="448333"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44" name="直接箭头连接符 42"/>
            <p:cNvCxnSpPr>
              <a:stCxn id="27" idx="4"/>
              <a:endCxn id="31" idx="0"/>
            </p:cNvCxnSpPr>
            <p:nvPr/>
          </p:nvCxnSpPr>
          <p:spPr>
            <a:xfrm>
              <a:off x="5769468" y="4732839"/>
              <a:ext cx="221407" cy="249845"/>
            </a:xfrm>
            <a:prstGeom prst="straightConnector1">
              <a:avLst/>
            </a:prstGeom>
            <a:noFill/>
            <a:ln w="38100" cap="flat" cmpd="sng" algn="ctr">
              <a:solidFill>
                <a:srgbClr val="4F81BD">
                  <a:shade val="95000"/>
                  <a:satMod val="105000"/>
                </a:srgbClr>
              </a:solidFill>
              <a:prstDash val="solid"/>
              <a:tailEnd type="triangle"/>
            </a:ln>
            <a:effectLst/>
          </p:spPr>
        </p:cxnSp>
      </p:grpSp>
    </p:spTree>
    <p:extLst>
      <p:ext uri="{BB962C8B-B14F-4D97-AF65-F5344CB8AC3E}">
        <p14:creationId xmlns:p14="http://schemas.microsoft.com/office/powerpoint/2010/main" val="2097939235"/>
      </p:ext>
    </p:extLst>
  </p:cSld>
  <p:clrMapOvr>
    <a:masterClrMapping/>
  </p:clrMapOvr>
  <p:transition>
    <p:wipe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934DB-135C-596C-1B6D-0344B00D821F}"/>
              </a:ext>
            </a:extLst>
          </p:cNvPr>
          <p:cNvSpPr>
            <a:spLocks noGrp="1"/>
          </p:cNvSpPr>
          <p:nvPr>
            <p:ph type="title"/>
          </p:nvPr>
        </p:nvSpPr>
        <p:spPr/>
        <p:txBody>
          <a:bodyPr/>
          <a:lstStyle/>
          <a:p>
            <a:r>
              <a:rPr lang="en-SG" dirty="0"/>
              <a:t>Week 05 Labs and tutorial</a:t>
            </a:r>
          </a:p>
        </p:txBody>
      </p:sp>
      <p:sp>
        <p:nvSpPr>
          <p:cNvPr id="6" name="TextBox 5">
            <a:extLst>
              <a:ext uri="{FF2B5EF4-FFF2-40B4-BE49-F238E27FC236}">
                <a16:creationId xmlns:a16="http://schemas.microsoft.com/office/drawing/2014/main" id="{6F9D5BBE-379F-D37A-B97E-4047BEE4AB9F}"/>
              </a:ext>
            </a:extLst>
          </p:cNvPr>
          <p:cNvSpPr txBox="1"/>
          <p:nvPr/>
        </p:nvSpPr>
        <p:spPr>
          <a:xfrm>
            <a:off x="922945" y="2050989"/>
            <a:ext cx="7058827" cy="2246769"/>
          </a:xfrm>
          <a:prstGeom prst="rect">
            <a:avLst/>
          </a:prstGeom>
          <a:noFill/>
        </p:spPr>
        <p:txBody>
          <a:bodyPr wrap="square" rtlCol="0">
            <a:spAutoFit/>
          </a:bodyPr>
          <a:lstStyle/>
          <a:p>
            <a:pPr algn="ctr"/>
            <a:r>
              <a:rPr lang="en-SG" sz="2800" dirty="0"/>
              <a:t>No Labs and tutorial in week 05</a:t>
            </a:r>
          </a:p>
          <a:p>
            <a:pPr algn="ctr"/>
            <a:endParaRPr lang="en-SG" sz="2800" dirty="0"/>
          </a:p>
          <a:p>
            <a:pPr algn="ctr"/>
            <a:r>
              <a:rPr lang="en-SG" sz="2800" dirty="0"/>
              <a:t>Only make up Labs (Week 04)and Makeup Tutorials (Week 04) will be conducted During week 05</a:t>
            </a:r>
          </a:p>
        </p:txBody>
      </p:sp>
    </p:spTree>
    <p:extLst>
      <p:ext uri="{BB962C8B-B14F-4D97-AF65-F5344CB8AC3E}">
        <p14:creationId xmlns:p14="http://schemas.microsoft.com/office/powerpoint/2010/main" val="377342584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t>Binary Search Tree(BST)</a:t>
            </a:r>
          </a:p>
        </p:txBody>
      </p:sp>
      <p:sp>
        <p:nvSpPr>
          <p:cNvPr id="3" name="Content Placeholder 1"/>
          <p:cNvSpPr txBox="1">
            <a:spLocks/>
          </p:cNvSpPr>
          <p:nvPr/>
        </p:nvSpPr>
        <p:spPr>
          <a:xfrm>
            <a:off x="1097281" y="1380226"/>
            <a:ext cx="3843203"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SG" sz="1800"/>
              <a:t>BSTs are a special form of BT</a:t>
            </a:r>
          </a:p>
          <a:p>
            <a:pPr>
              <a:lnSpc>
                <a:spcPct val="150000"/>
              </a:lnSpc>
            </a:pPr>
            <a:r>
              <a:rPr lang="en-SG" sz="1800">
                <a:solidFill>
                  <a:srgbClr val="FF0000"/>
                </a:solidFill>
              </a:rPr>
              <a:t>BST rule</a:t>
            </a:r>
            <a:r>
              <a:rPr lang="en-SG" sz="1800"/>
              <a:t>:  </a:t>
            </a:r>
            <a:br>
              <a:rPr lang="en-SG" sz="1800"/>
            </a:br>
            <a:r>
              <a:rPr lang="en-SG" sz="1800"/>
              <a:t>At every node </a:t>
            </a:r>
            <a:r>
              <a:rPr lang="en-SG" sz="1800">
                <a:solidFill>
                  <a:srgbClr val="F79646"/>
                </a:solidFill>
              </a:rPr>
              <a:t>C</a:t>
            </a:r>
            <a:r>
              <a:rPr lang="en-SG" sz="1800"/>
              <a:t>,</a:t>
            </a:r>
            <a:br>
              <a:rPr lang="en-SG" sz="1800"/>
            </a:br>
            <a:r>
              <a:rPr lang="en-SG" sz="1600">
                <a:solidFill>
                  <a:srgbClr val="F79646"/>
                </a:solidFill>
              </a:rPr>
              <a:t>L &lt; C &lt; R</a:t>
            </a:r>
            <a:r>
              <a:rPr lang="en-SG" sz="1600"/>
              <a:t>, where</a:t>
            </a:r>
          </a:p>
          <a:p>
            <a:pPr lvl="1">
              <a:lnSpc>
                <a:spcPct val="100000"/>
              </a:lnSpc>
              <a:buFont typeface="Verdana" panose="020B0604030504040204" pitchFamily="34" charset="0"/>
              <a:buChar char="-"/>
            </a:pPr>
            <a:r>
              <a:rPr lang="en-SG" sz="1600">
                <a:solidFill>
                  <a:srgbClr val="F79646"/>
                </a:solidFill>
              </a:rPr>
              <a:t>C</a:t>
            </a:r>
            <a:r>
              <a:rPr lang="en-SG" sz="1600"/>
              <a:t> is the data in the current node</a:t>
            </a:r>
          </a:p>
          <a:p>
            <a:pPr lvl="1">
              <a:lnSpc>
                <a:spcPct val="100000"/>
              </a:lnSpc>
              <a:buFont typeface="Verdana" panose="020B0604030504040204" pitchFamily="34" charset="0"/>
              <a:buChar char="-"/>
            </a:pPr>
            <a:r>
              <a:rPr lang="en-SG" sz="1600">
                <a:solidFill>
                  <a:srgbClr val="F79646"/>
                </a:solidFill>
              </a:rPr>
              <a:t>L</a:t>
            </a:r>
            <a:r>
              <a:rPr lang="en-SG" sz="1600"/>
              <a:t> represents the data in any/ all nodes from C’s left subtree</a:t>
            </a:r>
          </a:p>
          <a:p>
            <a:pPr lvl="1">
              <a:lnSpc>
                <a:spcPct val="100000"/>
              </a:lnSpc>
              <a:buFont typeface="Verdana" panose="020B0604030504040204" pitchFamily="34" charset="0"/>
              <a:buChar char="-"/>
            </a:pPr>
            <a:r>
              <a:rPr lang="en-SG" sz="1600">
                <a:solidFill>
                  <a:srgbClr val="F79646"/>
                </a:solidFill>
              </a:rPr>
              <a:t>R</a:t>
            </a:r>
            <a:r>
              <a:rPr lang="en-SG" sz="1600"/>
              <a:t> represents the data in any/all nodes from C’s right subtree</a:t>
            </a:r>
          </a:p>
        </p:txBody>
      </p:sp>
      <p:grpSp>
        <p:nvGrpSpPr>
          <p:cNvPr id="4" name="Group 3"/>
          <p:cNvGrpSpPr/>
          <p:nvPr/>
        </p:nvGrpSpPr>
        <p:grpSpPr>
          <a:xfrm>
            <a:off x="5037896" y="1967697"/>
            <a:ext cx="2880375" cy="2507015"/>
            <a:chOff x="4905146" y="2397660"/>
            <a:chExt cx="3476854" cy="3026178"/>
          </a:xfrm>
        </p:grpSpPr>
        <p:sp>
          <p:nvSpPr>
            <p:cNvPr id="5" name="object 8"/>
            <p:cNvSpPr/>
            <p:nvPr/>
          </p:nvSpPr>
          <p:spPr>
            <a:xfrm>
              <a:off x="6542776" y="2397660"/>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6" name="object 9"/>
            <p:cNvSpPr txBox="1"/>
            <p:nvPr/>
          </p:nvSpPr>
          <p:spPr>
            <a:xfrm>
              <a:off x="6682876" y="2448510"/>
              <a:ext cx="193945"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H</a:t>
              </a:r>
              <a:endParaRPr sz="1400">
                <a:solidFill>
                  <a:prstClr val="black"/>
                </a:solidFill>
                <a:latin typeface="Verdana (Body)"/>
                <a:cs typeface="Calibri"/>
              </a:endParaRPr>
            </a:p>
          </p:txBody>
        </p:sp>
        <p:sp>
          <p:nvSpPr>
            <p:cNvPr id="7" name="object 11"/>
            <p:cNvSpPr/>
            <p:nvPr/>
          </p:nvSpPr>
          <p:spPr>
            <a:xfrm>
              <a:off x="5657210" y="2955228"/>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8" name="object 12"/>
            <p:cNvSpPr txBox="1"/>
            <p:nvPr/>
          </p:nvSpPr>
          <p:spPr>
            <a:xfrm>
              <a:off x="5812684" y="2992020"/>
              <a:ext cx="158085"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E</a:t>
              </a:r>
              <a:endParaRPr sz="1400">
                <a:solidFill>
                  <a:prstClr val="black"/>
                </a:solidFill>
                <a:latin typeface="Verdana (Body)"/>
                <a:cs typeface="Calibri"/>
              </a:endParaRPr>
            </a:p>
          </p:txBody>
        </p:sp>
        <p:sp>
          <p:nvSpPr>
            <p:cNvPr id="9" name="object 14"/>
            <p:cNvSpPr/>
            <p:nvPr/>
          </p:nvSpPr>
          <p:spPr>
            <a:xfrm>
              <a:off x="5214396"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0" name="object 15"/>
            <p:cNvSpPr txBox="1"/>
            <p:nvPr/>
          </p:nvSpPr>
          <p:spPr>
            <a:xfrm>
              <a:off x="5363535" y="3637434"/>
              <a:ext cx="172720" cy="346495"/>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B</a:t>
              </a:r>
              <a:endParaRPr sz="1400">
                <a:solidFill>
                  <a:prstClr val="black"/>
                </a:solidFill>
                <a:latin typeface="Verdana (Body)"/>
                <a:cs typeface="Calibri"/>
              </a:endParaRPr>
            </a:p>
          </p:txBody>
        </p:sp>
        <p:sp>
          <p:nvSpPr>
            <p:cNvPr id="11" name="object 17"/>
            <p:cNvSpPr/>
            <p:nvPr/>
          </p:nvSpPr>
          <p:spPr>
            <a:xfrm>
              <a:off x="6099993"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2" name="object 18"/>
            <p:cNvSpPr txBox="1"/>
            <p:nvPr/>
          </p:nvSpPr>
          <p:spPr>
            <a:xfrm>
              <a:off x="6258771" y="3637434"/>
              <a:ext cx="150765"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F</a:t>
              </a:r>
              <a:endParaRPr sz="1400">
                <a:solidFill>
                  <a:prstClr val="black"/>
                </a:solidFill>
                <a:latin typeface="Verdana (Body)"/>
                <a:cs typeface="Calibri"/>
              </a:endParaRPr>
            </a:p>
          </p:txBody>
        </p:sp>
        <p:sp>
          <p:nvSpPr>
            <p:cNvPr id="13" name="object 20"/>
            <p:cNvSpPr/>
            <p:nvPr/>
          </p:nvSpPr>
          <p:spPr>
            <a:xfrm>
              <a:off x="7428372" y="2955228"/>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4" name="object 21"/>
            <p:cNvSpPr txBox="1"/>
            <p:nvPr/>
          </p:nvSpPr>
          <p:spPr>
            <a:xfrm>
              <a:off x="7591612" y="2992020"/>
              <a:ext cx="140520"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L</a:t>
              </a:r>
              <a:endParaRPr sz="1400">
                <a:solidFill>
                  <a:prstClr val="black"/>
                </a:solidFill>
                <a:latin typeface="Verdana (Body)"/>
                <a:cs typeface="Calibri"/>
              </a:endParaRPr>
            </a:p>
          </p:txBody>
        </p:sp>
        <p:sp>
          <p:nvSpPr>
            <p:cNvPr id="15" name="object 23"/>
            <p:cNvSpPr/>
            <p:nvPr/>
          </p:nvSpPr>
          <p:spPr>
            <a:xfrm>
              <a:off x="6985589"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6" name="object 24"/>
            <p:cNvSpPr txBox="1"/>
            <p:nvPr/>
          </p:nvSpPr>
          <p:spPr>
            <a:xfrm>
              <a:off x="7160434" y="3637434"/>
              <a:ext cx="113441" cy="346495"/>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J</a:t>
              </a:r>
              <a:endParaRPr sz="1400">
                <a:solidFill>
                  <a:prstClr val="black"/>
                </a:solidFill>
                <a:latin typeface="Verdana (Body)"/>
                <a:cs typeface="Calibri"/>
              </a:endParaRPr>
            </a:p>
          </p:txBody>
        </p:sp>
        <p:sp>
          <p:nvSpPr>
            <p:cNvPr id="17" name="object 26"/>
            <p:cNvSpPr/>
            <p:nvPr/>
          </p:nvSpPr>
          <p:spPr>
            <a:xfrm>
              <a:off x="7871155"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8" name="object 27"/>
            <p:cNvSpPr txBox="1"/>
            <p:nvPr/>
          </p:nvSpPr>
          <p:spPr>
            <a:xfrm>
              <a:off x="7984741" y="3637434"/>
              <a:ext cx="254689" cy="346495"/>
            </a:xfrm>
            <a:prstGeom prst="ellipse">
              <a:avLst/>
            </a:prstGeom>
          </p:spPr>
          <p:txBody>
            <a:bodyPr vert="horz" wrap="square" lIns="0" tIns="0" rIns="0" bIns="0" rtlCol="0">
              <a:spAutoFit/>
            </a:bodyPr>
            <a:lstStyle/>
            <a:p>
              <a:pPr marL="12700"/>
              <a:r>
                <a:rPr sz="1400" spc="-20" dirty="0">
                  <a:solidFill>
                    <a:prstClr val="black"/>
                  </a:solidFill>
                  <a:latin typeface="Verdana (Body)"/>
                  <a:cs typeface="Calibri"/>
                </a:rPr>
                <a:t>M</a:t>
              </a:r>
              <a:endParaRPr sz="1400">
                <a:solidFill>
                  <a:prstClr val="black"/>
                </a:solidFill>
                <a:latin typeface="Verdana (Body)"/>
                <a:cs typeface="Calibri"/>
              </a:endParaRPr>
            </a:p>
          </p:txBody>
        </p:sp>
        <p:sp>
          <p:nvSpPr>
            <p:cNvPr id="19" name="object 47"/>
            <p:cNvSpPr/>
            <p:nvPr/>
          </p:nvSpPr>
          <p:spPr>
            <a:xfrm>
              <a:off x="6237977" y="4286611"/>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0" name="object 48"/>
            <p:cNvSpPr txBox="1"/>
            <p:nvPr/>
          </p:nvSpPr>
          <p:spPr>
            <a:xfrm>
              <a:off x="6364907" y="4323403"/>
              <a:ext cx="196141" cy="346495"/>
            </a:xfrm>
            <a:prstGeom prst="ellipse">
              <a:avLst/>
            </a:prstGeom>
          </p:spPr>
          <p:txBody>
            <a:bodyPr vert="horz" wrap="square" lIns="0" tIns="0" rIns="0" bIns="0" rtlCol="0">
              <a:spAutoFit/>
            </a:bodyPr>
            <a:lstStyle/>
            <a:p>
              <a:pPr marL="12700"/>
              <a:r>
                <a:rPr sz="1400" spc="-15" dirty="0">
                  <a:solidFill>
                    <a:prstClr val="black"/>
                  </a:solidFill>
                  <a:latin typeface="Verdana (Body)"/>
                  <a:cs typeface="Calibri"/>
                </a:rPr>
                <a:t>G</a:t>
              </a:r>
              <a:endParaRPr sz="1400" dirty="0">
                <a:solidFill>
                  <a:prstClr val="black"/>
                </a:solidFill>
                <a:latin typeface="Verdana (Body)"/>
                <a:cs typeface="Calibri"/>
              </a:endParaRPr>
            </a:p>
          </p:txBody>
        </p:sp>
        <p:sp>
          <p:nvSpPr>
            <p:cNvPr id="21" name="object 50"/>
            <p:cNvSpPr/>
            <p:nvPr/>
          </p:nvSpPr>
          <p:spPr>
            <a:xfrm>
              <a:off x="7433922"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2" name="object 51"/>
            <p:cNvSpPr txBox="1"/>
            <p:nvPr/>
          </p:nvSpPr>
          <p:spPr>
            <a:xfrm>
              <a:off x="7573586" y="4328477"/>
              <a:ext cx="166866" cy="346495"/>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K</a:t>
              </a:r>
              <a:endParaRPr sz="1400" dirty="0">
                <a:solidFill>
                  <a:prstClr val="black"/>
                </a:solidFill>
                <a:latin typeface="Verdana (Body)"/>
                <a:cs typeface="Calibri"/>
              </a:endParaRPr>
            </a:p>
          </p:txBody>
        </p:sp>
        <p:sp>
          <p:nvSpPr>
            <p:cNvPr id="23" name="object 59"/>
            <p:cNvSpPr/>
            <p:nvPr/>
          </p:nvSpPr>
          <p:spPr>
            <a:xfrm>
              <a:off x="6825022"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4" name="object 60"/>
            <p:cNvSpPr txBox="1"/>
            <p:nvPr/>
          </p:nvSpPr>
          <p:spPr>
            <a:xfrm>
              <a:off x="7019793" y="4328477"/>
              <a:ext cx="95874" cy="346495"/>
            </a:xfrm>
            <a:prstGeom prst="ellipse">
              <a:avLst/>
            </a:prstGeom>
          </p:spPr>
          <p:txBody>
            <a:bodyPr vert="horz" wrap="square" lIns="0" tIns="0" rIns="0" bIns="0" rtlCol="0">
              <a:spAutoFit/>
            </a:bodyPr>
            <a:lstStyle/>
            <a:p>
              <a:pPr marL="12700"/>
              <a:r>
                <a:rPr sz="1400" spc="-5" dirty="0">
                  <a:solidFill>
                    <a:prstClr val="black"/>
                  </a:solidFill>
                  <a:latin typeface="Verdana (Body)"/>
                  <a:cs typeface="Calibri"/>
                </a:rPr>
                <a:t>I</a:t>
              </a:r>
              <a:endParaRPr sz="1400">
                <a:solidFill>
                  <a:prstClr val="black"/>
                </a:solidFill>
                <a:latin typeface="Verdana (Body)"/>
                <a:cs typeface="Calibri"/>
              </a:endParaRPr>
            </a:p>
          </p:txBody>
        </p:sp>
        <p:sp>
          <p:nvSpPr>
            <p:cNvPr id="25" name="object 65"/>
            <p:cNvSpPr/>
            <p:nvPr/>
          </p:nvSpPr>
          <p:spPr>
            <a:xfrm>
              <a:off x="5514045"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6" name="object 66"/>
            <p:cNvSpPr txBox="1"/>
            <p:nvPr/>
          </p:nvSpPr>
          <p:spPr>
            <a:xfrm>
              <a:off x="5664399" y="4328477"/>
              <a:ext cx="169794"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C</a:t>
              </a:r>
              <a:endParaRPr sz="1400">
                <a:solidFill>
                  <a:prstClr val="black"/>
                </a:solidFill>
                <a:latin typeface="Verdana (Body)"/>
                <a:cs typeface="Calibri"/>
              </a:endParaRPr>
            </a:p>
          </p:txBody>
        </p:sp>
        <p:sp>
          <p:nvSpPr>
            <p:cNvPr id="27" name="object 71"/>
            <p:cNvSpPr/>
            <p:nvPr/>
          </p:nvSpPr>
          <p:spPr>
            <a:xfrm>
              <a:off x="4905146"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8" name="object 72"/>
            <p:cNvSpPr txBox="1"/>
            <p:nvPr/>
          </p:nvSpPr>
          <p:spPr>
            <a:xfrm>
              <a:off x="5050303" y="4328477"/>
              <a:ext cx="182236" cy="346495"/>
            </a:xfrm>
            <a:prstGeom prst="ellipse">
              <a:avLst/>
            </a:prstGeom>
          </p:spPr>
          <p:txBody>
            <a:bodyPr vert="horz" wrap="square" lIns="0" tIns="0" rIns="0" bIns="0" rtlCol="0">
              <a:spAutoFit/>
            </a:bodyPr>
            <a:lstStyle/>
            <a:p>
              <a:pPr marL="12700"/>
              <a:r>
                <a:rPr sz="1400" spc="-15" dirty="0">
                  <a:solidFill>
                    <a:prstClr val="black"/>
                  </a:solidFill>
                  <a:latin typeface="Verdana (Body)"/>
                  <a:cs typeface="Calibri"/>
                </a:rPr>
                <a:t>A</a:t>
              </a:r>
              <a:endParaRPr sz="1400">
                <a:solidFill>
                  <a:prstClr val="black"/>
                </a:solidFill>
                <a:latin typeface="Verdana (Body)"/>
                <a:cs typeface="Calibri"/>
              </a:endParaRPr>
            </a:p>
          </p:txBody>
        </p:sp>
        <p:sp>
          <p:nvSpPr>
            <p:cNvPr id="29" name="object 77"/>
            <p:cNvSpPr/>
            <p:nvPr/>
          </p:nvSpPr>
          <p:spPr>
            <a:xfrm>
              <a:off x="5735452" y="4982684"/>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30" name="object 78"/>
            <p:cNvSpPr txBox="1"/>
            <p:nvPr/>
          </p:nvSpPr>
          <p:spPr>
            <a:xfrm>
              <a:off x="5876426" y="5033534"/>
              <a:ext cx="191750"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D</a:t>
              </a:r>
              <a:endParaRPr sz="1400">
                <a:solidFill>
                  <a:prstClr val="black"/>
                </a:solidFill>
                <a:latin typeface="Verdana (Body)"/>
                <a:cs typeface="Calibri"/>
              </a:endParaRPr>
            </a:p>
          </p:txBody>
        </p:sp>
        <p:cxnSp>
          <p:nvCxnSpPr>
            <p:cNvPr id="31" name="直接箭头连接符 31"/>
            <p:cNvCxnSpPr>
              <a:stCxn id="5" idx="5"/>
              <a:endCxn id="13" idx="1"/>
            </p:cNvCxnSpPr>
            <p:nvPr/>
          </p:nvCxnSpPr>
          <p:spPr>
            <a:xfrm>
              <a:off x="6978809" y="2774205"/>
              <a:ext cx="524375" cy="24562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2" name="直接箭头连接符 32"/>
            <p:cNvCxnSpPr>
              <a:stCxn id="5" idx="3"/>
              <a:endCxn id="7" idx="7"/>
            </p:cNvCxnSpPr>
            <p:nvPr/>
          </p:nvCxnSpPr>
          <p:spPr>
            <a:xfrm flipH="1">
              <a:off x="6093243" y="2774205"/>
              <a:ext cx="524345" cy="24562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3" name="直接箭头连接符 33"/>
            <p:cNvCxnSpPr>
              <a:stCxn id="7" idx="4"/>
              <a:endCxn id="9" idx="7"/>
            </p:cNvCxnSpPr>
            <p:nvPr/>
          </p:nvCxnSpPr>
          <p:spPr>
            <a:xfrm flipH="1">
              <a:off x="5650429" y="3396382"/>
              <a:ext cx="262204"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4" name="直接箭头连接符 34"/>
            <p:cNvCxnSpPr>
              <a:stCxn id="13" idx="3"/>
              <a:endCxn id="15" idx="0"/>
            </p:cNvCxnSpPr>
            <p:nvPr/>
          </p:nvCxnSpPr>
          <p:spPr>
            <a:xfrm flipH="1">
              <a:off x="7241012" y="3331776"/>
              <a:ext cx="262172"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5" name="直接箭头连接符 35"/>
            <p:cNvCxnSpPr>
              <a:stCxn id="7" idx="4"/>
              <a:endCxn id="11" idx="1"/>
            </p:cNvCxnSpPr>
            <p:nvPr/>
          </p:nvCxnSpPr>
          <p:spPr>
            <a:xfrm>
              <a:off x="5912633" y="3396382"/>
              <a:ext cx="262172"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6" name="直接箭头连接符 36"/>
            <p:cNvCxnSpPr>
              <a:stCxn id="13" idx="5"/>
              <a:endCxn id="17" idx="0"/>
            </p:cNvCxnSpPr>
            <p:nvPr/>
          </p:nvCxnSpPr>
          <p:spPr>
            <a:xfrm>
              <a:off x="7864405" y="3331776"/>
              <a:ext cx="262173"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7" name="直接箭头连接符 37"/>
            <p:cNvCxnSpPr>
              <a:stCxn id="9" idx="4"/>
              <a:endCxn id="25" idx="0"/>
            </p:cNvCxnSpPr>
            <p:nvPr/>
          </p:nvCxnSpPr>
          <p:spPr>
            <a:xfrm>
              <a:off x="5469819" y="4041796"/>
              <a:ext cx="299649"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8" name="直接箭头连接符 38"/>
            <p:cNvCxnSpPr>
              <a:stCxn id="9" idx="4"/>
              <a:endCxn id="27" idx="0"/>
            </p:cNvCxnSpPr>
            <p:nvPr/>
          </p:nvCxnSpPr>
          <p:spPr>
            <a:xfrm flipH="1">
              <a:off x="5160569" y="4041796"/>
              <a:ext cx="309250"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9" name="直接箭头连接符 39"/>
            <p:cNvCxnSpPr>
              <a:stCxn id="15" idx="4"/>
              <a:endCxn id="23" idx="0"/>
            </p:cNvCxnSpPr>
            <p:nvPr/>
          </p:nvCxnSpPr>
          <p:spPr>
            <a:xfrm flipH="1">
              <a:off x="7080445" y="4041796"/>
              <a:ext cx="160567"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40" name="直接箭头连接符 40"/>
            <p:cNvCxnSpPr>
              <a:stCxn id="11" idx="4"/>
              <a:endCxn id="19" idx="0"/>
            </p:cNvCxnSpPr>
            <p:nvPr/>
          </p:nvCxnSpPr>
          <p:spPr>
            <a:xfrm>
              <a:off x="6355416" y="4041796"/>
              <a:ext cx="137984" cy="244815"/>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41" name="直接箭头连接符 41"/>
            <p:cNvCxnSpPr>
              <a:stCxn id="15" idx="4"/>
              <a:endCxn id="21" idx="0"/>
            </p:cNvCxnSpPr>
            <p:nvPr/>
          </p:nvCxnSpPr>
          <p:spPr>
            <a:xfrm>
              <a:off x="7241012" y="4041796"/>
              <a:ext cx="448333"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42" name="直接箭头连接符 42"/>
            <p:cNvCxnSpPr>
              <a:stCxn id="25" idx="4"/>
              <a:endCxn id="29" idx="0"/>
            </p:cNvCxnSpPr>
            <p:nvPr/>
          </p:nvCxnSpPr>
          <p:spPr>
            <a:xfrm>
              <a:off x="5769468" y="4732839"/>
              <a:ext cx="221407" cy="249845"/>
            </a:xfrm>
            <a:prstGeom prst="straightConnector1">
              <a:avLst/>
            </a:prstGeom>
            <a:noFill/>
            <a:ln w="38100" cap="flat" cmpd="sng" algn="ctr">
              <a:solidFill>
                <a:srgbClr val="4F81BD">
                  <a:shade val="95000"/>
                  <a:satMod val="105000"/>
                </a:srgbClr>
              </a:solidFill>
              <a:prstDash val="solid"/>
              <a:tailEnd type="triangle"/>
            </a:ln>
            <a:effectLst/>
          </p:spPr>
        </p:cxnSp>
      </p:grpSp>
      <p:grpSp>
        <p:nvGrpSpPr>
          <p:cNvPr id="61" name="Group 60"/>
          <p:cNvGrpSpPr/>
          <p:nvPr/>
        </p:nvGrpSpPr>
        <p:grpSpPr>
          <a:xfrm>
            <a:off x="4917441" y="1630111"/>
            <a:ext cx="3021152" cy="2919689"/>
            <a:chOff x="4439995" y="1140406"/>
            <a:chExt cx="3676087" cy="3552629"/>
          </a:xfrm>
        </p:grpSpPr>
        <p:sp>
          <p:nvSpPr>
            <p:cNvPr id="55" name="object 2"/>
            <p:cNvSpPr/>
            <p:nvPr/>
          </p:nvSpPr>
          <p:spPr>
            <a:xfrm>
              <a:off x="6117564" y="1447832"/>
              <a:ext cx="739775" cy="670560"/>
            </a:xfrm>
            <a:custGeom>
              <a:avLst/>
              <a:gdLst/>
              <a:ahLst/>
              <a:cxnLst/>
              <a:rect l="l" t="t" r="r" b="b"/>
              <a:pathLst>
                <a:path w="739775" h="670560">
                  <a:moveTo>
                    <a:pt x="0" y="335038"/>
                  </a:moveTo>
                  <a:lnTo>
                    <a:pt x="4840" y="280693"/>
                  </a:lnTo>
                  <a:lnTo>
                    <a:pt x="18855" y="229140"/>
                  </a:lnTo>
                  <a:lnTo>
                    <a:pt x="41282" y="181068"/>
                  </a:lnTo>
                  <a:lnTo>
                    <a:pt x="71359" y="137168"/>
                  </a:lnTo>
                  <a:lnTo>
                    <a:pt x="108326" y="98130"/>
                  </a:lnTo>
                  <a:lnTo>
                    <a:pt x="151421" y="64642"/>
                  </a:lnTo>
                  <a:lnTo>
                    <a:pt x="199882" y="37396"/>
                  </a:lnTo>
                  <a:lnTo>
                    <a:pt x="252948" y="17080"/>
                  </a:lnTo>
                  <a:lnTo>
                    <a:pt x="309858" y="4385"/>
                  </a:lnTo>
                  <a:lnTo>
                    <a:pt x="369850" y="0"/>
                  </a:lnTo>
                  <a:lnTo>
                    <a:pt x="400183" y="1110"/>
                  </a:lnTo>
                  <a:lnTo>
                    <a:pt x="458729" y="9737"/>
                  </a:lnTo>
                  <a:lnTo>
                    <a:pt x="513812" y="26328"/>
                  </a:lnTo>
                  <a:lnTo>
                    <a:pt x="564671" y="50196"/>
                  </a:lnTo>
                  <a:lnTo>
                    <a:pt x="610544" y="80649"/>
                  </a:lnTo>
                  <a:lnTo>
                    <a:pt x="650670" y="116998"/>
                  </a:lnTo>
                  <a:lnTo>
                    <a:pt x="684287" y="158554"/>
                  </a:lnTo>
                  <a:lnTo>
                    <a:pt x="710635" y="204626"/>
                  </a:lnTo>
                  <a:lnTo>
                    <a:pt x="728950" y="254524"/>
                  </a:lnTo>
                  <a:lnTo>
                    <a:pt x="738473" y="307559"/>
                  </a:lnTo>
                  <a:lnTo>
                    <a:pt x="739699" y="335038"/>
                  </a:lnTo>
                  <a:lnTo>
                    <a:pt x="738473" y="362516"/>
                  </a:lnTo>
                  <a:lnTo>
                    <a:pt x="728950" y="415551"/>
                  </a:lnTo>
                  <a:lnTo>
                    <a:pt x="710635" y="465449"/>
                  </a:lnTo>
                  <a:lnTo>
                    <a:pt x="684287" y="511521"/>
                  </a:lnTo>
                  <a:lnTo>
                    <a:pt x="650670" y="553077"/>
                  </a:lnTo>
                  <a:lnTo>
                    <a:pt x="610544" y="589426"/>
                  </a:lnTo>
                  <a:lnTo>
                    <a:pt x="564671" y="619879"/>
                  </a:lnTo>
                  <a:lnTo>
                    <a:pt x="513812" y="643746"/>
                  </a:lnTo>
                  <a:lnTo>
                    <a:pt x="458729" y="660338"/>
                  </a:lnTo>
                  <a:lnTo>
                    <a:pt x="400183" y="668965"/>
                  </a:lnTo>
                  <a:lnTo>
                    <a:pt x="369850" y="670075"/>
                  </a:lnTo>
                  <a:lnTo>
                    <a:pt x="339516" y="668965"/>
                  </a:lnTo>
                  <a:lnTo>
                    <a:pt x="280970" y="660338"/>
                  </a:lnTo>
                  <a:lnTo>
                    <a:pt x="225887" y="643746"/>
                  </a:lnTo>
                  <a:lnTo>
                    <a:pt x="175028" y="619879"/>
                  </a:lnTo>
                  <a:lnTo>
                    <a:pt x="129155" y="589426"/>
                  </a:lnTo>
                  <a:lnTo>
                    <a:pt x="89029" y="553077"/>
                  </a:lnTo>
                  <a:lnTo>
                    <a:pt x="55412" y="511521"/>
                  </a:lnTo>
                  <a:lnTo>
                    <a:pt x="29064" y="465449"/>
                  </a:lnTo>
                  <a:lnTo>
                    <a:pt x="10748" y="415551"/>
                  </a:lnTo>
                  <a:lnTo>
                    <a:pt x="1226" y="362516"/>
                  </a:lnTo>
                  <a:lnTo>
                    <a:pt x="0" y="335038"/>
                  </a:lnTo>
                  <a:close/>
                </a:path>
              </a:pathLst>
            </a:custGeom>
            <a:ln w="19050">
              <a:solidFill>
                <a:srgbClr val="FAA757"/>
              </a:solidFill>
            </a:ln>
          </p:spPr>
          <p:txBody>
            <a:bodyPr wrap="square" lIns="0" tIns="0" rIns="0" bIns="0" rtlCol="0"/>
            <a:lstStyle/>
            <a:p>
              <a:endParaRPr sz="1400">
                <a:solidFill>
                  <a:prstClr val="black"/>
                </a:solidFill>
                <a:latin typeface="Verdana (Body)"/>
              </a:endParaRPr>
            </a:p>
          </p:txBody>
        </p:sp>
        <p:sp>
          <p:nvSpPr>
            <p:cNvPr id="56" name="object 3"/>
            <p:cNvSpPr/>
            <p:nvPr/>
          </p:nvSpPr>
          <p:spPr>
            <a:xfrm>
              <a:off x="4439995" y="2072390"/>
              <a:ext cx="1974214" cy="2620645"/>
            </a:xfrm>
            <a:custGeom>
              <a:avLst/>
              <a:gdLst/>
              <a:ahLst/>
              <a:cxnLst/>
              <a:rect l="l" t="t" r="r" b="b"/>
              <a:pathLst>
                <a:path w="1974215" h="2620645">
                  <a:moveTo>
                    <a:pt x="986826" y="0"/>
                  </a:moveTo>
                  <a:lnTo>
                    <a:pt x="905891" y="4343"/>
                  </a:lnTo>
                  <a:lnTo>
                    <a:pt x="826758" y="17148"/>
                  </a:lnTo>
                  <a:lnTo>
                    <a:pt x="749681" y="38077"/>
                  </a:lnTo>
                  <a:lnTo>
                    <a:pt x="674913" y="66793"/>
                  </a:lnTo>
                  <a:lnTo>
                    <a:pt x="602709" y="102960"/>
                  </a:lnTo>
                  <a:lnTo>
                    <a:pt x="533323" y="146240"/>
                  </a:lnTo>
                  <a:lnTo>
                    <a:pt x="467008" y="196295"/>
                  </a:lnTo>
                  <a:lnTo>
                    <a:pt x="404019" y="252789"/>
                  </a:lnTo>
                  <a:lnTo>
                    <a:pt x="344610" y="315384"/>
                  </a:lnTo>
                  <a:lnTo>
                    <a:pt x="289035" y="383743"/>
                  </a:lnTo>
                  <a:lnTo>
                    <a:pt x="237546" y="457529"/>
                  </a:lnTo>
                  <a:lnTo>
                    <a:pt x="190400" y="536405"/>
                  </a:lnTo>
                  <a:lnTo>
                    <a:pt x="147849" y="620034"/>
                  </a:lnTo>
                  <a:lnTo>
                    <a:pt x="110147" y="708078"/>
                  </a:lnTo>
                  <a:lnTo>
                    <a:pt x="77549" y="800200"/>
                  </a:lnTo>
                  <a:lnTo>
                    <a:pt x="50309" y="896063"/>
                  </a:lnTo>
                  <a:lnTo>
                    <a:pt x="28679" y="995330"/>
                  </a:lnTo>
                  <a:lnTo>
                    <a:pt x="12915" y="1097664"/>
                  </a:lnTo>
                  <a:lnTo>
                    <a:pt x="3271" y="1202727"/>
                  </a:lnTo>
                  <a:lnTo>
                    <a:pt x="0" y="1310182"/>
                  </a:lnTo>
                  <a:lnTo>
                    <a:pt x="3271" y="1417638"/>
                  </a:lnTo>
                  <a:lnTo>
                    <a:pt x="12915" y="1522701"/>
                  </a:lnTo>
                  <a:lnTo>
                    <a:pt x="28679" y="1625034"/>
                  </a:lnTo>
                  <a:lnTo>
                    <a:pt x="50309" y="1724301"/>
                  </a:lnTo>
                  <a:lnTo>
                    <a:pt x="77549" y="1820165"/>
                  </a:lnTo>
                  <a:lnTo>
                    <a:pt x="110147" y="1912287"/>
                  </a:lnTo>
                  <a:lnTo>
                    <a:pt x="147849" y="2000331"/>
                  </a:lnTo>
                  <a:lnTo>
                    <a:pt x="190400" y="2083959"/>
                  </a:lnTo>
                  <a:lnTo>
                    <a:pt x="237546" y="2162835"/>
                  </a:lnTo>
                  <a:lnTo>
                    <a:pt x="289035" y="2236621"/>
                  </a:lnTo>
                  <a:lnTo>
                    <a:pt x="344610" y="2304981"/>
                  </a:lnTo>
                  <a:lnTo>
                    <a:pt x="404019" y="2367576"/>
                  </a:lnTo>
                  <a:lnTo>
                    <a:pt x="467008" y="2424070"/>
                  </a:lnTo>
                  <a:lnTo>
                    <a:pt x="533323" y="2474125"/>
                  </a:lnTo>
                  <a:lnTo>
                    <a:pt x="602709" y="2517404"/>
                  </a:lnTo>
                  <a:lnTo>
                    <a:pt x="674913" y="2553571"/>
                  </a:lnTo>
                  <a:lnTo>
                    <a:pt x="749681" y="2582288"/>
                  </a:lnTo>
                  <a:lnTo>
                    <a:pt x="826758" y="2603217"/>
                  </a:lnTo>
                  <a:lnTo>
                    <a:pt x="905891" y="2616022"/>
                  </a:lnTo>
                  <a:lnTo>
                    <a:pt x="986826" y="2620365"/>
                  </a:lnTo>
                  <a:lnTo>
                    <a:pt x="1067761" y="2616022"/>
                  </a:lnTo>
                  <a:lnTo>
                    <a:pt x="1146895" y="2603217"/>
                  </a:lnTo>
                  <a:lnTo>
                    <a:pt x="1223972" y="2582288"/>
                  </a:lnTo>
                  <a:lnTo>
                    <a:pt x="1298740" y="2553571"/>
                  </a:lnTo>
                  <a:lnTo>
                    <a:pt x="1370944" y="2517404"/>
                  </a:lnTo>
                  <a:lnTo>
                    <a:pt x="1440330" y="2474125"/>
                  </a:lnTo>
                  <a:lnTo>
                    <a:pt x="1506644" y="2424070"/>
                  </a:lnTo>
                  <a:lnTo>
                    <a:pt x="1569633" y="2367576"/>
                  </a:lnTo>
                  <a:lnTo>
                    <a:pt x="1629043" y="2304981"/>
                  </a:lnTo>
                  <a:lnTo>
                    <a:pt x="1684618" y="2236621"/>
                  </a:lnTo>
                  <a:lnTo>
                    <a:pt x="1736106" y="2162835"/>
                  </a:lnTo>
                  <a:lnTo>
                    <a:pt x="1783253" y="2083959"/>
                  </a:lnTo>
                  <a:lnTo>
                    <a:pt x="1825804" y="2000331"/>
                  </a:lnTo>
                  <a:lnTo>
                    <a:pt x="1863505" y="1912287"/>
                  </a:lnTo>
                  <a:lnTo>
                    <a:pt x="1896103" y="1820165"/>
                  </a:lnTo>
                  <a:lnTo>
                    <a:pt x="1923344" y="1724301"/>
                  </a:lnTo>
                  <a:lnTo>
                    <a:pt x="1944973" y="1625034"/>
                  </a:lnTo>
                  <a:lnTo>
                    <a:pt x="1960737" y="1522701"/>
                  </a:lnTo>
                  <a:lnTo>
                    <a:pt x="1970382" y="1417638"/>
                  </a:lnTo>
                  <a:lnTo>
                    <a:pt x="1973653" y="1310182"/>
                  </a:lnTo>
                  <a:lnTo>
                    <a:pt x="1970382" y="1202727"/>
                  </a:lnTo>
                  <a:lnTo>
                    <a:pt x="1960737" y="1097664"/>
                  </a:lnTo>
                  <a:lnTo>
                    <a:pt x="1944973" y="995330"/>
                  </a:lnTo>
                  <a:lnTo>
                    <a:pt x="1923344" y="896063"/>
                  </a:lnTo>
                  <a:lnTo>
                    <a:pt x="1896103" y="800200"/>
                  </a:lnTo>
                  <a:lnTo>
                    <a:pt x="1863505" y="708078"/>
                  </a:lnTo>
                  <a:lnTo>
                    <a:pt x="1825804" y="620034"/>
                  </a:lnTo>
                  <a:lnTo>
                    <a:pt x="1783253" y="536405"/>
                  </a:lnTo>
                  <a:lnTo>
                    <a:pt x="1736106" y="457529"/>
                  </a:lnTo>
                  <a:lnTo>
                    <a:pt x="1684618" y="383743"/>
                  </a:lnTo>
                  <a:lnTo>
                    <a:pt x="1629043" y="315384"/>
                  </a:lnTo>
                  <a:lnTo>
                    <a:pt x="1569633" y="252789"/>
                  </a:lnTo>
                  <a:lnTo>
                    <a:pt x="1506644" y="196295"/>
                  </a:lnTo>
                  <a:lnTo>
                    <a:pt x="1440330" y="146240"/>
                  </a:lnTo>
                  <a:lnTo>
                    <a:pt x="1370944" y="102960"/>
                  </a:lnTo>
                  <a:lnTo>
                    <a:pt x="1298740" y="66793"/>
                  </a:lnTo>
                  <a:lnTo>
                    <a:pt x="1223972" y="38077"/>
                  </a:lnTo>
                  <a:lnTo>
                    <a:pt x="1146895" y="17148"/>
                  </a:lnTo>
                  <a:lnTo>
                    <a:pt x="1067761" y="4343"/>
                  </a:lnTo>
                  <a:lnTo>
                    <a:pt x="986826" y="0"/>
                  </a:lnTo>
                  <a:close/>
                </a:path>
              </a:pathLst>
            </a:custGeom>
            <a:noFill/>
            <a:ln w="19050">
              <a:solidFill>
                <a:srgbClr val="FAA757"/>
              </a:solidFill>
            </a:ln>
          </p:spPr>
          <p:txBody>
            <a:bodyPr wrap="square" lIns="0" tIns="0" rIns="0" bIns="0" rtlCol="0"/>
            <a:lstStyle/>
            <a:p>
              <a:endParaRPr sz="1400">
                <a:solidFill>
                  <a:prstClr val="black"/>
                </a:solidFill>
                <a:latin typeface="Verdana (Body)"/>
              </a:endParaRPr>
            </a:p>
          </p:txBody>
        </p:sp>
        <p:sp>
          <p:nvSpPr>
            <p:cNvPr id="57" name="object 6"/>
            <p:cNvSpPr/>
            <p:nvPr/>
          </p:nvSpPr>
          <p:spPr>
            <a:xfrm>
              <a:off x="6413647" y="1967697"/>
              <a:ext cx="1702435" cy="2303780"/>
            </a:xfrm>
            <a:custGeom>
              <a:avLst/>
              <a:gdLst/>
              <a:ahLst/>
              <a:cxnLst/>
              <a:rect l="l" t="t" r="r" b="b"/>
              <a:pathLst>
                <a:path w="1702434" h="2303779">
                  <a:moveTo>
                    <a:pt x="0" y="1151581"/>
                  </a:moveTo>
                  <a:lnTo>
                    <a:pt x="2820" y="1057134"/>
                  </a:lnTo>
                  <a:lnTo>
                    <a:pt x="11137" y="964789"/>
                  </a:lnTo>
                  <a:lnTo>
                    <a:pt x="24730" y="874843"/>
                  </a:lnTo>
                  <a:lnTo>
                    <a:pt x="43381" y="787592"/>
                  </a:lnTo>
                  <a:lnTo>
                    <a:pt x="66871" y="703334"/>
                  </a:lnTo>
                  <a:lnTo>
                    <a:pt x="94980" y="622363"/>
                  </a:lnTo>
                  <a:lnTo>
                    <a:pt x="127490" y="544977"/>
                  </a:lnTo>
                  <a:lnTo>
                    <a:pt x="164182" y="471472"/>
                  </a:lnTo>
                  <a:lnTo>
                    <a:pt x="204836" y="402144"/>
                  </a:lnTo>
                  <a:lnTo>
                    <a:pt x="249234" y="337290"/>
                  </a:lnTo>
                  <a:lnTo>
                    <a:pt x="297157" y="277206"/>
                  </a:lnTo>
                  <a:lnTo>
                    <a:pt x="348386" y="222188"/>
                  </a:lnTo>
                  <a:lnTo>
                    <a:pt x="402701" y="172533"/>
                  </a:lnTo>
                  <a:lnTo>
                    <a:pt x="459884" y="128537"/>
                  </a:lnTo>
                  <a:lnTo>
                    <a:pt x="519716" y="90496"/>
                  </a:lnTo>
                  <a:lnTo>
                    <a:pt x="581977" y="58708"/>
                  </a:lnTo>
                  <a:lnTo>
                    <a:pt x="646449" y="33468"/>
                  </a:lnTo>
                  <a:lnTo>
                    <a:pt x="712913" y="15072"/>
                  </a:lnTo>
                  <a:lnTo>
                    <a:pt x="781150" y="3817"/>
                  </a:lnTo>
                  <a:lnTo>
                    <a:pt x="850940" y="0"/>
                  </a:lnTo>
                  <a:lnTo>
                    <a:pt x="920731" y="3817"/>
                  </a:lnTo>
                  <a:lnTo>
                    <a:pt x="988967" y="15072"/>
                  </a:lnTo>
                  <a:lnTo>
                    <a:pt x="1055431" y="33468"/>
                  </a:lnTo>
                  <a:lnTo>
                    <a:pt x="1119903" y="58708"/>
                  </a:lnTo>
                  <a:lnTo>
                    <a:pt x="1182165" y="90496"/>
                  </a:lnTo>
                  <a:lnTo>
                    <a:pt x="1241996" y="128537"/>
                  </a:lnTo>
                  <a:lnTo>
                    <a:pt x="1299179" y="172533"/>
                  </a:lnTo>
                  <a:lnTo>
                    <a:pt x="1353495" y="222188"/>
                  </a:lnTo>
                  <a:lnTo>
                    <a:pt x="1404723" y="277206"/>
                  </a:lnTo>
                  <a:lnTo>
                    <a:pt x="1452646" y="337290"/>
                  </a:lnTo>
                  <a:lnTo>
                    <a:pt x="1497044" y="402144"/>
                  </a:lnTo>
                  <a:lnTo>
                    <a:pt x="1537699" y="471472"/>
                  </a:lnTo>
                  <a:lnTo>
                    <a:pt x="1574390" y="544977"/>
                  </a:lnTo>
                  <a:lnTo>
                    <a:pt x="1606900" y="622363"/>
                  </a:lnTo>
                  <a:lnTo>
                    <a:pt x="1635010" y="703334"/>
                  </a:lnTo>
                  <a:lnTo>
                    <a:pt x="1658499" y="787592"/>
                  </a:lnTo>
                  <a:lnTo>
                    <a:pt x="1677150" y="874843"/>
                  </a:lnTo>
                  <a:lnTo>
                    <a:pt x="1690744" y="964789"/>
                  </a:lnTo>
                  <a:lnTo>
                    <a:pt x="1699060" y="1057134"/>
                  </a:lnTo>
                  <a:lnTo>
                    <a:pt x="1701881" y="1151581"/>
                  </a:lnTo>
                  <a:lnTo>
                    <a:pt x="1699060" y="1246029"/>
                  </a:lnTo>
                  <a:lnTo>
                    <a:pt x="1690744" y="1338374"/>
                  </a:lnTo>
                  <a:lnTo>
                    <a:pt x="1677150" y="1428320"/>
                  </a:lnTo>
                  <a:lnTo>
                    <a:pt x="1658499" y="1515570"/>
                  </a:lnTo>
                  <a:lnTo>
                    <a:pt x="1635010" y="1599829"/>
                  </a:lnTo>
                  <a:lnTo>
                    <a:pt x="1606900" y="1680799"/>
                  </a:lnTo>
                  <a:lnTo>
                    <a:pt x="1574390" y="1758185"/>
                  </a:lnTo>
                  <a:lnTo>
                    <a:pt x="1537699" y="1831690"/>
                  </a:lnTo>
                  <a:lnTo>
                    <a:pt x="1497044" y="1901018"/>
                  </a:lnTo>
                  <a:lnTo>
                    <a:pt x="1452646" y="1965872"/>
                  </a:lnTo>
                  <a:lnTo>
                    <a:pt x="1404723" y="2025957"/>
                  </a:lnTo>
                  <a:lnTo>
                    <a:pt x="1353495" y="2080974"/>
                  </a:lnTo>
                  <a:lnTo>
                    <a:pt x="1299179" y="2130630"/>
                  </a:lnTo>
                  <a:lnTo>
                    <a:pt x="1241996" y="2174625"/>
                  </a:lnTo>
                  <a:lnTo>
                    <a:pt x="1182165" y="2212666"/>
                  </a:lnTo>
                  <a:lnTo>
                    <a:pt x="1119903" y="2244455"/>
                  </a:lnTo>
                  <a:lnTo>
                    <a:pt x="1055431" y="2269695"/>
                  </a:lnTo>
                  <a:lnTo>
                    <a:pt x="988967" y="2288091"/>
                  </a:lnTo>
                  <a:lnTo>
                    <a:pt x="920731" y="2299346"/>
                  </a:lnTo>
                  <a:lnTo>
                    <a:pt x="850940" y="2303163"/>
                  </a:lnTo>
                  <a:lnTo>
                    <a:pt x="781150" y="2299346"/>
                  </a:lnTo>
                  <a:lnTo>
                    <a:pt x="712913" y="2288091"/>
                  </a:lnTo>
                  <a:lnTo>
                    <a:pt x="646449" y="2269695"/>
                  </a:lnTo>
                  <a:lnTo>
                    <a:pt x="581977" y="2244455"/>
                  </a:lnTo>
                  <a:lnTo>
                    <a:pt x="519716" y="2212666"/>
                  </a:lnTo>
                  <a:lnTo>
                    <a:pt x="459884" y="2174625"/>
                  </a:lnTo>
                  <a:lnTo>
                    <a:pt x="402701" y="2130630"/>
                  </a:lnTo>
                  <a:lnTo>
                    <a:pt x="348386" y="2080974"/>
                  </a:lnTo>
                  <a:lnTo>
                    <a:pt x="297157" y="2025957"/>
                  </a:lnTo>
                  <a:lnTo>
                    <a:pt x="249234" y="1965872"/>
                  </a:lnTo>
                  <a:lnTo>
                    <a:pt x="204836" y="1901018"/>
                  </a:lnTo>
                  <a:lnTo>
                    <a:pt x="164182" y="1831690"/>
                  </a:lnTo>
                  <a:lnTo>
                    <a:pt x="127490" y="1758185"/>
                  </a:lnTo>
                  <a:lnTo>
                    <a:pt x="94980" y="1680799"/>
                  </a:lnTo>
                  <a:lnTo>
                    <a:pt x="66871" y="1599829"/>
                  </a:lnTo>
                  <a:lnTo>
                    <a:pt x="43381" y="1515570"/>
                  </a:lnTo>
                  <a:lnTo>
                    <a:pt x="24730" y="1428320"/>
                  </a:lnTo>
                  <a:lnTo>
                    <a:pt x="11137" y="1338374"/>
                  </a:lnTo>
                  <a:lnTo>
                    <a:pt x="2820" y="1246029"/>
                  </a:lnTo>
                  <a:lnTo>
                    <a:pt x="0" y="1151581"/>
                  </a:lnTo>
                  <a:close/>
                </a:path>
              </a:pathLst>
            </a:custGeom>
            <a:ln w="19050">
              <a:solidFill>
                <a:srgbClr val="FAA757"/>
              </a:solidFill>
            </a:ln>
          </p:spPr>
          <p:txBody>
            <a:bodyPr wrap="square" lIns="0" tIns="0" rIns="0" bIns="0" rtlCol="0"/>
            <a:lstStyle/>
            <a:p>
              <a:endParaRPr sz="1400">
                <a:solidFill>
                  <a:prstClr val="black"/>
                </a:solidFill>
                <a:latin typeface="Verdana (Body)"/>
              </a:endParaRPr>
            </a:p>
          </p:txBody>
        </p:sp>
        <p:sp>
          <p:nvSpPr>
            <p:cNvPr id="58" name="object 8"/>
            <p:cNvSpPr txBox="1"/>
            <p:nvPr/>
          </p:nvSpPr>
          <p:spPr>
            <a:xfrm>
              <a:off x="6440256" y="1140406"/>
              <a:ext cx="147320" cy="215444"/>
            </a:xfrm>
            <a:prstGeom prst="rect">
              <a:avLst/>
            </a:prstGeom>
          </p:spPr>
          <p:txBody>
            <a:bodyPr vert="horz" wrap="square" lIns="0" tIns="0" rIns="0" bIns="0" rtlCol="0">
              <a:spAutoFit/>
            </a:bodyPr>
            <a:lstStyle/>
            <a:p>
              <a:pPr marL="12700"/>
              <a:r>
                <a:rPr sz="1400" dirty="0">
                  <a:solidFill>
                    <a:srgbClr val="F79646"/>
                  </a:solidFill>
                  <a:latin typeface="Verdana (Body)"/>
                  <a:cs typeface="Calibri"/>
                </a:rPr>
                <a:t>C</a:t>
              </a:r>
              <a:endParaRPr sz="1400" dirty="0">
                <a:solidFill>
                  <a:prstClr val="black"/>
                </a:solidFill>
                <a:latin typeface="Verdana (Body)"/>
                <a:cs typeface="Calibri"/>
              </a:endParaRPr>
            </a:p>
          </p:txBody>
        </p:sp>
        <p:sp>
          <p:nvSpPr>
            <p:cNvPr id="59" name="object 9"/>
            <p:cNvSpPr txBox="1"/>
            <p:nvPr/>
          </p:nvSpPr>
          <p:spPr>
            <a:xfrm>
              <a:off x="4951607" y="1820446"/>
              <a:ext cx="121920" cy="215444"/>
            </a:xfrm>
            <a:prstGeom prst="rect">
              <a:avLst/>
            </a:prstGeom>
          </p:spPr>
          <p:txBody>
            <a:bodyPr vert="horz" wrap="square" lIns="0" tIns="0" rIns="0" bIns="0" rtlCol="0">
              <a:spAutoFit/>
            </a:bodyPr>
            <a:lstStyle/>
            <a:p>
              <a:pPr marL="12700"/>
              <a:r>
                <a:rPr sz="1400" dirty="0">
                  <a:solidFill>
                    <a:srgbClr val="F79646"/>
                  </a:solidFill>
                  <a:latin typeface="Verdana (Body)"/>
                  <a:cs typeface="Calibri"/>
                </a:rPr>
                <a:t>L</a:t>
              </a:r>
              <a:endParaRPr sz="1400">
                <a:solidFill>
                  <a:prstClr val="black"/>
                </a:solidFill>
                <a:latin typeface="Verdana (Body)"/>
                <a:cs typeface="Calibri"/>
              </a:endParaRPr>
            </a:p>
          </p:txBody>
        </p:sp>
        <p:sp>
          <p:nvSpPr>
            <p:cNvPr id="60" name="object 10"/>
            <p:cNvSpPr txBox="1"/>
            <p:nvPr/>
          </p:nvSpPr>
          <p:spPr>
            <a:xfrm>
              <a:off x="7086714" y="1730421"/>
              <a:ext cx="149860" cy="215444"/>
            </a:xfrm>
            <a:prstGeom prst="rect">
              <a:avLst/>
            </a:prstGeom>
          </p:spPr>
          <p:txBody>
            <a:bodyPr vert="horz" wrap="square" lIns="0" tIns="0" rIns="0" bIns="0" rtlCol="0">
              <a:spAutoFit/>
            </a:bodyPr>
            <a:lstStyle/>
            <a:p>
              <a:pPr marL="12700"/>
              <a:r>
                <a:rPr sz="1400" spc="-10" dirty="0">
                  <a:solidFill>
                    <a:srgbClr val="F79646"/>
                  </a:solidFill>
                  <a:latin typeface="Verdana (Body)"/>
                  <a:cs typeface="Calibri"/>
                </a:rPr>
                <a:t>R</a:t>
              </a:r>
              <a:endParaRPr sz="1400" dirty="0">
                <a:solidFill>
                  <a:prstClr val="black"/>
                </a:solidFill>
                <a:latin typeface="Verdana (Body)"/>
                <a:cs typeface="Calibri"/>
              </a:endParaRPr>
            </a:p>
          </p:txBody>
        </p:sp>
      </p:grpSp>
    </p:spTree>
    <p:extLst>
      <p:ext uri="{BB962C8B-B14F-4D97-AF65-F5344CB8AC3E}">
        <p14:creationId xmlns:p14="http://schemas.microsoft.com/office/powerpoint/2010/main" val="322453106"/>
      </p:ext>
    </p:extLst>
  </p:cSld>
  <p:clrMapOvr>
    <a:masterClrMapping/>
  </p:clrMapOvr>
  <p:transition>
    <p:wipe dir="u"/>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t>Binary Search Tree</a:t>
            </a:r>
          </a:p>
        </p:txBody>
      </p:sp>
      <p:sp>
        <p:nvSpPr>
          <p:cNvPr id="3" name="Content Placeholder 1"/>
          <p:cNvSpPr txBox="1">
            <a:spLocks/>
          </p:cNvSpPr>
          <p:nvPr/>
        </p:nvSpPr>
        <p:spPr>
          <a:xfrm>
            <a:off x="1097281" y="1380226"/>
            <a:ext cx="3843203"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SG" sz="1800"/>
              <a:t>BSTs are a special form of BT</a:t>
            </a:r>
          </a:p>
          <a:p>
            <a:pPr>
              <a:lnSpc>
                <a:spcPct val="150000"/>
              </a:lnSpc>
            </a:pPr>
            <a:r>
              <a:rPr lang="en-SG" sz="1800"/>
              <a:t>At every node C,</a:t>
            </a:r>
            <a:br>
              <a:rPr lang="en-SG" sz="1800"/>
            </a:br>
            <a:r>
              <a:rPr lang="en-SG" sz="1600"/>
              <a:t>L &lt;</a:t>
            </a:r>
            <a:r>
              <a:rPr lang="en-SG" sz="1600">
                <a:solidFill>
                  <a:srgbClr val="FF0000"/>
                </a:solidFill>
              </a:rPr>
              <a:t>=</a:t>
            </a:r>
            <a:r>
              <a:rPr lang="en-SG" sz="1600"/>
              <a:t> C &lt;</a:t>
            </a:r>
            <a:r>
              <a:rPr lang="en-SG" sz="1600">
                <a:solidFill>
                  <a:srgbClr val="FF0000"/>
                </a:solidFill>
              </a:rPr>
              <a:t>=</a:t>
            </a:r>
            <a:r>
              <a:rPr lang="en-SG" sz="1600"/>
              <a:t> R, where</a:t>
            </a:r>
          </a:p>
          <a:p>
            <a:pPr lvl="1">
              <a:lnSpc>
                <a:spcPct val="100000"/>
              </a:lnSpc>
              <a:buFont typeface="Verdana" panose="020B0604030504040204" pitchFamily="34" charset="0"/>
              <a:buChar char="-"/>
            </a:pPr>
            <a:r>
              <a:rPr lang="en-SG" sz="1600"/>
              <a:t>C is the data in the current node</a:t>
            </a:r>
          </a:p>
          <a:p>
            <a:pPr lvl="1">
              <a:lnSpc>
                <a:spcPct val="100000"/>
              </a:lnSpc>
              <a:buFont typeface="Verdana" panose="020B0604030504040204" pitchFamily="34" charset="0"/>
              <a:buChar char="-"/>
            </a:pPr>
            <a:r>
              <a:rPr lang="en-SG" sz="1600"/>
              <a:t>L represents the data in any/ all nodes from C’s left subtree</a:t>
            </a:r>
          </a:p>
          <a:p>
            <a:pPr lvl="1">
              <a:lnSpc>
                <a:spcPct val="100000"/>
              </a:lnSpc>
              <a:buFont typeface="Verdana" panose="020B0604030504040204" pitchFamily="34" charset="0"/>
              <a:buChar char="-"/>
            </a:pPr>
            <a:r>
              <a:rPr lang="en-SG" sz="1600"/>
              <a:t>R represents the data in any/all nodes from C’s right subtree</a:t>
            </a:r>
          </a:p>
        </p:txBody>
      </p:sp>
      <p:grpSp>
        <p:nvGrpSpPr>
          <p:cNvPr id="4" name="Group 3"/>
          <p:cNvGrpSpPr/>
          <p:nvPr/>
        </p:nvGrpSpPr>
        <p:grpSpPr>
          <a:xfrm>
            <a:off x="5037896" y="1967697"/>
            <a:ext cx="2880375" cy="2507015"/>
            <a:chOff x="4905146" y="2397660"/>
            <a:chExt cx="3476854" cy="3026178"/>
          </a:xfrm>
        </p:grpSpPr>
        <p:sp>
          <p:nvSpPr>
            <p:cNvPr id="5" name="object 8"/>
            <p:cNvSpPr/>
            <p:nvPr/>
          </p:nvSpPr>
          <p:spPr>
            <a:xfrm>
              <a:off x="6542776" y="2397660"/>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6" name="object 9"/>
            <p:cNvSpPr txBox="1"/>
            <p:nvPr/>
          </p:nvSpPr>
          <p:spPr>
            <a:xfrm>
              <a:off x="6682876" y="2448510"/>
              <a:ext cx="193945"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H</a:t>
              </a:r>
              <a:endParaRPr sz="1400">
                <a:solidFill>
                  <a:prstClr val="black"/>
                </a:solidFill>
                <a:latin typeface="Verdana (Body)"/>
                <a:cs typeface="Calibri"/>
              </a:endParaRPr>
            </a:p>
          </p:txBody>
        </p:sp>
        <p:sp>
          <p:nvSpPr>
            <p:cNvPr id="7" name="object 11"/>
            <p:cNvSpPr/>
            <p:nvPr/>
          </p:nvSpPr>
          <p:spPr>
            <a:xfrm>
              <a:off x="5657210" y="2955228"/>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8" name="object 12"/>
            <p:cNvSpPr txBox="1"/>
            <p:nvPr/>
          </p:nvSpPr>
          <p:spPr>
            <a:xfrm>
              <a:off x="5798887" y="2992020"/>
              <a:ext cx="158085" cy="365692"/>
            </a:xfrm>
            <a:prstGeom prst="ellipse">
              <a:avLst/>
            </a:prstGeom>
          </p:spPr>
          <p:txBody>
            <a:bodyPr vert="horz" wrap="square" lIns="0" tIns="0" rIns="0" bIns="0" rtlCol="0">
              <a:spAutoFit/>
            </a:bodyPr>
            <a:lstStyle/>
            <a:p>
              <a:pPr marL="12700"/>
              <a:r>
                <a:rPr lang="en-SG" sz="1400" dirty="0">
                  <a:solidFill>
                    <a:srgbClr val="FF0000"/>
                  </a:solidFill>
                  <a:latin typeface="Verdana (Body)"/>
                  <a:cs typeface="Calibri"/>
                </a:rPr>
                <a:t>H</a:t>
              </a:r>
              <a:endParaRPr sz="1400">
                <a:solidFill>
                  <a:srgbClr val="FF0000"/>
                </a:solidFill>
                <a:latin typeface="Verdana (Body)"/>
                <a:cs typeface="Calibri"/>
              </a:endParaRPr>
            </a:p>
          </p:txBody>
        </p:sp>
        <p:sp>
          <p:nvSpPr>
            <p:cNvPr id="9" name="object 14"/>
            <p:cNvSpPr/>
            <p:nvPr/>
          </p:nvSpPr>
          <p:spPr>
            <a:xfrm>
              <a:off x="5214396"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0" name="object 15"/>
            <p:cNvSpPr txBox="1"/>
            <p:nvPr/>
          </p:nvSpPr>
          <p:spPr>
            <a:xfrm>
              <a:off x="5363535" y="3637434"/>
              <a:ext cx="172720" cy="346495"/>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B</a:t>
              </a:r>
              <a:endParaRPr sz="1400">
                <a:solidFill>
                  <a:prstClr val="black"/>
                </a:solidFill>
                <a:latin typeface="Verdana (Body)"/>
                <a:cs typeface="Calibri"/>
              </a:endParaRPr>
            </a:p>
          </p:txBody>
        </p:sp>
        <p:sp>
          <p:nvSpPr>
            <p:cNvPr id="11" name="object 17"/>
            <p:cNvSpPr/>
            <p:nvPr/>
          </p:nvSpPr>
          <p:spPr>
            <a:xfrm>
              <a:off x="6099993"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2" name="object 18"/>
            <p:cNvSpPr txBox="1"/>
            <p:nvPr/>
          </p:nvSpPr>
          <p:spPr>
            <a:xfrm>
              <a:off x="6258771" y="3637434"/>
              <a:ext cx="150765"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F</a:t>
              </a:r>
              <a:endParaRPr sz="1400">
                <a:solidFill>
                  <a:prstClr val="black"/>
                </a:solidFill>
                <a:latin typeface="Verdana (Body)"/>
                <a:cs typeface="Calibri"/>
              </a:endParaRPr>
            </a:p>
          </p:txBody>
        </p:sp>
        <p:sp>
          <p:nvSpPr>
            <p:cNvPr id="13" name="object 20"/>
            <p:cNvSpPr/>
            <p:nvPr/>
          </p:nvSpPr>
          <p:spPr>
            <a:xfrm>
              <a:off x="7428372" y="2955228"/>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4" name="object 21"/>
            <p:cNvSpPr txBox="1"/>
            <p:nvPr/>
          </p:nvSpPr>
          <p:spPr>
            <a:xfrm>
              <a:off x="7591612" y="2992020"/>
              <a:ext cx="140520"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L</a:t>
              </a:r>
              <a:endParaRPr sz="1400">
                <a:solidFill>
                  <a:prstClr val="black"/>
                </a:solidFill>
                <a:latin typeface="Verdana (Body)"/>
                <a:cs typeface="Calibri"/>
              </a:endParaRPr>
            </a:p>
          </p:txBody>
        </p:sp>
        <p:sp>
          <p:nvSpPr>
            <p:cNvPr id="15" name="object 23"/>
            <p:cNvSpPr/>
            <p:nvPr/>
          </p:nvSpPr>
          <p:spPr>
            <a:xfrm>
              <a:off x="6985589"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6" name="object 24"/>
            <p:cNvSpPr txBox="1"/>
            <p:nvPr/>
          </p:nvSpPr>
          <p:spPr>
            <a:xfrm>
              <a:off x="7160434" y="3637434"/>
              <a:ext cx="113441" cy="346495"/>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J</a:t>
              </a:r>
              <a:endParaRPr sz="1400">
                <a:solidFill>
                  <a:prstClr val="black"/>
                </a:solidFill>
                <a:latin typeface="Verdana (Body)"/>
                <a:cs typeface="Calibri"/>
              </a:endParaRPr>
            </a:p>
          </p:txBody>
        </p:sp>
        <p:sp>
          <p:nvSpPr>
            <p:cNvPr id="17" name="object 26"/>
            <p:cNvSpPr/>
            <p:nvPr/>
          </p:nvSpPr>
          <p:spPr>
            <a:xfrm>
              <a:off x="7871155"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8" name="object 27"/>
            <p:cNvSpPr txBox="1"/>
            <p:nvPr/>
          </p:nvSpPr>
          <p:spPr>
            <a:xfrm>
              <a:off x="7984741" y="3637434"/>
              <a:ext cx="254689" cy="346495"/>
            </a:xfrm>
            <a:prstGeom prst="ellipse">
              <a:avLst/>
            </a:prstGeom>
          </p:spPr>
          <p:txBody>
            <a:bodyPr vert="horz" wrap="square" lIns="0" tIns="0" rIns="0" bIns="0" rtlCol="0">
              <a:spAutoFit/>
            </a:bodyPr>
            <a:lstStyle/>
            <a:p>
              <a:pPr marL="12700"/>
              <a:r>
                <a:rPr sz="1400" spc="-20" dirty="0">
                  <a:solidFill>
                    <a:prstClr val="black"/>
                  </a:solidFill>
                  <a:latin typeface="Verdana (Body)"/>
                  <a:cs typeface="Calibri"/>
                </a:rPr>
                <a:t>M</a:t>
              </a:r>
              <a:endParaRPr sz="1400">
                <a:solidFill>
                  <a:prstClr val="black"/>
                </a:solidFill>
                <a:latin typeface="Verdana (Body)"/>
                <a:cs typeface="Calibri"/>
              </a:endParaRPr>
            </a:p>
          </p:txBody>
        </p:sp>
        <p:sp>
          <p:nvSpPr>
            <p:cNvPr id="19" name="object 47"/>
            <p:cNvSpPr/>
            <p:nvPr/>
          </p:nvSpPr>
          <p:spPr>
            <a:xfrm>
              <a:off x="6237977" y="4286611"/>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0" name="object 48"/>
            <p:cNvSpPr txBox="1"/>
            <p:nvPr/>
          </p:nvSpPr>
          <p:spPr>
            <a:xfrm>
              <a:off x="6364907" y="4323403"/>
              <a:ext cx="196141" cy="346495"/>
            </a:xfrm>
            <a:prstGeom prst="ellipse">
              <a:avLst/>
            </a:prstGeom>
          </p:spPr>
          <p:txBody>
            <a:bodyPr vert="horz" wrap="square" lIns="0" tIns="0" rIns="0" bIns="0" rtlCol="0">
              <a:spAutoFit/>
            </a:bodyPr>
            <a:lstStyle/>
            <a:p>
              <a:pPr marL="12700"/>
              <a:r>
                <a:rPr sz="1400" spc="-15" dirty="0">
                  <a:solidFill>
                    <a:prstClr val="black"/>
                  </a:solidFill>
                  <a:latin typeface="Verdana (Body)"/>
                  <a:cs typeface="Calibri"/>
                </a:rPr>
                <a:t>G</a:t>
              </a:r>
              <a:endParaRPr sz="1400" dirty="0">
                <a:solidFill>
                  <a:prstClr val="black"/>
                </a:solidFill>
                <a:latin typeface="Verdana (Body)"/>
                <a:cs typeface="Calibri"/>
              </a:endParaRPr>
            </a:p>
          </p:txBody>
        </p:sp>
        <p:sp>
          <p:nvSpPr>
            <p:cNvPr id="21" name="object 50"/>
            <p:cNvSpPr/>
            <p:nvPr/>
          </p:nvSpPr>
          <p:spPr>
            <a:xfrm>
              <a:off x="7433922"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2" name="object 51"/>
            <p:cNvSpPr txBox="1"/>
            <p:nvPr/>
          </p:nvSpPr>
          <p:spPr>
            <a:xfrm>
              <a:off x="7573586" y="4328477"/>
              <a:ext cx="166866" cy="346495"/>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K</a:t>
              </a:r>
              <a:endParaRPr sz="1400" dirty="0">
                <a:solidFill>
                  <a:prstClr val="black"/>
                </a:solidFill>
                <a:latin typeface="Verdana (Body)"/>
                <a:cs typeface="Calibri"/>
              </a:endParaRPr>
            </a:p>
          </p:txBody>
        </p:sp>
        <p:sp>
          <p:nvSpPr>
            <p:cNvPr id="23" name="object 59"/>
            <p:cNvSpPr/>
            <p:nvPr/>
          </p:nvSpPr>
          <p:spPr>
            <a:xfrm>
              <a:off x="6825022"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4" name="object 60"/>
            <p:cNvSpPr txBox="1"/>
            <p:nvPr/>
          </p:nvSpPr>
          <p:spPr>
            <a:xfrm>
              <a:off x="7019793" y="4328477"/>
              <a:ext cx="95874" cy="346495"/>
            </a:xfrm>
            <a:prstGeom prst="ellipse">
              <a:avLst/>
            </a:prstGeom>
          </p:spPr>
          <p:txBody>
            <a:bodyPr vert="horz" wrap="square" lIns="0" tIns="0" rIns="0" bIns="0" rtlCol="0">
              <a:spAutoFit/>
            </a:bodyPr>
            <a:lstStyle/>
            <a:p>
              <a:pPr marL="12700"/>
              <a:r>
                <a:rPr sz="1400" spc="-5" dirty="0">
                  <a:solidFill>
                    <a:prstClr val="black"/>
                  </a:solidFill>
                  <a:latin typeface="Verdana (Body)"/>
                  <a:cs typeface="Calibri"/>
                </a:rPr>
                <a:t>I</a:t>
              </a:r>
              <a:endParaRPr sz="1400">
                <a:solidFill>
                  <a:prstClr val="black"/>
                </a:solidFill>
                <a:latin typeface="Verdana (Body)"/>
                <a:cs typeface="Calibri"/>
              </a:endParaRPr>
            </a:p>
          </p:txBody>
        </p:sp>
        <p:sp>
          <p:nvSpPr>
            <p:cNvPr id="25" name="object 65"/>
            <p:cNvSpPr/>
            <p:nvPr/>
          </p:nvSpPr>
          <p:spPr>
            <a:xfrm>
              <a:off x="5514045"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6" name="object 66"/>
            <p:cNvSpPr txBox="1"/>
            <p:nvPr/>
          </p:nvSpPr>
          <p:spPr>
            <a:xfrm>
              <a:off x="5664399" y="4328477"/>
              <a:ext cx="169794" cy="365692"/>
            </a:xfrm>
            <a:prstGeom prst="ellipse">
              <a:avLst/>
            </a:prstGeom>
          </p:spPr>
          <p:txBody>
            <a:bodyPr vert="horz" wrap="square" lIns="0" tIns="0" rIns="0" bIns="0" rtlCol="0">
              <a:spAutoFit/>
            </a:bodyPr>
            <a:lstStyle/>
            <a:p>
              <a:pPr marL="12700"/>
              <a:r>
                <a:rPr lang="en-SG" sz="1400" dirty="0">
                  <a:solidFill>
                    <a:srgbClr val="FF0000"/>
                  </a:solidFill>
                  <a:latin typeface="Verdana (Body)"/>
                  <a:cs typeface="Calibri"/>
                </a:rPr>
                <a:t>B</a:t>
              </a:r>
              <a:endParaRPr sz="1400">
                <a:solidFill>
                  <a:srgbClr val="FF0000"/>
                </a:solidFill>
                <a:latin typeface="Verdana (Body)"/>
                <a:cs typeface="Calibri"/>
              </a:endParaRPr>
            </a:p>
          </p:txBody>
        </p:sp>
        <p:sp>
          <p:nvSpPr>
            <p:cNvPr id="27" name="object 71"/>
            <p:cNvSpPr/>
            <p:nvPr/>
          </p:nvSpPr>
          <p:spPr>
            <a:xfrm>
              <a:off x="4905146"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8" name="object 72"/>
            <p:cNvSpPr txBox="1"/>
            <p:nvPr/>
          </p:nvSpPr>
          <p:spPr>
            <a:xfrm>
              <a:off x="5050303" y="4328477"/>
              <a:ext cx="182236" cy="346495"/>
            </a:xfrm>
            <a:prstGeom prst="ellipse">
              <a:avLst/>
            </a:prstGeom>
          </p:spPr>
          <p:txBody>
            <a:bodyPr vert="horz" wrap="square" lIns="0" tIns="0" rIns="0" bIns="0" rtlCol="0">
              <a:spAutoFit/>
            </a:bodyPr>
            <a:lstStyle/>
            <a:p>
              <a:pPr marL="12700"/>
              <a:r>
                <a:rPr sz="1400" spc="-15" dirty="0">
                  <a:solidFill>
                    <a:prstClr val="black"/>
                  </a:solidFill>
                  <a:latin typeface="Verdana (Body)"/>
                  <a:cs typeface="Calibri"/>
                </a:rPr>
                <a:t>A</a:t>
              </a:r>
              <a:endParaRPr sz="1400">
                <a:solidFill>
                  <a:prstClr val="black"/>
                </a:solidFill>
                <a:latin typeface="Verdana (Body)"/>
                <a:cs typeface="Calibri"/>
              </a:endParaRPr>
            </a:p>
          </p:txBody>
        </p:sp>
        <p:sp>
          <p:nvSpPr>
            <p:cNvPr id="29" name="object 77"/>
            <p:cNvSpPr/>
            <p:nvPr/>
          </p:nvSpPr>
          <p:spPr>
            <a:xfrm>
              <a:off x="5735452" y="4982684"/>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30" name="object 78"/>
            <p:cNvSpPr txBox="1"/>
            <p:nvPr/>
          </p:nvSpPr>
          <p:spPr>
            <a:xfrm>
              <a:off x="5876426" y="5033534"/>
              <a:ext cx="191750"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D</a:t>
              </a:r>
              <a:endParaRPr sz="1400">
                <a:solidFill>
                  <a:prstClr val="black"/>
                </a:solidFill>
                <a:latin typeface="Verdana (Body)"/>
                <a:cs typeface="Calibri"/>
              </a:endParaRPr>
            </a:p>
          </p:txBody>
        </p:sp>
        <p:cxnSp>
          <p:nvCxnSpPr>
            <p:cNvPr id="31" name="直接箭头连接符 31"/>
            <p:cNvCxnSpPr>
              <a:stCxn id="5" idx="5"/>
              <a:endCxn id="13" idx="1"/>
            </p:cNvCxnSpPr>
            <p:nvPr/>
          </p:nvCxnSpPr>
          <p:spPr>
            <a:xfrm>
              <a:off x="6978809" y="2774205"/>
              <a:ext cx="524375" cy="24562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2" name="直接箭头连接符 32"/>
            <p:cNvCxnSpPr>
              <a:stCxn id="5" idx="3"/>
              <a:endCxn id="7" idx="7"/>
            </p:cNvCxnSpPr>
            <p:nvPr/>
          </p:nvCxnSpPr>
          <p:spPr>
            <a:xfrm flipH="1">
              <a:off x="6093243" y="2774205"/>
              <a:ext cx="524345" cy="24562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3" name="直接箭头连接符 33"/>
            <p:cNvCxnSpPr>
              <a:stCxn id="7" idx="4"/>
              <a:endCxn id="9" idx="7"/>
            </p:cNvCxnSpPr>
            <p:nvPr/>
          </p:nvCxnSpPr>
          <p:spPr>
            <a:xfrm flipH="1">
              <a:off x="5650429" y="3396382"/>
              <a:ext cx="262204"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4" name="直接箭头连接符 34"/>
            <p:cNvCxnSpPr>
              <a:stCxn id="13" idx="3"/>
              <a:endCxn id="15" idx="0"/>
            </p:cNvCxnSpPr>
            <p:nvPr/>
          </p:nvCxnSpPr>
          <p:spPr>
            <a:xfrm flipH="1">
              <a:off x="7241012" y="3331776"/>
              <a:ext cx="262172"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5" name="直接箭头连接符 35"/>
            <p:cNvCxnSpPr>
              <a:stCxn id="7" idx="4"/>
              <a:endCxn id="11" idx="1"/>
            </p:cNvCxnSpPr>
            <p:nvPr/>
          </p:nvCxnSpPr>
          <p:spPr>
            <a:xfrm>
              <a:off x="5912633" y="3396382"/>
              <a:ext cx="262172"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6" name="直接箭头连接符 36"/>
            <p:cNvCxnSpPr>
              <a:stCxn id="13" idx="5"/>
              <a:endCxn id="17" idx="0"/>
            </p:cNvCxnSpPr>
            <p:nvPr/>
          </p:nvCxnSpPr>
          <p:spPr>
            <a:xfrm>
              <a:off x="7864405" y="3331776"/>
              <a:ext cx="262173"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7" name="直接箭头连接符 37"/>
            <p:cNvCxnSpPr>
              <a:stCxn id="9" idx="4"/>
              <a:endCxn id="25" idx="0"/>
            </p:cNvCxnSpPr>
            <p:nvPr/>
          </p:nvCxnSpPr>
          <p:spPr>
            <a:xfrm>
              <a:off x="5469819" y="4041796"/>
              <a:ext cx="299649"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8" name="直接箭头连接符 38"/>
            <p:cNvCxnSpPr>
              <a:stCxn id="9" idx="4"/>
              <a:endCxn id="27" idx="0"/>
            </p:cNvCxnSpPr>
            <p:nvPr/>
          </p:nvCxnSpPr>
          <p:spPr>
            <a:xfrm flipH="1">
              <a:off x="5160569" y="4041796"/>
              <a:ext cx="309250"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9" name="直接箭头连接符 39"/>
            <p:cNvCxnSpPr>
              <a:stCxn id="15" idx="4"/>
              <a:endCxn id="23" idx="0"/>
            </p:cNvCxnSpPr>
            <p:nvPr/>
          </p:nvCxnSpPr>
          <p:spPr>
            <a:xfrm flipH="1">
              <a:off x="7080445" y="4041796"/>
              <a:ext cx="160567"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40" name="直接箭头连接符 40"/>
            <p:cNvCxnSpPr>
              <a:stCxn id="11" idx="4"/>
              <a:endCxn id="19" idx="0"/>
            </p:cNvCxnSpPr>
            <p:nvPr/>
          </p:nvCxnSpPr>
          <p:spPr>
            <a:xfrm>
              <a:off x="6355416" y="4041796"/>
              <a:ext cx="137984" cy="244815"/>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41" name="直接箭头连接符 41"/>
            <p:cNvCxnSpPr>
              <a:stCxn id="15" idx="4"/>
              <a:endCxn id="21" idx="0"/>
            </p:cNvCxnSpPr>
            <p:nvPr/>
          </p:nvCxnSpPr>
          <p:spPr>
            <a:xfrm>
              <a:off x="7241012" y="4041796"/>
              <a:ext cx="448333"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42" name="直接箭头连接符 42"/>
            <p:cNvCxnSpPr>
              <a:stCxn id="25" idx="4"/>
              <a:endCxn id="29" idx="0"/>
            </p:cNvCxnSpPr>
            <p:nvPr/>
          </p:nvCxnSpPr>
          <p:spPr>
            <a:xfrm>
              <a:off x="5769468" y="4732839"/>
              <a:ext cx="221407" cy="249845"/>
            </a:xfrm>
            <a:prstGeom prst="straightConnector1">
              <a:avLst/>
            </a:prstGeom>
            <a:noFill/>
            <a:ln w="38100" cap="flat" cmpd="sng" algn="ctr">
              <a:solidFill>
                <a:srgbClr val="4F81BD">
                  <a:shade val="95000"/>
                  <a:satMod val="105000"/>
                </a:srgbClr>
              </a:solidFill>
              <a:prstDash val="solid"/>
              <a:tailEnd type="triangle"/>
            </a:ln>
            <a:effectLst/>
          </p:spPr>
        </p:cxnSp>
      </p:grpSp>
      <p:sp>
        <p:nvSpPr>
          <p:cNvPr id="50" name="文本框 6"/>
          <p:cNvSpPr txBox="1"/>
          <p:nvPr/>
        </p:nvSpPr>
        <p:spPr>
          <a:xfrm>
            <a:off x="990034" y="3312310"/>
            <a:ext cx="4738852" cy="2705636"/>
          </a:xfrm>
          <a:prstGeom prst="star32">
            <a:avLst/>
          </a:prstGeom>
          <a:solidFill>
            <a:schemeClr val="bg1"/>
          </a:solidFill>
          <a:ln w="38100">
            <a:solidFill>
              <a:srgbClr val="FF0000"/>
            </a:solidFill>
          </a:ln>
        </p:spPr>
        <p:txBody>
          <a:bodyPr wrap="square" rtlCol="0">
            <a:spAutoFit/>
          </a:bodyPr>
          <a:lstStyle/>
          <a:p>
            <a:r>
              <a:rPr lang="en-US" altLang="zh-CN" sz="2000" dirty="0">
                <a:solidFill>
                  <a:prstClr val="black"/>
                </a:solidFill>
              </a:rPr>
              <a:t>NO </a:t>
            </a:r>
            <a:r>
              <a:rPr lang="en-US" altLang="zh-CN" sz="2400" b="1" dirty="0">
                <a:solidFill>
                  <a:srgbClr val="FF0000"/>
                </a:solidFill>
                <a:cs typeface="Calibri"/>
              </a:rPr>
              <a:t>=</a:t>
            </a:r>
            <a:r>
              <a:rPr lang="en-US" altLang="zh-CN" sz="2800" b="1" dirty="0">
                <a:solidFill>
                  <a:srgbClr val="FF0000"/>
                </a:solidFill>
                <a:cs typeface="Calibri"/>
              </a:rPr>
              <a:t> </a:t>
            </a:r>
            <a:r>
              <a:rPr lang="en-US" altLang="zh-CN" sz="2000" dirty="0">
                <a:solidFill>
                  <a:prstClr val="black"/>
                </a:solidFill>
              </a:rPr>
              <a:t>in the BST!</a:t>
            </a:r>
          </a:p>
          <a:p>
            <a:r>
              <a:rPr lang="en-US" altLang="zh-CN" sz="2000" dirty="0">
                <a:solidFill>
                  <a:prstClr val="black"/>
                </a:solidFill>
              </a:rPr>
              <a:t>There must be no duplicate nodes in BST!</a:t>
            </a:r>
            <a:endParaRPr lang="zh-CN" altLang="en-US" sz="2000" dirty="0">
              <a:solidFill>
                <a:prstClr val="black"/>
              </a:solidFill>
            </a:endParaRPr>
          </a:p>
        </p:txBody>
      </p:sp>
      <p:sp>
        <p:nvSpPr>
          <p:cNvPr id="51" name="文本框 1"/>
          <p:cNvSpPr txBox="1"/>
          <p:nvPr/>
        </p:nvSpPr>
        <p:spPr>
          <a:xfrm>
            <a:off x="6148963" y="4461473"/>
            <a:ext cx="1989434" cy="340519"/>
          </a:xfrm>
          <a:prstGeom prst="wedgeRoundRectCallout">
            <a:avLst>
              <a:gd name="adj1" fmla="val -44191"/>
              <a:gd name="adj2" fmla="val -157607"/>
              <a:gd name="adj3" fmla="val 16667"/>
            </a:avLst>
          </a:prstGeom>
          <a:solidFill>
            <a:srgbClr val="FFFF00"/>
          </a:solidFill>
          <a:ln>
            <a:solidFill>
              <a:srgbClr val="9900CC"/>
            </a:solidFill>
          </a:ln>
        </p:spPr>
        <p:txBody>
          <a:bodyPr wrap="square" rtlCol="0">
            <a:spAutoFit/>
          </a:bodyPr>
          <a:lstStyle/>
          <a:p>
            <a:r>
              <a:rPr lang="en-US" altLang="zh-CN" sz="1400" b="1" dirty="0"/>
              <a:t>This is not a BST!</a:t>
            </a:r>
            <a:endParaRPr lang="zh-CN" altLang="en-US" sz="1400" b="1" dirty="0"/>
          </a:p>
        </p:txBody>
      </p:sp>
    </p:spTree>
    <p:extLst>
      <p:ext uri="{BB962C8B-B14F-4D97-AF65-F5344CB8AC3E}">
        <p14:creationId xmlns:p14="http://schemas.microsoft.com/office/powerpoint/2010/main" val="2528411491"/>
      </p:ext>
    </p:extLst>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grpId="0" nodeType="clickEffect">
                                  <p:stCondLst>
                                    <p:cond delay="0"/>
                                  </p:stCondLst>
                                  <p:childTnLst>
                                    <p:set>
                                      <p:cBhvr>
                                        <p:cTn id="10" dur="1" fill="hold">
                                          <p:stCondLst>
                                            <p:cond delay="0"/>
                                          </p:stCondLst>
                                        </p:cTn>
                                        <p:tgtEl>
                                          <p:spTgt spid="51"/>
                                        </p:tgtEl>
                                        <p:attrNameLst>
                                          <p:attrName>style.visibility</p:attrName>
                                        </p:attrNameLst>
                                      </p:cBhvr>
                                      <p:to>
                                        <p:strVal val="visible"/>
                                      </p:to>
                                    </p:set>
                                    <p:animEffect transition="in" filter="wipe(up)">
                                      <p:cBhvr>
                                        <p:cTn id="11"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1"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1"/>
          <p:cNvSpPr txBox="1">
            <a:spLocks/>
          </p:cNvSpPr>
          <p:nvPr/>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SG" sz="1800"/>
              <a:t>This is a BST, satisfies ‘L &lt; C &lt; R’</a:t>
            </a:r>
          </a:p>
        </p:txBody>
      </p:sp>
      <p:sp>
        <p:nvSpPr>
          <p:cNvPr id="2" name="Title 1"/>
          <p:cNvSpPr>
            <a:spLocks noGrp="1"/>
          </p:cNvSpPr>
          <p:nvPr>
            <p:ph type="title"/>
          </p:nvPr>
        </p:nvSpPr>
        <p:spPr/>
        <p:txBody>
          <a:bodyPr/>
          <a:lstStyle/>
          <a:p>
            <a:r>
              <a:rPr lang="en-SG"/>
              <a:t>BST is for efficient item search</a:t>
            </a:r>
          </a:p>
        </p:txBody>
      </p:sp>
      <p:grpSp>
        <p:nvGrpSpPr>
          <p:cNvPr id="34" name="Group 33"/>
          <p:cNvGrpSpPr/>
          <p:nvPr/>
        </p:nvGrpSpPr>
        <p:grpSpPr>
          <a:xfrm>
            <a:off x="4143094" y="2862996"/>
            <a:ext cx="4052636" cy="1511712"/>
            <a:chOff x="4143094" y="2862996"/>
            <a:chExt cx="4052636" cy="1511712"/>
          </a:xfrm>
        </p:grpSpPr>
        <p:sp>
          <p:nvSpPr>
            <p:cNvPr id="35" name="Rectangle 13"/>
            <p:cNvSpPr>
              <a:spLocks noChangeArrowheads="1"/>
            </p:cNvSpPr>
            <p:nvPr/>
          </p:nvSpPr>
          <p:spPr bwMode="auto">
            <a:xfrm>
              <a:off x="5927538" y="2862996"/>
              <a:ext cx="483748" cy="362811"/>
            </a:xfrm>
            <a:prstGeom prst="rect">
              <a:avLst/>
            </a:prstGeom>
            <a:solidFill>
              <a:srgbClr val="F79646">
                <a:lumMod val="20000"/>
                <a:lumOff val="80000"/>
              </a:srgbClr>
            </a:solidFill>
            <a:ln w="28575" algn="ctr">
              <a:solidFill>
                <a:srgbClr val="4F81BD"/>
              </a:solidFill>
              <a:miter lim="800000"/>
              <a:headEnd/>
              <a:tailEnd/>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a:ln>
                    <a:noFill/>
                  </a:ln>
                  <a:solidFill>
                    <a:prstClr val="black"/>
                  </a:solidFill>
                  <a:effectLst/>
                  <a:uLnTx/>
                  <a:uFillTx/>
                  <a:latin typeface="Verdana (Body)"/>
                </a:rPr>
                <a:t>Jane</a:t>
              </a:r>
            </a:p>
          </p:txBody>
        </p:sp>
        <p:sp>
          <p:nvSpPr>
            <p:cNvPr id="36" name="Rectangle 14"/>
            <p:cNvSpPr>
              <a:spLocks noChangeArrowheads="1"/>
            </p:cNvSpPr>
            <p:nvPr/>
          </p:nvSpPr>
          <p:spPr bwMode="auto">
            <a:xfrm>
              <a:off x="4143094" y="4011897"/>
              <a:ext cx="483748" cy="362811"/>
            </a:xfrm>
            <a:prstGeom prst="rect">
              <a:avLst/>
            </a:prstGeom>
            <a:solidFill>
              <a:srgbClr val="F79646">
                <a:lumMod val="20000"/>
                <a:lumOff val="80000"/>
              </a:srgbClr>
            </a:solidFill>
            <a:ln w="28575" algn="ctr">
              <a:solidFill>
                <a:srgbClr val="4F81BD"/>
              </a:solidFill>
              <a:miter lim="800000"/>
              <a:headEnd/>
              <a:tailEnd/>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a:ln>
                    <a:noFill/>
                  </a:ln>
                  <a:solidFill>
                    <a:prstClr val="black"/>
                  </a:solidFill>
                  <a:effectLst/>
                  <a:uLnTx/>
                  <a:uFillTx/>
                  <a:latin typeface="Verdana (Body)"/>
                </a:rPr>
                <a:t> Anna</a:t>
              </a:r>
            </a:p>
          </p:txBody>
        </p:sp>
        <p:sp>
          <p:nvSpPr>
            <p:cNvPr id="37" name="Rectangle 15"/>
            <p:cNvSpPr>
              <a:spLocks noChangeArrowheads="1"/>
            </p:cNvSpPr>
            <p:nvPr/>
          </p:nvSpPr>
          <p:spPr bwMode="auto">
            <a:xfrm>
              <a:off x="6522353" y="4011897"/>
              <a:ext cx="483748" cy="362811"/>
            </a:xfrm>
            <a:prstGeom prst="rect">
              <a:avLst/>
            </a:prstGeom>
            <a:solidFill>
              <a:srgbClr val="F79646">
                <a:lumMod val="20000"/>
                <a:lumOff val="80000"/>
              </a:srgbClr>
            </a:solidFill>
            <a:ln w="28575" algn="ctr">
              <a:solidFill>
                <a:srgbClr val="4F81BD"/>
              </a:solidFill>
              <a:miter lim="800000"/>
              <a:headEnd/>
              <a:tailEnd/>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prstClr val="black"/>
                  </a:solidFill>
                  <a:effectLst/>
                  <a:uLnTx/>
                  <a:uFillTx/>
                  <a:latin typeface="Verdana (Body)"/>
                </a:rPr>
                <a:t>John</a:t>
              </a:r>
            </a:p>
          </p:txBody>
        </p:sp>
        <p:sp>
          <p:nvSpPr>
            <p:cNvPr id="38" name="Rectangle 16"/>
            <p:cNvSpPr>
              <a:spLocks noChangeArrowheads="1"/>
            </p:cNvSpPr>
            <p:nvPr/>
          </p:nvSpPr>
          <p:spPr bwMode="auto">
            <a:xfrm>
              <a:off x="4737909" y="3346744"/>
              <a:ext cx="483748" cy="362811"/>
            </a:xfrm>
            <a:prstGeom prst="rect">
              <a:avLst/>
            </a:prstGeom>
            <a:solidFill>
              <a:srgbClr val="F79646">
                <a:lumMod val="20000"/>
                <a:lumOff val="80000"/>
              </a:srgbClr>
            </a:solidFill>
            <a:ln w="28575" algn="ctr">
              <a:solidFill>
                <a:srgbClr val="4F81BD"/>
              </a:solidFill>
              <a:miter lim="800000"/>
              <a:headEnd/>
              <a:tailEnd/>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prstClr val="black"/>
                  </a:solidFill>
                  <a:effectLst/>
                  <a:uLnTx/>
                  <a:uFillTx/>
                  <a:latin typeface="Verdana (Body)"/>
                </a:rPr>
                <a:t>Brian</a:t>
              </a:r>
            </a:p>
          </p:txBody>
        </p:sp>
        <p:sp>
          <p:nvSpPr>
            <p:cNvPr id="39" name="Rectangle 17"/>
            <p:cNvSpPr>
              <a:spLocks noChangeArrowheads="1"/>
            </p:cNvSpPr>
            <p:nvPr/>
          </p:nvSpPr>
          <p:spPr bwMode="auto">
            <a:xfrm>
              <a:off x="5332724" y="4011897"/>
              <a:ext cx="483748" cy="362811"/>
            </a:xfrm>
            <a:prstGeom prst="rect">
              <a:avLst/>
            </a:prstGeom>
            <a:solidFill>
              <a:srgbClr val="F79646">
                <a:lumMod val="20000"/>
                <a:lumOff val="80000"/>
              </a:srgbClr>
            </a:solidFill>
            <a:ln w="28575" algn="ctr">
              <a:solidFill>
                <a:srgbClr val="4F81BD"/>
              </a:solidFill>
              <a:miter lim="800000"/>
              <a:headEnd/>
              <a:tailEnd/>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err="1">
                  <a:ln>
                    <a:noFill/>
                  </a:ln>
                  <a:solidFill>
                    <a:prstClr val="black"/>
                  </a:solidFill>
                  <a:effectLst/>
                  <a:uLnTx/>
                  <a:uFillTx/>
                  <a:latin typeface="Verdana (Body)"/>
                </a:rPr>
                <a:t>Irit</a:t>
              </a:r>
              <a:endParaRPr kumimoji="0" lang="en-US" altLang="zh-CN" sz="1400" b="0" i="0" u="none" strike="noStrike" kern="0" cap="none" spc="0" normalizeH="0" baseline="0" noProof="0" dirty="0">
                <a:ln>
                  <a:noFill/>
                </a:ln>
                <a:solidFill>
                  <a:prstClr val="black"/>
                </a:solidFill>
                <a:effectLst/>
                <a:uLnTx/>
                <a:uFillTx/>
                <a:latin typeface="Verdana (Body)"/>
              </a:endParaRPr>
            </a:p>
          </p:txBody>
        </p:sp>
        <p:sp>
          <p:nvSpPr>
            <p:cNvPr id="40" name="Rectangle 18"/>
            <p:cNvSpPr>
              <a:spLocks noChangeArrowheads="1"/>
            </p:cNvSpPr>
            <p:nvPr/>
          </p:nvSpPr>
          <p:spPr bwMode="auto">
            <a:xfrm>
              <a:off x="7711982" y="4011897"/>
              <a:ext cx="483748" cy="362811"/>
            </a:xfrm>
            <a:prstGeom prst="rect">
              <a:avLst/>
            </a:prstGeom>
            <a:solidFill>
              <a:srgbClr val="F79646">
                <a:lumMod val="20000"/>
                <a:lumOff val="80000"/>
              </a:srgbClr>
            </a:solidFill>
            <a:ln w="28575">
              <a:solidFill>
                <a:srgbClr val="4F81BD"/>
              </a:solidFill>
              <a:miter lim="800000"/>
              <a:headEnd/>
              <a:tailEnd/>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prstClr val="black"/>
                  </a:solidFill>
                  <a:effectLst/>
                  <a:uLnTx/>
                  <a:uFillTx/>
                  <a:latin typeface="Verdana (Body)"/>
                </a:rPr>
                <a:t>Simon</a:t>
              </a:r>
            </a:p>
          </p:txBody>
        </p:sp>
        <p:sp>
          <p:nvSpPr>
            <p:cNvPr id="41" name="Rectangle 19"/>
            <p:cNvSpPr>
              <a:spLocks noChangeArrowheads="1"/>
            </p:cNvSpPr>
            <p:nvPr/>
          </p:nvSpPr>
          <p:spPr bwMode="auto">
            <a:xfrm>
              <a:off x="7117168" y="3346744"/>
              <a:ext cx="483748" cy="362811"/>
            </a:xfrm>
            <a:prstGeom prst="rect">
              <a:avLst/>
            </a:prstGeom>
            <a:solidFill>
              <a:srgbClr val="F79646">
                <a:lumMod val="20000"/>
                <a:lumOff val="80000"/>
              </a:srgbClr>
            </a:solidFill>
            <a:ln w="28575" algn="ctr">
              <a:solidFill>
                <a:srgbClr val="4F81BD"/>
              </a:solidFill>
              <a:miter lim="800000"/>
              <a:headEnd/>
              <a:tailEnd/>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a:ln>
                    <a:noFill/>
                  </a:ln>
                  <a:solidFill>
                    <a:prstClr val="black"/>
                  </a:solidFill>
                  <a:effectLst/>
                  <a:uLnTx/>
                  <a:uFillTx/>
                  <a:latin typeface="Verdana (Body)"/>
                </a:rPr>
                <a:t>Peter</a:t>
              </a:r>
            </a:p>
          </p:txBody>
        </p:sp>
        <p:cxnSp>
          <p:nvCxnSpPr>
            <p:cNvPr id="42" name="直接箭头连接符 10"/>
            <p:cNvCxnSpPr>
              <a:stCxn id="38" idx="2"/>
              <a:endCxn id="39" idx="0"/>
            </p:cNvCxnSpPr>
            <p:nvPr/>
          </p:nvCxnSpPr>
          <p:spPr>
            <a:xfrm>
              <a:off x="4979783" y="3709555"/>
              <a:ext cx="594815" cy="302342"/>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43" name="直接箭头连接符 11"/>
            <p:cNvCxnSpPr>
              <a:stCxn id="35" idx="1"/>
              <a:endCxn id="38" idx="0"/>
            </p:cNvCxnSpPr>
            <p:nvPr/>
          </p:nvCxnSpPr>
          <p:spPr>
            <a:xfrm flipH="1">
              <a:off x="4979783" y="3044401"/>
              <a:ext cx="947756" cy="302342"/>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44" name="直接箭头连接符 12"/>
            <p:cNvCxnSpPr>
              <a:stCxn id="35" idx="3"/>
              <a:endCxn id="41" idx="0"/>
            </p:cNvCxnSpPr>
            <p:nvPr/>
          </p:nvCxnSpPr>
          <p:spPr>
            <a:xfrm>
              <a:off x="6411286" y="3044401"/>
              <a:ext cx="947756" cy="302342"/>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45" name="直接箭头连接符 13"/>
            <p:cNvCxnSpPr>
              <a:stCxn id="41" idx="2"/>
              <a:endCxn id="37" idx="0"/>
            </p:cNvCxnSpPr>
            <p:nvPr/>
          </p:nvCxnSpPr>
          <p:spPr>
            <a:xfrm flipH="1">
              <a:off x="6764227" y="3709555"/>
              <a:ext cx="594815" cy="302342"/>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46" name="直接箭头连接符 14"/>
            <p:cNvCxnSpPr>
              <a:stCxn id="41" idx="2"/>
              <a:endCxn id="40" idx="0"/>
            </p:cNvCxnSpPr>
            <p:nvPr/>
          </p:nvCxnSpPr>
          <p:spPr>
            <a:xfrm>
              <a:off x="7359042" y="3709555"/>
              <a:ext cx="594814" cy="302342"/>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47" name="直接箭头连接符 15"/>
            <p:cNvCxnSpPr>
              <a:stCxn id="38" idx="2"/>
              <a:endCxn id="36" idx="0"/>
            </p:cNvCxnSpPr>
            <p:nvPr/>
          </p:nvCxnSpPr>
          <p:spPr>
            <a:xfrm flipH="1">
              <a:off x="4384968" y="3709555"/>
              <a:ext cx="594815" cy="302342"/>
            </a:xfrm>
            <a:prstGeom prst="straightConnector1">
              <a:avLst/>
            </a:prstGeom>
            <a:noFill/>
            <a:ln w="38100" cap="flat" cmpd="sng" algn="ctr">
              <a:solidFill>
                <a:srgbClr val="4F81BD">
                  <a:shade val="95000"/>
                  <a:satMod val="105000"/>
                </a:srgbClr>
              </a:solidFill>
              <a:prstDash val="solid"/>
              <a:tailEnd type="triangle"/>
            </a:ln>
            <a:effectLst/>
          </p:spPr>
        </p:cxnSp>
      </p:grpSp>
    </p:spTree>
    <p:extLst>
      <p:ext uri="{BB962C8B-B14F-4D97-AF65-F5344CB8AC3E}">
        <p14:creationId xmlns:p14="http://schemas.microsoft.com/office/powerpoint/2010/main" val="1360013295"/>
      </p:ext>
    </p:extLst>
  </p:cSld>
  <p:clrMapOvr>
    <a:masterClrMapping/>
  </p:clrMapOvr>
  <p:transition>
    <p:wipe dir="u"/>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t>BST is efficient for item search</a:t>
            </a:r>
          </a:p>
        </p:txBody>
      </p:sp>
      <p:sp>
        <p:nvSpPr>
          <p:cNvPr id="94" name="Rectangle 13"/>
          <p:cNvSpPr>
            <a:spLocks noChangeArrowheads="1"/>
          </p:cNvSpPr>
          <p:nvPr/>
        </p:nvSpPr>
        <p:spPr bwMode="auto">
          <a:xfrm>
            <a:off x="5927538" y="2862996"/>
            <a:ext cx="483748" cy="362811"/>
          </a:xfrm>
          <a:prstGeom prst="rect">
            <a:avLst/>
          </a:prstGeom>
          <a:solidFill>
            <a:srgbClr val="F79646">
              <a:lumMod val="20000"/>
              <a:lumOff val="80000"/>
            </a:srgbClr>
          </a:solidFill>
          <a:ln w="28575" algn="ctr">
            <a:solidFill>
              <a:srgbClr val="4F81BD"/>
            </a:solidFill>
            <a:miter lim="800000"/>
            <a:headEnd/>
            <a:tailEnd/>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a:ln>
                  <a:noFill/>
                </a:ln>
                <a:solidFill>
                  <a:prstClr val="black"/>
                </a:solidFill>
                <a:effectLst/>
                <a:uLnTx/>
                <a:uFillTx/>
                <a:latin typeface="Verdana (Body)"/>
              </a:rPr>
              <a:t>Jane</a:t>
            </a:r>
          </a:p>
        </p:txBody>
      </p:sp>
      <p:sp>
        <p:nvSpPr>
          <p:cNvPr id="95" name="Rectangle 14"/>
          <p:cNvSpPr>
            <a:spLocks noChangeArrowheads="1"/>
          </p:cNvSpPr>
          <p:nvPr/>
        </p:nvSpPr>
        <p:spPr bwMode="auto">
          <a:xfrm>
            <a:off x="4143094" y="4011897"/>
            <a:ext cx="483748" cy="362811"/>
          </a:xfrm>
          <a:prstGeom prst="rect">
            <a:avLst/>
          </a:prstGeom>
          <a:solidFill>
            <a:srgbClr val="F79646">
              <a:lumMod val="20000"/>
              <a:lumOff val="80000"/>
            </a:srgbClr>
          </a:solidFill>
          <a:ln w="28575" algn="ctr">
            <a:solidFill>
              <a:srgbClr val="4F81BD"/>
            </a:solidFill>
            <a:miter lim="800000"/>
            <a:headEnd/>
            <a:tailEnd/>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a:ln>
                  <a:noFill/>
                </a:ln>
                <a:solidFill>
                  <a:prstClr val="black"/>
                </a:solidFill>
                <a:effectLst/>
                <a:uLnTx/>
                <a:uFillTx/>
                <a:latin typeface="Verdana (Body)"/>
              </a:rPr>
              <a:t> Anna</a:t>
            </a:r>
          </a:p>
        </p:txBody>
      </p:sp>
      <p:sp>
        <p:nvSpPr>
          <p:cNvPr id="96" name="Rectangle 15"/>
          <p:cNvSpPr>
            <a:spLocks noChangeArrowheads="1"/>
          </p:cNvSpPr>
          <p:nvPr/>
        </p:nvSpPr>
        <p:spPr bwMode="auto">
          <a:xfrm>
            <a:off x="6522353" y="4011897"/>
            <a:ext cx="483748" cy="362811"/>
          </a:xfrm>
          <a:prstGeom prst="rect">
            <a:avLst/>
          </a:prstGeom>
          <a:solidFill>
            <a:srgbClr val="F79646">
              <a:lumMod val="20000"/>
              <a:lumOff val="80000"/>
            </a:srgbClr>
          </a:solidFill>
          <a:ln w="28575" algn="ctr">
            <a:solidFill>
              <a:srgbClr val="4F81BD"/>
            </a:solidFill>
            <a:miter lim="800000"/>
            <a:headEnd/>
            <a:tailEnd/>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prstClr val="black"/>
                </a:solidFill>
                <a:effectLst/>
                <a:uLnTx/>
                <a:uFillTx/>
                <a:latin typeface="Verdana (Body)"/>
              </a:rPr>
              <a:t>John</a:t>
            </a:r>
          </a:p>
        </p:txBody>
      </p:sp>
      <p:sp>
        <p:nvSpPr>
          <p:cNvPr id="97" name="Rectangle 16"/>
          <p:cNvSpPr>
            <a:spLocks noChangeArrowheads="1"/>
          </p:cNvSpPr>
          <p:nvPr/>
        </p:nvSpPr>
        <p:spPr bwMode="auto">
          <a:xfrm>
            <a:off x="4737909" y="3346744"/>
            <a:ext cx="483748" cy="362811"/>
          </a:xfrm>
          <a:prstGeom prst="rect">
            <a:avLst/>
          </a:prstGeom>
          <a:solidFill>
            <a:srgbClr val="F79646">
              <a:lumMod val="20000"/>
              <a:lumOff val="80000"/>
            </a:srgbClr>
          </a:solidFill>
          <a:ln w="28575" algn="ctr">
            <a:solidFill>
              <a:srgbClr val="4F81BD"/>
            </a:solidFill>
            <a:miter lim="800000"/>
            <a:headEnd/>
            <a:tailEnd/>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prstClr val="black"/>
                </a:solidFill>
                <a:effectLst/>
                <a:uLnTx/>
                <a:uFillTx/>
                <a:latin typeface="Verdana (Body)"/>
              </a:rPr>
              <a:t>Brian</a:t>
            </a:r>
          </a:p>
        </p:txBody>
      </p:sp>
      <p:sp>
        <p:nvSpPr>
          <p:cNvPr id="98" name="Rectangle 17"/>
          <p:cNvSpPr>
            <a:spLocks noChangeArrowheads="1"/>
          </p:cNvSpPr>
          <p:nvPr/>
        </p:nvSpPr>
        <p:spPr bwMode="auto">
          <a:xfrm>
            <a:off x="5332724" y="4011897"/>
            <a:ext cx="483748" cy="362811"/>
          </a:xfrm>
          <a:prstGeom prst="rect">
            <a:avLst/>
          </a:prstGeom>
          <a:solidFill>
            <a:srgbClr val="F79646">
              <a:lumMod val="20000"/>
              <a:lumOff val="80000"/>
            </a:srgbClr>
          </a:solidFill>
          <a:ln w="28575" algn="ctr">
            <a:solidFill>
              <a:srgbClr val="4F81BD"/>
            </a:solidFill>
            <a:miter lim="800000"/>
            <a:headEnd/>
            <a:tailEnd/>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err="1">
                <a:ln>
                  <a:noFill/>
                </a:ln>
                <a:solidFill>
                  <a:prstClr val="black"/>
                </a:solidFill>
                <a:effectLst/>
                <a:uLnTx/>
                <a:uFillTx/>
                <a:latin typeface="Verdana (Body)"/>
              </a:rPr>
              <a:t>Irit</a:t>
            </a:r>
            <a:endParaRPr kumimoji="0" lang="en-US" altLang="zh-CN" sz="1400" b="0" i="0" u="none" strike="noStrike" kern="0" cap="none" spc="0" normalizeH="0" baseline="0" noProof="0" dirty="0">
              <a:ln>
                <a:noFill/>
              </a:ln>
              <a:solidFill>
                <a:prstClr val="black"/>
              </a:solidFill>
              <a:effectLst/>
              <a:uLnTx/>
              <a:uFillTx/>
              <a:latin typeface="Verdana (Body)"/>
            </a:endParaRPr>
          </a:p>
        </p:txBody>
      </p:sp>
      <p:sp>
        <p:nvSpPr>
          <p:cNvPr id="99" name="Rectangle 18"/>
          <p:cNvSpPr>
            <a:spLocks noChangeArrowheads="1"/>
          </p:cNvSpPr>
          <p:nvPr/>
        </p:nvSpPr>
        <p:spPr bwMode="auto">
          <a:xfrm>
            <a:off x="7711982" y="4011897"/>
            <a:ext cx="483748" cy="362811"/>
          </a:xfrm>
          <a:prstGeom prst="rect">
            <a:avLst/>
          </a:prstGeom>
          <a:solidFill>
            <a:srgbClr val="F79646">
              <a:lumMod val="20000"/>
              <a:lumOff val="80000"/>
            </a:srgbClr>
          </a:solidFill>
          <a:ln w="28575">
            <a:solidFill>
              <a:srgbClr val="4F81BD"/>
            </a:solidFill>
            <a:miter lim="800000"/>
            <a:headEnd/>
            <a:tailEnd/>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prstClr val="black"/>
                </a:solidFill>
                <a:effectLst/>
                <a:uLnTx/>
                <a:uFillTx/>
                <a:latin typeface="Verdana (Body)"/>
              </a:rPr>
              <a:t>Simon</a:t>
            </a:r>
          </a:p>
        </p:txBody>
      </p:sp>
      <p:sp>
        <p:nvSpPr>
          <p:cNvPr id="100" name="Rectangle 19"/>
          <p:cNvSpPr>
            <a:spLocks noChangeArrowheads="1"/>
          </p:cNvSpPr>
          <p:nvPr/>
        </p:nvSpPr>
        <p:spPr bwMode="auto">
          <a:xfrm>
            <a:off x="7117168" y="3346744"/>
            <a:ext cx="483748" cy="362811"/>
          </a:xfrm>
          <a:prstGeom prst="rect">
            <a:avLst/>
          </a:prstGeom>
          <a:solidFill>
            <a:srgbClr val="F79646">
              <a:lumMod val="20000"/>
              <a:lumOff val="80000"/>
            </a:srgbClr>
          </a:solidFill>
          <a:ln w="28575" algn="ctr">
            <a:solidFill>
              <a:srgbClr val="4F81BD"/>
            </a:solidFill>
            <a:miter lim="800000"/>
            <a:headEnd/>
            <a:tailEnd/>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a:ln>
                  <a:noFill/>
                </a:ln>
                <a:solidFill>
                  <a:prstClr val="black"/>
                </a:solidFill>
                <a:effectLst/>
                <a:uLnTx/>
                <a:uFillTx/>
                <a:latin typeface="Verdana (Body)"/>
              </a:rPr>
              <a:t>Peter</a:t>
            </a:r>
          </a:p>
        </p:txBody>
      </p:sp>
      <p:cxnSp>
        <p:nvCxnSpPr>
          <p:cNvPr id="101" name="直接箭头连接符 10"/>
          <p:cNvCxnSpPr>
            <a:stCxn id="97" idx="2"/>
            <a:endCxn id="98" idx="0"/>
          </p:cNvCxnSpPr>
          <p:nvPr/>
        </p:nvCxnSpPr>
        <p:spPr>
          <a:xfrm>
            <a:off x="4979783" y="3709555"/>
            <a:ext cx="594815" cy="302342"/>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02" name="直接箭头连接符 11"/>
          <p:cNvCxnSpPr>
            <a:stCxn id="94" idx="1"/>
            <a:endCxn id="97" idx="0"/>
          </p:cNvCxnSpPr>
          <p:nvPr/>
        </p:nvCxnSpPr>
        <p:spPr>
          <a:xfrm flipH="1">
            <a:off x="4979783" y="3044401"/>
            <a:ext cx="947756" cy="302342"/>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03" name="直接箭头连接符 12"/>
          <p:cNvCxnSpPr>
            <a:stCxn id="94" idx="3"/>
            <a:endCxn id="100" idx="0"/>
          </p:cNvCxnSpPr>
          <p:nvPr/>
        </p:nvCxnSpPr>
        <p:spPr>
          <a:xfrm>
            <a:off x="6411286" y="3044401"/>
            <a:ext cx="947756" cy="302342"/>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04" name="直接箭头连接符 13"/>
          <p:cNvCxnSpPr>
            <a:stCxn id="100" idx="2"/>
            <a:endCxn id="96" idx="0"/>
          </p:cNvCxnSpPr>
          <p:nvPr/>
        </p:nvCxnSpPr>
        <p:spPr>
          <a:xfrm flipH="1">
            <a:off x="6764227" y="3709555"/>
            <a:ext cx="594815" cy="302342"/>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05" name="直接箭头连接符 14"/>
          <p:cNvCxnSpPr>
            <a:stCxn id="100" idx="2"/>
            <a:endCxn id="99" idx="0"/>
          </p:cNvCxnSpPr>
          <p:nvPr/>
        </p:nvCxnSpPr>
        <p:spPr>
          <a:xfrm>
            <a:off x="7359042" y="3709555"/>
            <a:ext cx="594814" cy="302342"/>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06" name="直接箭头连接符 15"/>
          <p:cNvCxnSpPr>
            <a:stCxn id="97" idx="2"/>
            <a:endCxn id="95" idx="0"/>
          </p:cNvCxnSpPr>
          <p:nvPr/>
        </p:nvCxnSpPr>
        <p:spPr>
          <a:xfrm flipH="1">
            <a:off x="4384968" y="3709555"/>
            <a:ext cx="594815" cy="302342"/>
          </a:xfrm>
          <a:prstGeom prst="straightConnector1">
            <a:avLst/>
          </a:prstGeom>
          <a:noFill/>
          <a:ln w="38100" cap="flat" cmpd="sng" algn="ctr">
            <a:solidFill>
              <a:srgbClr val="4F81BD">
                <a:shade val="95000"/>
                <a:satMod val="105000"/>
              </a:srgbClr>
            </a:solidFill>
            <a:prstDash val="solid"/>
            <a:tailEnd type="triangle"/>
          </a:ln>
          <a:effectLst/>
        </p:spPr>
      </p:cxnSp>
      <p:sp>
        <p:nvSpPr>
          <p:cNvPr id="107" name="Rectangle 3"/>
          <p:cNvSpPr>
            <a:spLocks noChangeArrowheads="1"/>
          </p:cNvSpPr>
          <p:nvPr/>
        </p:nvSpPr>
        <p:spPr bwMode="auto">
          <a:xfrm>
            <a:off x="3451575" y="4011897"/>
            <a:ext cx="483748" cy="362811"/>
          </a:xfrm>
          <a:prstGeom prst="rect">
            <a:avLst/>
          </a:prstGeom>
          <a:solidFill>
            <a:srgbClr val="8BB4FF"/>
          </a:solidFill>
          <a:ln w="28575" algn="ctr">
            <a:solidFill>
              <a:srgbClr val="4F81BD"/>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400" b="0" i="0" u="none" strike="noStrike" kern="0" cap="none" spc="0" normalizeH="0" baseline="0" noProof="0">
                <a:ln>
                  <a:noFill/>
                </a:ln>
                <a:solidFill>
                  <a:srgbClr val="000000"/>
                </a:solidFill>
                <a:effectLst/>
                <a:uLnTx/>
                <a:uFillTx/>
                <a:latin typeface="Verdana (Body)"/>
              </a:rPr>
              <a:t>Jane</a:t>
            </a:r>
          </a:p>
        </p:txBody>
      </p:sp>
      <p:sp>
        <p:nvSpPr>
          <p:cNvPr id="108" name="Rectangle 4"/>
          <p:cNvSpPr>
            <a:spLocks noChangeArrowheads="1"/>
          </p:cNvSpPr>
          <p:nvPr/>
        </p:nvSpPr>
        <p:spPr bwMode="auto">
          <a:xfrm>
            <a:off x="2302674" y="2681591"/>
            <a:ext cx="483748" cy="362811"/>
          </a:xfrm>
          <a:prstGeom prst="rect">
            <a:avLst/>
          </a:prstGeom>
          <a:solidFill>
            <a:srgbClr val="8BB4FF"/>
          </a:solidFill>
          <a:ln w="28575" algn="ctr">
            <a:solidFill>
              <a:srgbClr val="4F81BD"/>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400" b="0" i="0" u="none" strike="noStrike" kern="0" cap="none" spc="0" normalizeH="0" baseline="0" noProof="0">
                <a:ln>
                  <a:noFill/>
                </a:ln>
                <a:solidFill>
                  <a:srgbClr val="000000"/>
                </a:solidFill>
                <a:effectLst/>
                <a:uLnTx/>
                <a:uFillTx/>
                <a:latin typeface="Verdana (Body)"/>
              </a:rPr>
              <a:t> Anna</a:t>
            </a:r>
          </a:p>
        </p:txBody>
      </p:sp>
      <p:sp>
        <p:nvSpPr>
          <p:cNvPr id="109" name="Rectangle 5"/>
          <p:cNvSpPr>
            <a:spLocks noChangeArrowheads="1"/>
          </p:cNvSpPr>
          <p:nvPr/>
        </p:nvSpPr>
        <p:spPr bwMode="auto">
          <a:xfrm>
            <a:off x="1093304" y="4011897"/>
            <a:ext cx="483748" cy="362811"/>
          </a:xfrm>
          <a:prstGeom prst="rect">
            <a:avLst/>
          </a:prstGeom>
          <a:solidFill>
            <a:srgbClr val="8BB4FF"/>
          </a:solidFill>
          <a:ln w="28575" algn="ctr">
            <a:solidFill>
              <a:srgbClr val="4F81BD"/>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400" b="0" i="0" u="none" strike="noStrike" kern="0" cap="none" spc="0" normalizeH="0" baseline="0" noProof="0">
                <a:ln>
                  <a:noFill/>
                </a:ln>
                <a:solidFill>
                  <a:srgbClr val="000000"/>
                </a:solidFill>
                <a:effectLst/>
                <a:uLnTx/>
                <a:uFillTx/>
                <a:latin typeface="Verdana (Body)"/>
              </a:rPr>
              <a:t>John</a:t>
            </a:r>
          </a:p>
        </p:txBody>
      </p:sp>
      <p:sp>
        <p:nvSpPr>
          <p:cNvPr id="110" name="Rectangle 6"/>
          <p:cNvSpPr>
            <a:spLocks noChangeArrowheads="1"/>
          </p:cNvSpPr>
          <p:nvPr/>
        </p:nvSpPr>
        <p:spPr bwMode="auto">
          <a:xfrm>
            <a:off x="2907359" y="3346744"/>
            <a:ext cx="483748" cy="362811"/>
          </a:xfrm>
          <a:prstGeom prst="rect">
            <a:avLst/>
          </a:prstGeom>
          <a:solidFill>
            <a:srgbClr val="1F497D">
              <a:lumMod val="40000"/>
              <a:lumOff val="60000"/>
            </a:srgbClr>
          </a:solidFill>
          <a:ln w="28575" algn="ctr">
            <a:solidFill>
              <a:srgbClr val="4F81BD"/>
            </a:solidFill>
            <a:miter lim="800000"/>
            <a:headEnd/>
            <a:tailEnd/>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400" b="0" i="0" u="none" strike="noStrike" kern="0" cap="none" spc="0" normalizeH="0" baseline="0" noProof="0" dirty="0">
                <a:ln>
                  <a:noFill/>
                </a:ln>
                <a:solidFill>
                  <a:srgbClr val="000000"/>
                </a:solidFill>
                <a:effectLst/>
                <a:uLnTx/>
                <a:uFillTx/>
                <a:latin typeface="Verdana (Body)"/>
              </a:rPr>
              <a:t>Brian</a:t>
            </a:r>
          </a:p>
        </p:txBody>
      </p:sp>
      <p:sp>
        <p:nvSpPr>
          <p:cNvPr id="111" name="Rectangle 7"/>
          <p:cNvSpPr>
            <a:spLocks noChangeArrowheads="1"/>
          </p:cNvSpPr>
          <p:nvPr/>
        </p:nvSpPr>
        <p:spPr bwMode="auto">
          <a:xfrm>
            <a:off x="1637520" y="3346744"/>
            <a:ext cx="483748" cy="362811"/>
          </a:xfrm>
          <a:prstGeom prst="rect">
            <a:avLst/>
          </a:prstGeom>
          <a:solidFill>
            <a:srgbClr val="8BB4FF"/>
          </a:solidFill>
          <a:ln w="28575" algn="ctr">
            <a:solidFill>
              <a:srgbClr val="4F81BD"/>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400" b="0" i="0" u="none" strike="noStrike" kern="0" cap="none" spc="0" normalizeH="0" baseline="0" noProof="0">
                <a:ln>
                  <a:noFill/>
                </a:ln>
                <a:solidFill>
                  <a:srgbClr val="000000"/>
                </a:solidFill>
                <a:effectLst/>
                <a:uLnTx/>
                <a:uFillTx/>
                <a:latin typeface="Verdana (Body)"/>
              </a:rPr>
              <a:t>Irit</a:t>
            </a:r>
          </a:p>
        </p:txBody>
      </p:sp>
      <p:sp>
        <p:nvSpPr>
          <p:cNvPr id="112" name="Rectangle 8"/>
          <p:cNvSpPr>
            <a:spLocks noChangeArrowheads="1"/>
          </p:cNvSpPr>
          <p:nvPr/>
        </p:nvSpPr>
        <p:spPr bwMode="auto">
          <a:xfrm>
            <a:off x="2665485" y="4011897"/>
            <a:ext cx="483748" cy="362811"/>
          </a:xfrm>
          <a:prstGeom prst="rect">
            <a:avLst/>
          </a:prstGeom>
          <a:solidFill>
            <a:srgbClr val="8BB4FF"/>
          </a:solidFill>
          <a:ln w="28575">
            <a:solidFill>
              <a:srgbClr val="4F81BD"/>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400" b="0" i="0" u="none" strike="noStrike" kern="0" cap="none" spc="0" normalizeH="0" baseline="0" noProof="0">
                <a:ln>
                  <a:noFill/>
                </a:ln>
                <a:solidFill>
                  <a:srgbClr val="000000"/>
                </a:solidFill>
                <a:effectLst/>
                <a:uLnTx/>
                <a:uFillTx/>
                <a:latin typeface="Verdana (Body)"/>
              </a:rPr>
              <a:t>Simon</a:t>
            </a:r>
          </a:p>
        </p:txBody>
      </p:sp>
      <p:sp>
        <p:nvSpPr>
          <p:cNvPr id="113" name="Rectangle 9"/>
          <p:cNvSpPr>
            <a:spLocks noChangeArrowheads="1"/>
          </p:cNvSpPr>
          <p:nvPr/>
        </p:nvSpPr>
        <p:spPr bwMode="auto">
          <a:xfrm>
            <a:off x="1818926" y="4011897"/>
            <a:ext cx="483748" cy="362811"/>
          </a:xfrm>
          <a:prstGeom prst="rect">
            <a:avLst/>
          </a:prstGeom>
          <a:solidFill>
            <a:srgbClr val="8BB4FF"/>
          </a:solidFill>
          <a:ln w="28575" algn="ctr">
            <a:solidFill>
              <a:srgbClr val="4F81BD"/>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400" b="0" i="0" u="none" strike="noStrike" kern="0" cap="none" spc="0" normalizeH="0" baseline="0" noProof="0">
                <a:ln>
                  <a:noFill/>
                </a:ln>
                <a:solidFill>
                  <a:srgbClr val="000000"/>
                </a:solidFill>
                <a:effectLst/>
                <a:uLnTx/>
                <a:uFillTx/>
                <a:latin typeface="Verdana (Body)"/>
              </a:rPr>
              <a:t>Peter</a:t>
            </a:r>
          </a:p>
        </p:txBody>
      </p:sp>
      <p:cxnSp>
        <p:nvCxnSpPr>
          <p:cNvPr id="114" name="AutoShape 11"/>
          <p:cNvCxnSpPr>
            <a:cxnSpLocks noChangeShapeType="1"/>
            <a:stCxn id="108" idx="2"/>
            <a:endCxn id="111" idx="0"/>
          </p:cNvCxnSpPr>
          <p:nvPr/>
        </p:nvCxnSpPr>
        <p:spPr bwMode="auto">
          <a:xfrm flipH="1">
            <a:off x="1879394" y="3055740"/>
            <a:ext cx="665153" cy="279667"/>
          </a:xfrm>
          <a:prstGeom prst="straightConnector1">
            <a:avLst/>
          </a:prstGeom>
          <a:noFill/>
          <a:ln w="9525">
            <a:solidFill>
              <a:sysClr val="windowText" lastClr="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5" name="AutoShape 12"/>
          <p:cNvCxnSpPr>
            <a:cxnSpLocks noChangeShapeType="1"/>
            <a:stCxn id="108" idx="2"/>
            <a:endCxn id="110" idx="0"/>
          </p:cNvCxnSpPr>
          <p:nvPr/>
        </p:nvCxnSpPr>
        <p:spPr bwMode="auto">
          <a:xfrm>
            <a:off x="2544548" y="3055740"/>
            <a:ext cx="604685" cy="279667"/>
          </a:xfrm>
          <a:prstGeom prst="straightConnector1">
            <a:avLst/>
          </a:prstGeom>
          <a:noFill/>
          <a:ln w="9525">
            <a:solidFill>
              <a:sysClr val="windowText" lastClr="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6" name="AutoShape 14"/>
          <p:cNvCxnSpPr>
            <a:cxnSpLocks noChangeShapeType="1"/>
            <a:stCxn id="111" idx="2"/>
            <a:endCxn id="109" idx="0"/>
          </p:cNvCxnSpPr>
          <p:nvPr/>
        </p:nvCxnSpPr>
        <p:spPr bwMode="auto">
          <a:xfrm flipH="1">
            <a:off x="1335178" y="3720893"/>
            <a:ext cx="544216" cy="279667"/>
          </a:xfrm>
          <a:prstGeom prst="straightConnector1">
            <a:avLst/>
          </a:prstGeom>
          <a:noFill/>
          <a:ln w="9525">
            <a:solidFill>
              <a:sysClr val="windowText" lastClr="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7" name="AutoShape 15"/>
          <p:cNvCxnSpPr>
            <a:cxnSpLocks noChangeShapeType="1"/>
            <a:stCxn id="111" idx="2"/>
            <a:endCxn id="113" idx="0"/>
          </p:cNvCxnSpPr>
          <p:nvPr/>
        </p:nvCxnSpPr>
        <p:spPr bwMode="auto">
          <a:xfrm>
            <a:off x="1879394" y="3720893"/>
            <a:ext cx="181405" cy="279667"/>
          </a:xfrm>
          <a:prstGeom prst="straightConnector1">
            <a:avLst/>
          </a:prstGeom>
          <a:noFill/>
          <a:ln w="9525">
            <a:solidFill>
              <a:sysClr val="windowText" lastClr="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8" name="AutoShape 16"/>
          <p:cNvCxnSpPr>
            <a:cxnSpLocks noChangeShapeType="1"/>
            <a:stCxn id="110" idx="2"/>
            <a:endCxn id="112" idx="0"/>
          </p:cNvCxnSpPr>
          <p:nvPr/>
        </p:nvCxnSpPr>
        <p:spPr bwMode="auto">
          <a:xfrm flipH="1">
            <a:off x="2907359" y="3720893"/>
            <a:ext cx="241874" cy="279667"/>
          </a:xfrm>
          <a:prstGeom prst="straightConnector1">
            <a:avLst/>
          </a:prstGeom>
          <a:noFill/>
          <a:ln w="9525">
            <a:solidFill>
              <a:sysClr val="windowText" lastClr="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9" name="AutoShape 17"/>
          <p:cNvCxnSpPr>
            <a:cxnSpLocks noChangeShapeType="1"/>
            <a:stCxn id="110" idx="2"/>
            <a:endCxn id="107" idx="0"/>
          </p:cNvCxnSpPr>
          <p:nvPr/>
        </p:nvCxnSpPr>
        <p:spPr bwMode="auto">
          <a:xfrm>
            <a:off x="3149233" y="3720893"/>
            <a:ext cx="544216" cy="279667"/>
          </a:xfrm>
          <a:prstGeom prst="straightConnector1">
            <a:avLst/>
          </a:prstGeom>
          <a:noFill/>
          <a:ln w="9525">
            <a:solidFill>
              <a:sysClr val="windowText" lastClr="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0" name="Rectangle 13"/>
          <p:cNvSpPr>
            <a:spLocks noChangeArrowheads="1"/>
          </p:cNvSpPr>
          <p:nvPr/>
        </p:nvSpPr>
        <p:spPr bwMode="auto">
          <a:xfrm>
            <a:off x="3176498" y="1821772"/>
            <a:ext cx="483748" cy="362811"/>
          </a:xfrm>
          <a:prstGeom prst="rect">
            <a:avLst/>
          </a:prstGeom>
          <a:solidFill>
            <a:srgbClr val="8BB4FF"/>
          </a:solidFill>
          <a:ln w="28575" algn="ctr">
            <a:solidFill>
              <a:srgbClr val="4F81BD"/>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a:ln>
                  <a:noFill/>
                </a:ln>
                <a:solidFill>
                  <a:prstClr val="black"/>
                </a:solidFill>
                <a:effectLst/>
                <a:uLnTx/>
                <a:uFillTx/>
                <a:latin typeface="Verdana (Body)"/>
              </a:rPr>
              <a:t>Jane</a:t>
            </a:r>
          </a:p>
        </p:txBody>
      </p:sp>
      <p:sp>
        <p:nvSpPr>
          <p:cNvPr id="121" name="Rectangle 14"/>
          <p:cNvSpPr>
            <a:spLocks noChangeArrowheads="1"/>
          </p:cNvSpPr>
          <p:nvPr/>
        </p:nvSpPr>
        <p:spPr bwMode="auto">
          <a:xfrm>
            <a:off x="1991694" y="1820503"/>
            <a:ext cx="483748" cy="362811"/>
          </a:xfrm>
          <a:prstGeom prst="rect">
            <a:avLst/>
          </a:prstGeom>
          <a:solidFill>
            <a:srgbClr val="8BB4FF"/>
          </a:solidFill>
          <a:ln w="28575" algn="ctr">
            <a:solidFill>
              <a:srgbClr val="4F81BD"/>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a:ln>
                  <a:noFill/>
                </a:ln>
                <a:solidFill>
                  <a:prstClr val="black"/>
                </a:solidFill>
                <a:effectLst/>
                <a:uLnTx/>
                <a:uFillTx/>
                <a:latin typeface="Verdana (Body)"/>
              </a:rPr>
              <a:t> Anna</a:t>
            </a:r>
          </a:p>
        </p:txBody>
      </p:sp>
      <p:sp>
        <p:nvSpPr>
          <p:cNvPr id="122" name="Rectangle 15"/>
          <p:cNvSpPr>
            <a:spLocks noChangeArrowheads="1"/>
          </p:cNvSpPr>
          <p:nvPr/>
        </p:nvSpPr>
        <p:spPr bwMode="auto">
          <a:xfrm>
            <a:off x="1366165" y="1820503"/>
            <a:ext cx="483748" cy="362811"/>
          </a:xfrm>
          <a:prstGeom prst="rect">
            <a:avLst/>
          </a:prstGeom>
          <a:solidFill>
            <a:srgbClr val="8BB4FF"/>
          </a:solidFill>
          <a:ln w="28575" algn="ctr">
            <a:solidFill>
              <a:srgbClr val="4F81BD"/>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prstClr val="black"/>
                </a:solidFill>
                <a:effectLst/>
                <a:uLnTx/>
                <a:uFillTx/>
                <a:latin typeface="Verdana (Body)"/>
              </a:rPr>
              <a:t>John</a:t>
            </a:r>
          </a:p>
        </p:txBody>
      </p:sp>
      <p:sp>
        <p:nvSpPr>
          <p:cNvPr id="123" name="Rectangle 16"/>
          <p:cNvSpPr>
            <a:spLocks noChangeArrowheads="1"/>
          </p:cNvSpPr>
          <p:nvPr/>
        </p:nvSpPr>
        <p:spPr bwMode="auto">
          <a:xfrm>
            <a:off x="4377116" y="1820503"/>
            <a:ext cx="483748" cy="362811"/>
          </a:xfrm>
          <a:prstGeom prst="rect">
            <a:avLst/>
          </a:prstGeom>
          <a:solidFill>
            <a:srgbClr val="1F497D">
              <a:lumMod val="40000"/>
              <a:lumOff val="60000"/>
            </a:srgbClr>
          </a:solidFill>
          <a:ln w="28575" algn="ctr">
            <a:solidFill>
              <a:srgbClr val="4F81BD"/>
            </a:solidFill>
            <a:miter lim="800000"/>
            <a:headEnd/>
            <a:tailEnd/>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prstClr val="black"/>
                </a:solidFill>
                <a:effectLst/>
                <a:uLnTx/>
                <a:uFillTx/>
                <a:latin typeface="Verdana (Body)"/>
              </a:rPr>
              <a:t>Brian</a:t>
            </a:r>
          </a:p>
        </p:txBody>
      </p:sp>
      <p:sp>
        <p:nvSpPr>
          <p:cNvPr id="124" name="Rectangle 17"/>
          <p:cNvSpPr>
            <a:spLocks noChangeArrowheads="1"/>
          </p:cNvSpPr>
          <p:nvPr/>
        </p:nvSpPr>
        <p:spPr bwMode="auto">
          <a:xfrm>
            <a:off x="3797790" y="1817886"/>
            <a:ext cx="483748" cy="362811"/>
          </a:xfrm>
          <a:prstGeom prst="rect">
            <a:avLst/>
          </a:prstGeom>
          <a:solidFill>
            <a:srgbClr val="1F497D">
              <a:lumMod val="40000"/>
              <a:lumOff val="60000"/>
            </a:srgbClr>
          </a:solidFill>
          <a:ln w="28575" algn="ctr">
            <a:solidFill>
              <a:srgbClr val="4F81BD"/>
            </a:solidFill>
            <a:miter lim="800000"/>
            <a:headEnd/>
            <a:tailEnd/>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err="1">
                <a:ln>
                  <a:noFill/>
                </a:ln>
                <a:solidFill>
                  <a:prstClr val="black"/>
                </a:solidFill>
                <a:effectLst/>
                <a:uLnTx/>
                <a:uFillTx/>
                <a:latin typeface="Verdana (Body)"/>
              </a:rPr>
              <a:t>Irit</a:t>
            </a:r>
            <a:endParaRPr kumimoji="0" lang="en-US" altLang="zh-CN" sz="1400" b="0" i="0" u="none" strike="noStrike" kern="0" cap="none" spc="0" normalizeH="0" baseline="0" noProof="0" dirty="0">
              <a:ln>
                <a:noFill/>
              </a:ln>
              <a:solidFill>
                <a:prstClr val="black"/>
              </a:solidFill>
              <a:effectLst/>
              <a:uLnTx/>
              <a:uFillTx/>
              <a:latin typeface="Verdana (Body)"/>
            </a:endParaRPr>
          </a:p>
        </p:txBody>
      </p:sp>
      <p:sp>
        <p:nvSpPr>
          <p:cNvPr id="125" name="Rectangle 18"/>
          <p:cNvSpPr>
            <a:spLocks noChangeArrowheads="1"/>
          </p:cNvSpPr>
          <p:nvPr/>
        </p:nvSpPr>
        <p:spPr bwMode="auto">
          <a:xfrm>
            <a:off x="4963288" y="1820503"/>
            <a:ext cx="483748" cy="362811"/>
          </a:xfrm>
          <a:prstGeom prst="rect">
            <a:avLst/>
          </a:prstGeom>
          <a:solidFill>
            <a:srgbClr val="8BB4FF"/>
          </a:solidFill>
          <a:ln w="28575">
            <a:solidFill>
              <a:srgbClr val="4F81BD"/>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prstClr val="black"/>
                </a:solidFill>
                <a:effectLst/>
                <a:uLnTx/>
                <a:uFillTx/>
                <a:latin typeface="Verdana (Body)"/>
              </a:rPr>
              <a:t>Simon</a:t>
            </a:r>
          </a:p>
        </p:txBody>
      </p:sp>
      <p:sp>
        <p:nvSpPr>
          <p:cNvPr id="126" name="Rectangle 19"/>
          <p:cNvSpPr>
            <a:spLocks noChangeArrowheads="1"/>
          </p:cNvSpPr>
          <p:nvPr/>
        </p:nvSpPr>
        <p:spPr bwMode="auto">
          <a:xfrm>
            <a:off x="2586872" y="1820503"/>
            <a:ext cx="483748" cy="362811"/>
          </a:xfrm>
          <a:prstGeom prst="rect">
            <a:avLst/>
          </a:prstGeom>
          <a:solidFill>
            <a:srgbClr val="8BB4FF"/>
          </a:solidFill>
          <a:ln w="28575" algn="ctr">
            <a:solidFill>
              <a:srgbClr val="4F81BD"/>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a:ln>
                  <a:noFill/>
                </a:ln>
                <a:solidFill>
                  <a:prstClr val="black"/>
                </a:solidFill>
                <a:effectLst/>
                <a:uLnTx/>
                <a:uFillTx/>
                <a:latin typeface="Verdana (Body)"/>
              </a:rPr>
              <a:t>Peter</a:t>
            </a:r>
          </a:p>
        </p:txBody>
      </p:sp>
      <p:cxnSp>
        <p:nvCxnSpPr>
          <p:cNvPr id="127" name="直接箭头连接符 36"/>
          <p:cNvCxnSpPr>
            <a:stCxn id="122" idx="3"/>
            <a:endCxn id="121" idx="1"/>
          </p:cNvCxnSpPr>
          <p:nvPr/>
        </p:nvCxnSpPr>
        <p:spPr>
          <a:xfrm>
            <a:off x="1849913" y="2001908"/>
            <a:ext cx="141781" cy="0"/>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28" name="直接箭头连接符 37"/>
          <p:cNvCxnSpPr/>
          <p:nvPr/>
        </p:nvCxnSpPr>
        <p:spPr>
          <a:xfrm>
            <a:off x="2463235" y="2001908"/>
            <a:ext cx="141781" cy="0"/>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29" name="直接箭头连接符 38"/>
          <p:cNvCxnSpPr/>
          <p:nvPr/>
        </p:nvCxnSpPr>
        <p:spPr>
          <a:xfrm>
            <a:off x="3067920" y="2001908"/>
            <a:ext cx="141781" cy="0"/>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30" name="直接箭头连接符 39"/>
          <p:cNvCxnSpPr/>
          <p:nvPr/>
        </p:nvCxnSpPr>
        <p:spPr>
          <a:xfrm>
            <a:off x="3650278" y="2001908"/>
            <a:ext cx="141781" cy="0"/>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31" name="直接箭头连接符 40"/>
          <p:cNvCxnSpPr/>
          <p:nvPr/>
        </p:nvCxnSpPr>
        <p:spPr>
          <a:xfrm>
            <a:off x="4250313" y="2001908"/>
            <a:ext cx="141781" cy="0"/>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32" name="直接箭头连接符 41"/>
          <p:cNvCxnSpPr/>
          <p:nvPr/>
        </p:nvCxnSpPr>
        <p:spPr>
          <a:xfrm>
            <a:off x="4842351" y="2001908"/>
            <a:ext cx="141781" cy="0"/>
          </a:xfrm>
          <a:prstGeom prst="straightConnector1">
            <a:avLst/>
          </a:prstGeom>
          <a:noFill/>
          <a:ln w="38100" cap="flat" cmpd="sng" algn="ctr">
            <a:solidFill>
              <a:srgbClr val="4F81BD">
                <a:shade val="95000"/>
                <a:satMod val="105000"/>
              </a:srgbClr>
            </a:solidFill>
            <a:prstDash val="solid"/>
            <a:tailEnd type="triangle"/>
          </a:ln>
          <a:effectLst/>
        </p:spPr>
      </p:cxnSp>
      <p:sp>
        <p:nvSpPr>
          <p:cNvPr id="133" name="文本框 42"/>
          <p:cNvSpPr txBox="1"/>
          <p:nvPr/>
        </p:nvSpPr>
        <p:spPr>
          <a:xfrm>
            <a:off x="972367" y="4613965"/>
            <a:ext cx="3765542" cy="1015663"/>
          </a:xfrm>
          <a:prstGeom prst="rect">
            <a:avLst/>
          </a:prstGeom>
          <a:solidFill>
            <a:srgbClr val="4F81BD">
              <a:lumMod val="20000"/>
              <a:lumOff val="80000"/>
            </a:srgbClr>
          </a:solid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200" b="1" i="0" u="none" strike="noStrike" kern="0" cap="none" spc="0" normalizeH="0" baseline="0" noProof="0" dirty="0">
                <a:ln>
                  <a:noFill/>
                </a:ln>
                <a:solidFill>
                  <a:prstClr val="black"/>
                </a:solidFill>
                <a:effectLst/>
                <a:uLnTx/>
                <a:uFillTx/>
                <a:latin typeface="Verdana (Body)"/>
                <a:ea typeface="宋体" panose="02010600030101010101" pitchFamily="2" charset="-122"/>
              </a:rPr>
              <a:t>How many nodes are visited during search?</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200" b="1" i="0" u="none" strike="noStrike" kern="0" cap="none" spc="0" normalizeH="0" baseline="0" noProof="0" dirty="0">
                <a:ln>
                  <a:noFill/>
                </a:ln>
                <a:solidFill>
                  <a:prstClr val="black"/>
                </a:solidFill>
                <a:effectLst/>
                <a:uLnTx/>
                <a:uFillTx/>
                <a:latin typeface="Verdana (Body)"/>
                <a:ea typeface="宋体" panose="02010600030101010101" pitchFamily="2" charset="-122"/>
              </a:rPr>
              <a:t> --best case: 1 node  (Anna)</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200" b="1" i="0" u="none" strike="noStrike" kern="0" cap="none" spc="0" normalizeH="0" baseline="0" noProof="0" dirty="0">
                <a:ln>
                  <a:noFill/>
                </a:ln>
                <a:solidFill>
                  <a:prstClr val="black"/>
                </a:solidFill>
                <a:effectLst/>
                <a:uLnTx/>
                <a:uFillTx/>
                <a:latin typeface="Verdana (Body)"/>
                <a:ea typeface="宋体" panose="02010600030101010101" pitchFamily="2" charset="-122"/>
              </a:rPr>
              <a:t>--worst case: </a:t>
            </a:r>
            <a:r>
              <a:rPr kumimoji="0" lang="en-US" altLang="zh-CN" sz="1200" b="1" i="0" u="none" strike="noStrike" kern="0" cap="none" spc="0" normalizeH="0" baseline="0" noProof="0" dirty="0">
                <a:ln>
                  <a:noFill/>
                </a:ln>
                <a:solidFill>
                  <a:srgbClr val="FF0000"/>
                </a:solidFill>
                <a:effectLst/>
                <a:uLnTx/>
                <a:uFillTx/>
                <a:latin typeface="Verdana (Body)"/>
                <a:ea typeface="宋体" panose="02010600030101010101" pitchFamily="2" charset="-122"/>
              </a:rPr>
              <a:t>7 </a:t>
            </a:r>
            <a:r>
              <a:rPr kumimoji="0" lang="en-US" altLang="zh-CN" sz="1200" b="1" i="0" u="none" strike="noStrike" kern="0" cap="none" spc="0" normalizeH="0" baseline="0" noProof="0" dirty="0">
                <a:ln>
                  <a:noFill/>
                </a:ln>
                <a:solidFill>
                  <a:prstClr val="black"/>
                </a:solidFill>
                <a:effectLst/>
                <a:uLnTx/>
                <a:uFillTx/>
                <a:latin typeface="Verdana (Body)"/>
                <a:ea typeface="宋体" panose="02010600030101010101" pitchFamily="2" charset="-122"/>
              </a:rPr>
              <a:t>nodes (Jane)</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200" b="1" i="0" u="none" strike="noStrike" kern="0" cap="none" spc="0" normalizeH="0" baseline="0" noProof="0" dirty="0">
                <a:ln>
                  <a:noFill/>
                </a:ln>
                <a:solidFill>
                  <a:prstClr val="black"/>
                </a:solidFill>
                <a:effectLst/>
                <a:uLnTx/>
                <a:uFillTx/>
                <a:latin typeface="Verdana (Body)"/>
                <a:ea typeface="宋体" panose="02010600030101010101" pitchFamily="2" charset="-122"/>
              </a:rPr>
              <a:t>--Avg. case:  (1+2+3+…+7)/7=</a:t>
            </a:r>
            <a:r>
              <a:rPr kumimoji="0" lang="en-US" altLang="zh-CN" sz="1200" b="1" i="0" u="none" strike="noStrike" kern="0" cap="none" spc="0" normalizeH="0" baseline="0" noProof="0" dirty="0">
                <a:ln>
                  <a:noFill/>
                </a:ln>
                <a:solidFill>
                  <a:srgbClr val="FF0000"/>
                </a:solidFill>
                <a:effectLst/>
                <a:uLnTx/>
                <a:uFillTx/>
                <a:latin typeface="Verdana (Body)"/>
                <a:ea typeface="宋体" panose="02010600030101010101" pitchFamily="2" charset="-122"/>
              </a:rPr>
              <a:t>4</a:t>
            </a:r>
            <a:r>
              <a:rPr kumimoji="0" lang="en-US" altLang="zh-CN" sz="1200" b="1" i="0" u="none" strike="noStrike" kern="0" cap="none" spc="0" normalizeH="0" baseline="0" noProof="0" dirty="0">
                <a:ln>
                  <a:noFill/>
                </a:ln>
                <a:solidFill>
                  <a:prstClr val="black"/>
                </a:solidFill>
                <a:effectLst/>
                <a:uLnTx/>
                <a:uFillTx/>
                <a:latin typeface="Verdana (Body)"/>
                <a:ea typeface="宋体" panose="02010600030101010101" pitchFamily="2" charset="-122"/>
              </a:rPr>
              <a:t> nodes</a:t>
            </a:r>
          </a:p>
        </p:txBody>
      </p:sp>
      <p:sp>
        <p:nvSpPr>
          <p:cNvPr id="134" name="文本框 43"/>
          <p:cNvSpPr txBox="1"/>
          <p:nvPr/>
        </p:nvSpPr>
        <p:spPr>
          <a:xfrm>
            <a:off x="4600477" y="4616582"/>
            <a:ext cx="3765542" cy="1200329"/>
          </a:xfrm>
          <a:prstGeom prst="rect">
            <a:avLst/>
          </a:prstGeom>
          <a:solidFill>
            <a:srgbClr val="F79646">
              <a:lumMod val="20000"/>
              <a:lumOff val="80000"/>
            </a:srgbClr>
          </a:solid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200" b="1" i="0" u="none" strike="noStrike" kern="0" cap="none" spc="0" normalizeH="0" baseline="0" noProof="0" dirty="0">
                <a:ln>
                  <a:noFill/>
                </a:ln>
                <a:solidFill>
                  <a:prstClr val="black"/>
                </a:solidFill>
                <a:effectLst/>
                <a:uLnTx/>
                <a:uFillTx/>
                <a:latin typeface="Verdana (Body)"/>
                <a:ea typeface="宋体" panose="02010600030101010101" pitchFamily="2" charset="-122"/>
              </a:rPr>
              <a:t>How many nodes are visited during search?</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200" b="1" i="0" u="none" strike="noStrike" kern="0" cap="none" spc="0" normalizeH="0" baseline="0" noProof="0" dirty="0">
                <a:ln>
                  <a:noFill/>
                </a:ln>
                <a:solidFill>
                  <a:prstClr val="black"/>
                </a:solidFill>
                <a:effectLst/>
                <a:uLnTx/>
                <a:uFillTx/>
                <a:latin typeface="Verdana (Body)"/>
                <a:ea typeface="宋体" panose="02010600030101010101" pitchFamily="2" charset="-122"/>
              </a:rPr>
              <a:t> --best case: 1 node  (Jane)</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200" b="1" i="0" u="none" strike="noStrike" kern="0" cap="none" spc="0" normalizeH="0" baseline="0" noProof="0" dirty="0">
                <a:ln>
                  <a:noFill/>
                </a:ln>
                <a:solidFill>
                  <a:prstClr val="black"/>
                </a:solidFill>
                <a:effectLst/>
                <a:uLnTx/>
                <a:uFillTx/>
                <a:latin typeface="Verdana (Body)"/>
                <a:ea typeface="宋体" panose="02010600030101010101" pitchFamily="2" charset="-122"/>
              </a:rPr>
              <a:t>--worst case: </a:t>
            </a:r>
            <a:r>
              <a:rPr kumimoji="0" lang="en-US" altLang="zh-CN" sz="1200" b="1" i="0" u="none" strike="noStrike" kern="0" cap="none" spc="0" normalizeH="0" baseline="0" noProof="0" dirty="0">
                <a:ln>
                  <a:noFill/>
                </a:ln>
                <a:solidFill>
                  <a:srgbClr val="FF0000"/>
                </a:solidFill>
                <a:effectLst/>
                <a:uLnTx/>
                <a:uFillTx/>
                <a:latin typeface="Verdana (Body)"/>
                <a:ea typeface="宋体" panose="02010600030101010101" pitchFamily="2" charset="-122"/>
              </a:rPr>
              <a:t>3</a:t>
            </a:r>
            <a:r>
              <a:rPr kumimoji="0" lang="en-US" altLang="zh-CN" sz="1200" b="1" i="0" u="none" strike="noStrike" kern="0" cap="none" spc="0" normalizeH="0" baseline="0" noProof="0" dirty="0">
                <a:ln>
                  <a:noFill/>
                </a:ln>
                <a:solidFill>
                  <a:prstClr val="black"/>
                </a:solidFill>
                <a:effectLst/>
                <a:uLnTx/>
                <a:uFillTx/>
                <a:latin typeface="Verdana (Body)"/>
                <a:ea typeface="宋体" panose="02010600030101010101" pitchFamily="2" charset="-122"/>
              </a:rPr>
              <a:t> nodes (Anna)</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200" b="1" i="0" u="none" strike="noStrike" kern="0" cap="none" spc="0" normalizeH="0" baseline="0" noProof="0" dirty="0">
                <a:ln>
                  <a:noFill/>
                </a:ln>
                <a:solidFill>
                  <a:prstClr val="black"/>
                </a:solidFill>
                <a:effectLst/>
                <a:uLnTx/>
                <a:uFillTx/>
                <a:latin typeface="Verdana (Body)"/>
                <a:ea typeface="宋体" panose="02010600030101010101" pitchFamily="2" charset="-122"/>
              </a:rPr>
              <a:t>--Avg. case:  (1+2*2+3*4)/7=</a:t>
            </a:r>
            <a:r>
              <a:rPr kumimoji="0" lang="en-US" altLang="zh-CN" sz="1200" b="1" i="0" u="none" strike="noStrike" kern="0" cap="none" spc="0" normalizeH="0" baseline="0" noProof="0" dirty="0">
                <a:ln>
                  <a:noFill/>
                </a:ln>
                <a:solidFill>
                  <a:srgbClr val="FF0000"/>
                </a:solidFill>
                <a:effectLst/>
                <a:uLnTx/>
                <a:uFillTx/>
                <a:latin typeface="Verdana (Body)"/>
                <a:ea typeface="宋体" panose="02010600030101010101" pitchFamily="2" charset="-122"/>
              </a:rPr>
              <a:t>2.43</a:t>
            </a:r>
            <a:r>
              <a:rPr kumimoji="0" lang="en-US" altLang="zh-CN" sz="1200" b="1" i="0" u="none" strike="noStrike" kern="0" cap="none" spc="0" normalizeH="0" baseline="0" noProof="0" dirty="0">
                <a:ln>
                  <a:noFill/>
                </a:ln>
                <a:solidFill>
                  <a:prstClr val="black"/>
                </a:solidFill>
                <a:effectLst/>
                <a:uLnTx/>
                <a:uFillTx/>
                <a:latin typeface="Verdana (Body)"/>
                <a:ea typeface="宋体" panose="02010600030101010101" pitchFamily="2" charset="-122"/>
              </a:rPr>
              <a:t> nodes</a:t>
            </a:r>
          </a:p>
        </p:txBody>
      </p:sp>
      <p:sp>
        <p:nvSpPr>
          <p:cNvPr id="135" name="文本框 46"/>
          <p:cNvSpPr txBox="1"/>
          <p:nvPr/>
        </p:nvSpPr>
        <p:spPr>
          <a:xfrm>
            <a:off x="3622915" y="1466952"/>
            <a:ext cx="1219435" cy="307777"/>
          </a:xfrm>
          <a:prstGeom prst="rect">
            <a:avLst/>
          </a:prstGeom>
          <a:noFill/>
        </p:spPr>
        <p:txBody>
          <a:bodyPr wrap="square" rtlCol="0">
            <a:spAutoFit/>
          </a:bodyPr>
          <a:lstStyle/>
          <a:p>
            <a:r>
              <a:rPr lang="en-US" altLang="zh-CN" sz="1400" dirty="0">
                <a:solidFill>
                  <a:prstClr val="black"/>
                </a:solidFill>
                <a:latin typeface="Verdana (Body)"/>
                <a:ea typeface="宋体" panose="02010600030101010101" pitchFamily="2" charset="-122"/>
              </a:rPr>
              <a:t>5 nodes</a:t>
            </a:r>
            <a:endParaRPr lang="zh-CN" altLang="en-US" sz="1400" dirty="0">
              <a:solidFill>
                <a:prstClr val="black"/>
              </a:solidFill>
              <a:latin typeface="Verdana (Body)"/>
              <a:ea typeface="宋体" panose="02010600030101010101" pitchFamily="2" charset="-122"/>
            </a:endParaRPr>
          </a:p>
        </p:txBody>
      </p:sp>
      <p:sp>
        <p:nvSpPr>
          <p:cNvPr id="137" name="文本框 48"/>
          <p:cNvSpPr txBox="1"/>
          <p:nvPr/>
        </p:nvSpPr>
        <p:spPr>
          <a:xfrm>
            <a:off x="3066493" y="3041791"/>
            <a:ext cx="1183819" cy="307777"/>
          </a:xfrm>
          <a:prstGeom prst="rect">
            <a:avLst/>
          </a:prstGeom>
          <a:noFill/>
        </p:spPr>
        <p:txBody>
          <a:bodyPr wrap="square" rtlCol="0">
            <a:spAutoFit/>
          </a:bodyPr>
          <a:lstStyle/>
          <a:p>
            <a:r>
              <a:rPr lang="en-US" altLang="zh-CN" sz="1400" dirty="0">
                <a:solidFill>
                  <a:prstClr val="black"/>
                </a:solidFill>
                <a:latin typeface="Verdana (Body)"/>
                <a:ea typeface="宋体" panose="02010600030101010101" pitchFamily="2" charset="-122"/>
              </a:rPr>
              <a:t>5 nodes</a:t>
            </a:r>
            <a:endParaRPr lang="zh-CN" altLang="en-US" sz="1400" dirty="0">
              <a:solidFill>
                <a:prstClr val="black"/>
              </a:solidFill>
              <a:latin typeface="Verdana (Body)"/>
              <a:ea typeface="宋体" panose="02010600030101010101" pitchFamily="2" charset="-122"/>
            </a:endParaRPr>
          </a:p>
        </p:txBody>
      </p:sp>
      <p:sp>
        <p:nvSpPr>
          <p:cNvPr id="138" name="文本框 49"/>
          <p:cNvSpPr txBox="1"/>
          <p:nvPr/>
        </p:nvSpPr>
        <p:spPr>
          <a:xfrm>
            <a:off x="4413488" y="3041791"/>
            <a:ext cx="919236" cy="307777"/>
          </a:xfrm>
          <a:prstGeom prst="rect">
            <a:avLst/>
          </a:prstGeom>
          <a:noFill/>
        </p:spPr>
        <p:txBody>
          <a:bodyPr wrap="square" rtlCol="0">
            <a:spAutoFit/>
          </a:bodyPr>
          <a:lstStyle/>
          <a:p>
            <a:r>
              <a:rPr lang="en-US" altLang="zh-CN" sz="1400" dirty="0">
                <a:solidFill>
                  <a:prstClr val="black"/>
                </a:solidFill>
                <a:latin typeface="Verdana (Body)"/>
                <a:ea typeface="宋体" panose="02010600030101010101" pitchFamily="2" charset="-122"/>
              </a:rPr>
              <a:t>2 nodes</a:t>
            </a:r>
            <a:endParaRPr lang="zh-CN" altLang="en-US" sz="1400" dirty="0">
              <a:solidFill>
                <a:prstClr val="black"/>
              </a:solidFill>
              <a:latin typeface="Verdana (Body)"/>
              <a:ea typeface="宋体" panose="02010600030101010101" pitchFamily="2" charset="-122"/>
            </a:endParaRPr>
          </a:p>
        </p:txBody>
      </p:sp>
    </p:spTree>
    <p:extLst>
      <p:ext uri="{BB962C8B-B14F-4D97-AF65-F5344CB8AC3E}">
        <p14:creationId xmlns:p14="http://schemas.microsoft.com/office/powerpoint/2010/main" val="2563713170"/>
      </p:ext>
    </p:extLst>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000" fill="hold"/>
                                        <p:tgtEl>
                                          <p:spTgt spid="124"/>
                                        </p:tgtEl>
                                        <p:attrNameLst>
                                          <p:attrName>fillcolor</p:attrName>
                                        </p:attrNameLst>
                                      </p:cBhvr>
                                      <p:to>
                                        <a:srgbClr val="C00000"/>
                                      </p:to>
                                    </p:animClr>
                                    <p:set>
                                      <p:cBhvr>
                                        <p:cTn id="7" dur="2000" fill="hold"/>
                                        <p:tgtEl>
                                          <p:spTgt spid="124"/>
                                        </p:tgtEl>
                                        <p:attrNameLst>
                                          <p:attrName>fill.type</p:attrName>
                                        </p:attrNameLst>
                                      </p:cBhvr>
                                      <p:to>
                                        <p:strVal val="solid"/>
                                      </p:to>
                                    </p:set>
                                    <p:set>
                                      <p:cBhvr>
                                        <p:cTn id="8" dur="2000" fill="hold"/>
                                        <p:tgtEl>
                                          <p:spTgt spid="124"/>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grpId="0" nodeType="clickEffect">
                                  <p:stCondLst>
                                    <p:cond delay="0"/>
                                  </p:stCondLst>
                                  <p:childTnLst>
                                    <p:set>
                                      <p:cBhvr>
                                        <p:cTn id="12" dur="1" fill="hold">
                                          <p:stCondLst>
                                            <p:cond delay="0"/>
                                          </p:stCondLst>
                                        </p:cTn>
                                        <p:tgtEl>
                                          <p:spTgt spid="135"/>
                                        </p:tgtEl>
                                        <p:attrNameLst>
                                          <p:attrName>style.visibility</p:attrName>
                                        </p:attrNameLst>
                                      </p:cBhvr>
                                      <p:to>
                                        <p:strVal val="visible"/>
                                      </p:to>
                                    </p:set>
                                    <p:anim calcmode="lin" valueType="num">
                                      <p:cBhvr>
                                        <p:cTn id="13" dur="500" fill="hold"/>
                                        <p:tgtEl>
                                          <p:spTgt spid="135"/>
                                        </p:tgtEl>
                                        <p:attrNameLst>
                                          <p:attrName>ppt_w</p:attrName>
                                        </p:attrNameLst>
                                      </p:cBhvr>
                                      <p:tavLst>
                                        <p:tav tm="0">
                                          <p:val>
                                            <p:fltVal val="0"/>
                                          </p:val>
                                        </p:tav>
                                        <p:tav tm="100000">
                                          <p:val>
                                            <p:strVal val="#ppt_w"/>
                                          </p:val>
                                        </p:tav>
                                      </p:tavLst>
                                    </p:anim>
                                    <p:anim calcmode="lin" valueType="num">
                                      <p:cBhvr>
                                        <p:cTn id="14" dur="500" fill="hold"/>
                                        <p:tgtEl>
                                          <p:spTgt spid="135"/>
                                        </p:tgtEl>
                                        <p:attrNameLst>
                                          <p:attrName>ppt_h</p:attrName>
                                        </p:attrNameLst>
                                      </p:cBhvr>
                                      <p:tavLst>
                                        <p:tav tm="0">
                                          <p:val>
                                            <p:fltVal val="0"/>
                                          </p:val>
                                        </p:tav>
                                        <p:tav tm="100000">
                                          <p:val>
                                            <p:strVal val="#ppt_h"/>
                                          </p:val>
                                        </p:tav>
                                      </p:tavLst>
                                    </p:anim>
                                    <p:animEffect transition="in" filter="fade">
                                      <p:cBhvr>
                                        <p:cTn id="15" dur="500"/>
                                        <p:tgtEl>
                                          <p:spTgt spid="135"/>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mph" presetSubtype="2" fill="hold" nodeType="clickEffect">
                                  <p:stCondLst>
                                    <p:cond delay="0"/>
                                  </p:stCondLst>
                                  <p:childTnLst>
                                    <p:animClr clrSpc="rgb" dir="cw">
                                      <p:cBhvr>
                                        <p:cTn id="19" dur="2000" fill="hold"/>
                                        <p:tgtEl>
                                          <p:spTgt spid="110"/>
                                        </p:tgtEl>
                                        <p:attrNameLst>
                                          <p:attrName>fillcolor</p:attrName>
                                        </p:attrNameLst>
                                      </p:cBhvr>
                                      <p:to>
                                        <a:srgbClr val="C00000"/>
                                      </p:to>
                                    </p:animClr>
                                    <p:set>
                                      <p:cBhvr>
                                        <p:cTn id="20" dur="2000" fill="hold"/>
                                        <p:tgtEl>
                                          <p:spTgt spid="110"/>
                                        </p:tgtEl>
                                        <p:attrNameLst>
                                          <p:attrName>fill.type</p:attrName>
                                        </p:attrNameLst>
                                      </p:cBhvr>
                                      <p:to>
                                        <p:strVal val="solid"/>
                                      </p:to>
                                    </p:set>
                                    <p:set>
                                      <p:cBhvr>
                                        <p:cTn id="21" dur="2000" fill="hold"/>
                                        <p:tgtEl>
                                          <p:spTgt spid="110"/>
                                        </p:tgtEl>
                                        <p:attrNameLst>
                                          <p:attrName>fill.on</p:attrName>
                                        </p:attrNameLst>
                                      </p:cBhvr>
                                      <p:to>
                                        <p:strVal val="true"/>
                                      </p:to>
                                    </p:se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grpId="0" nodeType="clickEffect">
                                  <p:stCondLst>
                                    <p:cond delay="0"/>
                                  </p:stCondLst>
                                  <p:childTnLst>
                                    <p:set>
                                      <p:cBhvr>
                                        <p:cTn id="25" dur="1" fill="hold">
                                          <p:stCondLst>
                                            <p:cond delay="0"/>
                                          </p:stCondLst>
                                        </p:cTn>
                                        <p:tgtEl>
                                          <p:spTgt spid="137"/>
                                        </p:tgtEl>
                                        <p:attrNameLst>
                                          <p:attrName>style.visibility</p:attrName>
                                        </p:attrNameLst>
                                      </p:cBhvr>
                                      <p:to>
                                        <p:strVal val="visible"/>
                                      </p:to>
                                    </p:set>
                                    <p:anim calcmode="lin" valueType="num">
                                      <p:cBhvr>
                                        <p:cTn id="26" dur="500" fill="hold"/>
                                        <p:tgtEl>
                                          <p:spTgt spid="137"/>
                                        </p:tgtEl>
                                        <p:attrNameLst>
                                          <p:attrName>ppt_w</p:attrName>
                                        </p:attrNameLst>
                                      </p:cBhvr>
                                      <p:tavLst>
                                        <p:tav tm="0">
                                          <p:val>
                                            <p:fltVal val="0"/>
                                          </p:val>
                                        </p:tav>
                                        <p:tav tm="100000">
                                          <p:val>
                                            <p:strVal val="#ppt_w"/>
                                          </p:val>
                                        </p:tav>
                                      </p:tavLst>
                                    </p:anim>
                                    <p:anim calcmode="lin" valueType="num">
                                      <p:cBhvr>
                                        <p:cTn id="27" dur="500" fill="hold"/>
                                        <p:tgtEl>
                                          <p:spTgt spid="137"/>
                                        </p:tgtEl>
                                        <p:attrNameLst>
                                          <p:attrName>ppt_h</p:attrName>
                                        </p:attrNameLst>
                                      </p:cBhvr>
                                      <p:tavLst>
                                        <p:tav tm="0">
                                          <p:val>
                                            <p:fltVal val="0"/>
                                          </p:val>
                                        </p:tav>
                                        <p:tav tm="100000">
                                          <p:val>
                                            <p:strVal val="#ppt_h"/>
                                          </p:val>
                                        </p:tav>
                                      </p:tavLst>
                                    </p:anim>
                                    <p:animEffect transition="in" filter="fade">
                                      <p:cBhvr>
                                        <p:cTn id="28" dur="500"/>
                                        <p:tgtEl>
                                          <p:spTgt spid="137"/>
                                        </p:tgtEl>
                                      </p:cBhvr>
                                    </p:animEffect>
                                  </p:childTnLst>
                                </p:cTn>
                              </p:par>
                            </p:childTnLst>
                          </p:cTn>
                        </p:par>
                      </p:childTnLst>
                    </p:cTn>
                  </p:par>
                  <p:par>
                    <p:cTn id="29" fill="hold">
                      <p:stCondLst>
                        <p:cond delay="indefinite"/>
                      </p:stCondLst>
                      <p:childTnLst>
                        <p:par>
                          <p:cTn id="30" fill="hold">
                            <p:stCondLst>
                              <p:cond delay="0"/>
                            </p:stCondLst>
                            <p:childTnLst>
                              <p:par>
                                <p:cTn id="31" presetID="26" presetClass="emph" presetSubtype="0" fill="hold" grpId="0" nodeType="clickEffect">
                                  <p:stCondLst>
                                    <p:cond delay="0"/>
                                  </p:stCondLst>
                                  <p:childTnLst>
                                    <p:animEffect transition="out" filter="fade">
                                      <p:cBhvr>
                                        <p:cTn id="32" dur="500" tmFilter="0, 0; .2, .5; .8, .5; 1, 0"/>
                                        <p:tgtEl>
                                          <p:spTgt spid="97"/>
                                        </p:tgtEl>
                                      </p:cBhvr>
                                    </p:animEffect>
                                    <p:animScale>
                                      <p:cBhvr>
                                        <p:cTn id="33" dur="250" autoRev="1" fill="hold"/>
                                        <p:tgtEl>
                                          <p:spTgt spid="97"/>
                                        </p:tgtEl>
                                      </p:cBhvr>
                                      <p:by x="105000" y="105000"/>
                                    </p:animScale>
                                  </p:childTnLst>
                                </p:cTn>
                              </p:par>
                            </p:childTnLst>
                          </p:cTn>
                        </p:par>
                      </p:childTnLst>
                    </p:cTn>
                  </p:par>
                  <p:par>
                    <p:cTn id="34" fill="hold">
                      <p:stCondLst>
                        <p:cond delay="indefinite"/>
                      </p:stCondLst>
                      <p:childTnLst>
                        <p:par>
                          <p:cTn id="35" fill="hold">
                            <p:stCondLst>
                              <p:cond delay="0"/>
                            </p:stCondLst>
                            <p:childTnLst>
                              <p:par>
                                <p:cTn id="36" presetID="53" presetClass="entr" presetSubtype="16" fill="hold" grpId="0" nodeType="clickEffect">
                                  <p:stCondLst>
                                    <p:cond delay="0"/>
                                  </p:stCondLst>
                                  <p:childTnLst>
                                    <p:set>
                                      <p:cBhvr>
                                        <p:cTn id="37" dur="1" fill="hold">
                                          <p:stCondLst>
                                            <p:cond delay="0"/>
                                          </p:stCondLst>
                                        </p:cTn>
                                        <p:tgtEl>
                                          <p:spTgt spid="138"/>
                                        </p:tgtEl>
                                        <p:attrNameLst>
                                          <p:attrName>style.visibility</p:attrName>
                                        </p:attrNameLst>
                                      </p:cBhvr>
                                      <p:to>
                                        <p:strVal val="visible"/>
                                      </p:to>
                                    </p:set>
                                    <p:anim calcmode="lin" valueType="num">
                                      <p:cBhvr>
                                        <p:cTn id="38" dur="500" fill="hold"/>
                                        <p:tgtEl>
                                          <p:spTgt spid="138"/>
                                        </p:tgtEl>
                                        <p:attrNameLst>
                                          <p:attrName>ppt_w</p:attrName>
                                        </p:attrNameLst>
                                      </p:cBhvr>
                                      <p:tavLst>
                                        <p:tav tm="0">
                                          <p:val>
                                            <p:fltVal val="0"/>
                                          </p:val>
                                        </p:tav>
                                        <p:tav tm="100000">
                                          <p:val>
                                            <p:strVal val="#ppt_w"/>
                                          </p:val>
                                        </p:tav>
                                      </p:tavLst>
                                    </p:anim>
                                    <p:anim calcmode="lin" valueType="num">
                                      <p:cBhvr>
                                        <p:cTn id="39" dur="500" fill="hold"/>
                                        <p:tgtEl>
                                          <p:spTgt spid="138"/>
                                        </p:tgtEl>
                                        <p:attrNameLst>
                                          <p:attrName>ppt_h</p:attrName>
                                        </p:attrNameLst>
                                      </p:cBhvr>
                                      <p:tavLst>
                                        <p:tav tm="0">
                                          <p:val>
                                            <p:fltVal val="0"/>
                                          </p:val>
                                        </p:tav>
                                        <p:tav tm="100000">
                                          <p:val>
                                            <p:strVal val="#ppt_h"/>
                                          </p:val>
                                        </p:tav>
                                      </p:tavLst>
                                    </p:anim>
                                    <p:animEffect transition="in" filter="fade">
                                      <p:cBhvr>
                                        <p:cTn id="40" dur="500"/>
                                        <p:tgtEl>
                                          <p:spTgt spid="138"/>
                                        </p:tgtEl>
                                      </p:cBhvr>
                                    </p:animEffect>
                                  </p:childTnLst>
                                </p:cTn>
                              </p:par>
                            </p:childTnLst>
                          </p:cTn>
                        </p:par>
                      </p:childTnLst>
                    </p:cTn>
                  </p:par>
                  <p:par>
                    <p:cTn id="41" fill="hold">
                      <p:stCondLst>
                        <p:cond delay="indefinite"/>
                      </p:stCondLst>
                      <p:childTnLst>
                        <p:par>
                          <p:cTn id="42" fill="hold">
                            <p:stCondLst>
                              <p:cond delay="0"/>
                            </p:stCondLst>
                            <p:childTnLst>
                              <p:par>
                                <p:cTn id="43" presetID="53" presetClass="entr" presetSubtype="16" fill="hold" grpId="0" nodeType="clickEffect">
                                  <p:stCondLst>
                                    <p:cond delay="0"/>
                                  </p:stCondLst>
                                  <p:childTnLst>
                                    <p:set>
                                      <p:cBhvr>
                                        <p:cTn id="44" dur="1" fill="hold">
                                          <p:stCondLst>
                                            <p:cond delay="0"/>
                                          </p:stCondLst>
                                        </p:cTn>
                                        <p:tgtEl>
                                          <p:spTgt spid="134"/>
                                        </p:tgtEl>
                                        <p:attrNameLst>
                                          <p:attrName>style.visibility</p:attrName>
                                        </p:attrNameLst>
                                      </p:cBhvr>
                                      <p:to>
                                        <p:strVal val="visible"/>
                                      </p:to>
                                    </p:set>
                                    <p:anim calcmode="lin" valueType="num">
                                      <p:cBhvr>
                                        <p:cTn id="45" dur="500" fill="hold"/>
                                        <p:tgtEl>
                                          <p:spTgt spid="134"/>
                                        </p:tgtEl>
                                        <p:attrNameLst>
                                          <p:attrName>ppt_w</p:attrName>
                                        </p:attrNameLst>
                                      </p:cBhvr>
                                      <p:tavLst>
                                        <p:tav tm="0">
                                          <p:val>
                                            <p:fltVal val="0"/>
                                          </p:val>
                                        </p:tav>
                                        <p:tav tm="100000">
                                          <p:val>
                                            <p:strVal val="#ppt_w"/>
                                          </p:val>
                                        </p:tav>
                                      </p:tavLst>
                                    </p:anim>
                                    <p:anim calcmode="lin" valueType="num">
                                      <p:cBhvr>
                                        <p:cTn id="46" dur="500" fill="hold"/>
                                        <p:tgtEl>
                                          <p:spTgt spid="134"/>
                                        </p:tgtEl>
                                        <p:attrNameLst>
                                          <p:attrName>ppt_h</p:attrName>
                                        </p:attrNameLst>
                                      </p:cBhvr>
                                      <p:tavLst>
                                        <p:tav tm="0">
                                          <p:val>
                                            <p:fltVal val="0"/>
                                          </p:val>
                                        </p:tav>
                                        <p:tav tm="100000">
                                          <p:val>
                                            <p:strVal val="#ppt_h"/>
                                          </p:val>
                                        </p:tav>
                                      </p:tavLst>
                                    </p:anim>
                                    <p:animEffect transition="in" filter="fade">
                                      <p:cBhvr>
                                        <p:cTn id="47" dur="500"/>
                                        <p:tgtEl>
                                          <p:spTgt spid="1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134" grpId="0" animBg="1"/>
      <p:bldP spid="135" grpId="0"/>
      <p:bldP spid="137" grpId="0"/>
      <p:bldP spid="138"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t>BST is efficient for item search</a:t>
            </a:r>
          </a:p>
        </p:txBody>
      </p:sp>
      <p:sp>
        <p:nvSpPr>
          <p:cNvPr id="94" name="Rectangle 13"/>
          <p:cNvSpPr>
            <a:spLocks noChangeArrowheads="1"/>
          </p:cNvSpPr>
          <p:nvPr/>
        </p:nvSpPr>
        <p:spPr bwMode="auto">
          <a:xfrm>
            <a:off x="5927538" y="1796213"/>
            <a:ext cx="483748" cy="362811"/>
          </a:xfrm>
          <a:prstGeom prst="rect">
            <a:avLst/>
          </a:prstGeom>
          <a:solidFill>
            <a:srgbClr val="F79646">
              <a:lumMod val="20000"/>
              <a:lumOff val="80000"/>
            </a:srgbClr>
          </a:solidFill>
          <a:ln w="28575" algn="ctr">
            <a:solidFill>
              <a:srgbClr val="4F81BD"/>
            </a:solidFill>
            <a:miter lim="800000"/>
            <a:headEnd/>
            <a:tailEnd/>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a:ln>
                  <a:noFill/>
                </a:ln>
                <a:solidFill>
                  <a:prstClr val="black"/>
                </a:solidFill>
                <a:effectLst/>
                <a:uLnTx/>
                <a:uFillTx/>
                <a:latin typeface="Verdana (Body)"/>
              </a:rPr>
              <a:t>Jane</a:t>
            </a:r>
          </a:p>
        </p:txBody>
      </p:sp>
      <p:sp>
        <p:nvSpPr>
          <p:cNvPr id="95" name="Rectangle 14"/>
          <p:cNvSpPr>
            <a:spLocks noChangeArrowheads="1"/>
          </p:cNvSpPr>
          <p:nvPr/>
        </p:nvSpPr>
        <p:spPr bwMode="auto">
          <a:xfrm>
            <a:off x="4143094" y="2945114"/>
            <a:ext cx="483748" cy="362811"/>
          </a:xfrm>
          <a:prstGeom prst="rect">
            <a:avLst/>
          </a:prstGeom>
          <a:solidFill>
            <a:srgbClr val="F79646">
              <a:lumMod val="20000"/>
              <a:lumOff val="80000"/>
            </a:srgbClr>
          </a:solidFill>
          <a:ln w="28575" algn="ctr">
            <a:solidFill>
              <a:srgbClr val="4F81BD"/>
            </a:solidFill>
            <a:miter lim="800000"/>
            <a:headEnd/>
            <a:tailEnd/>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a:ln>
                  <a:noFill/>
                </a:ln>
                <a:solidFill>
                  <a:prstClr val="black"/>
                </a:solidFill>
                <a:effectLst/>
                <a:uLnTx/>
                <a:uFillTx/>
                <a:latin typeface="Verdana (Body)"/>
              </a:rPr>
              <a:t> Anna</a:t>
            </a:r>
          </a:p>
        </p:txBody>
      </p:sp>
      <p:sp>
        <p:nvSpPr>
          <p:cNvPr id="96" name="Rectangle 15"/>
          <p:cNvSpPr>
            <a:spLocks noChangeArrowheads="1"/>
          </p:cNvSpPr>
          <p:nvPr/>
        </p:nvSpPr>
        <p:spPr bwMode="auto">
          <a:xfrm>
            <a:off x="6522353" y="2945114"/>
            <a:ext cx="483748" cy="362811"/>
          </a:xfrm>
          <a:prstGeom prst="rect">
            <a:avLst/>
          </a:prstGeom>
          <a:solidFill>
            <a:srgbClr val="F79646">
              <a:lumMod val="20000"/>
              <a:lumOff val="80000"/>
            </a:srgbClr>
          </a:solidFill>
          <a:ln w="28575" algn="ctr">
            <a:solidFill>
              <a:srgbClr val="4F81BD"/>
            </a:solidFill>
            <a:miter lim="800000"/>
            <a:headEnd/>
            <a:tailEnd/>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prstClr val="black"/>
                </a:solidFill>
                <a:effectLst/>
                <a:uLnTx/>
                <a:uFillTx/>
                <a:latin typeface="Verdana (Body)"/>
              </a:rPr>
              <a:t>John</a:t>
            </a:r>
          </a:p>
        </p:txBody>
      </p:sp>
      <p:sp>
        <p:nvSpPr>
          <p:cNvPr id="97" name="Rectangle 16"/>
          <p:cNvSpPr>
            <a:spLocks noChangeArrowheads="1"/>
          </p:cNvSpPr>
          <p:nvPr/>
        </p:nvSpPr>
        <p:spPr bwMode="auto">
          <a:xfrm>
            <a:off x="4737909" y="2279961"/>
            <a:ext cx="483748" cy="362811"/>
          </a:xfrm>
          <a:prstGeom prst="rect">
            <a:avLst/>
          </a:prstGeom>
          <a:solidFill>
            <a:srgbClr val="F79646">
              <a:lumMod val="20000"/>
              <a:lumOff val="80000"/>
            </a:srgbClr>
          </a:solidFill>
          <a:ln w="28575" algn="ctr">
            <a:solidFill>
              <a:srgbClr val="4F81BD"/>
            </a:solidFill>
            <a:miter lim="800000"/>
            <a:headEnd/>
            <a:tailEnd/>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prstClr val="black"/>
                </a:solidFill>
                <a:effectLst/>
                <a:uLnTx/>
                <a:uFillTx/>
                <a:latin typeface="Verdana (Body)"/>
              </a:rPr>
              <a:t>Brian</a:t>
            </a:r>
          </a:p>
        </p:txBody>
      </p:sp>
      <p:sp>
        <p:nvSpPr>
          <p:cNvPr id="98" name="Rectangle 17"/>
          <p:cNvSpPr>
            <a:spLocks noChangeArrowheads="1"/>
          </p:cNvSpPr>
          <p:nvPr/>
        </p:nvSpPr>
        <p:spPr bwMode="auto">
          <a:xfrm>
            <a:off x="5332724" y="2945114"/>
            <a:ext cx="483748" cy="362811"/>
          </a:xfrm>
          <a:prstGeom prst="rect">
            <a:avLst/>
          </a:prstGeom>
          <a:solidFill>
            <a:srgbClr val="F79646">
              <a:lumMod val="20000"/>
              <a:lumOff val="80000"/>
            </a:srgbClr>
          </a:solidFill>
          <a:ln w="28575" algn="ctr">
            <a:solidFill>
              <a:srgbClr val="4F81BD"/>
            </a:solidFill>
            <a:miter lim="800000"/>
            <a:headEnd/>
            <a:tailEnd/>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err="1">
                <a:ln>
                  <a:noFill/>
                </a:ln>
                <a:solidFill>
                  <a:prstClr val="black"/>
                </a:solidFill>
                <a:effectLst/>
                <a:uLnTx/>
                <a:uFillTx/>
                <a:latin typeface="Verdana (Body)"/>
              </a:rPr>
              <a:t>Irit</a:t>
            </a:r>
            <a:endParaRPr kumimoji="0" lang="en-US" altLang="zh-CN" sz="1400" b="0" i="0" u="none" strike="noStrike" kern="0" cap="none" spc="0" normalizeH="0" baseline="0" noProof="0" dirty="0">
              <a:ln>
                <a:noFill/>
              </a:ln>
              <a:solidFill>
                <a:prstClr val="black"/>
              </a:solidFill>
              <a:effectLst/>
              <a:uLnTx/>
              <a:uFillTx/>
              <a:latin typeface="Verdana (Body)"/>
            </a:endParaRPr>
          </a:p>
        </p:txBody>
      </p:sp>
      <p:sp>
        <p:nvSpPr>
          <p:cNvPr id="99" name="Rectangle 18"/>
          <p:cNvSpPr>
            <a:spLocks noChangeArrowheads="1"/>
          </p:cNvSpPr>
          <p:nvPr/>
        </p:nvSpPr>
        <p:spPr bwMode="auto">
          <a:xfrm>
            <a:off x="7711982" y="2945114"/>
            <a:ext cx="483748" cy="362811"/>
          </a:xfrm>
          <a:prstGeom prst="rect">
            <a:avLst/>
          </a:prstGeom>
          <a:solidFill>
            <a:srgbClr val="F79646">
              <a:lumMod val="20000"/>
              <a:lumOff val="80000"/>
            </a:srgbClr>
          </a:solidFill>
          <a:ln w="28575">
            <a:solidFill>
              <a:srgbClr val="4F81BD"/>
            </a:solidFill>
            <a:miter lim="800000"/>
            <a:headEnd/>
            <a:tailEnd/>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prstClr val="black"/>
                </a:solidFill>
                <a:effectLst/>
                <a:uLnTx/>
                <a:uFillTx/>
                <a:latin typeface="Verdana (Body)"/>
              </a:rPr>
              <a:t>Simon</a:t>
            </a:r>
          </a:p>
        </p:txBody>
      </p:sp>
      <p:sp>
        <p:nvSpPr>
          <p:cNvPr id="100" name="Rectangle 19"/>
          <p:cNvSpPr>
            <a:spLocks noChangeArrowheads="1"/>
          </p:cNvSpPr>
          <p:nvPr/>
        </p:nvSpPr>
        <p:spPr bwMode="auto">
          <a:xfrm>
            <a:off x="7117168" y="2279961"/>
            <a:ext cx="483748" cy="362811"/>
          </a:xfrm>
          <a:prstGeom prst="rect">
            <a:avLst/>
          </a:prstGeom>
          <a:solidFill>
            <a:srgbClr val="F79646">
              <a:lumMod val="20000"/>
              <a:lumOff val="80000"/>
            </a:srgbClr>
          </a:solidFill>
          <a:ln w="28575" algn="ctr">
            <a:solidFill>
              <a:srgbClr val="4F81BD"/>
            </a:solidFill>
            <a:miter lim="800000"/>
            <a:headEnd/>
            <a:tailEnd/>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a:ln>
                  <a:noFill/>
                </a:ln>
                <a:solidFill>
                  <a:prstClr val="black"/>
                </a:solidFill>
                <a:effectLst/>
                <a:uLnTx/>
                <a:uFillTx/>
                <a:latin typeface="Verdana (Body)"/>
              </a:rPr>
              <a:t>Peter</a:t>
            </a:r>
          </a:p>
        </p:txBody>
      </p:sp>
      <p:cxnSp>
        <p:nvCxnSpPr>
          <p:cNvPr id="101" name="直接箭头连接符 10"/>
          <p:cNvCxnSpPr>
            <a:stCxn id="97" idx="2"/>
            <a:endCxn id="98" idx="0"/>
          </p:cNvCxnSpPr>
          <p:nvPr/>
        </p:nvCxnSpPr>
        <p:spPr>
          <a:xfrm>
            <a:off x="4979783" y="2642772"/>
            <a:ext cx="594815" cy="302342"/>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02" name="直接箭头连接符 11"/>
          <p:cNvCxnSpPr>
            <a:stCxn id="94" idx="1"/>
            <a:endCxn id="97" idx="0"/>
          </p:cNvCxnSpPr>
          <p:nvPr/>
        </p:nvCxnSpPr>
        <p:spPr>
          <a:xfrm flipH="1">
            <a:off x="4979783" y="1977618"/>
            <a:ext cx="947756" cy="302342"/>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03" name="直接箭头连接符 12"/>
          <p:cNvCxnSpPr>
            <a:stCxn id="94" idx="3"/>
            <a:endCxn id="100" idx="0"/>
          </p:cNvCxnSpPr>
          <p:nvPr/>
        </p:nvCxnSpPr>
        <p:spPr>
          <a:xfrm>
            <a:off x="6411286" y="1977618"/>
            <a:ext cx="947756" cy="302342"/>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04" name="直接箭头连接符 13"/>
          <p:cNvCxnSpPr>
            <a:stCxn id="100" idx="2"/>
            <a:endCxn id="96" idx="0"/>
          </p:cNvCxnSpPr>
          <p:nvPr/>
        </p:nvCxnSpPr>
        <p:spPr>
          <a:xfrm flipH="1">
            <a:off x="6764227" y="2642772"/>
            <a:ext cx="594815" cy="302342"/>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05" name="直接箭头连接符 14"/>
          <p:cNvCxnSpPr>
            <a:stCxn id="100" idx="2"/>
            <a:endCxn id="99" idx="0"/>
          </p:cNvCxnSpPr>
          <p:nvPr/>
        </p:nvCxnSpPr>
        <p:spPr>
          <a:xfrm>
            <a:off x="7359042" y="2642772"/>
            <a:ext cx="594814" cy="302342"/>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06" name="直接箭头连接符 15"/>
          <p:cNvCxnSpPr>
            <a:stCxn id="97" idx="2"/>
            <a:endCxn id="95" idx="0"/>
          </p:cNvCxnSpPr>
          <p:nvPr/>
        </p:nvCxnSpPr>
        <p:spPr>
          <a:xfrm flipH="1">
            <a:off x="4384968" y="2642772"/>
            <a:ext cx="594815" cy="302342"/>
          </a:xfrm>
          <a:prstGeom prst="straightConnector1">
            <a:avLst/>
          </a:prstGeom>
          <a:noFill/>
          <a:ln w="38100" cap="flat" cmpd="sng" algn="ctr">
            <a:solidFill>
              <a:srgbClr val="4F81BD">
                <a:shade val="95000"/>
                <a:satMod val="105000"/>
              </a:srgbClr>
            </a:solidFill>
            <a:prstDash val="solid"/>
            <a:tailEnd type="triangle"/>
          </a:ln>
          <a:effectLst/>
        </p:spPr>
      </p:cxnSp>
      <p:sp>
        <p:nvSpPr>
          <p:cNvPr id="107" name="Rectangle 3"/>
          <p:cNvSpPr>
            <a:spLocks noChangeArrowheads="1"/>
          </p:cNvSpPr>
          <p:nvPr/>
        </p:nvSpPr>
        <p:spPr bwMode="auto">
          <a:xfrm>
            <a:off x="3451575" y="2945114"/>
            <a:ext cx="483748" cy="362811"/>
          </a:xfrm>
          <a:prstGeom prst="rect">
            <a:avLst/>
          </a:prstGeom>
          <a:solidFill>
            <a:srgbClr val="8BB4FF"/>
          </a:solidFill>
          <a:ln w="28575" algn="ctr">
            <a:solidFill>
              <a:srgbClr val="4F81BD"/>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400" b="0" i="0" u="none" strike="noStrike" kern="0" cap="none" spc="0" normalizeH="0" baseline="0" noProof="0">
                <a:ln>
                  <a:noFill/>
                </a:ln>
                <a:solidFill>
                  <a:srgbClr val="000000"/>
                </a:solidFill>
                <a:effectLst/>
                <a:uLnTx/>
                <a:uFillTx/>
                <a:latin typeface="Verdana (Body)"/>
              </a:rPr>
              <a:t>Jane</a:t>
            </a:r>
          </a:p>
        </p:txBody>
      </p:sp>
      <p:sp>
        <p:nvSpPr>
          <p:cNvPr id="108" name="Rectangle 4"/>
          <p:cNvSpPr>
            <a:spLocks noChangeArrowheads="1"/>
          </p:cNvSpPr>
          <p:nvPr/>
        </p:nvSpPr>
        <p:spPr bwMode="auto">
          <a:xfrm>
            <a:off x="2302674" y="1614808"/>
            <a:ext cx="483748" cy="362811"/>
          </a:xfrm>
          <a:prstGeom prst="rect">
            <a:avLst/>
          </a:prstGeom>
          <a:solidFill>
            <a:srgbClr val="8BB4FF"/>
          </a:solidFill>
          <a:ln w="28575" algn="ctr">
            <a:solidFill>
              <a:srgbClr val="4F81BD"/>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400" b="0" i="0" u="none" strike="noStrike" kern="0" cap="none" spc="0" normalizeH="0" baseline="0" noProof="0">
                <a:ln>
                  <a:noFill/>
                </a:ln>
                <a:solidFill>
                  <a:srgbClr val="000000"/>
                </a:solidFill>
                <a:effectLst/>
                <a:uLnTx/>
                <a:uFillTx/>
                <a:latin typeface="Verdana (Body)"/>
              </a:rPr>
              <a:t> Anna</a:t>
            </a:r>
          </a:p>
        </p:txBody>
      </p:sp>
      <p:sp>
        <p:nvSpPr>
          <p:cNvPr id="109" name="Rectangle 5"/>
          <p:cNvSpPr>
            <a:spLocks noChangeArrowheads="1"/>
          </p:cNvSpPr>
          <p:nvPr/>
        </p:nvSpPr>
        <p:spPr bwMode="auto">
          <a:xfrm>
            <a:off x="1093304" y="2945114"/>
            <a:ext cx="483748" cy="362811"/>
          </a:xfrm>
          <a:prstGeom prst="rect">
            <a:avLst/>
          </a:prstGeom>
          <a:solidFill>
            <a:srgbClr val="8BB4FF"/>
          </a:solidFill>
          <a:ln w="28575" algn="ctr">
            <a:solidFill>
              <a:srgbClr val="4F81BD"/>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400" b="0" i="0" u="none" strike="noStrike" kern="0" cap="none" spc="0" normalizeH="0" baseline="0" noProof="0">
                <a:ln>
                  <a:noFill/>
                </a:ln>
                <a:solidFill>
                  <a:srgbClr val="000000"/>
                </a:solidFill>
                <a:effectLst/>
                <a:uLnTx/>
                <a:uFillTx/>
                <a:latin typeface="Verdana (Body)"/>
              </a:rPr>
              <a:t>John</a:t>
            </a:r>
          </a:p>
        </p:txBody>
      </p:sp>
      <p:sp>
        <p:nvSpPr>
          <p:cNvPr id="110" name="Rectangle 6"/>
          <p:cNvSpPr>
            <a:spLocks noChangeArrowheads="1"/>
          </p:cNvSpPr>
          <p:nvPr/>
        </p:nvSpPr>
        <p:spPr bwMode="auto">
          <a:xfrm>
            <a:off x="2907359" y="2279961"/>
            <a:ext cx="483748" cy="362811"/>
          </a:xfrm>
          <a:prstGeom prst="rect">
            <a:avLst/>
          </a:prstGeom>
          <a:solidFill>
            <a:srgbClr val="1F497D">
              <a:lumMod val="40000"/>
              <a:lumOff val="60000"/>
            </a:srgbClr>
          </a:solidFill>
          <a:ln w="28575" algn="ctr">
            <a:solidFill>
              <a:srgbClr val="4F81BD"/>
            </a:solidFill>
            <a:miter lim="800000"/>
            <a:headEnd/>
            <a:tailEnd/>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400" b="0" i="0" u="none" strike="noStrike" kern="0" cap="none" spc="0" normalizeH="0" baseline="0" noProof="0" dirty="0">
                <a:ln>
                  <a:noFill/>
                </a:ln>
                <a:solidFill>
                  <a:srgbClr val="000000"/>
                </a:solidFill>
                <a:effectLst/>
                <a:uLnTx/>
                <a:uFillTx/>
                <a:latin typeface="Verdana (Body)"/>
              </a:rPr>
              <a:t>Brian</a:t>
            </a:r>
          </a:p>
        </p:txBody>
      </p:sp>
      <p:sp>
        <p:nvSpPr>
          <p:cNvPr id="111" name="Rectangle 7"/>
          <p:cNvSpPr>
            <a:spLocks noChangeArrowheads="1"/>
          </p:cNvSpPr>
          <p:nvPr/>
        </p:nvSpPr>
        <p:spPr bwMode="auto">
          <a:xfrm>
            <a:off x="1637520" y="2279961"/>
            <a:ext cx="483748" cy="362811"/>
          </a:xfrm>
          <a:prstGeom prst="rect">
            <a:avLst/>
          </a:prstGeom>
          <a:solidFill>
            <a:srgbClr val="8BB4FF"/>
          </a:solidFill>
          <a:ln w="28575" algn="ctr">
            <a:solidFill>
              <a:srgbClr val="4F81BD"/>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400" b="0" i="0" u="none" strike="noStrike" kern="0" cap="none" spc="0" normalizeH="0" baseline="0" noProof="0">
                <a:ln>
                  <a:noFill/>
                </a:ln>
                <a:solidFill>
                  <a:srgbClr val="000000"/>
                </a:solidFill>
                <a:effectLst/>
                <a:uLnTx/>
                <a:uFillTx/>
                <a:latin typeface="Verdana (Body)"/>
              </a:rPr>
              <a:t>Irit</a:t>
            </a:r>
          </a:p>
        </p:txBody>
      </p:sp>
      <p:sp>
        <p:nvSpPr>
          <p:cNvPr id="112" name="Rectangle 8"/>
          <p:cNvSpPr>
            <a:spLocks noChangeArrowheads="1"/>
          </p:cNvSpPr>
          <p:nvPr/>
        </p:nvSpPr>
        <p:spPr bwMode="auto">
          <a:xfrm>
            <a:off x="2665485" y="2945114"/>
            <a:ext cx="483748" cy="362811"/>
          </a:xfrm>
          <a:prstGeom prst="rect">
            <a:avLst/>
          </a:prstGeom>
          <a:solidFill>
            <a:srgbClr val="8BB4FF"/>
          </a:solidFill>
          <a:ln w="28575">
            <a:solidFill>
              <a:srgbClr val="4F81BD"/>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400" b="0" i="0" u="none" strike="noStrike" kern="0" cap="none" spc="0" normalizeH="0" baseline="0" noProof="0">
                <a:ln>
                  <a:noFill/>
                </a:ln>
                <a:solidFill>
                  <a:srgbClr val="000000"/>
                </a:solidFill>
                <a:effectLst/>
                <a:uLnTx/>
                <a:uFillTx/>
                <a:latin typeface="Verdana (Body)"/>
              </a:rPr>
              <a:t>Simon</a:t>
            </a:r>
          </a:p>
        </p:txBody>
      </p:sp>
      <p:sp>
        <p:nvSpPr>
          <p:cNvPr id="113" name="Rectangle 9"/>
          <p:cNvSpPr>
            <a:spLocks noChangeArrowheads="1"/>
          </p:cNvSpPr>
          <p:nvPr/>
        </p:nvSpPr>
        <p:spPr bwMode="auto">
          <a:xfrm>
            <a:off x="1818926" y="2945114"/>
            <a:ext cx="483748" cy="362811"/>
          </a:xfrm>
          <a:prstGeom prst="rect">
            <a:avLst/>
          </a:prstGeom>
          <a:solidFill>
            <a:srgbClr val="8BB4FF"/>
          </a:solidFill>
          <a:ln w="28575" algn="ctr">
            <a:solidFill>
              <a:srgbClr val="4F81BD"/>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400" b="0" i="0" u="none" strike="noStrike" kern="0" cap="none" spc="0" normalizeH="0" baseline="0" noProof="0">
                <a:ln>
                  <a:noFill/>
                </a:ln>
                <a:solidFill>
                  <a:srgbClr val="000000"/>
                </a:solidFill>
                <a:effectLst/>
                <a:uLnTx/>
                <a:uFillTx/>
                <a:latin typeface="Verdana (Body)"/>
              </a:rPr>
              <a:t>Peter</a:t>
            </a:r>
          </a:p>
        </p:txBody>
      </p:sp>
      <p:cxnSp>
        <p:nvCxnSpPr>
          <p:cNvPr id="114" name="AutoShape 11"/>
          <p:cNvCxnSpPr>
            <a:cxnSpLocks noChangeShapeType="1"/>
            <a:stCxn id="108" idx="2"/>
            <a:endCxn id="111" idx="0"/>
          </p:cNvCxnSpPr>
          <p:nvPr/>
        </p:nvCxnSpPr>
        <p:spPr bwMode="auto">
          <a:xfrm flipH="1">
            <a:off x="1879394" y="1988957"/>
            <a:ext cx="665153" cy="279667"/>
          </a:xfrm>
          <a:prstGeom prst="straightConnector1">
            <a:avLst/>
          </a:prstGeom>
          <a:noFill/>
          <a:ln w="9525">
            <a:solidFill>
              <a:sysClr val="windowText" lastClr="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5" name="AutoShape 12"/>
          <p:cNvCxnSpPr>
            <a:cxnSpLocks noChangeShapeType="1"/>
            <a:stCxn id="108" idx="2"/>
            <a:endCxn id="110" idx="0"/>
          </p:cNvCxnSpPr>
          <p:nvPr/>
        </p:nvCxnSpPr>
        <p:spPr bwMode="auto">
          <a:xfrm>
            <a:off x="2544548" y="1988957"/>
            <a:ext cx="604685" cy="279667"/>
          </a:xfrm>
          <a:prstGeom prst="straightConnector1">
            <a:avLst/>
          </a:prstGeom>
          <a:noFill/>
          <a:ln w="9525">
            <a:solidFill>
              <a:sysClr val="windowText" lastClr="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6" name="AutoShape 14"/>
          <p:cNvCxnSpPr>
            <a:cxnSpLocks noChangeShapeType="1"/>
            <a:stCxn id="111" idx="2"/>
            <a:endCxn id="109" idx="0"/>
          </p:cNvCxnSpPr>
          <p:nvPr/>
        </p:nvCxnSpPr>
        <p:spPr bwMode="auto">
          <a:xfrm flipH="1">
            <a:off x="1335178" y="2654110"/>
            <a:ext cx="544216" cy="279667"/>
          </a:xfrm>
          <a:prstGeom prst="straightConnector1">
            <a:avLst/>
          </a:prstGeom>
          <a:noFill/>
          <a:ln w="9525">
            <a:solidFill>
              <a:sysClr val="windowText" lastClr="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7" name="AutoShape 15"/>
          <p:cNvCxnSpPr>
            <a:cxnSpLocks noChangeShapeType="1"/>
            <a:stCxn id="111" idx="2"/>
            <a:endCxn id="113" idx="0"/>
          </p:cNvCxnSpPr>
          <p:nvPr/>
        </p:nvCxnSpPr>
        <p:spPr bwMode="auto">
          <a:xfrm>
            <a:off x="1879394" y="2654110"/>
            <a:ext cx="181405" cy="279667"/>
          </a:xfrm>
          <a:prstGeom prst="straightConnector1">
            <a:avLst/>
          </a:prstGeom>
          <a:noFill/>
          <a:ln w="9525">
            <a:solidFill>
              <a:sysClr val="windowText" lastClr="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8" name="AutoShape 16"/>
          <p:cNvCxnSpPr>
            <a:cxnSpLocks noChangeShapeType="1"/>
            <a:stCxn id="110" idx="2"/>
            <a:endCxn id="112" idx="0"/>
          </p:cNvCxnSpPr>
          <p:nvPr/>
        </p:nvCxnSpPr>
        <p:spPr bwMode="auto">
          <a:xfrm flipH="1">
            <a:off x="2907359" y="2654110"/>
            <a:ext cx="241874" cy="279667"/>
          </a:xfrm>
          <a:prstGeom prst="straightConnector1">
            <a:avLst/>
          </a:prstGeom>
          <a:noFill/>
          <a:ln w="9525">
            <a:solidFill>
              <a:sysClr val="windowText" lastClr="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9" name="AutoShape 17"/>
          <p:cNvCxnSpPr>
            <a:cxnSpLocks noChangeShapeType="1"/>
            <a:stCxn id="110" idx="2"/>
            <a:endCxn id="107" idx="0"/>
          </p:cNvCxnSpPr>
          <p:nvPr/>
        </p:nvCxnSpPr>
        <p:spPr bwMode="auto">
          <a:xfrm>
            <a:off x="3149233" y="2654110"/>
            <a:ext cx="544216" cy="279667"/>
          </a:xfrm>
          <a:prstGeom prst="straightConnector1">
            <a:avLst/>
          </a:prstGeom>
          <a:noFill/>
          <a:ln w="9525">
            <a:solidFill>
              <a:sysClr val="windowText" lastClr="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3" name="文本框 42"/>
          <p:cNvSpPr txBox="1"/>
          <p:nvPr/>
        </p:nvSpPr>
        <p:spPr>
          <a:xfrm>
            <a:off x="891342" y="3603454"/>
            <a:ext cx="3493626" cy="1015663"/>
          </a:xfrm>
          <a:prstGeom prst="rect">
            <a:avLst/>
          </a:prstGeom>
          <a:solidFill>
            <a:srgbClr val="4F81BD">
              <a:lumMod val="20000"/>
              <a:lumOff val="80000"/>
            </a:srgbClr>
          </a:solid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200" b="1" i="0" u="none" strike="noStrike" kern="0" cap="none" spc="0" normalizeH="0" baseline="0" noProof="0" dirty="0">
                <a:ln>
                  <a:noFill/>
                </a:ln>
                <a:solidFill>
                  <a:prstClr val="black"/>
                </a:solidFill>
                <a:effectLst/>
                <a:uLnTx/>
                <a:uFillTx/>
                <a:latin typeface="Verdana (Body)"/>
                <a:ea typeface="宋体" panose="02010600030101010101" pitchFamily="2" charset="-122"/>
              </a:rPr>
              <a:t>How many nodes are visited during search?</a:t>
            </a:r>
          </a:p>
          <a:p>
            <a:pPr lvl="0">
              <a:defRPr/>
            </a:pPr>
            <a:r>
              <a:rPr lang="en-SG" altLang="zh-CN" sz="1200" b="1" kern="0" dirty="0">
                <a:solidFill>
                  <a:prstClr val="black"/>
                </a:solidFill>
                <a:latin typeface="Verdana (Body)"/>
                <a:ea typeface="宋体" panose="02010600030101010101" pitchFamily="2" charset="-122"/>
              </a:rPr>
              <a:t>In general, for a BT with </a:t>
            </a:r>
            <a:r>
              <a:rPr lang="en-SG" altLang="zh-CN" sz="1200" b="1" kern="0" dirty="0">
                <a:solidFill>
                  <a:srgbClr val="FF0000"/>
                </a:solidFill>
                <a:latin typeface="Verdana (Body)"/>
                <a:ea typeface="宋体" panose="02010600030101010101" pitchFamily="2" charset="-122"/>
              </a:rPr>
              <a:t>n</a:t>
            </a:r>
            <a:r>
              <a:rPr lang="en-SG" altLang="zh-CN" sz="1200" b="1" kern="0" dirty="0">
                <a:solidFill>
                  <a:prstClr val="black"/>
                </a:solidFill>
                <a:latin typeface="Verdana (Body)"/>
                <a:ea typeface="宋体" panose="02010600030101010101" pitchFamily="2" charset="-122"/>
              </a:rPr>
              <a:t> nodes:</a:t>
            </a:r>
            <a:endParaRPr kumimoji="0" lang="en-US" altLang="zh-CN" sz="1200" b="1" i="0" u="none" strike="noStrike" kern="0" cap="none" spc="0" normalizeH="0" baseline="0" noProof="0" dirty="0">
              <a:ln>
                <a:noFill/>
              </a:ln>
              <a:solidFill>
                <a:prstClr val="black"/>
              </a:solidFill>
              <a:effectLst/>
              <a:uLnTx/>
              <a:uFillTx/>
              <a:latin typeface="Verdana (Body)"/>
              <a:ea typeface="宋体" panose="02010600030101010101" pitchFamily="2" charset="-122"/>
            </a:endParaRPr>
          </a:p>
          <a:p>
            <a:pPr lvl="0">
              <a:defRPr/>
            </a:pPr>
            <a:r>
              <a:rPr lang="en-SG" altLang="zh-CN" sz="1200" b="1" kern="0" dirty="0">
                <a:solidFill>
                  <a:prstClr val="black"/>
                </a:solidFill>
                <a:latin typeface="Verdana (Body)"/>
                <a:ea typeface="宋体" panose="02010600030101010101" pitchFamily="2" charset="-122"/>
              </a:rPr>
              <a:t>--best case: First node in traversal</a:t>
            </a:r>
          </a:p>
          <a:p>
            <a:pPr lvl="0">
              <a:defRPr/>
            </a:pPr>
            <a:r>
              <a:rPr lang="en-SG" altLang="zh-CN" sz="1200" b="1" kern="0" dirty="0">
                <a:solidFill>
                  <a:prstClr val="black"/>
                </a:solidFill>
                <a:latin typeface="Verdana (Body)"/>
                <a:ea typeface="宋体" panose="02010600030101010101" pitchFamily="2" charset="-122"/>
              </a:rPr>
              <a:t>--worst case: </a:t>
            </a:r>
            <a:r>
              <a:rPr lang="en-SG" altLang="zh-CN" sz="1200" b="1" kern="0" dirty="0">
                <a:solidFill>
                  <a:srgbClr val="FF0000"/>
                </a:solidFill>
                <a:latin typeface="Verdana (Body)"/>
                <a:ea typeface="宋体" panose="02010600030101010101" pitchFamily="2" charset="-122"/>
              </a:rPr>
              <a:t>Last node in traversal, n</a:t>
            </a:r>
          </a:p>
        </p:txBody>
      </p:sp>
      <p:sp>
        <p:nvSpPr>
          <p:cNvPr id="134" name="文本框 43"/>
          <p:cNvSpPr txBox="1"/>
          <p:nvPr/>
        </p:nvSpPr>
        <p:spPr>
          <a:xfrm>
            <a:off x="4465148" y="3588839"/>
            <a:ext cx="3730582" cy="1384995"/>
          </a:xfrm>
          <a:prstGeom prst="rect">
            <a:avLst/>
          </a:prstGeom>
          <a:solidFill>
            <a:srgbClr val="F79646">
              <a:lumMod val="20000"/>
              <a:lumOff val="80000"/>
            </a:srgbClr>
          </a:solidFill>
        </p:spPr>
        <p:txBody>
          <a:bodyPr wrap="square" rtlCol="0">
            <a:spAutoFit/>
          </a:bodyPr>
          <a:lstStyle/>
          <a:p>
            <a:pPr lvl="0"/>
            <a:r>
              <a:rPr lang="en-SG" altLang="zh-CN" sz="1200" b="1" kern="0" dirty="0">
                <a:solidFill>
                  <a:prstClr val="black"/>
                </a:solidFill>
                <a:latin typeface="Verdana (Body)"/>
                <a:ea typeface="宋体" panose="02010600030101010101" pitchFamily="2" charset="-122"/>
              </a:rPr>
              <a:t>How many nodes are visited during search?</a:t>
            </a:r>
          </a:p>
          <a:p>
            <a:pPr lvl="0"/>
            <a:r>
              <a:rPr lang="en-SG" altLang="zh-CN" sz="1200" b="1" kern="0" dirty="0">
                <a:solidFill>
                  <a:prstClr val="black"/>
                </a:solidFill>
                <a:latin typeface="Verdana (Body)"/>
                <a:ea typeface="宋体" panose="02010600030101010101" pitchFamily="2" charset="-122"/>
              </a:rPr>
              <a:t>In general, for a BST with </a:t>
            </a:r>
            <a:r>
              <a:rPr lang="en-SG" altLang="zh-CN" sz="1200" b="1" kern="0" dirty="0">
                <a:solidFill>
                  <a:srgbClr val="FF0000"/>
                </a:solidFill>
                <a:latin typeface="Verdana (Body)"/>
                <a:ea typeface="宋体" panose="02010600030101010101" pitchFamily="2" charset="-122"/>
              </a:rPr>
              <a:t>n</a:t>
            </a:r>
            <a:r>
              <a:rPr lang="en-SG" altLang="zh-CN" sz="1200" b="1" kern="0" dirty="0">
                <a:solidFill>
                  <a:prstClr val="black"/>
                </a:solidFill>
                <a:latin typeface="Verdana (Body)"/>
                <a:ea typeface="宋体" panose="02010600030101010101" pitchFamily="2" charset="-122"/>
              </a:rPr>
              <a:t> nodes:</a:t>
            </a:r>
          </a:p>
          <a:p>
            <a:pPr lvl="0"/>
            <a:r>
              <a:rPr lang="en-SG" altLang="zh-CN" sz="1200" b="1" kern="0" dirty="0">
                <a:solidFill>
                  <a:prstClr val="black"/>
                </a:solidFill>
                <a:latin typeface="Verdana (Body)"/>
                <a:ea typeface="宋体" panose="02010600030101010101" pitchFamily="2" charset="-122"/>
              </a:rPr>
              <a:t>--best case: First node in traversal</a:t>
            </a:r>
          </a:p>
          <a:p>
            <a:pPr lvl="0"/>
            <a:r>
              <a:rPr lang="en-SG" altLang="zh-CN" sz="1200" b="1" kern="0" dirty="0">
                <a:solidFill>
                  <a:prstClr val="black"/>
                </a:solidFill>
                <a:latin typeface="Verdana (Body)"/>
                <a:ea typeface="宋体" panose="02010600030101010101" pitchFamily="2" charset="-122"/>
              </a:rPr>
              <a:t>--worst case: </a:t>
            </a:r>
          </a:p>
          <a:p>
            <a:pPr lvl="0"/>
            <a:r>
              <a:rPr lang="en-SG" altLang="zh-CN" sz="1200" b="1" kern="0" dirty="0">
                <a:solidFill>
                  <a:prstClr val="black"/>
                </a:solidFill>
                <a:latin typeface="Verdana (Body)"/>
                <a:ea typeface="宋体" panose="02010600030101010101" pitchFamily="2" charset="-122"/>
              </a:rPr>
              <a:t> </a:t>
            </a:r>
            <a:r>
              <a:rPr lang="en-SG" altLang="zh-CN" sz="1200" b="1" kern="0" dirty="0">
                <a:solidFill>
                  <a:srgbClr val="FF0000"/>
                </a:solidFill>
                <a:latin typeface="Verdana (Body)"/>
                <a:ea typeface="宋体" panose="02010600030101010101" pitchFamily="2" charset="-122"/>
              </a:rPr>
              <a:t>leaf node: the height of the root + 1   </a:t>
            </a:r>
          </a:p>
          <a:p>
            <a:pPr lvl="0"/>
            <a:r>
              <a:rPr lang="en-SG" altLang="zh-CN" sz="1200" b="1" kern="0" dirty="0">
                <a:solidFill>
                  <a:srgbClr val="FF0000"/>
                </a:solidFill>
                <a:latin typeface="Verdana (Body)"/>
                <a:ea typeface="宋体" panose="02010600030101010101" pitchFamily="2" charset="-122"/>
              </a:rPr>
              <a:t>        Minimal height H = </a:t>
            </a:r>
            <a:r>
              <a:rPr lang="en-US" altLang="zh-CN" sz="1200" b="1" dirty="0">
                <a:solidFill>
                  <a:srgbClr val="FF0000"/>
                </a:solidFill>
                <a:sym typeface="Symbol" panose="05050102010706020507" pitchFamily="18" charset="2"/>
              </a:rPr>
              <a:t></a:t>
            </a:r>
            <a:r>
              <a:rPr lang="en-SG" altLang="zh-CN" sz="1200" b="1" kern="0" dirty="0">
                <a:solidFill>
                  <a:srgbClr val="FF0000"/>
                </a:solidFill>
                <a:latin typeface="Verdana (Body)"/>
                <a:ea typeface="宋体" panose="02010600030101010101" pitchFamily="2" charset="-122"/>
              </a:rPr>
              <a:t>log</a:t>
            </a:r>
            <a:r>
              <a:rPr lang="en-SG" altLang="zh-CN" sz="1200" b="1" kern="0" baseline="-25000" dirty="0">
                <a:solidFill>
                  <a:srgbClr val="FF0000"/>
                </a:solidFill>
                <a:latin typeface="Verdana (Body)"/>
                <a:ea typeface="宋体" panose="02010600030101010101" pitchFamily="2" charset="-122"/>
              </a:rPr>
              <a:t>2</a:t>
            </a:r>
            <a:r>
              <a:rPr lang="en-SG" altLang="zh-CN" sz="1200" b="1" kern="0" dirty="0">
                <a:solidFill>
                  <a:srgbClr val="FF0000"/>
                </a:solidFill>
                <a:latin typeface="Verdana (Body)"/>
                <a:ea typeface="宋体" panose="02010600030101010101" pitchFamily="2" charset="-122"/>
              </a:rPr>
              <a:t>n</a:t>
            </a:r>
            <a:r>
              <a:rPr lang="en-US" altLang="zh-CN" sz="1200" b="1" dirty="0">
                <a:solidFill>
                  <a:srgbClr val="FF0000"/>
                </a:solidFill>
                <a:sym typeface="Symbol" panose="05050102010706020507" pitchFamily="18" charset="2"/>
              </a:rPr>
              <a:t></a:t>
            </a:r>
            <a:endParaRPr kumimoji="0" lang="en-US" altLang="zh-CN" sz="1200" b="1" i="0" u="none" strike="noStrike" kern="0" cap="none" spc="0" normalizeH="0" baseline="0" noProof="0" dirty="0">
              <a:ln>
                <a:noFill/>
              </a:ln>
              <a:solidFill>
                <a:srgbClr val="FF0000"/>
              </a:solidFill>
              <a:effectLst/>
              <a:uLnTx/>
              <a:uFillTx/>
              <a:latin typeface="Verdana (Body)"/>
              <a:ea typeface="宋体" panose="02010600030101010101" pitchFamily="2" charset="-122"/>
            </a:endParaRPr>
          </a:p>
        </p:txBody>
      </p:sp>
      <p:sp>
        <p:nvSpPr>
          <p:cNvPr id="136" name="文本框 47"/>
          <p:cNvSpPr txBox="1"/>
          <p:nvPr/>
        </p:nvSpPr>
        <p:spPr>
          <a:xfrm>
            <a:off x="5574597" y="2602240"/>
            <a:ext cx="1189629" cy="307777"/>
          </a:xfrm>
          <a:prstGeom prst="rect">
            <a:avLst/>
          </a:prstGeom>
          <a:noFill/>
        </p:spPr>
        <p:txBody>
          <a:bodyPr wrap="square" rtlCol="0">
            <a:spAutoFit/>
          </a:bodyPr>
          <a:lstStyle/>
          <a:p>
            <a:r>
              <a:rPr lang="en-US" altLang="zh-CN" sz="1400" dirty="0">
                <a:solidFill>
                  <a:prstClr val="black"/>
                </a:solidFill>
                <a:latin typeface="Verdana (Body)"/>
                <a:ea typeface="宋体" panose="02010600030101010101" pitchFamily="2" charset="-122"/>
              </a:rPr>
              <a:t>3 nodes</a:t>
            </a:r>
            <a:endParaRPr lang="zh-CN" altLang="en-US" sz="1400" dirty="0">
              <a:solidFill>
                <a:prstClr val="black"/>
              </a:solidFill>
              <a:latin typeface="Verdana (Body)"/>
              <a:ea typeface="宋体" panose="02010600030101010101" pitchFamily="2" charset="-122"/>
            </a:endParaRPr>
          </a:p>
        </p:txBody>
      </p:sp>
      <p:sp>
        <p:nvSpPr>
          <p:cNvPr id="137" name="文本框 48"/>
          <p:cNvSpPr txBox="1"/>
          <p:nvPr/>
        </p:nvSpPr>
        <p:spPr>
          <a:xfrm>
            <a:off x="3066494" y="1975009"/>
            <a:ext cx="1144954" cy="304952"/>
          </a:xfrm>
          <a:prstGeom prst="rect">
            <a:avLst/>
          </a:prstGeom>
          <a:noFill/>
        </p:spPr>
        <p:txBody>
          <a:bodyPr wrap="square" rtlCol="0">
            <a:spAutoFit/>
          </a:bodyPr>
          <a:lstStyle/>
          <a:p>
            <a:r>
              <a:rPr lang="en-US" altLang="zh-CN" sz="1400" dirty="0">
                <a:solidFill>
                  <a:prstClr val="black"/>
                </a:solidFill>
                <a:latin typeface="Verdana (Body)"/>
                <a:ea typeface="宋体" panose="02010600030101010101" pitchFamily="2" charset="-122"/>
              </a:rPr>
              <a:t>5 nodes</a:t>
            </a:r>
            <a:endParaRPr lang="zh-CN" altLang="en-US" sz="1400" dirty="0">
              <a:solidFill>
                <a:prstClr val="black"/>
              </a:solidFill>
              <a:latin typeface="Verdana (Body)"/>
              <a:ea typeface="宋体" panose="02010600030101010101" pitchFamily="2" charset="-122"/>
            </a:endParaRPr>
          </a:p>
        </p:txBody>
      </p:sp>
      <p:sp>
        <p:nvSpPr>
          <p:cNvPr id="138" name="文本框 49"/>
          <p:cNvSpPr txBox="1"/>
          <p:nvPr/>
        </p:nvSpPr>
        <p:spPr>
          <a:xfrm>
            <a:off x="4465148" y="1843418"/>
            <a:ext cx="1030303" cy="307777"/>
          </a:xfrm>
          <a:prstGeom prst="rect">
            <a:avLst/>
          </a:prstGeom>
          <a:noFill/>
        </p:spPr>
        <p:txBody>
          <a:bodyPr wrap="square" rtlCol="0">
            <a:spAutoFit/>
          </a:bodyPr>
          <a:lstStyle/>
          <a:p>
            <a:r>
              <a:rPr lang="en-US" altLang="zh-CN" sz="1400" dirty="0">
                <a:solidFill>
                  <a:prstClr val="black"/>
                </a:solidFill>
                <a:latin typeface="Verdana (Body)"/>
                <a:ea typeface="宋体" panose="02010600030101010101" pitchFamily="2" charset="-122"/>
              </a:rPr>
              <a:t>2 nodes</a:t>
            </a:r>
            <a:endParaRPr lang="zh-CN" altLang="en-US" sz="1400" dirty="0">
              <a:solidFill>
                <a:prstClr val="black"/>
              </a:solidFill>
              <a:latin typeface="Verdana (Body)"/>
              <a:ea typeface="宋体" panose="02010600030101010101" pitchFamily="2" charset="-122"/>
            </a:endParaRPr>
          </a:p>
        </p:txBody>
      </p:sp>
      <p:sp>
        <p:nvSpPr>
          <p:cNvPr id="154" name="文本框 35"/>
          <p:cNvSpPr txBox="1"/>
          <p:nvPr/>
        </p:nvSpPr>
        <p:spPr>
          <a:xfrm rot="1200195">
            <a:off x="6508256" y="1546765"/>
            <a:ext cx="1828795" cy="510778"/>
          </a:xfrm>
          <a:prstGeom prst="roundRect">
            <a:avLst/>
          </a:prstGeom>
          <a:solidFill>
            <a:sysClr val="window" lastClr="FFFFFF"/>
          </a:solidFill>
          <a:ln w="38100">
            <a:solidFill>
              <a:srgbClr val="FFC000"/>
            </a:solid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CN" sz="2400" b="1" kern="0">
                <a:ln>
                  <a:solidFill>
                    <a:srgbClr val="FFC000"/>
                  </a:solidFill>
                </a:ln>
                <a:solidFill>
                  <a:srgbClr val="F79646"/>
                </a:solidFill>
                <a:latin typeface="Verdana (Body)"/>
                <a:ea typeface="宋体" panose="02010600030101010101" pitchFamily="2" charset="-122"/>
              </a:rPr>
              <a:t>E</a:t>
            </a:r>
            <a:r>
              <a:rPr kumimoji="0" lang="en-US" altLang="zh-CN" sz="2400" b="1" i="0" u="none" strike="noStrike" kern="0" cap="none" spc="0" normalizeH="0" baseline="0" noProof="0">
                <a:ln>
                  <a:solidFill>
                    <a:srgbClr val="FFC000"/>
                  </a:solidFill>
                </a:ln>
                <a:solidFill>
                  <a:srgbClr val="F79646"/>
                </a:solidFill>
                <a:effectLst/>
                <a:uLnTx/>
                <a:uFillTx/>
                <a:latin typeface="Verdana (Body)"/>
                <a:ea typeface="宋体" panose="02010600030101010101" pitchFamily="2" charset="-122"/>
              </a:rPr>
              <a:t>fficient</a:t>
            </a:r>
            <a:endParaRPr kumimoji="0" lang="zh-CN" altLang="en-US" sz="2400" b="1" i="0" u="none" strike="noStrike" kern="0" cap="none" spc="0" normalizeH="0" baseline="0" noProof="0" dirty="0">
              <a:ln>
                <a:solidFill>
                  <a:srgbClr val="FFC000"/>
                </a:solidFill>
              </a:ln>
              <a:solidFill>
                <a:srgbClr val="F79646"/>
              </a:solidFill>
              <a:effectLst/>
              <a:uLnTx/>
              <a:uFillTx/>
              <a:latin typeface="Verdana (Body)"/>
              <a:ea typeface="宋体" panose="02010600030101010101" pitchFamily="2" charset="-122"/>
            </a:endParaRPr>
          </a:p>
        </p:txBody>
      </p:sp>
      <p:sp>
        <p:nvSpPr>
          <p:cNvPr id="155" name="文本框 35"/>
          <p:cNvSpPr txBox="1"/>
          <p:nvPr/>
        </p:nvSpPr>
        <p:spPr>
          <a:xfrm rot="1200195">
            <a:off x="2573965" y="1816443"/>
            <a:ext cx="2142232" cy="510778"/>
          </a:xfrm>
          <a:prstGeom prst="roundRect">
            <a:avLst/>
          </a:prstGeom>
          <a:solidFill>
            <a:sysClr val="window" lastClr="FFFFFF"/>
          </a:solidFill>
          <a:ln w="38100">
            <a:solidFill>
              <a:srgbClr val="FFC000"/>
            </a:solid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solidFill>
                    <a:srgbClr val="FFC000"/>
                  </a:solidFill>
                </a:ln>
                <a:solidFill>
                  <a:srgbClr val="F79646"/>
                </a:solidFill>
                <a:effectLst/>
                <a:uLnTx/>
                <a:uFillTx/>
                <a:latin typeface="Verdana (Body)"/>
                <a:ea typeface="宋体" panose="02010600030101010101" pitchFamily="2" charset="-122"/>
              </a:rPr>
              <a:t>inefficient</a:t>
            </a:r>
            <a:endParaRPr kumimoji="0" lang="zh-CN" altLang="en-US" sz="2400" b="1" i="0" u="none" strike="noStrike" kern="0" cap="none" spc="0" normalizeH="0" baseline="0" noProof="0" dirty="0">
              <a:ln>
                <a:solidFill>
                  <a:srgbClr val="FFC000"/>
                </a:solidFill>
              </a:ln>
              <a:solidFill>
                <a:srgbClr val="F79646"/>
              </a:solidFill>
              <a:effectLst/>
              <a:uLnTx/>
              <a:uFillTx/>
              <a:latin typeface="Verdana (Body)"/>
              <a:ea typeface="宋体" panose="02010600030101010101" pitchFamily="2" charset="-122"/>
            </a:endParaRPr>
          </a:p>
        </p:txBody>
      </p:sp>
      <p:sp>
        <p:nvSpPr>
          <p:cNvPr id="51" name="TextBox 50"/>
          <p:cNvSpPr txBox="1"/>
          <p:nvPr/>
        </p:nvSpPr>
        <p:spPr>
          <a:xfrm>
            <a:off x="1107722" y="5209227"/>
            <a:ext cx="6604260" cy="307777"/>
          </a:xfrm>
          <a:prstGeom prst="rect">
            <a:avLst/>
          </a:prstGeom>
          <a:noFill/>
        </p:spPr>
        <p:txBody>
          <a:bodyPr wrap="square" rtlCol="0">
            <a:spAutoFit/>
          </a:bodyPr>
          <a:lstStyle/>
          <a:p>
            <a:r>
              <a:rPr lang="en-US" altLang="zh-CN" sz="1400" dirty="0">
                <a:solidFill>
                  <a:prstClr val="black"/>
                </a:solidFill>
                <a:latin typeface="Verdana (Body)"/>
                <a:ea typeface="宋体" panose="02010600030101010101" pitchFamily="2" charset="-122"/>
                <a:cs typeface="Calibri"/>
              </a:rPr>
              <a:t>As </a:t>
            </a:r>
            <a:r>
              <a:rPr lang="en-US" altLang="zh-CN" sz="1400" b="1" dirty="0">
                <a:solidFill>
                  <a:srgbClr val="FF0000"/>
                </a:solidFill>
                <a:latin typeface="Verdana (Body)"/>
                <a:ea typeface="宋体" panose="02010600030101010101" pitchFamily="2" charset="-122"/>
                <a:cs typeface="Calibri"/>
              </a:rPr>
              <a:t>n</a:t>
            </a:r>
            <a:r>
              <a:rPr lang="en-US" altLang="zh-CN" sz="1400" dirty="0">
                <a:solidFill>
                  <a:prstClr val="black"/>
                </a:solidFill>
                <a:latin typeface="Verdana (Body)"/>
                <a:ea typeface="宋体" panose="02010600030101010101" pitchFamily="2" charset="-122"/>
                <a:cs typeface="Calibri"/>
              </a:rPr>
              <a:t> becomes a big number, the difference between them becomes even greater</a:t>
            </a:r>
          </a:p>
        </p:txBody>
      </p:sp>
      <p:sp>
        <p:nvSpPr>
          <p:cNvPr id="3" name="Rectangle 2"/>
          <p:cNvSpPr/>
          <p:nvPr/>
        </p:nvSpPr>
        <p:spPr>
          <a:xfrm>
            <a:off x="1118114" y="5708706"/>
            <a:ext cx="6661162" cy="276999"/>
          </a:xfrm>
          <a:prstGeom prst="rect">
            <a:avLst/>
          </a:prstGeom>
        </p:spPr>
        <p:txBody>
          <a:bodyPr wrap="square">
            <a:spAutoFit/>
          </a:bodyPr>
          <a:lstStyle/>
          <a:p>
            <a:r>
              <a:rPr lang="en-US" sz="1200" b="1" dirty="0">
                <a:solidFill>
                  <a:srgbClr val="3366FF"/>
                </a:solidFill>
              </a:rPr>
              <a:t>Height of a node = number of links from that node to the deepest leaf node</a:t>
            </a:r>
          </a:p>
        </p:txBody>
      </p:sp>
    </p:spTree>
    <p:extLst>
      <p:ext uri="{BB962C8B-B14F-4D97-AF65-F5344CB8AC3E}">
        <p14:creationId xmlns:p14="http://schemas.microsoft.com/office/powerpoint/2010/main" val="525980365"/>
      </p:ext>
    </p:extLst>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54"/>
                                        </p:tgtEl>
                                        <p:attrNameLst>
                                          <p:attrName>style.visibility</p:attrName>
                                        </p:attrNameLst>
                                      </p:cBhvr>
                                      <p:to>
                                        <p:strVal val="visible"/>
                                      </p:to>
                                    </p:set>
                                    <p:anim calcmode="lin" valueType="num">
                                      <p:cBhvr>
                                        <p:cTn id="7" dur="500" fill="hold"/>
                                        <p:tgtEl>
                                          <p:spTgt spid="154"/>
                                        </p:tgtEl>
                                        <p:attrNameLst>
                                          <p:attrName>ppt_w</p:attrName>
                                        </p:attrNameLst>
                                      </p:cBhvr>
                                      <p:tavLst>
                                        <p:tav tm="0">
                                          <p:val>
                                            <p:fltVal val="0"/>
                                          </p:val>
                                        </p:tav>
                                        <p:tav tm="100000">
                                          <p:val>
                                            <p:strVal val="#ppt_w"/>
                                          </p:val>
                                        </p:tav>
                                      </p:tavLst>
                                    </p:anim>
                                    <p:anim calcmode="lin" valueType="num">
                                      <p:cBhvr>
                                        <p:cTn id="8" dur="500" fill="hold"/>
                                        <p:tgtEl>
                                          <p:spTgt spid="154"/>
                                        </p:tgtEl>
                                        <p:attrNameLst>
                                          <p:attrName>ppt_h</p:attrName>
                                        </p:attrNameLst>
                                      </p:cBhvr>
                                      <p:tavLst>
                                        <p:tav tm="0">
                                          <p:val>
                                            <p:fltVal val="0"/>
                                          </p:val>
                                        </p:tav>
                                        <p:tav tm="100000">
                                          <p:val>
                                            <p:strVal val="#ppt_h"/>
                                          </p:val>
                                        </p:tav>
                                      </p:tavLst>
                                    </p:anim>
                                    <p:animEffect transition="in" filter="fade">
                                      <p:cBhvr>
                                        <p:cTn id="9" dur="500"/>
                                        <p:tgtEl>
                                          <p:spTgt spid="154"/>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155"/>
                                        </p:tgtEl>
                                        <p:attrNameLst>
                                          <p:attrName>style.visibility</p:attrName>
                                        </p:attrNameLst>
                                      </p:cBhvr>
                                      <p:to>
                                        <p:strVal val="visible"/>
                                      </p:to>
                                    </p:set>
                                    <p:anim calcmode="lin" valueType="num">
                                      <p:cBhvr>
                                        <p:cTn id="14" dur="500" fill="hold"/>
                                        <p:tgtEl>
                                          <p:spTgt spid="155"/>
                                        </p:tgtEl>
                                        <p:attrNameLst>
                                          <p:attrName>ppt_w</p:attrName>
                                        </p:attrNameLst>
                                      </p:cBhvr>
                                      <p:tavLst>
                                        <p:tav tm="0">
                                          <p:val>
                                            <p:fltVal val="0"/>
                                          </p:val>
                                        </p:tav>
                                        <p:tav tm="100000">
                                          <p:val>
                                            <p:strVal val="#ppt_w"/>
                                          </p:val>
                                        </p:tav>
                                      </p:tavLst>
                                    </p:anim>
                                    <p:anim calcmode="lin" valueType="num">
                                      <p:cBhvr>
                                        <p:cTn id="15" dur="500" fill="hold"/>
                                        <p:tgtEl>
                                          <p:spTgt spid="155"/>
                                        </p:tgtEl>
                                        <p:attrNameLst>
                                          <p:attrName>ppt_h</p:attrName>
                                        </p:attrNameLst>
                                      </p:cBhvr>
                                      <p:tavLst>
                                        <p:tav tm="0">
                                          <p:val>
                                            <p:fltVal val="0"/>
                                          </p:val>
                                        </p:tav>
                                        <p:tav tm="100000">
                                          <p:val>
                                            <p:strVal val="#ppt_h"/>
                                          </p:val>
                                        </p:tav>
                                      </p:tavLst>
                                    </p:anim>
                                    <p:animEffect transition="in" filter="fade">
                                      <p:cBhvr>
                                        <p:cTn id="16" dur="500"/>
                                        <p:tgtEl>
                                          <p:spTgt spid="1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 grpId="0" animBg="1"/>
      <p:bldP spid="155"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t>How do we get Minimal H= </a:t>
            </a:r>
            <a:r>
              <a:rPr lang="en-US" altLang="zh-CN">
                <a:sym typeface="Symbol" panose="05050102010706020507" pitchFamily="18" charset="2"/>
              </a:rPr>
              <a:t></a:t>
            </a:r>
            <a:r>
              <a:rPr lang="en-US" altLang="zh-CN" cap="none">
                <a:sym typeface="Symbol" panose="05050102010706020507" pitchFamily="18" charset="2"/>
              </a:rPr>
              <a:t>log</a:t>
            </a:r>
            <a:r>
              <a:rPr lang="en-SG" cap="none" baseline="-25000"/>
              <a:t>2</a:t>
            </a:r>
            <a:r>
              <a:rPr lang="en-SG" cap="none"/>
              <a:t>n</a:t>
            </a:r>
            <a:r>
              <a:rPr lang="en-US" altLang="zh-CN">
                <a:sym typeface="Symbol" panose="05050102010706020507" pitchFamily="18" charset="2"/>
              </a:rPr>
              <a:t></a:t>
            </a:r>
            <a:endParaRPr lang="en-SG"/>
          </a:p>
        </p:txBody>
      </p:sp>
      <p:sp>
        <p:nvSpPr>
          <p:cNvPr id="3" name="Content Placeholder 1"/>
          <p:cNvSpPr txBox="1">
            <a:spLocks/>
          </p:cNvSpPr>
          <p:nvPr/>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SG" sz="1800"/>
              <a:t>For a tree with height </a:t>
            </a:r>
            <a:r>
              <a:rPr lang="en-SG" sz="1800" i="1"/>
              <a:t>H</a:t>
            </a:r>
            <a:r>
              <a:rPr lang="en-SG" sz="1800"/>
              <a:t>, we have:</a:t>
            </a:r>
          </a:p>
          <a:p>
            <a:pPr marL="0" indent="0">
              <a:lnSpc>
                <a:spcPct val="150000"/>
              </a:lnSpc>
              <a:buNone/>
            </a:pPr>
            <a:r>
              <a:rPr lang="en-SG" sz="1800"/>
              <a:t>	</a:t>
            </a:r>
            <a:r>
              <a:rPr lang="en-SG" sz="1800" i="1"/>
              <a:t>n</a:t>
            </a:r>
            <a:r>
              <a:rPr lang="en-SG" sz="1800"/>
              <a:t> </a:t>
            </a:r>
            <a:r>
              <a:rPr lang="en-US" altLang="zh-CN" sz="1800">
                <a:sym typeface="Symbol" panose="05050102010706020507" pitchFamily="18" charset="2"/>
              </a:rPr>
              <a:t></a:t>
            </a:r>
            <a:r>
              <a:rPr lang="en-SG" sz="1800"/>
              <a:t> 2</a:t>
            </a:r>
            <a:r>
              <a:rPr lang="en-SG" sz="1800" baseline="30000"/>
              <a:t>H+1</a:t>
            </a:r>
            <a:r>
              <a:rPr lang="en-SG" sz="1800"/>
              <a:t> -1 </a:t>
            </a:r>
          </a:p>
          <a:p>
            <a:pPr marL="0" indent="0">
              <a:lnSpc>
                <a:spcPct val="150000"/>
              </a:lnSpc>
              <a:buNone/>
            </a:pPr>
            <a:r>
              <a:rPr lang="en-SG" sz="1800"/>
              <a:t>      where </a:t>
            </a:r>
            <a:r>
              <a:rPr lang="en-SG" sz="1800" i="1"/>
              <a:t>n</a:t>
            </a:r>
            <a:r>
              <a:rPr lang="en-SG" sz="1800"/>
              <a:t> is the size of the tree. </a:t>
            </a:r>
          </a:p>
          <a:p>
            <a:pPr>
              <a:lnSpc>
                <a:spcPct val="150000"/>
              </a:lnSpc>
            </a:pPr>
            <a:r>
              <a:rPr lang="en-SG" sz="1800"/>
              <a:t>Tree Height </a:t>
            </a:r>
            <a:r>
              <a:rPr lang="en-US" altLang="zh-CN" sz="1800">
                <a:sym typeface="Wingdings" panose="05000000000000000000" pitchFamily="2" charset="2"/>
              </a:rPr>
              <a:t></a:t>
            </a:r>
            <a:r>
              <a:rPr lang="en-SG" sz="1800"/>
              <a:t>  H </a:t>
            </a:r>
            <a:r>
              <a:rPr lang="en-US" altLang="zh-CN" sz="1800">
                <a:sym typeface="Symbol" panose="05050102010706020507" pitchFamily="18" charset="2"/>
              </a:rPr>
              <a:t></a:t>
            </a:r>
            <a:r>
              <a:rPr lang="en-SG" sz="1800"/>
              <a:t> </a:t>
            </a:r>
            <a:r>
              <a:rPr lang="en-US" altLang="zh-CN" sz="1800" b="1">
                <a:solidFill>
                  <a:srgbClr val="FF0000"/>
                </a:solidFill>
                <a:sym typeface="Symbol" panose="05050102010706020507" pitchFamily="18" charset="2"/>
              </a:rPr>
              <a:t>log</a:t>
            </a:r>
            <a:r>
              <a:rPr lang="en-US" altLang="zh-CN" sz="1800" b="1" baseline="-25000">
                <a:solidFill>
                  <a:srgbClr val="FF0000"/>
                </a:solidFill>
                <a:sym typeface="Symbol" panose="05050102010706020507" pitchFamily="18" charset="2"/>
              </a:rPr>
              <a:t>2</a:t>
            </a:r>
            <a:r>
              <a:rPr lang="en-US" altLang="zh-CN" sz="1800" b="1">
                <a:solidFill>
                  <a:srgbClr val="FF0000"/>
                </a:solidFill>
                <a:sym typeface="Symbol" panose="05050102010706020507" pitchFamily="18" charset="2"/>
              </a:rPr>
              <a:t>n</a:t>
            </a:r>
            <a:r>
              <a:rPr lang="en-SG" sz="1800" b="1">
                <a:solidFill>
                  <a:srgbClr val="FF0000"/>
                </a:solidFill>
              </a:rPr>
              <a:t> </a:t>
            </a:r>
          </a:p>
          <a:p>
            <a:pPr>
              <a:lnSpc>
                <a:spcPct val="150000"/>
              </a:lnSpc>
            </a:pPr>
            <a:r>
              <a:rPr lang="en-SG" sz="1800"/>
              <a:t>Minimal Height = </a:t>
            </a:r>
            <a:r>
              <a:rPr lang="en-US" altLang="zh-CN" sz="1800" b="1">
                <a:solidFill>
                  <a:srgbClr val="FF0000"/>
                </a:solidFill>
                <a:sym typeface="Symbol" panose="05050102010706020507" pitchFamily="18" charset="2"/>
              </a:rPr>
              <a:t>log</a:t>
            </a:r>
            <a:r>
              <a:rPr lang="en-US" altLang="zh-CN" sz="1800" b="1" baseline="-25000">
                <a:solidFill>
                  <a:srgbClr val="FF0000"/>
                </a:solidFill>
                <a:sym typeface="Symbol" panose="05050102010706020507" pitchFamily="18" charset="2"/>
              </a:rPr>
              <a:t>2</a:t>
            </a:r>
            <a:r>
              <a:rPr lang="en-US" altLang="zh-CN" sz="1800" b="1">
                <a:solidFill>
                  <a:srgbClr val="FF0000"/>
                </a:solidFill>
                <a:sym typeface="Symbol" panose="05050102010706020507" pitchFamily="18" charset="2"/>
              </a:rPr>
              <a:t>n</a:t>
            </a:r>
            <a:endParaRPr lang="en-SG" sz="1800" b="1">
              <a:solidFill>
                <a:srgbClr val="FF0000"/>
              </a:solidFill>
            </a:endParaRPr>
          </a:p>
          <a:p>
            <a:pPr>
              <a:lnSpc>
                <a:spcPct val="150000"/>
              </a:lnSpc>
            </a:pPr>
            <a:r>
              <a:rPr lang="en-SG" sz="1800"/>
              <a:t>Height of a node = number of links from that node to the deepest leaf node</a:t>
            </a:r>
          </a:p>
          <a:p>
            <a:pPr>
              <a:lnSpc>
                <a:spcPct val="150000"/>
              </a:lnSpc>
            </a:pPr>
            <a:endParaRPr lang="en-SG" sz="1800"/>
          </a:p>
          <a:p>
            <a:pPr>
              <a:lnSpc>
                <a:spcPct val="150000"/>
              </a:lnSpc>
            </a:pPr>
            <a:endParaRPr lang="en-SG" sz="1800"/>
          </a:p>
        </p:txBody>
      </p:sp>
      <p:grpSp>
        <p:nvGrpSpPr>
          <p:cNvPr id="46" name="Group 45"/>
          <p:cNvGrpSpPr/>
          <p:nvPr/>
        </p:nvGrpSpPr>
        <p:grpSpPr>
          <a:xfrm>
            <a:off x="5921591" y="1636782"/>
            <a:ext cx="1806970" cy="1981025"/>
            <a:chOff x="6705600" y="2032176"/>
            <a:chExt cx="2216537" cy="2430043"/>
          </a:xfrm>
        </p:grpSpPr>
        <p:sp>
          <p:nvSpPr>
            <p:cNvPr id="25" name="object 11"/>
            <p:cNvSpPr/>
            <p:nvPr/>
          </p:nvSpPr>
          <p:spPr>
            <a:xfrm>
              <a:off x="7457664" y="2032176"/>
              <a:ext cx="510845" cy="441154"/>
            </a:xfrm>
            <a:prstGeom prst="ellipse">
              <a:avLst/>
            </a:prstGeom>
            <a:ln w="25399">
              <a:solidFill>
                <a:srgbClr val="839950"/>
              </a:solidFill>
            </a:ln>
          </p:spPr>
          <p:txBody>
            <a:bodyPr wrap="square" lIns="0" tIns="0" rIns="0" bIns="0" rtlCol="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sz="1400">
                <a:solidFill>
                  <a:prstClr val="black"/>
                </a:solidFill>
                <a:latin typeface="Verdana (Body)"/>
              </a:endParaRPr>
            </a:p>
          </p:txBody>
        </p:sp>
        <p:sp>
          <p:nvSpPr>
            <p:cNvPr id="26" name="object 12"/>
            <p:cNvSpPr txBox="1"/>
            <p:nvPr/>
          </p:nvSpPr>
          <p:spPr>
            <a:xfrm>
              <a:off x="7613138" y="2073719"/>
              <a:ext cx="158085" cy="302955"/>
            </a:xfrm>
            <a:prstGeom prst="ellipse">
              <a:avLst/>
            </a:prstGeom>
          </p:spPr>
          <p:txBody>
            <a:bodyPr vert="horz" wrap="squar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r>
                <a:rPr lang="en-US" sz="1400" dirty="0">
                  <a:solidFill>
                    <a:prstClr val="black"/>
                  </a:solidFill>
                  <a:latin typeface="Verdana (Body)"/>
                  <a:cs typeface="Calibri"/>
                </a:rPr>
                <a:t>D</a:t>
              </a:r>
              <a:endParaRPr sz="1400" dirty="0">
                <a:solidFill>
                  <a:prstClr val="black"/>
                </a:solidFill>
                <a:latin typeface="Verdana (Body)"/>
                <a:cs typeface="Calibri"/>
              </a:endParaRPr>
            </a:p>
          </p:txBody>
        </p:sp>
        <p:sp>
          <p:nvSpPr>
            <p:cNvPr id="27" name="object 14"/>
            <p:cNvSpPr/>
            <p:nvPr/>
          </p:nvSpPr>
          <p:spPr>
            <a:xfrm>
              <a:off x="7014850" y="2677590"/>
              <a:ext cx="510845" cy="441154"/>
            </a:xfrm>
            <a:prstGeom prst="ellipse">
              <a:avLst/>
            </a:prstGeom>
            <a:ln w="25399">
              <a:solidFill>
                <a:srgbClr val="839950"/>
              </a:solidFill>
            </a:ln>
          </p:spPr>
          <p:txBody>
            <a:bodyPr wrap="square" lIns="0" tIns="0" rIns="0" bIns="0" rtlCol="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sz="1400">
                <a:solidFill>
                  <a:prstClr val="black"/>
                </a:solidFill>
                <a:latin typeface="Verdana (Body)"/>
              </a:endParaRPr>
            </a:p>
          </p:txBody>
        </p:sp>
        <p:sp>
          <p:nvSpPr>
            <p:cNvPr id="28" name="object 15"/>
            <p:cNvSpPr txBox="1"/>
            <p:nvPr/>
          </p:nvSpPr>
          <p:spPr>
            <a:xfrm>
              <a:off x="7163989" y="2719133"/>
              <a:ext cx="172721" cy="302955"/>
            </a:xfrm>
            <a:prstGeom prst="ellipse">
              <a:avLst/>
            </a:prstGeom>
          </p:spPr>
          <p:txBody>
            <a:bodyPr vert="horz" wrap="squar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r>
                <a:rPr sz="1400" spc="-10" dirty="0">
                  <a:solidFill>
                    <a:prstClr val="black"/>
                  </a:solidFill>
                  <a:latin typeface="Verdana (Body)"/>
                  <a:cs typeface="Calibri"/>
                </a:rPr>
                <a:t>B</a:t>
              </a:r>
              <a:endParaRPr sz="1400">
                <a:solidFill>
                  <a:prstClr val="black"/>
                </a:solidFill>
                <a:latin typeface="Verdana (Body)"/>
                <a:cs typeface="Calibri"/>
              </a:endParaRPr>
            </a:p>
          </p:txBody>
        </p:sp>
        <p:sp>
          <p:nvSpPr>
            <p:cNvPr id="29" name="object 17"/>
            <p:cNvSpPr/>
            <p:nvPr/>
          </p:nvSpPr>
          <p:spPr>
            <a:xfrm>
              <a:off x="7900447" y="2677590"/>
              <a:ext cx="510845" cy="441154"/>
            </a:xfrm>
            <a:prstGeom prst="ellipse">
              <a:avLst/>
            </a:prstGeom>
            <a:ln w="25399">
              <a:solidFill>
                <a:srgbClr val="839950"/>
              </a:solidFill>
            </a:ln>
          </p:spPr>
          <p:txBody>
            <a:bodyPr wrap="square" lIns="0" tIns="0" rIns="0" bIns="0" rtlCol="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sz="1400">
                <a:solidFill>
                  <a:prstClr val="black"/>
                </a:solidFill>
                <a:latin typeface="Verdana (Body)"/>
              </a:endParaRPr>
            </a:p>
          </p:txBody>
        </p:sp>
        <p:sp>
          <p:nvSpPr>
            <p:cNvPr id="30" name="object 18"/>
            <p:cNvSpPr txBox="1"/>
            <p:nvPr/>
          </p:nvSpPr>
          <p:spPr>
            <a:xfrm>
              <a:off x="8059225" y="2719133"/>
              <a:ext cx="150765" cy="302955"/>
            </a:xfrm>
            <a:prstGeom prst="ellipse">
              <a:avLst/>
            </a:prstGeom>
          </p:spPr>
          <p:txBody>
            <a:bodyPr vert="horz" wrap="squar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r>
                <a:rPr lang="en-US" sz="1400" dirty="0">
                  <a:solidFill>
                    <a:prstClr val="black"/>
                  </a:solidFill>
                  <a:latin typeface="Verdana (Body)"/>
                  <a:cs typeface="Calibri"/>
                </a:rPr>
                <a:t>E</a:t>
              </a:r>
              <a:endParaRPr sz="1400" dirty="0">
                <a:solidFill>
                  <a:prstClr val="black"/>
                </a:solidFill>
                <a:latin typeface="Verdana (Body)"/>
                <a:cs typeface="Calibri"/>
              </a:endParaRPr>
            </a:p>
          </p:txBody>
        </p:sp>
        <p:sp>
          <p:nvSpPr>
            <p:cNvPr id="31" name="object 65"/>
            <p:cNvSpPr/>
            <p:nvPr/>
          </p:nvSpPr>
          <p:spPr>
            <a:xfrm>
              <a:off x="7314499" y="3368633"/>
              <a:ext cx="510845" cy="441154"/>
            </a:xfrm>
            <a:prstGeom prst="ellipse">
              <a:avLst/>
            </a:prstGeom>
            <a:ln w="25399">
              <a:solidFill>
                <a:srgbClr val="839950"/>
              </a:solidFill>
            </a:ln>
          </p:spPr>
          <p:txBody>
            <a:bodyPr wrap="square" lIns="0" tIns="0" rIns="0" bIns="0" rtlCol="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sz="1400">
                <a:solidFill>
                  <a:prstClr val="black"/>
                </a:solidFill>
                <a:latin typeface="Verdana (Body)"/>
              </a:endParaRPr>
            </a:p>
          </p:txBody>
        </p:sp>
        <p:sp>
          <p:nvSpPr>
            <p:cNvPr id="32" name="object 66"/>
            <p:cNvSpPr txBox="1"/>
            <p:nvPr/>
          </p:nvSpPr>
          <p:spPr>
            <a:xfrm>
              <a:off x="7464853" y="3410176"/>
              <a:ext cx="169794" cy="302955"/>
            </a:xfrm>
            <a:prstGeom prst="ellipse">
              <a:avLst/>
            </a:prstGeom>
          </p:spPr>
          <p:txBody>
            <a:bodyPr vert="horz" wrap="squar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r>
                <a:rPr sz="1400" dirty="0">
                  <a:solidFill>
                    <a:prstClr val="black"/>
                  </a:solidFill>
                  <a:latin typeface="Verdana (Body)"/>
                  <a:cs typeface="Calibri"/>
                </a:rPr>
                <a:t>C</a:t>
              </a:r>
            </a:p>
          </p:txBody>
        </p:sp>
        <p:sp>
          <p:nvSpPr>
            <p:cNvPr id="33" name="object 71"/>
            <p:cNvSpPr/>
            <p:nvPr/>
          </p:nvSpPr>
          <p:spPr>
            <a:xfrm>
              <a:off x="6705600" y="3368633"/>
              <a:ext cx="510845" cy="441154"/>
            </a:xfrm>
            <a:prstGeom prst="ellipse">
              <a:avLst/>
            </a:prstGeom>
            <a:ln w="25399">
              <a:solidFill>
                <a:srgbClr val="839950"/>
              </a:solidFill>
            </a:ln>
          </p:spPr>
          <p:txBody>
            <a:bodyPr wrap="square" lIns="0" tIns="0" rIns="0" bIns="0" rtlCol="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sz="1400">
                <a:solidFill>
                  <a:prstClr val="black"/>
                </a:solidFill>
                <a:latin typeface="Verdana (Body)"/>
              </a:endParaRPr>
            </a:p>
          </p:txBody>
        </p:sp>
        <p:sp>
          <p:nvSpPr>
            <p:cNvPr id="34" name="object 72"/>
            <p:cNvSpPr txBox="1"/>
            <p:nvPr/>
          </p:nvSpPr>
          <p:spPr>
            <a:xfrm>
              <a:off x="6850757" y="3410176"/>
              <a:ext cx="182236" cy="302955"/>
            </a:xfrm>
            <a:prstGeom prst="ellipse">
              <a:avLst/>
            </a:prstGeom>
          </p:spPr>
          <p:txBody>
            <a:bodyPr vert="horz" wrap="squar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r>
                <a:rPr sz="1400" spc="-15" dirty="0">
                  <a:solidFill>
                    <a:prstClr val="black"/>
                  </a:solidFill>
                  <a:latin typeface="Verdana (Body)"/>
                  <a:cs typeface="Calibri"/>
                </a:rPr>
                <a:t>A</a:t>
              </a:r>
              <a:endParaRPr sz="1400" dirty="0">
                <a:solidFill>
                  <a:prstClr val="black"/>
                </a:solidFill>
                <a:latin typeface="Verdana (Body)"/>
                <a:cs typeface="Calibri"/>
              </a:endParaRPr>
            </a:p>
          </p:txBody>
        </p:sp>
        <p:sp>
          <p:nvSpPr>
            <p:cNvPr id="35" name="object 77"/>
            <p:cNvSpPr/>
            <p:nvPr/>
          </p:nvSpPr>
          <p:spPr>
            <a:xfrm>
              <a:off x="8411292" y="3368633"/>
              <a:ext cx="510845" cy="441154"/>
            </a:xfrm>
            <a:prstGeom prst="ellipse">
              <a:avLst/>
            </a:prstGeom>
            <a:ln w="25399">
              <a:solidFill>
                <a:srgbClr val="839950"/>
              </a:solidFill>
            </a:ln>
          </p:spPr>
          <p:txBody>
            <a:bodyPr wrap="square" lIns="0" tIns="0" rIns="0" bIns="0" rtlCol="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sz="1400">
                <a:solidFill>
                  <a:prstClr val="black"/>
                </a:solidFill>
                <a:latin typeface="Verdana (Body)"/>
              </a:endParaRPr>
            </a:p>
          </p:txBody>
        </p:sp>
        <p:sp>
          <p:nvSpPr>
            <p:cNvPr id="36" name="object 78"/>
            <p:cNvSpPr txBox="1"/>
            <p:nvPr/>
          </p:nvSpPr>
          <p:spPr>
            <a:xfrm>
              <a:off x="8570679" y="3411063"/>
              <a:ext cx="191750" cy="302955"/>
            </a:xfrm>
            <a:prstGeom prst="ellipse">
              <a:avLst/>
            </a:prstGeom>
          </p:spPr>
          <p:txBody>
            <a:bodyPr vert="horz" wrap="squar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r>
                <a:rPr lang="en-US" altLang="zh-CN" sz="1400" dirty="0">
                  <a:solidFill>
                    <a:prstClr val="black"/>
                  </a:solidFill>
                  <a:latin typeface="Verdana (Body)"/>
                  <a:ea typeface="宋体" panose="02010600030101010101" pitchFamily="2" charset="-122"/>
                  <a:cs typeface="Calibri"/>
                </a:rPr>
                <a:t>F</a:t>
              </a:r>
              <a:endParaRPr sz="1400" dirty="0">
                <a:solidFill>
                  <a:prstClr val="black"/>
                </a:solidFill>
                <a:latin typeface="Verdana (Body)"/>
                <a:cs typeface="Calibri"/>
              </a:endParaRPr>
            </a:p>
          </p:txBody>
        </p:sp>
        <p:cxnSp>
          <p:nvCxnSpPr>
            <p:cNvPr id="37" name="直接箭头连接符 16"/>
            <p:cNvCxnSpPr>
              <a:stCxn id="25" idx="4"/>
              <a:endCxn id="27" idx="7"/>
            </p:cNvCxnSpPr>
            <p:nvPr/>
          </p:nvCxnSpPr>
          <p:spPr>
            <a:xfrm flipH="1">
              <a:off x="7450883" y="2473330"/>
              <a:ext cx="262204"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8" name="直接箭头连接符 17"/>
            <p:cNvCxnSpPr>
              <a:stCxn id="25" idx="4"/>
              <a:endCxn id="29" idx="1"/>
            </p:cNvCxnSpPr>
            <p:nvPr/>
          </p:nvCxnSpPr>
          <p:spPr>
            <a:xfrm>
              <a:off x="7713087" y="2473330"/>
              <a:ext cx="262172"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9" name="直接箭头连接符 18"/>
            <p:cNvCxnSpPr>
              <a:stCxn id="27" idx="4"/>
              <a:endCxn id="31" idx="0"/>
            </p:cNvCxnSpPr>
            <p:nvPr/>
          </p:nvCxnSpPr>
          <p:spPr>
            <a:xfrm>
              <a:off x="7270273" y="3118744"/>
              <a:ext cx="299649"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40" name="直接箭头连接符 19"/>
            <p:cNvCxnSpPr>
              <a:stCxn id="27" idx="4"/>
              <a:endCxn id="33" idx="0"/>
            </p:cNvCxnSpPr>
            <p:nvPr/>
          </p:nvCxnSpPr>
          <p:spPr>
            <a:xfrm flipH="1">
              <a:off x="6961023" y="3118744"/>
              <a:ext cx="309250"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41" name="直接箭头连接符 20"/>
            <p:cNvCxnSpPr>
              <a:stCxn id="29" idx="5"/>
              <a:endCxn id="35" idx="0"/>
            </p:cNvCxnSpPr>
            <p:nvPr/>
          </p:nvCxnSpPr>
          <p:spPr>
            <a:xfrm>
              <a:off x="8336480" y="3054138"/>
              <a:ext cx="330235" cy="314495"/>
            </a:xfrm>
            <a:prstGeom prst="straightConnector1">
              <a:avLst/>
            </a:prstGeom>
            <a:noFill/>
            <a:ln w="38100" cap="flat" cmpd="sng" algn="ctr">
              <a:solidFill>
                <a:srgbClr val="4F81BD">
                  <a:shade val="95000"/>
                  <a:satMod val="105000"/>
                </a:srgbClr>
              </a:solidFill>
              <a:prstDash val="solid"/>
              <a:tailEnd type="triangle"/>
            </a:ln>
            <a:effectLst/>
          </p:spPr>
        </p:cxnSp>
        <p:sp>
          <p:nvSpPr>
            <p:cNvPr id="42" name="object 71"/>
            <p:cNvSpPr/>
            <p:nvPr/>
          </p:nvSpPr>
          <p:spPr>
            <a:xfrm>
              <a:off x="7834858" y="3375896"/>
              <a:ext cx="510845" cy="441154"/>
            </a:xfrm>
            <a:prstGeom prst="ellipse">
              <a:avLst/>
            </a:prstGeom>
            <a:ln w="25399">
              <a:solidFill>
                <a:srgbClr val="839950"/>
              </a:solidFill>
            </a:ln>
          </p:spPr>
          <p:txBody>
            <a:bodyPr wrap="square" lIns="0" tIns="0" rIns="0" bIns="0" rtlCol="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sz="1400">
                <a:solidFill>
                  <a:prstClr val="black"/>
                </a:solidFill>
                <a:latin typeface="Verdana (Body)"/>
              </a:endParaRPr>
            </a:p>
          </p:txBody>
        </p:sp>
        <p:cxnSp>
          <p:nvCxnSpPr>
            <p:cNvPr id="43" name="直接箭头连接符 22"/>
            <p:cNvCxnSpPr>
              <a:stCxn id="29" idx="4"/>
              <a:endCxn id="42" idx="0"/>
            </p:cNvCxnSpPr>
            <p:nvPr/>
          </p:nvCxnSpPr>
          <p:spPr>
            <a:xfrm flipH="1">
              <a:off x="8090281" y="3118744"/>
              <a:ext cx="65589" cy="257152"/>
            </a:xfrm>
            <a:prstGeom prst="straightConnector1">
              <a:avLst/>
            </a:prstGeom>
            <a:noFill/>
            <a:ln w="38100" cap="flat" cmpd="sng" algn="ctr">
              <a:solidFill>
                <a:srgbClr val="4F81BD">
                  <a:shade val="95000"/>
                  <a:satMod val="105000"/>
                </a:srgbClr>
              </a:solidFill>
              <a:prstDash val="solid"/>
              <a:tailEnd type="triangle"/>
            </a:ln>
            <a:effectLst/>
          </p:spPr>
        </p:cxnSp>
        <p:sp>
          <p:nvSpPr>
            <p:cNvPr id="44" name="object 66"/>
            <p:cNvSpPr txBox="1"/>
            <p:nvPr/>
          </p:nvSpPr>
          <p:spPr>
            <a:xfrm>
              <a:off x="7983606" y="3408412"/>
              <a:ext cx="169794" cy="302955"/>
            </a:xfrm>
            <a:prstGeom prst="ellipse">
              <a:avLst/>
            </a:prstGeom>
          </p:spPr>
          <p:txBody>
            <a:bodyPr vert="horz" wrap="squar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r>
                <a:rPr lang="en-US" sz="1400" dirty="0">
                  <a:solidFill>
                    <a:prstClr val="black"/>
                  </a:solidFill>
                  <a:latin typeface="Verdana (Body)"/>
                  <a:cs typeface="Calibri"/>
                </a:rPr>
                <a:t>D</a:t>
              </a:r>
              <a:endParaRPr sz="1400" dirty="0">
                <a:solidFill>
                  <a:prstClr val="black"/>
                </a:solidFill>
                <a:latin typeface="Verdana (Body)"/>
                <a:cs typeface="Calibri"/>
              </a:endParaRPr>
            </a:p>
          </p:txBody>
        </p:sp>
        <p:sp>
          <p:nvSpPr>
            <p:cNvPr id="45" name="文本框 28"/>
            <p:cNvSpPr txBox="1"/>
            <p:nvPr/>
          </p:nvSpPr>
          <p:spPr>
            <a:xfrm>
              <a:off x="7163988" y="3938999"/>
              <a:ext cx="1533011" cy="523220"/>
            </a:xfrm>
            <a:prstGeom prst="rect">
              <a:avLst/>
            </a:prstGeom>
            <a:noFill/>
          </p:spPr>
          <p:txBody>
            <a:bodyPr wrap="square" rtlCol="0">
              <a:spAutoFit/>
            </a:bodyPr>
            <a:lstStyle/>
            <a:p>
              <a:r>
                <a:rPr lang="en-US" altLang="zh-CN" sz="1400" dirty="0">
                  <a:solidFill>
                    <a:prstClr val="black"/>
                  </a:solidFill>
                  <a:latin typeface="Verdana (Body)"/>
                  <a:ea typeface="宋体" panose="02010600030101010101" pitchFamily="2" charset="-122"/>
                </a:rPr>
                <a:t>Maximal size tree with H=2</a:t>
              </a:r>
              <a:endParaRPr lang="zh-CN" altLang="en-US" sz="1400" dirty="0">
                <a:solidFill>
                  <a:prstClr val="black"/>
                </a:solidFill>
                <a:latin typeface="Verdana (Body)"/>
                <a:ea typeface="宋体" panose="02010600030101010101" pitchFamily="2" charset="-122"/>
              </a:endParaRPr>
            </a:p>
          </p:txBody>
        </p:sp>
      </p:grpSp>
    </p:spTree>
    <p:extLst>
      <p:ext uri="{BB962C8B-B14F-4D97-AF65-F5344CB8AC3E}">
        <p14:creationId xmlns:p14="http://schemas.microsoft.com/office/powerpoint/2010/main" val="278277216"/>
      </p:ext>
    </p:extLst>
  </p:cSld>
  <p:clrMapOvr>
    <a:masterClrMapping/>
  </p:clrMapOvr>
  <p:transition>
    <p:wipe dir="u"/>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1"/>
          <p:cNvSpPr txBox="1">
            <a:spLocks/>
          </p:cNvSpPr>
          <p:nvPr/>
        </p:nvSpPr>
        <p:spPr>
          <a:xfrm>
            <a:off x="1097280" y="4318387"/>
            <a:ext cx="6974399" cy="1384337"/>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SG" sz="1600"/>
              <a:t>How do we check if a given item X is stored in the tree? </a:t>
            </a:r>
          </a:p>
          <a:p>
            <a:pPr>
              <a:lnSpc>
                <a:spcPct val="100000"/>
              </a:lnSpc>
            </a:pPr>
            <a:r>
              <a:rPr lang="en-SG" sz="1600"/>
              <a:t>To find D, we need to visit H-E-B-C-D, 5 nodes. </a:t>
            </a:r>
          </a:p>
          <a:p>
            <a:pPr>
              <a:lnSpc>
                <a:spcPct val="100000"/>
              </a:lnSpc>
            </a:pPr>
            <a:r>
              <a:rPr lang="en-SG" sz="1600"/>
              <a:t>To find any node in the tree, at most visit 5 nodes.</a:t>
            </a:r>
          </a:p>
          <a:p>
            <a:pPr>
              <a:lnSpc>
                <a:spcPct val="100000"/>
              </a:lnSpc>
            </a:pPr>
            <a:r>
              <a:rPr lang="en-SG" sz="1600"/>
              <a:t>But for the linked list, the worst case need to visit all nodes - 13 nodes.</a:t>
            </a:r>
          </a:p>
        </p:txBody>
      </p:sp>
      <p:sp>
        <p:nvSpPr>
          <p:cNvPr id="2" name="Title 1"/>
          <p:cNvSpPr>
            <a:spLocks noGrp="1"/>
          </p:cNvSpPr>
          <p:nvPr>
            <p:ph type="title"/>
          </p:nvPr>
        </p:nvSpPr>
        <p:spPr/>
        <p:txBody>
          <a:bodyPr/>
          <a:lstStyle/>
          <a:p>
            <a:r>
              <a:rPr lang="en-SG"/>
              <a:t>Another BST</a:t>
            </a:r>
          </a:p>
        </p:txBody>
      </p:sp>
      <p:sp>
        <p:nvSpPr>
          <p:cNvPr id="81" name="文本框 3"/>
          <p:cNvSpPr txBox="1"/>
          <p:nvPr/>
        </p:nvSpPr>
        <p:spPr>
          <a:xfrm>
            <a:off x="1164038" y="3869770"/>
            <a:ext cx="359923" cy="307777"/>
          </a:xfrm>
          <a:prstGeom prst="rect">
            <a:avLst/>
          </a:prstGeom>
          <a:noFill/>
          <a:ln w="38100">
            <a:solidFill>
              <a:srgbClr val="93A667"/>
            </a:solidFill>
          </a:ln>
        </p:spPr>
        <p:txBody>
          <a:bodyPr wrap="square" rtlCol="0">
            <a:spAutoFit/>
          </a:bodyPr>
          <a:lstStyle/>
          <a:p>
            <a:r>
              <a:rPr lang="en-US" altLang="zh-CN" sz="1400" b="1" dirty="0">
                <a:solidFill>
                  <a:srgbClr val="333333"/>
                </a:solidFill>
                <a:latin typeface="Verdana (Body)"/>
                <a:ea typeface="宋体" panose="02010600030101010101" pitchFamily="2" charset="-122"/>
              </a:rPr>
              <a:t>A</a:t>
            </a:r>
            <a:endParaRPr lang="zh-CN" altLang="en-US" sz="1400" b="1" dirty="0">
              <a:solidFill>
                <a:srgbClr val="333333"/>
              </a:solidFill>
              <a:latin typeface="Verdana (Body)"/>
              <a:ea typeface="宋体" panose="02010600030101010101" pitchFamily="2" charset="-122"/>
            </a:endParaRPr>
          </a:p>
        </p:txBody>
      </p:sp>
      <p:cxnSp>
        <p:nvCxnSpPr>
          <p:cNvPr id="82" name="直接箭头连接符 5"/>
          <p:cNvCxnSpPr/>
          <p:nvPr/>
        </p:nvCxnSpPr>
        <p:spPr>
          <a:xfrm>
            <a:off x="1405986" y="4011894"/>
            <a:ext cx="328749" cy="3251"/>
          </a:xfrm>
          <a:prstGeom prst="straightConnector1">
            <a:avLst/>
          </a:prstGeom>
          <a:noFill/>
          <a:ln w="38100" cap="flat" cmpd="sng" algn="ctr">
            <a:solidFill>
              <a:srgbClr val="4F81BD">
                <a:shade val="95000"/>
                <a:satMod val="105000"/>
              </a:srgbClr>
            </a:solidFill>
            <a:prstDash val="solid"/>
            <a:tailEnd type="triangle"/>
          </a:ln>
          <a:effectLst/>
        </p:spPr>
      </p:cxnSp>
      <p:sp>
        <p:nvSpPr>
          <p:cNvPr id="83" name="文本框 53"/>
          <p:cNvSpPr txBox="1"/>
          <p:nvPr/>
        </p:nvSpPr>
        <p:spPr>
          <a:xfrm>
            <a:off x="1722024" y="3869771"/>
            <a:ext cx="359923" cy="307777"/>
          </a:xfrm>
          <a:prstGeom prst="rect">
            <a:avLst/>
          </a:prstGeom>
          <a:noFill/>
          <a:ln w="38100">
            <a:solidFill>
              <a:srgbClr val="93A667"/>
            </a:solidFill>
          </a:ln>
        </p:spPr>
        <p:txBody>
          <a:bodyPr wrap="square" rtlCol="0">
            <a:spAutoFit/>
          </a:bodyPr>
          <a:lstStyle/>
          <a:p>
            <a:r>
              <a:rPr lang="en-US" altLang="zh-CN" sz="1400" b="1" dirty="0">
                <a:solidFill>
                  <a:srgbClr val="333333"/>
                </a:solidFill>
                <a:latin typeface="Verdana (Body)"/>
                <a:ea typeface="宋体" panose="02010600030101010101" pitchFamily="2" charset="-122"/>
              </a:rPr>
              <a:t>B</a:t>
            </a:r>
            <a:endParaRPr lang="zh-CN" altLang="en-US" sz="1400" b="1" dirty="0">
              <a:solidFill>
                <a:srgbClr val="333333"/>
              </a:solidFill>
              <a:latin typeface="Verdana (Body)"/>
              <a:ea typeface="宋体" panose="02010600030101010101" pitchFamily="2" charset="-122"/>
            </a:endParaRPr>
          </a:p>
        </p:txBody>
      </p:sp>
      <p:cxnSp>
        <p:nvCxnSpPr>
          <p:cNvPr id="84" name="直接箭头连接符 54"/>
          <p:cNvCxnSpPr/>
          <p:nvPr/>
        </p:nvCxnSpPr>
        <p:spPr>
          <a:xfrm>
            <a:off x="1963971" y="4011894"/>
            <a:ext cx="328749" cy="3251"/>
          </a:xfrm>
          <a:prstGeom prst="straightConnector1">
            <a:avLst/>
          </a:prstGeom>
          <a:noFill/>
          <a:ln w="38100" cap="flat" cmpd="sng" algn="ctr">
            <a:solidFill>
              <a:srgbClr val="4F81BD">
                <a:shade val="95000"/>
                <a:satMod val="105000"/>
              </a:srgbClr>
            </a:solidFill>
            <a:prstDash val="solid"/>
            <a:tailEnd type="triangle"/>
          </a:ln>
          <a:effectLst/>
        </p:spPr>
      </p:cxnSp>
      <p:sp>
        <p:nvSpPr>
          <p:cNvPr id="85" name="文本框 55"/>
          <p:cNvSpPr txBox="1"/>
          <p:nvPr/>
        </p:nvSpPr>
        <p:spPr>
          <a:xfrm>
            <a:off x="2272983" y="3869770"/>
            <a:ext cx="359923" cy="307777"/>
          </a:xfrm>
          <a:prstGeom prst="rect">
            <a:avLst/>
          </a:prstGeom>
          <a:noFill/>
          <a:ln w="38100">
            <a:solidFill>
              <a:srgbClr val="93A667"/>
            </a:solidFill>
          </a:ln>
        </p:spPr>
        <p:txBody>
          <a:bodyPr wrap="square" rtlCol="0">
            <a:spAutoFit/>
          </a:bodyPr>
          <a:lstStyle/>
          <a:p>
            <a:r>
              <a:rPr lang="en-US" altLang="zh-CN" sz="1400" b="1" dirty="0">
                <a:solidFill>
                  <a:srgbClr val="333333"/>
                </a:solidFill>
                <a:latin typeface="Verdana (Body)"/>
                <a:ea typeface="宋体" panose="02010600030101010101" pitchFamily="2" charset="-122"/>
              </a:rPr>
              <a:t>C</a:t>
            </a:r>
            <a:endParaRPr lang="zh-CN" altLang="en-US" sz="1400" b="1" dirty="0">
              <a:solidFill>
                <a:srgbClr val="333333"/>
              </a:solidFill>
              <a:latin typeface="Verdana (Body)"/>
              <a:ea typeface="宋体" panose="02010600030101010101" pitchFamily="2" charset="-122"/>
            </a:endParaRPr>
          </a:p>
        </p:txBody>
      </p:sp>
      <p:cxnSp>
        <p:nvCxnSpPr>
          <p:cNvPr id="86" name="直接箭头连接符 56"/>
          <p:cNvCxnSpPr/>
          <p:nvPr/>
        </p:nvCxnSpPr>
        <p:spPr>
          <a:xfrm>
            <a:off x="2514931" y="4011894"/>
            <a:ext cx="328749" cy="3251"/>
          </a:xfrm>
          <a:prstGeom prst="straightConnector1">
            <a:avLst/>
          </a:prstGeom>
          <a:noFill/>
          <a:ln w="38100" cap="flat" cmpd="sng" algn="ctr">
            <a:solidFill>
              <a:srgbClr val="4F81BD">
                <a:shade val="95000"/>
                <a:satMod val="105000"/>
              </a:srgbClr>
            </a:solidFill>
            <a:prstDash val="solid"/>
            <a:tailEnd type="triangle"/>
          </a:ln>
          <a:effectLst/>
        </p:spPr>
      </p:cxnSp>
      <p:sp>
        <p:nvSpPr>
          <p:cNvPr id="87" name="文本框 57"/>
          <p:cNvSpPr txBox="1"/>
          <p:nvPr/>
        </p:nvSpPr>
        <p:spPr>
          <a:xfrm>
            <a:off x="2812868" y="3869770"/>
            <a:ext cx="359923" cy="307777"/>
          </a:xfrm>
          <a:prstGeom prst="rect">
            <a:avLst/>
          </a:prstGeom>
          <a:noFill/>
          <a:ln w="38100">
            <a:solidFill>
              <a:srgbClr val="93A667"/>
            </a:solidFill>
          </a:ln>
        </p:spPr>
        <p:txBody>
          <a:bodyPr wrap="square" rtlCol="0">
            <a:spAutoFit/>
          </a:bodyPr>
          <a:lstStyle/>
          <a:p>
            <a:r>
              <a:rPr lang="en-US" altLang="zh-CN" sz="1400" b="1" dirty="0">
                <a:solidFill>
                  <a:srgbClr val="333333"/>
                </a:solidFill>
                <a:latin typeface="Verdana (Body)"/>
                <a:ea typeface="宋体" panose="02010600030101010101" pitchFamily="2" charset="-122"/>
              </a:rPr>
              <a:t>D</a:t>
            </a:r>
            <a:endParaRPr lang="zh-CN" altLang="en-US" sz="1400" b="1" dirty="0">
              <a:solidFill>
                <a:srgbClr val="333333"/>
              </a:solidFill>
              <a:latin typeface="Verdana (Body)"/>
              <a:ea typeface="宋体" panose="02010600030101010101" pitchFamily="2" charset="-122"/>
            </a:endParaRPr>
          </a:p>
        </p:txBody>
      </p:sp>
      <p:cxnSp>
        <p:nvCxnSpPr>
          <p:cNvPr id="88" name="直接箭头连接符 58"/>
          <p:cNvCxnSpPr>
            <a:endCxn id="89" idx="1"/>
          </p:cNvCxnSpPr>
          <p:nvPr/>
        </p:nvCxnSpPr>
        <p:spPr>
          <a:xfrm>
            <a:off x="3054816" y="4011894"/>
            <a:ext cx="208774" cy="11765"/>
          </a:xfrm>
          <a:prstGeom prst="straightConnector1">
            <a:avLst/>
          </a:prstGeom>
          <a:noFill/>
          <a:ln w="38100" cap="flat" cmpd="sng" algn="ctr">
            <a:solidFill>
              <a:srgbClr val="4F81BD">
                <a:shade val="95000"/>
                <a:satMod val="105000"/>
              </a:srgbClr>
            </a:solidFill>
            <a:prstDash val="solid"/>
            <a:tailEnd type="triangle"/>
          </a:ln>
          <a:effectLst/>
        </p:spPr>
      </p:cxnSp>
      <p:sp>
        <p:nvSpPr>
          <p:cNvPr id="89" name="文本框 59"/>
          <p:cNvSpPr txBox="1"/>
          <p:nvPr/>
        </p:nvSpPr>
        <p:spPr>
          <a:xfrm>
            <a:off x="3263590" y="3869770"/>
            <a:ext cx="359923" cy="307777"/>
          </a:xfrm>
          <a:prstGeom prst="rect">
            <a:avLst/>
          </a:prstGeom>
          <a:noFill/>
          <a:ln w="38100">
            <a:solidFill>
              <a:srgbClr val="93A667"/>
            </a:solidFill>
          </a:ln>
        </p:spPr>
        <p:txBody>
          <a:bodyPr wrap="square" rtlCol="0">
            <a:spAutoFit/>
          </a:bodyPr>
          <a:lstStyle/>
          <a:p>
            <a:r>
              <a:rPr lang="en-US" altLang="zh-CN" sz="1400" b="1" dirty="0">
                <a:solidFill>
                  <a:srgbClr val="333333"/>
                </a:solidFill>
                <a:latin typeface="Verdana (Body)"/>
                <a:ea typeface="宋体" panose="02010600030101010101" pitchFamily="2" charset="-122"/>
              </a:rPr>
              <a:t>E</a:t>
            </a:r>
            <a:endParaRPr lang="zh-CN" altLang="en-US" sz="1400" b="1" dirty="0">
              <a:solidFill>
                <a:srgbClr val="333333"/>
              </a:solidFill>
              <a:latin typeface="Verdana (Body)"/>
              <a:ea typeface="宋体" panose="02010600030101010101" pitchFamily="2" charset="-122"/>
            </a:endParaRPr>
          </a:p>
        </p:txBody>
      </p:sp>
      <p:cxnSp>
        <p:nvCxnSpPr>
          <p:cNvPr id="90" name="直接箭头连接符 60"/>
          <p:cNvCxnSpPr>
            <a:endCxn id="91" idx="1"/>
          </p:cNvCxnSpPr>
          <p:nvPr/>
        </p:nvCxnSpPr>
        <p:spPr>
          <a:xfrm>
            <a:off x="3505538" y="4011894"/>
            <a:ext cx="207138" cy="11765"/>
          </a:xfrm>
          <a:prstGeom prst="straightConnector1">
            <a:avLst/>
          </a:prstGeom>
          <a:noFill/>
          <a:ln w="38100" cap="flat" cmpd="sng" algn="ctr">
            <a:solidFill>
              <a:srgbClr val="4F81BD">
                <a:shade val="95000"/>
                <a:satMod val="105000"/>
              </a:srgbClr>
            </a:solidFill>
            <a:prstDash val="solid"/>
            <a:tailEnd type="triangle"/>
          </a:ln>
          <a:effectLst/>
        </p:spPr>
      </p:cxnSp>
      <p:sp>
        <p:nvSpPr>
          <p:cNvPr id="91" name="文本框 62"/>
          <p:cNvSpPr txBox="1"/>
          <p:nvPr/>
        </p:nvSpPr>
        <p:spPr>
          <a:xfrm>
            <a:off x="3712676" y="3869770"/>
            <a:ext cx="359923" cy="307777"/>
          </a:xfrm>
          <a:prstGeom prst="rect">
            <a:avLst/>
          </a:prstGeom>
          <a:noFill/>
          <a:ln w="38100">
            <a:solidFill>
              <a:srgbClr val="93A667"/>
            </a:solidFill>
          </a:ln>
        </p:spPr>
        <p:txBody>
          <a:bodyPr wrap="square" rtlCol="0">
            <a:spAutoFit/>
          </a:bodyPr>
          <a:lstStyle/>
          <a:p>
            <a:r>
              <a:rPr lang="en-US" altLang="zh-CN" sz="1400" b="1" dirty="0">
                <a:solidFill>
                  <a:srgbClr val="333333"/>
                </a:solidFill>
                <a:latin typeface="Verdana (Body)"/>
                <a:ea typeface="宋体" panose="02010600030101010101" pitchFamily="2" charset="-122"/>
              </a:rPr>
              <a:t>F</a:t>
            </a:r>
            <a:endParaRPr lang="zh-CN" altLang="en-US" sz="1400" b="1" dirty="0">
              <a:solidFill>
                <a:srgbClr val="333333"/>
              </a:solidFill>
              <a:latin typeface="Verdana (Body)"/>
              <a:ea typeface="宋体" panose="02010600030101010101" pitchFamily="2" charset="-122"/>
            </a:endParaRPr>
          </a:p>
        </p:txBody>
      </p:sp>
      <p:cxnSp>
        <p:nvCxnSpPr>
          <p:cNvPr id="92" name="直接箭头连接符 63"/>
          <p:cNvCxnSpPr>
            <a:endCxn id="93" idx="1"/>
          </p:cNvCxnSpPr>
          <p:nvPr/>
        </p:nvCxnSpPr>
        <p:spPr>
          <a:xfrm>
            <a:off x="3954624" y="4011894"/>
            <a:ext cx="230924" cy="11765"/>
          </a:xfrm>
          <a:prstGeom prst="straightConnector1">
            <a:avLst/>
          </a:prstGeom>
          <a:noFill/>
          <a:ln w="38100" cap="flat" cmpd="sng" algn="ctr">
            <a:solidFill>
              <a:srgbClr val="4F81BD">
                <a:shade val="95000"/>
                <a:satMod val="105000"/>
              </a:srgbClr>
            </a:solidFill>
            <a:prstDash val="solid"/>
            <a:tailEnd type="triangle"/>
          </a:ln>
          <a:effectLst/>
        </p:spPr>
      </p:cxnSp>
      <p:sp>
        <p:nvSpPr>
          <p:cNvPr id="93" name="文本框 64"/>
          <p:cNvSpPr txBox="1"/>
          <p:nvPr/>
        </p:nvSpPr>
        <p:spPr>
          <a:xfrm>
            <a:off x="4185548" y="3869770"/>
            <a:ext cx="359923" cy="307777"/>
          </a:xfrm>
          <a:prstGeom prst="rect">
            <a:avLst/>
          </a:prstGeom>
          <a:noFill/>
          <a:ln w="38100">
            <a:solidFill>
              <a:srgbClr val="93A667"/>
            </a:solidFill>
          </a:ln>
        </p:spPr>
        <p:txBody>
          <a:bodyPr wrap="square" rtlCol="0">
            <a:spAutoFit/>
          </a:bodyPr>
          <a:lstStyle/>
          <a:p>
            <a:r>
              <a:rPr lang="en-US" altLang="zh-CN" sz="1400" b="1" dirty="0">
                <a:solidFill>
                  <a:srgbClr val="333333"/>
                </a:solidFill>
                <a:latin typeface="Verdana (Body)"/>
                <a:ea typeface="宋体" panose="02010600030101010101" pitchFamily="2" charset="-122"/>
              </a:rPr>
              <a:t>G</a:t>
            </a:r>
            <a:endParaRPr lang="zh-CN" altLang="en-US" sz="1400" b="1" dirty="0">
              <a:solidFill>
                <a:srgbClr val="333333"/>
              </a:solidFill>
              <a:latin typeface="Verdana (Body)"/>
              <a:ea typeface="宋体" panose="02010600030101010101" pitchFamily="2" charset="-122"/>
            </a:endParaRPr>
          </a:p>
        </p:txBody>
      </p:sp>
      <p:cxnSp>
        <p:nvCxnSpPr>
          <p:cNvPr id="94" name="直接箭头连接符 65"/>
          <p:cNvCxnSpPr/>
          <p:nvPr/>
        </p:nvCxnSpPr>
        <p:spPr>
          <a:xfrm>
            <a:off x="4427495" y="4011894"/>
            <a:ext cx="328749" cy="3251"/>
          </a:xfrm>
          <a:prstGeom prst="straightConnector1">
            <a:avLst/>
          </a:prstGeom>
          <a:noFill/>
          <a:ln w="38100" cap="flat" cmpd="sng" algn="ctr">
            <a:solidFill>
              <a:srgbClr val="4F81BD">
                <a:shade val="95000"/>
                <a:satMod val="105000"/>
              </a:srgbClr>
            </a:solidFill>
            <a:prstDash val="solid"/>
            <a:tailEnd type="triangle"/>
          </a:ln>
          <a:effectLst/>
        </p:spPr>
      </p:cxnSp>
      <p:sp>
        <p:nvSpPr>
          <p:cNvPr id="95" name="文本框 68"/>
          <p:cNvSpPr txBox="1"/>
          <p:nvPr/>
        </p:nvSpPr>
        <p:spPr>
          <a:xfrm>
            <a:off x="4752195" y="3869770"/>
            <a:ext cx="359923" cy="307777"/>
          </a:xfrm>
          <a:prstGeom prst="rect">
            <a:avLst/>
          </a:prstGeom>
          <a:noFill/>
          <a:ln w="38100">
            <a:solidFill>
              <a:srgbClr val="93A667"/>
            </a:solidFill>
          </a:ln>
        </p:spPr>
        <p:txBody>
          <a:bodyPr wrap="square" rtlCol="0">
            <a:spAutoFit/>
          </a:bodyPr>
          <a:lstStyle/>
          <a:p>
            <a:r>
              <a:rPr lang="en-US" altLang="zh-CN" sz="1400" b="1" dirty="0">
                <a:solidFill>
                  <a:srgbClr val="333333"/>
                </a:solidFill>
                <a:latin typeface="Verdana (Body)"/>
                <a:ea typeface="宋体" panose="02010600030101010101" pitchFamily="2" charset="-122"/>
              </a:rPr>
              <a:t>H</a:t>
            </a:r>
            <a:endParaRPr lang="zh-CN" altLang="en-US" sz="1400" b="1" dirty="0">
              <a:solidFill>
                <a:srgbClr val="333333"/>
              </a:solidFill>
              <a:latin typeface="Verdana (Body)"/>
              <a:ea typeface="宋体" panose="02010600030101010101" pitchFamily="2" charset="-122"/>
            </a:endParaRPr>
          </a:p>
        </p:txBody>
      </p:sp>
      <p:cxnSp>
        <p:nvCxnSpPr>
          <p:cNvPr id="96" name="直接箭头连接符 69"/>
          <p:cNvCxnSpPr/>
          <p:nvPr/>
        </p:nvCxnSpPr>
        <p:spPr>
          <a:xfrm>
            <a:off x="4943232" y="4011894"/>
            <a:ext cx="328749" cy="3251"/>
          </a:xfrm>
          <a:prstGeom prst="straightConnector1">
            <a:avLst/>
          </a:prstGeom>
          <a:noFill/>
          <a:ln w="38100" cap="flat" cmpd="sng" algn="ctr">
            <a:solidFill>
              <a:srgbClr val="4F81BD">
                <a:shade val="95000"/>
                <a:satMod val="105000"/>
              </a:srgbClr>
            </a:solidFill>
            <a:prstDash val="solid"/>
            <a:tailEnd type="triangle"/>
          </a:ln>
          <a:effectLst/>
        </p:spPr>
      </p:cxnSp>
      <p:sp>
        <p:nvSpPr>
          <p:cNvPr id="97" name="文本框 70"/>
          <p:cNvSpPr txBox="1"/>
          <p:nvPr/>
        </p:nvSpPr>
        <p:spPr>
          <a:xfrm>
            <a:off x="5363142" y="3869770"/>
            <a:ext cx="359923" cy="307777"/>
          </a:xfrm>
          <a:prstGeom prst="rect">
            <a:avLst/>
          </a:prstGeom>
          <a:noFill/>
          <a:ln w="38100">
            <a:solidFill>
              <a:srgbClr val="93A667"/>
            </a:solidFill>
          </a:ln>
        </p:spPr>
        <p:txBody>
          <a:bodyPr wrap="square" rtlCol="0">
            <a:spAutoFit/>
          </a:bodyPr>
          <a:lstStyle/>
          <a:p>
            <a:r>
              <a:rPr lang="en-US" altLang="zh-CN" sz="1400" b="1" dirty="0">
                <a:solidFill>
                  <a:srgbClr val="333333"/>
                </a:solidFill>
                <a:latin typeface="Verdana (Body)"/>
                <a:ea typeface="宋体" panose="02010600030101010101" pitchFamily="2" charset="-122"/>
              </a:rPr>
              <a:t>I</a:t>
            </a:r>
            <a:endParaRPr lang="zh-CN" altLang="en-US" sz="1400" b="1" dirty="0">
              <a:solidFill>
                <a:srgbClr val="333333"/>
              </a:solidFill>
              <a:latin typeface="Verdana (Body)"/>
              <a:ea typeface="宋体" panose="02010600030101010101" pitchFamily="2" charset="-122"/>
            </a:endParaRPr>
          </a:p>
        </p:txBody>
      </p:sp>
      <p:cxnSp>
        <p:nvCxnSpPr>
          <p:cNvPr id="98" name="直接箭头连接符 71"/>
          <p:cNvCxnSpPr/>
          <p:nvPr/>
        </p:nvCxnSpPr>
        <p:spPr>
          <a:xfrm>
            <a:off x="5605090" y="4011894"/>
            <a:ext cx="328749" cy="3251"/>
          </a:xfrm>
          <a:prstGeom prst="straightConnector1">
            <a:avLst/>
          </a:prstGeom>
          <a:noFill/>
          <a:ln w="38100" cap="flat" cmpd="sng" algn="ctr">
            <a:solidFill>
              <a:srgbClr val="4F81BD">
                <a:shade val="95000"/>
                <a:satMod val="105000"/>
              </a:srgbClr>
            </a:solidFill>
            <a:prstDash val="solid"/>
            <a:tailEnd type="triangle"/>
          </a:ln>
          <a:effectLst/>
        </p:spPr>
      </p:cxnSp>
      <p:sp>
        <p:nvSpPr>
          <p:cNvPr id="99" name="文本框 72"/>
          <p:cNvSpPr txBox="1"/>
          <p:nvPr/>
        </p:nvSpPr>
        <p:spPr>
          <a:xfrm>
            <a:off x="5903027" y="3869770"/>
            <a:ext cx="359923" cy="307777"/>
          </a:xfrm>
          <a:prstGeom prst="rect">
            <a:avLst/>
          </a:prstGeom>
          <a:noFill/>
          <a:ln w="38100">
            <a:solidFill>
              <a:srgbClr val="93A667"/>
            </a:solidFill>
          </a:ln>
        </p:spPr>
        <p:txBody>
          <a:bodyPr wrap="square" rtlCol="0">
            <a:spAutoFit/>
          </a:bodyPr>
          <a:lstStyle/>
          <a:p>
            <a:r>
              <a:rPr lang="en-US" altLang="zh-CN" sz="1400" b="1" dirty="0">
                <a:solidFill>
                  <a:srgbClr val="333333"/>
                </a:solidFill>
                <a:latin typeface="Verdana (Body)"/>
                <a:ea typeface="宋体" panose="02010600030101010101" pitchFamily="2" charset="-122"/>
              </a:rPr>
              <a:t>J</a:t>
            </a:r>
            <a:endParaRPr lang="zh-CN" altLang="en-US" sz="1400" b="1" dirty="0">
              <a:solidFill>
                <a:srgbClr val="333333"/>
              </a:solidFill>
              <a:latin typeface="Verdana (Body)"/>
              <a:ea typeface="宋体" panose="02010600030101010101" pitchFamily="2" charset="-122"/>
            </a:endParaRPr>
          </a:p>
        </p:txBody>
      </p:sp>
      <p:cxnSp>
        <p:nvCxnSpPr>
          <p:cNvPr id="100" name="直接箭头连接符 73"/>
          <p:cNvCxnSpPr/>
          <p:nvPr/>
        </p:nvCxnSpPr>
        <p:spPr>
          <a:xfrm>
            <a:off x="6144974" y="4011894"/>
            <a:ext cx="328749" cy="3251"/>
          </a:xfrm>
          <a:prstGeom prst="straightConnector1">
            <a:avLst/>
          </a:prstGeom>
          <a:noFill/>
          <a:ln w="38100" cap="flat" cmpd="sng" algn="ctr">
            <a:solidFill>
              <a:srgbClr val="4F81BD">
                <a:shade val="95000"/>
                <a:satMod val="105000"/>
              </a:srgbClr>
            </a:solidFill>
            <a:prstDash val="solid"/>
            <a:tailEnd type="triangle"/>
          </a:ln>
          <a:effectLst/>
        </p:spPr>
      </p:cxnSp>
      <p:sp>
        <p:nvSpPr>
          <p:cNvPr id="101" name="文本框 74"/>
          <p:cNvSpPr txBox="1"/>
          <p:nvPr/>
        </p:nvSpPr>
        <p:spPr>
          <a:xfrm>
            <a:off x="6502899" y="3869770"/>
            <a:ext cx="359923" cy="307777"/>
          </a:xfrm>
          <a:prstGeom prst="rect">
            <a:avLst/>
          </a:prstGeom>
          <a:noFill/>
          <a:ln w="38100">
            <a:solidFill>
              <a:srgbClr val="93A667"/>
            </a:solidFill>
          </a:ln>
        </p:spPr>
        <p:txBody>
          <a:bodyPr wrap="square" rtlCol="0">
            <a:spAutoFit/>
          </a:bodyPr>
          <a:lstStyle/>
          <a:p>
            <a:r>
              <a:rPr lang="en-US" altLang="zh-CN" sz="1400" b="1" dirty="0">
                <a:solidFill>
                  <a:srgbClr val="333333"/>
                </a:solidFill>
                <a:latin typeface="Verdana (Body)"/>
                <a:ea typeface="宋体" panose="02010600030101010101" pitchFamily="2" charset="-122"/>
              </a:rPr>
              <a:t>K</a:t>
            </a:r>
            <a:endParaRPr lang="zh-CN" altLang="en-US" sz="1400" b="1" dirty="0">
              <a:solidFill>
                <a:srgbClr val="333333"/>
              </a:solidFill>
              <a:latin typeface="Verdana (Body)"/>
              <a:ea typeface="宋体" panose="02010600030101010101" pitchFamily="2" charset="-122"/>
            </a:endParaRPr>
          </a:p>
        </p:txBody>
      </p:sp>
      <p:cxnSp>
        <p:nvCxnSpPr>
          <p:cNvPr id="102" name="直接箭头连接符 75"/>
          <p:cNvCxnSpPr/>
          <p:nvPr/>
        </p:nvCxnSpPr>
        <p:spPr>
          <a:xfrm>
            <a:off x="6744846" y="4011894"/>
            <a:ext cx="328749" cy="3251"/>
          </a:xfrm>
          <a:prstGeom prst="straightConnector1">
            <a:avLst/>
          </a:prstGeom>
          <a:noFill/>
          <a:ln w="38100" cap="flat" cmpd="sng" algn="ctr">
            <a:solidFill>
              <a:srgbClr val="4F81BD">
                <a:shade val="95000"/>
                <a:satMod val="105000"/>
              </a:srgbClr>
            </a:solidFill>
            <a:prstDash val="solid"/>
            <a:tailEnd type="triangle"/>
          </a:ln>
          <a:effectLst/>
        </p:spPr>
      </p:cxnSp>
      <p:sp>
        <p:nvSpPr>
          <p:cNvPr id="103" name="文本框 76"/>
          <p:cNvSpPr txBox="1"/>
          <p:nvPr/>
        </p:nvSpPr>
        <p:spPr>
          <a:xfrm>
            <a:off x="7071959" y="3869770"/>
            <a:ext cx="359923" cy="307777"/>
          </a:xfrm>
          <a:prstGeom prst="rect">
            <a:avLst/>
          </a:prstGeom>
          <a:noFill/>
          <a:ln w="38100">
            <a:solidFill>
              <a:srgbClr val="93A667"/>
            </a:solidFill>
          </a:ln>
        </p:spPr>
        <p:txBody>
          <a:bodyPr wrap="square" rtlCol="0">
            <a:spAutoFit/>
          </a:bodyPr>
          <a:lstStyle/>
          <a:p>
            <a:r>
              <a:rPr lang="en-US" altLang="zh-CN" sz="1400" b="1" dirty="0">
                <a:solidFill>
                  <a:srgbClr val="333333"/>
                </a:solidFill>
                <a:latin typeface="Verdana (Body)"/>
                <a:ea typeface="宋体" panose="02010600030101010101" pitchFamily="2" charset="-122"/>
              </a:rPr>
              <a:t>L</a:t>
            </a:r>
            <a:endParaRPr lang="zh-CN" altLang="en-US" sz="1400" b="1" dirty="0">
              <a:solidFill>
                <a:srgbClr val="333333"/>
              </a:solidFill>
              <a:latin typeface="Verdana (Body)"/>
              <a:ea typeface="宋体" panose="02010600030101010101" pitchFamily="2" charset="-122"/>
            </a:endParaRPr>
          </a:p>
        </p:txBody>
      </p:sp>
      <p:cxnSp>
        <p:nvCxnSpPr>
          <p:cNvPr id="104" name="直接箭头连接符 77"/>
          <p:cNvCxnSpPr/>
          <p:nvPr/>
        </p:nvCxnSpPr>
        <p:spPr>
          <a:xfrm>
            <a:off x="7313907" y="4011894"/>
            <a:ext cx="328749" cy="3251"/>
          </a:xfrm>
          <a:prstGeom prst="straightConnector1">
            <a:avLst/>
          </a:prstGeom>
          <a:noFill/>
          <a:ln w="38100" cap="flat" cmpd="sng" algn="ctr">
            <a:solidFill>
              <a:srgbClr val="4F81BD">
                <a:shade val="95000"/>
                <a:satMod val="105000"/>
              </a:srgbClr>
            </a:solidFill>
            <a:prstDash val="solid"/>
            <a:tailEnd type="triangle"/>
          </a:ln>
          <a:effectLst/>
        </p:spPr>
      </p:cxnSp>
      <p:sp>
        <p:nvSpPr>
          <p:cNvPr id="105" name="文本框 78"/>
          <p:cNvSpPr txBox="1"/>
          <p:nvPr/>
        </p:nvSpPr>
        <p:spPr>
          <a:xfrm>
            <a:off x="7642656" y="3869770"/>
            <a:ext cx="359923" cy="307777"/>
          </a:xfrm>
          <a:prstGeom prst="rect">
            <a:avLst/>
          </a:prstGeom>
          <a:noFill/>
          <a:ln w="38100">
            <a:solidFill>
              <a:srgbClr val="93A667"/>
            </a:solidFill>
          </a:ln>
        </p:spPr>
        <p:txBody>
          <a:bodyPr wrap="square" rtlCol="0">
            <a:spAutoFit/>
          </a:bodyPr>
          <a:lstStyle/>
          <a:p>
            <a:r>
              <a:rPr lang="en-US" altLang="zh-CN" sz="1400" b="1" dirty="0">
                <a:solidFill>
                  <a:srgbClr val="333333"/>
                </a:solidFill>
                <a:latin typeface="Verdana (Body)"/>
                <a:ea typeface="宋体" panose="02010600030101010101" pitchFamily="2" charset="-122"/>
              </a:rPr>
              <a:t>M</a:t>
            </a:r>
            <a:endParaRPr lang="zh-CN" altLang="en-US" sz="1400" b="1" dirty="0">
              <a:solidFill>
                <a:srgbClr val="333333"/>
              </a:solidFill>
              <a:latin typeface="Verdana (Body)"/>
              <a:ea typeface="宋体" panose="02010600030101010101" pitchFamily="2" charset="-122"/>
            </a:endParaRPr>
          </a:p>
        </p:txBody>
      </p:sp>
      <p:sp>
        <p:nvSpPr>
          <p:cNvPr id="106" name="object 8"/>
          <p:cNvSpPr/>
          <p:nvPr/>
        </p:nvSpPr>
        <p:spPr>
          <a:xfrm>
            <a:off x="4763270" y="1350308"/>
            <a:ext cx="402154" cy="347291"/>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07" name="object 9"/>
          <p:cNvSpPr txBox="1"/>
          <p:nvPr/>
        </p:nvSpPr>
        <p:spPr>
          <a:xfrm>
            <a:off x="4862731" y="1372053"/>
            <a:ext cx="152680" cy="30295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H</a:t>
            </a:r>
            <a:endParaRPr sz="1400">
              <a:solidFill>
                <a:prstClr val="black"/>
              </a:solidFill>
              <a:latin typeface="Verdana (Body)"/>
              <a:cs typeface="Calibri"/>
            </a:endParaRPr>
          </a:p>
        </p:txBody>
      </p:sp>
      <p:sp>
        <p:nvSpPr>
          <p:cNvPr id="108" name="object 11"/>
          <p:cNvSpPr/>
          <p:nvPr/>
        </p:nvSpPr>
        <p:spPr>
          <a:xfrm>
            <a:off x="3213976" y="1849948"/>
            <a:ext cx="402154" cy="347291"/>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09" name="object 12"/>
          <p:cNvSpPr txBox="1"/>
          <p:nvPr/>
        </p:nvSpPr>
        <p:spPr>
          <a:xfrm>
            <a:off x="3329660" y="1876145"/>
            <a:ext cx="124449" cy="30295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E</a:t>
            </a:r>
          </a:p>
        </p:txBody>
      </p:sp>
      <p:sp>
        <p:nvSpPr>
          <p:cNvPr id="110" name="object 14"/>
          <p:cNvSpPr/>
          <p:nvPr/>
        </p:nvSpPr>
        <p:spPr>
          <a:xfrm>
            <a:off x="1763910" y="2346589"/>
            <a:ext cx="402154" cy="347291"/>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11" name="object 15"/>
          <p:cNvSpPr txBox="1"/>
          <p:nvPr/>
        </p:nvSpPr>
        <p:spPr>
          <a:xfrm>
            <a:off x="1876258" y="2364876"/>
            <a:ext cx="135972" cy="302955"/>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B</a:t>
            </a:r>
            <a:endParaRPr sz="1400">
              <a:solidFill>
                <a:prstClr val="black"/>
              </a:solidFill>
              <a:latin typeface="Verdana (Body)"/>
              <a:cs typeface="Calibri"/>
            </a:endParaRPr>
          </a:p>
        </p:txBody>
      </p:sp>
      <p:sp>
        <p:nvSpPr>
          <p:cNvPr id="112" name="object 17"/>
          <p:cNvSpPr/>
          <p:nvPr/>
        </p:nvSpPr>
        <p:spPr>
          <a:xfrm>
            <a:off x="3711903" y="2376555"/>
            <a:ext cx="402154" cy="347291"/>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13" name="object 18"/>
          <p:cNvSpPr txBox="1"/>
          <p:nvPr/>
        </p:nvSpPr>
        <p:spPr>
          <a:xfrm>
            <a:off x="3837671" y="2392896"/>
            <a:ext cx="118687" cy="30295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F</a:t>
            </a:r>
          </a:p>
        </p:txBody>
      </p:sp>
      <p:sp>
        <p:nvSpPr>
          <p:cNvPr id="114" name="object 20"/>
          <p:cNvSpPr/>
          <p:nvPr/>
        </p:nvSpPr>
        <p:spPr>
          <a:xfrm>
            <a:off x="7029728" y="1878695"/>
            <a:ext cx="402154" cy="347291"/>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15" name="object 21"/>
          <p:cNvSpPr txBox="1"/>
          <p:nvPr/>
        </p:nvSpPr>
        <p:spPr>
          <a:xfrm>
            <a:off x="7158236" y="1890887"/>
            <a:ext cx="110621" cy="30295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L</a:t>
            </a:r>
            <a:endParaRPr sz="1400">
              <a:solidFill>
                <a:prstClr val="black"/>
              </a:solidFill>
              <a:latin typeface="Verdana (Body)"/>
              <a:cs typeface="Calibri"/>
            </a:endParaRPr>
          </a:p>
        </p:txBody>
      </p:sp>
      <p:sp>
        <p:nvSpPr>
          <p:cNvPr id="116" name="object 23"/>
          <p:cNvSpPr/>
          <p:nvPr/>
        </p:nvSpPr>
        <p:spPr>
          <a:xfrm>
            <a:off x="5857255" y="2346589"/>
            <a:ext cx="402154" cy="347291"/>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17" name="object 24"/>
          <p:cNvSpPr txBox="1"/>
          <p:nvPr/>
        </p:nvSpPr>
        <p:spPr>
          <a:xfrm>
            <a:off x="5994899" y="2358780"/>
            <a:ext cx="89304" cy="302955"/>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J</a:t>
            </a:r>
            <a:endParaRPr sz="1400">
              <a:solidFill>
                <a:prstClr val="black"/>
              </a:solidFill>
              <a:latin typeface="Verdana (Body)"/>
              <a:cs typeface="Calibri"/>
            </a:endParaRPr>
          </a:p>
        </p:txBody>
      </p:sp>
      <p:sp>
        <p:nvSpPr>
          <p:cNvPr id="118" name="object 26"/>
          <p:cNvSpPr/>
          <p:nvPr/>
        </p:nvSpPr>
        <p:spPr>
          <a:xfrm>
            <a:off x="7602766" y="2298942"/>
            <a:ext cx="402154" cy="347291"/>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19" name="object 27"/>
          <p:cNvSpPr txBox="1"/>
          <p:nvPr/>
        </p:nvSpPr>
        <p:spPr>
          <a:xfrm>
            <a:off x="7692184" y="2311134"/>
            <a:ext cx="200500" cy="302955"/>
          </a:xfrm>
          <a:prstGeom prst="ellipse">
            <a:avLst/>
          </a:prstGeom>
        </p:spPr>
        <p:txBody>
          <a:bodyPr vert="horz" wrap="square" lIns="0" tIns="0" rIns="0" bIns="0" rtlCol="0">
            <a:spAutoFit/>
          </a:bodyPr>
          <a:lstStyle/>
          <a:p>
            <a:pPr marL="12700"/>
            <a:r>
              <a:rPr sz="1400" spc="-20" dirty="0">
                <a:solidFill>
                  <a:prstClr val="black"/>
                </a:solidFill>
                <a:latin typeface="Verdana (Body)"/>
                <a:cs typeface="Calibri"/>
              </a:rPr>
              <a:t>M</a:t>
            </a:r>
            <a:endParaRPr sz="1400">
              <a:solidFill>
                <a:prstClr val="black"/>
              </a:solidFill>
              <a:latin typeface="Verdana (Body)"/>
              <a:cs typeface="Calibri"/>
            </a:endParaRPr>
          </a:p>
        </p:txBody>
      </p:sp>
      <p:sp>
        <p:nvSpPr>
          <p:cNvPr id="120" name="object 47"/>
          <p:cNvSpPr/>
          <p:nvPr/>
        </p:nvSpPr>
        <p:spPr>
          <a:xfrm>
            <a:off x="4170868" y="2876689"/>
            <a:ext cx="402154" cy="347291"/>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21" name="object 48"/>
          <p:cNvSpPr txBox="1"/>
          <p:nvPr/>
        </p:nvSpPr>
        <p:spPr>
          <a:xfrm>
            <a:off x="4273086" y="2894978"/>
            <a:ext cx="154409" cy="302955"/>
          </a:xfrm>
          <a:prstGeom prst="ellipse">
            <a:avLst/>
          </a:prstGeom>
        </p:spPr>
        <p:txBody>
          <a:bodyPr vert="horz" wrap="square" lIns="0" tIns="0" rIns="0" bIns="0" rtlCol="0">
            <a:spAutoFit/>
          </a:bodyPr>
          <a:lstStyle/>
          <a:p>
            <a:pPr marL="12700"/>
            <a:r>
              <a:rPr sz="1400" spc="-15" dirty="0">
                <a:solidFill>
                  <a:prstClr val="black"/>
                </a:solidFill>
                <a:latin typeface="Verdana (Body)"/>
                <a:cs typeface="Calibri"/>
              </a:rPr>
              <a:t>G</a:t>
            </a:r>
            <a:endParaRPr sz="1400" dirty="0">
              <a:solidFill>
                <a:prstClr val="black"/>
              </a:solidFill>
              <a:latin typeface="Verdana (Body)"/>
              <a:cs typeface="Calibri"/>
            </a:endParaRPr>
          </a:p>
        </p:txBody>
      </p:sp>
      <p:sp>
        <p:nvSpPr>
          <p:cNvPr id="122" name="object 50"/>
          <p:cNvSpPr/>
          <p:nvPr/>
        </p:nvSpPr>
        <p:spPr>
          <a:xfrm>
            <a:off x="6461362" y="2846067"/>
            <a:ext cx="402154" cy="347291"/>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23" name="object 51"/>
          <p:cNvSpPr txBox="1"/>
          <p:nvPr/>
        </p:nvSpPr>
        <p:spPr>
          <a:xfrm>
            <a:off x="6580964" y="2864355"/>
            <a:ext cx="131363" cy="302955"/>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K</a:t>
            </a:r>
            <a:endParaRPr sz="1400" dirty="0">
              <a:solidFill>
                <a:prstClr val="black"/>
              </a:solidFill>
              <a:latin typeface="Verdana (Body)"/>
              <a:cs typeface="Calibri"/>
            </a:endParaRPr>
          </a:p>
        </p:txBody>
      </p:sp>
      <p:sp>
        <p:nvSpPr>
          <p:cNvPr id="124" name="object 59"/>
          <p:cNvSpPr/>
          <p:nvPr/>
        </p:nvSpPr>
        <p:spPr>
          <a:xfrm>
            <a:off x="5320911" y="2846067"/>
            <a:ext cx="402154" cy="347291"/>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25" name="object 60"/>
          <p:cNvSpPr txBox="1"/>
          <p:nvPr/>
        </p:nvSpPr>
        <p:spPr>
          <a:xfrm>
            <a:off x="5479454" y="2870934"/>
            <a:ext cx="75476" cy="302955"/>
          </a:xfrm>
          <a:prstGeom prst="ellipse">
            <a:avLst/>
          </a:prstGeom>
        </p:spPr>
        <p:txBody>
          <a:bodyPr vert="horz" wrap="square" lIns="0" tIns="0" rIns="0" bIns="0" rtlCol="0">
            <a:spAutoFit/>
          </a:bodyPr>
          <a:lstStyle/>
          <a:p>
            <a:pPr marL="12700"/>
            <a:r>
              <a:rPr sz="1400" spc="-5" dirty="0">
                <a:solidFill>
                  <a:prstClr val="black"/>
                </a:solidFill>
                <a:latin typeface="Verdana (Body)"/>
                <a:cs typeface="Calibri"/>
              </a:rPr>
              <a:t>I</a:t>
            </a:r>
            <a:endParaRPr sz="1400" dirty="0">
              <a:solidFill>
                <a:prstClr val="black"/>
              </a:solidFill>
              <a:latin typeface="Verdana (Body)"/>
              <a:cs typeface="Calibri"/>
            </a:endParaRPr>
          </a:p>
        </p:txBody>
      </p:sp>
      <p:sp>
        <p:nvSpPr>
          <p:cNvPr id="126" name="object 65"/>
          <p:cNvSpPr/>
          <p:nvPr/>
        </p:nvSpPr>
        <p:spPr>
          <a:xfrm>
            <a:off x="2251867" y="2873133"/>
            <a:ext cx="402154" cy="347291"/>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27" name="object 66"/>
          <p:cNvSpPr txBox="1"/>
          <p:nvPr/>
        </p:nvSpPr>
        <p:spPr>
          <a:xfrm>
            <a:off x="2357655" y="2894097"/>
            <a:ext cx="133668" cy="30295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C</a:t>
            </a:r>
          </a:p>
        </p:txBody>
      </p:sp>
      <p:sp>
        <p:nvSpPr>
          <p:cNvPr id="128" name="object 71"/>
          <p:cNvSpPr/>
          <p:nvPr/>
        </p:nvSpPr>
        <p:spPr>
          <a:xfrm>
            <a:off x="1164038" y="2862620"/>
            <a:ext cx="402154" cy="347291"/>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29" name="object 72"/>
          <p:cNvSpPr txBox="1"/>
          <p:nvPr/>
        </p:nvSpPr>
        <p:spPr>
          <a:xfrm>
            <a:off x="1282904" y="2881905"/>
            <a:ext cx="143462" cy="302955"/>
          </a:xfrm>
          <a:prstGeom prst="ellipse">
            <a:avLst/>
          </a:prstGeom>
        </p:spPr>
        <p:txBody>
          <a:bodyPr vert="horz" wrap="square" lIns="0" tIns="0" rIns="0" bIns="0" rtlCol="0">
            <a:spAutoFit/>
          </a:bodyPr>
          <a:lstStyle/>
          <a:p>
            <a:pPr marL="12700"/>
            <a:r>
              <a:rPr sz="1400" spc="-15" dirty="0">
                <a:solidFill>
                  <a:prstClr val="black"/>
                </a:solidFill>
                <a:latin typeface="Verdana (Body)"/>
                <a:cs typeface="Calibri"/>
              </a:rPr>
              <a:t>A</a:t>
            </a:r>
            <a:endParaRPr sz="1400" dirty="0">
              <a:solidFill>
                <a:prstClr val="black"/>
              </a:solidFill>
              <a:latin typeface="Verdana (Body)"/>
              <a:cs typeface="Calibri"/>
            </a:endParaRPr>
          </a:p>
        </p:txBody>
      </p:sp>
      <p:sp>
        <p:nvSpPr>
          <p:cNvPr id="130" name="object 77"/>
          <p:cNvSpPr/>
          <p:nvPr/>
        </p:nvSpPr>
        <p:spPr>
          <a:xfrm>
            <a:off x="2781156" y="3377104"/>
            <a:ext cx="402154" cy="347291"/>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31" name="object 78"/>
          <p:cNvSpPr txBox="1"/>
          <p:nvPr/>
        </p:nvSpPr>
        <p:spPr>
          <a:xfrm>
            <a:off x="2892135" y="3398847"/>
            <a:ext cx="150952" cy="30295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D</a:t>
            </a:r>
            <a:endParaRPr sz="1400">
              <a:solidFill>
                <a:prstClr val="black"/>
              </a:solidFill>
              <a:latin typeface="Verdana (Body)"/>
              <a:cs typeface="Calibri"/>
            </a:endParaRPr>
          </a:p>
        </p:txBody>
      </p:sp>
      <p:cxnSp>
        <p:nvCxnSpPr>
          <p:cNvPr id="132" name="直接箭头连接符 79"/>
          <p:cNvCxnSpPr>
            <a:stCxn id="106" idx="5"/>
            <a:endCxn id="114" idx="1"/>
          </p:cNvCxnSpPr>
          <p:nvPr/>
        </p:nvCxnSpPr>
        <p:spPr>
          <a:xfrm>
            <a:off x="5106530" y="1646739"/>
            <a:ext cx="1982093" cy="282815"/>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33" name="直接箭头连接符 80"/>
          <p:cNvCxnSpPr>
            <a:stCxn id="106" idx="3"/>
            <a:endCxn id="108" idx="7"/>
          </p:cNvCxnSpPr>
          <p:nvPr/>
        </p:nvCxnSpPr>
        <p:spPr>
          <a:xfrm flipH="1">
            <a:off x="3557236" y="1646739"/>
            <a:ext cx="1264929" cy="25406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34" name="直接箭头连接符 81"/>
          <p:cNvCxnSpPr>
            <a:stCxn id="108" idx="4"/>
            <a:endCxn id="110" idx="7"/>
          </p:cNvCxnSpPr>
          <p:nvPr/>
        </p:nvCxnSpPr>
        <p:spPr>
          <a:xfrm flipH="1">
            <a:off x="2107170" y="2197239"/>
            <a:ext cx="1307884" cy="200210"/>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35" name="直接箭头连接符 82"/>
          <p:cNvCxnSpPr>
            <a:stCxn id="114" idx="3"/>
            <a:endCxn id="116" idx="0"/>
          </p:cNvCxnSpPr>
          <p:nvPr/>
        </p:nvCxnSpPr>
        <p:spPr>
          <a:xfrm flipH="1">
            <a:off x="6058332" y="2175126"/>
            <a:ext cx="1030290" cy="171463"/>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36" name="直接箭头连接符 83"/>
          <p:cNvCxnSpPr>
            <a:stCxn id="108" idx="4"/>
            <a:endCxn id="112" idx="1"/>
          </p:cNvCxnSpPr>
          <p:nvPr/>
        </p:nvCxnSpPr>
        <p:spPr>
          <a:xfrm>
            <a:off x="3415054" y="2197239"/>
            <a:ext cx="355744" cy="23017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37" name="直接箭头连接符 84"/>
          <p:cNvCxnSpPr>
            <a:stCxn id="114" idx="5"/>
            <a:endCxn id="118" idx="0"/>
          </p:cNvCxnSpPr>
          <p:nvPr/>
        </p:nvCxnSpPr>
        <p:spPr>
          <a:xfrm>
            <a:off x="7372988" y="2175126"/>
            <a:ext cx="430855" cy="12381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38" name="直接箭头连接符 85"/>
          <p:cNvCxnSpPr>
            <a:endCxn id="126" idx="1"/>
          </p:cNvCxnSpPr>
          <p:nvPr/>
        </p:nvCxnSpPr>
        <p:spPr>
          <a:xfrm>
            <a:off x="2033221" y="2682595"/>
            <a:ext cx="277541" cy="241398"/>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39" name="直接箭头连接符 86"/>
          <p:cNvCxnSpPr>
            <a:stCxn id="110" idx="3"/>
            <a:endCxn id="128" idx="0"/>
          </p:cNvCxnSpPr>
          <p:nvPr/>
        </p:nvCxnSpPr>
        <p:spPr>
          <a:xfrm flipH="1">
            <a:off x="1365116" y="2643020"/>
            <a:ext cx="457689" cy="219600"/>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40" name="直接箭头连接符 87"/>
          <p:cNvCxnSpPr>
            <a:stCxn id="116" idx="4"/>
            <a:endCxn id="124" idx="0"/>
          </p:cNvCxnSpPr>
          <p:nvPr/>
        </p:nvCxnSpPr>
        <p:spPr>
          <a:xfrm flipH="1">
            <a:off x="5521988" y="2693880"/>
            <a:ext cx="536344" cy="15218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41" name="直接箭头连接符 88"/>
          <p:cNvCxnSpPr>
            <a:stCxn id="112" idx="4"/>
            <a:endCxn id="120" idx="0"/>
          </p:cNvCxnSpPr>
          <p:nvPr/>
        </p:nvCxnSpPr>
        <p:spPr>
          <a:xfrm>
            <a:off x="3912981" y="2723846"/>
            <a:ext cx="458965" cy="152843"/>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42" name="直接箭头连接符 89"/>
          <p:cNvCxnSpPr>
            <a:stCxn id="116" idx="4"/>
            <a:endCxn id="122" idx="0"/>
          </p:cNvCxnSpPr>
          <p:nvPr/>
        </p:nvCxnSpPr>
        <p:spPr>
          <a:xfrm>
            <a:off x="6058332" y="2693880"/>
            <a:ext cx="604107" cy="15218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143" name="直接箭头连接符 90"/>
          <p:cNvCxnSpPr>
            <a:stCxn id="126" idx="5"/>
            <a:endCxn id="130" idx="0"/>
          </p:cNvCxnSpPr>
          <p:nvPr/>
        </p:nvCxnSpPr>
        <p:spPr>
          <a:xfrm>
            <a:off x="2595127" y="3169564"/>
            <a:ext cx="387106" cy="207540"/>
          </a:xfrm>
          <a:prstGeom prst="straightConnector1">
            <a:avLst/>
          </a:prstGeom>
          <a:noFill/>
          <a:ln w="38100" cap="flat" cmpd="sng" algn="ctr">
            <a:solidFill>
              <a:srgbClr val="4F81BD">
                <a:shade val="95000"/>
                <a:satMod val="105000"/>
              </a:srgbClr>
            </a:solidFill>
            <a:prstDash val="solid"/>
            <a:tailEnd type="triangle"/>
          </a:ln>
          <a:effectLst/>
        </p:spPr>
      </p:cxnSp>
      <p:sp>
        <p:nvSpPr>
          <p:cNvPr id="169" name="文本框 35"/>
          <p:cNvSpPr txBox="1"/>
          <p:nvPr/>
        </p:nvSpPr>
        <p:spPr>
          <a:xfrm rot="1200195">
            <a:off x="6413805" y="1207476"/>
            <a:ext cx="1828795" cy="510778"/>
          </a:xfrm>
          <a:prstGeom prst="roundRect">
            <a:avLst/>
          </a:prstGeom>
          <a:solidFill>
            <a:sysClr val="window" lastClr="FFFFFF"/>
          </a:solidFill>
          <a:ln w="38100">
            <a:solidFill>
              <a:srgbClr val="FFC000"/>
            </a:solid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CN" sz="2400" b="1" kern="0">
                <a:ln>
                  <a:solidFill>
                    <a:srgbClr val="FFC000"/>
                  </a:solidFill>
                </a:ln>
                <a:solidFill>
                  <a:srgbClr val="F79646"/>
                </a:solidFill>
                <a:latin typeface="Verdana (Body)"/>
                <a:ea typeface="宋体" panose="02010600030101010101" pitchFamily="2" charset="-122"/>
              </a:rPr>
              <a:t>E</a:t>
            </a:r>
            <a:r>
              <a:rPr kumimoji="0" lang="en-US" altLang="zh-CN" sz="2400" b="1" i="0" u="none" strike="noStrike" kern="0" cap="none" spc="0" normalizeH="0" baseline="0" noProof="0">
                <a:ln>
                  <a:solidFill>
                    <a:srgbClr val="FFC000"/>
                  </a:solidFill>
                </a:ln>
                <a:solidFill>
                  <a:srgbClr val="F79646"/>
                </a:solidFill>
                <a:effectLst/>
                <a:uLnTx/>
                <a:uFillTx/>
                <a:latin typeface="Verdana (Body)"/>
                <a:ea typeface="宋体" panose="02010600030101010101" pitchFamily="2" charset="-122"/>
              </a:rPr>
              <a:t>fficient</a:t>
            </a:r>
            <a:endParaRPr kumimoji="0" lang="zh-CN" altLang="en-US" sz="2400" b="1" i="0" u="none" strike="noStrike" kern="0" cap="none" spc="0" normalizeH="0" baseline="0" noProof="0" dirty="0">
              <a:ln>
                <a:solidFill>
                  <a:srgbClr val="FFC000"/>
                </a:solidFill>
              </a:ln>
              <a:solidFill>
                <a:srgbClr val="F79646"/>
              </a:solidFill>
              <a:effectLst/>
              <a:uLnTx/>
              <a:uFillTx/>
              <a:latin typeface="Verdana (Body)"/>
              <a:ea typeface="宋体" panose="02010600030101010101" pitchFamily="2" charset="-122"/>
            </a:endParaRPr>
          </a:p>
        </p:txBody>
      </p:sp>
      <p:sp>
        <p:nvSpPr>
          <p:cNvPr id="170" name="文本框 35"/>
          <p:cNvSpPr txBox="1"/>
          <p:nvPr/>
        </p:nvSpPr>
        <p:spPr>
          <a:xfrm rot="1200195">
            <a:off x="6401007" y="3557059"/>
            <a:ext cx="2160109" cy="510778"/>
          </a:xfrm>
          <a:prstGeom prst="roundRect">
            <a:avLst/>
          </a:prstGeom>
          <a:solidFill>
            <a:sysClr val="window" lastClr="FFFFFF"/>
          </a:solidFill>
          <a:ln w="38100">
            <a:solidFill>
              <a:srgbClr val="FFC000"/>
            </a:solid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solidFill>
                    <a:srgbClr val="FFC000"/>
                  </a:solidFill>
                </a:ln>
                <a:solidFill>
                  <a:srgbClr val="F79646"/>
                </a:solidFill>
                <a:effectLst/>
                <a:uLnTx/>
                <a:uFillTx/>
                <a:latin typeface="Verdana (Body)"/>
                <a:ea typeface="宋体" panose="02010600030101010101" pitchFamily="2" charset="-122"/>
              </a:rPr>
              <a:t>inefficient</a:t>
            </a:r>
            <a:endParaRPr kumimoji="0" lang="zh-CN" altLang="en-US" sz="2400" b="1" i="0" u="none" strike="noStrike" kern="0" cap="none" spc="0" normalizeH="0" baseline="0" noProof="0" dirty="0">
              <a:ln>
                <a:solidFill>
                  <a:srgbClr val="FFC000"/>
                </a:solidFill>
              </a:ln>
              <a:solidFill>
                <a:srgbClr val="F79646"/>
              </a:solidFill>
              <a:effectLst/>
              <a:uLnTx/>
              <a:uFillTx/>
              <a:latin typeface="Verdana (Body)"/>
              <a:ea typeface="宋体" panose="02010600030101010101" pitchFamily="2" charset="-122"/>
            </a:endParaRPr>
          </a:p>
        </p:txBody>
      </p:sp>
    </p:spTree>
    <p:extLst>
      <p:ext uri="{BB962C8B-B14F-4D97-AF65-F5344CB8AC3E}">
        <p14:creationId xmlns:p14="http://schemas.microsoft.com/office/powerpoint/2010/main" val="2579371226"/>
      </p:ext>
    </p:extLst>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randombar(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randombar(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mph" presetSubtype="2" fill="hold" nodeType="clickEffect">
                                  <p:stCondLst>
                                    <p:cond delay="0"/>
                                  </p:stCondLst>
                                  <p:childTnLst>
                                    <p:animClr clrSpc="rgb" dir="cw">
                                      <p:cBhvr>
                                        <p:cTn id="16" dur="2000" fill="hold"/>
                                        <p:tgtEl>
                                          <p:spTgt spid="130"/>
                                        </p:tgtEl>
                                        <p:attrNameLst>
                                          <p:attrName>fillcolor</p:attrName>
                                        </p:attrNameLst>
                                      </p:cBhvr>
                                      <p:to>
                                        <a:schemeClr val="accent2"/>
                                      </p:to>
                                    </p:animClr>
                                    <p:set>
                                      <p:cBhvr>
                                        <p:cTn id="17" dur="2000" fill="hold"/>
                                        <p:tgtEl>
                                          <p:spTgt spid="130"/>
                                        </p:tgtEl>
                                        <p:attrNameLst>
                                          <p:attrName>fill.type</p:attrName>
                                        </p:attrNameLst>
                                      </p:cBhvr>
                                      <p:to>
                                        <p:strVal val="solid"/>
                                      </p:to>
                                    </p:set>
                                    <p:set>
                                      <p:cBhvr>
                                        <p:cTn id="18" dur="2000" fill="hold"/>
                                        <p:tgtEl>
                                          <p:spTgt spid="130"/>
                                        </p:tgtEl>
                                        <p:attrNameLst>
                                          <p:attrName>fill.on</p:attrName>
                                        </p:attrNameLst>
                                      </p:cBhvr>
                                      <p:to>
                                        <p:strVal val="true"/>
                                      </p:to>
                                    </p:set>
                                  </p:childTnLst>
                                </p:cTn>
                              </p:par>
                            </p:childTnLst>
                          </p:cTn>
                        </p:par>
                      </p:childTnLst>
                    </p:cTn>
                  </p:par>
                  <p:par>
                    <p:cTn id="19" fill="hold">
                      <p:stCondLst>
                        <p:cond delay="indefinite"/>
                      </p:stCondLst>
                      <p:childTnLst>
                        <p:par>
                          <p:cTn id="20" fill="hold">
                            <p:stCondLst>
                              <p:cond delay="0"/>
                            </p:stCondLst>
                            <p:childTnLst>
                              <p:par>
                                <p:cTn id="21" presetID="1" presetClass="emph" presetSubtype="2" fill="hold" nodeType="clickEffect">
                                  <p:stCondLst>
                                    <p:cond delay="0"/>
                                  </p:stCondLst>
                                  <p:childTnLst>
                                    <p:animClr clrSpc="rgb" dir="cw">
                                      <p:cBhvr>
                                        <p:cTn id="22" dur="2000" fill="hold"/>
                                        <p:tgtEl>
                                          <p:spTgt spid="106"/>
                                        </p:tgtEl>
                                        <p:attrNameLst>
                                          <p:attrName>fillcolor</p:attrName>
                                        </p:attrNameLst>
                                      </p:cBhvr>
                                      <p:to>
                                        <a:schemeClr val="accent2"/>
                                      </p:to>
                                    </p:animClr>
                                    <p:set>
                                      <p:cBhvr>
                                        <p:cTn id="23" dur="2000" fill="hold"/>
                                        <p:tgtEl>
                                          <p:spTgt spid="106"/>
                                        </p:tgtEl>
                                        <p:attrNameLst>
                                          <p:attrName>fill.type</p:attrName>
                                        </p:attrNameLst>
                                      </p:cBhvr>
                                      <p:to>
                                        <p:strVal val="solid"/>
                                      </p:to>
                                    </p:set>
                                    <p:set>
                                      <p:cBhvr>
                                        <p:cTn id="24" dur="2000" fill="hold"/>
                                        <p:tgtEl>
                                          <p:spTgt spid="106"/>
                                        </p:tgtEl>
                                        <p:attrNameLst>
                                          <p:attrName>fill.on</p:attrName>
                                        </p:attrNameLst>
                                      </p:cBhvr>
                                      <p:to>
                                        <p:strVal val="true"/>
                                      </p:to>
                                    </p:set>
                                  </p:childTnLst>
                                </p:cTn>
                              </p:par>
                            </p:childTnLst>
                          </p:cTn>
                        </p:par>
                      </p:childTnLst>
                    </p:cTn>
                  </p:par>
                  <p:par>
                    <p:cTn id="25" fill="hold">
                      <p:stCondLst>
                        <p:cond delay="indefinite"/>
                      </p:stCondLst>
                      <p:childTnLst>
                        <p:par>
                          <p:cTn id="26" fill="hold">
                            <p:stCondLst>
                              <p:cond delay="0"/>
                            </p:stCondLst>
                            <p:childTnLst>
                              <p:par>
                                <p:cTn id="27" presetID="1" presetClass="emph" presetSubtype="2" fill="hold" nodeType="clickEffect">
                                  <p:stCondLst>
                                    <p:cond delay="0"/>
                                  </p:stCondLst>
                                  <p:childTnLst>
                                    <p:animClr clrSpc="rgb" dir="cw">
                                      <p:cBhvr>
                                        <p:cTn id="28" dur="2000" fill="hold"/>
                                        <p:tgtEl>
                                          <p:spTgt spid="108"/>
                                        </p:tgtEl>
                                        <p:attrNameLst>
                                          <p:attrName>fillcolor</p:attrName>
                                        </p:attrNameLst>
                                      </p:cBhvr>
                                      <p:to>
                                        <a:schemeClr val="accent2"/>
                                      </p:to>
                                    </p:animClr>
                                    <p:set>
                                      <p:cBhvr>
                                        <p:cTn id="29" dur="2000" fill="hold"/>
                                        <p:tgtEl>
                                          <p:spTgt spid="108"/>
                                        </p:tgtEl>
                                        <p:attrNameLst>
                                          <p:attrName>fill.type</p:attrName>
                                        </p:attrNameLst>
                                      </p:cBhvr>
                                      <p:to>
                                        <p:strVal val="solid"/>
                                      </p:to>
                                    </p:set>
                                    <p:set>
                                      <p:cBhvr>
                                        <p:cTn id="30" dur="2000" fill="hold"/>
                                        <p:tgtEl>
                                          <p:spTgt spid="108"/>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 presetClass="emph" presetSubtype="2" fill="hold" nodeType="clickEffect">
                                  <p:stCondLst>
                                    <p:cond delay="0"/>
                                  </p:stCondLst>
                                  <p:childTnLst>
                                    <p:animClr clrSpc="rgb" dir="cw">
                                      <p:cBhvr>
                                        <p:cTn id="34" dur="2000" fill="hold"/>
                                        <p:tgtEl>
                                          <p:spTgt spid="110"/>
                                        </p:tgtEl>
                                        <p:attrNameLst>
                                          <p:attrName>fillcolor</p:attrName>
                                        </p:attrNameLst>
                                      </p:cBhvr>
                                      <p:to>
                                        <a:schemeClr val="accent2"/>
                                      </p:to>
                                    </p:animClr>
                                    <p:set>
                                      <p:cBhvr>
                                        <p:cTn id="35" dur="2000" fill="hold"/>
                                        <p:tgtEl>
                                          <p:spTgt spid="110"/>
                                        </p:tgtEl>
                                        <p:attrNameLst>
                                          <p:attrName>fill.type</p:attrName>
                                        </p:attrNameLst>
                                      </p:cBhvr>
                                      <p:to>
                                        <p:strVal val="solid"/>
                                      </p:to>
                                    </p:set>
                                    <p:set>
                                      <p:cBhvr>
                                        <p:cTn id="36" dur="2000" fill="hold"/>
                                        <p:tgtEl>
                                          <p:spTgt spid="110"/>
                                        </p:tgtEl>
                                        <p:attrNameLst>
                                          <p:attrName>fill.on</p:attrName>
                                        </p:attrNameLst>
                                      </p:cBhvr>
                                      <p:to>
                                        <p:strVal val="true"/>
                                      </p:to>
                                    </p:set>
                                  </p:childTnLst>
                                </p:cTn>
                              </p:par>
                            </p:childTnLst>
                          </p:cTn>
                        </p:par>
                      </p:childTnLst>
                    </p:cTn>
                  </p:par>
                  <p:par>
                    <p:cTn id="37" fill="hold">
                      <p:stCondLst>
                        <p:cond delay="indefinite"/>
                      </p:stCondLst>
                      <p:childTnLst>
                        <p:par>
                          <p:cTn id="38" fill="hold">
                            <p:stCondLst>
                              <p:cond delay="0"/>
                            </p:stCondLst>
                            <p:childTnLst>
                              <p:par>
                                <p:cTn id="39" presetID="1" presetClass="emph" presetSubtype="2" fill="hold" nodeType="clickEffect">
                                  <p:stCondLst>
                                    <p:cond delay="0"/>
                                  </p:stCondLst>
                                  <p:childTnLst>
                                    <p:animClr clrSpc="rgb" dir="cw">
                                      <p:cBhvr>
                                        <p:cTn id="40" dur="2000" fill="hold"/>
                                        <p:tgtEl>
                                          <p:spTgt spid="126"/>
                                        </p:tgtEl>
                                        <p:attrNameLst>
                                          <p:attrName>fillcolor</p:attrName>
                                        </p:attrNameLst>
                                      </p:cBhvr>
                                      <p:to>
                                        <a:schemeClr val="accent2"/>
                                      </p:to>
                                    </p:animClr>
                                    <p:set>
                                      <p:cBhvr>
                                        <p:cTn id="41" dur="2000" fill="hold"/>
                                        <p:tgtEl>
                                          <p:spTgt spid="126"/>
                                        </p:tgtEl>
                                        <p:attrNameLst>
                                          <p:attrName>fill.type</p:attrName>
                                        </p:attrNameLst>
                                      </p:cBhvr>
                                      <p:to>
                                        <p:strVal val="solid"/>
                                      </p:to>
                                    </p:set>
                                    <p:set>
                                      <p:cBhvr>
                                        <p:cTn id="42" dur="2000" fill="hold"/>
                                        <p:tgtEl>
                                          <p:spTgt spid="126"/>
                                        </p:tgtEl>
                                        <p:attrNameLst>
                                          <p:attrName>fill.on</p:attrName>
                                        </p:attrNameLst>
                                      </p:cBhvr>
                                      <p:to>
                                        <p:strVal val="true"/>
                                      </p:to>
                                    </p:se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nodeType="clickEffect">
                                  <p:stCondLst>
                                    <p:cond delay="0"/>
                                  </p:stCondLst>
                                  <p:childTnLst>
                                    <p:set>
                                      <p:cBhvr>
                                        <p:cTn id="46" dur="1" fill="hold">
                                          <p:stCondLst>
                                            <p:cond delay="0"/>
                                          </p:stCondLst>
                                        </p:cTn>
                                        <p:tgtEl>
                                          <p:spTgt spid="4">
                                            <p:txEl>
                                              <p:pRg st="2" end="2"/>
                                            </p:txEl>
                                          </p:spTgt>
                                        </p:tgtEl>
                                        <p:attrNameLst>
                                          <p:attrName>style.visibility</p:attrName>
                                        </p:attrNameLst>
                                      </p:cBhvr>
                                      <p:to>
                                        <p:strVal val="visible"/>
                                      </p:to>
                                    </p:set>
                                    <p:animEffect transition="in" filter="randombar(horizontal)">
                                      <p:cBhvr>
                                        <p:cTn id="47" dur="500"/>
                                        <p:tgtEl>
                                          <p:spTgt spid="4">
                                            <p:txEl>
                                              <p:pRg st="2" end="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4" presetClass="entr" presetSubtype="10" fill="hold" nodeType="clickEffect">
                                  <p:stCondLst>
                                    <p:cond delay="0"/>
                                  </p:stCondLst>
                                  <p:childTnLst>
                                    <p:set>
                                      <p:cBhvr>
                                        <p:cTn id="51" dur="1" fill="hold">
                                          <p:stCondLst>
                                            <p:cond delay="0"/>
                                          </p:stCondLst>
                                        </p:cTn>
                                        <p:tgtEl>
                                          <p:spTgt spid="4">
                                            <p:txEl>
                                              <p:pRg st="3" end="3"/>
                                            </p:txEl>
                                          </p:spTgt>
                                        </p:tgtEl>
                                        <p:attrNameLst>
                                          <p:attrName>style.visibility</p:attrName>
                                        </p:attrNameLst>
                                      </p:cBhvr>
                                      <p:to>
                                        <p:strVal val="visible"/>
                                      </p:to>
                                    </p:set>
                                    <p:animEffect transition="in" filter="randombar(horizontal)">
                                      <p:cBhvr>
                                        <p:cTn id="52" dur="500"/>
                                        <p:tgtEl>
                                          <p:spTgt spid="4">
                                            <p:txEl>
                                              <p:pRg st="3" end="3"/>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53" presetClass="entr" presetSubtype="16" fill="hold" grpId="0" nodeType="clickEffect">
                                  <p:stCondLst>
                                    <p:cond delay="0"/>
                                  </p:stCondLst>
                                  <p:childTnLst>
                                    <p:set>
                                      <p:cBhvr>
                                        <p:cTn id="56" dur="1" fill="hold">
                                          <p:stCondLst>
                                            <p:cond delay="0"/>
                                          </p:stCondLst>
                                        </p:cTn>
                                        <p:tgtEl>
                                          <p:spTgt spid="81"/>
                                        </p:tgtEl>
                                        <p:attrNameLst>
                                          <p:attrName>style.visibility</p:attrName>
                                        </p:attrNameLst>
                                      </p:cBhvr>
                                      <p:to>
                                        <p:strVal val="visible"/>
                                      </p:to>
                                    </p:set>
                                    <p:anim calcmode="lin" valueType="num">
                                      <p:cBhvr>
                                        <p:cTn id="57" dur="500" fill="hold"/>
                                        <p:tgtEl>
                                          <p:spTgt spid="81"/>
                                        </p:tgtEl>
                                        <p:attrNameLst>
                                          <p:attrName>ppt_w</p:attrName>
                                        </p:attrNameLst>
                                      </p:cBhvr>
                                      <p:tavLst>
                                        <p:tav tm="0">
                                          <p:val>
                                            <p:fltVal val="0"/>
                                          </p:val>
                                        </p:tav>
                                        <p:tav tm="100000">
                                          <p:val>
                                            <p:strVal val="#ppt_w"/>
                                          </p:val>
                                        </p:tav>
                                      </p:tavLst>
                                    </p:anim>
                                    <p:anim calcmode="lin" valueType="num">
                                      <p:cBhvr>
                                        <p:cTn id="58" dur="500" fill="hold"/>
                                        <p:tgtEl>
                                          <p:spTgt spid="81"/>
                                        </p:tgtEl>
                                        <p:attrNameLst>
                                          <p:attrName>ppt_h</p:attrName>
                                        </p:attrNameLst>
                                      </p:cBhvr>
                                      <p:tavLst>
                                        <p:tav tm="0">
                                          <p:val>
                                            <p:fltVal val="0"/>
                                          </p:val>
                                        </p:tav>
                                        <p:tav tm="100000">
                                          <p:val>
                                            <p:strVal val="#ppt_h"/>
                                          </p:val>
                                        </p:tav>
                                      </p:tavLst>
                                    </p:anim>
                                    <p:animEffect transition="in" filter="fade">
                                      <p:cBhvr>
                                        <p:cTn id="59" dur="500"/>
                                        <p:tgtEl>
                                          <p:spTgt spid="81"/>
                                        </p:tgtEl>
                                      </p:cBhvr>
                                    </p:animEffect>
                                  </p:childTnLst>
                                </p:cTn>
                              </p:par>
                              <p:par>
                                <p:cTn id="60" presetID="53" presetClass="entr" presetSubtype="16" fill="hold" nodeType="withEffect">
                                  <p:stCondLst>
                                    <p:cond delay="0"/>
                                  </p:stCondLst>
                                  <p:childTnLst>
                                    <p:set>
                                      <p:cBhvr>
                                        <p:cTn id="61" dur="1" fill="hold">
                                          <p:stCondLst>
                                            <p:cond delay="0"/>
                                          </p:stCondLst>
                                        </p:cTn>
                                        <p:tgtEl>
                                          <p:spTgt spid="82"/>
                                        </p:tgtEl>
                                        <p:attrNameLst>
                                          <p:attrName>style.visibility</p:attrName>
                                        </p:attrNameLst>
                                      </p:cBhvr>
                                      <p:to>
                                        <p:strVal val="visible"/>
                                      </p:to>
                                    </p:set>
                                    <p:anim calcmode="lin" valueType="num">
                                      <p:cBhvr>
                                        <p:cTn id="62" dur="500" fill="hold"/>
                                        <p:tgtEl>
                                          <p:spTgt spid="82"/>
                                        </p:tgtEl>
                                        <p:attrNameLst>
                                          <p:attrName>ppt_w</p:attrName>
                                        </p:attrNameLst>
                                      </p:cBhvr>
                                      <p:tavLst>
                                        <p:tav tm="0">
                                          <p:val>
                                            <p:fltVal val="0"/>
                                          </p:val>
                                        </p:tav>
                                        <p:tav tm="100000">
                                          <p:val>
                                            <p:strVal val="#ppt_w"/>
                                          </p:val>
                                        </p:tav>
                                      </p:tavLst>
                                    </p:anim>
                                    <p:anim calcmode="lin" valueType="num">
                                      <p:cBhvr>
                                        <p:cTn id="63" dur="500" fill="hold"/>
                                        <p:tgtEl>
                                          <p:spTgt spid="82"/>
                                        </p:tgtEl>
                                        <p:attrNameLst>
                                          <p:attrName>ppt_h</p:attrName>
                                        </p:attrNameLst>
                                      </p:cBhvr>
                                      <p:tavLst>
                                        <p:tav tm="0">
                                          <p:val>
                                            <p:fltVal val="0"/>
                                          </p:val>
                                        </p:tav>
                                        <p:tav tm="100000">
                                          <p:val>
                                            <p:strVal val="#ppt_h"/>
                                          </p:val>
                                        </p:tav>
                                      </p:tavLst>
                                    </p:anim>
                                    <p:animEffect transition="in" filter="fade">
                                      <p:cBhvr>
                                        <p:cTn id="64" dur="500"/>
                                        <p:tgtEl>
                                          <p:spTgt spid="82"/>
                                        </p:tgtEl>
                                      </p:cBhvr>
                                    </p:animEffect>
                                  </p:childTnLst>
                                </p:cTn>
                              </p:par>
                              <p:par>
                                <p:cTn id="65" presetID="53" presetClass="entr" presetSubtype="16" fill="hold" grpId="0" nodeType="withEffect">
                                  <p:stCondLst>
                                    <p:cond delay="0"/>
                                  </p:stCondLst>
                                  <p:childTnLst>
                                    <p:set>
                                      <p:cBhvr>
                                        <p:cTn id="66" dur="1" fill="hold">
                                          <p:stCondLst>
                                            <p:cond delay="0"/>
                                          </p:stCondLst>
                                        </p:cTn>
                                        <p:tgtEl>
                                          <p:spTgt spid="83"/>
                                        </p:tgtEl>
                                        <p:attrNameLst>
                                          <p:attrName>style.visibility</p:attrName>
                                        </p:attrNameLst>
                                      </p:cBhvr>
                                      <p:to>
                                        <p:strVal val="visible"/>
                                      </p:to>
                                    </p:set>
                                    <p:anim calcmode="lin" valueType="num">
                                      <p:cBhvr>
                                        <p:cTn id="67" dur="500" fill="hold"/>
                                        <p:tgtEl>
                                          <p:spTgt spid="83"/>
                                        </p:tgtEl>
                                        <p:attrNameLst>
                                          <p:attrName>ppt_w</p:attrName>
                                        </p:attrNameLst>
                                      </p:cBhvr>
                                      <p:tavLst>
                                        <p:tav tm="0">
                                          <p:val>
                                            <p:fltVal val="0"/>
                                          </p:val>
                                        </p:tav>
                                        <p:tav tm="100000">
                                          <p:val>
                                            <p:strVal val="#ppt_w"/>
                                          </p:val>
                                        </p:tav>
                                      </p:tavLst>
                                    </p:anim>
                                    <p:anim calcmode="lin" valueType="num">
                                      <p:cBhvr>
                                        <p:cTn id="68" dur="500" fill="hold"/>
                                        <p:tgtEl>
                                          <p:spTgt spid="83"/>
                                        </p:tgtEl>
                                        <p:attrNameLst>
                                          <p:attrName>ppt_h</p:attrName>
                                        </p:attrNameLst>
                                      </p:cBhvr>
                                      <p:tavLst>
                                        <p:tav tm="0">
                                          <p:val>
                                            <p:fltVal val="0"/>
                                          </p:val>
                                        </p:tav>
                                        <p:tav tm="100000">
                                          <p:val>
                                            <p:strVal val="#ppt_h"/>
                                          </p:val>
                                        </p:tav>
                                      </p:tavLst>
                                    </p:anim>
                                    <p:animEffect transition="in" filter="fade">
                                      <p:cBhvr>
                                        <p:cTn id="69" dur="500"/>
                                        <p:tgtEl>
                                          <p:spTgt spid="83"/>
                                        </p:tgtEl>
                                      </p:cBhvr>
                                    </p:animEffect>
                                  </p:childTnLst>
                                </p:cTn>
                              </p:par>
                              <p:par>
                                <p:cTn id="70" presetID="53" presetClass="entr" presetSubtype="16" fill="hold" nodeType="withEffect">
                                  <p:stCondLst>
                                    <p:cond delay="0"/>
                                  </p:stCondLst>
                                  <p:childTnLst>
                                    <p:set>
                                      <p:cBhvr>
                                        <p:cTn id="71" dur="1" fill="hold">
                                          <p:stCondLst>
                                            <p:cond delay="0"/>
                                          </p:stCondLst>
                                        </p:cTn>
                                        <p:tgtEl>
                                          <p:spTgt spid="84"/>
                                        </p:tgtEl>
                                        <p:attrNameLst>
                                          <p:attrName>style.visibility</p:attrName>
                                        </p:attrNameLst>
                                      </p:cBhvr>
                                      <p:to>
                                        <p:strVal val="visible"/>
                                      </p:to>
                                    </p:set>
                                    <p:anim calcmode="lin" valueType="num">
                                      <p:cBhvr>
                                        <p:cTn id="72" dur="500" fill="hold"/>
                                        <p:tgtEl>
                                          <p:spTgt spid="84"/>
                                        </p:tgtEl>
                                        <p:attrNameLst>
                                          <p:attrName>ppt_w</p:attrName>
                                        </p:attrNameLst>
                                      </p:cBhvr>
                                      <p:tavLst>
                                        <p:tav tm="0">
                                          <p:val>
                                            <p:fltVal val="0"/>
                                          </p:val>
                                        </p:tav>
                                        <p:tav tm="100000">
                                          <p:val>
                                            <p:strVal val="#ppt_w"/>
                                          </p:val>
                                        </p:tav>
                                      </p:tavLst>
                                    </p:anim>
                                    <p:anim calcmode="lin" valueType="num">
                                      <p:cBhvr>
                                        <p:cTn id="73" dur="500" fill="hold"/>
                                        <p:tgtEl>
                                          <p:spTgt spid="84"/>
                                        </p:tgtEl>
                                        <p:attrNameLst>
                                          <p:attrName>ppt_h</p:attrName>
                                        </p:attrNameLst>
                                      </p:cBhvr>
                                      <p:tavLst>
                                        <p:tav tm="0">
                                          <p:val>
                                            <p:fltVal val="0"/>
                                          </p:val>
                                        </p:tav>
                                        <p:tav tm="100000">
                                          <p:val>
                                            <p:strVal val="#ppt_h"/>
                                          </p:val>
                                        </p:tav>
                                      </p:tavLst>
                                    </p:anim>
                                    <p:animEffect transition="in" filter="fade">
                                      <p:cBhvr>
                                        <p:cTn id="74" dur="500"/>
                                        <p:tgtEl>
                                          <p:spTgt spid="84"/>
                                        </p:tgtEl>
                                      </p:cBhvr>
                                    </p:animEffect>
                                  </p:childTnLst>
                                </p:cTn>
                              </p:par>
                              <p:par>
                                <p:cTn id="75" presetID="53" presetClass="entr" presetSubtype="16" fill="hold" grpId="0" nodeType="withEffect">
                                  <p:stCondLst>
                                    <p:cond delay="0"/>
                                  </p:stCondLst>
                                  <p:childTnLst>
                                    <p:set>
                                      <p:cBhvr>
                                        <p:cTn id="76" dur="1" fill="hold">
                                          <p:stCondLst>
                                            <p:cond delay="0"/>
                                          </p:stCondLst>
                                        </p:cTn>
                                        <p:tgtEl>
                                          <p:spTgt spid="85"/>
                                        </p:tgtEl>
                                        <p:attrNameLst>
                                          <p:attrName>style.visibility</p:attrName>
                                        </p:attrNameLst>
                                      </p:cBhvr>
                                      <p:to>
                                        <p:strVal val="visible"/>
                                      </p:to>
                                    </p:set>
                                    <p:anim calcmode="lin" valueType="num">
                                      <p:cBhvr>
                                        <p:cTn id="77" dur="500" fill="hold"/>
                                        <p:tgtEl>
                                          <p:spTgt spid="85"/>
                                        </p:tgtEl>
                                        <p:attrNameLst>
                                          <p:attrName>ppt_w</p:attrName>
                                        </p:attrNameLst>
                                      </p:cBhvr>
                                      <p:tavLst>
                                        <p:tav tm="0">
                                          <p:val>
                                            <p:fltVal val="0"/>
                                          </p:val>
                                        </p:tav>
                                        <p:tav tm="100000">
                                          <p:val>
                                            <p:strVal val="#ppt_w"/>
                                          </p:val>
                                        </p:tav>
                                      </p:tavLst>
                                    </p:anim>
                                    <p:anim calcmode="lin" valueType="num">
                                      <p:cBhvr>
                                        <p:cTn id="78" dur="500" fill="hold"/>
                                        <p:tgtEl>
                                          <p:spTgt spid="85"/>
                                        </p:tgtEl>
                                        <p:attrNameLst>
                                          <p:attrName>ppt_h</p:attrName>
                                        </p:attrNameLst>
                                      </p:cBhvr>
                                      <p:tavLst>
                                        <p:tav tm="0">
                                          <p:val>
                                            <p:fltVal val="0"/>
                                          </p:val>
                                        </p:tav>
                                        <p:tav tm="100000">
                                          <p:val>
                                            <p:strVal val="#ppt_h"/>
                                          </p:val>
                                        </p:tav>
                                      </p:tavLst>
                                    </p:anim>
                                    <p:animEffect transition="in" filter="fade">
                                      <p:cBhvr>
                                        <p:cTn id="79" dur="500"/>
                                        <p:tgtEl>
                                          <p:spTgt spid="85"/>
                                        </p:tgtEl>
                                      </p:cBhvr>
                                    </p:animEffect>
                                  </p:childTnLst>
                                </p:cTn>
                              </p:par>
                              <p:par>
                                <p:cTn id="80" presetID="53" presetClass="entr" presetSubtype="16" fill="hold" nodeType="withEffect">
                                  <p:stCondLst>
                                    <p:cond delay="0"/>
                                  </p:stCondLst>
                                  <p:childTnLst>
                                    <p:set>
                                      <p:cBhvr>
                                        <p:cTn id="81" dur="1" fill="hold">
                                          <p:stCondLst>
                                            <p:cond delay="0"/>
                                          </p:stCondLst>
                                        </p:cTn>
                                        <p:tgtEl>
                                          <p:spTgt spid="86"/>
                                        </p:tgtEl>
                                        <p:attrNameLst>
                                          <p:attrName>style.visibility</p:attrName>
                                        </p:attrNameLst>
                                      </p:cBhvr>
                                      <p:to>
                                        <p:strVal val="visible"/>
                                      </p:to>
                                    </p:set>
                                    <p:anim calcmode="lin" valueType="num">
                                      <p:cBhvr>
                                        <p:cTn id="82" dur="500" fill="hold"/>
                                        <p:tgtEl>
                                          <p:spTgt spid="86"/>
                                        </p:tgtEl>
                                        <p:attrNameLst>
                                          <p:attrName>ppt_w</p:attrName>
                                        </p:attrNameLst>
                                      </p:cBhvr>
                                      <p:tavLst>
                                        <p:tav tm="0">
                                          <p:val>
                                            <p:fltVal val="0"/>
                                          </p:val>
                                        </p:tav>
                                        <p:tav tm="100000">
                                          <p:val>
                                            <p:strVal val="#ppt_w"/>
                                          </p:val>
                                        </p:tav>
                                      </p:tavLst>
                                    </p:anim>
                                    <p:anim calcmode="lin" valueType="num">
                                      <p:cBhvr>
                                        <p:cTn id="83" dur="500" fill="hold"/>
                                        <p:tgtEl>
                                          <p:spTgt spid="86"/>
                                        </p:tgtEl>
                                        <p:attrNameLst>
                                          <p:attrName>ppt_h</p:attrName>
                                        </p:attrNameLst>
                                      </p:cBhvr>
                                      <p:tavLst>
                                        <p:tav tm="0">
                                          <p:val>
                                            <p:fltVal val="0"/>
                                          </p:val>
                                        </p:tav>
                                        <p:tav tm="100000">
                                          <p:val>
                                            <p:strVal val="#ppt_h"/>
                                          </p:val>
                                        </p:tav>
                                      </p:tavLst>
                                    </p:anim>
                                    <p:animEffect transition="in" filter="fade">
                                      <p:cBhvr>
                                        <p:cTn id="84" dur="500"/>
                                        <p:tgtEl>
                                          <p:spTgt spid="86"/>
                                        </p:tgtEl>
                                      </p:cBhvr>
                                    </p:animEffect>
                                  </p:childTnLst>
                                </p:cTn>
                              </p:par>
                              <p:par>
                                <p:cTn id="85" presetID="53" presetClass="entr" presetSubtype="16" fill="hold" grpId="0" nodeType="withEffect">
                                  <p:stCondLst>
                                    <p:cond delay="0"/>
                                  </p:stCondLst>
                                  <p:childTnLst>
                                    <p:set>
                                      <p:cBhvr>
                                        <p:cTn id="86" dur="1" fill="hold">
                                          <p:stCondLst>
                                            <p:cond delay="0"/>
                                          </p:stCondLst>
                                        </p:cTn>
                                        <p:tgtEl>
                                          <p:spTgt spid="87"/>
                                        </p:tgtEl>
                                        <p:attrNameLst>
                                          <p:attrName>style.visibility</p:attrName>
                                        </p:attrNameLst>
                                      </p:cBhvr>
                                      <p:to>
                                        <p:strVal val="visible"/>
                                      </p:to>
                                    </p:set>
                                    <p:anim calcmode="lin" valueType="num">
                                      <p:cBhvr>
                                        <p:cTn id="87" dur="500" fill="hold"/>
                                        <p:tgtEl>
                                          <p:spTgt spid="87"/>
                                        </p:tgtEl>
                                        <p:attrNameLst>
                                          <p:attrName>ppt_w</p:attrName>
                                        </p:attrNameLst>
                                      </p:cBhvr>
                                      <p:tavLst>
                                        <p:tav tm="0">
                                          <p:val>
                                            <p:fltVal val="0"/>
                                          </p:val>
                                        </p:tav>
                                        <p:tav tm="100000">
                                          <p:val>
                                            <p:strVal val="#ppt_w"/>
                                          </p:val>
                                        </p:tav>
                                      </p:tavLst>
                                    </p:anim>
                                    <p:anim calcmode="lin" valueType="num">
                                      <p:cBhvr>
                                        <p:cTn id="88" dur="500" fill="hold"/>
                                        <p:tgtEl>
                                          <p:spTgt spid="87"/>
                                        </p:tgtEl>
                                        <p:attrNameLst>
                                          <p:attrName>ppt_h</p:attrName>
                                        </p:attrNameLst>
                                      </p:cBhvr>
                                      <p:tavLst>
                                        <p:tav tm="0">
                                          <p:val>
                                            <p:fltVal val="0"/>
                                          </p:val>
                                        </p:tav>
                                        <p:tav tm="100000">
                                          <p:val>
                                            <p:strVal val="#ppt_h"/>
                                          </p:val>
                                        </p:tav>
                                      </p:tavLst>
                                    </p:anim>
                                    <p:animEffect transition="in" filter="fade">
                                      <p:cBhvr>
                                        <p:cTn id="89" dur="500"/>
                                        <p:tgtEl>
                                          <p:spTgt spid="87"/>
                                        </p:tgtEl>
                                      </p:cBhvr>
                                    </p:animEffect>
                                  </p:childTnLst>
                                </p:cTn>
                              </p:par>
                              <p:par>
                                <p:cTn id="90" presetID="53" presetClass="entr" presetSubtype="16" fill="hold" nodeType="withEffect">
                                  <p:stCondLst>
                                    <p:cond delay="0"/>
                                  </p:stCondLst>
                                  <p:childTnLst>
                                    <p:set>
                                      <p:cBhvr>
                                        <p:cTn id="91" dur="1" fill="hold">
                                          <p:stCondLst>
                                            <p:cond delay="0"/>
                                          </p:stCondLst>
                                        </p:cTn>
                                        <p:tgtEl>
                                          <p:spTgt spid="88"/>
                                        </p:tgtEl>
                                        <p:attrNameLst>
                                          <p:attrName>style.visibility</p:attrName>
                                        </p:attrNameLst>
                                      </p:cBhvr>
                                      <p:to>
                                        <p:strVal val="visible"/>
                                      </p:to>
                                    </p:set>
                                    <p:anim calcmode="lin" valueType="num">
                                      <p:cBhvr>
                                        <p:cTn id="92" dur="500" fill="hold"/>
                                        <p:tgtEl>
                                          <p:spTgt spid="88"/>
                                        </p:tgtEl>
                                        <p:attrNameLst>
                                          <p:attrName>ppt_w</p:attrName>
                                        </p:attrNameLst>
                                      </p:cBhvr>
                                      <p:tavLst>
                                        <p:tav tm="0">
                                          <p:val>
                                            <p:fltVal val="0"/>
                                          </p:val>
                                        </p:tav>
                                        <p:tav tm="100000">
                                          <p:val>
                                            <p:strVal val="#ppt_w"/>
                                          </p:val>
                                        </p:tav>
                                      </p:tavLst>
                                    </p:anim>
                                    <p:anim calcmode="lin" valueType="num">
                                      <p:cBhvr>
                                        <p:cTn id="93" dur="500" fill="hold"/>
                                        <p:tgtEl>
                                          <p:spTgt spid="88"/>
                                        </p:tgtEl>
                                        <p:attrNameLst>
                                          <p:attrName>ppt_h</p:attrName>
                                        </p:attrNameLst>
                                      </p:cBhvr>
                                      <p:tavLst>
                                        <p:tav tm="0">
                                          <p:val>
                                            <p:fltVal val="0"/>
                                          </p:val>
                                        </p:tav>
                                        <p:tav tm="100000">
                                          <p:val>
                                            <p:strVal val="#ppt_h"/>
                                          </p:val>
                                        </p:tav>
                                      </p:tavLst>
                                    </p:anim>
                                    <p:animEffect transition="in" filter="fade">
                                      <p:cBhvr>
                                        <p:cTn id="94" dur="500"/>
                                        <p:tgtEl>
                                          <p:spTgt spid="88"/>
                                        </p:tgtEl>
                                      </p:cBhvr>
                                    </p:animEffect>
                                  </p:childTnLst>
                                </p:cTn>
                              </p:par>
                              <p:par>
                                <p:cTn id="95" presetID="53" presetClass="entr" presetSubtype="16" fill="hold" grpId="0" nodeType="withEffect">
                                  <p:stCondLst>
                                    <p:cond delay="0"/>
                                  </p:stCondLst>
                                  <p:childTnLst>
                                    <p:set>
                                      <p:cBhvr>
                                        <p:cTn id="96" dur="1" fill="hold">
                                          <p:stCondLst>
                                            <p:cond delay="0"/>
                                          </p:stCondLst>
                                        </p:cTn>
                                        <p:tgtEl>
                                          <p:spTgt spid="89"/>
                                        </p:tgtEl>
                                        <p:attrNameLst>
                                          <p:attrName>style.visibility</p:attrName>
                                        </p:attrNameLst>
                                      </p:cBhvr>
                                      <p:to>
                                        <p:strVal val="visible"/>
                                      </p:to>
                                    </p:set>
                                    <p:anim calcmode="lin" valueType="num">
                                      <p:cBhvr>
                                        <p:cTn id="97" dur="500" fill="hold"/>
                                        <p:tgtEl>
                                          <p:spTgt spid="89"/>
                                        </p:tgtEl>
                                        <p:attrNameLst>
                                          <p:attrName>ppt_w</p:attrName>
                                        </p:attrNameLst>
                                      </p:cBhvr>
                                      <p:tavLst>
                                        <p:tav tm="0">
                                          <p:val>
                                            <p:fltVal val="0"/>
                                          </p:val>
                                        </p:tav>
                                        <p:tav tm="100000">
                                          <p:val>
                                            <p:strVal val="#ppt_w"/>
                                          </p:val>
                                        </p:tav>
                                      </p:tavLst>
                                    </p:anim>
                                    <p:anim calcmode="lin" valueType="num">
                                      <p:cBhvr>
                                        <p:cTn id="98" dur="500" fill="hold"/>
                                        <p:tgtEl>
                                          <p:spTgt spid="89"/>
                                        </p:tgtEl>
                                        <p:attrNameLst>
                                          <p:attrName>ppt_h</p:attrName>
                                        </p:attrNameLst>
                                      </p:cBhvr>
                                      <p:tavLst>
                                        <p:tav tm="0">
                                          <p:val>
                                            <p:fltVal val="0"/>
                                          </p:val>
                                        </p:tav>
                                        <p:tav tm="100000">
                                          <p:val>
                                            <p:strVal val="#ppt_h"/>
                                          </p:val>
                                        </p:tav>
                                      </p:tavLst>
                                    </p:anim>
                                    <p:animEffect transition="in" filter="fade">
                                      <p:cBhvr>
                                        <p:cTn id="99" dur="500"/>
                                        <p:tgtEl>
                                          <p:spTgt spid="89"/>
                                        </p:tgtEl>
                                      </p:cBhvr>
                                    </p:animEffect>
                                  </p:childTnLst>
                                </p:cTn>
                              </p:par>
                              <p:par>
                                <p:cTn id="100" presetID="53" presetClass="entr" presetSubtype="16" fill="hold" nodeType="withEffect">
                                  <p:stCondLst>
                                    <p:cond delay="0"/>
                                  </p:stCondLst>
                                  <p:childTnLst>
                                    <p:set>
                                      <p:cBhvr>
                                        <p:cTn id="101" dur="1" fill="hold">
                                          <p:stCondLst>
                                            <p:cond delay="0"/>
                                          </p:stCondLst>
                                        </p:cTn>
                                        <p:tgtEl>
                                          <p:spTgt spid="90"/>
                                        </p:tgtEl>
                                        <p:attrNameLst>
                                          <p:attrName>style.visibility</p:attrName>
                                        </p:attrNameLst>
                                      </p:cBhvr>
                                      <p:to>
                                        <p:strVal val="visible"/>
                                      </p:to>
                                    </p:set>
                                    <p:anim calcmode="lin" valueType="num">
                                      <p:cBhvr>
                                        <p:cTn id="102" dur="500" fill="hold"/>
                                        <p:tgtEl>
                                          <p:spTgt spid="90"/>
                                        </p:tgtEl>
                                        <p:attrNameLst>
                                          <p:attrName>ppt_w</p:attrName>
                                        </p:attrNameLst>
                                      </p:cBhvr>
                                      <p:tavLst>
                                        <p:tav tm="0">
                                          <p:val>
                                            <p:fltVal val="0"/>
                                          </p:val>
                                        </p:tav>
                                        <p:tav tm="100000">
                                          <p:val>
                                            <p:strVal val="#ppt_w"/>
                                          </p:val>
                                        </p:tav>
                                      </p:tavLst>
                                    </p:anim>
                                    <p:anim calcmode="lin" valueType="num">
                                      <p:cBhvr>
                                        <p:cTn id="103" dur="500" fill="hold"/>
                                        <p:tgtEl>
                                          <p:spTgt spid="90"/>
                                        </p:tgtEl>
                                        <p:attrNameLst>
                                          <p:attrName>ppt_h</p:attrName>
                                        </p:attrNameLst>
                                      </p:cBhvr>
                                      <p:tavLst>
                                        <p:tav tm="0">
                                          <p:val>
                                            <p:fltVal val="0"/>
                                          </p:val>
                                        </p:tav>
                                        <p:tav tm="100000">
                                          <p:val>
                                            <p:strVal val="#ppt_h"/>
                                          </p:val>
                                        </p:tav>
                                      </p:tavLst>
                                    </p:anim>
                                    <p:animEffect transition="in" filter="fade">
                                      <p:cBhvr>
                                        <p:cTn id="104" dur="500"/>
                                        <p:tgtEl>
                                          <p:spTgt spid="90"/>
                                        </p:tgtEl>
                                      </p:cBhvr>
                                    </p:animEffect>
                                  </p:childTnLst>
                                </p:cTn>
                              </p:par>
                              <p:par>
                                <p:cTn id="105" presetID="53" presetClass="entr" presetSubtype="16" fill="hold" grpId="0" nodeType="withEffect">
                                  <p:stCondLst>
                                    <p:cond delay="0"/>
                                  </p:stCondLst>
                                  <p:childTnLst>
                                    <p:set>
                                      <p:cBhvr>
                                        <p:cTn id="106" dur="1" fill="hold">
                                          <p:stCondLst>
                                            <p:cond delay="0"/>
                                          </p:stCondLst>
                                        </p:cTn>
                                        <p:tgtEl>
                                          <p:spTgt spid="91"/>
                                        </p:tgtEl>
                                        <p:attrNameLst>
                                          <p:attrName>style.visibility</p:attrName>
                                        </p:attrNameLst>
                                      </p:cBhvr>
                                      <p:to>
                                        <p:strVal val="visible"/>
                                      </p:to>
                                    </p:set>
                                    <p:anim calcmode="lin" valueType="num">
                                      <p:cBhvr>
                                        <p:cTn id="107" dur="500" fill="hold"/>
                                        <p:tgtEl>
                                          <p:spTgt spid="91"/>
                                        </p:tgtEl>
                                        <p:attrNameLst>
                                          <p:attrName>ppt_w</p:attrName>
                                        </p:attrNameLst>
                                      </p:cBhvr>
                                      <p:tavLst>
                                        <p:tav tm="0">
                                          <p:val>
                                            <p:fltVal val="0"/>
                                          </p:val>
                                        </p:tav>
                                        <p:tav tm="100000">
                                          <p:val>
                                            <p:strVal val="#ppt_w"/>
                                          </p:val>
                                        </p:tav>
                                      </p:tavLst>
                                    </p:anim>
                                    <p:anim calcmode="lin" valueType="num">
                                      <p:cBhvr>
                                        <p:cTn id="108" dur="500" fill="hold"/>
                                        <p:tgtEl>
                                          <p:spTgt spid="91"/>
                                        </p:tgtEl>
                                        <p:attrNameLst>
                                          <p:attrName>ppt_h</p:attrName>
                                        </p:attrNameLst>
                                      </p:cBhvr>
                                      <p:tavLst>
                                        <p:tav tm="0">
                                          <p:val>
                                            <p:fltVal val="0"/>
                                          </p:val>
                                        </p:tav>
                                        <p:tav tm="100000">
                                          <p:val>
                                            <p:strVal val="#ppt_h"/>
                                          </p:val>
                                        </p:tav>
                                      </p:tavLst>
                                    </p:anim>
                                    <p:animEffect transition="in" filter="fade">
                                      <p:cBhvr>
                                        <p:cTn id="109" dur="500"/>
                                        <p:tgtEl>
                                          <p:spTgt spid="91"/>
                                        </p:tgtEl>
                                      </p:cBhvr>
                                    </p:animEffect>
                                  </p:childTnLst>
                                </p:cTn>
                              </p:par>
                              <p:par>
                                <p:cTn id="110" presetID="53" presetClass="entr" presetSubtype="16" fill="hold" nodeType="withEffect">
                                  <p:stCondLst>
                                    <p:cond delay="0"/>
                                  </p:stCondLst>
                                  <p:childTnLst>
                                    <p:set>
                                      <p:cBhvr>
                                        <p:cTn id="111" dur="1" fill="hold">
                                          <p:stCondLst>
                                            <p:cond delay="0"/>
                                          </p:stCondLst>
                                        </p:cTn>
                                        <p:tgtEl>
                                          <p:spTgt spid="92"/>
                                        </p:tgtEl>
                                        <p:attrNameLst>
                                          <p:attrName>style.visibility</p:attrName>
                                        </p:attrNameLst>
                                      </p:cBhvr>
                                      <p:to>
                                        <p:strVal val="visible"/>
                                      </p:to>
                                    </p:set>
                                    <p:anim calcmode="lin" valueType="num">
                                      <p:cBhvr>
                                        <p:cTn id="112" dur="500" fill="hold"/>
                                        <p:tgtEl>
                                          <p:spTgt spid="92"/>
                                        </p:tgtEl>
                                        <p:attrNameLst>
                                          <p:attrName>ppt_w</p:attrName>
                                        </p:attrNameLst>
                                      </p:cBhvr>
                                      <p:tavLst>
                                        <p:tav tm="0">
                                          <p:val>
                                            <p:fltVal val="0"/>
                                          </p:val>
                                        </p:tav>
                                        <p:tav tm="100000">
                                          <p:val>
                                            <p:strVal val="#ppt_w"/>
                                          </p:val>
                                        </p:tav>
                                      </p:tavLst>
                                    </p:anim>
                                    <p:anim calcmode="lin" valueType="num">
                                      <p:cBhvr>
                                        <p:cTn id="113" dur="500" fill="hold"/>
                                        <p:tgtEl>
                                          <p:spTgt spid="92"/>
                                        </p:tgtEl>
                                        <p:attrNameLst>
                                          <p:attrName>ppt_h</p:attrName>
                                        </p:attrNameLst>
                                      </p:cBhvr>
                                      <p:tavLst>
                                        <p:tav tm="0">
                                          <p:val>
                                            <p:fltVal val="0"/>
                                          </p:val>
                                        </p:tav>
                                        <p:tav tm="100000">
                                          <p:val>
                                            <p:strVal val="#ppt_h"/>
                                          </p:val>
                                        </p:tav>
                                      </p:tavLst>
                                    </p:anim>
                                    <p:animEffect transition="in" filter="fade">
                                      <p:cBhvr>
                                        <p:cTn id="114" dur="500"/>
                                        <p:tgtEl>
                                          <p:spTgt spid="92"/>
                                        </p:tgtEl>
                                      </p:cBhvr>
                                    </p:animEffect>
                                  </p:childTnLst>
                                </p:cTn>
                              </p:par>
                              <p:par>
                                <p:cTn id="115" presetID="53" presetClass="entr" presetSubtype="16" fill="hold" grpId="0" nodeType="withEffect">
                                  <p:stCondLst>
                                    <p:cond delay="0"/>
                                  </p:stCondLst>
                                  <p:childTnLst>
                                    <p:set>
                                      <p:cBhvr>
                                        <p:cTn id="116" dur="1" fill="hold">
                                          <p:stCondLst>
                                            <p:cond delay="0"/>
                                          </p:stCondLst>
                                        </p:cTn>
                                        <p:tgtEl>
                                          <p:spTgt spid="93"/>
                                        </p:tgtEl>
                                        <p:attrNameLst>
                                          <p:attrName>style.visibility</p:attrName>
                                        </p:attrNameLst>
                                      </p:cBhvr>
                                      <p:to>
                                        <p:strVal val="visible"/>
                                      </p:to>
                                    </p:set>
                                    <p:anim calcmode="lin" valueType="num">
                                      <p:cBhvr>
                                        <p:cTn id="117" dur="500" fill="hold"/>
                                        <p:tgtEl>
                                          <p:spTgt spid="93"/>
                                        </p:tgtEl>
                                        <p:attrNameLst>
                                          <p:attrName>ppt_w</p:attrName>
                                        </p:attrNameLst>
                                      </p:cBhvr>
                                      <p:tavLst>
                                        <p:tav tm="0">
                                          <p:val>
                                            <p:fltVal val="0"/>
                                          </p:val>
                                        </p:tav>
                                        <p:tav tm="100000">
                                          <p:val>
                                            <p:strVal val="#ppt_w"/>
                                          </p:val>
                                        </p:tav>
                                      </p:tavLst>
                                    </p:anim>
                                    <p:anim calcmode="lin" valueType="num">
                                      <p:cBhvr>
                                        <p:cTn id="118" dur="500" fill="hold"/>
                                        <p:tgtEl>
                                          <p:spTgt spid="93"/>
                                        </p:tgtEl>
                                        <p:attrNameLst>
                                          <p:attrName>ppt_h</p:attrName>
                                        </p:attrNameLst>
                                      </p:cBhvr>
                                      <p:tavLst>
                                        <p:tav tm="0">
                                          <p:val>
                                            <p:fltVal val="0"/>
                                          </p:val>
                                        </p:tav>
                                        <p:tav tm="100000">
                                          <p:val>
                                            <p:strVal val="#ppt_h"/>
                                          </p:val>
                                        </p:tav>
                                      </p:tavLst>
                                    </p:anim>
                                    <p:animEffect transition="in" filter="fade">
                                      <p:cBhvr>
                                        <p:cTn id="119" dur="500"/>
                                        <p:tgtEl>
                                          <p:spTgt spid="93"/>
                                        </p:tgtEl>
                                      </p:cBhvr>
                                    </p:animEffect>
                                  </p:childTnLst>
                                </p:cTn>
                              </p:par>
                              <p:par>
                                <p:cTn id="120" presetID="53" presetClass="entr" presetSubtype="16" fill="hold" nodeType="withEffect">
                                  <p:stCondLst>
                                    <p:cond delay="0"/>
                                  </p:stCondLst>
                                  <p:childTnLst>
                                    <p:set>
                                      <p:cBhvr>
                                        <p:cTn id="121" dur="1" fill="hold">
                                          <p:stCondLst>
                                            <p:cond delay="0"/>
                                          </p:stCondLst>
                                        </p:cTn>
                                        <p:tgtEl>
                                          <p:spTgt spid="94"/>
                                        </p:tgtEl>
                                        <p:attrNameLst>
                                          <p:attrName>style.visibility</p:attrName>
                                        </p:attrNameLst>
                                      </p:cBhvr>
                                      <p:to>
                                        <p:strVal val="visible"/>
                                      </p:to>
                                    </p:set>
                                    <p:anim calcmode="lin" valueType="num">
                                      <p:cBhvr>
                                        <p:cTn id="122" dur="500" fill="hold"/>
                                        <p:tgtEl>
                                          <p:spTgt spid="94"/>
                                        </p:tgtEl>
                                        <p:attrNameLst>
                                          <p:attrName>ppt_w</p:attrName>
                                        </p:attrNameLst>
                                      </p:cBhvr>
                                      <p:tavLst>
                                        <p:tav tm="0">
                                          <p:val>
                                            <p:fltVal val="0"/>
                                          </p:val>
                                        </p:tav>
                                        <p:tav tm="100000">
                                          <p:val>
                                            <p:strVal val="#ppt_w"/>
                                          </p:val>
                                        </p:tav>
                                      </p:tavLst>
                                    </p:anim>
                                    <p:anim calcmode="lin" valueType="num">
                                      <p:cBhvr>
                                        <p:cTn id="123" dur="500" fill="hold"/>
                                        <p:tgtEl>
                                          <p:spTgt spid="94"/>
                                        </p:tgtEl>
                                        <p:attrNameLst>
                                          <p:attrName>ppt_h</p:attrName>
                                        </p:attrNameLst>
                                      </p:cBhvr>
                                      <p:tavLst>
                                        <p:tav tm="0">
                                          <p:val>
                                            <p:fltVal val="0"/>
                                          </p:val>
                                        </p:tav>
                                        <p:tav tm="100000">
                                          <p:val>
                                            <p:strVal val="#ppt_h"/>
                                          </p:val>
                                        </p:tav>
                                      </p:tavLst>
                                    </p:anim>
                                    <p:animEffect transition="in" filter="fade">
                                      <p:cBhvr>
                                        <p:cTn id="124" dur="500"/>
                                        <p:tgtEl>
                                          <p:spTgt spid="94"/>
                                        </p:tgtEl>
                                      </p:cBhvr>
                                    </p:animEffect>
                                  </p:childTnLst>
                                </p:cTn>
                              </p:par>
                              <p:par>
                                <p:cTn id="125" presetID="53" presetClass="entr" presetSubtype="16" fill="hold" grpId="0" nodeType="withEffect">
                                  <p:stCondLst>
                                    <p:cond delay="0"/>
                                  </p:stCondLst>
                                  <p:childTnLst>
                                    <p:set>
                                      <p:cBhvr>
                                        <p:cTn id="126" dur="1" fill="hold">
                                          <p:stCondLst>
                                            <p:cond delay="0"/>
                                          </p:stCondLst>
                                        </p:cTn>
                                        <p:tgtEl>
                                          <p:spTgt spid="95"/>
                                        </p:tgtEl>
                                        <p:attrNameLst>
                                          <p:attrName>style.visibility</p:attrName>
                                        </p:attrNameLst>
                                      </p:cBhvr>
                                      <p:to>
                                        <p:strVal val="visible"/>
                                      </p:to>
                                    </p:set>
                                    <p:anim calcmode="lin" valueType="num">
                                      <p:cBhvr>
                                        <p:cTn id="127" dur="500" fill="hold"/>
                                        <p:tgtEl>
                                          <p:spTgt spid="95"/>
                                        </p:tgtEl>
                                        <p:attrNameLst>
                                          <p:attrName>ppt_w</p:attrName>
                                        </p:attrNameLst>
                                      </p:cBhvr>
                                      <p:tavLst>
                                        <p:tav tm="0">
                                          <p:val>
                                            <p:fltVal val="0"/>
                                          </p:val>
                                        </p:tav>
                                        <p:tav tm="100000">
                                          <p:val>
                                            <p:strVal val="#ppt_w"/>
                                          </p:val>
                                        </p:tav>
                                      </p:tavLst>
                                    </p:anim>
                                    <p:anim calcmode="lin" valueType="num">
                                      <p:cBhvr>
                                        <p:cTn id="128" dur="500" fill="hold"/>
                                        <p:tgtEl>
                                          <p:spTgt spid="95"/>
                                        </p:tgtEl>
                                        <p:attrNameLst>
                                          <p:attrName>ppt_h</p:attrName>
                                        </p:attrNameLst>
                                      </p:cBhvr>
                                      <p:tavLst>
                                        <p:tav tm="0">
                                          <p:val>
                                            <p:fltVal val="0"/>
                                          </p:val>
                                        </p:tav>
                                        <p:tav tm="100000">
                                          <p:val>
                                            <p:strVal val="#ppt_h"/>
                                          </p:val>
                                        </p:tav>
                                      </p:tavLst>
                                    </p:anim>
                                    <p:animEffect transition="in" filter="fade">
                                      <p:cBhvr>
                                        <p:cTn id="129" dur="500"/>
                                        <p:tgtEl>
                                          <p:spTgt spid="95"/>
                                        </p:tgtEl>
                                      </p:cBhvr>
                                    </p:animEffect>
                                  </p:childTnLst>
                                </p:cTn>
                              </p:par>
                              <p:par>
                                <p:cTn id="130" presetID="53" presetClass="entr" presetSubtype="16" fill="hold" nodeType="withEffect">
                                  <p:stCondLst>
                                    <p:cond delay="0"/>
                                  </p:stCondLst>
                                  <p:childTnLst>
                                    <p:set>
                                      <p:cBhvr>
                                        <p:cTn id="131" dur="1" fill="hold">
                                          <p:stCondLst>
                                            <p:cond delay="0"/>
                                          </p:stCondLst>
                                        </p:cTn>
                                        <p:tgtEl>
                                          <p:spTgt spid="96"/>
                                        </p:tgtEl>
                                        <p:attrNameLst>
                                          <p:attrName>style.visibility</p:attrName>
                                        </p:attrNameLst>
                                      </p:cBhvr>
                                      <p:to>
                                        <p:strVal val="visible"/>
                                      </p:to>
                                    </p:set>
                                    <p:anim calcmode="lin" valueType="num">
                                      <p:cBhvr>
                                        <p:cTn id="132" dur="500" fill="hold"/>
                                        <p:tgtEl>
                                          <p:spTgt spid="96"/>
                                        </p:tgtEl>
                                        <p:attrNameLst>
                                          <p:attrName>ppt_w</p:attrName>
                                        </p:attrNameLst>
                                      </p:cBhvr>
                                      <p:tavLst>
                                        <p:tav tm="0">
                                          <p:val>
                                            <p:fltVal val="0"/>
                                          </p:val>
                                        </p:tav>
                                        <p:tav tm="100000">
                                          <p:val>
                                            <p:strVal val="#ppt_w"/>
                                          </p:val>
                                        </p:tav>
                                      </p:tavLst>
                                    </p:anim>
                                    <p:anim calcmode="lin" valueType="num">
                                      <p:cBhvr>
                                        <p:cTn id="133" dur="500" fill="hold"/>
                                        <p:tgtEl>
                                          <p:spTgt spid="96"/>
                                        </p:tgtEl>
                                        <p:attrNameLst>
                                          <p:attrName>ppt_h</p:attrName>
                                        </p:attrNameLst>
                                      </p:cBhvr>
                                      <p:tavLst>
                                        <p:tav tm="0">
                                          <p:val>
                                            <p:fltVal val="0"/>
                                          </p:val>
                                        </p:tav>
                                        <p:tav tm="100000">
                                          <p:val>
                                            <p:strVal val="#ppt_h"/>
                                          </p:val>
                                        </p:tav>
                                      </p:tavLst>
                                    </p:anim>
                                    <p:animEffect transition="in" filter="fade">
                                      <p:cBhvr>
                                        <p:cTn id="134" dur="500"/>
                                        <p:tgtEl>
                                          <p:spTgt spid="96"/>
                                        </p:tgtEl>
                                      </p:cBhvr>
                                    </p:animEffect>
                                  </p:childTnLst>
                                </p:cTn>
                              </p:par>
                              <p:par>
                                <p:cTn id="135" presetID="53" presetClass="entr" presetSubtype="16" fill="hold" grpId="0" nodeType="withEffect">
                                  <p:stCondLst>
                                    <p:cond delay="0"/>
                                  </p:stCondLst>
                                  <p:childTnLst>
                                    <p:set>
                                      <p:cBhvr>
                                        <p:cTn id="136" dur="1" fill="hold">
                                          <p:stCondLst>
                                            <p:cond delay="0"/>
                                          </p:stCondLst>
                                        </p:cTn>
                                        <p:tgtEl>
                                          <p:spTgt spid="97"/>
                                        </p:tgtEl>
                                        <p:attrNameLst>
                                          <p:attrName>style.visibility</p:attrName>
                                        </p:attrNameLst>
                                      </p:cBhvr>
                                      <p:to>
                                        <p:strVal val="visible"/>
                                      </p:to>
                                    </p:set>
                                    <p:anim calcmode="lin" valueType="num">
                                      <p:cBhvr>
                                        <p:cTn id="137" dur="500" fill="hold"/>
                                        <p:tgtEl>
                                          <p:spTgt spid="97"/>
                                        </p:tgtEl>
                                        <p:attrNameLst>
                                          <p:attrName>ppt_w</p:attrName>
                                        </p:attrNameLst>
                                      </p:cBhvr>
                                      <p:tavLst>
                                        <p:tav tm="0">
                                          <p:val>
                                            <p:fltVal val="0"/>
                                          </p:val>
                                        </p:tav>
                                        <p:tav tm="100000">
                                          <p:val>
                                            <p:strVal val="#ppt_w"/>
                                          </p:val>
                                        </p:tav>
                                      </p:tavLst>
                                    </p:anim>
                                    <p:anim calcmode="lin" valueType="num">
                                      <p:cBhvr>
                                        <p:cTn id="138" dur="500" fill="hold"/>
                                        <p:tgtEl>
                                          <p:spTgt spid="97"/>
                                        </p:tgtEl>
                                        <p:attrNameLst>
                                          <p:attrName>ppt_h</p:attrName>
                                        </p:attrNameLst>
                                      </p:cBhvr>
                                      <p:tavLst>
                                        <p:tav tm="0">
                                          <p:val>
                                            <p:fltVal val="0"/>
                                          </p:val>
                                        </p:tav>
                                        <p:tav tm="100000">
                                          <p:val>
                                            <p:strVal val="#ppt_h"/>
                                          </p:val>
                                        </p:tav>
                                      </p:tavLst>
                                    </p:anim>
                                    <p:animEffect transition="in" filter="fade">
                                      <p:cBhvr>
                                        <p:cTn id="139" dur="500"/>
                                        <p:tgtEl>
                                          <p:spTgt spid="97"/>
                                        </p:tgtEl>
                                      </p:cBhvr>
                                    </p:animEffect>
                                  </p:childTnLst>
                                </p:cTn>
                              </p:par>
                              <p:par>
                                <p:cTn id="140" presetID="53" presetClass="entr" presetSubtype="16" fill="hold" nodeType="withEffect">
                                  <p:stCondLst>
                                    <p:cond delay="0"/>
                                  </p:stCondLst>
                                  <p:childTnLst>
                                    <p:set>
                                      <p:cBhvr>
                                        <p:cTn id="141" dur="1" fill="hold">
                                          <p:stCondLst>
                                            <p:cond delay="0"/>
                                          </p:stCondLst>
                                        </p:cTn>
                                        <p:tgtEl>
                                          <p:spTgt spid="98"/>
                                        </p:tgtEl>
                                        <p:attrNameLst>
                                          <p:attrName>style.visibility</p:attrName>
                                        </p:attrNameLst>
                                      </p:cBhvr>
                                      <p:to>
                                        <p:strVal val="visible"/>
                                      </p:to>
                                    </p:set>
                                    <p:anim calcmode="lin" valueType="num">
                                      <p:cBhvr>
                                        <p:cTn id="142" dur="500" fill="hold"/>
                                        <p:tgtEl>
                                          <p:spTgt spid="98"/>
                                        </p:tgtEl>
                                        <p:attrNameLst>
                                          <p:attrName>ppt_w</p:attrName>
                                        </p:attrNameLst>
                                      </p:cBhvr>
                                      <p:tavLst>
                                        <p:tav tm="0">
                                          <p:val>
                                            <p:fltVal val="0"/>
                                          </p:val>
                                        </p:tav>
                                        <p:tav tm="100000">
                                          <p:val>
                                            <p:strVal val="#ppt_w"/>
                                          </p:val>
                                        </p:tav>
                                      </p:tavLst>
                                    </p:anim>
                                    <p:anim calcmode="lin" valueType="num">
                                      <p:cBhvr>
                                        <p:cTn id="143" dur="500" fill="hold"/>
                                        <p:tgtEl>
                                          <p:spTgt spid="98"/>
                                        </p:tgtEl>
                                        <p:attrNameLst>
                                          <p:attrName>ppt_h</p:attrName>
                                        </p:attrNameLst>
                                      </p:cBhvr>
                                      <p:tavLst>
                                        <p:tav tm="0">
                                          <p:val>
                                            <p:fltVal val="0"/>
                                          </p:val>
                                        </p:tav>
                                        <p:tav tm="100000">
                                          <p:val>
                                            <p:strVal val="#ppt_h"/>
                                          </p:val>
                                        </p:tav>
                                      </p:tavLst>
                                    </p:anim>
                                    <p:animEffect transition="in" filter="fade">
                                      <p:cBhvr>
                                        <p:cTn id="144" dur="500"/>
                                        <p:tgtEl>
                                          <p:spTgt spid="98"/>
                                        </p:tgtEl>
                                      </p:cBhvr>
                                    </p:animEffect>
                                  </p:childTnLst>
                                </p:cTn>
                              </p:par>
                              <p:par>
                                <p:cTn id="145" presetID="53" presetClass="entr" presetSubtype="16" fill="hold" grpId="0" nodeType="withEffect">
                                  <p:stCondLst>
                                    <p:cond delay="0"/>
                                  </p:stCondLst>
                                  <p:childTnLst>
                                    <p:set>
                                      <p:cBhvr>
                                        <p:cTn id="146" dur="1" fill="hold">
                                          <p:stCondLst>
                                            <p:cond delay="0"/>
                                          </p:stCondLst>
                                        </p:cTn>
                                        <p:tgtEl>
                                          <p:spTgt spid="99"/>
                                        </p:tgtEl>
                                        <p:attrNameLst>
                                          <p:attrName>style.visibility</p:attrName>
                                        </p:attrNameLst>
                                      </p:cBhvr>
                                      <p:to>
                                        <p:strVal val="visible"/>
                                      </p:to>
                                    </p:set>
                                    <p:anim calcmode="lin" valueType="num">
                                      <p:cBhvr>
                                        <p:cTn id="147" dur="500" fill="hold"/>
                                        <p:tgtEl>
                                          <p:spTgt spid="99"/>
                                        </p:tgtEl>
                                        <p:attrNameLst>
                                          <p:attrName>ppt_w</p:attrName>
                                        </p:attrNameLst>
                                      </p:cBhvr>
                                      <p:tavLst>
                                        <p:tav tm="0">
                                          <p:val>
                                            <p:fltVal val="0"/>
                                          </p:val>
                                        </p:tav>
                                        <p:tav tm="100000">
                                          <p:val>
                                            <p:strVal val="#ppt_w"/>
                                          </p:val>
                                        </p:tav>
                                      </p:tavLst>
                                    </p:anim>
                                    <p:anim calcmode="lin" valueType="num">
                                      <p:cBhvr>
                                        <p:cTn id="148" dur="500" fill="hold"/>
                                        <p:tgtEl>
                                          <p:spTgt spid="99"/>
                                        </p:tgtEl>
                                        <p:attrNameLst>
                                          <p:attrName>ppt_h</p:attrName>
                                        </p:attrNameLst>
                                      </p:cBhvr>
                                      <p:tavLst>
                                        <p:tav tm="0">
                                          <p:val>
                                            <p:fltVal val="0"/>
                                          </p:val>
                                        </p:tav>
                                        <p:tav tm="100000">
                                          <p:val>
                                            <p:strVal val="#ppt_h"/>
                                          </p:val>
                                        </p:tav>
                                      </p:tavLst>
                                    </p:anim>
                                    <p:animEffect transition="in" filter="fade">
                                      <p:cBhvr>
                                        <p:cTn id="149" dur="500"/>
                                        <p:tgtEl>
                                          <p:spTgt spid="99"/>
                                        </p:tgtEl>
                                      </p:cBhvr>
                                    </p:animEffect>
                                  </p:childTnLst>
                                </p:cTn>
                              </p:par>
                              <p:par>
                                <p:cTn id="150" presetID="53" presetClass="entr" presetSubtype="16" fill="hold" nodeType="withEffect">
                                  <p:stCondLst>
                                    <p:cond delay="0"/>
                                  </p:stCondLst>
                                  <p:childTnLst>
                                    <p:set>
                                      <p:cBhvr>
                                        <p:cTn id="151" dur="1" fill="hold">
                                          <p:stCondLst>
                                            <p:cond delay="0"/>
                                          </p:stCondLst>
                                        </p:cTn>
                                        <p:tgtEl>
                                          <p:spTgt spid="100"/>
                                        </p:tgtEl>
                                        <p:attrNameLst>
                                          <p:attrName>style.visibility</p:attrName>
                                        </p:attrNameLst>
                                      </p:cBhvr>
                                      <p:to>
                                        <p:strVal val="visible"/>
                                      </p:to>
                                    </p:set>
                                    <p:anim calcmode="lin" valueType="num">
                                      <p:cBhvr>
                                        <p:cTn id="152" dur="500" fill="hold"/>
                                        <p:tgtEl>
                                          <p:spTgt spid="100"/>
                                        </p:tgtEl>
                                        <p:attrNameLst>
                                          <p:attrName>ppt_w</p:attrName>
                                        </p:attrNameLst>
                                      </p:cBhvr>
                                      <p:tavLst>
                                        <p:tav tm="0">
                                          <p:val>
                                            <p:fltVal val="0"/>
                                          </p:val>
                                        </p:tav>
                                        <p:tav tm="100000">
                                          <p:val>
                                            <p:strVal val="#ppt_w"/>
                                          </p:val>
                                        </p:tav>
                                      </p:tavLst>
                                    </p:anim>
                                    <p:anim calcmode="lin" valueType="num">
                                      <p:cBhvr>
                                        <p:cTn id="153" dur="500" fill="hold"/>
                                        <p:tgtEl>
                                          <p:spTgt spid="100"/>
                                        </p:tgtEl>
                                        <p:attrNameLst>
                                          <p:attrName>ppt_h</p:attrName>
                                        </p:attrNameLst>
                                      </p:cBhvr>
                                      <p:tavLst>
                                        <p:tav tm="0">
                                          <p:val>
                                            <p:fltVal val="0"/>
                                          </p:val>
                                        </p:tav>
                                        <p:tav tm="100000">
                                          <p:val>
                                            <p:strVal val="#ppt_h"/>
                                          </p:val>
                                        </p:tav>
                                      </p:tavLst>
                                    </p:anim>
                                    <p:animEffect transition="in" filter="fade">
                                      <p:cBhvr>
                                        <p:cTn id="154" dur="500"/>
                                        <p:tgtEl>
                                          <p:spTgt spid="100"/>
                                        </p:tgtEl>
                                      </p:cBhvr>
                                    </p:animEffect>
                                  </p:childTnLst>
                                </p:cTn>
                              </p:par>
                              <p:par>
                                <p:cTn id="155" presetID="53" presetClass="entr" presetSubtype="16" fill="hold" grpId="0" nodeType="withEffect">
                                  <p:stCondLst>
                                    <p:cond delay="0"/>
                                  </p:stCondLst>
                                  <p:childTnLst>
                                    <p:set>
                                      <p:cBhvr>
                                        <p:cTn id="156" dur="1" fill="hold">
                                          <p:stCondLst>
                                            <p:cond delay="0"/>
                                          </p:stCondLst>
                                        </p:cTn>
                                        <p:tgtEl>
                                          <p:spTgt spid="101"/>
                                        </p:tgtEl>
                                        <p:attrNameLst>
                                          <p:attrName>style.visibility</p:attrName>
                                        </p:attrNameLst>
                                      </p:cBhvr>
                                      <p:to>
                                        <p:strVal val="visible"/>
                                      </p:to>
                                    </p:set>
                                    <p:anim calcmode="lin" valueType="num">
                                      <p:cBhvr>
                                        <p:cTn id="157" dur="500" fill="hold"/>
                                        <p:tgtEl>
                                          <p:spTgt spid="101"/>
                                        </p:tgtEl>
                                        <p:attrNameLst>
                                          <p:attrName>ppt_w</p:attrName>
                                        </p:attrNameLst>
                                      </p:cBhvr>
                                      <p:tavLst>
                                        <p:tav tm="0">
                                          <p:val>
                                            <p:fltVal val="0"/>
                                          </p:val>
                                        </p:tav>
                                        <p:tav tm="100000">
                                          <p:val>
                                            <p:strVal val="#ppt_w"/>
                                          </p:val>
                                        </p:tav>
                                      </p:tavLst>
                                    </p:anim>
                                    <p:anim calcmode="lin" valueType="num">
                                      <p:cBhvr>
                                        <p:cTn id="158" dur="500" fill="hold"/>
                                        <p:tgtEl>
                                          <p:spTgt spid="101"/>
                                        </p:tgtEl>
                                        <p:attrNameLst>
                                          <p:attrName>ppt_h</p:attrName>
                                        </p:attrNameLst>
                                      </p:cBhvr>
                                      <p:tavLst>
                                        <p:tav tm="0">
                                          <p:val>
                                            <p:fltVal val="0"/>
                                          </p:val>
                                        </p:tav>
                                        <p:tav tm="100000">
                                          <p:val>
                                            <p:strVal val="#ppt_h"/>
                                          </p:val>
                                        </p:tav>
                                      </p:tavLst>
                                    </p:anim>
                                    <p:animEffect transition="in" filter="fade">
                                      <p:cBhvr>
                                        <p:cTn id="159" dur="500"/>
                                        <p:tgtEl>
                                          <p:spTgt spid="101"/>
                                        </p:tgtEl>
                                      </p:cBhvr>
                                    </p:animEffect>
                                  </p:childTnLst>
                                </p:cTn>
                              </p:par>
                              <p:par>
                                <p:cTn id="160" presetID="53" presetClass="entr" presetSubtype="16" fill="hold" nodeType="withEffect">
                                  <p:stCondLst>
                                    <p:cond delay="0"/>
                                  </p:stCondLst>
                                  <p:childTnLst>
                                    <p:set>
                                      <p:cBhvr>
                                        <p:cTn id="161" dur="1" fill="hold">
                                          <p:stCondLst>
                                            <p:cond delay="0"/>
                                          </p:stCondLst>
                                        </p:cTn>
                                        <p:tgtEl>
                                          <p:spTgt spid="102"/>
                                        </p:tgtEl>
                                        <p:attrNameLst>
                                          <p:attrName>style.visibility</p:attrName>
                                        </p:attrNameLst>
                                      </p:cBhvr>
                                      <p:to>
                                        <p:strVal val="visible"/>
                                      </p:to>
                                    </p:set>
                                    <p:anim calcmode="lin" valueType="num">
                                      <p:cBhvr>
                                        <p:cTn id="162" dur="500" fill="hold"/>
                                        <p:tgtEl>
                                          <p:spTgt spid="102"/>
                                        </p:tgtEl>
                                        <p:attrNameLst>
                                          <p:attrName>ppt_w</p:attrName>
                                        </p:attrNameLst>
                                      </p:cBhvr>
                                      <p:tavLst>
                                        <p:tav tm="0">
                                          <p:val>
                                            <p:fltVal val="0"/>
                                          </p:val>
                                        </p:tav>
                                        <p:tav tm="100000">
                                          <p:val>
                                            <p:strVal val="#ppt_w"/>
                                          </p:val>
                                        </p:tav>
                                      </p:tavLst>
                                    </p:anim>
                                    <p:anim calcmode="lin" valueType="num">
                                      <p:cBhvr>
                                        <p:cTn id="163" dur="500" fill="hold"/>
                                        <p:tgtEl>
                                          <p:spTgt spid="102"/>
                                        </p:tgtEl>
                                        <p:attrNameLst>
                                          <p:attrName>ppt_h</p:attrName>
                                        </p:attrNameLst>
                                      </p:cBhvr>
                                      <p:tavLst>
                                        <p:tav tm="0">
                                          <p:val>
                                            <p:fltVal val="0"/>
                                          </p:val>
                                        </p:tav>
                                        <p:tav tm="100000">
                                          <p:val>
                                            <p:strVal val="#ppt_h"/>
                                          </p:val>
                                        </p:tav>
                                      </p:tavLst>
                                    </p:anim>
                                    <p:animEffect transition="in" filter="fade">
                                      <p:cBhvr>
                                        <p:cTn id="164" dur="500"/>
                                        <p:tgtEl>
                                          <p:spTgt spid="102"/>
                                        </p:tgtEl>
                                      </p:cBhvr>
                                    </p:animEffect>
                                  </p:childTnLst>
                                </p:cTn>
                              </p:par>
                              <p:par>
                                <p:cTn id="165" presetID="53" presetClass="entr" presetSubtype="16" fill="hold" grpId="0" nodeType="withEffect">
                                  <p:stCondLst>
                                    <p:cond delay="0"/>
                                  </p:stCondLst>
                                  <p:childTnLst>
                                    <p:set>
                                      <p:cBhvr>
                                        <p:cTn id="166" dur="1" fill="hold">
                                          <p:stCondLst>
                                            <p:cond delay="0"/>
                                          </p:stCondLst>
                                        </p:cTn>
                                        <p:tgtEl>
                                          <p:spTgt spid="103"/>
                                        </p:tgtEl>
                                        <p:attrNameLst>
                                          <p:attrName>style.visibility</p:attrName>
                                        </p:attrNameLst>
                                      </p:cBhvr>
                                      <p:to>
                                        <p:strVal val="visible"/>
                                      </p:to>
                                    </p:set>
                                    <p:anim calcmode="lin" valueType="num">
                                      <p:cBhvr>
                                        <p:cTn id="167" dur="500" fill="hold"/>
                                        <p:tgtEl>
                                          <p:spTgt spid="103"/>
                                        </p:tgtEl>
                                        <p:attrNameLst>
                                          <p:attrName>ppt_w</p:attrName>
                                        </p:attrNameLst>
                                      </p:cBhvr>
                                      <p:tavLst>
                                        <p:tav tm="0">
                                          <p:val>
                                            <p:fltVal val="0"/>
                                          </p:val>
                                        </p:tav>
                                        <p:tav tm="100000">
                                          <p:val>
                                            <p:strVal val="#ppt_w"/>
                                          </p:val>
                                        </p:tav>
                                      </p:tavLst>
                                    </p:anim>
                                    <p:anim calcmode="lin" valueType="num">
                                      <p:cBhvr>
                                        <p:cTn id="168" dur="500" fill="hold"/>
                                        <p:tgtEl>
                                          <p:spTgt spid="103"/>
                                        </p:tgtEl>
                                        <p:attrNameLst>
                                          <p:attrName>ppt_h</p:attrName>
                                        </p:attrNameLst>
                                      </p:cBhvr>
                                      <p:tavLst>
                                        <p:tav tm="0">
                                          <p:val>
                                            <p:fltVal val="0"/>
                                          </p:val>
                                        </p:tav>
                                        <p:tav tm="100000">
                                          <p:val>
                                            <p:strVal val="#ppt_h"/>
                                          </p:val>
                                        </p:tav>
                                      </p:tavLst>
                                    </p:anim>
                                    <p:animEffect transition="in" filter="fade">
                                      <p:cBhvr>
                                        <p:cTn id="169" dur="500"/>
                                        <p:tgtEl>
                                          <p:spTgt spid="103"/>
                                        </p:tgtEl>
                                      </p:cBhvr>
                                    </p:animEffect>
                                  </p:childTnLst>
                                </p:cTn>
                              </p:par>
                              <p:par>
                                <p:cTn id="170" presetID="53" presetClass="entr" presetSubtype="16" fill="hold" nodeType="withEffect">
                                  <p:stCondLst>
                                    <p:cond delay="0"/>
                                  </p:stCondLst>
                                  <p:childTnLst>
                                    <p:set>
                                      <p:cBhvr>
                                        <p:cTn id="171" dur="1" fill="hold">
                                          <p:stCondLst>
                                            <p:cond delay="0"/>
                                          </p:stCondLst>
                                        </p:cTn>
                                        <p:tgtEl>
                                          <p:spTgt spid="104"/>
                                        </p:tgtEl>
                                        <p:attrNameLst>
                                          <p:attrName>style.visibility</p:attrName>
                                        </p:attrNameLst>
                                      </p:cBhvr>
                                      <p:to>
                                        <p:strVal val="visible"/>
                                      </p:to>
                                    </p:set>
                                    <p:anim calcmode="lin" valueType="num">
                                      <p:cBhvr>
                                        <p:cTn id="172" dur="500" fill="hold"/>
                                        <p:tgtEl>
                                          <p:spTgt spid="104"/>
                                        </p:tgtEl>
                                        <p:attrNameLst>
                                          <p:attrName>ppt_w</p:attrName>
                                        </p:attrNameLst>
                                      </p:cBhvr>
                                      <p:tavLst>
                                        <p:tav tm="0">
                                          <p:val>
                                            <p:fltVal val="0"/>
                                          </p:val>
                                        </p:tav>
                                        <p:tav tm="100000">
                                          <p:val>
                                            <p:strVal val="#ppt_w"/>
                                          </p:val>
                                        </p:tav>
                                      </p:tavLst>
                                    </p:anim>
                                    <p:anim calcmode="lin" valueType="num">
                                      <p:cBhvr>
                                        <p:cTn id="173" dur="500" fill="hold"/>
                                        <p:tgtEl>
                                          <p:spTgt spid="104"/>
                                        </p:tgtEl>
                                        <p:attrNameLst>
                                          <p:attrName>ppt_h</p:attrName>
                                        </p:attrNameLst>
                                      </p:cBhvr>
                                      <p:tavLst>
                                        <p:tav tm="0">
                                          <p:val>
                                            <p:fltVal val="0"/>
                                          </p:val>
                                        </p:tav>
                                        <p:tav tm="100000">
                                          <p:val>
                                            <p:strVal val="#ppt_h"/>
                                          </p:val>
                                        </p:tav>
                                      </p:tavLst>
                                    </p:anim>
                                    <p:animEffect transition="in" filter="fade">
                                      <p:cBhvr>
                                        <p:cTn id="174" dur="500"/>
                                        <p:tgtEl>
                                          <p:spTgt spid="104"/>
                                        </p:tgtEl>
                                      </p:cBhvr>
                                    </p:animEffect>
                                  </p:childTnLst>
                                </p:cTn>
                              </p:par>
                              <p:par>
                                <p:cTn id="175" presetID="53" presetClass="entr" presetSubtype="16" fill="hold" grpId="0" nodeType="withEffect">
                                  <p:stCondLst>
                                    <p:cond delay="0"/>
                                  </p:stCondLst>
                                  <p:childTnLst>
                                    <p:set>
                                      <p:cBhvr>
                                        <p:cTn id="176" dur="1" fill="hold">
                                          <p:stCondLst>
                                            <p:cond delay="0"/>
                                          </p:stCondLst>
                                        </p:cTn>
                                        <p:tgtEl>
                                          <p:spTgt spid="105"/>
                                        </p:tgtEl>
                                        <p:attrNameLst>
                                          <p:attrName>style.visibility</p:attrName>
                                        </p:attrNameLst>
                                      </p:cBhvr>
                                      <p:to>
                                        <p:strVal val="visible"/>
                                      </p:to>
                                    </p:set>
                                    <p:anim calcmode="lin" valueType="num">
                                      <p:cBhvr>
                                        <p:cTn id="177" dur="500" fill="hold"/>
                                        <p:tgtEl>
                                          <p:spTgt spid="105"/>
                                        </p:tgtEl>
                                        <p:attrNameLst>
                                          <p:attrName>ppt_w</p:attrName>
                                        </p:attrNameLst>
                                      </p:cBhvr>
                                      <p:tavLst>
                                        <p:tav tm="0">
                                          <p:val>
                                            <p:fltVal val="0"/>
                                          </p:val>
                                        </p:tav>
                                        <p:tav tm="100000">
                                          <p:val>
                                            <p:strVal val="#ppt_w"/>
                                          </p:val>
                                        </p:tav>
                                      </p:tavLst>
                                    </p:anim>
                                    <p:anim calcmode="lin" valueType="num">
                                      <p:cBhvr>
                                        <p:cTn id="178" dur="500" fill="hold"/>
                                        <p:tgtEl>
                                          <p:spTgt spid="105"/>
                                        </p:tgtEl>
                                        <p:attrNameLst>
                                          <p:attrName>ppt_h</p:attrName>
                                        </p:attrNameLst>
                                      </p:cBhvr>
                                      <p:tavLst>
                                        <p:tav tm="0">
                                          <p:val>
                                            <p:fltVal val="0"/>
                                          </p:val>
                                        </p:tav>
                                        <p:tav tm="100000">
                                          <p:val>
                                            <p:strVal val="#ppt_h"/>
                                          </p:val>
                                        </p:tav>
                                      </p:tavLst>
                                    </p:anim>
                                    <p:animEffect transition="in" filter="fade">
                                      <p:cBhvr>
                                        <p:cTn id="179" dur="500"/>
                                        <p:tgtEl>
                                          <p:spTgt spid="105"/>
                                        </p:tgtEl>
                                      </p:cBhvr>
                                    </p:animEffect>
                                  </p:childTnLst>
                                </p:cTn>
                              </p:par>
                            </p:childTnLst>
                          </p:cTn>
                        </p:par>
                      </p:childTnLst>
                    </p:cTn>
                  </p:par>
                  <p:par>
                    <p:cTn id="180" fill="hold">
                      <p:stCondLst>
                        <p:cond delay="indefinite"/>
                      </p:stCondLst>
                      <p:childTnLst>
                        <p:par>
                          <p:cTn id="181" fill="hold">
                            <p:stCondLst>
                              <p:cond delay="0"/>
                            </p:stCondLst>
                            <p:childTnLst>
                              <p:par>
                                <p:cTn id="182" presetID="53" presetClass="entr" presetSubtype="16" fill="hold" grpId="0" nodeType="clickEffect">
                                  <p:stCondLst>
                                    <p:cond delay="0"/>
                                  </p:stCondLst>
                                  <p:childTnLst>
                                    <p:set>
                                      <p:cBhvr>
                                        <p:cTn id="183" dur="1" fill="hold">
                                          <p:stCondLst>
                                            <p:cond delay="0"/>
                                          </p:stCondLst>
                                        </p:cTn>
                                        <p:tgtEl>
                                          <p:spTgt spid="169"/>
                                        </p:tgtEl>
                                        <p:attrNameLst>
                                          <p:attrName>style.visibility</p:attrName>
                                        </p:attrNameLst>
                                      </p:cBhvr>
                                      <p:to>
                                        <p:strVal val="visible"/>
                                      </p:to>
                                    </p:set>
                                    <p:anim calcmode="lin" valueType="num">
                                      <p:cBhvr>
                                        <p:cTn id="184" dur="500" fill="hold"/>
                                        <p:tgtEl>
                                          <p:spTgt spid="169"/>
                                        </p:tgtEl>
                                        <p:attrNameLst>
                                          <p:attrName>ppt_w</p:attrName>
                                        </p:attrNameLst>
                                      </p:cBhvr>
                                      <p:tavLst>
                                        <p:tav tm="0">
                                          <p:val>
                                            <p:fltVal val="0"/>
                                          </p:val>
                                        </p:tav>
                                        <p:tav tm="100000">
                                          <p:val>
                                            <p:strVal val="#ppt_w"/>
                                          </p:val>
                                        </p:tav>
                                      </p:tavLst>
                                    </p:anim>
                                    <p:anim calcmode="lin" valueType="num">
                                      <p:cBhvr>
                                        <p:cTn id="185" dur="500" fill="hold"/>
                                        <p:tgtEl>
                                          <p:spTgt spid="169"/>
                                        </p:tgtEl>
                                        <p:attrNameLst>
                                          <p:attrName>ppt_h</p:attrName>
                                        </p:attrNameLst>
                                      </p:cBhvr>
                                      <p:tavLst>
                                        <p:tav tm="0">
                                          <p:val>
                                            <p:fltVal val="0"/>
                                          </p:val>
                                        </p:tav>
                                        <p:tav tm="100000">
                                          <p:val>
                                            <p:strVal val="#ppt_h"/>
                                          </p:val>
                                        </p:tav>
                                      </p:tavLst>
                                    </p:anim>
                                    <p:animEffect transition="in" filter="fade">
                                      <p:cBhvr>
                                        <p:cTn id="186" dur="500"/>
                                        <p:tgtEl>
                                          <p:spTgt spid="169"/>
                                        </p:tgtEl>
                                      </p:cBhvr>
                                    </p:animEffect>
                                  </p:childTnLst>
                                </p:cTn>
                              </p:par>
                            </p:childTnLst>
                          </p:cTn>
                        </p:par>
                      </p:childTnLst>
                    </p:cTn>
                  </p:par>
                  <p:par>
                    <p:cTn id="187" fill="hold">
                      <p:stCondLst>
                        <p:cond delay="indefinite"/>
                      </p:stCondLst>
                      <p:childTnLst>
                        <p:par>
                          <p:cTn id="188" fill="hold">
                            <p:stCondLst>
                              <p:cond delay="0"/>
                            </p:stCondLst>
                            <p:childTnLst>
                              <p:par>
                                <p:cTn id="189" presetID="53" presetClass="entr" presetSubtype="16" fill="hold" grpId="0" nodeType="clickEffect">
                                  <p:stCondLst>
                                    <p:cond delay="0"/>
                                  </p:stCondLst>
                                  <p:childTnLst>
                                    <p:set>
                                      <p:cBhvr>
                                        <p:cTn id="190" dur="1" fill="hold">
                                          <p:stCondLst>
                                            <p:cond delay="0"/>
                                          </p:stCondLst>
                                        </p:cTn>
                                        <p:tgtEl>
                                          <p:spTgt spid="170"/>
                                        </p:tgtEl>
                                        <p:attrNameLst>
                                          <p:attrName>style.visibility</p:attrName>
                                        </p:attrNameLst>
                                      </p:cBhvr>
                                      <p:to>
                                        <p:strVal val="visible"/>
                                      </p:to>
                                    </p:set>
                                    <p:anim calcmode="lin" valueType="num">
                                      <p:cBhvr>
                                        <p:cTn id="191" dur="500" fill="hold"/>
                                        <p:tgtEl>
                                          <p:spTgt spid="170"/>
                                        </p:tgtEl>
                                        <p:attrNameLst>
                                          <p:attrName>ppt_w</p:attrName>
                                        </p:attrNameLst>
                                      </p:cBhvr>
                                      <p:tavLst>
                                        <p:tav tm="0">
                                          <p:val>
                                            <p:fltVal val="0"/>
                                          </p:val>
                                        </p:tav>
                                        <p:tav tm="100000">
                                          <p:val>
                                            <p:strVal val="#ppt_w"/>
                                          </p:val>
                                        </p:tav>
                                      </p:tavLst>
                                    </p:anim>
                                    <p:anim calcmode="lin" valueType="num">
                                      <p:cBhvr>
                                        <p:cTn id="192" dur="500" fill="hold"/>
                                        <p:tgtEl>
                                          <p:spTgt spid="170"/>
                                        </p:tgtEl>
                                        <p:attrNameLst>
                                          <p:attrName>ppt_h</p:attrName>
                                        </p:attrNameLst>
                                      </p:cBhvr>
                                      <p:tavLst>
                                        <p:tav tm="0">
                                          <p:val>
                                            <p:fltVal val="0"/>
                                          </p:val>
                                        </p:tav>
                                        <p:tav tm="100000">
                                          <p:val>
                                            <p:strVal val="#ppt_h"/>
                                          </p:val>
                                        </p:tav>
                                      </p:tavLst>
                                    </p:anim>
                                    <p:animEffect transition="in" filter="fade">
                                      <p:cBhvr>
                                        <p:cTn id="193" dur="500"/>
                                        <p:tgtEl>
                                          <p:spTgt spid="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p:bldP spid="83" grpId="0" animBg="1"/>
      <p:bldP spid="85" grpId="0" animBg="1"/>
      <p:bldP spid="87" grpId="0" animBg="1"/>
      <p:bldP spid="89" grpId="0" animBg="1"/>
      <p:bldP spid="91" grpId="0" animBg="1"/>
      <p:bldP spid="93" grpId="0" animBg="1"/>
      <p:bldP spid="95" grpId="0" animBg="1"/>
      <p:bldP spid="97" grpId="0" animBg="1"/>
      <p:bldP spid="99" grpId="0" animBg="1"/>
      <p:bldP spid="101" grpId="0" animBg="1"/>
      <p:bldP spid="103" grpId="0" animBg="1"/>
      <p:bldP spid="105" grpId="0" animBg="1"/>
      <p:bldP spid="169" grpId="0" animBg="1"/>
      <p:bldP spid="170"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1"/>
          <p:cNvSpPr txBox="1">
            <a:spLocks/>
          </p:cNvSpPr>
          <p:nvPr/>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SG" sz="1800"/>
              <a:t>What does a good/bad BST look like?</a:t>
            </a:r>
          </a:p>
          <a:p>
            <a:pPr>
              <a:lnSpc>
                <a:spcPct val="150000"/>
              </a:lnSpc>
            </a:pPr>
            <a:r>
              <a:rPr lang="en-SG" sz="1800"/>
              <a:t>Two possible BST representations of the list</a:t>
            </a:r>
          </a:p>
          <a:p>
            <a:pPr>
              <a:lnSpc>
                <a:spcPct val="150000"/>
              </a:lnSpc>
            </a:pPr>
            <a:endParaRPr lang="en-SG" sz="1800"/>
          </a:p>
        </p:txBody>
      </p:sp>
      <p:sp>
        <p:nvSpPr>
          <p:cNvPr id="2" name="Title 1"/>
          <p:cNvSpPr>
            <a:spLocks noGrp="1"/>
          </p:cNvSpPr>
          <p:nvPr>
            <p:ph type="title"/>
          </p:nvPr>
        </p:nvSpPr>
        <p:spPr/>
        <p:txBody>
          <a:bodyPr/>
          <a:lstStyle/>
          <a:p>
            <a:r>
              <a:rPr lang="en-SG"/>
              <a:t>Notice: not all BST are efficient for search</a:t>
            </a:r>
          </a:p>
        </p:txBody>
      </p:sp>
      <p:grpSp>
        <p:nvGrpSpPr>
          <p:cNvPr id="3" name="Group 2"/>
          <p:cNvGrpSpPr/>
          <p:nvPr/>
        </p:nvGrpSpPr>
        <p:grpSpPr>
          <a:xfrm>
            <a:off x="1755806" y="2884348"/>
            <a:ext cx="5632389" cy="2671325"/>
            <a:chOff x="1908648" y="3188281"/>
            <a:chExt cx="6578576" cy="3120081"/>
          </a:xfrm>
        </p:grpSpPr>
        <p:sp>
          <p:nvSpPr>
            <p:cNvPr id="45" name="object 80"/>
            <p:cNvSpPr/>
            <p:nvPr/>
          </p:nvSpPr>
          <p:spPr>
            <a:xfrm>
              <a:off x="5181600" y="3206588"/>
              <a:ext cx="443230" cy="300990"/>
            </a:xfrm>
            <a:prstGeom prst="ellipse">
              <a:avLst/>
            </a:prstGeom>
            <a:ln w="25399">
              <a:solidFill>
                <a:srgbClr val="839950"/>
              </a:solidFill>
            </a:ln>
          </p:spPr>
          <p:txBody>
            <a:bodyPr wrap="square" lIns="0" tIns="0" rIns="0" bIns="0" rtlCol="0"/>
            <a:lstStyle/>
            <a:p>
              <a:endParaRPr sz="1400">
                <a:latin typeface="Verdana (Body)"/>
              </a:endParaRPr>
            </a:p>
          </p:txBody>
        </p:sp>
        <p:sp>
          <p:nvSpPr>
            <p:cNvPr id="46" name="object 81"/>
            <p:cNvSpPr txBox="1"/>
            <p:nvPr/>
          </p:nvSpPr>
          <p:spPr>
            <a:xfrm>
              <a:off x="5305400" y="3188281"/>
              <a:ext cx="158116" cy="302954"/>
            </a:xfrm>
            <a:prstGeom prst="ellipse">
              <a:avLst/>
            </a:prstGeom>
          </p:spPr>
          <p:txBody>
            <a:bodyPr vert="horz" wrap="square" lIns="0" tIns="0" rIns="0" bIns="0" rtlCol="0">
              <a:spAutoFit/>
            </a:bodyPr>
            <a:lstStyle/>
            <a:p>
              <a:pPr marL="12700">
                <a:lnSpc>
                  <a:spcPct val="100000"/>
                </a:lnSpc>
              </a:pPr>
              <a:r>
                <a:rPr sz="1400" spc="-15" dirty="0">
                  <a:latin typeface="Verdana (Body)"/>
                  <a:cs typeface="Calibri"/>
                </a:rPr>
                <a:t>A</a:t>
              </a:r>
              <a:endParaRPr sz="1400" dirty="0">
                <a:latin typeface="Verdana (Body)"/>
                <a:cs typeface="Calibri"/>
              </a:endParaRPr>
            </a:p>
          </p:txBody>
        </p:sp>
        <p:sp>
          <p:nvSpPr>
            <p:cNvPr id="47" name="object 86"/>
            <p:cNvSpPr/>
            <p:nvPr/>
          </p:nvSpPr>
          <p:spPr>
            <a:xfrm>
              <a:off x="5754079" y="3793456"/>
              <a:ext cx="443230" cy="300990"/>
            </a:xfrm>
            <a:prstGeom prst="ellipse">
              <a:avLst/>
            </a:prstGeom>
            <a:ln w="25399">
              <a:solidFill>
                <a:srgbClr val="839950"/>
              </a:solidFill>
            </a:ln>
          </p:spPr>
          <p:txBody>
            <a:bodyPr wrap="square" lIns="0" tIns="0" rIns="0" bIns="0" rtlCol="0"/>
            <a:lstStyle/>
            <a:p>
              <a:endParaRPr sz="1400">
                <a:latin typeface="Verdana (Body)"/>
              </a:endParaRPr>
            </a:p>
          </p:txBody>
        </p:sp>
        <p:sp>
          <p:nvSpPr>
            <p:cNvPr id="48" name="object 87"/>
            <p:cNvSpPr txBox="1"/>
            <p:nvPr/>
          </p:nvSpPr>
          <p:spPr>
            <a:xfrm>
              <a:off x="5881842" y="3769400"/>
              <a:ext cx="149860" cy="302954"/>
            </a:xfrm>
            <a:prstGeom prst="ellipse">
              <a:avLst/>
            </a:prstGeom>
          </p:spPr>
          <p:txBody>
            <a:bodyPr vert="horz" wrap="square" lIns="0" tIns="0" rIns="0" bIns="0" rtlCol="0">
              <a:spAutoFit/>
            </a:bodyPr>
            <a:lstStyle/>
            <a:p>
              <a:pPr marL="12700">
                <a:lnSpc>
                  <a:spcPct val="100000"/>
                </a:lnSpc>
              </a:pPr>
              <a:r>
                <a:rPr sz="1400" spc="-10" dirty="0">
                  <a:latin typeface="Verdana (Body)"/>
                  <a:cs typeface="Calibri"/>
                </a:rPr>
                <a:t>B</a:t>
              </a:r>
              <a:endParaRPr sz="1400" dirty="0">
                <a:latin typeface="Verdana (Body)"/>
                <a:cs typeface="Calibri"/>
              </a:endParaRPr>
            </a:p>
          </p:txBody>
        </p:sp>
        <p:sp>
          <p:nvSpPr>
            <p:cNvPr id="49" name="object 92"/>
            <p:cNvSpPr/>
            <p:nvPr/>
          </p:nvSpPr>
          <p:spPr>
            <a:xfrm>
              <a:off x="6326558" y="4346936"/>
              <a:ext cx="443230" cy="300990"/>
            </a:xfrm>
            <a:prstGeom prst="ellipse">
              <a:avLst/>
            </a:prstGeom>
            <a:ln w="25399">
              <a:solidFill>
                <a:srgbClr val="839950"/>
              </a:solidFill>
            </a:ln>
          </p:spPr>
          <p:txBody>
            <a:bodyPr wrap="square" lIns="0" tIns="0" rIns="0" bIns="0" rtlCol="0"/>
            <a:lstStyle/>
            <a:p>
              <a:endParaRPr sz="1400">
                <a:latin typeface="Verdana (Body)"/>
              </a:endParaRPr>
            </a:p>
          </p:txBody>
        </p:sp>
        <p:sp>
          <p:nvSpPr>
            <p:cNvPr id="50" name="object 93"/>
            <p:cNvSpPr txBox="1"/>
            <p:nvPr/>
          </p:nvSpPr>
          <p:spPr>
            <a:xfrm>
              <a:off x="6450405" y="4322624"/>
              <a:ext cx="147320" cy="302954"/>
            </a:xfrm>
            <a:prstGeom prst="ellipse">
              <a:avLst/>
            </a:prstGeom>
          </p:spPr>
          <p:txBody>
            <a:bodyPr vert="horz" wrap="square" lIns="0" tIns="0" rIns="0" bIns="0" rtlCol="0">
              <a:spAutoFit/>
            </a:bodyPr>
            <a:lstStyle/>
            <a:p>
              <a:pPr marL="12700">
                <a:lnSpc>
                  <a:spcPct val="100000"/>
                </a:lnSpc>
              </a:pPr>
              <a:r>
                <a:rPr sz="1400" dirty="0">
                  <a:latin typeface="Verdana (Body)"/>
                  <a:cs typeface="Calibri"/>
                </a:rPr>
                <a:t>C</a:t>
              </a:r>
            </a:p>
          </p:txBody>
        </p:sp>
        <p:sp>
          <p:nvSpPr>
            <p:cNvPr id="51" name="object 98"/>
            <p:cNvSpPr/>
            <p:nvPr/>
          </p:nvSpPr>
          <p:spPr>
            <a:xfrm>
              <a:off x="6899035" y="4900415"/>
              <a:ext cx="443230" cy="300990"/>
            </a:xfrm>
            <a:prstGeom prst="ellipse">
              <a:avLst/>
            </a:prstGeom>
            <a:ln w="25399">
              <a:solidFill>
                <a:srgbClr val="839950"/>
              </a:solidFill>
            </a:ln>
          </p:spPr>
          <p:txBody>
            <a:bodyPr wrap="square" lIns="0" tIns="0" rIns="0" bIns="0" rtlCol="0"/>
            <a:lstStyle/>
            <a:p>
              <a:endParaRPr sz="1400">
                <a:latin typeface="Verdana (Body)"/>
              </a:endParaRPr>
            </a:p>
          </p:txBody>
        </p:sp>
        <p:sp>
          <p:nvSpPr>
            <p:cNvPr id="52" name="object 99"/>
            <p:cNvSpPr txBox="1"/>
            <p:nvPr/>
          </p:nvSpPr>
          <p:spPr>
            <a:xfrm>
              <a:off x="7025771" y="4884908"/>
              <a:ext cx="166370" cy="302954"/>
            </a:xfrm>
            <a:prstGeom prst="ellipse">
              <a:avLst/>
            </a:prstGeom>
          </p:spPr>
          <p:txBody>
            <a:bodyPr vert="horz" wrap="square" lIns="0" tIns="0" rIns="0" bIns="0" rtlCol="0">
              <a:spAutoFit/>
            </a:bodyPr>
            <a:lstStyle/>
            <a:p>
              <a:pPr marL="12700">
                <a:lnSpc>
                  <a:spcPct val="100000"/>
                </a:lnSpc>
              </a:pPr>
              <a:r>
                <a:rPr sz="1400" dirty="0">
                  <a:latin typeface="Verdana (Body)"/>
                  <a:cs typeface="Calibri"/>
                </a:rPr>
                <a:t>D</a:t>
              </a:r>
            </a:p>
          </p:txBody>
        </p:sp>
        <p:sp>
          <p:nvSpPr>
            <p:cNvPr id="53" name="object 104"/>
            <p:cNvSpPr/>
            <p:nvPr/>
          </p:nvSpPr>
          <p:spPr>
            <a:xfrm>
              <a:off x="7471516" y="5453894"/>
              <a:ext cx="443230" cy="300990"/>
            </a:xfrm>
            <a:prstGeom prst="ellipse">
              <a:avLst/>
            </a:prstGeom>
            <a:ln w="25399">
              <a:solidFill>
                <a:srgbClr val="839950"/>
              </a:solidFill>
            </a:ln>
          </p:spPr>
          <p:txBody>
            <a:bodyPr wrap="square" lIns="0" tIns="0" rIns="0" bIns="0" rtlCol="0"/>
            <a:lstStyle/>
            <a:p>
              <a:endParaRPr sz="1400">
                <a:latin typeface="Verdana (Body)"/>
              </a:endParaRPr>
            </a:p>
          </p:txBody>
        </p:sp>
        <p:sp>
          <p:nvSpPr>
            <p:cNvPr id="54" name="object 105"/>
            <p:cNvSpPr txBox="1"/>
            <p:nvPr/>
          </p:nvSpPr>
          <p:spPr>
            <a:xfrm>
              <a:off x="7598520" y="5432345"/>
              <a:ext cx="137159" cy="302954"/>
            </a:xfrm>
            <a:prstGeom prst="ellipse">
              <a:avLst/>
            </a:prstGeom>
          </p:spPr>
          <p:txBody>
            <a:bodyPr vert="horz" wrap="square" lIns="0" tIns="0" rIns="0" bIns="0" rtlCol="0">
              <a:spAutoFit/>
            </a:bodyPr>
            <a:lstStyle/>
            <a:p>
              <a:pPr marL="12700">
                <a:lnSpc>
                  <a:spcPct val="100000"/>
                </a:lnSpc>
              </a:pPr>
              <a:r>
                <a:rPr sz="1400" dirty="0">
                  <a:latin typeface="Verdana (Body)"/>
                  <a:cs typeface="Calibri"/>
                </a:rPr>
                <a:t>E</a:t>
              </a:r>
            </a:p>
          </p:txBody>
        </p:sp>
        <p:sp>
          <p:nvSpPr>
            <p:cNvPr id="55" name="object 110"/>
            <p:cNvSpPr/>
            <p:nvPr/>
          </p:nvSpPr>
          <p:spPr>
            <a:xfrm>
              <a:off x="8043994" y="6007372"/>
              <a:ext cx="443230" cy="300990"/>
            </a:xfrm>
            <a:prstGeom prst="ellipse">
              <a:avLst/>
            </a:prstGeom>
            <a:ln w="25399">
              <a:solidFill>
                <a:srgbClr val="839950"/>
              </a:solidFill>
            </a:ln>
          </p:spPr>
          <p:txBody>
            <a:bodyPr wrap="square" lIns="0" tIns="0" rIns="0" bIns="0" rtlCol="0"/>
            <a:lstStyle/>
            <a:p>
              <a:endParaRPr sz="1400">
                <a:latin typeface="Verdana (Body)"/>
              </a:endParaRPr>
            </a:p>
          </p:txBody>
        </p:sp>
        <p:sp>
          <p:nvSpPr>
            <p:cNvPr id="56" name="object 111"/>
            <p:cNvSpPr txBox="1"/>
            <p:nvPr/>
          </p:nvSpPr>
          <p:spPr>
            <a:xfrm>
              <a:off x="8191870" y="5993440"/>
              <a:ext cx="130810" cy="302954"/>
            </a:xfrm>
            <a:prstGeom prst="ellipse">
              <a:avLst/>
            </a:prstGeom>
          </p:spPr>
          <p:txBody>
            <a:bodyPr vert="horz" wrap="square" lIns="0" tIns="0" rIns="0" bIns="0" rtlCol="0">
              <a:spAutoFit/>
            </a:bodyPr>
            <a:lstStyle/>
            <a:p>
              <a:pPr marL="12700">
                <a:lnSpc>
                  <a:spcPct val="100000"/>
                </a:lnSpc>
              </a:pPr>
              <a:r>
                <a:rPr sz="1400" dirty="0">
                  <a:latin typeface="Verdana (Body)"/>
                  <a:cs typeface="Calibri"/>
                </a:rPr>
                <a:t>F</a:t>
              </a:r>
            </a:p>
          </p:txBody>
        </p:sp>
        <p:sp>
          <p:nvSpPr>
            <p:cNvPr id="57" name="object 11"/>
            <p:cNvSpPr/>
            <p:nvPr/>
          </p:nvSpPr>
          <p:spPr>
            <a:xfrm>
              <a:off x="2678487" y="3423581"/>
              <a:ext cx="510845" cy="441154"/>
            </a:xfrm>
            <a:prstGeom prst="ellipse">
              <a:avLst/>
            </a:prstGeom>
            <a:ln w="25399">
              <a:solidFill>
                <a:srgbClr val="839950"/>
              </a:solidFill>
            </a:ln>
          </p:spPr>
          <p:txBody>
            <a:bodyPr wrap="square" lIns="0" tIns="0" rIns="0" bIns="0" rtlCol="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sz="1400">
                <a:latin typeface="Verdana (Body)"/>
              </a:endParaRPr>
            </a:p>
          </p:txBody>
        </p:sp>
        <p:sp>
          <p:nvSpPr>
            <p:cNvPr id="58" name="object 12"/>
            <p:cNvSpPr txBox="1"/>
            <p:nvPr/>
          </p:nvSpPr>
          <p:spPr>
            <a:xfrm>
              <a:off x="2833961" y="3473421"/>
              <a:ext cx="158084" cy="302954"/>
            </a:xfrm>
            <a:prstGeom prst="ellipse">
              <a:avLst/>
            </a:prstGeom>
          </p:spPr>
          <p:txBody>
            <a:bodyPr vert="horz" wrap="squar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ct val="100000"/>
                </a:lnSpc>
              </a:pPr>
              <a:r>
                <a:rPr lang="en-US" sz="1400" dirty="0">
                  <a:latin typeface="Verdana (Body)"/>
                  <a:cs typeface="Calibri"/>
                </a:rPr>
                <a:t>D</a:t>
              </a:r>
              <a:endParaRPr sz="1400" dirty="0">
                <a:latin typeface="Verdana (Body)"/>
                <a:cs typeface="Calibri"/>
              </a:endParaRPr>
            </a:p>
          </p:txBody>
        </p:sp>
        <p:sp>
          <p:nvSpPr>
            <p:cNvPr id="59" name="object 14"/>
            <p:cNvSpPr/>
            <p:nvPr/>
          </p:nvSpPr>
          <p:spPr>
            <a:xfrm>
              <a:off x="2235673" y="4068995"/>
              <a:ext cx="510845" cy="441154"/>
            </a:xfrm>
            <a:prstGeom prst="ellipse">
              <a:avLst/>
            </a:prstGeom>
            <a:ln w="25399">
              <a:solidFill>
                <a:srgbClr val="839950"/>
              </a:solidFill>
            </a:ln>
          </p:spPr>
          <p:txBody>
            <a:bodyPr wrap="square" lIns="0" tIns="0" rIns="0" bIns="0" rtlCol="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sz="1400">
                <a:latin typeface="Verdana (Body)"/>
              </a:endParaRPr>
            </a:p>
          </p:txBody>
        </p:sp>
        <p:sp>
          <p:nvSpPr>
            <p:cNvPr id="60" name="object 15"/>
            <p:cNvSpPr txBox="1"/>
            <p:nvPr/>
          </p:nvSpPr>
          <p:spPr>
            <a:xfrm>
              <a:off x="2384812" y="4118835"/>
              <a:ext cx="172721" cy="302954"/>
            </a:xfrm>
            <a:prstGeom prst="ellipse">
              <a:avLst/>
            </a:prstGeom>
          </p:spPr>
          <p:txBody>
            <a:bodyPr vert="horz" wrap="squar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ct val="100000"/>
                </a:lnSpc>
              </a:pPr>
              <a:r>
                <a:rPr sz="1400" spc="-10" dirty="0">
                  <a:latin typeface="Verdana (Body)"/>
                  <a:cs typeface="Calibri"/>
                </a:rPr>
                <a:t>B</a:t>
              </a:r>
              <a:endParaRPr sz="1400">
                <a:latin typeface="Verdana (Body)"/>
                <a:cs typeface="Calibri"/>
              </a:endParaRPr>
            </a:p>
          </p:txBody>
        </p:sp>
        <p:sp>
          <p:nvSpPr>
            <p:cNvPr id="61" name="object 17"/>
            <p:cNvSpPr/>
            <p:nvPr/>
          </p:nvSpPr>
          <p:spPr>
            <a:xfrm>
              <a:off x="3121270" y="4068995"/>
              <a:ext cx="510845" cy="441154"/>
            </a:xfrm>
            <a:prstGeom prst="ellipse">
              <a:avLst/>
            </a:prstGeom>
            <a:ln w="25399">
              <a:solidFill>
                <a:srgbClr val="839950"/>
              </a:solidFill>
            </a:ln>
          </p:spPr>
          <p:txBody>
            <a:bodyPr wrap="square" lIns="0" tIns="0" rIns="0" bIns="0" rtlCol="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sz="1400">
                <a:latin typeface="Verdana (Body)"/>
              </a:endParaRPr>
            </a:p>
          </p:txBody>
        </p:sp>
        <p:sp>
          <p:nvSpPr>
            <p:cNvPr id="62" name="object 18"/>
            <p:cNvSpPr txBox="1"/>
            <p:nvPr/>
          </p:nvSpPr>
          <p:spPr>
            <a:xfrm>
              <a:off x="3280049" y="4118835"/>
              <a:ext cx="150765" cy="302954"/>
            </a:xfrm>
            <a:prstGeom prst="ellipse">
              <a:avLst/>
            </a:prstGeom>
          </p:spPr>
          <p:txBody>
            <a:bodyPr vert="horz" wrap="squar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ct val="100000"/>
                </a:lnSpc>
              </a:pPr>
              <a:r>
                <a:rPr lang="en-US" sz="1400" dirty="0">
                  <a:latin typeface="Verdana (Body)"/>
                  <a:cs typeface="Calibri"/>
                </a:rPr>
                <a:t>E</a:t>
              </a:r>
              <a:endParaRPr sz="1400" dirty="0">
                <a:latin typeface="Verdana (Body)"/>
                <a:cs typeface="Calibri"/>
              </a:endParaRPr>
            </a:p>
          </p:txBody>
        </p:sp>
        <p:sp>
          <p:nvSpPr>
            <p:cNvPr id="63" name="object 65"/>
            <p:cNvSpPr/>
            <p:nvPr/>
          </p:nvSpPr>
          <p:spPr>
            <a:xfrm>
              <a:off x="2535322" y="4760038"/>
              <a:ext cx="510845" cy="441154"/>
            </a:xfrm>
            <a:prstGeom prst="ellipse">
              <a:avLst/>
            </a:prstGeom>
            <a:ln w="25399">
              <a:solidFill>
                <a:srgbClr val="839950"/>
              </a:solidFill>
            </a:ln>
          </p:spPr>
          <p:txBody>
            <a:bodyPr wrap="square" lIns="0" tIns="0" rIns="0" bIns="0" rtlCol="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sz="1400">
                <a:latin typeface="Verdana (Body)"/>
              </a:endParaRPr>
            </a:p>
          </p:txBody>
        </p:sp>
        <p:sp>
          <p:nvSpPr>
            <p:cNvPr id="64" name="object 66"/>
            <p:cNvSpPr txBox="1"/>
            <p:nvPr/>
          </p:nvSpPr>
          <p:spPr>
            <a:xfrm>
              <a:off x="2685676" y="4809879"/>
              <a:ext cx="169794" cy="302954"/>
            </a:xfrm>
            <a:prstGeom prst="ellipse">
              <a:avLst/>
            </a:prstGeom>
          </p:spPr>
          <p:txBody>
            <a:bodyPr vert="horz" wrap="squar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ct val="100000"/>
                </a:lnSpc>
              </a:pPr>
              <a:r>
                <a:rPr sz="1400" dirty="0">
                  <a:latin typeface="Verdana (Body)"/>
                  <a:cs typeface="Calibri"/>
                </a:rPr>
                <a:t>C</a:t>
              </a:r>
              <a:endParaRPr sz="1400">
                <a:latin typeface="Verdana (Body)"/>
                <a:cs typeface="Calibri"/>
              </a:endParaRPr>
            </a:p>
          </p:txBody>
        </p:sp>
        <p:sp>
          <p:nvSpPr>
            <p:cNvPr id="65" name="object 71"/>
            <p:cNvSpPr/>
            <p:nvPr/>
          </p:nvSpPr>
          <p:spPr>
            <a:xfrm>
              <a:off x="1926423" y="4760038"/>
              <a:ext cx="510845" cy="441154"/>
            </a:xfrm>
            <a:prstGeom prst="ellipse">
              <a:avLst/>
            </a:prstGeom>
            <a:ln w="25399">
              <a:solidFill>
                <a:srgbClr val="839950"/>
              </a:solidFill>
            </a:ln>
          </p:spPr>
          <p:txBody>
            <a:bodyPr wrap="square" lIns="0" tIns="0" rIns="0" bIns="0" rtlCol="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sz="1400">
                <a:latin typeface="Verdana (Body)"/>
              </a:endParaRPr>
            </a:p>
          </p:txBody>
        </p:sp>
        <p:sp>
          <p:nvSpPr>
            <p:cNvPr id="66" name="object 72"/>
            <p:cNvSpPr txBox="1"/>
            <p:nvPr/>
          </p:nvSpPr>
          <p:spPr>
            <a:xfrm>
              <a:off x="2071580" y="4809879"/>
              <a:ext cx="182236" cy="302954"/>
            </a:xfrm>
            <a:prstGeom prst="ellipse">
              <a:avLst/>
            </a:prstGeom>
          </p:spPr>
          <p:txBody>
            <a:bodyPr vert="horz" wrap="squar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ct val="100000"/>
                </a:lnSpc>
              </a:pPr>
              <a:r>
                <a:rPr sz="1400" spc="-15" dirty="0">
                  <a:latin typeface="Verdana (Body)"/>
                  <a:cs typeface="Calibri"/>
                </a:rPr>
                <a:t>A</a:t>
              </a:r>
              <a:endParaRPr sz="1400" dirty="0">
                <a:latin typeface="Verdana (Body)"/>
                <a:cs typeface="Calibri"/>
              </a:endParaRPr>
            </a:p>
          </p:txBody>
        </p:sp>
        <p:sp>
          <p:nvSpPr>
            <p:cNvPr id="67" name="object 77"/>
            <p:cNvSpPr/>
            <p:nvPr/>
          </p:nvSpPr>
          <p:spPr>
            <a:xfrm>
              <a:off x="3376692" y="4760251"/>
              <a:ext cx="510845" cy="441154"/>
            </a:xfrm>
            <a:prstGeom prst="ellipse">
              <a:avLst/>
            </a:prstGeom>
            <a:ln w="25399">
              <a:solidFill>
                <a:srgbClr val="839950"/>
              </a:solidFill>
            </a:ln>
          </p:spPr>
          <p:txBody>
            <a:bodyPr wrap="square" lIns="0" tIns="0" rIns="0" bIns="0" rtlCol="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sz="1400">
                <a:latin typeface="Verdana (Body)"/>
              </a:endParaRPr>
            </a:p>
          </p:txBody>
        </p:sp>
        <p:sp>
          <p:nvSpPr>
            <p:cNvPr id="68" name="object 78"/>
            <p:cNvSpPr txBox="1"/>
            <p:nvPr/>
          </p:nvSpPr>
          <p:spPr>
            <a:xfrm>
              <a:off x="3531906" y="4811102"/>
              <a:ext cx="191750" cy="302954"/>
            </a:xfrm>
            <a:prstGeom prst="ellipse">
              <a:avLst/>
            </a:prstGeom>
          </p:spPr>
          <p:txBody>
            <a:bodyPr vert="horz" wrap="squar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ct val="100000"/>
                </a:lnSpc>
              </a:pPr>
              <a:r>
                <a:rPr lang="en-US" altLang="zh-CN" sz="1400" dirty="0">
                  <a:latin typeface="Verdana (Body)"/>
                  <a:cs typeface="Calibri"/>
                </a:rPr>
                <a:t>F</a:t>
              </a:r>
              <a:endParaRPr sz="1400" dirty="0">
                <a:latin typeface="Verdana (Body)"/>
                <a:cs typeface="Calibri"/>
              </a:endParaRPr>
            </a:p>
          </p:txBody>
        </p:sp>
        <p:cxnSp>
          <p:nvCxnSpPr>
            <p:cNvPr id="69" name="直接箭头连接符 150"/>
            <p:cNvCxnSpPr>
              <a:stCxn id="57" idx="4"/>
              <a:endCxn id="59" idx="7"/>
            </p:cNvCxnSpPr>
            <p:nvPr/>
          </p:nvCxnSpPr>
          <p:spPr>
            <a:xfrm flipH="1">
              <a:off x="2671706" y="3864735"/>
              <a:ext cx="262204" cy="26886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0" name="直接箭头连接符 152"/>
            <p:cNvCxnSpPr>
              <a:stCxn id="57" idx="4"/>
              <a:endCxn id="61" idx="1"/>
            </p:cNvCxnSpPr>
            <p:nvPr/>
          </p:nvCxnSpPr>
          <p:spPr>
            <a:xfrm>
              <a:off x="2933910" y="3864735"/>
              <a:ext cx="262172" cy="26886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1" name="直接箭头连接符 154"/>
            <p:cNvCxnSpPr>
              <a:stCxn id="59" idx="4"/>
              <a:endCxn id="63" idx="0"/>
            </p:cNvCxnSpPr>
            <p:nvPr/>
          </p:nvCxnSpPr>
          <p:spPr>
            <a:xfrm>
              <a:off x="2491096" y="4510149"/>
              <a:ext cx="299649" cy="24988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2" name="直接箭头连接符 155"/>
            <p:cNvCxnSpPr>
              <a:stCxn id="59" idx="4"/>
              <a:endCxn id="65" idx="0"/>
            </p:cNvCxnSpPr>
            <p:nvPr/>
          </p:nvCxnSpPr>
          <p:spPr>
            <a:xfrm flipH="1">
              <a:off x="2181846" y="4510149"/>
              <a:ext cx="309250" cy="24988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3" name="直接箭头连接符 159"/>
            <p:cNvCxnSpPr>
              <a:endCxn id="67" idx="0"/>
            </p:cNvCxnSpPr>
            <p:nvPr/>
          </p:nvCxnSpPr>
          <p:spPr>
            <a:xfrm>
              <a:off x="3410708" y="4510406"/>
              <a:ext cx="221407" cy="24984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4" name="直接箭头连接符 163"/>
            <p:cNvCxnSpPr/>
            <p:nvPr/>
          </p:nvCxnSpPr>
          <p:spPr>
            <a:xfrm>
              <a:off x="5484875" y="3477119"/>
              <a:ext cx="418327" cy="38012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5" name="直接箭头连接符 166"/>
            <p:cNvCxnSpPr/>
            <p:nvPr/>
          </p:nvCxnSpPr>
          <p:spPr>
            <a:xfrm>
              <a:off x="6043954" y="4048193"/>
              <a:ext cx="418327" cy="38012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6" name="直接箭头连接符 167"/>
            <p:cNvCxnSpPr>
              <a:endCxn id="51" idx="1"/>
            </p:cNvCxnSpPr>
            <p:nvPr/>
          </p:nvCxnSpPr>
          <p:spPr>
            <a:xfrm>
              <a:off x="6699178" y="4624929"/>
              <a:ext cx="264767" cy="31956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7" name="直接箭头连接符 168"/>
            <p:cNvCxnSpPr/>
            <p:nvPr/>
          </p:nvCxnSpPr>
          <p:spPr>
            <a:xfrm>
              <a:off x="7201044" y="5155411"/>
              <a:ext cx="418327" cy="38012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8" name="直接箭头连接符 169"/>
            <p:cNvCxnSpPr/>
            <p:nvPr/>
          </p:nvCxnSpPr>
          <p:spPr>
            <a:xfrm>
              <a:off x="7765623" y="5709591"/>
              <a:ext cx="418327" cy="38012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9" name="文本框 2"/>
            <p:cNvSpPr txBox="1"/>
            <p:nvPr/>
          </p:nvSpPr>
          <p:spPr>
            <a:xfrm>
              <a:off x="1908648" y="5424139"/>
              <a:ext cx="2512061" cy="307777"/>
            </a:xfrm>
            <a:prstGeom prst="rect">
              <a:avLst/>
            </a:prstGeom>
            <a:noFill/>
          </p:spPr>
          <p:txBody>
            <a:bodyPr wrap="square" rtlCol="0">
              <a:spAutoFit/>
            </a:bodyPr>
            <a:lstStyle/>
            <a:p>
              <a:r>
                <a:rPr lang="en-US" altLang="zh-CN" sz="1400" dirty="0">
                  <a:latin typeface="Verdana (Body)"/>
                </a:rPr>
                <a:t>H=2</a:t>
              </a:r>
              <a:endParaRPr lang="zh-CN" altLang="en-US" sz="1400" dirty="0">
                <a:latin typeface="Verdana (Body)"/>
              </a:endParaRPr>
            </a:p>
          </p:txBody>
        </p:sp>
        <p:sp>
          <p:nvSpPr>
            <p:cNvPr id="80" name="文本框 40"/>
            <p:cNvSpPr txBox="1"/>
            <p:nvPr/>
          </p:nvSpPr>
          <p:spPr>
            <a:xfrm>
              <a:off x="5304623" y="5068395"/>
              <a:ext cx="2512061" cy="523220"/>
            </a:xfrm>
            <a:prstGeom prst="rect">
              <a:avLst/>
            </a:prstGeom>
            <a:noFill/>
          </p:spPr>
          <p:txBody>
            <a:bodyPr wrap="square" rtlCol="0">
              <a:spAutoFit/>
            </a:bodyPr>
            <a:lstStyle/>
            <a:p>
              <a:r>
                <a:rPr lang="en-US" altLang="zh-CN" sz="1400" dirty="0">
                  <a:latin typeface="Verdana (Body)"/>
                </a:rPr>
                <a:t>H=5</a:t>
              </a:r>
            </a:p>
            <a:p>
              <a:r>
                <a:rPr lang="en-US" altLang="zh-CN" sz="1400" dirty="0">
                  <a:latin typeface="Verdana (Body)"/>
                </a:rPr>
                <a:t>inefficient</a:t>
              </a:r>
              <a:endParaRPr lang="zh-CN" altLang="en-US" sz="1400" dirty="0">
                <a:latin typeface="Verdana (Body)"/>
              </a:endParaRPr>
            </a:p>
          </p:txBody>
        </p:sp>
      </p:grpSp>
    </p:spTree>
    <p:extLst>
      <p:ext uri="{BB962C8B-B14F-4D97-AF65-F5344CB8AC3E}">
        <p14:creationId xmlns:p14="http://schemas.microsoft.com/office/powerpoint/2010/main" val="1582147134"/>
      </p:ext>
    </p:extLst>
  </p:cSld>
  <p:clrMapOvr>
    <a:masterClrMapping/>
  </p:clrMapOvr>
  <p:transition>
    <p:wipe dir="u"/>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p:txBody>
          <a:bodyPr/>
          <a:lstStyle/>
          <a:p>
            <a:r>
              <a:rPr lang="en-US" altLang="en-US">
                <a:cs typeface="Arial" panose="020B0604020202020204" pitchFamily="34" charset="0"/>
              </a:rPr>
              <a:t>RECALL: Number game [1, 15]</a:t>
            </a:r>
            <a:endParaRPr lang="en-US" altLang="en-US" b="1" dirty="0">
              <a:cs typeface="Arial" panose="020B0604020202020204" pitchFamily="34" charset="0"/>
            </a:endParaRPr>
          </a:p>
        </p:txBody>
      </p:sp>
      <p:cxnSp>
        <p:nvCxnSpPr>
          <p:cNvPr id="397" name="直接连接符 41"/>
          <p:cNvCxnSpPr/>
          <p:nvPr/>
        </p:nvCxnSpPr>
        <p:spPr>
          <a:xfrm>
            <a:off x="876300" y="5276713"/>
            <a:ext cx="7391400"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2" name="Group 1"/>
          <p:cNvGrpSpPr/>
          <p:nvPr/>
        </p:nvGrpSpPr>
        <p:grpSpPr>
          <a:xfrm>
            <a:off x="1142614" y="5359144"/>
            <a:ext cx="6954852" cy="718937"/>
            <a:chOff x="512748" y="3165764"/>
            <a:chExt cx="8250252" cy="852845"/>
          </a:xfrm>
        </p:grpSpPr>
        <p:sp>
          <p:nvSpPr>
            <p:cNvPr id="165" name="矩形 124"/>
            <p:cNvSpPr/>
            <p:nvPr/>
          </p:nvSpPr>
          <p:spPr>
            <a:xfrm>
              <a:off x="685800" y="3525647"/>
              <a:ext cx="7734755" cy="152400"/>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prstClr val="white"/>
                </a:solidFill>
                <a:effectLst/>
                <a:uLnTx/>
                <a:uFillTx/>
                <a:latin typeface="Verdana (Body)"/>
                <a:ea typeface="宋体" panose="02010600030101010101" pitchFamily="2" charset="-122"/>
              </a:endParaRPr>
            </a:p>
          </p:txBody>
        </p:sp>
        <p:sp>
          <p:nvSpPr>
            <p:cNvPr id="166" name="文本框 141"/>
            <p:cNvSpPr txBox="1"/>
            <p:nvPr/>
          </p:nvSpPr>
          <p:spPr>
            <a:xfrm>
              <a:off x="4382769" y="3710832"/>
              <a:ext cx="533400" cy="307777"/>
            </a:xfrm>
            <a:prstGeom prst="rect">
              <a:avLst/>
            </a:prstGeom>
            <a:noFill/>
          </p:spPr>
          <p:txBody>
            <a:bodyPr wrap="square" rtlCol="0">
              <a:spAutoFit/>
            </a:bodyPr>
            <a:lstStyle/>
            <a:p>
              <a:r>
                <a:rPr lang="en-US" altLang="zh-CN" sz="1400" dirty="0">
                  <a:solidFill>
                    <a:prstClr val="black"/>
                  </a:solidFill>
                  <a:latin typeface="Verdana (Body)"/>
                  <a:ea typeface="宋体" panose="02010600030101010101" pitchFamily="2" charset="-122"/>
                </a:rPr>
                <a:t>8</a:t>
              </a:r>
              <a:endParaRPr lang="zh-CN" altLang="en-US" sz="1400" dirty="0">
                <a:solidFill>
                  <a:prstClr val="black"/>
                </a:solidFill>
                <a:latin typeface="Verdana (Body)"/>
                <a:ea typeface="宋体" panose="02010600030101010101" pitchFamily="2" charset="-122"/>
              </a:endParaRPr>
            </a:p>
          </p:txBody>
        </p:sp>
        <p:sp>
          <p:nvSpPr>
            <p:cNvPr id="167" name="文本框 142"/>
            <p:cNvSpPr txBox="1"/>
            <p:nvPr/>
          </p:nvSpPr>
          <p:spPr>
            <a:xfrm>
              <a:off x="512748" y="3678047"/>
              <a:ext cx="533400" cy="307777"/>
            </a:xfrm>
            <a:prstGeom prst="rect">
              <a:avLst/>
            </a:prstGeom>
            <a:noFill/>
          </p:spPr>
          <p:txBody>
            <a:bodyPr wrap="square" rtlCol="0">
              <a:spAutoFit/>
            </a:bodyPr>
            <a:lstStyle/>
            <a:p>
              <a:r>
                <a:rPr lang="en-US" altLang="zh-CN" sz="1400" dirty="0">
                  <a:solidFill>
                    <a:prstClr val="black"/>
                  </a:solidFill>
                  <a:latin typeface="Verdana (Body)"/>
                  <a:ea typeface="宋体" panose="02010600030101010101" pitchFamily="2" charset="-122"/>
                </a:rPr>
                <a:t>1</a:t>
              </a:r>
              <a:endParaRPr lang="zh-CN" altLang="en-US" sz="1400" dirty="0">
                <a:solidFill>
                  <a:prstClr val="black"/>
                </a:solidFill>
                <a:latin typeface="Verdana (Body)"/>
                <a:ea typeface="宋体" panose="02010600030101010101" pitchFamily="2" charset="-122"/>
              </a:endParaRPr>
            </a:p>
          </p:txBody>
        </p:sp>
        <p:sp>
          <p:nvSpPr>
            <p:cNvPr id="168" name="文本框 6"/>
            <p:cNvSpPr txBox="1"/>
            <p:nvPr/>
          </p:nvSpPr>
          <p:spPr>
            <a:xfrm>
              <a:off x="8229600" y="3708728"/>
              <a:ext cx="533400" cy="30777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400" dirty="0">
                  <a:solidFill>
                    <a:prstClr val="black"/>
                  </a:solidFill>
                  <a:latin typeface="Verdana (Body)"/>
                  <a:ea typeface="宋体" panose="02010600030101010101" pitchFamily="2" charset="-122"/>
                </a:rPr>
                <a:t>15</a:t>
              </a:r>
              <a:endParaRPr lang="zh-CN" altLang="en-US" sz="1400" dirty="0">
                <a:solidFill>
                  <a:prstClr val="black"/>
                </a:solidFill>
                <a:latin typeface="Verdana (Body)"/>
                <a:ea typeface="宋体" panose="02010600030101010101" pitchFamily="2" charset="-122"/>
              </a:endParaRPr>
            </a:p>
          </p:txBody>
        </p:sp>
        <p:sp>
          <p:nvSpPr>
            <p:cNvPr id="169" name="文本框 6"/>
            <p:cNvSpPr txBox="1"/>
            <p:nvPr/>
          </p:nvSpPr>
          <p:spPr>
            <a:xfrm>
              <a:off x="2377396" y="3212550"/>
              <a:ext cx="533400" cy="30777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400" dirty="0">
                  <a:solidFill>
                    <a:prstClr val="black"/>
                  </a:solidFill>
                  <a:latin typeface="Verdana (Body)"/>
                  <a:ea typeface="宋体" panose="02010600030101010101" pitchFamily="2" charset="-122"/>
                </a:rPr>
                <a:t>4</a:t>
              </a:r>
              <a:endParaRPr lang="zh-CN" altLang="en-US" sz="1400" dirty="0">
                <a:solidFill>
                  <a:prstClr val="black"/>
                </a:solidFill>
                <a:latin typeface="Verdana (Body)"/>
                <a:ea typeface="宋体" panose="02010600030101010101" pitchFamily="2" charset="-122"/>
              </a:endParaRPr>
            </a:p>
          </p:txBody>
        </p:sp>
        <p:sp>
          <p:nvSpPr>
            <p:cNvPr id="170" name="文本框 6"/>
            <p:cNvSpPr txBox="1"/>
            <p:nvPr/>
          </p:nvSpPr>
          <p:spPr>
            <a:xfrm>
              <a:off x="3407850" y="3182055"/>
              <a:ext cx="533400" cy="30777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400" dirty="0">
                  <a:solidFill>
                    <a:prstClr val="black"/>
                  </a:solidFill>
                  <a:latin typeface="Verdana (Body)"/>
                  <a:ea typeface="宋体" panose="02010600030101010101" pitchFamily="2" charset="-122"/>
                </a:rPr>
                <a:t>6</a:t>
              </a:r>
              <a:endParaRPr lang="zh-CN" altLang="en-US" sz="1400" dirty="0">
                <a:solidFill>
                  <a:prstClr val="black"/>
                </a:solidFill>
                <a:latin typeface="Verdana (Body)"/>
                <a:ea typeface="宋体" panose="02010600030101010101" pitchFamily="2" charset="-122"/>
              </a:endParaRPr>
            </a:p>
          </p:txBody>
        </p:sp>
        <p:sp>
          <p:nvSpPr>
            <p:cNvPr id="171" name="文本框 6"/>
            <p:cNvSpPr txBox="1"/>
            <p:nvPr/>
          </p:nvSpPr>
          <p:spPr>
            <a:xfrm>
              <a:off x="6350000" y="3214481"/>
              <a:ext cx="533400" cy="30777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400" dirty="0">
                  <a:solidFill>
                    <a:prstClr val="black"/>
                  </a:solidFill>
                  <a:latin typeface="Verdana (Body)"/>
                  <a:ea typeface="宋体" panose="02010600030101010101" pitchFamily="2" charset="-122"/>
                </a:rPr>
                <a:t>12</a:t>
              </a:r>
              <a:endParaRPr lang="zh-CN" altLang="en-US" sz="1400" dirty="0">
                <a:solidFill>
                  <a:prstClr val="black"/>
                </a:solidFill>
                <a:latin typeface="Verdana (Body)"/>
                <a:ea typeface="宋体" panose="02010600030101010101" pitchFamily="2" charset="-122"/>
              </a:endParaRPr>
            </a:p>
          </p:txBody>
        </p:sp>
        <p:sp>
          <p:nvSpPr>
            <p:cNvPr id="172" name="文本框 6"/>
            <p:cNvSpPr txBox="1"/>
            <p:nvPr/>
          </p:nvSpPr>
          <p:spPr>
            <a:xfrm>
              <a:off x="5341502" y="3165764"/>
              <a:ext cx="533400" cy="30777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400" dirty="0">
                  <a:solidFill>
                    <a:prstClr val="black"/>
                  </a:solidFill>
                  <a:latin typeface="Verdana (Body)"/>
                  <a:ea typeface="宋体" panose="02010600030101010101" pitchFamily="2" charset="-122"/>
                </a:rPr>
                <a:t>10</a:t>
              </a:r>
              <a:endParaRPr lang="zh-CN" altLang="en-US" sz="1400" dirty="0">
                <a:solidFill>
                  <a:prstClr val="black"/>
                </a:solidFill>
                <a:latin typeface="Verdana (Body)"/>
                <a:ea typeface="宋体" panose="02010600030101010101" pitchFamily="2" charset="-122"/>
              </a:endParaRPr>
            </a:p>
          </p:txBody>
        </p:sp>
        <p:sp>
          <p:nvSpPr>
            <p:cNvPr id="173" name="矩形 148"/>
            <p:cNvSpPr/>
            <p:nvPr/>
          </p:nvSpPr>
          <p:spPr>
            <a:xfrm>
              <a:off x="685800" y="3525647"/>
              <a:ext cx="3886200" cy="152400"/>
            </a:xfrm>
            <a:prstGeom prst="rect">
              <a:avLst/>
            </a:prstGeom>
            <a:solidFill>
              <a:srgbClr val="4BACC6"/>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prstClr val="white"/>
                </a:solidFill>
                <a:effectLst/>
                <a:uLnTx/>
                <a:uFillTx/>
                <a:latin typeface="Verdana (Body)"/>
                <a:ea typeface="宋体" panose="02010600030101010101" pitchFamily="2" charset="-122"/>
              </a:endParaRPr>
            </a:p>
          </p:txBody>
        </p:sp>
        <p:sp>
          <p:nvSpPr>
            <p:cNvPr id="174" name="矩形 149"/>
            <p:cNvSpPr/>
            <p:nvPr/>
          </p:nvSpPr>
          <p:spPr>
            <a:xfrm>
              <a:off x="2597426" y="3517877"/>
              <a:ext cx="1974574" cy="154783"/>
            </a:xfrm>
            <a:prstGeom prst="rect">
              <a:avLst/>
            </a:prstGeom>
            <a:solidFill>
              <a:srgbClr val="9BBB59"/>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prstClr val="white"/>
                </a:solidFill>
                <a:effectLst/>
                <a:uLnTx/>
                <a:uFillTx/>
                <a:latin typeface="Verdana (Body)"/>
                <a:ea typeface="宋体" panose="02010600030101010101" pitchFamily="2" charset="-122"/>
              </a:endParaRPr>
            </a:p>
          </p:txBody>
        </p:sp>
        <p:sp>
          <p:nvSpPr>
            <p:cNvPr id="175" name="矩形 150"/>
            <p:cNvSpPr/>
            <p:nvPr/>
          </p:nvSpPr>
          <p:spPr>
            <a:xfrm>
              <a:off x="2597426" y="3509391"/>
              <a:ext cx="983974" cy="163269"/>
            </a:xfrm>
            <a:prstGeom prst="rect">
              <a:avLst/>
            </a:prstGeom>
            <a:solidFill>
              <a:srgbClr val="F79646"/>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prstClr val="white"/>
                </a:solidFill>
                <a:effectLst/>
                <a:uLnTx/>
                <a:uFillTx/>
                <a:latin typeface="Verdana (Body)"/>
                <a:ea typeface="宋体" panose="02010600030101010101" pitchFamily="2" charset="-122"/>
              </a:endParaRPr>
            </a:p>
          </p:txBody>
        </p:sp>
        <p:sp>
          <p:nvSpPr>
            <p:cNvPr id="176" name="矩形 151"/>
            <p:cNvSpPr/>
            <p:nvPr/>
          </p:nvSpPr>
          <p:spPr>
            <a:xfrm>
              <a:off x="2597426" y="3508218"/>
              <a:ext cx="507281" cy="177694"/>
            </a:xfrm>
            <a:prstGeom prst="rect">
              <a:avLst/>
            </a:prstGeom>
            <a:solidFill>
              <a:srgbClr val="FFFF00"/>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prstClr val="white"/>
                </a:solidFill>
                <a:effectLst/>
                <a:uLnTx/>
                <a:uFillTx/>
                <a:latin typeface="Verdana (Body)"/>
                <a:ea typeface="宋体" panose="02010600030101010101" pitchFamily="2" charset="-122"/>
              </a:endParaRPr>
            </a:p>
          </p:txBody>
        </p:sp>
        <p:sp>
          <p:nvSpPr>
            <p:cNvPr id="177" name="文本框 6"/>
            <p:cNvSpPr txBox="1"/>
            <p:nvPr/>
          </p:nvSpPr>
          <p:spPr>
            <a:xfrm>
              <a:off x="1562678" y="3189027"/>
              <a:ext cx="533400" cy="30777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400" dirty="0">
                  <a:solidFill>
                    <a:prstClr val="black"/>
                  </a:solidFill>
                  <a:latin typeface="Verdana (Body)"/>
                  <a:ea typeface="宋体" panose="02010600030101010101" pitchFamily="2" charset="-122"/>
                </a:rPr>
                <a:t>2</a:t>
              </a:r>
              <a:endParaRPr lang="zh-CN" altLang="en-US" sz="1400" dirty="0">
                <a:solidFill>
                  <a:prstClr val="black"/>
                </a:solidFill>
                <a:latin typeface="Verdana (Body)"/>
                <a:ea typeface="宋体" panose="02010600030101010101" pitchFamily="2" charset="-122"/>
              </a:endParaRPr>
            </a:p>
          </p:txBody>
        </p:sp>
        <p:sp>
          <p:nvSpPr>
            <p:cNvPr id="178" name="文本框 6"/>
            <p:cNvSpPr txBox="1"/>
            <p:nvPr/>
          </p:nvSpPr>
          <p:spPr>
            <a:xfrm>
              <a:off x="7154381" y="3171492"/>
              <a:ext cx="533400" cy="30777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400" dirty="0">
                  <a:solidFill>
                    <a:prstClr val="black"/>
                  </a:solidFill>
                  <a:latin typeface="Verdana (Body)"/>
                  <a:ea typeface="宋体" panose="02010600030101010101" pitchFamily="2" charset="-122"/>
                </a:rPr>
                <a:t>14</a:t>
              </a:r>
              <a:endParaRPr lang="zh-CN" altLang="en-US" sz="1400" dirty="0">
                <a:solidFill>
                  <a:prstClr val="black"/>
                </a:solidFill>
                <a:latin typeface="Verdana (Body)"/>
                <a:ea typeface="宋体" panose="02010600030101010101" pitchFamily="2" charset="-122"/>
              </a:endParaRPr>
            </a:p>
          </p:txBody>
        </p:sp>
      </p:grpSp>
      <p:sp>
        <p:nvSpPr>
          <p:cNvPr id="182" name="Content Placeholder 1"/>
          <p:cNvSpPr txBox="1">
            <a:spLocks/>
          </p:cNvSpPr>
          <p:nvPr/>
        </p:nvSpPr>
        <p:spPr>
          <a:xfrm>
            <a:off x="1097280" y="1380226"/>
            <a:ext cx="7000186"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SG" sz="1600"/>
              <a:t>How many questions do you ask to guess the number? </a:t>
            </a:r>
          </a:p>
          <a:p>
            <a:pPr>
              <a:lnSpc>
                <a:spcPct val="100000"/>
              </a:lnSpc>
              <a:spcBef>
                <a:spcPts val="300"/>
              </a:spcBef>
            </a:pPr>
            <a:r>
              <a:rPr lang="en-SG" sz="1600"/>
              <a:t>Best case: 1 question</a:t>
            </a:r>
          </a:p>
          <a:p>
            <a:pPr>
              <a:lnSpc>
                <a:spcPct val="100000"/>
              </a:lnSpc>
              <a:spcBef>
                <a:spcPts val="300"/>
              </a:spcBef>
            </a:pPr>
            <a:r>
              <a:rPr lang="en-SG" sz="1600"/>
              <a:t>Worst case: 4 questions</a:t>
            </a:r>
          </a:p>
        </p:txBody>
      </p:sp>
      <p:sp>
        <p:nvSpPr>
          <p:cNvPr id="183" name="文本框 35"/>
          <p:cNvSpPr txBox="1"/>
          <p:nvPr/>
        </p:nvSpPr>
        <p:spPr>
          <a:xfrm rot="1200195">
            <a:off x="6011647" y="2206233"/>
            <a:ext cx="1828795" cy="510778"/>
          </a:xfrm>
          <a:prstGeom prst="roundRect">
            <a:avLst/>
          </a:prstGeom>
          <a:solidFill>
            <a:sysClr val="window" lastClr="FFFFFF"/>
          </a:solidFill>
          <a:ln w="38100">
            <a:solidFill>
              <a:srgbClr val="FFC000"/>
            </a:solid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CN" sz="2400" b="1" kern="0">
                <a:ln>
                  <a:solidFill>
                    <a:srgbClr val="FFC000"/>
                  </a:solidFill>
                </a:ln>
                <a:solidFill>
                  <a:srgbClr val="F79646"/>
                </a:solidFill>
                <a:latin typeface="Verdana (Body)"/>
                <a:ea typeface="宋体" panose="02010600030101010101" pitchFamily="2" charset="-122"/>
              </a:rPr>
              <a:t>E</a:t>
            </a:r>
            <a:r>
              <a:rPr kumimoji="0" lang="en-US" altLang="zh-CN" sz="2400" b="1" i="0" u="none" strike="noStrike" kern="0" cap="none" spc="0" normalizeH="0" baseline="0" noProof="0">
                <a:ln>
                  <a:solidFill>
                    <a:srgbClr val="FFC000"/>
                  </a:solidFill>
                </a:ln>
                <a:solidFill>
                  <a:srgbClr val="F79646"/>
                </a:solidFill>
                <a:effectLst/>
                <a:uLnTx/>
                <a:uFillTx/>
                <a:latin typeface="Verdana (Body)"/>
                <a:ea typeface="宋体" panose="02010600030101010101" pitchFamily="2" charset="-122"/>
              </a:rPr>
              <a:t>fficient</a:t>
            </a:r>
            <a:endParaRPr kumimoji="0" lang="zh-CN" altLang="en-US" sz="2400" b="1" i="0" u="none" strike="noStrike" kern="0" cap="none" spc="0" normalizeH="0" baseline="0" noProof="0" dirty="0">
              <a:ln>
                <a:solidFill>
                  <a:srgbClr val="FFC000"/>
                </a:solidFill>
              </a:ln>
              <a:solidFill>
                <a:srgbClr val="F79646"/>
              </a:solidFill>
              <a:effectLst/>
              <a:uLnTx/>
              <a:uFillTx/>
              <a:latin typeface="Verdana (Body)"/>
              <a:ea typeface="宋体" panose="02010600030101010101" pitchFamily="2" charset="-122"/>
            </a:endParaRPr>
          </a:p>
        </p:txBody>
      </p:sp>
      <p:grpSp>
        <p:nvGrpSpPr>
          <p:cNvPr id="6" name="Group 5"/>
          <p:cNvGrpSpPr/>
          <p:nvPr/>
        </p:nvGrpSpPr>
        <p:grpSpPr>
          <a:xfrm>
            <a:off x="1097280" y="2272266"/>
            <a:ext cx="6876736" cy="2848968"/>
            <a:chOff x="121463" y="1236795"/>
            <a:chExt cx="8893043" cy="3684307"/>
          </a:xfrm>
        </p:grpSpPr>
        <p:sp>
          <p:nvSpPr>
            <p:cNvPr id="186" name="object 3"/>
            <p:cNvSpPr txBox="1"/>
            <p:nvPr/>
          </p:nvSpPr>
          <p:spPr>
            <a:xfrm>
              <a:off x="3736339" y="1236795"/>
              <a:ext cx="265429" cy="179108"/>
            </a:xfrm>
            <a:prstGeom prst="rect">
              <a:avLst/>
            </a:prstGeom>
          </p:spPr>
          <p:txBody>
            <a:bodyPr vert="horz" wrap="square" lIns="0" tIns="0" rIns="0" bIns="0" rtlCol="0">
              <a:spAutoFit/>
            </a:bodyPr>
            <a:lstStyle/>
            <a:p>
              <a:pPr marL="12700"/>
              <a:r>
                <a:rPr sz="900" b="1" spc="-10" dirty="0">
                  <a:solidFill>
                    <a:prstClr val="black"/>
                  </a:solidFill>
                  <a:cs typeface="Calibri"/>
                </a:rPr>
                <a:t>Q0</a:t>
              </a:r>
              <a:endParaRPr sz="900" b="1">
                <a:solidFill>
                  <a:prstClr val="black"/>
                </a:solidFill>
                <a:cs typeface="Calibri"/>
              </a:endParaRPr>
            </a:p>
          </p:txBody>
        </p:sp>
        <p:sp>
          <p:nvSpPr>
            <p:cNvPr id="187" name="object 4"/>
            <p:cNvSpPr txBox="1"/>
            <p:nvPr/>
          </p:nvSpPr>
          <p:spPr>
            <a:xfrm>
              <a:off x="2091313" y="2405195"/>
              <a:ext cx="265429" cy="179108"/>
            </a:xfrm>
            <a:prstGeom prst="rect">
              <a:avLst/>
            </a:prstGeom>
          </p:spPr>
          <p:txBody>
            <a:bodyPr vert="horz" wrap="square" lIns="0" tIns="0" rIns="0" bIns="0" rtlCol="0">
              <a:spAutoFit/>
            </a:bodyPr>
            <a:lstStyle/>
            <a:p>
              <a:pPr marL="12700"/>
              <a:r>
                <a:rPr sz="900" b="1" spc="-10" dirty="0">
                  <a:solidFill>
                    <a:prstClr val="black"/>
                  </a:solidFill>
                  <a:cs typeface="Calibri"/>
                </a:rPr>
                <a:t>Q1</a:t>
              </a:r>
              <a:endParaRPr sz="900" b="1">
                <a:solidFill>
                  <a:prstClr val="black"/>
                </a:solidFill>
                <a:cs typeface="Calibri"/>
              </a:endParaRPr>
            </a:p>
          </p:txBody>
        </p:sp>
        <p:sp>
          <p:nvSpPr>
            <p:cNvPr id="188" name="object 5"/>
            <p:cNvSpPr txBox="1"/>
            <p:nvPr/>
          </p:nvSpPr>
          <p:spPr>
            <a:xfrm>
              <a:off x="5475487" y="2405195"/>
              <a:ext cx="265429" cy="179108"/>
            </a:xfrm>
            <a:prstGeom prst="rect">
              <a:avLst/>
            </a:prstGeom>
          </p:spPr>
          <p:txBody>
            <a:bodyPr vert="horz" wrap="square" lIns="0" tIns="0" rIns="0" bIns="0" rtlCol="0">
              <a:spAutoFit/>
            </a:bodyPr>
            <a:lstStyle/>
            <a:p>
              <a:pPr marL="12700"/>
              <a:r>
                <a:rPr sz="900" b="1" spc="-10" dirty="0">
                  <a:solidFill>
                    <a:prstClr val="black"/>
                  </a:solidFill>
                  <a:cs typeface="Calibri"/>
                </a:rPr>
                <a:t>Q2</a:t>
              </a:r>
              <a:endParaRPr sz="900" b="1">
                <a:solidFill>
                  <a:prstClr val="black"/>
                </a:solidFill>
                <a:cs typeface="Calibri"/>
              </a:endParaRPr>
            </a:p>
          </p:txBody>
        </p:sp>
        <p:sp>
          <p:nvSpPr>
            <p:cNvPr id="189" name="object 6"/>
            <p:cNvSpPr txBox="1"/>
            <p:nvPr/>
          </p:nvSpPr>
          <p:spPr>
            <a:xfrm>
              <a:off x="1268801" y="3281494"/>
              <a:ext cx="265429" cy="179108"/>
            </a:xfrm>
            <a:prstGeom prst="rect">
              <a:avLst/>
            </a:prstGeom>
          </p:spPr>
          <p:txBody>
            <a:bodyPr vert="horz" wrap="square" lIns="0" tIns="0" rIns="0" bIns="0" rtlCol="0">
              <a:spAutoFit/>
            </a:bodyPr>
            <a:lstStyle/>
            <a:p>
              <a:pPr marL="12700"/>
              <a:r>
                <a:rPr sz="900" b="1" spc="-10" dirty="0">
                  <a:solidFill>
                    <a:prstClr val="black"/>
                  </a:solidFill>
                  <a:cs typeface="Calibri"/>
                </a:rPr>
                <a:t>Q3</a:t>
              </a:r>
              <a:endParaRPr sz="900" b="1">
                <a:solidFill>
                  <a:prstClr val="black"/>
                </a:solidFill>
                <a:cs typeface="Calibri"/>
              </a:endParaRPr>
            </a:p>
          </p:txBody>
        </p:sp>
        <p:sp>
          <p:nvSpPr>
            <p:cNvPr id="190" name="object 7"/>
            <p:cNvSpPr txBox="1"/>
            <p:nvPr/>
          </p:nvSpPr>
          <p:spPr>
            <a:xfrm>
              <a:off x="2959770" y="3281494"/>
              <a:ext cx="265429" cy="179108"/>
            </a:xfrm>
            <a:prstGeom prst="rect">
              <a:avLst/>
            </a:prstGeom>
          </p:spPr>
          <p:txBody>
            <a:bodyPr vert="horz" wrap="square" lIns="0" tIns="0" rIns="0" bIns="0" rtlCol="0">
              <a:spAutoFit/>
            </a:bodyPr>
            <a:lstStyle/>
            <a:p>
              <a:pPr marL="12700"/>
              <a:r>
                <a:rPr sz="900" b="1" spc="-10" dirty="0">
                  <a:solidFill>
                    <a:prstClr val="black"/>
                  </a:solidFill>
                  <a:cs typeface="Calibri"/>
                </a:rPr>
                <a:t>Q4</a:t>
              </a:r>
              <a:endParaRPr sz="900" b="1">
                <a:solidFill>
                  <a:prstClr val="black"/>
                </a:solidFill>
                <a:cs typeface="Calibri"/>
              </a:endParaRPr>
            </a:p>
          </p:txBody>
        </p:sp>
        <p:sp>
          <p:nvSpPr>
            <p:cNvPr id="191" name="object 8"/>
            <p:cNvSpPr txBox="1"/>
            <p:nvPr/>
          </p:nvSpPr>
          <p:spPr>
            <a:xfrm>
              <a:off x="4696683" y="3281494"/>
              <a:ext cx="265429" cy="179108"/>
            </a:xfrm>
            <a:prstGeom prst="rect">
              <a:avLst/>
            </a:prstGeom>
          </p:spPr>
          <p:txBody>
            <a:bodyPr vert="horz" wrap="square" lIns="0" tIns="0" rIns="0" bIns="0" rtlCol="0">
              <a:spAutoFit/>
            </a:bodyPr>
            <a:lstStyle/>
            <a:p>
              <a:pPr marL="12700"/>
              <a:r>
                <a:rPr sz="900" b="1" spc="-10" dirty="0">
                  <a:solidFill>
                    <a:prstClr val="black"/>
                  </a:solidFill>
                  <a:cs typeface="Calibri"/>
                </a:rPr>
                <a:t>Q5</a:t>
              </a:r>
              <a:endParaRPr sz="900" b="1">
                <a:solidFill>
                  <a:prstClr val="black"/>
                </a:solidFill>
                <a:cs typeface="Calibri"/>
              </a:endParaRPr>
            </a:p>
          </p:txBody>
        </p:sp>
        <p:sp>
          <p:nvSpPr>
            <p:cNvPr id="192" name="object 9"/>
            <p:cNvSpPr txBox="1"/>
            <p:nvPr/>
          </p:nvSpPr>
          <p:spPr>
            <a:xfrm>
              <a:off x="6343944" y="3281494"/>
              <a:ext cx="265429" cy="179108"/>
            </a:xfrm>
            <a:prstGeom prst="rect">
              <a:avLst/>
            </a:prstGeom>
          </p:spPr>
          <p:txBody>
            <a:bodyPr vert="horz" wrap="square" lIns="0" tIns="0" rIns="0" bIns="0" rtlCol="0">
              <a:spAutoFit/>
            </a:bodyPr>
            <a:lstStyle/>
            <a:p>
              <a:pPr marL="12700"/>
              <a:r>
                <a:rPr sz="900" b="1" spc="-10" dirty="0">
                  <a:solidFill>
                    <a:prstClr val="black"/>
                  </a:solidFill>
                  <a:cs typeface="Calibri"/>
                </a:rPr>
                <a:t>Q6</a:t>
              </a:r>
              <a:endParaRPr sz="900" b="1">
                <a:solidFill>
                  <a:prstClr val="black"/>
                </a:solidFill>
                <a:cs typeface="Calibri"/>
              </a:endParaRPr>
            </a:p>
          </p:txBody>
        </p:sp>
        <p:sp>
          <p:nvSpPr>
            <p:cNvPr id="193" name="object 10"/>
            <p:cNvSpPr txBox="1"/>
            <p:nvPr/>
          </p:nvSpPr>
          <p:spPr>
            <a:xfrm>
              <a:off x="535938" y="4741992"/>
              <a:ext cx="265429" cy="179108"/>
            </a:xfrm>
            <a:prstGeom prst="rect">
              <a:avLst/>
            </a:prstGeom>
          </p:spPr>
          <p:txBody>
            <a:bodyPr vert="horz" wrap="square" lIns="0" tIns="0" rIns="0" bIns="0" rtlCol="0">
              <a:spAutoFit/>
            </a:bodyPr>
            <a:lstStyle/>
            <a:p>
              <a:pPr marL="12700"/>
              <a:r>
                <a:rPr sz="900" b="1" spc="-10" dirty="0">
                  <a:solidFill>
                    <a:prstClr val="black"/>
                  </a:solidFill>
                  <a:cs typeface="Calibri"/>
                </a:rPr>
                <a:t>Q7</a:t>
              </a:r>
              <a:endParaRPr sz="900" b="1">
                <a:solidFill>
                  <a:prstClr val="black"/>
                </a:solidFill>
                <a:cs typeface="Calibri"/>
              </a:endParaRPr>
            </a:p>
          </p:txBody>
        </p:sp>
        <p:sp>
          <p:nvSpPr>
            <p:cNvPr id="194" name="object 11"/>
            <p:cNvSpPr txBox="1"/>
            <p:nvPr/>
          </p:nvSpPr>
          <p:spPr>
            <a:xfrm>
              <a:off x="1680057" y="4741994"/>
              <a:ext cx="265429" cy="179108"/>
            </a:xfrm>
            <a:prstGeom prst="rect">
              <a:avLst/>
            </a:prstGeom>
          </p:spPr>
          <p:txBody>
            <a:bodyPr vert="horz" wrap="square" lIns="0" tIns="0" rIns="0" bIns="0" rtlCol="0">
              <a:spAutoFit/>
            </a:bodyPr>
            <a:lstStyle/>
            <a:p>
              <a:pPr marL="12700"/>
              <a:r>
                <a:rPr sz="900" b="1" spc="-10" dirty="0">
                  <a:solidFill>
                    <a:prstClr val="black"/>
                  </a:solidFill>
                  <a:cs typeface="Calibri"/>
                </a:rPr>
                <a:t>Q8</a:t>
              </a:r>
              <a:endParaRPr sz="900" b="1">
                <a:solidFill>
                  <a:prstClr val="black"/>
                </a:solidFill>
                <a:cs typeface="Calibri"/>
              </a:endParaRPr>
            </a:p>
          </p:txBody>
        </p:sp>
        <p:sp>
          <p:nvSpPr>
            <p:cNvPr id="195" name="object 12"/>
            <p:cNvSpPr txBox="1"/>
            <p:nvPr/>
          </p:nvSpPr>
          <p:spPr>
            <a:xfrm>
              <a:off x="2778231" y="4741994"/>
              <a:ext cx="265429" cy="179108"/>
            </a:xfrm>
            <a:prstGeom prst="rect">
              <a:avLst/>
            </a:prstGeom>
          </p:spPr>
          <p:txBody>
            <a:bodyPr vert="horz" wrap="square" lIns="0" tIns="0" rIns="0" bIns="0" rtlCol="0">
              <a:spAutoFit/>
            </a:bodyPr>
            <a:lstStyle/>
            <a:p>
              <a:pPr marL="12700"/>
              <a:r>
                <a:rPr sz="900" b="1" spc="-10" dirty="0">
                  <a:solidFill>
                    <a:prstClr val="black"/>
                  </a:solidFill>
                  <a:cs typeface="Calibri"/>
                </a:rPr>
                <a:t>Q9</a:t>
              </a:r>
              <a:endParaRPr sz="900" b="1">
                <a:solidFill>
                  <a:prstClr val="black"/>
                </a:solidFill>
                <a:cs typeface="Calibri"/>
              </a:endParaRPr>
            </a:p>
          </p:txBody>
        </p:sp>
        <p:sp>
          <p:nvSpPr>
            <p:cNvPr id="196" name="object 13"/>
            <p:cNvSpPr txBox="1"/>
            <p:nvPr/>
          </p:nvSpPr>
          <p:spPr>
            <a:xfrm>
              <a:off x="3874170" y="4741994"/>
              <a:ext cx="368300" cy="179108"/>
            </a:xfrm>
            <a:prstGeom prst="rect">
              <a:avLst/>
            </a:prstGeom>
          </p:spPr>
          <p:txBody>
            <a:bodyPr vert="horz" wrap="square" lIns="0" tIns="0" rIns="0" bIns="0" rtlCol="0">
              <a:spAutoFit/>
            </a:bodyPr>
            <a:lstStyle/>
            <a:p>
              <a:pPr marL="12700"/>
              <a:r>
                <a:rPr sz="900" b="1" spc="-10" dirty="0">
                  <a:solidFill>
                    <a:prstClr val="black"/>
                  </a:solidFill>
                  <a:cs typeface="Calibri"/>
                </a:rPr>
                <a:t>Q10</a:t>
              </a:r>
              <a:endParaRPr sz="900" b="1">
                <a:solidFill>
                  <a:prstClr val="black"/>
                </a:solidFill>
                <a:cs typeface="Calibri"/>
              </a:endParaRPr>
            </a:p>
          </p:txBody>
        </p:sp>
        <p:sp>
          <p:nvSpPr>
            <p:cNvPr id="197" name="object 14"/>
            <p:cNvSpPr txBox="1"/>
            <p:nvPr/>
          </p:nvSpPr>
          <p:spPr>
            <a:xfrm>
              <a:off x="5107939" y="4741994"/>
              <a:ext cx="368300" cy="179108"/>
            </a:xfrm>
            <a:prstGeom prst="rect">
              <a:avLst/>
            </a:prstGeom>
          </p:spPr>
          <p:txBody>
            <a:bodyPr vert="horz" wrap="square" lIns="0" tIns="0" rIns="0" bIns="0" rtlCol="0">
              <a:spAutoFit/>
            </a:bodyPr>
            <a:lstStyle/>
            <a:p>
              <a:pPr marL="12700"/>
              <a:r>
                <a:rPr sz="900" b="1" spc="-10" dirty="0">
                  <a:solidFill>
                    <a:prstClr val="black"/>
                  </a:solidFill>
                  <a:cs typeface="Calibri"/>
                </a:rPr>
                <a:t>Q11</a:t>
              </a:r>
              <a:endParaRPr sz="900" b="1">
                <a:solidFill>
                  <a:prstClr val="black"/>
                </a:solidFill>
                <a:cs typeface="Calibri"/>
              </a:endParaRPr>
            </a:p>
          </p:txBody>
        </p:sp>
        <p:sp>
          <p:nvSpPr>
            <p:cNvPr id="198" name="object 15"/>
            <p:cNvSpPr txBox="1"/>
            <p:nvPr/>
          </p:nvSpPr>
          <p:spPr>
            <a:xfrm>
              <a:off x="6022339" y="4741994"/>
              <a:ext cx="368300" cy="179108"/>
            </a:xfrm>
            <a:prstGeom prst="rect">
              <a:avLst/>
            </a:prstGeom>
          </p:spPr>
          <p:txBody>
            <a:bodyPr vert="horz" wrap="square" lIns="0" tIns="0" rIns="0" bIns="0" rtlCol="0">
              <a:spAutoFit/>
            </a:bodyPr>
            <a:lstStyle/>
            <a:p>
              <a:pPr marL="12700"/>
              <a:r>
                <a:rPr sz="900" b="1" spc="-10" dirty="0">
                  <a:solidFill>
                    <a:prstClr val="black"/>
                  </a:solidFill>
                  <a:cs typeface="Calibri"/>
                </a:rPr>
                <a:t>Q12</a:t>
              </a:r>
              <a:endParaRPr sz="900" b="1">
                <a:solidFill>
                  <a:prstClr val="black"/>
                </a:solidFill>
                <a:cs typeface="Calibri"/>
              </a:endParaRPr>
            </a:p>
          </p:txBody>
        </p:sp>
        <p:sp>
          <p:nvSpPr>
            <p:cNvPr id="199" name="object 16"/>
            <p:cNvSpPr txBox="1"/>
            <p:nvPr/>
          </p:nvSpPr>
          <p:spPr>
            <a:xfrm>
              <a:off x="7166458" y="4741994"/>
              <a:ext cx="368935" cy="179108"/>
            </a:xfrm>
            <a:prstGeom prst="rect">
              <a:avLst/>
            </a:prstGeom>
          </p:spPr>
          <p:txBody>
            <a:bodyPr vert="horz" wrap="square" lIns="0" tIns="0" rIns="0" bIns="0" rtlCol="0">
              <a:spAutoFit/>
            </a:bodyPr>
            <a:lstStyle/>
            <a:p>
              <a:pPr marL="12700"/>
              <a:r>
                <a:rPr sz="900" b="1" spc="-10" dirty="0">
                  <a:solidFill>
                    <a:prstClr val="black"/>
                  </a:solidFill>
                  <a:cs typeface="Calibri"/>
                </a:rPr>
                <a:t>Q13</a:t>
              </a:r>
              <a:endParaRPr sz="900" b="1">
                <a:solidFill>
                  <a:prstClr val="black"/>
                </a:solidFill>
                <a:cs typeface="Calibri"/>
              </a:endParaRPr>
            </a:p>
          </p:txBody>
        </p:sp>
        <p:sp>
          <p:nvSpPr>
            <p:cNvPr id="200" name="object 17"/>
            <p:cNvSpPr txBox="1"/>
            <p:nvPr/>
          </p:nvSpPr>
          <p:spPr>
            <a:xfrm>
              <a:off x="8244413" y="4741994"/>
              <a:ext cx="368935" cy="179108"/>
            </a:xfrm>
            <a:prstGeom prst="rect">
              <a:avLst/>
            </a:prstGeom>
          </p:spPr>
          <p:txBody>
            <a:bodyPr vert="horz" wrap="square" lIns="0" tIns="0" rIns="0" bIns="0" rtlCol="0">
              <a:spAutoFit/>
            </a:bodyPr>
            <a:lstStyle/>
            <a:p>
              <a:pPr marL="12700"/>
              <a:r>
                <a:rPr sz="900" b="1" spc="-10" dirty="0">
                  <a:solidFill>
                    <a:prstClr val="black"/>
                  </a:solidFill>
                  <a:cs typeface="Calibri"/>
                </a:rPr>
                <a:t>Q14</a:t>
              </a:r>
              <a:endParaRPr sz="900" b="1" dirty="0">
                <a:solidFill>
                  <a:prstClr val="black"/>
                </a:solidFill>
                <a:cs typeface="Calibri"/>
              </a:endParaRPr>
            </a:p>
          </p:txBody>
        </p:sp>
        <p:sp>
          <p:nvSpPr>
            <p:cNvPr id="201" name="object 18"/>
            <p:cNvSpPr/>
            <p:nvPr/>
          </p:nvSpPr>
          <p:spPr>
            <a:xfrm>
              <a:off x="4027516" y="1297107"/>
              <a:ext cx="1342505" cy="494607"/>
            </a:xfrm>
            <a:prstGeom prst="rect">
              <a:avLst/>
            </a:prstGeom>
            <a:blipFill>
              <a:blip r:embed="rId3" cstate="print"/>
              <a:stretch>
                <a:fillRect/>
              </a:stretch>
            </a:blipFill>
          </p:spPr>
          <p:txBody>
            <a:bodyPr wrap="square" lIns="0" tIns="0" rIns="0" bIns="0" rtlCol="0"/>
            <a:lstStyle/>
            <a:p>
              <a:endParaRPr sz="1000" b="1">
                <a:solidFill>
                  <a:prstClr val="black"/>
                </a:solidFill>
              </a:endParaRPr>
            </a:p>
          </p:txBody>
        </p:sp>
        <p:sp>
          <p:nvSpPr>
            <p:cNvPr id="202" name="object 19"/>
            <p:cNvSpPr/>
            <p:nvPr/>
          </p:nvSpPr>
          <p:spPr>
            <a:xfrm>
              <a:off x="4160520" y="1334515"/>
              <a:ext cx="1068185" cy="432261"/>
            </a:xfrm>
            <a:prstGeom prst="rect">
              <a:avLst/>
            </a:prstGeom>
            <a:blipFill>
              <a:blip r:embed="rId4" cstate="print"/>
              <a:stretch>
                <a:fillRect/>
              </a:stretch>
            </a:blipFill>
          </p:spPr>
          <p:txBody>
            <a:bodyPr wrap="square" lIns="0" tIns="0" rIns="0" bIns="0" rtlCol="0"/>
            <a:lstStyle/>
            <a:p>
              <a:endParaRPr sz="1000" b="1">
                <a:solidFill>
                  <a:prstClr val="black"/>
                </a:solidFill>
              </a:endParaRPr>
            </a:p>
          </p:txBody>
        </p:sp>
        <p:sp>
          <p:nvSpPr>
            <p:cNvPr id="203" name="object 20"/>
            <p:cNvSpPr/>
            <p:nvPr/>
          </p:nvSpPr>
          <p:spPr>
            <a:xfrm>
              <a:off x="4076334" y="1322591"/>
              <a:ext cx="1243326" cy="393993"/>
            </a:xfrm>
            <a:prstGeom prst="rect">
              <a:avLst/>
            </a:prstGeom>
            <a:blipFill>
              <a:blip r:embed="rId5" cstate="print"/>
              <a:stretch>
                <a:fillRect/>
              </a:stretch>
            </a:blipFill>
          </p:spPr>
          <p:txBody>
            <a:bodyPr wrap="square" lIns="0" tIns="0" rIns="0" bIns="0" rtlCol="0"/>
            <a:lstStyle/>
            <a:p>
              <a:endParaRPr sz="1000" b="1">
                <a:solidFill>
                  <a:prstClr val="black"/>
                </a:solidFill>
              </a:endParaRPr>
            </a:p>
          </p:txBody>
        </p:sp>
        <p:sp>
          <p:nvSpPr>
            <p:cNvPr id="204" name="object 21"/>
            <p:cNvSpPr/>
            <p:nvPr/>
          </p:nvSpPr>
          <p:spPr>
            <a:xfrm>
              <a:off x="4076334" y="1322591"/>
              <a:ext cx="1243330" cy="394335"/>
            </a:xfrm>
            <a:custGeom>
              <a:avLst/>
              <a:gdLst/>
              <a:ahLst/>
              <a:cxnLst/>
              <a:rect l="l" t="t" r="r" b="b"/>
              <a:pathLst>
                <a:path w="1243329" h="394335">
                  <a:moveTo>
                    <a:pt x="0" y="0"/>
                  </a:moveTo>
                  <a:lnTo>
                    <a:pt x="1243325" y="0"/>
                  </a:lnTo>
                  <a:lnTo>
                    <a:pt x="1243325" y="393992"/>
                  </a:lnTo>
                  <a:lnTo>
                    <a:pt x="0" y="393992"/>
                  </a:lnTo>
                  <a:lnTo>
                    <a:pt x="0" y="0"/>
                  </a:lnTo>
                  <a:close/>
                </a:path>
              </a:pathLst>
            </a:custGeom>
            <a:ln w="9524">
              <a:solidFill>
                <a:srgbClr val="5B92C7"/>
              </a:solidFill>
            </a:ln>
          </p:spPr>
          <p:txBody>
            <a:bodyPr wrap="square" lIns="0" tIns="0" rIns="0" bIns="0" rtlCol="0"/>
            <a:lstStyle/>
            <a:p>
              <a:endParaRPr sz="1000" b="1">
                <a:solidFill>
                  <a:prstClr val="black"/>
                </a:solidFill>
              </a:endParaRPr>
            </a:p>
          </p:txBody>
        </p:sp>
        <p:sp>
          <p:nvSpPr>
            <p:cNvPr id="205" name="object 22"/>
            <p:cNvSpPr txBox="1"/>
            <p:nvPr/>
          </p:nvSpPr>
          <p:spPr>
            <a:xfrm>
              <a:off x="4522486" y="1391156"/>
              <a:ext cx="942341" cy="208960"/>
            </a:xfrm>
            <a:prstGeom prst="rect">
              <a:avLst/>
            </a:prstGeom>
          </p:spPr>
          <p:txBody>
            <a:bodyPr vert="horz" wrap="square" lIns="0" tIns="0" rIns="0" bIns="0" rtlCol="0">
              <a:spAutoFit/>
            </a:bodyPr>
            <a:lstStyle/>
            <a:p>
              <a:pPr marL="12700"/>
              <a:r>
                <a:rPr lang="en-US" sz="1050" b="1" dirty="0">
                  <a:solidFill>
                    <a:srgbClr val="FFFFFF"/>
                  </a:solidFill>
                  <a:cs typeface="Calibri"/>
                </a:rPr>
                <a:t>8 </a:t>
              </a:r>
              <a:r>
                <a:rPr sz="1050" b="1" spc="-10" dirty="0">
                  <a:solidFill>
                    <a:srgbClr val="FFFFFF"/>
                  </a:solidFill>
                  <a:cs typeface="Calibri"/>
                </a:rPr>
                <a:t>?</a:t>
              </a:r>
              <a:endParaRPr sz="1050" b="1" dirty="0">
                <a:solidFill>
                  <a:prstClr val="black"/>
                </a:solidFill>
                <a:cs typeface="Calibri"/>
              </a:endParaRPr>
            </a:p>
          </p:txBody>
        </p:sp>
        <p:sp>
          <p:nvSpPr>
            <p:cNvPr id="206" name="object 23"/>
            <p:cNvSpPr/>
            <p:nvPr/>
          </p:nvSpPr>
          <p:spPr>
            <a:xfrm>
              <a:off x="2369127" y="2174101"/>
              <a:ext cx="1342505" cy="494607"/>
            </a:xfrm>
            <a:prstGeom prst="rect">
              <a:avLst/>
            </a:prstGeom>
            <a:blipFill>
              <a:blip r:embed="rId6" cstate="print"/>
              <a:stretch>
                <a:fillRect/>
              </a:stretch>
            </a:blipFill>
          </p:spPr>
          <p:txBody>
            <a:bodyPr wrap="square" lIns="0" tIns="0" rIns="0" bIns="0" rtlCol="0"/>
            <a:lstStyle/>
            <a:p>
              <a:endParaRPr sz="1000" b="1">
                <a:solidFill>
                  <a:prstClr val="black"/>
                </a:solidFill>
              </a:endParaRPr>
            </a:p>
          </p:txBody>
        </p:sp>
        <p:sp>
          <p:nvSpPr>
            <p:cNvPr id="207" name="object 24"/>
            <p:cNvSpPr/>
            <p:nvPr/>
          </p:nvSpPr>
          <p:spPr>
            <a:xfrm>
              <a:off x="2514600" y="2136693"/>
              <a:ext cx="1043247" cy="573578"/>
            </a:xfrm>
            <a:prstGeom prst="rect">
              <a:avLst/>
            </a:prstGeom>
            <a:blipFill>
              <a:blip r:embed="rId7" cstate="print"/>
              <a:stretch>
                <a:fillRect/>
              </a:stretch>
            </a:blipFill>
          </p:spPr>
          <p:txBody>
            <a:bodyPr wrap="square" lIns="0" tIns="0" rIns="0" bIns="0" rtlCol="0"/>
            <a:lstStyle/>
            <a:p>
              <a:endParaRPr sz="1000" b="1">
                <a:solidFill>
                  <a:prstClr val="black"/>
                </a:solidFill>
              </a:endParaRPr>
            </a:p>
          </p:txBody>
        </p:sp>
        <p:sp>
          <p:nvSpPr>
            <p:cNvPr id="208" name="object 25"/>
            <p:cNvSpPr/>
            <p:nvPr/>
          </p:nvSpPr>
          <p:spPr>
            <a:xfrm>
              <a:off x="2418455" y="2201168"/>
              <a:ext cx="1243326" cy="393993"/>
            </a:xfrm>
            <a:prstGeom prst="rect">
              <a:avLst/>
            </a:prstGeom>
            <a:blipFill>
              <a:blip r:embed="rId5" cstate="print"/>
              <a:stretch>
                <a:fillRect/>
              </a:stretch>
            </a:blipFill>
          </p:spPr>
          <p:txBody>
            <a:bodyPr wrap="square" lIns="0" tIns="0" rIns="0" bIns="0" rtlCol="0"/>
            <a:lstStyle/>
            <a:p>
              <a:endParaRPr sz="1000" b="1">
                <a:solidFill>
                  <a:prstClr val="black"/>
                </a:solidFill>
              </a:endParaRPr>
            </a:p>
          </p:txBody>
        </p:sp>
        <p:sp>
          <p:nvSpPr>
            <p:cNvPr id="209" name="object 26"/>
            <p:cNvSpPr/>
            <p:nvPr/>
          </p:nvSpPr>
          <p:spPr>
            <a:xfrm>
              <a:off x="2418456" y="2201168"/>
              <a:ext cx="1243330" cy="394335"/>
            </a:xfrm>
            <a:custGeom>
              <a:avLst/>
              <a:gdLst/>
              <a:ahLst/>
              <a:cxnLst/>
              <a:rect l="l" t="t" r="r" b="b"/>
              <a:pathLst>
                <a:path w="1243329" h="394335">
                  <a:moveTo>
                    <a:pt x="0" y="0"/>
                  </a:moveTo>
                  <a:lnTo>
                    <a:pt x="1243325" y="0"/>
                  </a:lnTo>
                  <a:lnTo>
                    <a:pt x="1243325" y="393993"/>
                  </a:lnTo>
                  <a:lnTo>
                    <a:pt x="0" y="393993"/>
                  </a:lnTo>
                  <a:lnTo>
                    <a:pt x="0" y="0"/>
                  </a:lnTo>
                  <a:close/>
                </a:path>
              </a:pathLst>
            </a:custGeom>
            <a:ln w="9524">
              <a:solidFill>
                <a:srgbClr val="5B92C7"/>
              </a:solidFill>
            </a:ln>
          </p:spPr>
          <p:txBody>
            <a:bodyPr wrap="square" lIns="0" tIns="0" rIns="0" bIns="0" rtlCol="0"/>
            <a:lstStyle/>
            <a:p>
              <a:endParaRPr sz="1000" b="1">
                <a:solidFill>
                  <a:prstClr val="black"/>
                </a:solidFill>
              </a:endParaRPr>
            </a:p>
          </p:txBody>
        </p:sp>
        <p:sp>
          <p:nvSpPr>
            <p:cNvPr id="210" name="object 27"/>
            <p:cNvSpPr txBox="1"/>
            <p:nvPr/>
          </p:nvSpPr>
          <p:spPr>
            <a:xfrm>
              <a:off x="2894965" y="2316803"/>
              <a:ext cx="915034" cy="265346"/>
            </a:xfrm>
            <a:prstGeom prst="rect">
              <a:avLst/>
            </a:prstGeom>
          </p:spPr>
          <p:txBody>
            <a:bodyPr vert="horz" wrap="square" lIns="0" tIns="0" rIns="0" bIns="0" rtlCol="0">
              <a:spAutoFit/>
            </a:bodyPr>
            <a:lstStyle/>
            <a:p>
              <a:pPr marL="208279" marR="5080" indent="-196215">
                <a:lnSpc>
                  <a:spcPts val="1600"/>
                </a:lnSpc>
              </a:pPr>
              <a:r>
                <a:rPr lang="en-US" sz="1050" b="1" dirty="0">
                  <a:solidFill>
                    <a:srgbClr val="FFFFFF"/>
                  </a:solidFill>
                  <a:cs typeface="Calibri"/>
                </a:rPr>
                <a:t>4?</a:t>
              </a:r>
              <a:endParaRPr sz="1050" b="1" dirty="0">
                <a:solidFill>
                  <a:prstClr val="black"/>
                </a:solidFill>
                <a:cs typeface="Calibri"/>
              </a:endParaRPr>
            </a:p>
          </p:txBody>
        </p:sp>
        <p:sp>
          <p:nvSpPr>
            <p:cNvPr id="211" name="object 28"/>
            <p:cNvSpPr/>
            <p:nvPr/>
          </p:nvSpPr>
          <p:spPr>
            <a:xfrm>
              <a:off x="5744094" y="2174101"/>
              <a:ext cx="1342505" cy="494607"/>
            </a:xfrm>
            <a:prstGeom prst="rect">
              <a:avLst/>
            </a:prstGeom>
            <a:blipFill>
              <a:blip r:embed="rId8" cstate="print"/>
              <a:stretch>
                <a:fillRect/>
              </a:stretch>
            </a:blipFill>
          </p:spPr>
          <p:txBody>
            <a:bodyPr wrap="square" lIns="0" tIns="0" rIns="0" bIns="0" rtlCol="0"/>
            <a:lstStyle/>
            <a:p>
              <a:endParaRPr sz="1000" b="1">
                <a:solidFill>
                  <a:prstClr val="black"/>
                </a:solidFill>
              </a:endParaRPr>
            </a:p>
          </p:txBody>
        </p:sp>
        <p:sp>
          <p:nvSpPr>
            <p:cNvPr id="212" name="object 29"/>
            <p:cNvSpPr/>
            <p:nvPr/>
          </p:nvSpPr>
          <p:spPr>
            <a:xfrm>
              <a:off x="5889568" y="2136693"/>
              <a:ext cx="1043247" cy="573578"/>
            </a:xfrm>
            <a:prstGeom prst="rect">
              <a:avLst/>
            </a:prstGeom>
            <a:blipFill>
              <a:blip r:embed="rId9" cstate="print"/>
              <a:stretch>
                <a:fillRect/>
              </a:stretch>
            </a:blipFill>
          </p:spPr>
          <p:txBody>
            <a:bodyPr wrap="square" lIns="0" tIns="0" rIns="0" bIns="0" rtlCol="0"/>
            <a:lstStyle/>
            <a:p>
              <a:endParaRPr sz="1000" b="1">
                <a:solidFill>
                  <a:prstClr val="black"/>
                </a:solidFill>
              </a:endParaRPr>
            </a:p>
          </p:txBody>
        </p:sp>
        <p:sp>
          <p:nvSpPr>
            <p:cNvPr id="213" name="object 30"/>
            <p:cNvSpPr/>
            <p:nvPr/>
          </p:nvSpPr>
          <p:spPr>
            <a:xfrm>
              <a:off x="5793197" y="2201168"/>
              <a:ext cx="1243326" cy="393993"/>
            </a:xfrm>
            <a:prstGeom prst="rect">
              <a:avLst/>
            </a:prstGeom>
            <a:blipFill>
              <a:blip r:embed="rId5" cstate="print"/>
              <a:stretch>
                <a:fillRect/>
              </a:stretch>
            </a:blipFill>
          </p:spPr>
          <p:txBody>
            <a:bodyPr wrap="square" lIns="0" tIns="0" rIns="0" bIns="0" rtlCol="0"/>
            <a:lstStyle/>
            <a:p>
              <a:endParaRPr sz="1000" b="1">
                <a:solidFill>
                  <a:prstClr val="black"/>
                </a:solidFill>
              </a:endParaRPr>
            </a:p>
          </p:txBody>
        </p:sp>
        <p:sp>
          <p:nvSpPr>
            <p:cNvPr id="214" name="object 31"/>
            <p:cNvSpPr/>
            <p:nvPr/>
          </p:nvSpPr>
          <p:spPr>
            <a:xfrm>
              <a:off x="5793197" y="2201168"/>
              <a:ext cx="1243330" cy="394335"/>
            </a:xfrm>
            <a:custGeom>
              <a:avLst/>
              <a:gdLst/>
              <a:ahLst/>
              <a:cxnLst/>
              <a:rect l="l" t="t" r="r" b="b"/>
              <a:pathLst>
                <a:path w="1243329" h="394335">
                  <a:moveTo>
                    <a:pt x="0" y="0"/>
                  </a:moveTo>
                  <a:lnTo>
                    <a:pt x="1243325" y="0"/>
                  </a:lnTo>
                  <a:lnTo>
                    <a:pt x="1243325" y="393993"/>
                  </a:lnTo>
                  <a:lnTo>
                    <a:pt x="0" y="393993"/>
                  </a:lnTo>
                  <a:lnTo>
                    <a:pt x="0" y="0"/>
                  </a:lnTo>
                  <a:close/>
                </a:path>
              </a:pathLst>
            </a:custGeom>
            <a:ln w="9524">
              <a:solidFill>
                <a:srgbClr val="5B92C7"/>
              </a:solidFill>
            </a:ln>
          </p:spPr>
          <p:txBody>
            <a:bodyPr wrap="square" lIns="0" tIns="0" rIns="0" bIns="0" rtlCol="0"/>
            <a:lstStyle/>
            <a:p>
              <a:endParaRPr sz="1000" b="1">
                <a:solidFill>
                  <a:prstClr val="black"/>
                </a:solidFill>
              </a:endParaRPr>
            </a:p>
          </p:txBody>
        </p:sp>
        <p:sp>
          <p:nvSpPr>
            <p:cNvPr id="215" name="object 33"/>
            <p:cNvSpPr/>
            <p:nvPr/>
          </p:nvSpPr>
          <p:spPr>
            <a:xfrm>
              <a:off x="1587731" y="3142533"/>
              <a:ext cx="1342505" cy="494607"/>
            </a:xfrm>
            <a:prstGeom prst="rect">
              <a:avLst/>
            </a:prstGeom>
            <a:blipFill>
              <a:blip r:embed="rId10" cstate="print"/>
              <a:stretch>
                <a:fillRect/>
              </a:stretch>
            </a:blipFill>
          </p:spPr>
          <p:txBody>
            <a:bodyPr wrap="square" lIns="0" tIns="0" rIns="0" bIns="0" rtlCol="0"/>
            <a:lstStyle/>
            <a:p>
              <a:endParaRPr sz="1000" b="1">
                <a:solidFill>
                  <a:prstClr val="black"/>
                </a:solidFill>
              </a:endParaRPr>
            </a:p>
          </p:txBody>
        </p:sp>
        <p:sp>
          <p:nvSpPr>
            <p:cNvPr id="216" name="object 34"/>
            <p:cNvSpPr/>
            <p:nvPr/>
          </p:nvSpPr>
          <p:spPr>
            <a:xfrm>
              <a:off x="1824643" y="3213192"/>
              <a:ext cx="852054" cy="369916"/>
            </a:xfrm>
            <a:prstGeom prst="rect">
              <a:avLst/>
            </a:prstGeom>
            <a:blipFill>
              <a:blip r:embed="rId11" cstate="print"/>
              <a:stretch>
                <a:fillRect/>
              </a:stretch>
            </a:blipFill>
          </p:spPr>
          <p:txBody>
            <a:bodyPr wrap="square" lIns="0" tIns="0" rIns="0" bIns="0" rtlCol="0"/>
            <a:lstStyle/>
            <a:p>
              <a:endParaRPr sz="1000" b="1">
                <a:solidFill>
                  <a:prstClr val="black"/>
                </a:solidFill>
              </a:endParaRPr>
            </a:p>
          </p:txBody>
        </p:sp>
        <p:sp>
          <p:nvSpPr>
            <p:cNvPr id="217" name="object 35"/>
            <p:cNvSpPr/>
            <p:nvPr/>
          </p:nvSpPr>
          <p:spPr>
            <a:xfrm>
              <a:off x="1638362" y="3170578"/>
              <a:ext cx="1243324" cy="393993"/>
            </a:xfrm>
            <a:prstGeom prst="rect">
              <a:avLst/>
            </a:prstGeom>
            <a:blipFill>
              <a:blip r:embed="rId5" cstate="print"/>
              <a:stretch>
                <a:fillRect/>
              </a:stretch>
            </a:blipFill>
          </p:spPr>
          <p:txBody>
            <a:bodyPr wrap="square" lIns="0" tIns="0" rIns="0" bIns="0" rtlCol="0"/>
            <a:lstStyle/>
            <a:p>
              <a:endParaRPr sz="1000" b="1">
                <a:solidFill>
                  <a:prstClr val="black"/>
                </a:solidFill>
              </a:endParaRPr>
            </a:p>
          </p:txBody>
        </p:sp>
        <p:sp>
          <p:nvSpPr>
            <p:cNvPr id="218" name="object 36"/>
            <p:cNvSpPr/>
            <p:nvPr/>
          </p:nvSpPr>
          <p:spPr>
            <a:xfrm>
              <a:off x="1638362" y="3170578"/>
              <a:ext cx="1243330" cy="394335"/>
            </a:xfrm>
            <a:custGeom>
              <a:avLst/>
              <a:gdLst/>
              <a:ahLst/>
              <a:cxnLst/>
              <a:rect l="l" t="t" r="r" b="b"/>
              <a:pathLst>
                <a:path w="1243330" h="394335">
                  <a:moveTo>
                    <a:pt x="0" y="0"/>
                  </a:moveTo>
                  <a:lnTo>
                    <a:pt x="1243325" y="0"/>
                  </a:lnTo>
                  <a:lnTo>
                    <a:pt x="1243325" y="393992"/>
                  </a:lnTo>
                  <a:lnTo>
                    <a:pt x="0" y="393992"/>
                  </a:lnTo>
                  <a:lnTo>
                    <a:pt x="0" y="0"/>
                  </a:lnTo>
                  <a:close/>
                </a:path>
              </a:pathLst>
            </a:custGeom>
            <a:ln w="9524">
              <a:solidFill>
                <a:srgbClr val="5B92C7"/>
              </a:solidFill>
            </a:ln>
          </p:spPr>
          <p:txBody>
            <a:bodyPr wrap="square" lIns="0" tIns="0" rIns="0" bIns="0" rtlCol="0"/>
            <a:lstStyle/>
            <a:p>
              <a:endParaRPr sz="1000" b="1">
                <a:solidFill>
                  <a:prstClr val="black"/>
                </a:solidFill>
              </a:endParaRPr>
            </a:p>
          </p:txBody>
        </p:sp>
        <p:sp>
          <p:nvSpPr>
            <p:cNvPr id="219" name="object 37"/>
            <p:cNvSpPr txBox="1"/>
            <p:nvPr/>
          </p:nvSpPr>
          <p:spPr>
            <a:xfrm>
              <a:off x="1981199" y="3231203"/>
              <a:ext cx="736602" cy="208960"/>
            </a:xfrm>
            <a:prstGeom prst="rect">
              <a:avLst/>
            </a:prstGeom>
          </p:spPr>
          <p:txBody>
            <a:bodyPr vert="horz" wrap="square" lIns="0" tIns="0" rIns="0" bIns="0" rtlCol="0">
              <a:spAutoFit/>
            </a:bodyPr>
            <a:lstStyle/>
            <a:p>
              <a:pPr marL="12700"/>
              <a:r>
                <a:rPr lang="en-US" sz="1050" b="1" spc="-10" dirty="0">
                  <a:solidFill>
                    <a:srgbClr val="FFFFFF"/>
                  </a:solidFill>
                  <a:cs typeface="Calibri"/>
                </a:rPr>
                <a:t>2 ?</a:t>
              </a:r>
              <a:endParaRPr sz="1050" b="1" dirty="0">
                <a:solidFill>
                  <a:prstClr val="black"/>
                </a:solidFill>
                <a:cs typeface="Calibri"/>
              </a:endParaRPr>
            </a:p>
          </p:txBody>
        </p:sp>
        <p:sp>
          <p:nvSpPr>
            <p:cNvPr id="220" name="object 38"/>
            <p:cNvSpPr/>
            <p:nvPr/>
          </p:nvSpPr>
          <p:spPr>
            <a:xfrm>
              <a:off x="3192086" y="3142533"/>
              <a:ext cx="1346662" cy="494607"/>
            </a:xfrm>
            <a:prstGeom prst="rect">
              <a:avLst/>
            </a:prstGeom>
            <a:blipFill>
              <a:blip r:embed="rId12" cstate="print"/>
              <a:stretch>
                <a:fillRect/>
              </a:stretch>
            </a:blipFill>
          </p:spPr>
          <p:txBody>
            <a:bodyPr wrap="square" lIns="0" tIns="0" rIns="0" bIns="0" rtlCol="0"/>
            <a:lstStyle/>
            <a:p>
              <a:endParaRPr sz="1000" b="1">
                <a:solidFill>
                  <a:prstClr val="black"/>
                </a:solidFill>
              </a:endParaRPr>
            </a:p>
          </p:txBody>
        </p:sp>
        <p:sp>
          <p:nvSpPr>
            <p:cNvPr id="221" name="object 39"/>
            <p:cNvSpPr/>
            <p:nvPr/>
          </p:nvSpPr>
          <p:spPr>
            <a:xfrm>
              <a:off x="3341716" y="3105126"/>
              <a:ext cx="1043247" cy="573578"/>
            </a:xfrm>
            <a:prstGeom prst="rect">
              <a:avLst/>
            </a:prstGeom>
            <a:blipFill>
              <a:blip r:embed="rId13" cstate="print"/>
              <a:stretch>
                <a:fillRect/>
              </a:stretch>
            </a:blipFill>
          </p:spPr>
          <p:txBody>
            <a:bodyPr wrap="square" lIns="0" tIns="0" rIns="0" bIns="0" rtlCol="0"/>
            <a:lstStyle/>
            <a:p>
              <a:endParaRPr sz="1000" b="1">
                <a:solidFill>
                  <a:prstClr val="black"/>
                </a:solidFill>
              </a:endParaRPr>
            </a:p>
          </p:txBody>
        </p:sp>
        <p:sp>
          <p:nvSpPr>
            <p:cNvPr id="222" name="object 40"/>
            <p:cNvSpPr/>
            <p:nvPr/>
          </p:nvSpPr>
          <p:spPr>
            <a:xfrm>
              <a:off x="3244380" y="3170578"/>
              <a:ext cx="1243324" cy="393993"/>
            </a:xfrm>
            <a:prstGeom prst="rect">
              <a:avLst/>
            </a:prstGeom>
            <a:blipFill>
              <a:blip r:embed="rId5" cstate="print"/>
              <a:stretch>
                <a:fillRect/>
              </a:stretch>
            </a:blipFill>
          </p:spPr>
          <p:txBody>
            <a:bodyPr wrap="square" lIns="0" tIns="0" rIns="0" bIns="0" rtlCol="0"/>
            <a:lstStyle/>
            <a:p>
              <a:endParaRPr sz="1000" b="1">
                <a:solidFill>
                  <a:prstClr val="black"/>
                </a:solidFill>
              </a:endParaRPr>
            </a:p>
          </p:txBody>
        </p:sp>
        <p:sp>
          <p:nvSpPr>
            <p:cNvPr id="223" name="object 41"/>
            <p:cNvSpPr/>
            <p:nvPr/>
          </p:nvSpPr>
          <p:spPr>
            <a:xfrm>
              <a:off x="3244380" y="3170578"/>
              <a:ext cx="1243330" cy="394335"/>
            </a:xfrm>
            <a:custGeom>
              <a:avLst/>
              <a:gdLst/>
              <a:ahLst/>
              <a:cxnLst/>
              <a:rect l="l" t="t" r="r" b="b"/>
              <a:pathLst>
                <a:path w="1243329" h="394335">
                  <a:moveTo>
                    <a:pt x="0" y="0"/>
                  </a:moveTo>
                  <a:lnTo>
                    <a:pt x="1243325" y="0"/>
                  </a:lnTo>
                  <a:lnTo>
                    <a:pt x="1243325" y="393992"/>
                  </a:lnTo>
                  <a:lnTo>
                    <a:pt x="0" y="393992"/>
                  </a:lnTo>
                  <a:lnTo>
                    <a:pt x="0" y="0"/>
                  </a:lnTo>
                  <a:close/>
                </a:path>
              </a:pathLst>
            </a:custGeom>
            <a:ln w="9524">
              <a:solidFill>
                <a:srgbClr val="5B92C7"/>
              </a:solidFill>
            </a:ln>
          </p:spPr>
          <p:txBody>
            <a:bodyPr wrap="square" lIns="0" tIns="0" rIns="0" bIns="0" rtlCol="0"/>
            <a:lstStyle/>
            <a:p>
              <a:endParaRPr sz="1000" b="1">
                <a:solidFill>
                  <a:prstClr val="black"/>
                </a:solidFill>
              </a:endParaRPr>
            </a:p>
          </p:txBody>
        </p:sp>
        <p:sp>
          <p:nvSpPr>
            <p:cNvPr id="224" name="object 43"/>
            <p:cNvSpPr/>
            <p:nvPr/>
          </p:nvSpPr>
          <p:spPr>
            <a:xfrm>
              <a:off x="4954385" y="3146690"/>
              <a:ext cx="1342505" cy="494607"/>
            </a:xfrm>
            <a:prstGeom prst="rect">
              <a:avLst/>
            </a:prstGeom>
            <a:blipFill>
              <a:blip r:embed="rId14" cstate="print"/>
              <a:stretch>
                <a:fillRect/>
              </a:stretch>
            </a:blipFill>
          </p:spPr>
          <p:txBody>
            <a:bodyPr wrap="square" lIns="0" tIns="0" rIns="0" bIns="0" rtlCol="0"/>
            <a:lstStyle/>
            <a:p>
              <a:endParaRPr sz="1000" b="1">
                <a:solidFill>
                  <a:prstClr val="black"/>
                </a:solidFill>
              </a:endParaRPr>
            </a:p>
          </p:txBody>
        </p:sp>
        <p:sp>
          <p:nvSpPr>
            <p:cNvPr id="225" name="object 44"/>
            <p:cNvSpPr/>
            <p:nvPr/>
          </p:nvSpPr>
          <p:spPr>
            <a:xfrm>
              <a:off x="5099857" y="3109282"/>
              <a:ext cx="1043247" cy="573578"/>
            </a:xfrm>
            <a:prstGeom prst="rect">
              <a:avLst/>
            </a:prstGeom>
            <a:blipFill>
              <a:blip r:embed="rId15" cstate="print"/>
              <a:stretch>
                <a:fillRect/>
              </a:stretch>
            </a:blipFill>
          </p:spPr>
          <p:txBody>
            <a:bodyPr wrap="square" lIns="0" tIns="0" rIns="0" bIns="0" rtlCol="0"/>
            <a:lstStyle/>
            <a:p>
              <a:endParaRPr sz="1000" b="1">
                <a:solidFill>
                  <a:prstClr val="black"/>
                </a:solidFill>
              </a:endParaRPr>
            </a:p>
          </p:txBody>
        </p:sp>
        <p:sp>
          <p:nvSpPr>
            <p:cNvPr id="226" name="object 45"/>
            <p:cNvSpPr/>
            <p:nvPr/>
          </p:nvSpPr>
          <p:spPr>
            <a:xfrm>
              <a:off x="5002798" y="3172606"/>
              <a:ext cx="1243324" cy="393992"/>
            </a:xfrm>
            <a:prstGeom prst="rect">
              <a:avLst/>
            </a:prstGeom>
            <a:blipFill>
              <a:blip r:embed="rId16" cstate="print"/>
              <a:stretch>
                <a:fillRect/>
              </a:stretch>
            </a:blipFill>
          </p:spPr>
          <p:txBody>
            <a:bodyPr wrap="square" lIns="0" tIns="0" rIns="0" bIns="0" rtlCol="0"/>
            <a:lstStyle/>
            <a:p>
              <a:endParaRPr sz="1000" b="1">
                <a:solidFill>
                  <a:prstClr val="black"/>
                </a:solidFill>
              </a:endParaRPr>
            </a:p>
          </p:txBody>
        </p:sp>
        <p:sp>
          <p:nvSpPr>
            <p:cNvPr id="227" name="object 46"/>
            <p:cNvSpPr/>
            <p:nvPr/>
          </p:nvSpPr>
          <p:spPr>
            <a:xfrm>
              <a:off x="5002798" y="3172606"/>
              <a:ext cx="1243330" cy="394335"/>
            </a:xfrm>
            <a:custGeom>
              <a:avLst/>
              <a:gdLst/>
              <a:ahLst/>
              <a:cxnLst/>
              <a:rect l="l" t="t" r="r" b="b"/>
              <a:pathLst>
                <a:path w="1243329" h="394335">
                  <a:moveTo>
                    <a:pt x="0" y="0"/>
                  </a:moveTo>
                  <a:lnTo>
                    <a:pt x="1243325" y="0"/>
                  </a:lnTo>
                  <a:lnTo>
                    <a:pt x="1243325" y="393993"/>
                  </a:lnTo>
                  <a:lnTo>
                    <a:pt x="0" y="393993"/>
                  </a:lnTo>
                  <a:lnTo>
                    <a:pt x="0" y="0"/>
                  </a:lnTo>
                  <a:close/>
                </a:path>
              </a:pathLst>
            </a:custGeom>
            <a:ln w="9524">
              <a:solidFill>
                <a:srgbClr val="5B92C7"/>
              </a:solidFill>
            </a:ln>
          </p:spPr>
          <p:txBody>
            <a:bodyPr wrap="square" lIns="0" tIns="0" rIns="0" bIns="0" rtlCol="0"/>
            <a:lstStyle/>
            <a:p>
              <a:endParaRPr sz="1000" b="1">
                <a:solidFill>
                  <a:prstClr val="black"/>
                </a:solidFill>
              </a:endParaRPr>
            </a:p>
          </p:txBody>
        </p:sp>
        <p:sp>
          <p:nvSpPr>
            <p:cNvPr id="228" name="object 48"/>
            <p:cNvSpPr/>
            <p:nvPr/>
          </p:nvSpPr>
          <p:spPr>
            <a:xfrm>
              <a:off x="6604461" y="3146690"/>
              <a:ext cx="1342505" cy="494607"/>
            </a:xfrm>
            <a:prstGeom prst="rect">
              <a:avLst/>
            </a:prstGeom>
            <a:blipFill>
              <a:blip r:embed="rId17" cstate="print"/>
              <a:stretch>
                <a:fillRect/>
              </a:stretch>
            </a:blipFill>
          </p:spPr>
          <p:txBody>
            <a:bodyPr wrap="square" lIns="0" tIns="0" rIns="0" bIns="0" rtlCol="0"/>
            <a:lstStyle/>
            <a:p>
              <a:endParaRPr sz="1000" b="1">
                <a:solidFill>
                  <a:prstClr val="black"/>
                </a:solidFill>
              </a:endParaRPr>
            </a:p>
          </p:txBody>
        </p:sp>
        <p:sp>
          <p:nvSpPr>
            <p:cNvPr id="229" name="object 49"/>
            <p:cNvSpPr/>
            <p:nvPr/>
          </p:nvSpPr>
          <p:spPr>
            <a:xfrm>
              <a:off x="6724995" y="3213191"/>
              <a:ext cx="1093123" cy="374072"/>
            </a:xfrm>
            <a:prstGeom prst="rect">
              <a:avLst/>
            </a:prstGeom>
            <a:blipFill>
              <a:blip r:embed="rId18" cstate="print"/>
              <a:stretch>
                <a:fillRect/>
              </a:stretch>
            </a:blipFill>
          </p:spPr>
          <p:txBody>
            <a:bodyPr wrap="square" lIns="0" tIns="0" rIns="0" bIns="0" rtlCol="0"/>
            <a:lstStyle/>
            <a:p>
              <a:endParaRPr sz="1000" b="1">
                <a:solidFill>
                  <a:prstClr val="black"/>
                </a:solidFill>
              </a:endParaRPr>
            </a:p>
          </p:txBody>
        </p:sp>
        <p:sp>
          <p:nvSpPr>
            <p:cNvPr id="230" name="object 50"/>
            <p:cNvSpPr/>
            <p:nvPr/>
          </p:nvSpPr>
          <p:spPr>
            <a:xfrm>
              <a:off x="6653738" y="3172606"/>
              <a:ext cx="1243324" cy="393992"/>
            </a:xfrm>
            <a:prstGeom prst="rect">
              <a:avLst/>
            </a:prstGeom>
            <a:blipFill>
              <a:blip r:embed="rId16" cstate="print"/>
              <a:stretch>
                <a:fillRect/>
              </a:stretch>
            </a:blipFill>
          </p:spPr>
          <p:txBody>
            <a:bodyPr wrap="square" lIns="0" tIns="0" rIns="0" bIns="0" rtlCol="0"/>
            <a:lstStyle/>
            <a:p>
              <a:endParaRPr sz="1000" b="1">
                <a:solidFill>
                  <a:prstClr val="black"/>
                </a:solidFill>
              </a:endParaRPr>
            </a:p>
          </p:txBody>
        </p:sp>
        <p:sp>
          <p:nvSpPr>
            <p:cNvPr id="231" name="object 51"/>
            <p:cNvSpPr/>
            <p:nvPr/>
          </p:nvSpPr>
          <p:spPr>
            <a:xfrm>
              <a:off x="6653738" y="3172606"/>
              <a:ext cx="1243330" cy="394335"/>
            </a:xfrm>
            <a:custGeom>
              <a:avLst/>
              <a:gdLst/>
              <a:ahLst/>
              <a:cxnLst/>
              <a:rect l="l" t="t" r="r" b="b"/>
              <a:pathLst>
                <a:path w="1243329" h="394335">
                  <a:moveTo>
                    <a:pt x="0" y="0"/>
                  </a:moveTo>
                  <a:lnTo>
                    <a:pt x="1243325" y="0"/>
                  </a:lnTo>
                  <a:lnTo>
                    <a:pt x="1243325" y="393993"/>
                  </a:lnTo>
                  <a:lnTo>
                    <a:pt x="0" y="393993"/>
                  </a:lnTo>
                  <a:lnTo>
                    <a:pt x="0" y="0"/>
                  </a:lnTo>
                  <a:close/>
                </a:path>
              </a:pathLst>
            </a:custGeom>
            <a:ln w="9524">
              <a:solidFill>
                <a:srgbClr val="5B92C7"/>
              </a:solidFill>
            </a:ln>
          </p:spPr>
          <p:txBody>
            <a:bodyPr wrap="square" lIns="0" tIns="0" rIns="0" bIns="0" rtlCol="0"/>
            <a:lstStyle/>
            <a:p>
              <a:endParaRPr sz="1000" b="1">
                <a:solidFill>
                  <a:prstClr val="black"/>
                </a:solidFill>
              </a:endParaRPr>
            </a:p>
          </p:txBody>
        </p:sp>
        <p:sp>
          <p:nvSpPr>
            <p:cNvPr id="232" name="object 53"/>
            <p:cNvSpPr/>
            <p:nvPr/>
          </p:nvSpPr>
          <p:spPr>
            <a:xfrm>
              <a:off x="121463" y="4166452"/>
              <a:ext cx="1052830" cy="394335"/>
            </a:xfrm>
            <a:custGeom>
              <a:avLst/>
              <a:gdLst/>
              <a:ahLst/>
              <a:cxnLst/>
              <a:rect l="l" t="t" r="r" b="b"/>
              <a:pathLst>
                <a:path w="1052830" h="394335">
                  <a:moveTo>
                    <a:pt x="0" y="0"/>
                  </a:moveTo>
                  <a:lnTo>
                    <a:pt x="1052552" y="0"/>
                  </a:lnTo>
                  <a:lnTo>
                    <a:pt x="1052552" y="393992"/>
                  </a:lnTo>
                  <a:lnTo>
                    <a:pt x="0" y="393992"/>
                  </a:lnTo>
                  <a:lnTo>
                    <a:pt x="0" y="0"/>
                  </a:lnTo>
                  <a:close/>
                </a:path>
              </a:pathLst>
            </a:custGeom>
            <a:solidFill>
              <a:srgbClr val="937AB2"/>
            </a:solidFill>
          </p:spPr>
          <p:txBody>
            <a:bodyPr wrap="square" lIns="0" tIns="0" rIns="0" bIns="0" rtlCol="0"/>
            <a:lstStyle/>
            <a:p>
              <a:endParaRPr sz="1050" b="1">
                <a:solidFill>
                  <a:prstClr val="black"/>
                </a:solidFill>
              </a:endParaRPr>
            </a:p>
          </p:txBody>
        </p:sp>
        <p:sp>
          <p:nvSpPr>
            <p:cNvPr id="233" name="object 54"/>
            <p:cNvSpPr/>
            <p:nvPr/>
          </p:nvSpPr>
          <p:spPr>
            <a:xfrm>
              <a:off x="134967" y="4168658"/>
              <a:ext cx="1052830" cy="394335"/>
            </a:xfrm>
            <a:custGeom>
              <a:avLst/>
              <a:gdLst/>
              <a:ahLst/>
              <a:cxnLst/>
              <a:rect l="l" t="t" r="r" b="b"/>
              <a:pathLst>
                <a:path w="1052830" h="394335">
                  <a:moveTo>
                    <a:pt x="0" y="0"/>
                  </a:moveTo>
                  <a:lnTo>
                    <a:pt x="1052552" y="0"/>
                  </a:lnTo>
                  <a:lnTo>
                    <a:pt x="1052552" y="393992"/>
                  </a:lnTo>
                  <a:lnTo>
                    <a:pt x="0" y="393992"/>
                  </a:lnTo>
                  <a:lnTo>
                    <a:pt x="0" y="0"/>
                  </a:lnTo>
                  <a:close/>
                </a:path>
              </a:pathLst>
            </a:custGeom>
            <a:ln w="25399">
              <a:solidFill>
                <a:srgbClr val="705C89"/>
              </a:solidFill>
            </a:ln>
          </p:spPr>
          <p:txBody>
            <a:bodyPr wrap="square" lIns="0" tIns="0" rIns="0" bIns="0" rtlCol="0"/>
            <a:lstStyle/>
            <a:p>
              <a:endParaRPr sz="1000" b="1">
                <a:solidFill>
                  <a:prstClr val="black"/>
                </a:solidFill>
              </a:endParaRPr>
            </a:p>
          </p:txBody>
        </p:sp>
        <p:sp>
          <p:nvSpPr>
            <p:cNvPr id="234" name="object 55"/>
            <p:cNvSpPr txBox="1"/>
            <p:nvPr/>
          </p:nvSpPr>
          <p:spPr>
            <a:xfrm>
              <a:off x="389255" y="4245219"/>
              <a:ext cx="601345" cy="265346"/>
            </a:xfrm>
            <a:prstGeom prst="rect">
              <a:avLst/>
            </a:prstGeom>
          </p:spPr>
          <p:txBody>
            <a:bodyPr vert="horz" wrap="square" lIns="0" tIns="0" rIns="0" bIns="0" rtlCol="0">
              <a:spAutoFit/>
            </a:bodyPr>
            <a:lstStyle/>
            <a:p>
              <a:pPr marL="12700" marR="5080" indent="97790">
                <a:lnSpc>
                  <a:spcPts val="1600"/>
                </a:lnSpc>
              </a:pPr>
              <a:r>
                <a:rPr lang="en-US" sz="1050" b="1" dirty="0">
                  <a:solidFill>
                    <a:srgbClr val="FFFFFF"/>
                  </a:solidFill>
                  <a:cs typeface="Calibri"/>
                </a:rPr>
                <a:t>1</a:t>
              </a:r>
              <a:endParaRPr sz="1050" b="1" dirty="0">
                <a:solidFill>
                  <a:prstClr val="black"/>
                </a:solidFill>
                <a:cs typeface="Calibri"/>
              </a:endParaRPr>
            </a:p>
          </p:txBody>
        </p:sp>
        <p:sp>
          <p:nvSpPr>
            <p:cNvPr id="235" name="object 56"/>
            <p:cNvSpPr/>
            <p:nvPr/>
          </p:nvSpPr>
          <p:spPr>
            <a:xfrm>
              <a:off x="1252206" y="4168658"/>
              <a:ext cx="1052830" cy="394335"/>
            </a:xfrm>
            <a:custGeom>
              <a:avLst/>
              <a:gdLst/>
              <a:ahLst/>
              <a:cxnLst/>
              <a:rect l="l" t="t" r="r" b="b"/>
              <a:pathLst>
                <a:path w="1052830" h="394335">
                  <a:moveTo>
                    <a:pt x="0" y="0"/>
                  </a:moveTo>
                  <a:lnTo>
                    <a:pt x="1052552" y="0"/>
                  </a:lnTo>
                  <a:lnTo>
                    <a:pt x="1052552" y="393992"/>
                  </a:lnTo>
                  <a:lnTo>
                    <a:pt x="0" y="393992"/>
                  </a:lnTo>
                  <a:lnTo>
                    <a:pt x="0" y="0"/>
                  </a:lnTo>
                  <a:close/>
                </a:path>
              </a:pathLst>
            </a:custGeom>
            <a:solidFill>
              <a:srgbClr val="937AB2"/>
            </a:solidFill>
          </p:spPr>
          <p:txBody>
            <a:bodyPr wrap="square" lIns="0" tIns="0" rIns="0" bIns="0" rtlCol="0"/>
            <a:lstStyle/>
            <a:p>
              <a:endParaRPr sz="1000" b="1">
                <a:solidFill>
                  <a:prstClr val="black"/>
                </a:solidFill>
              </a:endParaRPr>
            </a:p>
          </p:txBody>
        </p:sp>
        <p:sp>
          <p:nvSpPr>
            <p:cNvPr id="236" name="object 57"/>
            <p:cNvSpPr/>
            <p:nvPr/>
          </p:nvSpPr>
          <p:spPr>
            <a:xfrm>
              <a:off x="1252206" y="4168658"/>
              <a:ext cx="1052830" cy="394335"/>
            </a:xfrm>
            <a:custGeom>
              <a:avLst/>
              <a:gdLst/>
              <a:ahLst/>
              <a:cxnLst/>
              <a:rect l="l" t="t" r="r" b="b"/>
              <a:pathLst>
                <a:path w="1052830" h="394335">
                  <a:moveTo>
                    <a:pt x="0" y="0"/>
                  </a:moveTo>
                  <a:lnTo>
                    <a:pt x="1052552" y="0"/>
                  </a:lnTo>
                  <a:lnTo>
                    <a:pt x="1052552" y="393992"/>
                  </a:lnTo>
                  <a:lnTo>
                    <a:pt x="0" y="393992"/>
                  </a:lnTo>
                  <a:lnTo>
                    <a:pt x="0" y="0"/>
                  </a:lnTo>
                  <a:close/>
                </a:path>
              </a:pathLst>
            </a:custGeom>
            <a:ln w="25399">
              <a:solidFill>
                <a:srgbClr val="705C89"/>
              </a:solidFill>
            </a:ln>
          </p:spPr>
          <p:txBody>
            <a:bodyPr wrap="square" lIns="0" tIns="0" rIns="0" bIns="0" rtlCol="0"/>
            <a:lstStyle/>
            <a:p>
              <a:endParaRPr sz="1000" b="1">
                <a:solidFill>
                  <a:prstClr val="black"/>
                </a:solidFill>
              </a:endParaRPr>
            </a:p>
          </p:txBody>
        </p:sp>
        <p:sp>
          <p:nvSpPr>
            <p:cNvPr id="237" name="object 58"/>
            <p:cNvSpPr txBox="1"/>
            <p:nvPr/>
          </p:nvSpPr>
          <p:spPr>
            <a:xfrm>
              <a:off x="1652809" y="4260082"/>
              <a:ext cx="602615" cy="265346"/>
            </a:xfrm>
            <a:prstGeom prst="rect">
              <a:avLst/>
            </a:prstGeom>
          </p:spPr>
          <p:txBody>
            <a:bodyPr vert="horz" wrap="square" lIns="0" tIns="0" rIns="0" bIns="0" rtlCol="0">
              <a:spAutoFit/>
            </a:bodyPr>
            <a:lstStyle/>
            <a:p>
              <a:pPr marL="12700" marR="5080" indent="51435">
                <a:lnSpc>
                  <a:spcPts val="1600"/>
                </a:lnSpc>
              </a:pPr>
              <a:r>
                <a:rPr lang="en-US" sz="1050" b="1" dirty="0">
                  <a:solidFill>
                    <a:srgbClr val="FFFFFF"/>
                  </a:solidFill>
                  <a:cs typeface="Calibri"/>
                </a:rPr>
                <a:t>3</a:t>
              </a:r>
              <a:endParaRPr sz="1050" b="1" dirty="0">
                <a:solidFill>
                  <a:prstClr val="black"/>
                </a:solidFill>
                <a:cs typeface="Calibri"/>
              </a:endParaRPr>
            </a:p>
          </p:txBody>
        </p:sp>
        <p:sp>
          <p:nvSpPr>
            <p:cNvPr id="238" name="object 59"/>
            <p:cNvSpPr/>
            <p:nvPr/>
          </p:nvSpPr>
          <p:spPr>
            <a:xfrm>
              <a:off x="3485371" y="4166452"/>
              <a:ext cx="1052830" cy="394335"/>
            </a:xfrm>
            <a:custGeom>
              <a:avLst/>
              <a:gdLst/>
              <a:ahLst/>
              <a:cxnLst/>
              <a:rect l="l" t="t" r="r" b="b"/>
              <a:pathLst>
                <a:path w="1052829" h="394335">
                  <a:moveTo>
                    <a:pt x="0" y="0"/>
                  </a:moveTo>
                  <a:lnTo>
                    <a:pt x="1052553" y="0"/>
                  </a:lnTo>
                  <a:lnTo>
                    <a:pt x="1052553" y="393993"/>
                  </a:lnTo>
                  <a:lnTo>
                    <a:pt x="0" y="393993"/>
                  </a:lnTo>
                  <a:lnTo>
                    <a:pt x="0" y="0"/>
                  </a:lnTo>
                  <a:close/>
                </a:path>
              </a:pathLst>
            </a:custGeom>
            <a:solidFill>
              <a:srgbClr val="937AB2"/>
            </a:solidFill>
          </p:spPr>
          <p:txBody>
            <a:bodyPr wrap="square" lIns="0" tIns="0" rIns="0" bIns="0" rtlCol="0"/>
            <a:lstStyle/>
            <a:p>
              <a:endParaRPr sz="1000" b="1">
                <a:solidFill>
                  <a:prstClr val="black"/>
                </a:solidFill>
              </a:endParaRPr>
            </a:p>
          </p:txBody>
        </p:sp>
        <p:sp>
          <p:nvSpPr>
            <p:cNvPr id="239" name="object 60"/>
            <p:cNvSpPr/>
            <p:nvPr/>
          </p:nvSpPr>
          <p:spPr>
            <a:xfrm>
              <a:off x="3485371" y="4166452"/>
              <a:ext cx="1052830" cy="394335"/>
            </a:xfrm>
            <a:custGeom>
              <a:avLst/>
              <a:gdLst/>
              <a:ahLst/>
              <a:cxnLst/>
              <a:rect l="l" t="t" r="r" b="b"/>
              <a:pathLst>
                <a:path w="1052829" h="394335">
                  <a:moveTo>
                    <a:pt x="0" y="0"/>
                  </a:moveTo>
                  <a:lnTo>
                    <a:pt x="1052552" y="0"/>
                  </a:lnTo>
                  <a:lnTo>
                    <a:pt x="1052552" y="393992"/>
                  </a:lnTo>
                  <a:lnTo>
                    <a:pt x="0" y="393992"/>
                  </a:lnTo>
                  <a:lnTo>
                    <a:pt x="0" y="0"/>
                  </a:lnTo>
                  <a:close/>
                </a:path>
              </a:pathLst>
            </a:custGeom>
            <a:ln w="25399">
              <a:solidFill>
                <a:srgbClr val="705C89"/>
              </a:solidFill>
            </a:ln>
          </p:spPr>
          <p:txBody>
            <a:bodyPr wrap="square" lIns="0" tIns="0" rIns="0" bIns="0" rtlCol="0"/>
            <a:lstStyle/>
            <a:p>
              <a:endParaRPr sz="1000" b="1">
                <a:solidFill>
                  <a:prstClr val="black"/>
                </a:solidFill>
              </a:endParaRPr>
            </a:p>
          </p:txBody>
        </p:sp>
        <p:sp>
          <p:nvSpPr>
            <p:cNvPr id="240" name="object 62"/>
            <p:cNvSpPr/>
            <p:nvPr/>
          </p:nvSpPr>
          <p:spPr>
            <a:xfrm>
              <a:off x="2353769" y="4166452"/>
              <a:ext cx="1052830" cy="394335"/>
            </a:xfrm>
            <a:custGeom>
              <a:avLst/>
              <a:gdLst/>
              <a:ahLst/>
              <a:cxnLst/>
              <a:rect l="l" t="t" r="r" b="b"/>
              <a:pathLst>
                <a:path w="1052829" h="394335">
                  <a:moveTo>
                    <a:pt x="0" y="0"/>
                  </a:moveTo>
                  <a:lnTo>
                    <a:pt x="1052553" y="0"/>
                  </a:lnTo>
                  <a:lnTo>
                    <a:pt x="1052553" y="393993"/>
                  </a:lnTo>
                  <a:lnTo>
                    <a:pt x="0" y="393993"/>
                  </a:lnTo>
                  <a:lnTo>
                    <a:pt x="0" y="0"/>
                  </a:lnTo>
                  <a:close/>
                </a:path>
              </a:pathLst>
            </a:custGeom>
            <a:solidFill>
              <a:srgbClr val="937AB2"/>
            </a:solidFill>
          </p:spPr>
          <p:txBody>
            <a:bodyPr wrap="square" lIns="0" tIns="0" rIns="0" bIns="0" rtlCol="0"/>
            <a:lstStyle/>
            <a:p>
              <a:endParaRPr sz="1000" b="1">
                <a:solidFill>
                  <a:prstClr val="black"/>
                </a:solidFill>
              </a:endParaRPr>
            </a:p>
          </p:txBody>
        </p:sp>
        <p:sp>
          <p:nvSpPr>
            <p:cNvPr id="241" name="object 63"/>
            <p:cNvSpPr/>
            <p:nvPr/>
          </p:nvSpPr>
          <p:spPr>
            <a:xfrm>
              <a:off x="2353769" y="4166452"/>
              <a:ext cx="1052830" cy="394335"/>
            </a:xfrm>
            <a:custGeom>
              <a:avLst/>
              <a:gdLst/>
              <a:ahLst/>
              <a:cxnLst/>
              <a:rect l="l" t="t" r="r" b="b"/>
              <a:pathLst>
                <a:path w="1052829" h="394335">
                  <a:moveTo>
                    <a:pt x="0" y="0"/>
                  </a:moveTo>
                  <a:lnTo>
                    <a:pt x="1052552" y="0"/>
                  </a:lnTo>
                  <a:lnTo>
                    <a:pt x="1052552" y="393992"/>
                  </a:lnTo>
                  <a:lnTo>
                    <a:pt x="0" y="393992"/>
                  </a:lnTo>
                  <a:lnTo>
                    <a:pt x="0" y="0"/>
                  </a:lnTo>
                  <a:close/>
                </a:path>
              </a:pathLst>
            </a:custGeom>
            <a:ln w="25399">
              <a:solidFill>
                <a:srgbClr val="705C89"/>
              </a:solidFill>
            </a:ln>
          </p:spPr>
          <p:txBody>
            <a:bodyPr wrap="square" lIns="0" tIns="0" rIns="0" bIns="0" rtlCol="0"/>
            <a:lstStyle/>
            <a:p>
              <a:endParaRPr sz="1000" b="1">
                <a:solidFill>
                  <a:prstClr val="black"/>
                </a:solidFill>
              </a:endParaRPr>
            </a:p>
          </p:txBody>
        </p:sp>
        <p:sp>
          <p:nvSpPr>
            <p:cNvPr id="242" name="object 65"/>
            <p:cNvSpPr/>
            <p:nvPr/>
          </p:nvSpPr>
          <p:spPr>
            <a:xfrm>
              <a:off x="4611273" y="4168658"/>
              <a:ext cx="1052830" cy="394335"/>
            </a:xfrm>
            <a:custGeom>
              <a:avLst/>
              <a:gdLst/>
              <a:ahLst/>
              <a:cxnLst/>
              <a:rect l="l" t="t" r="r" b="b"/>
              <a:pathLst>
                <a:path w="1052829" h="394335">
                  <a:moveTo>
                    <a:pt x="0" y="0"/>
                  </a:moveTo>
                  <a:lnTo>
                    <a:pt x="1052553" y="0"/>
                  </a:lnTo>
                  <a:lnTo>
                    <a:pt x="1052553" y="393992"/>
                  </a:lnTo>
                  <a:lnTo>
                    <a:pt x="0" y="393992"/>
                  </a:lnTo>
                  <a:lnTo>
                    <a:pt x="0" y="0"/>
                  </a:lnTo>
                  <a:close/>
                </a:path>
              </a:pathLst>
            </a:custGeom>
            <a:solidFill>
              <a:srgbClr val="937AB2"/>
            </a:solidFill>
          </p:spPr>
          <p:txBody>
            <a:bodyPr wrap="square" lIns="0" tIns="0" rIns="0" bIns="0" rtlCol="0"/>
            <a:lstStyle/>
            <a:p>
              <a:endParaRPr sz="1000" b="1">
                <a:solidFill>
                  <a:prstClr val="black"/>
                </a:solidFill>
              </a:endParaRPr>
            </a:p>
          </p:txBody>
        </p:sp>
        <p:sp>
          <p:nvSpPr>
            <p:cNvPr id="243" name="object 66"/>
            <p:cNvSpPr/>
            <p:nvPr/>
          </p:nvSpPr>
          <p:spPr>
            <a:xfrm>
              <a:off x="4611273" y="4168658"/>
              <a:ext cx="1052830" cy="394335"/>
            </a:xfrm>
            <a:custGeom>
              <a:avLst/>
              <a:gdLst/>
              <a:ahLst/>
              <a:cxnLst/>
              <a:rect l="l" t="t" r="r" b="b"/>
              <a:pathLst>
                <a:path w="1052829" h="394335">
                  <a:moveTo>
                    <a:pt x="0" y="0"/>
                  </a:moveTo>
                  <a:lnTo>
                    <a:pt x="1052552" y="0"/>
                  </a:lnTo>
                  <a:lnTo>
                    <a:pt x="1052552" y="393992"/>
                  </a:lnTo>
                  <a:lnTo>
                    <a:pt x="0" y="393992"/>
                  </a:lnTo>
                  <a:lnTo>
                    <a:pt x="0" y="0"/>
                  </a:lnTo>
                  <a:close/>
                </a:path>
              </a:pathLst>
            </a:custGeom>
            <a:ln w="25399">
              <a:solidFill>
                <a:srgbClr val="705C89"/>
              </a:solidFill>
            </a:ln>
          </p:spPr>
          <p:txBody>
            <a:bodyPr wrap="square" lIns="0" tIns="0" rIns="0" bIns="0" rtlCol="0"/>
            <a:lstStyle/>
            <a:p>
              <a:endParaRPr sz="1000" b="1">
                <a:solidFill>
                  <a:prstClr val="black"/>
                </a:solidFill>
              </a:endParaRPr>
            </a:p>
          </p:txBody>
        </p:sp>
        <p:sp>
          <p:nvSpPr>
            <p:cNvPr id="244" name="object 68"/>
            <p:cNvSpPr/>
            <p:nvPr/>
          </p:nvSpPr>
          <p:spPr>
            <a:xfrm>
              <a:off x="5728511" y="4168658"/>
              <a:ext cx="1052830" cy="394335"/>
            </a:xfrm>
            <a:custGeom>
              <a:avLst/>
              <a:gdLst/>
              <a:ahLst/>
              <a:cxnLst/>
              <a:rect l="l" t="t" r="r" b="b"/>
              <a:pathLst>
                <a:path w="1052829" h="394335">
                  <a:moveTo>
                    <a:pt x="0" y="0"/>
                  </a:moveTo>
                  <a:lnTo>
                    <a:pt x="1052553" y="0"/>
                  </a:lnTo>
                  <a:lnTo>
                    <a:pt x="1052553" y="393992"/>
                  </a:lnTo>
                  <a:lnTo>
                    <a:pt x="0" y="393992"/>
                  </a:lnTo>
                  <a:lnTo>
                    <a:pt x="0" y="0"/>
                  </a:lnTo>
                  <a:close/>
                </a:path>
              </a:pathLst>
            </a:custGeom>
            <a:solidFill>
              <a:srgbClr val="937AB2"/>
            </a:solidFill>
          </p:spPr>
          <p:txBody>
            <a:bodyPr wrap="square" lIns="0" tIns="0" rIns="0" bIns="0" rtlCol="0"/>
            <a:lstStyle/>
            <a:p>
              <a:endParaRPr sz="1000" b="1">
                <a:solidFill>
                  <a:prstClr val="black"/>
                </a:solidFill>
              </a:endParaRPr>
            </a:p>
          </p:txBody>
        </p:sp>
        <p:sp>
          <p:nvSpPr>
            <p:cNvPr id="245" name="object 69"/>
            <p:cNvSpPr/>
            <p:nvPr/>
          </p:nvSpPr>
          <p:spPr>
            <a:xfrm>
              <a:off x="5728511" y="4168658"/>
              <a:ext cx="1052830" cy="394335"/>
            </a:xfrm>
            <a:custGeom>
              <a:avLst/>
              <a:gdLst/>
              <a:ahLst/>
              <a:cxnLst/>
              <a:rect l="l" t="t" r="r" b="b"/>
              <a:pathLst>
                <a:path w="1052829" h="394335">
                  <a:moveTo>
                    <a:pt x="0" y="0"/>
                  </a:moveTo>
                  <a:lnTo>
                    <a:pt x="1052552" y="0"/>
                  </a:lnTo>
                  <a:lnTo>
                    <a:pt x="1052552" y="393992"/>
                  </a:lnTo>
                  <a:lnTo>
                    <a:pt x="0" y="393992"/>
                  </a:lnTo>
                  <a:lnTo>
                    <a:pt x="0" y="0"/>
                  </a:lnTo>
                  <a:close/>
                </a:path>
              </a:pathLst>
            </a:custGeom>
            <a:ln w="25399">
              <a:solidFill>
                <a:srgbClr val="705C89"/>
              </a:solidFill>
            </a:ln>
          </p:spPr>
          <p:txBody>
            <a:bodyPr wrap="square" lIns="0" tIns="0" rIns="0" bIns="0" rtlCol="0"/>
            <a:lstStyle/>
            <a:p>
              <a:endParaRPr sz="1000" b="1">
                <a:solidFill>
                  <a:prstClr val="black"/>
                </a:solidFill>
              </a:endParaRPr>
            </a:p>
          </p:txBody>
        </p:sp>
        <p:sp>
          <p:nvSpPr>
            <p:cNvPr id="246" name="object 71"/>
            <p:cNvSpPr/>
            <p:nvPr/>
          </p:nvSpPr>
          <p:spPr>
            <a:xfrm>
              <a:off x="7961676" y="4166452"/>
              <a:ext cx="1052830" cy="394335"/>
            </a:xfrm>
            <a:custGeom>
              <a:avLst/>
              <a:gdLst/>
              <a:ahLst/>
              <a:cxnLst/>
              <a:rect l="l" t="t" r="r" b="b"/>
              <a:pathLst>
                <a:path w="1052829" h="394335">
                  <a:moveTo>
                    <a:pt x="0" y="0"/>
                  </a:moveTo>
                  <a:lnTo>
                    <a:pt x="1052553" y="0"/>
                  </a:lnTo>
                  <a:lnTo>
                    <a:pt x="1052553" y="393993"/>
                  </a:lnTo>
                  <a:lnTo>
                    <a:pt x="0" y="393993"/>
                  </a:lnTo>
                  <a:lnTo>
                    <a:pt x="0" y="0"/>
                  </a:lnTo>
                  <a:close/>
                </a:path>
              </a:pathLst>
            </a:custGeom>
            <a:solidFill>
              <a:srgbClr val="937AB2"/>
            </a:solidFill>
          </p:spPr>
          <p:txBody>
            <a:bodyPr wrap="square" lIns="0" tIns="0" rIns="0" bIns="0" rtlCol="0"/>
            <a:lstStyle/>
            <a:p>
              <a:endParaRPr sz="1000" b="1">
                <a:solidFill>
                  <a:prstClr val="black"/>
                </a:solidFill>
              </a:endParaRPr>
            </a:p>
          </p:txBody>
        </p:sp>
        <p:sp>
          <p:nvSpPr>
            <p:cNvPr id="247" name="object 72"/>
            <p:cNvSpPr/>
            <p:nvPr/>
          </p:nvSpPr>
          <p:spPr>
            <a:xfrm>
              <a:off x="7961676" y="4166452"/>
              <a:ext cx="1052830" cy="394335"/>
            </a:xfrm>
            <a:custGeom>
              <a:avLst/>
              <a:gdLst/>
              <a:ahLst/>
              <a:cxnLst/>
              <a:rect l="l" t="t" r="r" b="b"/>
              <a:pathLst>
                <a:path w="1052829" h="394335">
                  <a:moveTo>
                    <a:pt x="0" y="0"/>
                  </a:moveTo>
                  <a:lnTo>
                    <a:pt x="1052552" y="0"/>
                  </a:lnTo>
                  <a:lnTo>
                    <a:pt x="1052552" y="393992"/>
                  </a:lnTo>
                  <a:lnTo>
                    <a:pt x="0" y="393992"/>
                  </a:lnTo>
                  <a:lnTo>
                    <a:pt x="0" y="0"/>
                  </a:lnTo>
                  <a:close/>
                </a:path>
              </a:pathLst>
            </a:custGeom>
            <a:ln w="25399">
              <a:solidFill>
                <a:srgbClr val="705C89"/>
              </a:solidFill>
            </a:ln>
          </p:spPr>
          <p:txBody>
            <a:bodyPr wrap="square" lIns="0" tIns="0" rIns="0" bIns="0" rtlCol="0"/>
            <a:lstStyle/>
            <a:p>
              <a:endParaRPr sz="1000" b="1">
                <a:solidFill>
                  <a:prstClr val="black"/>
                </a:solidFill>
              </a:endParaRPr>
            </a:p>
          </p:txBody>
        </p:sp>
        <p:sp>
          <p:nvSpPr>
            <p:cNvPr id="248" name="object 74"/>
            <p:cNvSpPr/>
            <p:nvPr/>
          </p:nvSpPr>
          <p:spPr>
            <a:xfrm>
              <a:off x="6830075" y="4166452"/>
              <a:ext cx="1052830" cy="394335"/>
            </a:xfrm>
            <a:custGeom>
              <a:avLst/>
              <a:gdLst/>
              <a:ahLst/>
              <a:cxnLst/>
              <a:rect l="l" t="t" r="r" b="b"/>
              <a:pathLst>
                <a:path w="1052829" h="394335">
                  <a:moveTo>
                    <a:pt x="0" y="0"/>
                  </a:moveTo>
                  <a:lnTo>
                    <a:pt x="1052553" y="0"/>
                  </a:lnTo>
                  <a:lnTo>
                    <a:pt x="1052553" y="393993"/>
                  </a:lnTo>
                  <a:lnTo>
                    <a:pt x="0" y="393993"/>
                  </a:lnTo>
                  <a:lnTo>
                    <a:pt x="0" y="0"/>
                  </a:lnTo>
                  <a:close/>
                </a:path>
              </a:pathLst>
            </a:custGeom>
            <a:solidFill>
              <a:srgbClr val="937AB2"/>
            </a:solidFill>
          </p:spPr>
          <p:txBody>
            <a:bodyPr wrap="square" lIns="0" tIns="0" rIns="0" bIns="0" rtlCol="0"/>
            <a:lstStyle/>
            <a:p>
              <a:endParaRPr sz="1000" b="1">
                <a:solidFill>
                  <a:prstClr val="black"/>
                </a:solidFill>
              </a:endParaRPr>
            </a:p>
          </p:txBody>
        </p:sp>
        <p:sp>
          <p:nvSpPr>
            <p:cNvPr id="249" name="object 75"/>
            <p:cNvSpPr/>
            <p:nvPr/>
          </p:nvSpPr>
          <p:spPr>
            <a:xfrm>
              <a:off x="6830075" y="4166452"/>
              <a:ext cx="1052830" cy="394335"/>
            </a:xfrm>
            <a:custGeom>
              <a:avLst/>
              <a:gdLst/>
              <a:ahLst/>
              <a:cxnLst/>
              <a:rect l="l" t="t" r="r" b="b"/>
              <a:pathLst>
                <a:path w="1052829" h="394335">
                  <a:moveTo>
                    <a:pt x="0" y="0"/>
                  </a:moveTo>
                  <a:lnTo>
                    <a:pt x="1052552" y="0"/>
                  </a:lnTo>
                  <a:lnTo>
                    <a:pt x="1052552" y="393992"/>
                  </a:lnTo>
                  <a:lnTo>
                    <a:pt x="0" y="393992"/>
                  </a:lnTo>
                  <a:lnTo>
                    <a:pt x="0" y="0"/>
                  </a:lnTo>
                  <a:close/>
                </a:path>
              </a:pathLst>
            </a:custGeom>
            <a:ln w="25399">
              <a:solidFill>
                <a:srgbClr val="705C89"/>
              </a:solidFill>
            </a:ln>
          </p:spPr>
          <p:txBody>
            <a:bodyPr wrap="square" lIns="0" tIns="0" rIns="0" bIns="0" rtlCol="0"/>
            <a:lstStyle/>
            <a:p>
              <a:endParaRPr sz="1000" b="1">
                <a:solidFill>
                  <a:prstClr val="black"/>
                </a:solidFill>
              </a:endParaRPr>
            </a:p>
          </p:txBody>
        </p:sp>
        <p:sp>
          <p:nvSpPr>
            <p:cNvPr id="250" name="object 78"/>
            <p:cNvSpPr/>
            <p:nvPr/>
          </p:nvSpPr>
          <p:spPr>
            <a:xfrm>
              <a:off x="3076408" y="1716584"/>
              <a:ext cx="1621790" cy="474345"/>
            </a:xfrm>
            <a:custGeom>
              <a:avLst/>
              <a:gdLst/>
              <a:ahLst/>
              <a:cxnLst/>
              <a:rect l="l" t="t" r="r" b="b"/>
              <a:pathLst>
                <a:path w="1621789" h="474344">
                  <a:moveTo>
                    <a:pt x="1621589" y="0"/>
                  </a:moveTo>
                  <a:lnTo>
                    <a:pt x="0" y="473976"/>
                  </a:lnTo>
                </a:path>
              </a:pathLst>
            </a:custGeom>
            <a:ln w="38099">
              <a:solidFill>
                <a:srgbClr val="AAC46C"/>
              </a:solidFill>
            </a:ln>
          </p:spPr>
          <p:txBody>
            <a:bodyPr wrap="square" lIns="0" tIns="0" rIns="0" bIns="0" rtlCol="0"/>
            <a:lstStyle/>
            <a:p>
              <a:endParaRPr sz="1000" b="1">
                <a:solidFill>
                  <a:prstClr val="black"/>
                </a:solidFill>
              </a:endParaRPr>
            </a:p>
          </p:txBody>
        </p:sp>
        <p:sp>
          <p:nvSpPr>
            <p:cNvPr id="251" name="object 79"/>
            <p:cNvSpPr/>
            <p:nvPr/>
          </p:nvSpPr>
          <p:spPr>
            <a:xfrm>
              <a:off x="3040118" y="2075561"/>
              <a:ext cx="183515" cy="165735"/>
            </a:xfrm>
            <a:custGeom>
              <a:avLst/>
              <a:gdLst/>
              <a:ahLst/>
              <a:cxnLst/>
              <a:rect l="l" t="t" r="r" b="b"/>
              <a:pathLst>
                <a:path w="183514" h="165735">
                  <a:moveTo>
                    <a:pt x="129387" y="0"/>
                  </a:moveTo>
                  <a:lnTo>
                    <a:pt x="117749" y="2442"/>
                  </a:lnTo>
                  <a:lnTo>
                    <a:pt x="113463" y="5834"/>
                  </a:lnTo>
                  <a:lnTo>
                    <a:pt x="0" y="125606"/>
                  </a:lnTo>
                  <a:lnTo>
                    <a:pt x="160107" y="165417"/>
                  </a:lnTo>
                  <a:lnTo>
                    <a:pt x="172587" y="164273"/>
                  </a:lnTo>
                  <a:lnTo>
                    <a:pt x="181551" y="155832"/>
                  </a:lnTo>
                  <a:lnTo>
                    <a:pt x="183191" y="151527"/>
                  </a:lnTo>
                  <a:lnTo>
                    <a:pt x="182047" y="139047"/>
                  </a:lnTo>
                  <a:lnTo>
                    <a:pt x="173606" y="130082"/>
                  </a:lnTo>
                  <a:lnTo>
                    <a:pt x="169301" y="128442"/>
                  </a:lnTo>
                  <a:lnTo>
                    <a:pt x="72577" y="104392"/>
                  </a:lnTo>
                  <a:lnTo>
                    <a:pt x="141122" y="32037"/>
                  </a:lnTo>
                  <a:lnTo>
                    <a:pt x="146228" y="21030"/>
                  </a:lnTo>
                  <a:lnTo>
                    <a:pt x="143786" y="9392"/>
                  </a:lnTo>
                  <a:lnTo>
                    <a:pt x="140394" y="5105"/>
                  </a:lnTo>
                  <a:lnTo>
                    <a:pt x="129387" y="0"/>
                  </a:lnTo>
                  <a:close/>
                </a:path>
              </a:pathLst>
            </a:custGeom>
            <a:solidFill>
              <a:srgbClr val="AAC46C"/>
            </a:solidFill>
          </p:spPr>
          <p:txBody>
            <a:bodyPr wrap="square" lIns="0" tIns="0" rIns="0" bIns="0" rtlCol="0"/>
            <a:lstStyle/>
            <a:p>
              <a:endParaRPr sz="1000" b="1">
                <a:solidFill>
                  <a:prstClr val="black"/>
                </a:solidFill>
              </a:endParaRPr>
            </a:p>
          </p:txBody>
        </p:sp>
        <p:sp>
          <p:nvSpPr>
            <p:cNvPr id="252" name="object 81"/>
            <p:cNvSpPr/>
            <p:nvPr/>
          </p:nvSpPr>
          <p:spPr>
            <a:xfrm>
              <a:off x="4697998" y="1716584"/>
              <a:ext cx="1680845" cy="474345"/>
            </a:xfrm>
            <a:custGeom>
              <a:avLst/>
              <a:gdLst/>
              <a:ahLst/>
              <a:cxnLst/>
              <a:rect l="l" t="t" r="r" b="b"/>
              <a:pathLst>
                <a:path w="1680845" h="474344">
                  <a:moveTo>
                    <a:pt x="0" y="0"/>
                  </a:moveTo>
                  <a:lnTo>
                    <a:pt x="1680493" y="473925"/>
                  </a:lnTo>
                </a:path>
              </a:pathLst>
            </a:custGeom>
            <a:ln w="38099">
              <a:solidFill>
                <a:srgbClr val="CD665F"/>
              </a:solidFill>
            </a:ln>
          </p:spPr>
          <p:txBody>
            <a:bodyPr wrap="square" lIns="0" tIns="0" rIns="0" bIns="0" rtlCol="0"/>
            <a:lstStyle/>
            <a:p>
              <a:endParaRPr sz="1000" b="1">
                <a:solidFill>
                  <a:prstClr val="black"/>
                </a:solidFill>
              </a:endParaRPr>
            </a:p>
          </p:txBody>
        </p:sp>
        <p:sp>
          <p:nvSpPr>
            <p:cNvPr id="253" name="object 82"/>
            <p:cNvSpPr/>
            <p:nvPr/>
          </p:nvSpPr>
          <p:spPr>
            <a:xfrm>
              <a:off x="6231940" y="2076396"/>
              <a:ext cx="183515" cy="165735"/>
            </a:xfrm>
            <a:custGeom>
              <a:avLst/>
              <a:gdLst/>
              <a:ahLst/>
              <a:cxnLst/>
              <a:rect l="l" t="t" r="r" b="b"/>
              <a:pathLst>
                <a:path w="183514" h="165735">
                  <a:moveTo>
                    <a:pt x="52383" y="0"/>
                  </a:moveTo>
                  <a:lnTo>
                    <a:pt x="41407" y="5212"/>
                  </a:lnTo>
                  <a:lnTo>
                    <a:pt x="38075" y="9496"/>
                  </a:lnTo>
                  <a:lnTo>
                    <a:pt x="35721" y="21172"/>
                  </a:lnTo>
                  <a:lnTo>
                    <a:pt x="40933" y="32148"/>
                  </a:lnTo>
                  <a:lnTo>
                    <a:pt x="110161" y="103850"/>
                  </a:lnTo>
                  <a:lnTo>
                    <a:pt x="13671" y="128817"/>
                  </a:lnTo>
                  <a:lnTo>
                    <a:pt x="9317" y="130533"/>
                  </a:lnTo>
                  <a:lnTo>
                    <a:pt x="1011" y="139575"/>
                  </a:lnTo>
                  <a:lnTo>
                    <a:pt x="0" y="152033"/>
                  </a:lnTo>
                  <a:lnTo>
                    <a:pt x="1715" y="156386"/>
                  </a:lnTo>
                  <a:lnTo>
                    <a:pt x="10757" y="164692"/>
                  </a:lnTo>
                  <a:lnTo>
                    <a:pt x="23215" y="165703"/>
                  </a:lnTo>
                  <a:lnTo>
                    <a:pt x="182938" y="124375"/>
                  </a:lnTo>
                  <a:lnTo>
                    <a:pt x="68342" y="5684"/>
                  </a:lnTo>
                  <a:lnTo>
                    <a:pt x="64059" y="2354"/>
                  </a:lnTo>
                  <a:lnTo>
                    <a:pt x="52383" y="0"/>
                  </a:lnTo>
                  <a:close/>
                </a:path>
              </a:pathLst>
            </a:custGeom>
            <a:solidFill>
              <a:srgbClr val="CD665F"/>
            </a:solidFill>
          </p:spPr>
          <p:txBody>
            <a:bodyPr wrap="square" lIns="0" tIns="0" rIns="0" bIns="0" rtlCol="0"/>
            <a:lstStyle/>
            <a:p>
              <a:endParaRPr sz="1000" b="1">
                <a:solidFill>
                  <a:prstClr val="black"/>
                </a:solidFill>
              </a:endParaRPr>
            </a:p>
          </p:txBody>
        </p:sp>
        <p:sp>
          <p:nvSpPr>
            <p:cNvPr id="254" name="object 84"/>
            <p:cNvSpPr/>
            <p:nvPr/>
          </p:nvSpPr>
          <p:spPr>
            <a:xfrm>
              <a:off x="6414861" y="2595161"/>
              <a:ext cx="829310" cy="556260"/>
            </a:xfrm>
            <a:custGeom>
              <a:avLst/>
              <a:gdLst/>
              <a:ahLst/>
              <a:cxnLst/>
              <a:rect l="l" t="t" r="r" b="b"/>
              <a:pathLst>
                <a:path w="829309" h="556260">
                  <a:moveTo>
                    <a:pt x="0" y="0"/>
                  </a:moveTo>
                  <a:lnTo>
                    <a:pt x="829025" y="555997"/>
                  </a:lnTo>
                </a:path>
              </a:pathLst>
            </a:custGeom>
            <a:ln w="38099">
              <a:solidFill>
                <a:srgbClr val="CD665F"/>
              </a:solidFill>
            </a:ln>
          </p:spPr>
          <p:txBody>
            <a:bodyPr wrap="square" lIns="0" tIns="0" rIns="0" bIns="0" rtlCol="0"/>
            <a:lstStyle/>
            <a:p>
              <a:endParaRPr sz="1000" b="1">
                <a:solidFill>
                  <a:prstClr val="black"/>
                </a:solidFill>
              </a:endParaRPr>
            </a:p>
          </p:txBody>
        </p:sp>
        <p:sp>
          <p:nvSpPr>
            <p:cNvPr id="255" name="object 85"/>
            <p:cNvSpPr/>
            <p:nvPr/>
          </p:nvSpPr>
          <p:spPr>
            <a:xfrm>
              <a:off x="7092808" y="3013415"/>
              <a:ext cx="182880" cy="159385"/>
            </a:xfrm>
            <a:custGeom>
              <a:avLst/>
              <a:gdLst/>
              <a:ahLst/>
              <a:cxnLst/>
              <a:rect l="l" t="t" r="r" b="b"/>
              <a:pathLst>
                <a:path w="182879" h="159385">
                  <a:moveTo>
                    <a:pt x="20206" y="110441"/>
                  </a:moveTo>
                  <a:lnTo>
                    <a:pt x="17492" y="110462"/>
                  </a:lnTo>
                  <a:lnTo>
                    <a:pt x="5483" y="116042"/>
                  </a:lnTo>
                  <a:lnTo>
                    <a:pt x="0" y="128260"/>
                  </a:lnTo>
                  <a:lnTo>
                    <a:pt x="20" y="130973"/>
                  </a:lnTo>
                  <a:lnTo>
                    <a:pt x="5601" y="142983"/>
                  </a:lnTo>
                  <a:lnTo>
                    <a:pt x="17819" y="148466"/>
                  </a:lnTo>
                  <a:lnTo>
                    <a:pt x="182477" y="158802"/>
                  </a:lnTo>
                  <a:lnTo>
                    <a:pt x="162030" y="116685"/>
                  </a:lnTo>
                  <a:lnTo>
                    <a:pt x="119678" y="116685"/>
                  </a:lnTo>
                  <a:lnTo>
                    <a:pt x="20206" y="110441"/>
                  </a:lnTo>
                  <a:close/>
                </a:path>
                <a:path w="182879" h="159385">
                  <a:moveTo>
                    <a:pt x="96904" y="0"/>
                  </a:moveTo>
                  <a:lnTo>
                    <a:pt x="84968" y="1566"/>
                  </a:lnTo>
                  <a:lnTo>
                    <a:pt x="80291" y="4768"/>
                  </a:lnTo>
                  <a:lnTo>
                    <a:pt x="74583" y="15087"/>
                  </a:lnTo>
                  <a:lnTo>
                    <a:pt x="76150" y="27023"/>
                  </a:lnTo>
                  <a:lnTo>
                    <a:pt x="119678" y="116685"/>
                  </a:lnTo>
                  <a:lnTo>
                    <a:pt x="162030" y="116685"/>
                  </a:lnTo>
                  <a:lnTo>
                    <a:pt x="110425" y="10385"/>
                  </a:lnTo>
                  <a:lnTo>
                    <a:pt x="107223" y="5708"/>
                  </a:lnTo>
                  <a:lnTo>
                    <a:pt x="96904" y="0"/>
                  </a:lnTo>
                  <a:close/>
                </a:path>
              </a:pathLst>
            </a:custGeom>
            <a:solidFill>
              <a:srgbClr val="CD665F"/>
            </a:solidFill>
          </p:spPr>
          <p:txBody>
            <a:bodyPr wrap="square" lIns="0" tIns="0" rIns="0" bIns="0" rtlCol="0"/>
            <a:lstStyle/>
            <a:p>
              <a:endParaRPr sz="1000" b="1">
                <a:solidFill>
                  <a:prstClr val="black"/>
                </a:solidFill>
              </a:endParaRPr>
            </a:p>
          </p:txBody>
        </p:sp>
        <p:sp>
          <p:nvSpPr>
            <p:cNvPr id="256" name="object 87"/>
            <p:cNvSpPr/>
            <p:nvPr/>
          </p:nvSpPr>
          <p:spPr>
            <a:xfrm>
              <a:off x="5654988" y="2595161"/>
              <a:ext cx="760095" cy="555625"/>
            </a:xfrm>
            <a:custGeom>
              <a:avLst/>
              <a:gdLst/>
              <a:ahLst/>
              <a:cxnLst/>
              <a:rect l="l" t="t" r="r" b="b"/>
              <a:pathLst>
                <a:path w="760095" h="555625">
                  <a:moveTo>
                    <a:pt x="759872" y="0"/>
                  </a:moveTo>
                  <a:lnTo>
                    <a:pt x="0" y="555141"/>
                  </a:lnTo>
                </a:path>
              </a:pathLst>
            </a:custGeom>
            <a:ln w="38099">
              <a:solidFill>
                <a:srgbClr val="AAC46C"/>
              </a:solidFill>
            </a:ln>
          </p:spPr>
          <p:txBody>
            <a:bodyPr wrap="square" lIns="0" tIns="0" rIns="0" bIns="0" rtlCol="0"/>
            <a:lstStyle/>
            <a:p>
              <a:endParaRPr sz="1000" b="1">
                <a:solidFill>
                  <a:prstClr val="black"/>
                </a:solidFill>
              </a:endParaRPr>
            </a:p>
          </p:txBody>
        </p:sp>
        <p:sp>
          <p:nvSpPr>
            <p:cNvPr id="257" name="object 88"/>
            <p:cNvSpPr/>
            <p:nvPr/>
          </p:nvSpPr>
          <p:spPr>
            <a:xfrm>
              <a:off x="5624460" y="3010507"/>
              <a:ext cx="181610" cy="162560"/>
            </a:xfrm>
            <a:custGeom>
              <a:avLst/>
              <a:gdLst/>
              <a:ahLst/>
              <a:cxnLst/>
              <a:rect l="l" t="t" r="r" b="b"/>
              <a:pathLst>
                <a:path w="181610" h="162560">
                  <a:moveTo>
                    <a:pt x="79064" y="0"/>
                  </a:moveTo>
                  <a:lnTo>
                    <a:pt x="68961" y="6200"/>
                  </a:lnTo>
                  <a:lnTo>
                    <a:pt x="66032" y="10906"/>
                  </a:lnTo>
                  <a:lnTo>
                    <a:pt x="0" y="162098"/>
                  </a:lnTo>
                  <a:lnTo>
                    <a:pt x="164110" y="145155"/>
                  </a:lnTo>
                  <a:lnTo>
                    <a:pt x="175929" y="139364"/>
                  </a:lnTo>
                  <a:lnTo>
                    <a:pt x="181164" y="127475"/>
                  </a:lnTo>
                  <a:lnTo>
                    <a:pt x="181103" y="124249"/>
                  </a:lnTo>
                  <a:lnTo>
                    <a:pt x="177792" y="117492"/>
                  </a:lnTo>
                  <a:lnTo>
                    <a:pt x="61056" y="117492"/>
                  </a:lnTo>
                  <a:lnTo>
                    <a:pt x="100947" y="26155"/>
                  </a:lnTo>
                  <a:lnTo>
                    <a:pt x="102019" y="14105"/>
                  </a:lnTo>
                  <a:lnTo>
                    <a:pt x="95819" y="4002"/>
                  </a:lnTo>
                  <a:lnTo>
                    <a:pt x="91113" y="1072"/>
                  </a:lnTo>
                  <a:lnTo>
                    <a:pt x="79064" y="0"/>
                  </a:lnTo>
                  <a:close/>
                </a:path>
                <a:path w="181610" h="162560">
                  <a:moveTo>
                    <a:pt x="163423" y="107194"/>
                  </a:moveTo>
                  <a:lnTo>
                    <a:pt x="160197" y="107255"/>
                  </a:lnTo>
                  <a:lnTo>
                    <a:pt x="61056" y="117492"/>
                  </a:lnTo>
                  <a:lnTo>
                    <a:pt x="177792" y="117492"/>
                  </a:lnTo>
                  <a:lnTo>
                    <a:pt x="175313" y="112430"/>
                  </a:lnTo>
                  <a:lnTo>
                    <a:pt x="163423" y="107194"/>
                  </a:lnTo>
                  <a:close/>
                </a:path>
              </a:pathLst>
            </a:custGeom>
            <a:solidFill>
              <a:srgbClr val="AAC46C"/>
            </a:solidFill>
          </p:spPr>
          <p:txBody>
            <a:bodyPr wrap="square" lIns="0" tIns="0" rIns="0" bIns="0" rtlCol="0"/>
            <a:lstStyle/>
            <a:p>
              <a:endParaRPr sz="1000" b="1">
                <a:solidFill>
                  <a:prstClr val="black"/>
                </a:solidFill>
              </a:endParaRPr>
            </a:p>
          </p:txBody>
        </p:sp>
        <p:sp>
          <p:nvSpPr>
            <p:cNvPr id="258" name="object 90"/>
            <p:cNvSpPr/>
            <p:nvPr/>
          </p:nvSpPr>
          <p:spPr>
            <a:xfrm>
              <a:off x="2290450" y="2595161"/>
              <a:ext cx="749935" cy="553085"/>
            </a:xfrm>
            <a:custGeom>
              <a:avLst/>
              <a:gdLst/>
              <a:ahLst/>
              <a:cxnLst/>
              <a:rect l="l" t="t" r="r" b="b"/>
              <a:pathLst>
                <a:path w="749935" h="553085">
                  <a:moveTo>
                    <a:pt x="749668" y="0"/>
                  </a:moveTo>
                  <a:lnTo>
                    <a:pt x="0" y="552974"/>
                  </a:lnTo>
                </a:path>
              </a:pathLst>
            </a:custGeom>
            <a:ln w="38099">
              <a:solidFill>
                <a:srgbClr val="AAC46C"/>
              </a:solidFill>
            </a:ln>
          </p:spPr>
          <p:txBody>
            <a:bodyPr wrap="square" lIns="0" tIns="0" rIns="0" bIns="0" rtlCol="0"/>
            <a:lstStyle/>
            <a:p>
              <a:endParaRPr sz="1000" b="1">
                <a:solidFill>
                  <a:prstClr val="black"/>
                </a:solidFill>
              </a:endParaRPr>
            </a:p>
          </p:txBody>
        </p:sp>
        <p:sp>
          <p:nvSpPr>
            <p:cNvPr id="259" name="object 91"/>
            <p:cNvSpPr/>
            <p:nvPr/>
          </p:nvSpPr>
          <p:spPr>
            <a:xfrm>
              <a:off x="2260024" y="3008121"/>
              <a:ext cx="181610" cy="162560"/>
            </a:xfrm>
            <a:custGeom>
              <a:avLst/>
              <a:gdLst/>
              <a:ahLst/>
              <a:cxnLst/>
              <a:rect l="l" t="t" r="r" b="b"/>
              <a:pathLst>
                <a:path w="181610" h="162560">
                  <a:moveTo>
                    <a:pt x="78312" y="0"/>
                  </a:moveTo>
                  <a:lnTo>
                    <a:pt x="68235" y="6257"/>
                  </a:lnTo>
                  <a:lnTo>
                    <a:pt x="65337" y="10963"/>
                  </a:lnTo>
                  <a:lnTo>
                    <a:pt x="0" y="162456"/>
                  </a:lnTo>
                  <a:lnTo>
                    <a:pt x="164030" y="144761"/>
                  </a:lnTo>
                  <a:lnTo>
                    <a:pt x="175805" y="138935"/>
                  </a:lnTo>
                  <a:lnTo>
                    <a:pt x="181000" y="127058"/>
                  </a:lnTo>
                  <a:lnTo>
                    <a:pt x="180928" y="123778"/>
                  </a:lnTo>
                  <a:lnTo>
                    <a:pt x="177857" y="117570"/>
                  </a:lnTo>
                  <a:lnTo>
                    <a:pt x="60850" y="117570"/>
                  </a:lnTo>
                  <a:lnTo>
                    <a:pt x="100322" y="26052"/>
                  </a:lnTo>
                  <a:lnTo>
                    <a:pt x="101337" y="13989"/>
                  </a:lnTo>
                  <a:lnTo>
                    <a:pt x="95080" y="3912"/>
                  </a:lnTo>
                  <a:lnTo>
                    <a:pt x="90374" y="1015"/>
                  </a:lnTo>
                  <a:lnTo>
                    <a:pt x="78312" y="0"/>
                  </a:lnTo>
                  <a:close/>
                </a:path>
                <a:path w="181610" h="162560">
                  <a:moveTo>
                    <a:pt x="163226" y="106808"/>
                  </a:moveTo>
                  <a:lnTo>
                    <a:pt x="159945" y="106881"/>
                  </a:lnTo>
                  <a:lnTo>
                    <a:pt x="60850" y="117570"/>
                  </a:lnTo>
                  <a:lnTo>
                    <a:pt x="177857" y="117570"/>
                  </a:lnTo>
                  <a:lnTo>
                    <a:pt x="175103" y="112004"/>
                  </a:lnTo>
                  <a:lnTo>
                    <a:pt x="163226" y="106808"/>
                  </a:lnTo>
                  <a:close/>
                </a:path>
              </a:pathLst>
            </a:custGeom>
            <a:solidFill>
              <a:srgbClr val="AAC46C"/>
            </a:solidFill>
          </p:spPr>
          <p:txBody>
            <a:bodyPr wrap="square" lIns="0" tIns="0" rIns="0" bIns="0" rtlCol="0"/>
            <a:lstStyle/>
            <a:p>
              <a:endParaRPr sz="1000" b="1">
                <a:solidFill>
                  <a:prstClr val="black"/>
                </a:solidFill>
              </a:endParaRPr>
            </a:p>
          </p:txBody>
        </p:sp>
        <p:sp>
          <p:nvSpPr>
            <p:cNvPr id="260" name="object 93"/>
            <p:cNvSpPr/>
            <p:nvPr/>
          </p:nvSpPr>
          <p:spPr>
            <a:xfrm>
              <a:off x="3040118" y="2595161"/>
              <a:ext cx="795655" cy="554355"/>
            </a:xfrm>
            <a:custGeom>
              <a:avLst/>
              <a:gdLst/>
              <a:ahLst/>
              <a:cxnLst/>
              <a:rect l="l" t="t" r="r" b="b"/>
              <a:pathLst>
                <a:path w="795654" h="554354">
                  <a:moveTo>
                    <a:pt x="0" y="0"/>
                  </a:moveTo>
                  <a:lnTo>
                    <a:pt x="795269" y="553861"/>
                  </a:lnTo>
                </a:path>
              </a:pathLst>
            </a:custGeom>
            <a:ln w="38099">
              <a:solidFill>
                <a:srgbClr val="CD665F"/>
              </a:solidFill>
            </a:ln>
          </p:spPr>
          <p:txBody>
            <a:bodyPr wrap="square" lIns="0" tIns="0" rIns="0" bIns="0" rtlCol="0"/>
            <a:lstStyle/>
            <a:p>
              <a:endParaRPr sz="1000" b="1">
                <a:solidFill>
                  <a:prstClr val="black"/>
                </a:solidFill>
              </a:endParaRPr>
            </a:p>
          </p:txBody>
        </p:sp>
        <p:sp>
          <p:nvSpPr>
            <p:cNvPr id="261" name="object 94"/>
            <p:cNvSpPr/>
            <p:nvPr/>
          </p:nvSpPr>
          <p:spPr>
            <a:xfrm>
              <a:off x="3684488" y="3010353"/>
              <a:ext cx="182245" cy="160655"/>
            </a:xfrm>
            <a:custGeom>
              <a:avLst/>
              <a:gdLst/>
              <a:ahLst/>
              <a:cxnLst/>
              <a:rect l="l" t="t" r="r" b="b"/>
              <a:pathLst>
                <a:path w="182245" h="160654">
                  <a:moveTo>
                    <a:pt x="17582" y="109060"/>
                  </a:moveTo>
                  <a:lnTo>
                    <a:pt x="5629" y="114490"/>
                  </a:lnTo>
                  <a:lnTo>
                    <a:pt x="11" y="126532"/>
                  </a:lnTo>
                  <a:lnTo>
                    <a:pt x="0" y="129478"/>
                  </a:lnTo>
                  <a:lnTo>
                    <a:pt x="5430" y="141431"/>
                  </a:lnTo>
                  <a:lnTo>
                    <a:pt x="17472" y="147048"/>
                  </a:lnTo>
                  <a:lnTo>
                    <a:pt x="181923" y="160276"/>
                  </a:lnTo>
                  <a:lnTo>
                    <a:pt x="161874" y="117062"/>
                  </a:lnTo>
                  <a:lnTo>
                    <a:pt x="119875" y="117062"/>
                  </a:lnTo>
                  <a:lnTo>
                    <a:pt x="20526" y="109071"/>
                  </a:lnTo>
                  <a:lnTo>
                    <a:pt x="17582" y="109060"/>
                  </a:lnTo>
                  <a:close/>
                </a:path>
                <a:path w="182245" h="160654">
                  <a:moveTo>
                    <a:pt x="99177" y="0"/>
                  </a:moveTo>
                  <a:lnTo>
                    <a:pt x="87191" y="1352"/>
                  </a:lnTo>
                  <a:lnTo>
                    <a:pt x="82498" y="4437"/>
                  </a:lnTo>
                  <a:lnTo>
                    <a:pt x="76576" y="14663"/>
                  </a:lnTo>
                  <a:lnTo>
                    <a:pt x="77928" y="26649"/>
                  </a:lnTo>
                  <a:lnTo>
                    <a:pt x="119875" y="117062"/>
                  </a:lnTo>
                  <a:lnTo>
                    <a:pt x="161874" y="117062"/>
                  </a:lnTo>
                  <a:lnTo>
                    <a:pt x="112490" y="10616"/>
                  </a:lnTo>
                  <a:lnTo>
                    <a:pt x="109404" y="5921"/>
                  </a:lnTo>
                  <a:lnTo>
                    <a:pt x="99177" y="0"/>
                  </a:lnTo>
                  <a:close/>
                </a:path>
              </a:pathLst>
            </a:custGeom>
            <a:solidFill>
              <a:srgbClr val="CD665F"/>
            </a:solidFill>
          </p:spPr>
          <p:txBody>
            <a:bodyPr wrap="square" lIns="0" tIns="0" rIns="0" bIns="0" rtlCol="0"/>
            <a:lstStyle/>
            <a:p>
              <a:endParaRPr sz="1000" b="1">
                <a:solidFill>
                  <a:prstClr val="black"/>
                </a:solidFill>
              </a:endParaRPr>
            </a:p>
          </p:txBody>
        </p:sp>
        <p:sp>
          <p:nvSpPr>
            <p:cNvPr id="262" name="object 96"/>
            <p:cNvSpPr/>
            <p:nvPr/>
          </p:nvSpPr>
          <p:spPr>
            <a:xfrm>
              <a:off x="3866042" y="3564571"/>
              <a:ext cx="136525" cy="565150"/>
            </a:xfrm>
            <a:custGeom>
              <a:avLst/>
              <a:gdLst/>
              <a:ahLst/>
              <a:cxnLst/>
              <a:rect l="l" t="t" r="r" b="b"/>
              <a:pathLst>
                <a:path w="136525" h="565150">
                  <a:moveTo>
                    <a:pt x="0" y="0"/>
                  </a:moveTo>
                  <a:lnTo>
                    <a:pt x="136383" y="564911"/>
                  </a:lnTo>
                </a:path>
              </a:pathLst>
            </a:custGeom>
            <a:ln w="38099">
              <a:solidFill>
                <a:srgbClr val="CD665F"/>
              </a:solidFill>
            </a:ln>
          </p:spPr>
          <p:txBody>
            <a:bodyPr wrap="square" lIns="0" tIns="0" rIns="0" bIns="0" rtlCol="0"/>
            <a:lstStyle/>
            <a:p>
              <a:endParaRPr sz="1000" b="1">
                <a:solidFill>
                  <a:prstClr val="black"/>
                </a:solidFill>
              </a:endParaRPr>
            </a:p>
          </p:txBody>
        </p:sp>
        <p:sp>
          <p:nvSpPr>
            <p:cNvPr id="263" name="object 97"/>
            <p:cNvSpPr/>
            <p:nvPr/>
          </p:nvSpPr>
          <p:spPr>
            <a:xfrm>
              <a:off x="3891865" y="3983682"/>
              <a:ext cx="167640" cy="182880"/>
            </a:xfrm>
            <a:custGeom>
              <a:avLst/>
              <a:gdLst/>
              <a:ahLst/>
              <a:cxnLst/>
              <a:rect l="l" t="t" r="r" b="b"/>
              <a:pathLst>
                <a:path w="167639" h="182879">
                  <a:moveTo>
                    <a:pt x="16716" y="31417"/>
                  </a:moveTo>
                  <a:lnTo>
                    <a:pt x="5730" y="36597"/>
                  </a:lnTo>
                  <a:lnTo>
                    <a:pt x="2380" y="40882"/>
                  </a:lnTo>
                  <a:lnTo>
                    <a:pt x="0" y="52546"/>
                  </a:lnTo>
                  <a:lnTo>
                    <a:pt x="5180" y="63532"/>
                  </a:lnTo>
                  <a:lnTo>
                    <a:pt x="119433" y="182552"/>
                  </a:lnTo>
                  <a:lnTo>
                    <a:pt x="141461" y="109049"/>
                  </a:lnTo>
                  <a:lnTo>
                    <a:pt x="101687" y="109049"/>
                  </a:lnTo>
                  <a:lnTo>
                    <a:pt x="32665" y="37147"/>
                  </a:lnTo>
                  <a:lnTo>
                    <a:pt x="28381" y="33797"/>
                  </a:lnTo>
                  <a:lnTo>
                    <a:pt x="16716" y="31417"/>
                  </a:lnTo>
                  <a:close/>
                </a:path>
                <a:path w="167639" h="182879">
                  <a:moveTo>
                    <a:pt x="149139" y="0"/>
                  </a:moveTo>
                  <a:lnTo>
                    <a:pt x="137511" y="3517"/>
                  </a:lnTo>
                  <a:lnTo>
                    <a:pt x="130300" y="13576"/>
                  </a:lnTo>
                  <a:lnTo>
                    <a:pt x="101687" y="109049"/>
                  </a:lnTo>
                  <a:lnTo>
                    <a:pt x="141461" y="109049"/>
                  </a:lnTo>
                  <a:lnTo>
                    <a:pt x="166796" y="24514"/>
                  </a:lnTo>
                  <a:lnTo>
                    <a:pt x="167594" y="19635"/>
                  </a:lnTo>
                  <a:lnTo>
                    <a:pt x="164076" y="8007"/>
                  </a:lnTo>
                  <a:lnTo>
                    <a:pt x="154017" y="797"/>
                  </a:lnTo>
                  <a:lnTo>
                    <a:pt x="149139" y="0"/>
                  </a:lnTo>
                  <a:close/>
                </a:path>
              </a:pathLst>
            </a:custGeom>
            <a:solidFill>
              <a:srgbClr val="CD665F"/>
            </a:solidFill>
          </p:spPr>
          <p:txBody>
            <a:bodyPr wrap="square" lIns="0" tIns="0" rIns="0" bIns="0" rtlCol="0"/>
            <a:lstStyle/>
            <a:p>
              <a:endParaRPr sz="1000" b="1">
                <a:solidFill>
                  <a:prstClr val="black"/>
                </a:solidFill>
              </a:endParaRPr>
            </a:p>
          </p:txBody>
        </p:sp>
        <p:sp>
          <p:nvSpPr>
            <p:cNvPr id="264" name="object 102"/>
            <p:cNvSpPr/>
            <p:nvPr/>
          </p:nvSpPr>
          <p:spPr>
            <a:xfrm>
              <a:off x="696612" y="3571542"/>
              <a:ext cx="1346451" cy="584214"/>
            </a:xfrm>
            <a:custGeom>
              <a:avLst/>
              <a:gdLst/>
              <a:ahLst/>
              <a:cxnLst/>
              <a:rect l="l" t="t" r="r" b="b"/>
              <a:pathLst>
                <a:path w="1564005" h="591185">
                  <a:moveTo>
                    <a:pt x="1563412" y="0"/>
                  </a:moveTo>
                  <a:lnTo>
                    <a:pt x="0" y="590723"/>
                  </a:lnTo>
                </a:path>
              </a:pathLst>
            </a:custGeom>
            <a:ln w="38099">
              <a:solidFill>
                <a:srgbClr val="AAC46C"/>
              </a:solidFill>
            </a:ln>
          </p:spPr>
          <p:txBody>
            <a:bodyPr wrap="square" lIns="0" tIns="0" rIns="0" bIns="0" rtlCol="0"/>
            <a:lstStyle/>
            <a:p>
              <a:endParaRPr sz="1000" b="1">
                <a:solidFill>
                  <a:prstClr val="black"/>
                </a:solidFill>
              </a:endParaRPr>
            </a:p>
          </p:txBody>
        </p:sp>
        <p:sp>
          <p:nvSpPr>
            <p:cNvPr id="265" name="object 103"/>
            <p:cNvSpPr/>
            <p:nvPr/>
          </p:nvSpPr>
          <p:spPr>
            <a:xfrm>
              <a:off x="661244" y="4033488"/>
              <a:ext cx="184785" cy="162560"/>
            </a:xfrm>
            <a:custGeom>
              <a:avLst/>
              <a:gdLst/>
              <a:ahLst/>
              <a:cxnLst/>
              <a:rect l="l" t="t" r="r" b="b"/>
              <a:pathLst>
                <a:path w="184784" h="162560">
                  <a:moveTo>
                    <a:pt x="119476" y="0"/>
                  </a:moveTo>
                  <a:lnTo>
                    <a:pt x="108143" y="3187"/>
                  </a:lnTo>
                  <a:lnTo>
                    <a:pt x="103927" y="7036"/>
                  </a:lnTo>
                  <a:lnTo>
                    <a:pt x="0" y="135170"/>
                  </a:lnTo>
                  <a:lnTo>
                    <a:pt x="162692" y="162564"/>
                  </a:lnTo>
                  <a:lnTo>
                    <a:pt x="175334" y="160303"/>
                  </a:lnTo>
                  <a:lnTo>
                    <a:pt x="183596" y="150729"/>
                  </a:lnTo>
                  <a:lnTo>
                    <a:pt x="184641" y="146942"/>
                  </a:lnTo>
                  <a:lnTo>
                    <a:pt x="182380" y="134299"/>
                  </a:lnTo>
                  <a:lnTo>
                    <a:pt x="172806" y="126037"/>
                  </a:lnTo>
                  <a:lnTo>
                    <a:pt x="169018" y="124992"/>
                  </a:lnTo>
                  <a:lnTo>
                    <a:pt x="70733" y="108444"/>
                  </a:lnTo>
                  <a:lnTo>
                    <a:pt x="133517" y="31036"/>
                  </a:lnTo>
                  <a:lnTo>
                    <a:pt x="137758" y="19790"/>
                  </a:lnTo>
                  <a:lnTo>
                    <a:pt x="134571" y="8457"/>
                  </a:lnTo>
                  <a:lnTo>
                    <a:pt x="130722" y="4241"/>
                  </a:lnTo>
                  <a:lnTo>
                    <a:pt x="119476" y="0"/>
                  </a:lnTo>
                  <a:close/>
                </a:path>
              </a:pathLst>
            </a:custGeom>
            <a:solidFill>
              <a:srgbClr val="AAC46C"/>
            </a:solidFill>
          </p:spPr>
          <p:txBody>
            <a:bodyPr wrap="square" lIns="0" tIns="0" rIns="0" bIns="0" rtlCol="0"/>
            <a:lstStyle/>
            <a:p>
              <a:endParaRPr sz="1000" b="1">
                <a:solidFill>
                  <a:prstClr val="black"/>
                </a:solidFill>
              </a:endParaRPr>
            </a:p>
          </p:txBody>
        </p:sp>
        <p:sp>
          <p:nvSpPr>
            <p:cNvPr id="266" name="object 105"/>
            <p:cNvSpPr/>
            <p:nvPr/>
          </p:nvSpPr>
          <p:spPr>
            <a:xfrm>
              <a:off x="1802050" y="3564571"/>
              <a:ext cx="458470" cy="574675"/>
            </a:xfrm>
            <a:custGeom>
              <a:avLst/>
              <a:gdLst/>
              <a:ahLst/>
              <a:cxnLst/>
              <a:rect l="l" t="t" r="r" b="b"/>
              <a:pathLst>
                <a:path w="458469" h="574675">
                  <a:moveTo>
                    <a:pt x="457974" y="0"/>
                  </a:moveTo>
                  <a:lnTo>
                    <a:pt x="0" y="574523"/>
                  </a:lnTo>
                </a:path>
              </a:pathLst>
            </a:custGeom>
            <a:ln w="38099">
              <a:solidFill>
                <a:srgbClr val="CD665F"/>
              </a:solidFill>
            </a:ln>
          </p:spPr>
          <p:txBody>
            <a:bodyPr wrap="square" lIns="0" tIns="0" rIns="0" bIns="0" rtlCol="0"/>
            <a:lstStyle/>
            <a:p>
              <a:endParaRPr sz="1000" b="1">
                <a:solidFill>
                  <a:prstClr val="black"/>
                </a:solidFill>
              </a:endParaRPr>
            </a:p>
          </p:txBody>
        </p:sp>
        <p:sp>
          <p:nvSpPr>
            <p:cNvPr id="267" name="object 106"/>
            <p:cNvSpPr/>
            <p:nvPr/>
          </p:nvSpPr>
          <p:spPr>
            <a:xfrm>
              <a:off x="1778483" y="3989305"/>
              <a:ext cx="166370" cy="179705"/>
            </a:xfrm>
            <a:custGeom>
              <a:avLst/>
              <a:gdLst/>
              <a:ahLst/>
              <a:cxnLst/>
              <a:rect l="l" t="t" r="r" b="b"/>
              <a:pathLst>
                <a:path w="166369" h="179704">
                  <a:moveTo>
                    <a:pt x="45426" y="0"/>
                  </a:moveTo>
                  <a:lnTo>
                    <a:pt x="32744" y="2594"/>
                  </a:lnTo>
                  <a:lnTo>
                    <a:pt x="24710" y="12503"/>
                  </a:lnTo>
                  <a:lnTo>
                    <a:pt x="23825" y="16099"/>
                  </a:lnTo>
                  <a:lnTo>
                    <a:pt x="0" y="179353"/>
                  </a:lnTo>
                  <a:lnTo>
                    <a:pt x="152565" y="120225"/>
                  </a:lnTo>
                  <a:lnTo>
                    <a:pt x="47132" y="120225"/>
                  </a:lnTo>
                  <a:lnTo>
                    <a:pt x="61526" y="21601"/>
                  </a:lnTo>
                  <a:lnTo>
                    <a:pt x="58932" y="8919"/>
                  </a:lnTo>
                  <a:lnTo>
                    <a:pt x="49023" y="885"/>
                  </a:lnTo>
                  <a:lnTo>
                    <a:pt x="45426" y="0"/>
                  </a:lnTo>
                  <a:close/>
                </a:path>
                <a:path w="166369" h="179704">
                  <a:moveTo>
                    <a:pt x="145298" y="82988"/>
                  </a:moveTo>
                  <a:lnTo>
                    <a:pt x="140065" y="84208"/>
                  </a:lnTo>
                  <a:lnTo>
                    <a:pt x="47132" y="120225"/>
                  </a:lnTo>
                  <a:lnTo>
                    <a:pt x="152565" y="120225"/>
                  </a:lnTo>
                  <a:lnTo>
                    <a:pt x="153833" y="119734"/>
                  </a:lnTo>
                  <a:lnTo>
                    <a:pt x="163186" y="111937"/>
                  </a:lnTo>
                  <a:lnTo>
                    <a:pt x="165933" y="100320"/>
                  </a:lnTo>
                  <a:lnTo>
                    <a:pt x="164712" y="95087"/>
                  </a:lnTo>
                  <a:lnTo>
                    <a:pt x="156915" y="85735"/>
                  </a:lnTo>
                  <a:lnTo>
                    <a:pt x="145298" y="82988"/>
                  </a:lnTo>
                  <a:close/>
                </a:path>
              </a:pathLst>
            </a:custGeom>
            <a:solidFill>
              <a:srgbClr val="CD665F"/>
            </a:solidFill>
          </p:spPr>
          <p:txBody>
            <a:bodyPr wrap="square" lIns="0" tIns="0" rIns="0" bIns="0" rtlCol="0"/>
            <a:lstStyle/>
            <a:p>
              <a:endParaRPr sz="1000" b="1">
                <a:solidFill>
                  <a:prstClr val="black"/>
                </a:solidFill>
              </a:endParaRPr>
            </a:p>
          </p:txBody>
        </p:sp>
        <p:sp>
          <p:nvSpPr>
            <p:cNvPr id="268" name="object 108"/>
            <p:cNvSpPr/>
            <p:nvPr/>
          </p:nvSpPr>
          <p:spPr>
            <a:xfrm>
              <a:off x="5161324" y="3566599"/>
              <a:ext cx="463550" cy="572770"/>
            </a:xfrm>
            <a:custGeom>
              <a:avLst/>
              <a:gdLst/>
              <a:ahLst/>
              <a:cxnLst/>
              <a:rect l="l" t="t" r="r" b="b"/>
              <a:pathLst>
                <a:path w="463550" h="572770">
                  <a:moveTo>
                    <a:pt x="463135" y="0"/>
                  </a:moveTo>
                  <a:lnTo>
                    <a:pt x="0" y="572662"/>
                  </a:lnTo>
                </a:path>
              </a:pathLst>
            </a:custGeom>
            <a:ln w="38099">
              <a:solidFill>
                <a:srgbClr val="AAC46C"/>
              </a:solidFill>
            </a:ln>
          </p:spPr>
          <p:txBody>
            <a:bodyPr wrap="square" lIns="0" tIns="0" rIns="0" bIns="0" rtlCol="0"/>
            <a:lstStyle/>
            <a:p>
              <a:endParaRPr sz="1000" b="1">
                <a:solidFill>
                  <a:prstClr val="black"/>
                </a:solidFill>
              </a:endParaRPr>
            </a:p>
          </p:txBody>
        </p:sp>
        <p:sp>
          <p:nvSpPr>
            <p:cNvPr id="269" name="object 109"/>
            <p:cNvSpPr/>
            <p:nvPr/>
          </p:nvSpPr>
          <p:spPr>
            <a:xfrm>
              <a:off x="5137549" y="3989630"/>
              <a:ext cx="167005" cy="179070"/>
            </a:xfrm>
            <a:custGeom>
              <a:avLst/>
              <a:gdLst/>
              <a:ahLst/>
              <a:cxnLst/>
              <a:rect l="l" t="t" r="r" b="b"/>
              <a:pathLst>
                <a:path w="167004" h="179070">
                  <a:moveTo>
                    <a:pt x="46691" y="0"/>
                  </a:moveTo>
                  <a:lnTo>
                    <a:pt x="34021" y="2485"/>
                  </a:lnTo>
                  <a:lnTo>
                    <a:pt x="25912" y="12286"/>
                  </a:lnTo>
                  <a:lnTo>
                    <a:pt x="24977" y="15946"/>
                  </a:lnTo>
                  <a:lnTo>
                    <a:pt x="0" y="179028"/>
                  </a:lnTo>
                  <a:lnTo>
                    <a:pt x="154250" y="120496"/>
                  </a:lnTo>
                  <a:lnTo>
                    <a:pt x="154568" y="120234"/>
                  </a:lnTo>
                  <a:lnTo>
                    <a:pt x="47548" y="120234"/>
                  </a:lnTo>
                  <a:lnTo>
                    <a:pt x="62637" y="21714"/>
                  </a:lnTo>
                  <a:lnTo>
                    <a:pt x="60152" y="9044"/>
                  </a:lnTo>
                  <a:lnTo>
                    <a:pt x="50351" y="935"/>
                  </a:lnTo>
                  <a:lnTo>
                    <a:pt x="46691" y="0"/>
                  </a:lnTo>
                  <a:close/>
                </a:path>
                <a:path w="167004" h="179070">
                  <a:moveTo>
                    <a:pt x="145942" y="83693"/>
                  </a:moveTo>
                  <a:lnTo>
                    <a:pt x="140733" y="84874"/>
                  </a:lnTo>
                  <a:lnTo>
                    <a:pt x="47548" y="120234"/>
                  </a:lnTo>
                  <a:lnTo>
                    <a:pt x="154568" y="120234"/>
                  </a:lnTo>
                  <a:lnTo>
                    <a:pt x="163666" y="112751"/>
                  </a:lnTo>
                  <a:lnTo>
                    <a:pt x="166484" y="101135"/>
                  </a:lnTo>
                  <a:lnTo>
                    <a:pt x="165303" y="95926"/>
                  </a:lnTo>
                  <a:lnTo>
                    <a:pt x="157559" y="86511"/>
                  </a:lnTo>
                  <a:lnTo>
                    <a:pt x="145942" y="83693"/>
                  </a:lnTo>
                  <a:close/>
                </a:path>
              </a:pathLst>
            </a:custGeom>
            <a:solidFill>
              <a:srgbClr val="AAC46C"/>
            </a:solidFill>
          </p:spPr>
          <p:txBody>
            <a:bodyPr wrap="square" lIns="0" tIns="0" rIns="0" bIns="0" rtlCol="0"/>
            <a:lstStyle/>
            <a:p>
              <a:endParaRPr sz="1000" b="1">
                <a:solidFill>
                  <a:prstClr val="black"/>
                </a:solidFill>
              </a:endParaRPr>
            </a:p>
          </p:txBody>
        </p:sp>
        <p:sp>
          <p:nvSpPr>
            <p:cNvPr id="270" name="object 111"/>
            <p:cNvSpPr/>
            <p:nvPr/>
          </p:nvSpPr>
          <p:spPr>
            <a:xfrm>
              <a:off x="5624460" y="3566599"/>
              <a:ext cx="603250" cy="575945"/>
            </a:xfrm>
            <a:custGeom>
              <a:avLst/>
              <a:gdLst/>
              <a:ahLst/>
              <a:cxnLst/>
              <a:rect l="l" t="t" r="r" b="b"/>
              <a:pathLst>
                <a:path w="603250" h="575945">
                  <a:moveTo>
                    <a:pt x="0" y="0"/>
                  </a:moveTo>
                  <a:lnTo>
                    <a:pt x="602890" y="575555"/>
                  </a:lnTo>
                </a:path>
              </a:pathLst>
            </a:custGeom>
            <a:ln w="38099">
              <a:solidFill>
                <a:srgbClr val="CD665F"/>
              </a:solidFill>
            </a:ln>
          </p:spPr>
          <p:txBody>
            <a:bodyPr wrap="square" lIns="0" tIns="0" rIns="0" bIns="0" rtlCol="0"/>
            <a:lstStyle/>
            <a:p>
              <a:endParaRPr sz="1000" b="1">
                <a:solidFill>
                  <a:prstClr val="black"/>
                </a:solidFill>
              </a:endParaRPr>
            </a:p>
          </p:txBody>
        </p:sp>
        <p:sp>
          <p:nvSpPr>
            <p:cNvPr id="271" name="object 112"/>
            <p:cNvSpPr/>
            <p:nvPr/>
          </p:nvSpPr>
          <p:spPr>
            <a:xfrm>
              <a:off x="6079582" y="3996696"/>
              <a:ext cx="175260" cy="172085"/>
            </a:xfrm>
            <a:custGeom>
              <a:avLst/>
              <a:gdLst/>
              <a:ahLst/>
              <a:cxnLst/>
              <a:rect l="l" t="t" r="r" b="b"/>
              <a:pathLst>
                <a:path w="175260" h="172085">
                  <a:moveTo>
                    <a:pt x="18973" y="95705"/>
                  </a:moveTo>
                  <a:lnTo>
                    <a:pt x="7307" y="99760"/>
                  </a:lnTo>
                  <a:lnTo>
                    <a:pt x="524" y="110338"/>
                  </a:lnTo>
                  <a:lnTo>
                    <a:pt x="0" y="114840"/>
                  </a:lnTo>
                  <a:lnTo>
                    <a:pt x="4056" y="126506"/>
                  </a:lnTo>
                  <a:lnTo>
                    <a:pt x="14635" y="133289"/>
                  </a:lnTo>
                  <a:lnTo>
                    <a:pt x="175116" y="171565"/>
                  </a:lnTo>
                  <a:lnTo>
                    <a:pt x="160072" y="119352"/>
                  </a:lnTo>
                  <a:lnTo>
                    <a:pt x="120423" y="119352"/>
                  </a:lnTo>
                  <a:lnTo>
                    <a:pt x="23474" y="96229"/>
                  </a:lnTo>
                  <a:lnTo>
                    <a:pt x="18973" y="95705"/>
                  </a:lnTo>
                  <a:close/>
                </a:path>
                <a:path w="175260" h="172085">
                  <a:moveTo>
                    <a:pt x="105861" y="0"/>
                  </a:moveTo>
                  <a:lnTo>
                    <a:pt x="101388" y="1932"/>
                  </a:lnTo>
                  <a:lnTo>
                    <a:pt x="93464" y="11186"/>
                  </a:lnTo>
                  <a:lnTo>
                    <a:pt x="92830" y="23578"/>
                  </a:lnTo>
                  <a:lnTo>
                    <a:pt x="120423" y="119352"/>
                  </a:lnTo>
                  <a:lnTo>
                    <a:pt x="160072" y="119352"/>
                  </a:lnTo>
                  <a:lnTo>
                    <a:pt x="129440" y="13031"/>
                  </a:lnTo>
                  <a:lnTo>
                    <a:pt x="127507" y="8557"/>
                  </a:lnTo>
                  <a:lnTo>
                    <a:pt x="118253" y="634"/>
                  </a:lnTo>
                  <a:lnTo>
                    <a:pt x="105861" y="0"/>
                  </a:lnTo>
                  <a:close/>
                </a:path>
              </a:pathLst>
            </a:custGeom>
            <a:solidFill>
              <a:srgbClr val="CD665F"/>
            </a:solidFill>
          </p:spPr>
          <p:txBody>
            <a:bodyPr wrap="square" lIns="0" tIns="0" rIns="0" bIns="0" rtlCol="0"/>
            <a:lstStyle/>
            <a:p>
              <a:endParaRPr sz="1000" b="1">
                <a:solidFill>
                  <a:prstClr val="black"/>
                </a:solidFill>
              </a:endParaRPr>
            </a:p>
          </p:txBody>
        </p:sp>
        <p:sp>
          <p:nvSpPr>
            <p:cNvPr id="272" name="object 114"/>
            <p:cNvSpPr/>
            <p:nvPr/>
          </p:nvSpPr>
          <p:spPr>
            <a:xfrm>
              <a:off x="7275400" y="3566599"/>
              <a:ext cx="76200" cy="562610"/>
            </a:xfrm>
            <a:custGeom>
              <a:avLst/>
              <a:gdLst/>
              <a:ahLst/>
              <a:cxnLst/>
              <a:rect l="l" t="t" r="r" b="b"/>
              <a:pathLst>
                <a:path w="76200" h="562610">
                  <a:moveTo>
                    <a:pt x="0" y="0"/>
                  </a:moveTo>
                  <a:lnTo>
                    <a:pt x="75906" y="562607"/>
                  </a:lnTo>
                </a:path>
              </a:pathLst>
            </a:custGeom>
            <a:ln w="38099">
              <a:solidFill>
                <a:srgbClr val="AAC46C"/>
              </a:solidFill>
            </a:ln>
          </p:spPr>
          <p:txBody>
            <a:bodyPr wrap="square" lIns="0" tIns="0" rIns="0" bIns="0" rtlCol="0"/>
            <a:lstStyle/>
            <a:p>
              <a:endParaRPr sz="1000" b="1">
                <a:solidFill>
                  <a:prstClr val="black"/>
                </a:solidFill>
              </a:endParaRPr>
            </a:p>
          </p:txBody>
        </p:sp>
        <p:sp>
          <p:nvSpPr>
            <p:cNvPr id="404" name="object 115"/>
            <p:cNvSpPr/>
            <p:nvPr/>
          </p:nvSpPr>
          <p:spPr>
            <a:xfrm>
              <a:off x="7250901" y="3988068"/>
              <a:ext cx="170180" cy="179070"/>
            </a:xfrm>
            <a:custGeom>
              <a:avLst/>
              <a:gdLst/>
              <a:ahLst/>
              <a:cxnLst/>
              <a:rect l="l" t="t" r="r" b="b"/>
              <a:pathLst>
                <a:path w="170179" h="179070">
                  <a:moveTo>
                    <a:pt x="18640" y="17732"/>
                  </a:moveTo>
                  <a:lnTo>
                    <a:pt x="7333" y="21754"/>
                  </a:lnTo>
                  <a:lnTo>
                    <a:pt x="3381" y="25929"/>
                  </a:lnTo>
                  <a:lnTo>
                    <a:pt x="0" y="37185"/>
                  </a:lnTo>
                  <a:lnTo>
                    <a:pt x="4022" y="48491"/>
                  </a:lnTo>
                  <a:lnTo>
                    <a:pt x="105461" y="178605"/>
                  </a:lnTo>
                  <a:lnTo>
                    <a:pt x="136611" y="103669"/>
                  </a:lnTo>
                  <a:lnTo>
                    <a:pt x="95350" y="103669"/>
                  </a:lnTo>
                  <a:lnTo>
                    <a:pt x="34070" y="25066"/>
                  </a:lnTo>
                  <a:lnTo>
                    <a:pt x="29895" y="21113"/>
                  </a:lnTo>
                  <a:lnTo>
                    <a:pt x="18640" y="17732"/>
                  </a:lnTo>
                  <a:close/>
                </a:path>
                <a:path w="170179" h="179070">
                  <a:moveTo>
                    <a:pt x="153206" y="0"/>
                  </a:moveTo>
                  <a:lnTo>
                    <a:pt x="141585" y="2500"/>
                  </a:lnTo>
                  <a:lnTo>
                    <a:pt x="133608" y="11636"/>
                  </a:lnTo>
                  <a:lnTo>
                    <a:pt x="95350" y="103669"/>
                  </a:lnTo>
                  <a:lnTo>
                    <a:pt x="136611" y="103669"/>
                  </a:lnTo>
                  <a:lnTo>
                    <a:pt x="168789" y="26261"/>
                  </a:lnTo>
                  <a:lnTo>
                    <a:pt x="170148" y="20956"/>
                  </a:lnTo>
                  <a:lnTo>
                    <a:pt x="167646" y="9335"/>
                  </a:lnTo>
                  <a:lnTo>
                    <a:pt x="158511" y="1358"/>
                  </a:lnTo>
                  <a:lnTo>
                    <a:pt x="153206" y="0"/>
                  </a:lnTo>
                  <a:close/>
                </a:path>
              </a:pathLst>
            </a:custGeom>
            <a:solidFill>
              <a:srgbClr val="AAC46C"/>
            </a:solidFill>
          </p:spPr>
          <p:txBody>
            <a:bodyPr wrap="square" lIns="0" tIns="0" rIns="0" bIns="0" rtlCol="0"/>
            <a:lstStyle/>
            <a:p>
              <a:endParaRPr sz="1000" b="1">
                <a:solidFill>
                  <a:prstClr val="black"/>
                </a:solidFill>
              </a:endParaRPr>
            </a:p>
          </p:txBody>
        </p:sp>
        <p:sp>
          <p:nvSpPr>
            <p:cNvPr id="405" name="object 117"/>
            <p:cNvSpPr/>
            <p:nvPr/>
          </p:nvSpPr>
          <p:spPr>
            <a:xfrm>
              <a:off x="7275400" y="3566599"/>
              <a:ext cx="1179195" cy="583565"/>
            </a:xfrm>
            <a:custGeom>
              <a:avLst/>
              <a:gdLst/>
              <a:ahLst/>
              <a:cxnLst/>
              <a:rect l="l" t="t" r="r" b="b"/>
              <a:pathLst>
                <a:path w="1179195" h="583564">
                  <a:moveTo>
                    <a:pt x="0" y="0"/>
                  </a:moveTo>
                  <a:lnTo>
                    <a:pt x="1178963" y="583309"/>
                  </a:lnTo>
                </a:path>
              </a:pathLst>
            </a:custGeom>
            <a:ln w="38099">
              <a:solidFill>
                <a:srgbClr val="CD665F"/>
              </a:solidFill>
            </a:ln>
          </p:spPr>
          <p:txBody>
            <a:bodyPr wrap="square" lIns="0" tIns="0" rIns="0" bIns="0" rtlCol="0"/>
            <a:lstStyle/>
            <a:p>
              <a:endParaRPr sz="1000" b="1">
                <a:solidFill>
                  <a:prstClr val="black"/>
                </a:solidFill>
              </a:endParaRPr>
            </a:p>
          </p:txBody>
        </p:sp>
        <p:sp>
          <p:nvSpPr>
            <p:cNvPr id="406" name="object 118"/>
            <p:cNvSpPr/>
            <p:nvPr/>
          </p:nvSpPr>
          <p:spPr>
            <a:xfrm>
              <a:off x="8303345" y="4020439"/>
              <a:ext cx="185420" cy="158115"/>
            </a:xfrm>
            <a:custGeom>
              <a:avLst/>
              <a:gdLst/>
              <a:ahLst/>
              <a:cxnLst/>
              <a:rect l="l" t="t" r="r" b="b"/>
              <a:pathLst>
                <a:path w="185420" h="158114">
                  <a:moveTo>
                    <a:pt x="79196" y="0"/>
                  </a:moveTo>
                  <a:lnTo>
                    <a:pt x="67649" y="3121"/>
                  </a:lnTo>
                  <a:lnTo>
                    <a:pt x="63328" y="7035"/>
                  </a:lnTo>
                  <a:lnTo>
                    <a:pt x="59118" y="17965"/>
                  </a:lnTo>
                  <a:lnTo>
                    <a:pt x="62240" y="29513"/>
                  </a:lnTo>
                  <a:lnTo>
                    <a:pt x="117133" y="112703"/>
                  </a:lnTo>
                  <a:lnTo>
                    <a:pt x="17698" y="119537"/>
                  </a:lnTo>
                  <a:lnTo>
                    <a:pt x="14934" y="119930"/>
                  </a:lnTo>
                  <a:lnTo>
                    <a:pt x="3813" y="127047"/>
                  </a:lnTo>
                  <a:lnTo>
                    <a:pt x="0" y="139848"/>
                  </a:lnTo>
                  <a:lnTo>
                    <a:pt x="393" y="142615"/>
                  </a:lnTo>
                  <a:lnTo>
                    <a:pt x="7512" y="153735"/>
                  </a:lnTo>
                  <a:lnTo>
                    <a:pt x="20312" y="157547"/>
                  </a:lnTo>
                  <a:lnTo>
                    <a:pt x="184905" y="146235"/>
                  </a:lnTo>
                  <a:lnTo>
                    <a:pt x="94040" y="8529"/>
                  </a:lnTo>
                  <a:lnTo>
                    <a:pt x="90127" y="4209"/>
                  </a:lnTo>
                  <a:lnTo>
                    <a:pt x="79196" y="0"/>
                  </a:lnTo>
                  <a:close/>
                </a:path>
              </a:pathLst>
            </a:custGeom>
            <a:solidFill>
              <a:srgbClr val="CD665F"/>
            </a:solidFill>
          </p:spPr>
          <p:txBody>
            <a:bodyPr wrap="square" lIns="0" tIns="0" rIns="0" bIns="0" rtlCol="0"/>
            <a:lstStyle/>
            <a:p>
              <a:endParaRPr sz="1000" b="1">
                <a:solidFill>
                  <a:prstClr val="black"/>
                </a:solidFill>
              </a:endParaRPr>
            </a:p>
          </p:txBody>
        </p:sp>
        <p:sp>
          <p:nvSpPr>
            <p:cNvPr id="407" name="object 37"/>
            <p:cNvSpPr txBox="1"/>
            <p:nvPr/>
          </p:nvSpPr>
          <p:spPr>
            <a:xfrm>
              <a:off x="3683000" y="3231203"/>
              <a:ext cx="736602" cy="208960"/>
            </a:xfrm>
            <a:prstGeom prst="rect">
              <a:avLst/>
            </a:prstGeom>
          </p:spPr>
          <p:txBody>
            <a:bodyPr vert="horz" wrap="square" lIns="0" tIns="0" rIns="0" bIns="0" rtlCol="0">
              <a:spAutoFit/>
            </a:bodyPr>
            <a:lstStyle/>
            <a:p>
              <a:pPr marL="12700"/>
              <a:r>
                <a:rPr lang="en-US" sz="1050" b="1" spc="-10" dirty="0">
                  <a:solidFill>
                    <a:srgbClr val="FFFFFF"/>
                  </a:solidFill>
                  <a:cs typeface="Calibri"/>
                </a:rPr>
                <a:t>6 ?</a:t>
              </a:r>
              <a:endParaRPr sz="1050" b="1" dirty="0">
                <a:solidFill>
                  <a:prstClr val="black"/>
                </a:solidFill>
                <a:cs typeface="Calibri"/>
              </a:endParaRPr>
            </a:p>
          </p:txBody>
        </p:sp>
        <p:sp>
          <p:nvSpPr>
            <p:cNvPr id="408" name="object 37"/>
            <p:cNvSpPr txBox="1"/>
            <p:nvPr/>
          </p:nvSpPr>
          <p:spPr>
            <a:xfrm>
              <a:off x="6248400" y="2237626"/>
              <a:ext cx="736602" cy="208960"/>
            </a:xfrm>
            <a:prstGeom prst="rect">
              <a:avLst/>
            </a:prstGeom>
          </p:spPr>
          <p:txBody>
            <a:bodyPr vert="horz" wrap="square" lIns="0" tIns="0" rIns="0" bIns="0" rtlCol="0">
              <a:spAutoFit/>
            </a:bodyPr>
            <a:lstStyle/>
            <a:p>
              <a:pPr marL="12700"/>
              <a:r>
                <a:rPr lang="en-US" sz="1050" b="1" spc="-10" dirty="0">
                  <a:solidFill>
                    <a:srgbClr val="FFFFFF"/>
                  </a:solidFill>
                  <a:cs typeface="Calibri"/>
                </a:rPr>
                <a:t>12 ?</a:t>
              </a:r>
              <a:endParaRPr sz="1050" b="1" dirty="0">
                <a:solidFill>
                  <a:prstClr val="black"/>
                </a:solidFill>
                <a:cs typeface="Calibri"/>
              </a:endParaRPr>
            </a:p>
          </p:txBody>
        </p:sp>
        <p:sp>
          <p:nvSpPr>
            <p:cNvPr id="409" name="object 37"/>
            <p:cNvSpPr txBox="1"/>
            <p:nvPr/>
          </p:nvSpPr>
          <p:spPr>
            <a:xfrm>
              <a:off x="5486399" y="3231203"/>
              <a:ext cx="736602" cy="208960"/>
            </a:xfrm>
            <a:prstGeom prst="rect">
              <a:avLst/>
            </a:prstGeom>
          </p:spPr>
          <p:txBody>
            <a:bodyPr vert="horz" wrap="square" lIns="0" tIns="0" rIns="0" bIns="0" rtlCol="0">
              <a:spAutoFit/>
            </a:bodyPr>
            <a:lstStyle/>
            <a:p>
              <a:pPr marL="12700"/>
              <a:r>
                <a:rPr lang="en-US" sz="1050" b="1" spc="-10" dirty="0">
                  <a:solidFill>
                    <a:srgbClr val="FFFFFF"/>
                  </a:solidFill>
                  <a:cs typeface="Calibri"/>
                </a:rPr>
                <a:t>10 ?</a:t>
              </a:r>
              <a:endParaRPr sz="1050" b="1" dirty="0">
                <a:solidFill>
                  <a:prstClr val="black"/>
                </a:solidFill>
                <a:cs typeface="Calibri"/>
              </a:endParaRPr>
            </a:p>
          </p:txBody>
        </p:sp>
        <p:sp>
          <p:nvSpPr>
            <p:cNvPr id="410" name="object 37"/>
            <p:cNvSpPr txBox="1"/>
            <p:nvPr/>
          </p:nvSpPr>
          <p:spPr>
            <a:xfrm>
              <a:off x="7035800" y="3228226"/>
              <a:ext cx="736602" cy="208960"/>
            </a:xfrm>
            <a:prstGeom prst="rect">
              <a:avLst/>
            </a:prstGeom>
          </p:spPr>
          <p:txBody>
            <a:bodyPr vert="horz" wrap="square" lIns="0" tIns="0" rIns="0" bIns="0" rtlCol="0">
              <a:spAutoFit/>
            </a:bodyPr>
            <a:lstStyle/>
            <a:p>
              <a:pPr marL="12700"/>
              <a:r>
                <a:rPr lang="en-US" sz="1050" b="1" spc="-10" dirty="0">
                  <a:solidFill>
                    <a:srgbClr val="FFFFFF"/>
                  </a:solidFill>
                  <a:cs typeface="Calibri"/>
                </a:rPr>
                <a:t>14 ?</a:t>
              </a:r>
              <a:endParaRPr sz="1050" b="1" dirty="0">
                <a:solidFill>
                  <a:prstClr val="black"/>
                </a:solidFill>
                <a:cs typeface="Calibri"/>
              </a:endParaRPr>
            </a:p>
          </p:txBody>
        </p:sp>
        <p:sp>
          <p:nvSpPr>
            <p:cNvPr id="411" name="object 58"/>
            <p:cNvSpPr txBox="1"/>
            <p:nvPr/>
          </p:nvSpPr>
          <p:spPr>
            <a:xfrm>
              <a:off x="2750184" y="4278841"/>
              <a:ext cx="602615" cy="265346"/>
            </a:xfrm>
            <a:prstGeom prst="rect">
              <a:avLst/>
            </a:prstGeom>
          </p:spPr>
          <p:txBody>
            <a:bodyPr vert="horz" wrap="square" lIns="0" tIns="0" rIns="0" bIns="0" rtlCol="0">
              <a:spAutoFit/>
            </a:bodyPr>
            <a:lstStyle/>
            <a:p>
              <a:pPr marL="12700" marR="5080" indent="51435">
                <a:lnSpc>
                  <a:spcPts val="1600"/>
                </a:lnSpc>
              </a:pPr>
              <a:r>
                <a:rPr lang="en-US" sz="1050" b="1" dirty="0">
                  <a:solidFill>
                    <a:srgbClr val="FFFFFF"/>
                  </a:solidFill>
                  <a:cs typeface="Calibri"/>
                </a:rPr>
                <a:t>5</a:t>
              </a:r>
              <a:endParaRPr sz="1050" b="1" dirty="0">
                <a:solidFill>
                  <a:prstClr val="black"/>
                </a:solidFill>
                <a:cs typeface="Calibri"/>
              </a:endParaRPr>
            </a:p>
          </p:txBody>
        </p:sp>
        <p:sp>
          <p:nvSpPr>
            <p:cNvPr id="412" name="object 58"/>
            <p:cNvSpPr txBox="1"/>
            <p:nvPr/>
          </p:nvSpPr>
          <p:spPr>
            <a:xfrm>
              <a:off x="3816984" y="4261558"/>
              <a:ext cx="602615" cy="265346"/>
            </a:xfrm>
            <a:prstGeom prst="rect">
              <a:avLst/>
            </a:prstGeom>
          </p:spPr>
          <p:txBody>
            <a:bodyPr vert="horz" wrap="square" lIns="0" tIns="0" rIns="0" bIns="0" rtlCol="0">
              <a:spAutoFit/>
            </a:bodyPr>
            <a:lstStyle/>
            <a:p>
              <a:pPr marL="12700" marR="5080" indent="51435">
                <a:lnSpc>
                  <a:spcPts val="1600"/>
                </a:lnSpc>
              </a:pPr>
              <a:r>
                <a:rPr lang="en-US" sz="1050" b="1" dirty="0">
                  <a:solidFill>
                    <a:srgbClr val="FFFFFF"/>
                  </a:solidFill>
                  <a:cs typeface="Calibri"/>
                </a:rPr>
                <a:t>7</a:t>
              </a:r>
              <a:endParaRPr sz="1050" b="1" dirty="0">
                <a:solidFill>
                  <a:prstClr val="black"/>
                </a:solidFill>
                <a:cs typeface="Calibri"/>
              </a:endParaRPr>
            </a:p>
          </p:txBody>
        </p:sp>
        <p:sp>
          <p:nvSpPr>
            <p:cNvPr id="413" name="object 58"/>
            <p:cNvSpPr txBox="1"/>
            <p:nvPr/>
          </p:nvSpPr>
          <p:spPr>
            <a:xfrm>
              <a:off x="4963297" y="4268901"/>
              <a:ext cx="602615" cy="265346"/>
            </a:xfrm>
            <a:prstGeom prst="rect">
              <a:avLst/>
            </a:prstGeom>
          </p:spPr>
          <p:txBody>
            <a:bodyPr vert="horz" wrap="square" lIns="0" tIns="0" rIns="0" bIns="0" rtlCol="0">
              <a:spAutoFit/>
            </a:bodyPr>
            <a:lstStyle/>
            <a:p>
              <a:pPr marL="12700" marR="5080" indent="51435">
                <a:lnSpc>
                  <a:spcPts val="1600"/>
                </a:lnSpc>
              </a:pPr>
              <a:r>
                <a:rPr lang="en-US" sz="1050" b="1" dirty="0">
                  <a:solidFill>
                    <a:srgbClr val="FFFFFF"/>
                  </a:solidFill>
                  <a:cs typeface="Calibri"/>
                </a:rPr>
                <a:t>9</a:t>
              </a:r>
              <a:endParaRPr sz="1050" b="1" dirty="0">
                <a:solidFill>
                  <a:prstClr val="black"/>
                </a:solidFill>
                <a:cs typeface="Calibri"/>
              </a:endParaRPr>
            </a:p>
          </p:txBody>
        </p:sp>
        <p:sp>
          <p:nvSpPr>
            <p:cNvPr id="414" name="object 58"/>
            <p:cNvSpPr txBox="1"/>
            <p:nvPr/>
          </p:nvSpPr>
          <p:spPr>
            <a:xfrm>
              <a:off x="6102985" y="4242397"/>
              <a:ext cx="602615" cy="265346"/>
            </a:xfrm>
            <a:prstGeom prst="rect">
              <a:avLst/>
            </a:prstGeom>
          </p:spPr>
          <p:txBody>
            <a:bodyPr vert="horz" wrap="square" lIns="0" tIns="0" rIns="0" bIns="0" rtlCol="0">
              <a:spAutoFit/>
            </a:bodyPr>
            <a:lstStyle/>
            <a:p>
              <a:pPr marL="12700" marR="5080" indent="51435">
                <a:lnSpc>
                  <a:spcPts val="1600"/>
                </a:lnSpc>
              </a:pPr>
              <a:r>
                <a:rPr lang="en-US" sz="1050" b="1" dirty="0">
                  <a:solidFill>
                    <a:srgbClr val="FFFFFF"/>
                  </a:solidFill>
                  <a:cs typeface="Calibri"/>
                </a:rPr>
                <a:t>11</a:t>
              </a:r>
              <a:endParaRPr sz="1050" b="1" dirty="0">
                <a:solidFill>
                  <a:prstClr val="black"/>
                </a:solidFill>
                <a:cs typeface="Calibri"/>
              </a:endParaRPr>
            </a:p>
          </p:txBody>
        </p:sp>
        <p:sp>
          <p:nvSpPr>
            <p:cNvPr id="415" name="object 58"/>
            <p:cNvSpPr txBox="1"/>
            <p:nvPr/>
          </p:nvSpPr>
          <p:spPr>
            <a:xfrm>
              <a:off x="7169785" y="4285637"/>
              <a:ext cx="602615" cy="265346"/>
            </a:xfrm>
            <a:prstGeom prst="rect">
              <a:avLst/>
            </a:prstGeom>
          </p:spPr>
          <p:txBody>
            <a:bodyPr vert="horz" wrap="square" lIns="0" tIns="0" rIns="0" bIns="0" rtlCol="0">
              <a:spAutoFit/>
            </a:bodyPr>
            <a:lstStyle/>
            <a:p>
              <a:pPr marL="12700" marR="5080" indent="51435">
                <a:lnSpc>
                  <a:spcPts val="1600"/>
                </a:lnSpc>
              </a:pPr>
              <a:r>
                <a:rPr lang="en-US" sz="1050" b="1" dirty="0">
                  <a:solidFill>
                    <a:srgbClr val="FFFFFF"/>
                  </a:solidFill>
                  <a:cs typeface="Calibri"/>
                </a:rPr>
                <a:t>13</a:t>
              </a:r>
              <a:endParaRPr sz="1050" b="1" dirty="0">
                <a:solidFill>
                  <a:prstClr val="black"/>
                </a:solidFill>
                <a:cs typeface="Calibri"/>
              </a:endParaRPr>
            </a:p>
          </p:txBody>
        </p:sp>
        <p:sp>
          <p:nvSpPr>
            <p:cNvPr id="416" name="object 58"/>
            <p:cNvSpPr txBox="1"/>
            <p:nvPr/>
          </p:nvSpPr>
          <p:spPr>
            <a:xfrm>
              <a:off x="8229600" y="4298004"/>
              <a:ext cx="602615" cy="265346"/>
            </a:xfrm>
            <a:prstGeom prst="rect">
              <a:avLst/>
            </a:prstGeom>
          </p:spPr>
          <p:txBody>
            <a:bodyPr vert="horz" wrap="square" lIns="0" tIns="0" rIns="0" bIns="0" rtlCol="0">
              <a:spAutoFit/>
            </a:bodyPr>
            <a:lstStyle/>
            <a:p>
              <a:pPr marL="12700" marR="5080" indent="51435">
                <a:lnSpc>
                  <a:spcPts val="1600"/>
                </a:lnSpc>
              </a:pPr>
              <a:r>
                <a:rPr lang="en-US" sz="1050" b="1" dirty="0">
                  <a:solidFill>
                    <a:srgbClr val="FFFFFF"/>
                  </a:solidFill>
                  <a:cs typeface="Calibri"/>
                </a:rPr>
                <a:t>15</a:t>
              </a:r>
              <a:endParaRPr sz="1050" b="1" dirty="0">
                <a:solidFill>
                  <a:prstClr val="black"/>
                </a:solidFill>
                <a:cs typeface="Calibri"/>
              </a:endParaRPr>
            </a:p>
          </p:txBody>
        </p:sp>
        <p:sp>
          <p:nvSpPr>
            <p:cNvPr id="417" name="文本框 131"/>
            <p:cNvSpPr txBox="1"/>
            <p:nvPr/>
          </p:nvSpPr>
          <p:spPr>
            <a:xfrm>
              <a:off x="3425059" y="1672781"/>
              <a:ext cx="769882" cy="319580"/>
            </a:xfrm>
            <a:prstGeom prst="rect">
              <a:avLst/>
            </a:prstGeom>
            <a:noFill/>
          </p:spPr>
          <p:txBody>
            <a:bodyPr wrap="square" rtlCol="0">
              <a:spAutoFit/>
            </a:bodyPr>
            <a:lstStyle/>
            <a:p>
              <a:r>
                <a:rPr lang="en-US" altLang="zh-CN" sz="1000" b="1" dirty="0">
                  <a:solidFill>
                    <a:prstClr val="black"/>
                  </a:solidFill>
                </a:rPr>
                <a:t>&lt;</a:t>
              </a:r>
              <a:endParaRPr lang="zh-CN" altLang="en-US" sz="1000" b="1" dirty="0">
                <a:solidFill>
                  <a:prstClr val="black"/>
                </a:solidFill>
              </a:endParaRPr>
            </a:p>
          </p:txBody>
        </p:sp>
        <p:sp>
          <p:nvSpPr>
            <p:cNvPr id="418" name="文本框 132"/>
            <p:cNvSpPr txBox="1"/>
            <p:nvPr/>
          </p:nvSpPr>
          <p:spPr>
            <a:xfrm>
              <a:off x="2057400" y="2697803"/>
              <a:ext cx="769882" cy="319580"/>
            </a:xfrm>
            <a:prstGeom prst="rect">
              <a:avLst/>
            </a:prstGeom>
            <a:noFill/>
          </p:spPr>
          <p:txBody>
            <a:bodyPr wrap="square" rtlCol="0">
              <a:spAutoFit/>
            </a:bodyPr>
            <a:lstStyle/>
            <a:p>
              <a:r>
                <a:rPr lang="en-US" altLang="zh-CN" sz="1000" b="1" dirty="0">
                  <a:solidFill>
                    <a:prstClr val="black"/>
                  </a:solidFill>
                </a:rPr>
                <a:t>&lt;</a:t>
              </a:r>
              <a:endParaRPr lang="zh-CN" altLang="en-US" sz="1000" b="1" dirty="0">
                <a:solidFill>
                  <a:prstClr val="black"/>
                </a:solidFill>
              </a:endParaRPr>
            </a:p>
          </p:txBody>
        </p:sp>
        <p:sp>
          <p:nvSpPr>
            <p:cNvPr id="419" name="文本框 133"/>
            <p:cNvSpPr txBox="1"/>
            <p:nvPr/>
          </p:nvSpPr>
          <p:spPr>
            <a:xfrm>
              <a:off x="990600" y="3623871"/>
              <a:ext cx="769882" cy="319580"/>
            </a:xfrm>
            <a:prstGeom prst="rect">
              <a:avLst/>
            </a:prstGeom>
            <a:noFill/>
          </p:spPr>
          <p:txBody>
            <a:bodyPr wrap="square" rtlCol="0">
              <a:spAutoFit/>
            </a:bodyPr>
            <a:lstStyle/>
            <a:p>
              <a:r>
                <a:rPr lang="en-US" altLang="zh-CN" sz="1000" b="1" dirty="0">
                  <a:solidFill>
                    <a:prstClr val="black"/>
                  </a:solidFill>
                </a:rPr>
                <a:t>&lt;</a:t>
              </a:r>
              <a:endParaRPr lang="zh-CN" altLang="en-US" sz="1000" b="1" dirty="0">
                <a:solidFill>
                  <a:prstClr val="black"/>
                </a:solidFill>
              </a:endParaRPr>
            </a:p>
          </p:txBody>
        </p:sp>
        <p:sp>
          <p:nvSpPr>
            <p:cNvPr id="420" name="文本框 134"/>
            <p:cNvSpPr txBox="1"/>
            <p:nvPr/>
          </p:nvSpPr>
          <p:spPr>
            <a:xfrm>
              <a:off x="2887718" y="3700071"/>
              <a:ext cx="769882" cy="319580"/>
            </a:xfrm>
            <a:prstGeom prst="rect">
              <a:avLst/>
            </a:prstGeom>
            <a:noFill/>
          </p:spPr>
          <p:txBody>
            <a:bodyPr wrap="square" rtlCol="0">
              <a:spAutoFit/>
            </a:bodyPr>
            <a:lstStyle/>
            <a:p>
              <a:r>
                <a:rPr lang="en-US" altLang="zh-CN" sz="1000" b="1" dirty="0">
                  <a:solidFill>
                    <a:prstClr val="black"/>
                  </a:solidFill>
                </a:rPr>
                <a:t>&lt;</a:t>
              </a:r>
              <a:endParaRPr lang="zh-CN" altLang="en-US" sz="1000" b="1" dirty="0">
                <a:solidFill>
                  <a:prstClr val="black"/>
                </a:solidFill>
              </a:endParaRPr>
            </a:p>
          </p:txBody>
        </p:sp>
        <p:sp>
          <p:nvSpPr>
            <p:cNvPr id="421" name="文本框 135"/>
            <p:cNvSpPr txBox="1"/>
            <p:nvPr/>
          </p:nvSpPr>
          <p:spPr>
            <a:xfrm>
              <a:off x="5021318" y="3688402"/>
              <a:ext cx="769882" cy="319580"/>
            </a:xfrm>
            <a:prstGeom prst="rect">
              <a:avLst/>
            </a:prstGeom>
            <a:noFill/>
          </p:spPr>
          <p:txBody>
            <a:bodyPr wrap="square" rtlCol="0">
              <a:spAutoFit/>
            </a:bodyPr>
            <a:lstStyle/>
            <a:p>
              <a:r>
                <a:rPr lang="en-US" altLang="zh-CN" sz="1000" b="1" dirty="0">
                  <a:solidFill>
                    <a:prstClr val="black"/>
                  </a:solidFill>
                </a:rPr>
                <a:t>&lt;</a:t>
              </a:r>
              <a:endParaRPr lang="zh-CN" altLang="en-US" sz="1000" b="1" dirty="0">
                <a:solidFill>
                  <a:prstClr val="black"/>
                </a:solidFill>
              </a:endParaRPr>
            </a:p>
          </p:txBody>
        </p:sp>
        <p:sp>
          <p:nvSpPr>
            <p:cNvPr id="422" name="文本框 136"/>
            <p:cNvSpPr txBox="1"/>
            <p:nvPr/>
          </p:nvSpPr>
          <p:spPr>
            <a:xfrm>
              <a:off x="6934200" y="3633811"/>
              <a:ext cx="769882" cy="319580"/>
            </a:xfrm>
            <a:prstGeom prst="rect">
              <a:avLst/>
            </a:prstGeom>
            <a:noFill/>
          </p:spPr>
          <p:txBody>
            <a:bodyPr wrap="square" rtlCol="0">
              <a:spAutoFit/>
            </a:bodyPr>
            <a:lstStyle/>
            <a:p>
              <a:r>
                <a:rPr lang="en-US" altLang="zh-CN" sz="1000" b="1" dirty="0">
                  <a:solidFill>
                    <a:prstClr val="black"/>
                  </a:solidFill>
                </a:rPr>
                <a:t>&lt;</a:t>
              </a:r>
              <a:endParaRPr lang="zh-CN" altLang="en-US" sz="1000" b="1" dirty="0">
                <a:solidFill>
                  <a:prstClr val="black"/>
                </a:solidFill>
              </a:endParaRPr>
            </a:p>
          </p:txBody>
        </p:sp>
        <p:sp>
          <p:nvSpPr>
            <p:cNvPr id="423" name="文本框 137"/>
            <p:cNvSpPr txBox="1"/>
            <p:nvPr/>
          </p:nvSpPr>
          <p:spPr>
            <a:xfrm>
              <a:off x="5358642" y="2700882"/>
              <a:ext cx="769882" cy="319580"/>
            </a:xfrm>
            <a:prstGeom prst="rect">
              <a:avLst/>
            </a:prstGeom>
            <a:noFill/>
          </p:spPr>
          <p:txBody>
            <a:bodyPr wrap="square" rtlCol="0">
              <a:spAutoFit/>
            </a:bodyPr>
            <a:lstStyle/>
            <a:p>
              <a:r>
                <a:rPr lang="en-US" altLang="zh-CN" sz="1000" b="1" dirty="0">
                  <a:solidFill>
                    <a:prstClr val="black"/>
                  </a:solidFill>
                </a:rPr>
                <a:t>&lt;</a:t>
              </a:r>
              <a:endParaRPr lang="zh-CN" altLang="en-US" sz="1000" b="1" dirty="0">
                <a:solidFill>
                  <a:prstClr val="black"/>
                </a:solidFill>
              </a:endParaRPr>
            </a:p>
          </p:txBody>
        </p:sp>
        <p:sp>
          <p:nvSpPr>
            <p:cNvPr id="424" name="文本框 138"/>
            <p:cNvSpPr txBox="1"/>
            <p:nvPr/>
          </p:nvSpPr>
          <p:spPr>
            <a:xfrm>
              <a:off x="5650094" y="1641709"/>
              <a:ext cx="769882" cy="319580"/>
            </a:xfrm>
            <a:prstGeom prst="rect">
              <a:avLst/>
            </a:prstGeom>
            <a:noFill/>
          </p:spPr>
          <p:txBody>
            <a:bodyPr wrap="square" rtlCol="0">
              <a:spAutoFit/>
            </a:bodyPr>
            <a:lstStyle/>
            <a:p>
              <a:r>
                <a:rPr lang="en-US" altLang="zh-CN" sz="1000" b="1" dirty="0">
                  <a:solidFill>
                    <a:prstClr val="black"/>
                  </a:solidFill>
                </a:rPr>
                <a:t>&gt;</a:t>
              </a:r>
              <a:endParaRPr lang="zh-CN" altLang="en-US" sz="1000" b="1" dirty="0">
                <a:solidFill>
                  <a:prstClr val="black"/>
                </a:solidFill>
              </a:endParaRPr>
            </a:p>
          </p:txBody>
        </p:sp>
        <p:sp>
          <p:nvSpPr>
            <p:cNvPr id="425" name="文本框 139"/>
            <p:cNvSpPr txBox="1"/>
            <p:nvPr/>
          </p:nvSpPr>
          <p:spPr>
            <a:xfrm>
              <a:off x="7073167" y="2641021"/>
              <a:ext cx="769882" cy="319580"/>
            </a:xfrm>
            <a:prstGeom prst="rect">
              <a:avLst/>
            </a:prstGeom>
            <a:noFill/>
          </p:spPr>
          <p:txBody>
            <a:bodyPr wrap="square" rtlCol="0">
              <a:spAutoFit/>
            </a:bodyPr>
            <a:lstStyle/>
            <a:p>
              <a:r>
                <a:rPr lang="en-US" altLang="zh-CN" sz="1000" b="1" dirty="0">
                  <a:solidFill>
                    <a:prstClr val="black"/>
                  </a:solidFill>
                </a:rPr>
                <a:t>&gt;</a:t>
              </a:r>
              <a:endParaRPr lang="zh-CN" altLang="en-US" sz="1000" b="1" dirty="0">
                <a:solidFill>
                  <a:prstClr val="black"/>
                </a:solidFill>
              </a:endParaRPr>
            </a:p>
          </p:txBody>
        </p:sp>
        <p:sp>
          <p:nvSpPr>
            <p:cNvPr id="426" name="文本框 140"/>
            <p:cNvSpPr txBox="1"/>
            <p:nvPr/>
          </p:nvSpPr>
          <p:spPr>
            <a:xfrm>
              <a:off x="7961676" y="3560504"/>
              <a:ext cx="769882" cy="319580"/>
            </a:xfrm>
            <a:prstGeom prst="rect">
              <a:avLst/>
            </a:prstGeom>
            <a:noFill/>
          </p:spPr>
          <p:txBody>
            <a:bodyPr wrap="square" rtlCol="0">
              <a:spAutoFit/>
            </a:bodyPr>
            <a:lstStyle/>
            <a:p>
              <a:r>
                <a:rPr lang="en-US" altLang="zh-CN" sz="1000" b="1" dirty="0">
                  <a:solidFill>
                    <a:prstClr val="black"/>
                  </a:solidFill>
                </a:rPr>
                <a:t>&gt;</a:t>
              </a:r>
              <a:endParaRPr lang="zh-CN" altLang="en-US" sz="1000" b="1" dirty="0">
                <a:solidFill>
                  <a:prstClr val="black"/>
                </a:solidFill>
              </a:endParaRPr>
            </a:p>
          </p:txBody>
        </p:sp>
        <p:sp>
          <p:nvSpPr>
            <p:cNvPr id="427" name="文本框 154"/>
            <p:cNvSpPr txBox="1"/>
            <p:nvPr/>
          </p:nvSpPr>
          <p:spPr>
            <a:xfrm>
              <a:off x="3626845" y="2630781"/>
              <a:ext cx="769882" cy="319580"/>
            </a:xfrm>
            <a:prstGeom prst="rect">
              <a:avLst/>
            </a:prstGeom>
            <a:noFill/>
          </p:spPr>
          <p:txBody>
            <a:bodyPr wrap="square" rtlCol="0">
              <a:spAutoFit/>
            </a:bodyPr>
            <a:lstStyle/>
            <a:p>
              <a:r>
                <a:rPr lang="en-US" altLang="zh-CN" sz="1000" b="1" dirty="0">
                  <a:solidFill>
                    <a:prstClr val="black"/>
                  </a:solidFill>
                </a:rPr>
                <a:t>&gt;</a:t>
              </a:r>
              <a:endParaRPr lang="zh-CN" altLang="en-US" sz="1000" b="1" dirty="0">
                <a:solidFill>
                  <a:prstClr val="black"/>
                </a:solidFill>
              </a:endParaRPr>
            </a:p>
          </p:txBody>
        </p:sp>
        <p:sp>
          <p:nvSpPr>
            <p:cNvPr id="428" name="文本框 138"/>
            <p:cNvSpPr txBox="1"/>
            <p:nvPr/>
          </p:nvSpPr>
          <p:spPr>
            <a:xfrm>
              <a:off x="3988298" y="3707621"/>
              <a:ext cx="769882" cy="31958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000" b="1" dirty="0">
                  <a:solidFill>
                    <a:prstClr val="black"/>
                  </a:solidFill>
                </a:rPr>
                <a:t>&gt;</a:t>
              </a:r>
              <a:endParaRPr lang="zh-CN" altLang="en-US" sz="1000" b="1" dirty="0">
                <a:solidFill>
                  <a:prstClr val="black"/>
                </a:solidFill>
              </a:endParaRPr>
            </a:p>
          </p:txBody>
        </p:sp>
        <p:sp>
          <p:nvSpPr>
            <p:cNvPr id="429" name="文本框 138"/>
            <p:cNvSpPr txBox="1"/>
            <p:nvPr/>
          </p:nvSpPr>
          <p:spPr>
            <a:xfrm>
              <a:off x="2146087" y="3707666"/>
              <a:ext cx="769882" cy="31958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000" b="1" dirty="0">
                  <a:solidFill>
                    <a:prstClr val="black"/>
                  </a:solidFill>
                </a:rPr>
                <a:t>&gt;</a:t>
              </a:r>
              <a:endParaRPr lang="zh-CN" altLang="en-US" sz="1000" b="1" dirty="0">
                <a:solidFill>
                  <a:prstClr val="black"/>
                </a:solidFill>
              </a:endParaRPr>
            </a:p>
          </p:txBody>
        </p:sp>
        <p:sp>
          <p:nvSpPr>
            <p:cNvPr id="430" name="文本框 138"/>
            <p:cNvSpPr txBox="1"/>
            <p:nvPr/>
          </p:nvSpPr>
          <p:spPr>
            <a:xfrm>
              <a:off x="6052580" y="3669052"/>
              <a:ext cx="769882" cy="31958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000" b="1" dirty="0">
                  <a:solidFill>
                    <a:prstClr val="black"/>
                  </a:solidFill>
                </a:rPr>
                <a:t>&gt;</a:t>
              </a:r>
              <a:endParaRPr lang="zh-CN" altLang="en-US" sz="1000" b="1" dirty="0">
                <a:solidFill>
                  <a:prstClr val="black"/>
                </a:solidFill>
              </a:endParaRPr>
            </a:p>
          </p:txBody>
        </p:sp>
        <p:sp>
          <p:nvSpPr>
            <p:cNvPr id="431" name="object 108"/>
            <p:cNvSpPr/>
            <p:nvPr/>
          </p:nvSpPr>
          <p:spPr>
            <a:xfrm>
              <a:off x="2917759" y="3571703"/>
              <a:ext cx="816171" cy="550909"/>
            </a:xfrm>
            <a:custGeom>
              <a:avLst/>
              <a:gdLst/>
              <a:ahLst/>
              <a:cxnLst/>
              <a:rect l="l" t="t" r="r" b="b"/>
              <a:pathLst>
                <a:path w="463550" h="572770">
                  <a:moveTo>
                    <a:pt x="463135" y="0"/>
                  </a:moveTo>
                  <a:lnTo>
                    <a:pt x="0" y="572662"/>
                  </a:lnTo>
                </a:path>
              </a:pathLst>
            </a:custGeom>
            <a:ln w="38099">
              <a:solidFill>
                <a:srgbClr val="AAC46C"/>
              </a:solidFill>
              <a:headEnd type="none" w="med" len="med"/>
              <a:tailEnd type="arrow" w="med" len="med"/>
            </a:ln>
          </p:spPr>
          <p:txBody>
            <a:bodyPr wrap="square" lIns="0" tIns="0" rIns="0" bIns="0" rtlCol="0"/>
            <a:lstStyle/>
            <a:p>
              <a:endParaRPr sz="1000" b="1">
                <a:solidFill>
                  <a:prstClr val="black"/>
                </a:solidFill>
              </a:endParaRPr>
            </a:p>
          </p:txBody>
        </p:sp>
      </p:grpSp>
    </p:spTree>
    <p:extLst>
      <p:ext uri="{BB962C8B-B14F-4D97-AF65-F5344CB8AC3E}">
        <p14:creationId xmlns:p14="http://schemas.microsoft.com/office/powerpoint/2010/main" val="2552039685"/>
      </p:ext>
    </p:extLst>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grpId="0" nodeType="clickEffect">
                                  <p:stCondLst>
                                    <p:cond delay="0"/>
                                  </p:stCondLst>
                                  <p:childTnLst>
                                    <p:set>
                                      <p:cBhvr>
                                        <p:cTn id="14" dur="1" fill="hold">
                                          <p:stCondLst>
                                            <p:cond delay="0"/>
                                          </p:stCondLst>
                                        </p:cTn>
                                        <p:tgtEl>
                                          <p:spTgt spid="183"/>
                                        </p:tgtEl>
                                        <p:attrNameLst>
                                          <p:attrName>style.visibility</p:attrName>
                                        </p:attrNameLst>
                                      </p:cBhvr>
                                      <p:to>
                                        <p:strVal val="visible"/>
                                      </p:to>
                                    </p:set>
                                    <p:anim calcmode="lin" valueType="num">
                                      <p:cBhvr>
                                        <p:cTn id="15" dur="500" fill="hold"/>
                                        <p:tgtEl>
                                          <p:spTgt spid="183"/>
                                        </p:tgtEl>
                                        <p:attrNameLst>
                                          <p:attrName>ppt_w</p:attrName>
                                        </p:attrNameLst>
                                      </p:cBhvr>
                                      <p:tavLst>
                                        <p:tav tm="0">
                                          <p:val>
                                            <p:fltVal val="0"/>
                                          </p:val>
                                        </p:tav>
                                        <p:tav tm="100000">
                                          <p:val>
                                            <p:strVal val="#ppt_w"/>
                                          </p:val>
                                        </p:tav>
                                      </p:tavLst>
                                    </p:anim>
                                    <p:anim calcmode="lin" valueType="num">
                                      <p:cBhvr>
                                        <p:cTn id="16" dur="500" fill="hold"/>
                                        <p:tgtEl>
                                          <p:spTgt spid="183"/>
                                        </p:tgtEl>
                                        <p:attrNameLst>
                                          <p:attrName>ppt_h</p:attrName>
                                        </p:attrNameLst>
                                      </p:cBhvr>
                                      <p:tavLst>
                                        <p:tav tm="0">
                                          <p:val>
                                            <p:fltVal val="0"/>
                                          </p:val>
                                        </p:tav>
                                        <p:tav tm="100000">
                                          <p:val>
                                            <p:strVal val="#ppt_h"/>
                                          </p:val>
                                        </p:tav>
                                      </p:tavLst>
                                    </p:anim>
                                    <p:animEffect transition="in" filter="fade">
                                      <p:cBhvr>
                                        <p:cTn id="17" dur="500"/>
                                        <p:tgtEl>
                                          <p:spTgt spid="1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p:txBody>
          <a:bodyPr/>
          <a:lstStyle/>
          <a:p>
            <a:r>
              <a:rPr lang="en-US" altLang="en-US">
                <a:cs typeface="Arial" panose="020B0604020202020204" pitchFamily="34" charset="0"/>
              </a:rPr>
              <a:t>RECALL: Number game [1, 15]</a:t>
            </a:r>
            <a:endParaRPr lang="en-US" altLang="en-US" b="1" dirty="0">
              <a:cs typeface="Arial" panose="020B0604020202020204" pitchFamily="34" charset="0"/>
            </a:endParaRPr>
          </a:p>
        </p:txBody>
      </p:sp>
      <p:cxnSp>
        <p:nvCxnSpPr>
          <p:cNvPr id="397" name="直接连接符 41"/>
          <p:cNvCxnSpPr/>
          <p:nvPr/>
        </p:nvCxnSpPr>
        <p:spPr>
          <a:xfrm>
            <a:off x="876300" y="5276713"/>
            <a:ext cx="7391400"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2" name="Group 1"/>
          <p:cNvGrpSpPr/>
          <p:nvPr/>
        </p:nvGrpSpPr>
        <p:grpSpPr>
          <a:xfrm>
            <a:off x="1142614" y="5359144"/>
            <a:ext cx="6954852" cy="718937"/>
            <a:chOff x="512748" y="3165764"/>
            <a:chExt cx="8250252" cy="852845"/>
          </a:xfrm>
        </p:grpSpPr>
        <p:sp>
          <p:nvSpPr>
            <p:cNvPr id="165" name="矩形 124"/>
            <p:cNvSpPr/>
            <p:nvPr/>
          </p:nvSpPr>
          <p:spPr>
            <a:xfrm>
              <a:off x="685800" y="3525647"/>
              <a:ext cx="7734755" cy="152400"/>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prstClr val="white"/>
                </a:solidFill>
                <a:effectLst/>
                <a:uLnTx/>
                <a:uFillTx/>
                <a:latin typeface="Verdana (Body)"/>
                <a:ea typeface="宋体" panose="02010600030101010101" pitchFamily="2" charset="-122"/>
              </a:endParaRPr>
            </a:p>
          </p:txBody>
        </p:sp>
        <p:sp>
          <p:nvSpPr>
            <p:cNvPr id="166" name="文本框 141"/>
            <p:cNvSpPr txBox="1"/>
            <p:nvPr/>
          </p:nvSpPr>
          <p:spPr>
            <a:xfrm>
              <a:off x="4382769" y="3710832"/>
              <a:ext cx="533400" cy="307777"/>
            </a:xfrm>
            <a:prstGeom prst="rect">
              <a:avLst/>
            </a:prstGeom>
            <a:noFill/>
          </p:spPr>
          <p:txBody>
            <a:bodyPr wrap="square" rtlCol="0">
              <a:spAutoFit/>
            </a:bodyPr>
            <a:lstStyle/>
            <a:p>
              <a:r>
                <a:rPr lang="en-US" altLang="zh-CN" sz="1400" dirty="0">
                  <a:solidFill>
                    <a:prstClr val="black"/>
                  </a:solidFill>
                  <a:latin typeface="Verdana (Body)"/>
                  <a:ea typeface="宋体" panose="02010600030101010101" pitchFamily="2" charset="-122"/>
                </a:rPr>
                <a:t>8</a:t>
              </a:r>
              <a:endParaRPr lang="zh-CN" altLang="en-US" sz="1400" dirty="0">
                <a:solidFill>
                  <a:prstClr val="black"/>
                </a:solidFill>
                <a:latin typeface="Verdana (Body)"/>
                <a:ea typeface="宋体" panose="02010600030101010101" pitchFamily="2" charset="-122"/>
              </a:endParaRPr>
            </a:p>
          </p:txBody>
        </p:sp>
        <p:sp>
          <p:nvSpPr>
            <p:cNvPr id="167" name="文本框 142"/>
            <p:cNvSpPr txBox="1"/>
            <p:nvPr/>
          </p:nvSpPr>
          <p:spPr>
            <a:xfrm>
              <a:off x="512748" y="3678047"/>
              <a:ext cx="533400" cy="307777"/>
            </a:xfrm>
            <a:prstGeom prst="rect">
              <a:avLst/>
            </a:prstGeom>
            <a:noFill/>
          </p:spPr>
          <p:txBody>
            <a:bodyPr wrap="square" rtlCol="0">
              <a:spAutoFit/>
            </a:bodyPr>
            <a:lstStyle/>
            <a:p>
              <a:r>
                <a:rPr lang="en-US" altLang="zh-CN" sz="1400" dirty="0">
                  <a:solidFill>
                    <a:prstClr val="black"/>
                  </a:solidFill>
                  <a:latin typeface="Verdana (Body)"/>
                  <a:ea typeface="宋体" panose="02010600030101010101" pitchFamily="2" charset="-122"/>
                </a:rPr>
                <a:t>1</a:t>
              </a:r>
              <a:endParaRPr lang="zh-CN" altLang="en-US" sz="1400" dirty="0">
                <a:solidFill>
                  <a:prstClr val="black"/>
                </a:solidFill>
                <a:latin typeface="Verdana (Body)"/>
                <a:ea typeface="宋体" panose="02010600030101010101" pitchFamily="2" charset="-122"/>
              </a:endParaRPr>
            </a:p>
          </p:txBody>
        </p:sp>
        <p:sp>
          <p:nvSpPr>
            <p:cNvPr id="168" name="文本框 6"/>
            <p:cNvSpPr txBox="1"/>
            <p:nvPr/>
          </p:nvSpPr>
          <p:spPr>
            <a:xfrm>
              <a:off x="8229600" y="3708728"/>
              <a:ext cx="533400" cy="30777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400" dirty="0">
                  <a:solidFill>
                    <a:prstClr val="black"/>
                  </a:solidFill>
                  <a:latin typeface="Verdana (Body)"/>
                  <a:ea typeface="宋体" panose="02010600030101010101" pitchFamily="2" charset="-122"/>
                </a:rPr>
                <a:t>15</a:t>
              </a:r>
              <a:endParaRPr lang="zh-CN" altLang="en-US" sz="1400" dirty="0">
                <a:solidFill>
                  <a:prstClr val="black"/>
                </a:solidFill>
                <a:latin typeface="Verdana (Body)"/>
                <a:ea typeface="宋体" panose="02010600030101010101" pitchFamily="2" charset="-122"/>
              </a:endParaRPr>
            </a:p>
          </p:txBody>
        </p:sp>
        <p:sp>
          <p:nvSpPr>
            <p:cNvPr id="169" name="文本框 6"/>
            <p:cNvSpPr txBox="1"/>
            <p:nvPr/>
          </p:nvSpPr>
          <p:spPr>
            <a:xfrm>
              <a:off x="2377396" y="3212550"/>
              <a:ext cx="533400" cy="30777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400" dirty="0">
                  <a:solidFill>
                    <a:prstClr val="black"/>
                  </a:solidFill>
                  <a:latin typeface="Verdana (Body)"/>
                  <a:ea typeface="宋体" panose="02010600030101010101" pitchFamily="2" charset="-122"/>
                </a:rPr>
                <a:t>4</a:t>
              </a:r>
              <a:endParaRPr lang="zh-CN" altLang="en-US" sz="1400" dirty="0">
                <a:solidFill>
                  <a:prstClr val="black"/>
                </a:solidFill>
                <a:latin typeface="Verdana (Body)"/>
                <a:ea typeface="宋体" panose="02010600030101010101" pitchFamily="2" charset="-122"/>
              </a:endParaRPr>
            </a:p>
          </p:txBody>
        </p:sp>
        <p:sp>
          <p:nvSpPr>
            <p:cNvPr id="170" name="文本框 6"/>
            <p:cNvSpPr txBox="1"/>
            <p:nvPr/>
          </p:nvSpPr>
          <p:spPr>
            <a:xfrm>
              <a:off x="3407850" y="3182055"/>
              <a:ext cx="533400" cy="30777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400" dirty="0">
                  <a:solidFill>
                    <a:prstClr val="black"/>
                  </a:solidFill>
                  <a:latin typeface="Verdana (Body)"/>
                  <a:ea typeface="宋体" panose="02010600030101010101" pitchFamily="2" charset="-122"/>
                </a:rPr>
                <a:t>6</a:t>
              </a:r>
              <a:endParaRPr lang="zh-CN" altLang="en-US" sz="1400" dirty="0">
                <a:solidFill>
                  <a:prstClr val="black"/>
                </a:solidFill>
                <a:latin typeface="Verdana (Body)"/>
                <a:ea typeface="宋体" panose="02010600030101010101" pitchFamily="2" charset="-122"/>
              </a:endParaRPr>
            </a:p>
          </p:txBody>
        </p:sp>
        <p:sp>
          <p:nvSpPr>
            <p:cNvPr id="171" name="文本框 6"/>
            <p:cNvSpPr txBox="1"/>
            <p:nvPr/>
          </p:nvSpPr>
          <p:spPr>
            <a:xfrm>
              <a:off x="6350000" y="3214481"/>
              <a:ext cx="533400" cy="30777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400" dirty="0">
                  <a:solidFill>
                    <a:prstClr val="black"/>
                  </a:solidFill>
                  <a:latin typeface="Verdana (Body)"/>
                  <a:ea typeface="宋体" panose="02010600030101010101" pitchFamily="2" charset="-122"/>
                </a:rPr>
                <a:t>12</a:t>
              </a:r>
              <a:endParaRPr lang="zh-CN" altLang="en-US" sz="1400" dirty="0">
                <a:solidFill>
                  <a:prstClr val="black"/>
                </a:solidFill>
                <a:latin typeface="Verdana (Body)"/>
                <a:ea typeface="宋体" panose="02010600030101010101" pitchFamily="2" charset="-122"/>
              </a:endParaRPr>
            </a:p>
          </p:txBody>
        </p:sp>
        <p:sp>
          <p:nvSpPr>
            <p:cNvPr id="172" name="文本框 6"/>
            <p:cNvSpPr txBox="1"/>
            <p:nvPr/>
          </p:nvSpPr>
          <p:spPr>
            <a:xfrm>
              <a:off x="5341502" y="3165764"/>
              <a:ext cx="533400" cy="30777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400" dirty="0">
                  <a:solidFill>
                    <a:prstClr val="black"/>
                  </a:solidFill>
                  <a:latin typeface="Verdana (Body)"/>
                  <a:ea typeface="宋体" panose="02010600030101010101" pitchFamily="2" charset="-122"/>
                </a:rPr>
                <a:t>10</a:t>
              </a:r>
              <a:endParaRPr lang="zh-CN" altLang="en-US" sz="1400" dirty="0">
                <a:solidFill>
                  <a:prstClr val="black"/>
                </a:solidFill>
                <a:latin typeface="Verdana (Body)"/>
                <a:ea typeface="宋体" panose="02010600030101010101" pitchFamily="2" charset="-122"/>
              </a:endParaRPr>
            </a:p>
          </p:txBody>
        </p:sp>
        <p:sp>
          <p:nvSpPr>
            <p:cNvPr id="173" name="矩形 148"/>
            <p:cNvSpPr/>
            <p:nvPr/>
          </p:nvSpPr>
          <p:spPr>
            <a:xfrm>
              <a:off x="685800" y="3525647"/>
              <a:ext cx="3886200" cy="152400"/>
            </a:xfrm>
            <a:prstGeom prst="rect">
              <a:avLst/>
            </a:prstGeom>
            <a:solidFill>
              <a:srgbClr val="4BACC6"/>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prstClr val="white"/>
                </a:solidFill>
                <a:effectLst/>
                <a:uLnTx/>
                <a:uFillTx/>
                <a:latin typeface="Verdana (Body)"/>
                <a:ea typeface="宋体" panose="02010600030101010101" pitchFamily="2" charset="-122"/>
              </a:endParaRPr>
            </a:p>
          </p:txBody>
        </p:sp>
        <p:sp>
          <p:nvSpPr>
            <p:cNvPr id="174" name="矩形 149"/>
            <p:cNvSpPr/>
            <p:nvPr/>
          </p:nvSpPr>
          <p:spPr>
            <a:xfrm>
              <a:off x="2597426" y="3517877"/>
              <a:ext cx="1974574" cy="154783"/>
            </a:xfrm>
            <a:prstGeom prst="rect">
              <a:avLst/>
            </a:prstGeom>
            <a:solidFill>
              <a:srgbClr val="9BBB59"/>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prstClr val="white"/>
                </a:solidFill>
                <a:effectLst/>
                <a:uLnTx/>
                <a:uFillTx/>
                <a:latin typeface="Verdana (Body)"/>
                <a:ea typeface="宋体" panose="02010600030101010101" pitchFamily="2" charset="-122"/>
              </a:endParaRPr>
            </a:p>
          </p:txBody>
        </p:sp>
        <p:sp>
          <p:nvSpPr>
            <p:cNvPr id="175" name="矩形 150"/>
            <p:cNvSpPr/>
            <p:nvPr/>
          </p:nvSpPr>
          <p:spPr>
            <a:xfrm>
              <a:off x="2597426" y="3509391"/>
              <a:ext cx="983974" cy="163269"/>
            </a:xfrm>
            <a:prstGeom prst="rect">
              <a:avLst/>
            </a:prstGeom>
            <a:solidFill>
              <a:srgbClr val="F79646"/>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prstClr val="white"/>
                </a:solidFill>
                <a:effectLst/>
                <a:uLnTx/>
                <a:uFillTx/>
                <a:latin typeface="Verdana (Body)"/>
                <a:ea typeface="宋体" panose="02010600030101010101" pitchFamily="2" charset="-122"/>
              </a:endParaRPr>
            </a:p>
          </p:txBody>
        </p:sp>
        <p:sp>
          <p:nvSpPr>
            <p:cNvPr id="176" name="矩形 151"/>
            <p:cNvSpPr/>
            <p:nvPr/>
          </p:nvSpPr>
          <p:spPr>
            <a:xfrm>
              <a:off x="2597426" y="3508218"/>
              <a:ext cx="507281" cy="177694"/>
            </a:xfrm>
            <a:prstGeom prst="rect">
              <a:avLst/>
            </a:prstGeom>
            <a:solidFill>
              <a:srgbClr val="FFFF00"/>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prstClr val="white"/>
                </a:solidFill>
                <a:effectLst/>
                <a:uLnTx/>
                <a:uFillTx/>
                <a:latin typeface="Verdana (Body)"/>
                <a:ea typeface="宋体" panose="02010600030101010101" pitchFamily="2" charset="-122"/>
              </a:endParaRPr>
            </a:p>
          </p:txBody>
        </p:sp>
        <p:sp>
          <p:nvSpPr>
            <p:cNvPr id="177" name="文本框 6"/>
            <p:cNvSpPr txBox="1"/>
            <p:nvPr/>
          </p:nvSpPr>
          <p:spPr>
            <a:xfrm>
              <a:off x="1562678" y="3189027"/>
              <a:ext cx="533400" cy="30777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400" dirty="0">
                  <a:solidFill>
                    <a:prstClr val="black"/>
                  </a:solidFill>
                  <a:latin typeface="Verdana (Body)"/>
                  <a:ea typeface="宋体" panose="02010600030101010101" pitchFamily="2" charset="-122"/>
                </a:rPr>
                <a:t>2</a:t>
              </a:r>
              <a:endParaRPr lang="zh-CN" altLang="en-US" sz="1400" dirty="0">
                <a:solidFill>
                  <a:prstClr val="black"/>
                </a:solidFill>
                <a:latin typeface="Verdana (Body)"/>
                <a:ea typeface="宋体" panose="02010600030101010101" pitchFamily="2" charset="-122"/>
              </a:endParaRPr>
            </a:p>
          </p:txBody>
        </p:sp>
        <p:sp>
          <p:nvSpPr>
            <p:cNvPr id="178" name="文本框 6"/>
            <p:cNvSpPr txBox="1"/>
            <p:nvPr/>
          </p:nvSpPr>
          <p:spPr>
            <a:xfrm>
              <a:off x="7154381" y="3171492"/>
              <a:ext cx="533400" cy="30777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400" dirty="0">
                  <a:solidFill>
                    <a:prstClr val="black"/>
                  </a:solidFill>
                  <a:latin typeface="Verdana (Body)"/>
                  <a:ea typeface="宋体" panose="02010600030101010101" pitchFamily="2" charset="-122"/>
                </a:rPr>
                <a:t>14</a:t>
              </a:r>
              <a:endParaRPr lang="zh-CN" altLang="en-US" sz="1400" dirty="0">
                <a:solidFill>
                  <a:prstClr val="black"/>
                </a:solidFill>
                <a:latin typeface="Verdana (Body)"/>
                <a:ea typeface="宋体" panose="02010600030101010101" pitchFamily="2" charset="-122"/>
              </a:endParaRPr>
            </a:p>
          </p:txBody>
        </p:sp>
      </p:grpSp>
      <p:sp>
        <p:nvSpPr>
          <p:cNvPr id="182" name="Content Placeholder 1"/>
          <p:cNvSpPr txBox="1">
            <a:spLocks/>
          </p:cNvSpPr>
          <p:nvPr/>
        </p:nvSpPr>
        <p:spPr>
          <a:xfrm>
            <a:off x="1097280" y="1380226"/>
            <a:ext cx="7000186"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SG" sz="1800"/>
              <a:t>How many questions do you ask to guess the number? </a:t>
            </a:r>
          </a:p>
          <a:p>
            <a:pPr>
              <a:lnSpc>
                <a:spcPct val="150000"/>
              </a:lnSpc>
            </a:pPr>
            <a:r>
              <a:rPr lang="en-SG" sz="1800"/>
              <a:t>If the strategy is to guess </a:t>
            </a:r>
            <a:r>
              <a:rPr lang="en-SG" sz="1800" b="1">
                <a:solidFill>
                  <a:srgbClr val="F79646"/>
                </a:solidFill>
              </a:rPr>
              <a:t>1 first, and then 2, 3, …, 15</a:t>
            </a:r>
          </a:p>
          <a:p>
            <a:pPr>
              <a:lnSpc>
                <a:spcPct val="150000"/>
              </a:lnSpc>
            </a:pPr>
            <a:r>
              <a:rPr lang="en-SG" sz="1800"/>
              <a:t>Best case: </a:t>
            </a:r>
            <a:r>
              <a:rPr lang="en-SG" sz="1800" b="1">
                <a:solidFill>
                  <a:srgbClr val="F79646"/>
                </a:solidFill>
              </a:rPr>
              <a:t>1</a:t>
            </a:r>
            <a:r>
              <a:rPr lang="en-SG" sz="1800"/>
              <a:t> question</a:t>
            </a:r>
          </a:p>
          <a:p>
            <a:pPr>
              <a:lnSpc>
                <a:spcPct val="150000"/>
              </a:lnSpc>
            </a:pPr>
            <a:r>
              <a:rPr lang="en-SG" sz="1800"/>
              <a:t>Worst case: </a:t>
            </a:r>
            <a:r>
              <a:rPr lang="en-SG" sz="1800" b="1">
                <a:solidFill>
                  <a:srgbClr val="F79646"/>
                </a:solidFill>
              </a:rPr>
              <a:t>15</a:t>
            </a:r>
            <a:r>
              <a:rPr lang="en-SG" sz="1800"/>
              <a:t> questions</a:t>
            </a:r>
          </a:p>
        </p:txBody>
      </p:sp>
      <p:sp>
        <p:nvSpPr>
          <p:cNvPr id="183" name="文本框 35"/>
          <p:cNvSpPr txBox="1"/>
          <p:nvPr/>
        </p:nvSpPr>
        <p:spPr>
          <a:xfrm rot="1200195">
            <a:off x="5142305" y="3587523"/>
            <a:ext cx="2375063" cy="510778"/>
          </a:xfrm>
          <a:prstGeom prst="roundRect">
            <a:avLst/>
          </a:prstGeom>
          <a:solidFill>
            <a:sysClr val="window" lastClr="FFFFFF"/>
          </a:solidFill>
          <a:ln w="38100">
            <a:solidFill>
              <a:srgbClr val="FFC000"/>
            </a:solid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solidFill>
                    <a:srgbClr val="FFC000"/>
                  </a:solidFill>
                </a:ln>
                <a:solidFill>
                  <a:srgbClr val="F79646"/>
                </a:solidFill>
                <a:effectLst/>
                <a:uLnTx/>
                <a:uFillTx/>
                <a:latin typeface="Verdana (Body)"/>
                <a:ea typeface="宋体" panose="02010600030101010101" pitchFamily="2" charset="-122"/>
              </a:rPr>
              <a:t>inefficient</a:t>
            </a:r>
            <a:endParaRPr kumimoji="0" lang="zh-CN" altLang="en-US" sz="2400" b="1" i="0" u="none" strike="noStrike" kern="0" cap="none" spc="0" normalizeH="0" baseline="0" noProof="0" dirty="0">
              <a:ln>
                <a:solidFill>
                  <a:srgbClr val="FFC000"/>
                </a:solidFill>
              </a:ln>
              <a:solidFill>
                <a:srgbClr val="F79646"/>
              </a:solidFill>
              <a:effectLst/>
              <a:uLnTx/>
              <a:uFillTx/>
              <a:latin typeface="Verdana (Body)"/>
              <a:ea typeface="宋体" panose="02010600030101010101" pitchFamily="2" charset="-122"/>
            </a:endParaRPr>
          </a:p>
        </p:txBody>
      </p:sp>
    </p:spTree>
    <p:extLst>
      <p:ext uri="{BB962C8B-B14F-4D97-AF65-F5344CB8AC3E}">
        <p14:creationId xmlns:p14="http://schemas.microsoft.com/office/powerpoint/2010/main" val="2255202480"/>
      </p:ext>
    </p:extLst>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grpId="0" nodeType="clickEffect">
                                  <p:stCondLst>
                                    <p:cond delay="0"/>
                                  </p:stCondLst>
                                  <p:childTnLst>
                                    <p:set>
                                      <p:cBhvr>
                                        <p:cTn id="14" dur="1" fill="hold">
                                          <p:stCondLst>
                                            <p:cond delay="0"/>
                                          </p:stCondLst>
                                        </p:cTn>
                                        <p:tgtEl>
                                          <p:spTgt spid="183"/>
                                        </p:tgtEl>
                                        <p:attrNameLst>
                                          <p:attrName>style.visibility</p:attrName>
                                        </p:attrNameLst>
                                      </p:cBhvr>
                                      <p:to>
                                        <p:strVal val="visible"/>
                                      </p:to>
                                    </p:set>
                                    <p:anim calcmode="lin" valueType="num">
                                      <p:cBhvr>
                                        <p:cTn id="15" dur="500" fill="hold"/>
                                        <p:tgtEl>
                                          <p:spTgt spid="183"/>
                                        </p:tgtEl>
                                        <p:attrNameLst>
                                          <p:attrName>ppt_w</p:attrName>
                                        </p:attrNameLst>
                                      </p:cBhvr>
                                      <p:tavLst>
                                        <p:tav tm="0">
                                          <p:val>
                                            <p:fltVal val="0"/>
                                          </p:val>
                                        </p:tav>
                                        <p:tav tm="100000">
                                          <p:val>
                                            <p:strVal val="#ppt_w"/>
                                          </p:val>
                                        </p:tav>
                                      </p:tavLst>
                                    </p:anim>
                                    <p:anim calcmode="lin" valueType="num">
                                      <p:cBhvr>
                                        <p:cTn id="16" dur="500" fill="hold"/>
                                        <p:tgtEl>
                                          <p:spTgt spid="183"/>
                                        </p:tgtEl>
                                        <p:attrNameLst>
                                          <p:attrName>ppt_h</p:attrName>
                                        </p:attrNameLst>
                                      </p:cBhvr>
                                      <p:tavLst>
                                        <p:tav tm="0">
                                          <p:val>
                                            <p:fltVal val="0"/>
                                          </p:val>
                                        </p:tav>
                                        <p:tav tm="100000">
                                          <p:val>
                                            <p:strVal val="#ppt_h"/>
                                          </p:val>
                                        </p:tav>
                                      </p:tavLst>
                                    </p:anim>
                                    <p:animEffect transition="in" filter="fade">
                                      <p:cBhvr>
                                        <p:cTn id="17" dur="500"/>
                                        <p:tgtEl>
                                          <p:spTgt spid="1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934DB-135C-596C-1B6D-0344B00D821F}"/>
              </a:ext>
            </a:extLst>
          </p:cNvPr>
          <p:cNvSpPr>
            <a:spLocks noGrp="1"/>
          </p:cNvSpPr>
          <p:nvPr>
            <p:ph type="title"/>
          </p:nvPr>
        </p:nvSpPr>
        <p:spPr/>
        <p:txBody>
          <a:bodyPr/>
          <a:lstStyle/>
          <a:p>
            <a:r>
              <a:rPr lang="en-SG" dirty="0"/>
              <a:t>Makeup Labs in week 05</a:t>
            </a:r>
          </a:p>
        </p:txBody>
      </p:sp>
      <p:graphicFrame>
        <p:nvGraphicFramePr>
          <p:cNvPr id="5" name="Table 4">
            <a:extLst>
              <a:ext uri="{FF2B5EF4-FFF2-40B4-BE49-F238E27FC236}">
                <a16:creationId xmlns:a16="http://schemas.microsoft.com/office/drawing/2014/main" id="{AF341BC3-54FF-AB3E-33C4-EC650F1EB506}"/>
              </a:ext>
            </a:extLst>
          </p:cNvPr>
          <p:cNvGraphicFramePr>
            <a:graphicFrameLocks noGrp="1"/>
          </p:cNvGraphicFramePr>
          <p:nvPr>
            <p:extLst>
              <p:ext uri="{D42A27DB-BD31-4B8C-83A1-F6EECF244321}">
                <p14:modId xmlns:p14="http://schemas.microsoft.com/office/powerpoint/2010/main" val="774943022"/>
              </p:ext>
            </p:extLst>
          </p:nvPr>
        </p:nvGraphicFramePr>
        <p:xfrm>
          <a:off x="1301262" y="1868406"/>
          <a:ext cx="6541476" cy="3020119"/>
        </p:xfrm>
        <a:graphic>
          <a:graphicData uri="http://schemas.openxmlformats.org/drawingml/2006/table">
            <a:tbl>
              <a:tblPr/>
              <a:tblGrid>
                <a:gridCol w="1372247">
                  <a:extLst>
                    <a:ext uri="{9D8B030D-6E8A-4147-A177-3AD203B41FA5}">
                      <a16:colId xmlns:a16="http://schemas.microsoft.com/office/drawing/2014/main" val="135755385"/>
                    </a:ext>
                  </a:extLst>
                </a:gridCol>
                <a:gridCol w="861017">
                  <a:extLst>
                    <a:ext uri="{9D8B030D-6E8A-4147-A177-3AD203B41FA5}">
                      <a16:colId xmlns:a16="http://schemas.microsoft.com/office/drawing/2014/main" val="123924231"/>
                    </a:ext>
                  </a:extLst>
                </a:gridCol>
                <a:gridCol w="348149">
                  <a:extLst>
                    <a:ext uri="{9D8B030D-6E8A-4147-A177-3AD203B41FA5}">
                      <a16:colId xmlns:a16="http://schemas.microsoft.com/office/drawing/2014/main" val="157236741"/>
                    </a:ext>
                  </a:extLst>
                </a:gridCol>
                <a:gridCol w="1606097">
                  <a:extLst>
                    <a:ext uri="{9D8B030D-6E8A-4147-A177-3AD203B41FA5}">
                      <a16:colId xmlns:a16="http://schemas.microsoft.com/office/drawing/2014/main" val="2469469649"/>
                    </a:ext>
                  </a:extLst>
                </a:gridCol>
                <a:gridCol w="2353966">
                  <a:extLst>
                    <a:ext uri="{9D8B030D-6E8A-4147-A177-3AD203B41FA5}">
                      <a16:colId xmlns:a16="http://schemas.microsoft.com/office/drawing/2014/main" val="2424765801"/>
                    </a:ext>
                  </a:extLst>
                </a:gridCol>
              </a:tblGrid>
              <a:tr h="538170">
                <a:tc>
                  <a:txBody>
                    <a:bodyPr/>
                    <a:lstStyle/>
                    <a:p>
                      <a:pPr algn="ctr">
                        <a:lnSpc>
                          <a:spcPct val="107000"/>
                        </a:lnSpc>
                        <a:spcAft>
                          <a:spcPts val="800"/>
                        </a:spcAft>
                      </a:pPr>
                      <a:r>
                        <a:rPr lang="en-SG" sz="1200" b="1">
                          <a:effectLst/>
                          <a:latin typeface="arial" panose="020B0604020202020204" pitchFamily="34" charset="0"/>
                        </a:rPr>
                        <a:t>Lab Group</a:t>
                      </a:r>
                      <a:endParaRPr lang="en-SG" sz="1100">
                        <a:effectLst/>
                        <a:latin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SG" sz="1200" b="1">
                          <a:effectLst/>
                          <a:latin typeface="arial" panose="020B0604020202020204" pitchFamily="34" charset="0"/>
                        </a:rPr>
                        <a:t>Venue</a:t>
                      </a:r>
                      <a:endParaRPr lang="en-SG" sz="1100">
                        <a:effectLst/>
                        <a:latin typeface="Calibri" panose="020F0502020204030204" pitchFamily="34" charset="0"/>
                      </a:endParaRPr>
                    </a:p>
                  </a:txBody>
                  <a:tcPr marL="0" marR="0" marT="0" marB="0">
                    <a:lnL w="12700" cap="flat" cmpd="sng" algn="ctr">
                      <a:solidFill>
                        <a:srgbClr val="000000"/>
                      </a:solidFill>
                      <a:prstDash val="solid"/>
                      <a:round/>
                      <a:headEnd type="none" w="med" len="med"/>
                      <a:tailEnd type="none" w="med" len="med"/>
                    </a:lnL>
                    <a:lnR>
                      <a:noFill/>
                    </a:lnR>
                    <a:lnT w="12700" cap="flat" cmpd="sng" algn="ctr">
                      <a:solidFill>
                        <a:srgbClr val="8021BD"/>
                      </a:solidFill>
                      <a:prstDash val="solid"/>
                      <a:round/>
                      <a:headEnd type="none" w="med" len="med"/>
                      <a:tailEnd type="none" w="med" len="med"/>
                    </a:lnT>
                    <a:lnB w="12700" cap="flat" cmpd="sng" algn="ctr">
                      <a:solidFill>
                        <a:srgbClr val="8021BD"/>
                      </a:solidFill>
                      <a:prstDash val="solid"/>
                      <a:round/>
                      <a:headEnd type="none" w="med" len="med"/>
                      <a:tailEnd type="none" w="med" len="med"/>
                    </a:lnB>
                  </a:tcPr>
                </a:tc>
                <a:tc>
                  <a:txBody>
                    <a:bodyPr/>
                    <a:lstStyle/>
                    <a:p>
                      <a:pPr algn="ctr">
                        <a:lnSpc>
                          <a:spcPct val="107000"/>
                        </a:lnSpc>
                        <a:spcAft>
                          <a:spcPts val="800"/>
                        </a:spcAft>
                      </a:pPr>
                      <a:r>
                        <a:rPr lang="en-SG" sz="1200" b="1">
                          <a:effectLst/>
                          <a:latin typeface="arial" panose="020B0604020202020204" pitchFamily="34" charset="0"/>
                        </a:rPr>
                        <a:t> </a:t>
                      </a:r>
                      <a:endParaRPr lang="en-SG" sz="1100">
                        <a:effectLst/>
                        <a:latin typeface="Calibri" panose="020F0502020204030204" pitchFamily="34" charset="0"/>
                      </a:endParaRPr>
                    </a:p>
                  </a:txBody>
                  <a:tcPr marL="0" marR="0" marT="0" marB="0">
                    <a:lnL>
                      <a:noFill/>
                    </a:lnL>
                    <a:lnR w="12700" cap="flat" cmpd="sng" algn="ctr">
                      <a:solidFill>
                        <a:srgbClr val="8022BD"/>
                      </a:solidFill>
                      <a:prstDash val="solid"/>
                      <a:round/>
                      <a:headEnd type="none" w="med" len="med"/>
                      <a:tailEnd type="none" w="med" len="med"/>
                    </a:lnR>
                    <a:lnT w="12700" cap="flat" cmpd="sng" algn="ctr">
                      <a:solidFill>
                        <a:srgbClr val="8022BD"/>
                      </a:solidFill>
                      <a:prstDash val="solid"/>
                      <a:round/>
                      <a:headEnd type="none" w="med" len="med"/>
                      <a:tailEnd type="none" w="med" len="med"/>
                    </a:lnT>
                    <a:lnB w="12700" cap="flat" cmpd="sng" algn="ctr">
                      <a:solidFill>
                        <a:srgbClr val="8022BD"/>
                      </a:solidFill>
                      <a:prstDash val="solid"/>
                      <a:round/>
                      <a:headEnd type="none" w="med" len="med"/>
                      <a:tailEnd type="none" w="med" len="med"/>
                    </a:lnB>
                  </a:tcPr>
                </a:tc>
                <a:tc>
                  <a:txBody>
                    <a:bodyPr/>
                    <a:lstStyle/>
                    <a:p>
                      <a:pPr algn="ctr">
                        <a:lnSpc>
                          <a:spcPct val="107000"/>
                        </a:lnSpc>
                        <a:spcAft>
                          <a:spcPts val="800"/>
                        </a:spcAft>
                      </a:pPr>
                      <a:r>
                        <a:rPr lang="en-SG" sz="1200" b="1">
                          <a:effectLst/>
                          <a:latin typeface="arial" panose="020B0604020202020204" pitchFamily="34" charset="0"/>
                        </a:rPr>
                        <a:t>Affected date (</a:t>
                      </a:r>
                      <a:r>
                        <a:rPr lang="en-SG" sz="1200" b="1">
                          <a:solidFill>
                            <a:srgbClr val="FF0000"/>
                          </a:solidFill>
                          <a:effectLst/>
                          <a:latin typeface="arial" panose="020B0604020202020204" pitchFamily="34" charset="0"/>
                        </a:rPr>
                        <a:t>Holiday</a:t>
                      </a:r>
                      <a:r>
                        <a:rPr lang="en-SG" sz="1200" b="1">
                          <a:effectLst/>
                          <a:latin typeface="arial" panose="020B0604020202020204" pitchFamily="34" charset="0"/>
                        </a:rPr>
                        <a:t>)</a:t>
                      </a:r>
                      <a:endParaRPr lang="en-SG" sz="1100">
                        <a:effectLst/>
                        <a:latin typeface="Calibri" panose="020F0502020204030204" pitchFamily="34" charset="0"/>
                      </a:endParaRPr>
                    </a:p>
                  </a:txBody>
                  <a:tcPr marL="68580" marR="68580" marT="0" marB="0">
                    <a:lnL w="12700" cap="flat" cmpd="sng" algn="ctr">
                      <a:solidFill>
                        <a:srgbClr val="8022BD"/>
                      </a:solidFill>
                      <a:prstDash val="solid"/>
                      <a:round/>
                      <a:headEnd type="none" w="med" len="med"/>
                      <a:tailEnd type="none" w="med" len="med"/>
                    </a:lnL>
                    <a:lnR w="12700" cap="flat" cmpd="sng" algn="ctr">
                      <a:solidFill>
                        <a:srgbClr val="E023BD"/>
                      </a:solidFill>
                      <a:prstDash val="solid"/>
                      <a:round/>
                      <a:headEnd type="none" w="med" len="med"/>
                      <a:tailEnd type="none" w="med" len="med"/>
                    </a:lnR>
                    <a:lnT w="12700" cap="flat" cmpd="sng" algn="ctr">
                      <a:solidFill>
                        <a:srgbClr val="E023BD"/>
                      </a:solidFill>
                      <a:prstDash val="solid"/>
                      <a:round/>
                      <a:headEnd type="none" w="med" len="med"/>
                      <a:tailEnd type="none" w="med" len="med"/>
                    </a:lnT>
                    <a:lnB w="12700" cap="flat" cmpd="sng" algn="ctr">
                      <a:solidFill>
                        <a:srgbClr val="E023BD"/>
                      </a:solidFill>
                      <a:prstDash val="solid"/>
                      <a:round/>
                      <a:headEnd type="none" w="med" len="med"/>
                      <a:tailEnd type="none" w="med" len="med"/>
                    </a:lnB>
                  </a:tcPr>
                </a:tc>
                <a:tc>
                  <a:txBody>
                    <a:bodyPr/>
                    <a:lstStyle/>
                    <a:p>
                      <a:pPr algn="ctr">
                        <a:lnSpc>
                          <a:spcPct val="107000"/>
                        </a:lnSpc>
                        <a:spcAft>
                          <a:spcPts val="800"/>
                        </a:spcAft>
                      </a:pPr>
                      <a:r>
                        <a:rPr lang="en-SG" sz="1200" b="1">
                          <a:effectLst/>
                          <a:latin typeface="arial" panose="020B0604020202020204" pitchFamily="34" charset="0"/>
                        </a:rPr>
                        <a:t>Makeup Lab </a:t>
                      </a:r>
                      <a:endParaRPr lang="en-SG" sz="1100">
                        <a:effectLst/>
                        <a:latin typeface="Calibri" panose="020F0502020204030204" pitchFamily="34" charset="0"/>
                      </a:endParaRPr>
                    </a:p>
                  </a:txBody>
                  <a:tcPr marL="68580" marR="68580" marT="0" marB="0">
                    <a:lnL w="12700" cap="flat" cmpd="sng" algn="ctr">
                      <a:solidFill>
                        <a:srgbClr val="E023BD"/>
                      </a:solidFill>
                      <a:prstDash val="solid"/>
                      <a:round/>
                      <a:headEnd type="none" w="med" len="med"/>
                      <a:tailEnd type="none" w="med" len="med"/>
                    </a:lnL>
                    <a:lnR w="12700" cap="flat" cmpd="sng" algn="ctr">
                      <a:solidFill>
                        <a:srgbClr val="6026BD"/>
                      </a:solidFill>
                      <a:prstDash val="solid"/>
                      <a:round/>
                      <a:headEnd type="none" w="med" len="med"/>
                      <a:tailEnd type="none" w="med" len="med"/>
                    </a:lnR>
                    <a:lnT w="12700" cap="flat" cmpd="sng" algn="ctr">
                      <a:solidFill>
                        <a:srgbClr val="6026BD"/>
                      </a:solidFill>
                      <a:prstDash val="solid"/>
                      <a:round/>
                      <a:headEnd type="none" w="med" len="med"/>
                      <a:tailEnd type="none" w="med" len="med"/>
                    </a:lnT>
                    <a:lnB w="12700" cap="flat" cmpd="sng" algn="ctr">
                      <a:solidFill>
                        <a:srgbClr val="6026BD"/>
                      </a:solidFill>
                      <a:prstDash val="solid"/>
                      <a:round/>
                      <a:headEnd type="none" w="med" len="med"/>
                      <a:tailEnd type="none" w="med" len="med"/>
                    </a:lnB>
                  </a:tcPr>
                </a:tc>
                <a:extLst>
                  <a:ext uri="{0D108BD9-81ED-4DB2-BD59-A6C34878D82A}">
                    <a16:rowId xmlns:a16="http://schemas.microsoft.com/office/drawing/2014/main" val="3265519376"/>
                  </a:ext>
                </a:extLst>
              </a:tr>
              <a:tr h="410040">
                <a:tc>
                  <a:txBody>
                    <a:bodyPr/>
                    <a:lstStyle/>
                    <a:p>
                      <a:pPr algn="ctr">
                        <a:lnSpc>
                          <a:spcPct val="200000"/>
                        </a:lnSpc>
                        <a:spcAft>
                          <a:spcPts val="800"/>
                        </a:spcAft>
                      </a:pPr>
                      <a:r>
                        <a:rPr lang="en-SG" sz="1200" b="1" dirty="0">
                          <a:effectLst/>
                          <a:latin typeface="arial" panose="020B0604020202020204" pitchFamily="34" charset="0"/>
                        </a:rPr>
                        <a:t>FCS2</a:t>
                      </a:r>
                      <a:endParaRPr lang="en-SG" sz="1100" dirty="0">
                        <a:effectLst/>
                        <a:latin typeface="Calibri" panose="020F0502020204030204" pitchFamily="34" charset="0"/>
                      </a:endParaRPr>
                    </a:p>
                  </a:txBody>
                  <a:tcPr marL="68580" marR="68580" marT="0" marB="0">
                    <a:lnL w="12700" cap="flat" cmpd="sng" algn="ctr">
                      <a:solidFill>
                        <a:srgbClr val="D05279"/>
                      </a:solidFill>
                      <a:prstDash val="solid"/>
                      <a:round/>
                      <a:headEnd type="none" w="med" len="med"/>
                      <a:tailEnd type="none" w="med" len="med"/>
                    </a:lnL>
                    <a:lnR w="12700" cap="flat" cmpd="sng" algn="ctr">
                      <a:solidFill>
                        <a:srgbClr val="D05279"/>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D05279"/>
                      </a:solidFill>
                      <a:prstDash val="solid"/>
                      <a:round/>
                      <a:headEnd type="none" w="med" len="med"/>
                      <a:tailEnd type="none" w="med" len="med"/>
                    </a:lnB>
                  </a:tcPr>
                </a:tc>
                <a:tc>
                  <a:txBody>
                    <a:bodyPr/>
                    <a:lstStyle/>
                    <a:p>
                      <a:pPr algn="ctr">
                        <a:lnSpc>
                          <a:spcPct val="107000"/>
                        </a:lnSpc>
                        <a:spcAft>
                          <a:spcPts val="800"/>
                        </a:spcAft>
                      </a:pPr>
                      <a:r>
                        <a:rPr lang="en-SG" sz="1200">
                          <a:effectLst/>
                          <a:latin typeface="arial" panose="020B0604020202020204" pitchFamily="34" charset="0"/>
                        </a:rPr>
                        <a:t>SW1</a:t>
                      </a:r>
                      <a:endParaRPr lang="en-SG" sz="1100">
                        <a:effectLst/>
                        <a:latin typeface="Calibri" panose="020F0502020204030204" pitchFamily="34" charset="0"/>
                      </a:endParaRPr>
                    </a:p>
                  </a:txBody>
                  <a:tcPr marL="0" marR="0" marT="0" marB="0">
                    <a:lnL w="12700" cap="flat" cmpd="sng" algn="ctr">
                      <a:solidFill>
                        <a:srgbClr val="D05279"/>
                      </a:solidFill>
                      <a:prstDash val="solid"/>
                      <a:round/>
                      <a:headEnd type="none" w="med" len="med"/>
                      <a:tailEnd type="none" w="med" len="med"/>
                    </a:lnL>
                    <a:lnR>
                      <a:noFill/>
                    </a:lnR>
                    <a:lnT w="12700" cap="flat" cmpd="sng" algn="ctr">
                      <a:solidFill>
                        <a:srgbClr val="8021BD"/>
                      </a:solidFill>
                      <a:prstDash val="solid"/>
                      <a:round/>
                      <a:headEnd type="none" w="med" len="med"/>
                      <a:tailEnd type="none" w="med" len="med"/>
                    </a:lnT>
                    <a:lnB w="12700" cap="flat" cmpd="sng" algn="ctr">
                      <a:solidFill>
                        <a:srgbClr val="505A79"/>
                      </a:solidFill>
                      <a:prstDash val="solid"/>
                      <a:round/>
                      <a:headEnd type="none" w="med" len="med"/>
                      <a:tailEnd type="none" w="med" len="med"/>
                    </a:lnB>
                  </a:tcPr>
                </a:tc>
                <a:tc>
                  <a:txBody>
                    <a:bodyPr/>
                    <a:lstStyle/>
                    <a:p>
                      <a:pPr algn="ctr">
                        <a:lnSpc>
                          <a:spcPct val="107000"/>
                        </a:lnSpc>
                        <a:spcAft>
                          <a:spcPts val="800"/>
                        </a:spcAft>
                      </a:pPr>
                      <a:r>
                        <a:rPr lang="en-SG" sz="1200">
                          <a:effectLst/>
                          <a:latin typeface="arial" panose="020B0604020202020204" pitchFamily="34" charset="0"/>
                        </a:rPr>
                        <a:t> </a:t>
                      </a:r>
                      <a:endParaRPr lang="en-SG" sz="1100">
                        <a:effectLst/>
                        <a:latin typeface="Calibri" panose="020F0502020204030204" pitchFamily="34" charset="0"/>
                      </a:endParaRPr>
                    </a:p>
                  </a:txBody>
                  <a:tcPr marL="0" marR="0" marT="0" marB="0">
                    <a:lnL>
                      <a:noFill/>
                    </a:lnL>
                    <a:lnR w="12700" cap="flat" cmpd="sng" algn="ctr">
                      <a:solidFill>
                        <a:srgbClr val="002186"/>
                      </a:solidFill>
                      <a:prstDash val="solid"/>
                      <a:round/>
                      <a:headEnd type="none" w="med" len="med"/>
                      <a:tailEnd type="none" w="med" len="med"/>
                    </a:lnR>
                    <a:lnT w="12700" cap="flat" cmpd="sng" algn="ctr">
                      <a:solidFill>
                        <a:srgbClr val="8022BD"/>
                      </a:solidFill>
                      <a:prstDash val="solid"/>
                      <a:round/>
                      <a:headEnd type="none" w="med" len="med"/>
                      <a:tailEnd type="none" w="med" len="med"/>
                    </a:lnT>
                    <a:lnB w="12700" cap="flat" cmpd="sng" algn="ctr">
                      <a:solidFill>
                        <a:srgbClr val="002186"/>
                      </a:solidFill>
                      <a:prstDash val="solid"/>
                      <a:round/>
                      <a:headEnd type="none" w="med" len="med"/>
                      <a:tailEnd type="none" w="med" len="med"/>
                    </a:lnB>
                  </a:tcPr>
                </a:tc>
                <a:tc rowSpan="5">
                  <a:txBody>
                    <a:bodyPr/>
                    <a:lstStyle/>
                    <a:p>
                      <a:pPr>
                        <a:lnSpc>
                          <a:spcPct val="107000"/>
                        </a:lnSpc>
                        <a:spcAft>
                          <a:spcPts val="800"/>
                        </a:spcAft>
                      </a:pPr>
                      <a:r>
                        <a:rPr lang="en-SG" sz="1200" dirty="0">
                          <a:effectLst/>
                          <a:latin typeface="arial" panose="020B0604020202020204" pitchFamily="34" charset="0"/>
                        </a:rPr>
                        <a:t> </a:t>
                      </a:r>
                      <a:endParaRPr lang="en-SG" sz="1100" dirty="0">
                        <a:effectLst/>
                        <a:latin typeface="Calibri" panose="020F0502020204030204" pitchFamily="34" charset="0"/>
                      </a:endParaRPr>
                    </a:p>
                    <a:p>
                      <a:pPr>
                        <a:lnSpc>
                          <a:spcPct val="107000"/>
                        </a:lnSpc>
                        <a:spcAft>
                          <a:spcPts val="800"/>
                        </a:spcAft>
                      </a:pPr>
                      <a:r>
                        <a:rPr lang="en-SG" sz="1200" dirty="0">
                          <a:effectLst/>
                          <a:latin typeface="arial" panose="020B0604020202020204" pitchFamily="34" charset="0"/>
                        </a:rPr>
                        <a:t> </a:t>
                      </a:r>
                      <a:endParaRPr lang="en-SG" sz="1100" dirty="0">
                        <a:effectLst/>
                        <a:latin typeface="Calibri" panose="020F0502020204030204" pitchFamily="34" charset="0"/>
                      </a:endParaRPr>
                    </a:p>
                    <a:p>
                      <a:pPr>
                        <a:lnSpc>
                          <a:spcPct val="107000"/>
                        </a:lnSpc>
                        <a:spcAft>
                          <a:spcPts val="800"/>
                        </a:spcAft>
                      </a:pPr>
                      <a:r>
                        <a:rPr lang="en-SG" sz="1200" dirty="0">
                          <a:effectLst/>
                          <a:latin typeface="arial" panose="020B0604020202020204" pitchFamily="34" charset="0"/>
                        </a:rPr>
                        <a:t>Wk4 Fri 09-Feb-24</a:t>
                      </a:r>
                      <a:endParaRPr lang="en-SG" sz="1100" dirty="0">
                        <a:effectLst/>
                        <a:latin typeface="Calibri" panose="020F0502020204030204" pitchFamily="34" charset="0"/>
                      </a:endParaRPr>
                    </a:p>
                  </a:txBody>
                  <a:tcPr marL="68580" marR="68580" marT="0" marB="0">
                    <a:lnL w="12700" cap="flat" cmpd="sng" algn="ctr">
                      <a:solidFill>
                        <a:srgbClr val="002186"/>
                      </a:solidFill>
                      <a:prstDash val="solid"/>
                      <a:round/>
                      <a:headEnd type="none" w="med" len="med"/>
                      <a:tailEnd type="none" w="med" len="med"/>
                    </a:lnL>
                    <a:lnR w="12700" cap="flat" cmpd="sng" algn="ctr">
                      <a:solidFill>
                        <a:srgbClr val="E01A86"/>
                      </a:solidFill>
                      <a:prstDash val="solid"/>
                      <a:round/>
                      <a:headEnd type="none" w="med" len="med"/>
                      <a:tailEnd type="none" w="med" len="med"/>
                    </a:lnR>
                    <a:lnT w="12700" cap="flat" cmpd="sng" algn="ctr">
                      <a:solidFill>
                        <a:srgbClr val="E023BD"/>
                      </a:solidFill>
                      <a:prstDash val="solid"/>
                      <a:round/>
                      <a:headEnd type="none" w="med" len="med"/>
                      <a:tailEnd type="none" w="med" len="med"/>
                    </a:lnT>
                    <a:lnB w="12700" cap="flat" cmpd="sng" algn="ctr">
                      <a:solidFill>
                        <a:srgbClr val="E01A86"/>
                      </a:solidFill>
                      <a:prstDash val="solid"/>
                      <a:round/>
                      <a:headEnd type="none" w="med" len="med"/>
                      <a:tailEnd type="none" w="med" len="med"/>
                    </a:lnB>
                  </a:tcPr>
                </a:tc>
                <a:tc rowSpan="5">
                  <a:txBody>
                    <a:bodyPr/>
                    <a:lstStyle/>
                    <a:p>
                      <a:pPr>
                        <a:lnSpc>
                          <a:spcPct val="107000"/>
                        </a:lnSpc>
                        <a:spcAft>
                          <a:spcPts val="800"/>
                        </a:spcAft>
                      </a:pPr>
                      <a:br>
                        <a:rPr lang="en-SG" sz="1200" dirty="0">
                          <a:effectLst/>
                          <a:latin typeface="arial" panose="020B0604020202020204" pitchFamily="34" charset="0"/>
                        </a:rPr>
                      </a:br>
                      <a:br>
                        <a:rPr lang="en-SG" sz="1200" dirty="0">
                          <a:effectLst/>
                          <a:latin typeface="arial" panose="020B0604020202020204" pitchFamily="34" charset="0"/>
                        </a:rPr>
                      </a:br>
                      <a:br>
                        <a:rPr lang="en-SG" sz="1200" dirty="0">
                          <a:effectLst/>
                          <a:latin typeface="arial" panose="020B0604020202020204" pitchFamily="34" charset="0"/>
                        </a:rPr>
                      </a:br>
                      <a:r>
                        <a:rPr lang="en-SG" sz="1200" dirty="0">
                          <a:effectLst/>
                          <a:latin typeface="arial" panose="020B0604020202020204" pitchFamily="34" charset="0"/>
                        </a:rPr>
                        <a:t>Lab shift to </a:t>
                      </a:r>
                      <a:r>
                        <a:rPr lang="en-SG" sz="1200" dirty="0" err="1">
                          <a:effectLst/>
                          <a:latin typeface="arial" panose="020B0604020202020204" pitchFamily="34" charset="0"/>
                        </a:rPr>
                        <a:t>Wk</a:t>
                      </a:r>
                      <a:r>
                        <a:rPr lang="en-SG" sz="1200" dirty="0">
                          <a:effectLst/>
                          <a:latin typeface="arial" panose="020B0604020202020204" pitchFamily="34" charset="0"/>
                        </a:rPr>
                        <a:t> 5 (16-Feb-24)</a:t>
                      </a:r>
                      <a:endParaRPr lang="en-SG" sz="1100" dirty="0">
                        <a:effectLst/>
                        <a:latin typeface="Calibri" panose="020F0502020204030204" pitchFamily="34" charset="0"/>
                      </a:endParaRPr>
                    </a:p>
                  </a:txBody>
                  <a:tcPr marL="68580" marR="68580" marT="0" marB="0">
                    <a:lnL w="12700" cap="flat" cmpd="sng" algn="ctr">
                      <a:solidFill>
                        <a:srgbClr val="E01A86"/>
                      </a:solidFill>
                      <a:prstDash val="solid"/>
                      <a:round/>
                      <a:headEnd type="none" w="med" len="med"/>
                      <a:tailEnd type="none" w="med" len="med"/>
                    </a:lnL>
                    <a:lnR w="12700" cap="flat" cmpd="sng" algn="ctr">
                      <a:solidFill>
                        <a:srgbClr val="100F86"/>
                      </a:solidFill>
                      <a:prstDash val="solid"/>
                      <a:round/>
                      <a:headEnd type="none" w="med" len="med"/>
                      <a:tailEnd type="none" w="med" len="med"/>
                    </a:lnR>
                    <a:lnT w="12700" cap="flat" cmpd="sng" algn="ctr">
                      <a:solidFill>
                        <a:srgbClr val="6026BD"/>
                      </a:solidFill>
                      <a:prstDash val="solid"/>
                      <a:round/>
                      <a:headEnd type="none" w="med" len="med"/>
                      <a:tailEnd type="none" w="med" len="med"/>
                    </a:lnT>
                    <a:lnB w="12700" cap="flat" cmpd="sng" algn="ctr">
                      <a:solidFill>
                        <a:srgbClr val="100F86"/>
                      </a:solidFill>
                      <a:prstDash val="solid"/>
                      <a:round/>
                      <a:headEnd type="none" w="med" len="med"/>
                      <a:tailEnd type="none" w="med" len="med"/>
                    </a:lnB>
                  </a:tcPr>
                </a:tc>
                <a:extLst>
                  <a:ext uri="{0D108BD9-81ED-4DB2-BD59-A6C34878D82A}">
                    <a16:rowId xmlns:a16="http://schemas.microsoft.com/office/drawing/2014/main" val="2306501318"/>
                  </a:ext>
                </a:extLst>
              </a:tr>
              <a:tr h="410040">
                <a:tc>
                  <a:txBody>
                    <a:bodyPr/>
                    <a:lstStyle/>
                    <a:p>
                      <a:pPr algn="ctr">
                        <a:lnSpc>
                          <a:spcPct val="200000"/>
                        </a:lnSpc>
                        <a:spcAft>
                          <a:spcPts val="800"/>
                        </a:spcAft>
                      </a:pPr>
                      <a:r>
                        <a:rPr lang="en-SG" sz="1200" b="1" dirty="0">
                          <a:effectLst/>
                          <a:latin typeface="arial" panose="020B0604020202020204" pitchFamily="34" charset="0"/>
                        </a:rPr>
                        <a:t>MACS1</a:t>
                      </a:r>
                      <a:endParaRPr lang="en-SG" sz="1100" dirty="0">
                        <a:effectLst/>
                        <a:latin typeface="Calibri" panose="020F0502020204030204" pitchFamily="34" charset="0"/>
                      </a:endParaRPr>
                    </a:p>
                  </a:txBody>
                  <a:tcPr marL="68580" marR="68580" marT="0" marB="0">
                    <a:lnL w="12700" cap="flat" cmpd="sng" algn="ctr">
                      <a:solidFill>
                        <a:srgbClr val="D05279"/>
                      </a:solidFill>
                      <a:prstDash val="solid"/>
                      <a:round/>
                      <a:headEnd type="none" w="med" len="med"/>
                      <a:tailEnd type="none" w="med" len="med"/>
                    </a:lnL>
                    <a:lnR w="12700" cap="flat" cmpd="sng" algn="ctr">
                      <a:solidFill>
                        <a:srgbClr val="D05279"/>
                      </a:solidFill>
                      <a:prstDash val="solid"/>
                      <a:round/>
                      <a:headEnd type="none" w="med" len="med"/>
                      <a:tailEnd type="none" w="med" len="med"/>
                    </a:lnR>
                    <a:lnT w="12700" cap="flat" cmpd="sng" algn="ctr">
                      <a:solidFill>
                        <a:srgbClr val="D05279"/>
                      </a:solidFill>
                      <a:prstDash val="solid"/>
                      <a:round/>
                      <a:headEnd type="none" w="med" len="med"/>
                      <a:tailEnd type="none" w="med" len="med"/>
                    </a:lnT>
                    <a:lnB w="12700" cap="flat" cmpd="sng" algn="ctr">
                      <a:solidFill>
                        <a:srgbClr val="D05279"/>
                      </a:solidFill>
                      <a:prstDash val="solid"/>
                      <a:round/>
                      <a:headEnd type="none" w="med" len="med"/>
                      <a:tailEnd type="none" w="med" len="med"/>
                    </a:lnB>
                  </a:tcPr>
                </a:tc>
                <a:tc>
                  <a:txBody>
                    <a:bodyPr/>
                    <a:lstStyle/>
                    <a:p>
                      <a:pPr algn="ctr">
                        <a:lnSpc>
                          <a:spcPct val="107000"/>
                        </a:lnSpc>
                        <a:spcAft>
                          <a:spcPts val="800"/>
                        </a:spcAft>
                      </a:pPr>
                      <a:r>
                        <a:rPr lang="en-SG" sz="1200">
                          <a:effectLst/>
                          <a:latin typeface="arial" panose="020B0604020202020204" pitchFamily="34" charset="0"/>
                        </a:rPr>
                        <a:t>SW1</a:t>
                      </a:r>
                      <a:endParaRPr lang="en-SG" sz="1100">
                        <a:effectLst/>
                        <a:latin typeface="Calibri" panose="020F0502020204030204" pitchFamily="34" charset="0"/>
                      </a:endParaRPr>
                    </a:p>
                  </a:txBody>
                  <a:tcPr marL="0" marR="0" marT="0" marB="0">
                    <a:lnL w="12700" cap="flat" cmpd="sng" algn="ctr">
                      <a:solidFill>
                        <a:srgbClr val="D05279"/>
                      </a:solidFill>
                      <a:prstDash val="solid"/>
                      <a:round/>
                      <a:headEnd type="none" w="med" len="med"/>
                      <a:tailEnd type="none" w="med" len="med"/>
                    </a:lnL>
                    <a:lnR>
                      <a:noFill/>
                    </a:lnR>
                    <a:lnT w="12700" cap="flat" cmpd="sng" algn="ctr">
                      <a:solidFill>
                        <a:srgbClr val="505A79"/>
                      </a:solidFill>
                      <a:prstDash val="solid"/>
                      <a:round/>
                      <a:headEnd type="none" w="med" len="med"/>
                      <a:tailEnd type="none" w="med" len="med"/>
                    </a:lnT>
                    <a:lnB w="12700" cap="flat" cmpd="sng" algn="ctr">
                      <a:solidFill>
                        <a:srgbClr val="905B79"/>
                      </a:solidFill>
                      <a:prstDash val="solid"/>
                      <a:round/>
                      <a:headEnd type="none" w="med" len="med"/>
                      <a:tailEnd type="none" w="med" len="med"/>
                    </a:lnB>
                  </a:tcPr>
                </a:tc>
                <a:tc>
                  <a:txBody>
                    <a:bodyPr/>
                    <a:lstStyle/>
                    <a:p>
                      <a:pPr algn="ctr">
                        <a:lnSpc>
                          <a:spcPct val="107000"/>
                        </a:lnSpc>
                        <a:spcAft>
                          <a:spcPts val="800"/>
                        </a:spcAft>
                      </a:pPr>
                      <a:r>
                        <a:rPr lang="en-SG" sz="1200">
                          <a:effectLst/>
                          <a:latin typeface="arial" panose="020B0604020202020204" pitchFamily="34" charset="0"/>
                        </a:rPr>
                        <a:t> </a:t>
                      </a:r>
                      <a:endParaRPr lang="en-SG" sz="1100">
                        <a:effectLst/>
                        <a:latin typeface="Calibri" panose="020F0502020204030204" pitchFamily="34" charset="0"/>
                      </a:endParaRPr>
                    </a:p>
                  </a:txBody>
                  <a:tcPr marL="0" marR="0" marT="0" marB="0">
                    <a:lnL>
                      <a:noFill/>
                    </a:lnL>
                    <a:lnR w="12700" cap="flat" cmpd="sng" algn="ctr">
                      <a:solidFill>
                        <a:srgbClr val="100F86"/>
                      </a:solidFill>
                      <a:prstDash val="solid"/>
                      <a:round/>
                      <a:headEnd type="none" w="med" len="med"/>
                      <a:tailEnd type="none" w="med" len="med"/>
                    </a:lnR>
                    <a:lnT w="12700" cap="flat" cmpd="sng" algn="ctr">
                      <a:solidFill>
                        <a:srgbClr val="002186"/>
                      </a:solidFill>
                      <a:prstDash val="solid"/>
                      <a:round/>
                      <a:headEnd type="none" w="med" len="med"/>
                      <a:tailEnd type="none" w="med" len="med"/>
                    </a:lnT>
                    <a:lnB w="12700" cap="flat" cmpd="sng" algn="ctr">
                      <a:solidFill>
                        <a:srgbClr val="100F86"/>
                      </a:solidFill>
                      <a:prstDash val="solid"/>
                      <a:round/>
                      <a:headEnd type="none" w="med" len="med"/>
                      <a:tailEnd type="none" w="med" len="med"/>
                    </a:lnB>
                  </a:tcPr>
                </a:tc>
                <a:tc vMerge="1">
                  <a:txBody>
                    <a:bodyPr/>
                    <a:lstStyle/>
                    <a:p>
                      <a:endParaRPr lang="en-SG"/>
                    </a:p>
                  </a:txBody>
                  <a:tcPr/>
                </a:tc>
                <a:tc vMerge="1">
                  <a:txBody>
                    <a:bodyPr/>
                    <a:lstStyle/>
                    <a:p>
                      <a:endParaRPr lang="en-SG"/>
                    </a:p>
                  </a:txBody>
                  <a:tcPr/>
                </a:tc>
                <a:extLst>
                  <a:ext uri="{0D108BD9-81ED-4DB2-BD59-A6C34878D82A}">
                    <a16:rowId xmlns:a16="http://schemas.microsoft.com/office/drawing/2014/main" val="1523277899"/>
                  </a:ext>
                </a:extLst>
              </a:tr>
              <a:tr h="410040">
                <a:tc>
                  <a:txBody>
                    <a:bodyPr/>
                    <a:lstStyle/>
                    <a:p>
                      <a:pPr algn="ctr">
                        <a:lnSpc>
                          <a:spcPct val="200000"/>
                        </a:lnSpc>
                        <a:spcAft>
                          <a:spcPts val="800"/>
                        </a:spcAft>
                      </a:pPr>
                      <a:r>
                        <a:rPr lang="en-SG" sz="1200" b="1" dirty="0">
                          <a:effectLst/>
                          <a:latin typeface="arial" panose="020B0604020202020204" pitchFamily="34" charset="0"/>
                        </a:rPr>
                        <a:t>FCS3</a:t>
                      </a:r>
                      <a:endParaRPr lang="en-SG" sz="1100" dirty="0">
                        <a:effectLst/>
                        <a:latin typeface="Calibri" panose="020F0502020204030204" pitchFamily="34" charset="0"/>
                      </a:endParaRPr>
                    </a:p>
                  </a:txBody>
                  <a:tcPr marL="68580" marR="68580" marT="0" marB="0">
                    <a:lnL w="12700" cap="flat" cmpd="sng" algn="ctr">
                      <a:solidFill>
                        <a:srgbClr val="706779"/>
                      </a:solidFill>
                      <a:prstDash val="solid"/>
                      <a:round/>
                      <a:headEnd type="none" w="med" len="med"/>
                      <a:tailEnd type="none" w="med" len="med"/>
                    </a:lnL>
                    <a:lnR w="12700" cap="flat" cmpd="sng" algn="ctr">
                      <a:solidFill>
                        <a:srgbClr val="706779"/>
                      </a:solidFill>
                      <a:prstDash val="solid"/>
                      <a:round/>
                      <a:headEnd type="none" w="med" len="med"/>
                      <a:tailEnd type="none" w="med" len="med"/>
                    </a:lnR>
                    <a:lnT w="12700" cap="flat" cmpd="sng" algn="ctr">
                      <a:solidFill>
                        <a:srgbClr val="D05279"/>
                      </a:solidFill>
                      <a:prstDash val="solid"/>
                      <a:round/>
                      <a:headEnd type="none" w="med" len="med"/>
                      <a:tailEnd type="none" w="med" len="med"/>
                    </a:lnT>
                    <a:lnB w="12700" cap="flat" cmpd="sng" algn="ctr">
                      <a:solidFill>
                        <a:srgbClr val="706779"/>
                      </a:solidFill>
                      <a:prstDash val="solid"/>
                      <a:round/>
                      <a:headEnd type="none" w="med" len="med"/>
                      <a:tailEnd type="none" w="med" len="med"/>
                    </a:lnB>
                  </a:tcPr>
                </a:tc>
                <a:tc>
                  <a:txBody>
                    <a:bodyPr/>
                    <a:lstStyle/>
                    <a:p>
                      <a:pPr algn="ctr">
                        <a:lnSpc>
                          <a:spcPct val="107000"/>
                        </a:lnSpc>
                        <a:spcAft>
                          <a:spcPts val="800"/>
                        </a:spcAft>
                      </a:pPr>
                      <a:r>
                        <a:rPr lang="en-SG" sz="1200">
                          <a:effectLst/>
                          <a:latin typeface="arial" panose="020B0604020202020204" pitchFamily="34" charset="0"/>
                        </a:rPr>
                        <a:t>SPL</a:t>
                      </a:r>
                      <a:endParaRPr lang="en-SG" sz="1100">
                        <a:effectLst/>
                        <a:latin typeface="Calibri" panose="020F0502020204030204" pitchFamily="34" charset="0"/>
                      </a:endParaRPr>
                    </a:p>
                  </a:txBody>
                  <a:tcPr marL="0" marR="0" marT="0" marB="0">
                    <a:lnL w="12700" cap="flat" cmpd="sng" algn="ctr">
                      <a:solidFill>
                        <a:srgbClr val="706779"/>
                      </a:solidFill>
                      <a:prstDash val="solid"/>
                      <a:round/>
                      <a:headEnd type="none" w="med" len="med"/>
                      <a:tailEnd type="none" w="med" len="med"/>
                    </a:lnL>
                    <a:lnR>
                      <a:noFill/>
                    </a:lnR>
                    <a:lnT w="12700" cap="flat" cmpd="sng" algn="ctr">
                      <a:solidFill>
                        <a:srgbClr val="905B79"/>
                      </a:solidFill>
                      <a:prstDash val="solid"/>
                      <a:round/>
                      <a:headEnd type="none" w="med" len="med"/>
                      <a:tailEnd type="none" w="med" len="med"/>
                    </a:lnT>
                    <a:lnB w="12700" cap="flat" cmpd="sng" algn="ctr">
                      <a:solidFill>
                        <a:srgbClr val="A07379"/>
                      </a:solidFill>
                      <a:prstDash val="solid"/>
                      <a:round/>
                      <a:headEnd type="none" w="med" len="med"/>
                      <a:tailEnd type="none" w="med" len="med"/>
                    </a:lnB>
                  </a:tcPr>
                </a:tc>
                <a:tc>
                  <a:txBody>
                    <a:bodyPr/>
                    <a:lstStyle/>
                    <a:p>
                      <a:pPr algn="ctr">
                        <a:lnSpc>
                          <a:spcPct val="107000"/>
                        </a:lnSpc>
                        <a:spcAft>
                          <a:spcPts val="800"/>
                        </a:spcAft>
                      </a:pPr>
                      <a:r>
                        <a:rPr lang="en-SG" sz="1200">
                          <a:effectLst/>
                          <a:latin typeface="arial" panose="020B0604020202020204" pitchFamily="34" charset="0"/>
                        </a:rPr>
                        <a:t> </a:t>
                      </a:r>
                      <a:endParaRPr lang="en-SG" sz="1100">
                        <a:effectLst/>
                        <a:latin typeface="Calibri" panose="020F0502020204030204" pitchFamily="34" charset="0"/>
                      </a:endParaRPr>
                    </a:p>
                  </a:txBody>
                  <a:tcPr marL="0" marR="0" marT="0" marB="0">
                    <a:lnL>
                      <a:noFill/>
                    </a:lnL>
                    <a:lnR w="12700" cap="flat" cmpd="sng" algn="ctr">
                      <a:solidFill>
                        <a:srgbClr val="401186"/>
                      </a:solidFill>
                      <a:prstDash val="solid"/>
                      <a:round/>
                      <a:headEnd type="none" w="med" len="med"/>
                      <a:tailEnd type="none" w="med" len="med"/>
                    </a:lnR>
                    <a:lnT w="12700" cap="flat" cmpd="sng" algn="ctr">
                      <a:solidFill>
                        <a:srgbClr val="100F86"/>
                      </a:solidFill>
                      <a:prstDash val="solid"/>
                      <a:round/>
                      <a:headEnd type="none" w="med" len="med"/>
                      <a:tailEnd type="none" w="med" len="med"/>
                    </a:lnT>
                    <a:lnB w="12700" cap="flat" cmpd="sng" algn="ctr">
                      <a:solidFill>
                        <a:srgbClr val="401186"/>
                      </a:solidFill>
                      <a:prstDash val="solid"/>
                      <a:round/>
                      <a:headEnd type="none" w="med" len="med"/>
                      <a:tailEnd type="none" w="med" len="med"/>
                    </a:lnB>
                  </a:tcPr>
                </a:tc>
                <a:tc vMerge="1">
                  <a:txBody>
                    <a:bodyPr/>
                    <a:lstStyle/>
                    <a:p>
                      <a:endParaRPr lang="en-SG"/>
                    </a:p>
                  </a:txBody>
                  <a:tcPr/>
                </a:tc>
                <a:tc vMerge="1">
                  <a:txBody>
                    <a:bodyPr/>
                    <a:lstStyle/>
                    <a:p>
                      <a:endParaRPr lang="en-SG"/>
                    </a:p>
                  </a:txBody>
                  <a:tcPr/>
                </a:tc>
                <a:extLst>
                  <a:ext uri="{0D108BD9-81ED-4DB2-BD59-A6C34878D82A}">
                    <a16:rowId xmlns:a16="http://schemas.microsoft.com/office/drawing/2014/main" val="3794466103"/>
                  </a:ext>
                </a:extLst>
              </a:tr>
              <a:tr h="410040">
                <a:tc>
                  <a:txBody>
                    <a:bodyPr/>
                    <a:lstStyle/>
                    <a:p>
                      <a:pPr algn="ctr">
                        <a:lnSpc>
                          <a:spcPct val="200000"/>
                        </a:lnSpc>
                        <a:spcAft>
                          <a:spcPts val="800"/>
                        </a:spcAft>
                      </a:pPr>
                      <a:r>
                        <a:rPr lang="en-SG" sz="1200" b="1" dirty="0">
                          <a:effectLst/>
                          <a:latin typeface="arial" panose="020B0604020202020204" pitchFamily="34" charset="0"/>
                        </a:rPr>
                        <a:t>FCSE</a:t>
                      </a:r>
                      <a:endParaRPr lang="en-SG" sz="1100" dirty="0">
                        <a:effectLst/>
                        <a:latin typeface="Calibri" panose="020F0502020204030204" pitchFamily="34" charset="0"/>
                      </a:endParaRPr>
                    </a:p>
                  </a:txBody>
                  <a:tcPr marL="68580" marR="68580" marT="0" marB="0">
                    <a:lnL w="12700" cap="flat" cmpd="sng" algn="ctr">
                      <a:solidFill>
                        <a:srgbClr val="607279"/>
                      </a:solidFill>
                      <a:prstDash val="solid"/>
                      <a:round/>
                      <a:headEnd type="none" w="med" len="med"/>
                      <a:tailEnd type="none" w="med" len="med"/>
                    </a:lnL>
                    <a:lnR w="12700" cap="flat" cmpd="sng" algn="ctr">
                      <a:solidFill>
                        <a:srgbClr val="607279"/>
                      </a:solidFill>
                      <a:prstDash val="solid"/>
                      <a:round/>
                      <a:headEnd type="none" w="med" len="med"/>
                      <a:tailEnd type="none" w="med" len="med"/>
                    </a:lnR>
                    <a:lnT w="12700" cap="flat" cmpd="sng" algn="ctr">
                      <a:solidFill>
                        <a:srgbClr val="706779"/>
                      </a:solidFill>
                      <a:prstDash val="solid"/>
                      <a:round/>
                      <a:headEnd type="none" w="med" len="med"/>
                      <a:tailEnd type="none" w="med" len="med"/>
                    </a:lnT>
                    <a:lnB w="12700" cap="flat" cmpd="sng" algn="ctr">
                      <a:solidFill>
                        <a:srgbClr val="607279"/>
                      </a:solidFill>
                      <a:prstDash val="solid"/>
                      <a:round/>
                      <a:headEnd type="none" w="med" len="med"/>
                      <a:tailEnd type="none" w="med" len="med"/>
                    </a:lnB>
                  </a:tcPr>
                </a:tc>
                <a:tc>
                  <a:txBody>
                    <a:bodyPr/>
                    <a:lstStyle/>
                    <a:p>
                      <a:pPr algn="ctr">
                        <a:lnSpc>
                          <a:spcPct val="107000"/>
                        </a:lnSpc>
                        <a:spcAft>
                          <a:spcPts val="800"/>
                        </a:spcAft>
                      </a:pPr>
                      <a:r>
                        <a:rPr lang="en-SG" sz="1200">
                          <a:effectLst/>
                          <a:latin typeface="arial" panose="020B0604020202020204" pitchFamily="34" charset="0"/>
                        </a:rPr>
                        <a:t>SPL</a:t>
                      </a:r>
                      <a:endParaRPr lang="en-SG" sz="1100">
                        <a:effectLst/>
                        <a:latin typeface="Calibri" panose="020F0502020204030204" pitchFamily="34" charset="0"/>
                      </a:endParaRPr>
                    </a:p>
                  </a:txBody>
                  <a:tcPr marL="0" marR="0" marT="0" marB="0">
                    <a:lnL w="12700" cap="flat" cmpd="sng" algn="ctr">
                      <a:solidFill>
                        <a:srgbClr val="607279"/>
                      </a:solidFill>
                      <a:prstDash val="solid"/>
                      <a:round/>
                      <a:headEnd type="none" w="med" len="med"/>
                      <a:tailEnd type="none" w="med" len="med"/>
                    </a:lnL>
                    <a:lnR>
                      <a:noFill/>
                    </a:lnR>
                    <a:lnT w="12700" cap="flat" cmpd="sng" algn="ctr">
                      <a:solidFill>
                        <a:srgbClr val="A07379"/>
                      </a:solidFill>
                      <a:prstDash val="solid"/>
                      <a:round/>
                      <a:headEnd type="none" w="med" len="med"/>
                      <a:tailEnd type="none" w="med" len="med"/>
                    </a:lnT>
                    <a:lnB w="12700" cap="flat" cmpd="sng" algn="ctr">
                      <a:solidFill>
                        <a:srgbClr val="707179"/>
                      </a:solidFill>
                      <a:prstDash val="solid"/>
                      <a:round/>
                      <a:headEnd type="none" w="med" len="med"/>
                      <a:tailEnd type="none" w="med" len="med"/>
                    </a:lnB>
                  </a:tcPr>
                </a:tc>
                <a:tc>
                  <a:txBody>
                    <a:bodyPr/>
                    <a:lstStyle/>
                    <a:p>
                      <a:pPr algn="ctr">
                        <a:lnSpc>
                          <a:spcPct val="107000"/>
                        </a:lnSpc>
                        <a:spcAft>
                          <a:spcPts val="800"/>
                        </a:spcAft>
                      </a:pPr>
                      <a:r>
                        <a:rPr lang="en-SG" sz="1200">
                          <a:effectLst/>
                          <a:latin typeface="arial" panose="020B0604020202020204" pitchFamily="34" charset="0"/>
                        </a:rPr>
                        <a:t> </a:t>
                      </a:r>
                      <a:endParaRPr lang="en-SG" sz="1100">
                        <a:effectLst/>
                        <a:latin typeface="Calibri" panose="020F0502020204030204" pitchFamily="34" charset="0"/>
                      </a:endParaRPr>
                    </a:p>
                  </a:txBody>
                  <a:tcPr marL="0" marR="0" marT="0" marB="0">
                    <a:lnL>
                      <a:noFill/>
                    </a:lnL>
                    <a:lnR w="12700" cap="flat" cmpd="sng" algn="ctr">
                      <a:solidFill>
                        <a:srgbClr val="901286"/>
                      </a:solidFill>
                      <a:prstDash val="solid"/>
                      <a:round/>
                      <a:headEnd type="none" w="med" len="med"/>
                      <a:tailEnd type="none" w="med" len="med"/>
                    </a:lnR>
                    <a:lnT w="12700" cap="flat" cmpd="sng" algn="ctr">
                      <a:solidFill>
                        <a:srgbClr val="401186"/>
                      </a:solidFill>
                      <a:prstDash val="solid"/>
                      <a:round/>
                      <a:headEnd type="none" w="med" len="med"/>
                      <a:tailEnd type="none" w="med" len="med"/>
                    </a:lnT>
                    <a:lnB w="12700" cap="flat" cmpd="sng" algn="ctr">
                      <a:solidFill>
                        <a:srgbClr val="901286"/>
                      </a:solidFill>
                      <a:prstDash val="solid"/>
                      <a:round/>
                      <a:headEnd type="none" w="med" len="med"/>
                      <a:tailEnd type="none" w="med" len="med"/>
                    </a:lnB>
                  </a:tcPr>
                </a:tc>
                <a:tc vMerge="1">
                  <a:txBody>
                    <a:bodyPr/>
                    <a:lstStyle/>
                    <a:p>
                      <a:endParaRPr lang="en-SG"/>
                    </a:p>
                  </a:txBody>
                  <a:tcPr/>
                </a:tc>
                <a:tc vMerge="1">
                  <a:txBody>
                    <a:bodyPr/>
                    <a:lstStyle/>
                    <a:p>
                      <a:endParaRPr lang="en-SG"/>
                    </a:p>
                  </a:txBody>
                  <a:tcPr/>
                </a:tc>
                <a:extLst>
                  <a:ext uri="{0D108BD9-81ED-4DB2-BD59-A6C34878D82A}">
                    <a16:rowId xmlns:a16="http://schemas.microsoft.com/office/drawing/2014/main" val="4212544012"/>
                  </a:ext>
                </a:extLst>
              </a:tr>
              <a:tr h="841789">
                <a:tc>
                  <a:txBody>
                    <a:bodyPr/>
                    <a:lstStyle/>
                    <a:p>
                      <a:pPr algn="ctr">
                        <a:lnSpc>
                          <a:spcPct val="100000"/>
                        </a:lnSpc>
                        <a:spcAft>
                          <a:spcPts val="800"/>
                        </a:spcAft>
                      </a:pPr>
                      <a:br>
                        <a:rPr lang="en-SG" sz="1200" b="1" dirty="0">
                          <a:effectLst/>
                          <a:latin typeface="arial" panose="020B0604020202020204" pitchFamily="34" charset="0"/>
                        </a:rPr>
                      </a:br>
                      <a:br>
                        <a:rPr lang="en-SG" sz="1200" b="1" dirty="0">
                          <a:effectLst/>
                          <a:latin typeface="arial" panose="020B0604020202020204" pitchFamily="34" charset="0"/>
                        </a:rPr>
                      </a:br>
                      <a:r>
                        <a:rPr lang="en-SG" sz="1200" b="1" dirty="0">
                          <a:effectLst/>
                          <a:latin typeface="arial" panose="020B0604020202020204" pitchFamily="34" charset="0"/>
                        </a:rPr>
                        <a:t>FCSB</a:t>
                      </a:r>
                      <a:endParaRPr lang="en-SG" sz="1100" dirty="0">
                        <a:effectLst/>
                        <a:latin typeface="Calibri" panose="020F0502020204030204" pitchFamily="34" charset="0"/>
                      </a:endParaRPr>
                    </a:p>
                  </a:txBody>
                  <a:tcPr marL="68580" marR="68580" marT="0" marB="0">
                    <a:lnL w="12700" cap="flat" cmpd="sng" algn="ctr">
                      <a:solidFill>
                        <a:srgbClr val="306679"/>
                      </a:solidFill>
                      <a:prstDash val="solid"/>
                      <a:round/>
                      <a:headEnd type="none" w="med" len="med"/>
                      <a:tailEnd type="none" w="med" len="med"/>
                    </a:lnL>
                    <a:lnR w="12700" cap="flat" cmpd="sng" algn="ctr">
                      <a:solidFill>
                        <a:srgbClr val="306679"/>
                      </a:solidFill>
                      <a:prstDash val="solid"/>
                      <a:round/>
                      <a:headEnd type="none" w="med" len="med"/>
                      <a:tailEnd type="none" w="med" len="med"/>
                    </a:lnR>
                    <a:lnT w="12700" cap="flat" cmpd="sng" algn="ctr">
                      <a:solidFill>
                        <a:srgbClr val="607279"/>
                      </a:solidFill>
                      <a:prstDash val="solid"/>
                      <a:round/>
                      <a:headEnd type="none" w="med" len="med"/>
                      <a:tailEnd type="none" w="med" len="med"/>
                    </a:lnT>
                    <a:lnB w="12700" cap="flat" cmpd="sng" algn="ctr">
                      <a:solidFill>
                        <a:srgbClr val="306679"/>
                      </a:solidFill>
                      <a:prstDash val="solid"/>
                      <a:round/>
                      <a:headEnd type="none" w="med" len="med"/>
                      <a:tailEnd type="none" w="med" len="med"/>
                    </a:lnB>
                  </a:tcPr>
                </a:tc>
                <a:tc>
                  <a:txBody>
                    <a:bodyPr/>
                    <a:lstStyle/>
                    <a:p>
                      <a:pPr algn="ctr">
                        <a:lnSpc>
                          <a:spcPct val="100000"/>
                        </a:lnSpc>
                        <a:spcAft>
                          <a:spcPts val="800"/>
                        </a:spcAft>
                      </a:pPr>
                      <a:r>
                        <a:rPr lang="en-SG" sz="1200" dirty="0">
                          <a:effectLst/>
                          <a:latin typeface="arial" panose="020B0604020202020204" pitchFamily="34" charset="0"/>
                        </a:rPr>
                        <a:t>SWLAB3</a:t>
                      </a:r>
                      <a:endParaRPr lang="en-SG" sz="1100" dirty="0">
                        <a:effectLst/>
                        <a:latin typeface="Calibri" panose="020F0502020204030204" pitchFamily="34" charset="0"/>
                      </a:endParaRPr>
                    </a:p>
                  </a:txBody>
                  <a:tcPr marL="0" marR="0" marT="0" marB="0" anchor="ctr">
                    <a:lnL w="12700" cap="flat" cmpd="sng" algn="ctr">
                      <a:solidFill>
                        <a:srgbClr val="306679"/>
                      </a:solidFill>
                      <a:prstDash val="solid"/>
                      <a:round/>
                      <a:headEnd type="none" w="med" len="med"/>
                      <a:tailEnd type="none" w="med" len="med"/>
                    </a:lnL>
                    <a:lnR>
                      <a:noFill/>
                    </a:lnR>
                    <a:lnT w="12700" cap="flat" cmpd="sng" algn="ctr">
                      <a:solidFill>
                        <a:srgbClr val="707179"/>
                      </a:solidFill>
                      <a:prstDash val="solid"/>
                      <a:round/>
                      <a:headEnd type="none" w="med" len="med"/>
                      <a:tailEnd type="none" w="med" len="med"/>
                    </a:lnT>
                    <a:lnB w="12700" cap="flat" cmpd="sng" algn="ctr">
                      <a:solidFill>
                        <a:srgbClr val="A06479"/>
                      </a:solidFill>
                      <a:prstDash val="solid"/>
                      <a:round/>
                      <a:headEnd type="none" w="med" len="med"/>
                      <a:tailEnd type="none" w="med" len="med"/>
                    </a:lnB>
                  </a:tcPr>
                </a:tc>
                <a:tc>
                  <a:txBody>
                    <a:bodyPr/>
                    <a:lstStyle/>
                    <a:p>
                      <a:pPr algn="ctr">
                        <a:lnSpc>
                          <a:spcPct val="100000"/>
                        </a:lnSpc>
                        <a:spcAft>
                          <a:spcPts val="800"/>
                        </a:spcAft>
                      </a:pPr>
                      <a:r>
                        <a:rPr lang="en-SG" sz="1200" dirty="0">
                          <a:effectLst/>
                          <a:latin typeface="arial" panose="020B0604020202020204" pitchFamily="34" charset="0"/>
                        </a:rPr>
                        <a:t> </a:t>
                      </a:r>
                      <a:endParaRPr lang="en-SG" sz="1100" dirty="0">
                        <a:effectLst/>
                        <a:latin typeface="Calibri" panose="020F0502020204030204" pitchFamily="34" charset="0"/>
                      </a:endParaRPr>
                    </a:p>
                  </a:txBody>
                  <a:tcPr marL="0" marR="0" marT="0" marB="0">
                    <a:lnL>
                      <a:noFill/>
                    </a:lnL>
                    <a:lnR w="12700" cap="flat" cmpd="sng" algn="ctr">
                      <a:solidFill>
                        <a:srgbClr val="C02986"/>
                      </a:solidFill>
                      <a:prstDash val="solid"/>
                      <a:round/>
                      <a:headEnd type="none" w="med" len="med"/>
                      <a:tailEnd type="none" w="med" len="med"/>
                    </a:lnR>
                    <a:lnT w="12700" cap="flat" cmpd="sng" algn="ctr">
                      <a:solidFill>
                        <a:srgbClr val="901286"/>
                      </a:solidFill>
                      <a:prstDash val="solid"/>
                      <a:round/>
                      <a:headEnd type="none" w="med" len="med"/>
                      <a:tailEnd type="none" w="med" len="med"/>
                    </a:lnT>
                    <a:lnB w="12700" cap="flat" cmpd="sng" algn="ctr">
                      <a:solidFill>
                        <a:srgbClr val="C02986"/>
                      </a:solidFill>
                      <a:prstDash val="solid"/>
                      <a:round/>
                      <a:headEnd type="none" w="med" len="med"/>
                      <a:tailEnd type="none" w="med" len="med"/>
                    </a:lnB>
                  </a:tcPr>
                </a:tc>
                <a:tc vMerge="1">
                  <a:txBody>
                    <a:bodyPr/>
                    <a:lstStyle/>
                    <a:p>
                      <a:endParaRPr lang="en-SG"/>
                    </a:p>
                  </a:txBody>
                  <a:tcPr/>
                </a:tc>
                <a:tc vMerge="1">
                  <a:txBody>
                    <a:bodyPr/>
                    <a:lstStyle/>
                    <a:p>
                      <a:endParaRPr lang="en-SG"/>
                    </a:p>
                  </a:txBody>
                  <a:tcPr/>
                </a:tc>
                <a:extLst>
                  <a:ext uri="{0D108BD9-81ED-4DB2-BD59-A6C34878D82A}">
                    <a16:rowId xmlns:a16="http://schemas.microsoft.com/office/drawing/2014/main" val="2279378906"/>
                  </a:ext>
                </a:extLst>
              </a:tr>
            </a:tbl>
          </a:graphicData>
        </a:graphic>
      </p:graphicFrame>
      <p:sp>
        <p:nvSpPr>
          <p:cNvPr id="7" name="Rectangle 2">
            <a:extLst>
              <a:ext uri="{FF2B5EF4-FFF2-40B4-BE49-F238E27FC236}">
                <a16:creationId xmlns:a16="http://schemas.microsoft.com/office/drawing/2014/main" id="{5781B37E-796C-2F6E-C043-D1FE4847A429}"/>
              </a:ext>
            </a:extLst>
          </p:cNvPr>
          <p:cNvSpPr>
            <a:spLocks noChangeArrowheads="1"/>
          </p:cNvSpPr>
          <p:nvPr/>
        </p:nvSpPr>
        <p:spPr bwMode="auto">
          <a:xfrm>
            <a:off x="102435" y="2795396"/>
            <a:ext cx="1416500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022781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sz="1800" dirty="0"/>
              <a:t>Exercise: </a:t>
            </a:r>
            <a:br>
              <a:rPr lang="en-SG" sz="1800" dirty="0"/>
            </a:br>
            <a:r>
              <a:rPr lang="en-SG" sz="1800" dirty="0"/>
              <a:t>Which Binary Trees is efficient for search ?</a:t>
            </a:r>
          </a:p>
        </p:txBody>
      </p:sp>
      <p:grpSp>
        <p:nvGrpSpPr>
          <p:cNvPr id="3" name="Group 2"/>
          <p:cNvGrpSpPr/>
          <p:nvPr/>
        </p:nvGrpSpPr>
        <p:grpSpPr>
          <a:xfrm>
            <a:off x="1038016" y="1450037"/>
            <a:ext cx="7067967" cy="4188764"/>
            <a:chOff x="609600" y="1524000"/>
            <a:chExt cx="8276152" cy="4904783"/>
          </a:xfrm>
        </p:grpSpPr>
        <p:sp>
          <p:nvSpPr>
            <p:cNvPr id="198" name="object 8"/>
            <p:cNvSpPr/>
            <p:nvPr/>
          </p:nvSpPr>
          <p:spPr>
            <a:xfrm>
              <a:off x="6395538" y="3429000"/>
              <a:ext cx="510845" cy="441154"/>
            </a:xfrm>
            <a:prstGeom prst="ellipse">
              <a:avLst/>
            </a:prstGeom>
            <a:ln w="25399">
              <a:solidFill>
                <a:srgbClr val="839950"/>
              </a:solidFill>
            </a:ln>
          </p:spPr>
          <p:txBody>
            <a:bodyPr wrap="square" lIns="0" tIns="0" rIns="0" bIns="0" rtlCol="0"/>
            <a:lstStyle/>
            <a:p>
              <a:endParaRPr sz="1600">
                <a:solidFill>
                  <a:prstClr val="black"/>
                </a:solidFill>
                <a:latin typeface="Verdana (Body)"/>
              </a:endParaRPr>
            </a:p>
          </p:txBody>
        </p:sp>
        <p:sp>
          <p:nvSpPr>
            <p:cNvPr id="199" name="object 9"/>
            <p:cNvSpPr txBox="1"/>
            <p:nvPr/>
          </p:nvSpPr>
          <p:spPr>
            <a:xfrm>
              <a:off x="6535638" y="3479853"/>
              <a:ext cx="193945" cy="346234"/>
            </a:xfrm>
            <a:prstGeom prst="ellipse">
              <a:avLst/>
            </a:prstGeom>
          </p:spPr>
          <p:txBody>
            <a:bodyPr vert="horz" wrap="square" lIns="0" tIns="0" rIns="0" bIns="0" rtlCol="0">
              <a:spAutoFit/>
            </a:bodyPr>
            <a:lstStyle/>
            <a:p>
              <a:pPr marL="12700"/>
              <a:r>
                <a:rPr lang="en-US" sz="1600" dirty="0">
                  <a:solidFill>
                    <a:prstClr val="black"/>
                  </a:solidFill>
                  <a:latin typeface="Verdana (Body)"/>
                  <a:cs typeface="Calibri"/>
                </a:rPr>
                <a:t>G</a:t>
              </a:r>
              <a:endParaRPr sz="1600" dirty="0">
                <a:solidFill>
                  <a:prstClr val="black"/>
                </a:solidFill>
                <a:latin typeface="Verdana (Body)"/>
                <a:cs typeface="Calibri"/>
              </a:endParaRPr>
            </a:p>
          </p:txBody>
        </p:sp>
        <p:sp>
          <p:nvSpPr>
            <p:cNvPr id="200" name="object 11"/>
            <p:cNvSpPr/>
            <p:nvPr/>
          </p:nvSpPr>
          <p:spPr>
            <a:xfrm>
              <a:off x="5176826" y="4049133"/>
              <a:ext cx="510845" cy="441154"/>
            </a:xfrm>
            <a:prstGeom prst="ellipse">
              <a:avLst/>
            </a:prstGeom>
            <a:ln w="25399">
              <a:solidFill>
                <a:srgbClr val="839950"/>
              </a:solidFill>
            </a:ln>
          </p:spPr>
          <p:txBody>
            <a:bodyPr wrap="square" lIns="0" tIns="0" rIns="0" bIns="0" rtlCol="0"/>
            <a:lstStyle/>
            <a:p>
              <a:endParaRPr sz="1600">
                <a:solidFill>
                  <a:prstClr val="black"/>
                </a:solidFill>
                <a:latin typeface="Verdana (Body)"/>
              </a:endParaRPr>
            </a:p>
          </p:txBody>
        </p:sp>
        <p:sp>
          <p:nvSpPr>
            <p:cNvPr id="201" name="object 12"/>
            <p:cNvSpPr txBox="1"/>
            <p:nvPr/>
          </p:nvSpPr>
          <p:spPr>
            <a:xfrm>
              <a:off x="5332300" y="4049133"/>
              <a:ext cx="158084" cy="346234"/>
            </a:xfrm>
            <a:prstGeom prst="ellipse">
              <a:avLst/>
            </a:prstGeom>
          </p:spPr>
          <p:txBody>
            <a:bodyPr vert="horz" wrap="square" lIns="0" tIns="0" rIns="0" bIns="0" rtlCol="0">
              <a:spAutoFit/>
            </a:bodyPr>
            <a:lstStyle/>
            <a:p>
              <a:pPr marL="12700"/>
              <a:r>
                <a:rPr lang="en-US" sz="1600" dirty="0">
                  <a:solidFill>
                    <a:prstClr val="black"/>
                  </a:solidFill>
                  <a:latin typeface="Verdana (Body)"/>
                  <a:cs typeface="Calibri"/>
                </a:rPr>
                <a:t>B</a:t>
              </a:r>
              <a:endParaRPr sz="1600" dirty="0">
                <a:solidFill>
                  <a:prstClr val="black"/>
                </a:solidFill>
                <a:latin typeface="Verdana (Body)"/>
                <a:cs typeface="Calibri"/>
              </a:endParaRPr>
            </a:p>
          </p:txBody>
        </p:sp>
        <p:sp>
          <p:nvSpPr>
            <p:cNvPr id="202" name="object 14"/>
            <p:cNvSpPr/>
            <p:nvPr/>
          </p:nvSpPr>
          <p:spPr>
            <a:xfrm>
              <a:off x="4272362" y="4694547"/>
              <a:ext cx="510845" cy="441154"/>
            </a:xfrm>
            <a:prstGeom prst="ellipse">
              <a:avLst/>
            </a:prstGeom>
            <a:ln w="25399">
              <a:solidFill>
                <a:srgbClr val="839950"/>
              </a:solidFill>
            </a:ln>
          </p:spPr>
          <p:txBody>
            <a:bodyPr wrap="square" lIns="0" tIns="0" rIns="0" bIns="0" rtlCol="0"/>
            <a:lstStyle/>
            <a:p>
              <a:endParaRPr sz="1600">
                <a:solidFill>
                  <a:prstClr val="black"/>
                </a:solidFill>
                <a:latin typeface="Verdana (Body)"/>
              </a:endParaRPr>
            </a:p>
          </p:txBody>
        </p:sp>
        <p:sp>
          <p:nvSpPr>
            <p:cNvPr id="203" name="object 15"/>
            <p:cNvSpPr txBox="1"/>
            <p:nvPr/>
          </p:nvSpPr>
          <p:spPr>
            <a:xfrm>
              <a:off x="4421501" y="4694547"/>
              <a:ext cx="172721" cy="346234"/>
            </a:xfrm>
            <a:prstGeom prst="ellipse">
              <a:avLst/>
            </a:prstGeom>
          </p:spPr>
          <p:txBody>
            <a:bodyPr vert="horz" wrap="square" lIns="0" tIns="0" rIns="0" bIns="0" rtlCol="0">
              <a:spAutoFit/>
            </a:bodyPr>
            <a:lstStyle/>
            <a:p>
              <a:pPr marL="12700"/>
              <a:r>
                <a:rPr lang="en-US" sz="1600" spc="-10" dirty="0">
                  <a:solidFill>
                    <a:prstClr val="black"/>
                  </a:solidFill>
                  <a:latin typeface="Verdana (Body)"/>
                  <a:cs typeface="Calibri"/>
                </a:rPr>
                <a:t>E</a:t>
              </a:r>
              <a:endParaRPr sz="1600" dirty="0">
                <a:solidFill>
                  <a:prstClr val="black"/>
                </a:solidFill>
                <a:latin typeface="Verdana (Body)"/>
                <a:cs typeface="Calibri"/>
              </a:endParaRPr>
            </a:p>
          </p:txBody>
        </p:sp>
        <p:sp>
          <p:nvSpPr>
            <p:cNvPr id="204" name="object 17"/>
            <p:cNvSpPr/>
            <p:nvPr/>
          </p:nvSpPr>
          <p:spPr>
            <a:xfrm>
              <a:off x="5619609" y="4694547"/>
              <a:ext cx="510845" cy="441154"/>
            </a:xfrm>
            <a:prstGeom prst="ellipse">
              <a:avLst/>
            </a:prstGeom>
            <a:ln w="25399">
              <a:solidFill>
                <a:srgbClr val="839950"/>
              </a:solidFill>
            </a:ln>
          </p:spPr>
          <p:txBody>
            <a:bodyPr wrap="square" lIns="0" tIns="0" rIns="0" bIns="0" rtlCol="0"/>
            <a:lstStyle/>
            <a:p>
              <a:endParaRPr sz="1600">
                <a:solidFill>
                  <a:prstClr val="black"/>
                </a:solidFill>
                <a:latin typeface="Verdana (Body)"/>
              </a:endParaRPr>
            </a:p>
          </p:txBody>
        </p:sp>
        <p:sp>
          <p:nvSpPr>
            <p:cNvPr id="205" name="object 18"/>
            <p:cNvSpPr txBox="1"/>
            <p:nvPr/>
          </p:nvSpPr>
          <p:spPr>
            <a:xfrm>
              <a:off x="5778387" y="4694547"/>
              <a:ext cx="150765" cy="346234"/>
            </a:xfrm>
            <a:prstGeom prst="ellipse">
              <a:avLst/>
            </a:prstGeom>
          </p:spPr>
          <p:txBody>
            <a:bodyPr vert="horz" wrap="square" lIns="0" tIns="0" rIns="0" bIns="0" rtlCol="0">
              <a:spAutoFit/>
            </a:bodyPr>
            <a:lstStyle/>
            <a:p>
              <a:pPr marL="12700"/>
              <a:r>
                <a:rPr sz="1600" dirty="0">
                  <a:solidFill>
                    <a:prstClr val="black"/>
                  </a:solidFill>
                  <a:latin typeface="Verdana (Body)"/>
                  <a:cs typeface="Calibri"/>
                </a:rPr>
                <a:t>F</a:t>
              </a:r>
              <a:endParaRPr sz="1600">
                <a:solidFill>
                  <a:prstClr val="black"/>
                </a:solidFill>
                <a:latin typeface="Verdana (Body)"/>
                <a:cs typeface="Calibri"/>
              </a:endParaRPr>
            </a:p>
          </p:txBody>
        </p:sp>
        <p:sp>
          <p:nvSpPr>
            <p:cNvPr id="206" name="object 20"/>
            <p:cNvSpPr/>
            <p:nvPr/>
          </p:nvSpPr>
          <p:spPr>
            <a:xfrm>
              <a:off x="7932124" y="4089499"/>
              <a:ext cx="510845" cy="441154"/>
            </a:xfrm>
            <a:prstGeom prst="ellipse">
              <a:avLst/>
            </a:prstGeom>
            <a:ln w="25399">
              <a:solidFill>
                <a:srgbClr val="839950"/>
              </a:solidFill>
            </a:ln>
          </p:spPr>
          <p:txBody>
            <a:bodyPr wrap="square" lIns="0" tIns="0" rIns="0" bIns="0" rtlCol="0"/>
            <a:lstStyle/>
            <a:p>
              <a:endParaRPr sz="1600">
                <a:solidFill>
                  <a:prstClr val="black"/>
                </a:solidFill>
                <a:latin typeface="Verdana (Body)"/>
              </a:endParaRPr>
            </a:p>
          </p:txBody>
        </p:sp>
        <p:sp>
          <p:nvSpPr>
            <p:cNvPr id="207" name="object 21"/>
            <p:cNvSpPr txBox="1"/>
            <p:nvPr/>
          </p:nvSpPr>
          <p:spPr>
            <a:xfrm>
              <a:off x="8095364" y="4089499"/>
              <a:ext cx="140519" cy="346234"/>
            </a:xfrm>
            <a:prstGeom prst="ellipse">
              <a:avLst/>
            </a:prstGeom>
          </p:spPr>
          <p:txBody>
            <a:bodyPr vert="horz" wrap="square" lIns="0" tIns="0" rIns="0" bIns="0" rtlCol="0">
              <a:spAutoFit/>
            </a:bodyPr>
            <a:lstStyle/>
            <a:p>
              <a:pPr marL="12700"/>
              <a:r>
                <a:rPr lang="en-US" sz="1600" dirty="0">
                  <a:solidFill>
                    <a:prstClr val="black"/>
                  </a:solidFill>
                  <a:latin typeface="Verdana (Body)"/>
                  <a:cs typeface="Calibri"/>
                </a:rPr>
                <a:t>I</a:t>
              </a:r>
              <a:endParaRPr sz="1600" dirty="0">
                <a:solidFill>
                  <a:prstClr val="black"/>
                </a:solidFill>
                <a:latin typeface="Verdana (Body)"/>
                <a:cs typeface="Calibri"/>
              </a:endParaRPr>
            </a:p>
          </p:txBody>
        </p:sp>
        <p:sp>
          <p:nvSpPr>
            <p:cNvPr id="208" name="object 23"/>
            <p:cNvSpPr/>
            <p:nvPr/>
          </p:nvSpPr>
          <p:spPr>
            <a:xfrm>
              <a:off x="7095903" y="4653772"/>
              <a:ext cx="510845" cy="441154"/>
            </a:xfrm>
            <a:prstGeom prst="ellipse">
              <a:avLst/>
            </a:prstGeom>
            <a:ln w="25399">
              <a:solidFill>
                <a:srgbClr val="839950"/>
              </a:solidFill>
            </a:ln>
          </p:spPr>
          <p:txBody>
            <a:bodyPr wrap="square" lIns="0" tIns="0" rIns="0" bIns="0" rtlCol="0"/>
            <a:lstStyle/>
            <a:p>
              <a:endParaRPr sz="1600">
                <a:solidFill>
                  <a:prstClr val="black"/>
                </a:solidFill>
                <a:latin typeface="Verdana (Body)"/>
              </a:endParaRPr>
            </a:p>
          </p:txBody>
        </p:sp>
        <p:sp>
          <p:nvSpPr>
            <p:cNvPr id="209" name="object 24"/>
            <p:cNvSpPr txBox="1"/>
            <p:nvPr/>
          </p:nvSpPr>
          <p:spPr>
            <a:xfrm>
              <a:off x="7270748" y="4653772"/>
              <a:ext cx="113440" cy="346234"/>
            </a:xfrm>
            <a:prstGeom prst="ellipse">
              <a:avLst/>
            </a:prstGeom>
          </p:spPr>
          <p:txBody>
            <a:bodyPr vert="horz" wrap="square" lIns="0" tIns="0" rIns="0" bIns="0" rtlCol="0">
              <a:spAutoFit/>
            </a:bodyPr>
            <a:lstStyle/>
            <a:p>
              <a:pPr marL="12700"/>
              <a:r>
                <a:rPr sz="1600" spc="-10" dirty="0">
                  <a:solidFill>
                    <a:prstClr val="black"/>
                  </a:solidFill>
                  <a:latin typeface="Verdana (Body)"/>
                  <a:cs typeface="Calibri"/>
                </a:rPr>
                <a:t>J</a:t>
              </a:r>
              <a:endParaRPr sz="1600">
                <a:solidFill>
                  <a:prstClr val="black"/>
                </a:solidFill>
                <a:latin typeface="Verdana (Body)"/>
                <a:cs typeface="Calibri"/>
              </a:endParaRPr>
            </a:p>
          </p:txBody>
        </p:sp>
        <p:sp>
          <p:nvSpPr>
            <p:cNvPr id="210" name="object 26"/>
            <p:cNvSpPr/>
            <p:nvPr/>
          </p:nvSpPr>
          <p:spPr>
            <a:xfrm>
              <a:off x="8374907" y="4734913"/>
              <a:ext cx="510845" cy="441154"/>
            </a:xfrm>
            <a:prstGeom prst="ellipse">
              <a:avLst/>
            </a:prstGeom>
            <a:ln w="25399">
              <a:solidFill>
                <a:srgbClr val="839950"/>
              </a:solidFill>
            </a:ln>
          </p:spPr>
          <p:txBody>
            <a:bodyPr wrap="square" lIns="0" tIns="0" rIns="0" bIns="0" rtlCol="0"/>
            <a:lstStyle/>
            <a:p>
              <a:endParaRPr sz="1600">
                <a:solidFill>
                  <a:prstClr val="black"/>
                </a:solidFill>
                <a:latin typeface="Verdana (Body)"/>
              </a:endParaRPr>
            </a:p>
          </p:txBody>
        </p:sp>
        <p:sp>
          <p:nvSpPr>
            <p:cNvPr id="211" name="object 27"/>
            <p:cNvSpPr txBox="1"/>
            <p:nvPr/>
          </p:nvSpPr>
          <p:spPr>
            <a:xfrm>
              <a:off x="8488493" y="4734913"/>
              <a:ext cx="254689" cy="346234"/>
            </a:xfrm>
            <a:prstGeom prst="ellipse">
              <a:avLst/>
            </a:prstGeom>
          </p:spPr>
          <p:txBody>
            <a:bodyPr vert="horz" wrap="square" lIns="0" tIns="0" rIns="0" bIns="0" rtlCol="0">
              <a:spAutoFit/>
            </a:bodyPr>
            <a:lstStyle/>
            <a:p>
              <a:pPr marL="12700"/>
              <a:r>
                <a:rPr lang="en-US" sz="1600" spc="-20" dirty="0">
                  <a:solidFill>
                    <a:prstClr val="black"/>
                  </a:solidFill>
                  <a:latin typeface="Verdana (Body)"/>
                  <a:cs typeface="Calibri"/>
                </a:rPr>
                <a:t>K</a:t>
              </a:r>
              <a:endParaRPr sz="1600" dirty="0">
                <a:solidFill>
                  <a:prstClr val="black"/>
                </a:solidFill>
                <a:latin typeface="Verdana (Body)"/>
                <a:cs typeface="Calibri"/>
              </a:endParaRPr>
            </a:p>
          </p:txBody>
        </p:sp>
        <p:sp>
          <p:nvSpPr>
            <p:cNvPr id="212" name="object 47"/>
            <p:cNvSpPr/>
            <p:nvPr/>
          </p:nvSpPr>
          <p:spPr>
            <a:xfrm>
              <a:off x="5971317" y="5380516"/>
              <a:ext cx="510845" cy="441154"/>
            </a:xfrm>
            <a:prstGeom prst="ellipse">
              <a:avLst/>
            </a:prstGeom>
            <a:ln w="25399">
              <a:solidFill>
                <a:srgbClr val="839950"/>
              </a:solidFill>
            </a:ln>
          </p:spPr>
          <p:txBody>
            <a:bodyPr wrap="square" lIns="0" tIns="0" rIns="0" bIns="0" rtlCol="0"/>
            <a:lstStyle/>
            <a:p>
              <a:endParaRPr sz="1600">
                <a:solidFill>
                  <a:prstClr val="black"/>
                </a:solidFill>
                <a:latin typeface="Verdana (Body)"/>
              </a:endParaRPr>
            </a:p>
          </p:txBody>
        </p:sp>
        <p:sp>
          <p:nvSpPr>
            <p:cNvPr id="213" name="object 48"/>
            <p:cNvSpPr txBox="1"/>
            <p:nvPr/>
          </p:nvSpPr>
          <p:spPr>
            <a:xfrm>
              <a:off x="6101162" y="5380516"/>
              <a:ext cx="196141" cy="346234"/>
            </a:xfrm>
            <a:prstGeom prst="ellipse">
              <a:avLst/>
            </a:prstGeom>
          </p:spPr>
          <p:txBody>
            <a:bodyPr vert="horz" wrap="square" lIns="0" tIns="0" rIns="0" bIns="0" rtlCol="0">
              <a:spAutoFit/>
            </a:bodyPr>
            <a:lstStyle/>
            <a:p>
              <a:pPr marL="12700"/>
              <a:r>
                <a:rPr lang="en-US" sz="1600" spc="-15" dirty="0">
                  <a:solidFill>
                    <a:prstClr val="black"/>
                  </a:solidFill>
                  <a:latin typeface="Verdana (Body)"/>
                  <a:cs typeface="Calibri"/>
                </a:rPr>
                <a:t>H</a:t>
              </a:r>
              <a:endParaRPr sz="1600" dirty="0">
                <a:solidFill>
                  <a:prstClr val="black"/>
                </a:solidFill>
                <a:latin typeface="Verdana (Body)"/>
                <a:cs typeface="Calibri"/>
              </a:endParaRPr>
            </a:p>
          </p:txBody>
        </p:sp>
        <p:sp>
          <p:nvSpPr>
            <p:cNvPr id="214" name="object 50"/>
            <p:cNvSpPr/>
            <p:nvPr/>
          </p:nvSpPr>
          <p:spPr>
            <a:xfrm>
              <a:off x="7544236" y="5344815"/>
              <a:ext cx="510845" cy="441154"/>
            </a:xfrm>
            <a:prstGeom prst="ellipse">
              <a:avLst/>
            </a:prstGeom>
            <a:ln w="25399">
              <a:solidFill>
                <a:srgbClr val="839950"/>
              </a:solidFill>
            </a:ln>
          </p:spPr>
          <p:txBody>
            <a:bodyPr wrap="square" lIns="0" tIns="0" rIns="0" bIns="0" rtlCol="0"/>
            <a:lstStyle/>
            <a:p>
              <a:endParaRPr sz="1600">
                <a:solidFill>
                  <a:prstClr val="black"/>
                </a:solidFill>
                <a:latin typeface="Verdana (Body)"/>
              </a:endParaRPr>
            </a:p>
          </p:txBody>
        </p:sp>
        <p:sp>
          <p:nvSpPr>
            <p:cNvPr id="215" name="object 51"/>
            <p:cNvSpPr txBox="1"/>
            <p:nvPr/>
          </p:nvSpPr>
          <p:spPr>
            <a:xfrm>
              <a:off x="7681734" y="5358883"/>
              <a:ext cx="166866" cy="346234"/>
            </a:xfrm>
            <a:prstGeom prst="ellipse">
              <a:avLst/>
            </a:prstGeom>
          </p:spPr>
          <p:txBody>
            <a:bodyPr vert="horz" wrap="square" lIns="0" tIns="0" rIns="0" bIns="0" rtlCol="0">
              <a:spAutoFit/>
            </a:bodyPr>
            <a:lstStyle/>
            <a:p>
              <a:pPr marL="12700"/>
              <a:r>
                <a:rPr lang="en-US" sz="1600" spc="-10" dirty="0">
                  <a:solidFill>
                    <a:prstClr val="black"/>
                  </a:solidFill>
                  <a:latin typeface="Verdana (Body)"/>
                  <a:cs typeface="Calibri"/>
                </a:rPr>
                <a:t>M</a:t>
              </a:r>
              <a:endParaRPr sz="1600" dirty="0">
                <a:solidFill>
                  <a:prstClr val="black"/>
                </a:solidFill>
                <a:latin typeface="Verdana (Body)"/>
                <a:cs typeface="Calibri"/>
              </a:endParaRPr>
            </a:p>
          </p:txBody>
        </p:sp>
        <p:sp>
          <p:nvSpPr>
            <p:cNvPr id="216" name="object 59"/>
            <p:cNvSpPr/>
            <p:nvPr/>
          </p:nvSpPr>
          <p:spPr>
            <a:xfrm>
              <a:off x="6794494" y="5344815"/>
              <a:ext cx="510845" cy="441154"/>
            </a:xfrm>
            <a:prstGeom prst="ellipse">
              <a:avLst/>
            </a:prstGeom>
            <a:ln w="25399">
              <a:solidFill>
                <a:srgbClr val="839950"/>
              </a:solidFill>
            </a:ln>
          </p:spPr>
          <p:txBody>
            <a:bodyPr wrap="square" lIns="0" tIns="0" rIns="0" bIns="0" rtlCol="0"/>
            <a:lstStyle/>
            <a:p>
              <a:endParaRPr sz="1600">
                <a:solidFill>
                  <a:prstClr val="black"/>
                </a:solidFill>
                <a:latin typeface="Verdana (Body)"/>
              </a:endParaRPr>
            </a:p>
          </p:txBody>
        </p:sp>
        <p:sp>
          <p:nvSpPr>
            <p:cNvPr id="217" name="object 60"/>
            <p:cNvSpPr txBox="1"/>
            <p:nvPr/>
          </p:nvSpPr>
          <p:spPr>
            <a:xfrm>
              <a:off x="6995887" y="5379241"/>
              <a:ext cx="95875" cy="346234"/>
            </a:xfrm>
            <a:prstGeom prst="ellipse">
              <a:avLst/>
            </a:prstGeom>
          </p:spPr>
          <p:txBody>
            <a:bodyPr vert="horz" wrap="square" lIns="0" tIns="0" rIns="0" bIns="0" rtlCol="0">
              <a:spAutoFit/>
            </a:bodyPr>
            <a:lstStyle/>
            <a:p>
              <a:pPr marL="12700"/>
              <a:r>
                <a:rPr lang="en-US" sz="1600" spc="-5" dirty="0">
                  <a:solidFill>
                    <a:prstClr val="black"/>
                  </a:solidFill>
                  <a:latin typeface="Verdana (Body)"/>
                  <a:cs typeface="Calibri"/>
                </a:rPr>
                <a:t>L</a:t>
              </a:r>
              <a:endParaRPr sz="1600" dirty="0">
                <a:solidFill>
                  <a:prstClr val="black"/>
                </a:solidFill>
                <a:latin typeface="Verdana (Body)"/>
                <a:cs typeface="Calibri"/>
              </a:endParaRPr>
            </a:p>
          </p:txBody>
        </p:sp>
        <p:sp>
          <p:nvSpPr>
            <p:cNvPr id="218" name="object 65"/>
            <p:cNvSpPr/>
            <p:nvPr/>
          </p:nvSpPr>
          <p:spPr>
            <a:xfrm>
              <a:off x="4653362" y="5366569"/>
              <a:ext cx="510845" cy="441154"/>
            </a:xfrm>
            <a:prstGeom prst="ellipse">
              <a:avLst/>
            </a:prstGeom>
            <a:ln w="25399">
              <a:solidFill>
                <a:srgbClr val="839950"/>
              </a:solidFill>
            </a:ln>
          </p:spPr>
          <p:txBody>
            <a:bodyPr wrap="square" lIns="0" tIns="0" rIns="0" bIns="0" rtlCol="0"/>
            <a:lstStyle/>
            <a:p>
              <a:endParaRPr sz="1600">
                <a:solidFill>
                  <a:prstClr val="black"/>
                </a:solidFill>
                <a:latin typeface="Verdana (Body)"/>
              </a:endParaRPr>
            </a:p>
          </p:txBody>
        </p:sp>
        <p:sp>
          <p:nvSpPr>
            <p:cNvPr id="219" name="object 66"/>
            <p:cNvSpPr txBox="1"/>
            <p:nvPr/>
          </p:nvSpPr>
          <p:spPr>
            <a:xfrm>
              <a:off x="4788368" y="5380637"/>
              <a:ext cx="169794" cy="346234"/>
            </a:xfrm>
            <a:prstGeom prst="ellipse">
              <a:avLst/>
            </a:prstGeom>
          </p:spPr>
          <p:txBody>
            <a:bodyPr vert="horz" wrap="square" lIns="0" tIns="0" rIns="0" bIns="0" rtlCol="0">
              <a:spAutoFit/>
            </a:bodyPr>
            <a:lstStyle/>
            <a:p>
              <a:pPr marL="12700"/>
              <a:r>
                <a:rPr sz="1600" dirty="0">
                  <a:solidFill>
                    <a:prstClr val="black"/>
                  </a:solidFill>
                  <a:latin typeface="Verdana (Body)"/>
                  <a:cs typeface="Calibri"/>
                </a:rPr>
                <a:t>C</a:t>
              </a:r>
            </a:p>
          </p:txBody>
        </p:sp>
        <p:sp>
          <p:nvSpPr>
            <p:cNvPr id="220" name="object 71"/>
            <p:cNvSpPr/>
            <p:nvPr/>
          </p:nvSpPr>
          <p:spPr>
            <a:xfrm>
              <a:off x="3886200" y="5394947"/>
              <a:ext cx="510845" cy="441154"/>
            </a:xfrm>
            <a:prstGeom prst="ellipse">
              <a:avLst/>
            </a:prstGeom>
            <a:ln w="25399">
              <a:solidFill>
                <a:srgbClr val="839950"/>
              </a:solidFill>
            </a:ln>
          </p:spPr>
          <p:txBody>
            <a:bodyPr wrap="square" lIns="0" tIns="0" rIns="0" bIns="0" rtlCol="0"/>
            <a:lstStyle/>
            <a:p>
              <a:endParaRPr sz="1600">
                <a:solidFill>
                  <a:prstClr val="black"/>
                </a:solidFill>
                <a:latin typeface="Verdana (Body)"/>
              </a:endParaRPr>
            </a:p>
          </p:txBody>
        </p:sp>
        <p:sp>
          <p:nvSpPr>
            <p:cNvPr id="221" name="object 72"/>
            <p:cNvSpPr txBox="1"/>
            <p:nvPr/>
          </p:nvSpPr>
          <p:spPr>
            <a:xfrm>
              <a:off x="4031357" y="5401237"/>
              <a:ext cx="182236" cy="346234"/>
            </a:xfrm>
            <a:prstGeom prst="ellipse">
              <a:avLst/>
            </a:prstGeom>
          </p:spPr>
          <p:txBody>
            <a:bodyPr vert="horz" wrap="square" lIns="0" tIns="0" rIns="0" bIns="0" rtlCol="0">
              <a:spAutoFit/>
            </a:bodyPr>
            <a:lstStyle/>
            <a:p>
              <a:pPr marL="12700"/>
              <a:r>
                <a:rPr sz="1600" spc="-15" dirty="0">
                  <a:solidFill>
                    <a:prstClr val="black"/>
                  </a:solidFill>
                  <a:latin typeface="Verdana (Body)"/>
                  <a:cs typeface="Calibri"/>
                </a:rPr>
                <a:t>A</a:t>
              </a:r>
              <a:endParaRPr sz="1600" dirty="0">
                <a:solidFill>
                  <a:prstClr val="black"/>
                </a:solidFill>
                <a:latin typeface="Verdana (Body)"/>
                <a:cs typeface="Calibri"/>
              </a:endParaRPr>
            </a:p>
          </p:txBody>
        </p:sp>
        <p:sp>
          <p:nvSpPr>
            <p:cNvPr id="222" name="object 77"/>
            <p:cNvSpPr/>
            <p:nvPr/>
          </p:nvSpPr>
          <p:spPr>
            <a:xfrm>
              <a:off x="5034362" y="5987629"/>
              <a:ext cx="510845" cy="441154"/>
            </a:xfrm>
            <a:prstGeom prst="ellipse">
              <a:avLst/>
            </a:prstGeom>
            <a:ln w="25399">
              <a:solidFill>
                <a:srgbClr val="839950"/>
              </a:solidFill>
            </a:ln>
          </p:spPr>
          <p:txBody>
            <a:bodyPr wrap="square" lIns="0" tIns="0" rIns="0" bIns="0" rtlCol="0"/>
            <a:lstStyle/>
            <a:p>
              <a:endParaRPr sz="1600">
                <a:solidFill>
                  <a:prstClr val="black"/>
                </a:solidFill>
                <a:latin typeface="Verdana (Body)"/>
              </a:endParaRPr>
            </a:p>
          </p:txBody>
        </p:sp>
        <p:sp>
          <p:nvSpPr>
            <p:cNvPr id="223" name="object 78"/>
            <p:cNvSpPr txBox="1"/>
            <p:nvPr/>
          </p:nvSpPr>
          <p:spPr>
            <a:xfrm>
              <a:off x="5175336" y="6038479"/>
              <a:ext cx="191750" cy="346234"/>
            </a:xfrm>
            <a:prstGeom prst="ellipse">
              <a:avLst/>
            </a:prstGeom>
          </p:spPr>
          <p:txBody>
            <a:bodyPr vert="horz" wrap="square" lIns="0" tIns="0" rIns="0" bIns="0" rtlCol="0">
              <a:spAutoFit/>
            </a:bodyPr>
            <a:lstStyle/>
            <a:p>
              <a:pPr marL="12700"/>
              <a:r>
                <a:rPr sz="1600" dirty="0">
                  <a:solidFill>
                    <a:prstClr val="black"/>
                  </a:solidFill>
                  <a:latin typeface="Verdana (Body)"/>
                  <a:cs typeface="Calibri"/>
                </a:rPr>
                <a:t>D</a:t>
              </a:r>
              <a:endParaRPr sz="1600">
                <a:solidFill>
                  <a:prstClr val="black"/>
                </a:solidFill>
                <a:latin typeface="Verdana (Body)"/>
                <a:cs typeface="Calibri"/>
              </a:endParaRPr>
            </a:p>
          </p:txBody>
        </p:sp>
        <p:cxnSp>
          <p:nvCxnSpPr>
            <p:cNvPr id="224" name="直接箭头连接符 30"/>
            <p:cNvCxnSpPr>
              <a:stCxn id="198" idx="5"/>
              <a:endCxn id="206" idx="1"/>
            </p:cNvCxnSpPr>
            <p:nvPr/>
          </p:nvCxnSpPr>
          <p:spPr>
            <a:xfrm>
              <a:off x="6831571" y="3805548"/>
              <a:ext cx="1175365" cy="348557"/>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225" name="直接箭头连接符 31"/>
            <p:cNvCxnSpPr>
              <a:stCxn id="198" idx="3"/>
              <a:endCxn id="200" idx="7"/>
            </p:cNvCxnSpPr>
            <p:nvPr/>
          </p:nvCxnSpPr>
          <p:spPr>
            <a:xfrm flipH="1">
              <a:off x="5612859" y="3805548"/>
              <a:ext cx="857491" cy="308191"/>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226" name="直接箭头连接符 32"/>
            <p:cNvCxnSpPr>
              <a:stCxn id="200" idx="3"/>
              <a:endCxn id="202" idx="7"/>
            </p:cNvCxnSpPr>
            <p:nvPr/>
          </p:nvCxnSpPr>
          <p:spPr>
            <a:xfrm flipH="1">
              <a:off x="4708395" y="4425681"/>
              <a:ext cx="543243" cy="333472"/>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227" name="直接箭头连接符 33"/>
            <p:cNvCxnSpPr>
              <a:stCxn id="206" idx="3"/>
              <a:endCxn id="208" idx="0"/>
            </p:cNvCxnSpPr>
            <p:nvPr/>
          </p:nvCxnSpPr>
          <p:spPr>
            <a:xfrm flipH="1">
              <a:off x="7351326" y="4466047"/>
              <a:ext cx="655610" cy="187725"/>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228" name="直接箭头连接符 34"/>
            <p:cNvCxnSpPr>
              <a:stCxn id="200" idx="4"/>
              <a:endCxn id="204" idx="1"/>
            </p:cNvCxnSpPr>
            <p:nvPr/>
          </p:nvCxnSpPr>
          <p:spPr>
            <a:xfrm>
              <a:off x="5432249" y="4490287"/>
              <a:ext cx="262172"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229" name="直接箭头连接符 35"/>
            <p:cNvCxnSpPr>
              <a:stCxn id="206" idx="5"/>
              <a:endCxn id="210" idx="0"/>
            </p:cNvCxnSpPr>
            <p:nvPr/>
          </p:nvCxnSpPr>
          <p:spPr>
            <a:xfrm>
              <a:off x="8368157" y="4466047"/>
              <a:ext cx="262173"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230" name="直接箭头连接符 36"/>
            <p:cNvCxnSpPr>
              <a:stCxn id="202" idx="4"/>
              <a:endCxn id="218" idx="0"/>
            </p:cNvCxnSpPr>
            <p:nvPr/>
          </p:nvCxnSpPr>
          <p:spPr>
            <a:xfrm>
              <a:off x="4527785" y="5135701"/>
              <a:ext cx="381000" cy="230868"/>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231" name="直接箭头连接符 37"/>
            <p:cNvCxnSpPr>
              <a:stCxn id="202" idx="4"/>
            </p:cNvCxnSpPr>
            <p:nvPr/>
          </p:nvCxnSpPr>
          <p:spPr>
            <a:xfrm flipH="1">
              <a:off x="4218535" y="5135701"/>
              <a:ext cx="309250"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232" name="直接箭头连接符 38"/>
            <p:cNvCxnSpPr>
              <a:stCxn id="208" idx="4"/>
              <a:endCxn id="216" idx="0"/>
            </p:cNvCxnSpPr>
            <p:nvPr/>
          </p:nvCxnSpPr>
          <p:spPr>
            <a:xfrm flipH="1">
              <a:off x="7049917" y="5094926"/>
              <a:ext cx="301409"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233" name="直接箭头连接符 39"/>
            <p:cNvCxnSpPr>
              <a:stCxn id="204" idx="4"/>
              <a:endCxn id="212" idx="0"/>
            </p:cNvCxnSpPr>
            <p:nvPr/>
          </p:nvCxnSpPr>
          <p:spPr>
            <a:xfrm>
              <a:off x="5875032" y="5135701"/>
              <a:ext cx="351708" cy="244815"/>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234" name="直接箭头连接符 40"/>
            <p:cNvCxnSpPr>
              <a:stCxn id="208" idx="4"/>
              <a:endCxn id="214" idx="0"/>
            </p:cNvCxnSpPr>
            <p:nvPr/>
          </p:nvCxnSpPr>
          <p:spPr>
            <a:xfrm>
              <a:off x="7351326" y="5094926"/>
              <a:ext cx="448333"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235" name="直接箭头连接符 41"/>
            <p:cNvCxnSpPr>
              <a:stCxn id="218" idx="5"/>
              <a:endCxn id="222" idx="0"/>
            </p:cNvCxnSpPr>
            <p:nvPr/>
          </p:nvCxnSpPr>
          <p:spPr>
            <a:xfrm>
              <a:off x="5089395" y="5743117"/>
              <a:ext cx="200390" cy="244512"/>
            </a:xfrm>
            <a:prstGeom prst="straightConnector1">
              <a:avLst/>
            </a:prstGeom>
            <a:noFill/>
            <a:ln w="38100" cap="flat" cmpd="sng" algn="ctr">
              <a:solidFill>
                <a:srgbClr val="4F81BD">
                  <a:shade val="95000"/>
                  <a:satMod val="105000"/>
                </a:srgbClr>
              </a:solidFill>
              <a:prstDash val="solid"/>
              <a:tailEnd type="triangle"/>
            </a:ln>
            <a:effectLst/>
          </p:spPr>
        </p:cxnSp>
        <p:sp>
          <p:nvSpPr>
            <p:cNvPr id="236" name="object 8"/>
            <p:cNvSpPr/>
            <p:nvPr/>
          </p:nvSpPr>
          <p:spPr>
            <a:xfrm>
              <a:off x="3118938" y="1524000"/>
              <a:ext cx="510845" cy="441154"/>
            </a:xfrm>
            <a:prstGeom prst="ellipse">
              <a:avLst/>
            </a:prstGeom>
            <a:ln w="25399">
              <a:solidFill>
                <a:srgbClr val="839950"/>
              </a:solidFill>
            </a:ln>
          </p:spPr>
          <p:txBody>
            <a:bodyPr wrap="square" lIns="0" tIns="0" rIns="0" bIns="0" rtlCol="0"/>
            <a:lstStyle/>
            <a:p>
              <a:endParaRPr sz="1600">
                <a:solidFill>
                  <a:prstClr val="black"/>
                </a:solidFill>
                <a:latin typeface="Verdana (Body)"/>
              </a:endParaRPr>
            </a:p>
          </p:txBody>
        </p:sp>
        <p:sp>
          <p:nvSpPr>
            <p:cNvPr id="237" name="object 9"/>
            <p:cNvSpPr txBox="1"/>
            <p:nvPr/>
          </p:nvSpPr>
          <p:spPr>
            <a:xfrm>
              <a:off x="3259038" y="1574853"/>
              <a:ext cx="193945" cy="346234"/>
            </a:xfrm>
            <a:prstGeom prst="ellipse">
              <a:avLst/>
            </a:prstGeom>
          </p:spPr>
          <p:txBody>
            <a:bodyPr vert="horz" wrap="square" lIns="0" tIns="0" rIns="0" bIns="0" rtlCol="0">
              <a:spAutoFit/>
            </a:bodyPr>
            <a:lstStyle/>
            <a:p>
              <a:pPr marL="12700"/>
              <a:r>
                <a:rPr sz="1600" dirty="0">
                  <a:solidFill>
                    <a:prstClr val="black"/>
                  </a:solidFill>
                  <a:latin typeface="Verdana (Body)"/>
                  <a:cs typeface="Calibri"/>
                </a:rPr>
                <a:t>H</a:t>
              </a:r>
              <a:endParaRPr sz="1600">
                <a:solidFill>
                  <a:prstClr val="black"/>
                </a:solidFill>
                <a:latin typeface="Verdana (Body)"/>
                <a:cs typeface="Calibri"/>
              </a:endParaRPr>
            </a:p>
          </p:txBody>
        </p:sp>
        <p:sp>
          <p:nvSpPr>
            <p:cNvPr id="238" name="object 11"/>
            <p:cNvSpPr/>
            <p:nvPr/>
          </p:nvSpPr>
          <p:spPr>
            <a:xfrm>
              <a:off x="1900226" y="2144133"/>
              <a:ext cx="510845" cy="441154"/>
            </a:xfrm>
            <a:prstGeom prst="ellipse">
              <a:avLst/>
            </a:prstGeom>
            <a:ln w="25399">
              <a:solidFill>
                <a:srgbClr val="839950"/>
              </a:solidFill>
            </a:ln>
          </p:spPr>
          <p:txBody>
            <a:bodyPr wrap="square" lIns="0" tIns="0" rIns="0" bIns="0" rtlCol="0"/>
            <a:lstStyle/>
            <a:p>
              <a:endParaRPr sz="1600">
                <a:solidFill>
                  <a:prstClr val="black"/>
                </a:solidFill>
                <a:latin typeface="Verdana (Body)"/>
              </a:endParaRPr>
            </a:p>
          </p:txBody>
        </p:sp>
        <p:sp>
          <p:nvSpPr>
            <p:cNvPr id="239" name="object 12"/>
            <p:cNvSpPr txBox="1"/>
            <p:nvPr/>
          </p:nvSpPr>
          <p:spPr>
            <a:xfrm>
              <a:off x="2055700" y="2144133"/>
              <a:ext cx="158084" cy="346234"/>
            </a:xfrm>
            <a:prstGeom prst="ellipse">
              <a:avLst/>
            </a:prstGeom>
          </p:spPr>
          <p:txBody>
            <a:bodyPr vert="horz" wrap="square" lIns="0" tIns="0" rIns="0" bIns="0" rtlCol="0">
              <a:spAutoFit/>
            </a:bodyPr>
            <a:lstStyle/>
            <a:p>
              <a:pPr marL="12700"/>
              <a:r>
                <a:rPr sz="1600" dirty="0">
                  <a:solidFill>
                    <a:prstClr val="black"/>
                  </a:solidFill>
                  <a:latin typeface="Verdana (Body)"/>
                  <a:cs typeface="Calibri"/>
                </a:rPr>
                <a:t>E</a:t>
              </a:r>
              <a:endParaRPr sz="1600">
                <a:solidFill>
                  <a:prstClr val="black"/>
                </a:solidFill>
                <a:latin typeface="Verdana (Body)"/>
                <a:cs typeface="Calibri"/>
              </a:endParaRPr>
            </a:p>
          </p:txBody>
        </p:sp>
        <p:sp>
          <p:nvSpPr>
            <p:cNvPr id="240" name="object 14"/>
            <p:cNvSpPr/>
            <p:nvPr/>
          </p:nvSpPr>
          <p:spPr>
            <a:xfrm>
              <a:off x="995762" y="2789547"/>
              <a:ext cx="510845" cy="441154"/>
            </a:xfrm>
            <a:prstGeom prst="ellipse">
              <a:avLst/>
            </a:prstGeom>
            <a:ln w="25399">
              <a:solidFill>
                <a:srgbClr val="839950"/>
              </a:solidFill>
            </a:ln>
          </p:spPr>
          <p:txBody>
            <a:bodyPr wrap="square" lIns="0" tIns="0" rIns="0" bIns="0" rtlCol="0"/>
            <a:lstStyle/>
            <a:p>
              <a:endParaRPr sz="1600">
                <a:solidFill>
                  <a:prstClr val="black"/>
                </a:solidFill>
                <a:latin typeface="Verdana (Body)"/>
              </a:endParaRPr>
            </a:p>
          </p:txBody>
        </p:sp>
        <p:sp>
          <p:nvSpPr>
            <p:cNvPr id="241" name="object 15"/>
            <p:cNvSpPr txBox="1"/>
            <p:nvPr/>
          </p:nvSpPr>
          <p:spPr>
            <a:xfrm>
              <a:off x="1144901" y="2789547"/>
              <a:ext cx="172721" cy="346234"/>
            </a:xfrm>
            <a:prstGeom prst="ellipse">
              <a:avLst/>
            </a:prstGeom>
          </p:spPr>
          <p:txBody>
            <a:bodyPr vert="horz" wrap="square" lIns="0" tIns="0" rIns="0" bIns="0" rtlCol="0">
              <a:spAutoFit/>
            </a:bodyPr>
            <a:lstStyle/>
            <a:p>
              <a:pPr marL="12700"/>
              <a:r>
                <a:rPr sz="1600" spc="-10" dirty="0">
                  <a:solidFill>
                    <a:prstClr val="black"/>
                  </a:solidFill>
                  <a:latin typeface="Verdana (Body)"/>
                  <a:cs typeface="Calibri"/>
                </a:rPr>
                <a:t>B</a:t>
              </a:r>
              <a:endParaRPr sz="1600">
                <a:solidFill>
                  <a:prstClr val="black"/>
                </a:solidFill>
                <a:latin typeface="Verdana (Body)"/>
                <a:cs typeface="Calibri"/>
              </a:endParaRPr>
            </a:p>
          </p:txBody>
        </p:sp>
        <p:sp>
          <p:nvSpPr>
            <p:cNvPr id="242" name="object 17"/>
            <p:cNvSpPr/>
            <p:nvPr/>
          </p:nvSpPr>
          <p:spPr>
            <a:xfrm>
              <a:off x="2343009" y="2789547"/>
              <a:ext cx="510845" cy="441154"/>
            </a:xfrm>
            <a:prstGeom prst="ellipse">
              <a:avLst/>
            </a:prstGeom>
            <a:ln w="25399">
              <a:solidFill>
                <a:srgbClr val="839950"/>
              </a:solidFill>
            </a:ln>
          </p:spPr>
          <p:txBody>
            <a:bodyPr wrap="square" lIns="0" tIns="0" rIns="0" bIns="0" rtlCol="0"/>
            <a:lstStyle/>
            <a:p>
              <a:endParaRPr sz="1600">
                <a:solidFill>
                  <a:prstClr val="black"/>
                </a:solidFill>
                <a:latin typeface="Verdana (Body)"/>
              </a:endParaRPr>
            </a:p>
          </p:txBody>
        </p:sp>
        <p:sp>
          <p:nvSpPr>
            <p:cNvPr id="243" name="object 18"/>
            <p:cNvSpPr txBox="1"/>
            <p:nvPr/>
          </p:nvSpPr>
          <p:spPr>
            <a:xfrm>
              <a:off x="2501787" y="2789547"/>
              <a:ext cx="150765" cy="346234"/>
            </a:xfrm>
            <a:prstGeom prst="ellipse">
              <a:avLst/>
            </a:prstGeom>
          </p:spPr>
          <p:txBody>
            <a:bodyPr vert="horz" wrap="square" lIns="0" tIns="0" rIns="0" bIns="0" rtlCol="0">
              <a:spAutoFit/>
            </a:bodyPr>
            <a:lstStyle/>
            <a:p>
              <a:pPr marL="12700"/>
              <a:r>
                <a:rPr sz="1600" dirty="0">
                  <a:solidFill>
                    <a:prstClr val="black"/>
                  </a:solidFill>
                  <a:latin typeface="Verdana (Body)"/>
                  <a:cs typeface="Calibri"/>
                </a:rPr>
                <a:t>F</a:t>
              </a:r>
              <a:endParaRPr sz="1600">
                <a:solidFill>
                  <a:prstClr val="black"/>
                </a:solidFill>
                <a:latin typeface="Verdana (Body)"/>
                <a:cs typeface="Calibri"/>
              </a:endParaRPr>
            </a:p>
          </p:txBody>
        </p:sp>
        <p:sp>
          <p:nvSpPr>
            <p:cNvPr id="244" name="object 20"/>
            <p:cNvSpPr/>
            <p:nvPr/>
          </p:nvSpPr>
          <p:spPr>
            <a:xfrm>
              <a:off x="4655524" y="2184499"/>
              <a:ext cx="510845" cy="441154"/>
            </a:xfrm>
            <a:prstGeom prst="ellipse">
              <a:avLst/>
            </a:prstGeom>
            <a:ln w="25399">
              <a:solidFill>
                <a:srgbClr val="839950"/>
              </a:solidFill>
            </a:ln>
          </p:spPr>
          <p:txBody>
            <a:bodyPr wrap="square" lIns="0" tIns="0" rIns="0" bIns="0" rtlCol="0"/>
            <a:lstStyle/>
            <a:p>
              <a:endParaRPr sz="1600">
                <a:solidFill>
                  <a:prstClr val="black"/>
                </a:solidFill>
                <a:latin typeface="Verdana (Body)"/>
              </a:endParaRPr>
            </a:p>
          </p:txBody>
        </p:sp>
        <p:sp>
          <p:nvSpPr>
            <p:cNvPr id="245" name="object 21"/>
            <p:cNvSpPr txBox="1"/>
            <p:nvPr/>
          </p:nvSpPr>
          <p:spPr>
            <a:xfrm>
              <a:off x="4818764" y="2184499"/>
              <a:ext cx="140519" cy="346234"/>
            </a:xfrm>
            <a:prstGeom prst="ellipse">
              <a:avLst/>
            </a:prstGeom>
          </p:spPr>
          <p:txBody>
            <a:bodyPr vert="horz" wrap="square" lIns="0" tIns="0" rIns="0" bIns="0" rtlCol="0">
              <a:spAutoFit/>
            </a:bodyPr>
            <a:lstStyle/>
            <a:p>
              <a:pPr marL="12700"/>
              <a:r>
                <a:rPr sz="1600" dirty="0">
                  <a:solidFill>
                    <a:prstClr val="black"/>
                  </a:solidFill>
                  <a:latin typeface="Verdana (Body)"/>
                  <a:cs typeface="Calibri"/>
                </a:rPr>
                <a:t>L</a:t>
              </a:r>
              <a:endParaRPr sz="1600">
                <a:solidFill>
                  <a:prstClr val="black"/>
                </a:solidFill>
                <a:latin typeface="Verdana (Body)"/>
                <a:cs typeface="Calibri"/>
              </a:endParaRPr>
            </a:p>
          </p:txBody>
        </p:sp>
        <p:sp>
          <p:nvSpPr>
            <p:cNvPr id="246" name="object 23"/>
            <p:cNvSpPr/>
            <p:nvPr/>
          </p:nvSpPr>
          <p:spPr>
            <a:xfrm>
              <a:off x="3819303" y="2748772"/>
              <a:ext cx="510845" cy="441154"/>
            </a:xfrm>
            <a:prstGeom prst="ellipse">
              <a:avLst/>
            </a:prstGeom>
            <a:ln w="25399">
              <a:solidFill>
                <a:srgbClr val="839950"/>
              </a:solidFill>
            </a:ln>
          </p:spPr>
          <p:txBody>
            <a:bodyPr wrap="square" lIns="0" tIns="0" rIns="0" bIns="0" rtlCol="0"/>
            <a:lstStyle/>
            <a:p>
              <a:endParaRPr sz="1600">
                <a:solidFill>
                  <a:prstClr val="black"/>
                </a:solidFill>
                <a:latin typeface="Verdana (Body)"/>
              </a:endParaRPr>
            </a:p>
          </p:txBody>
        </p:sp>
        <p:sp>
          <p:nvSpPr>
            <p:cNvPr id="247" name="object 24"/>
            <p:cNvSpPr txBox="1"/>
            <p:nvPr/>
          </p:nvSpPr>
          <p:spPr>
            <a:xfrm>
              <a:off x="3994148" y="2748772"/>
              <a:ext cx="113440" cy="346234"/>
            </a:xfrm>
            <a:prstGeom prst="ellipse">
              <a:avLst/>
            </a:prstGeom>
          </p:spPr>
          <p:txBody>
            <a:bodyPr vert="horz" wrap="square" lIns="0" tIns="0" rIns="0" bIns="0" rtlCol="0">
              <a:spAutoFit/>
            </a:bodyPr>
            <a:lstStyle/>
            <a:p>
              <a:pPr marL="12700"/>
              <a:r>
                <a:rPr sz="1600" spc="-10" dirty="0">
                  <a:solidFill>
                    <a:prstClr val="black"/>
                  </a:solidFill>
                  <a:latin typeface="Verdana (Body)"/>
                  <a:cs typeface="Calibri"/>
                </a:rPr>
                <a:t>J</a:t>
              </a:r>
              <a:endParaRPr sz="1600">
                <a:solidFill>
                  <a:prstClr val="black"/>
                </a:solidFill>
                <a:latin typeface="Verdana (Body)"/>
                <a:cs typeface="Calibri"/>
              </a:endParaRPr>
            </a:p>
          </p:txBody>
        </p:sp>
        <p:sp>
          <p:nvSpPr>
            <p:cNvPr id="248" name="object 26"/>
            <p:cNvSpPr/>
            <p:nvPr/>
          </p:nvSpPr>
          <p:spPr>
            <a:xfrm>
              <a:off x="5098307" y="2829913"/>
              <a:ext cx="510845" cy="441154"/>
            </a:xfrm>
            <a:prstGeom prst="ellipse">
              <a:avLst/>
            </a:prstGeom>
            <a:ln w="25399">
              <a:solidFill>
                <a:srgbClr val="839950"/>
              </a:solidFill>
            </a:ln>
          </p:spPr>
          <p:txBody>
            <a:bodyPr wrap="square" lIns="0" tIns="0" rIns="0" bIns="0" rtlCol="0"/>
            <a:lstStyle/>
            <a:p>
              <a:endParaRPr sz="1600">
                <a:solidFill>
                  <a:prstClr val="black"/>
                </a:solidFill>
                <a:latin typeface="Verdana (Body)"/>
              </a:endParaRPr>
            </a:p>
          </p:txBody>
        </p:sp>
        <p:sp>
          <p:nvSpPr>
            <p:cNvPr id="249" name="object 27"/>
            <p:cNvSpPr txBox="1"/>
            <p:nvPr/>
          </p:nvSpPr>
          <p:spPr>
            <a:xfrm>
              <a:off x="5211893" y="2829913"/>
              <a:ext cx="254689" cy="346234"/>
            </a:xfrm>
            <a:prstGeom prst="ellipse">
              <a:avLst/>
            </a:prstGeom>
          </p:spPr>
          <p:txBody>
            <a:bodyPr vert="horz" wrap="square" lIns="0" tIns="0" rIns="0" bIns="0" rtlCol="0">
              <a:spAutoFit/>
            </a:bodyPr>
            <a:lstStyle/>
            <a:p>
              <a:pPr marL="12700"/>
              <a:r>
                <a:rPr sz="1600" spc="-20" dirty="0">
                  <a:solidFill>
                    <a:prstClr val="black"/>
                  </a:solidFill>
                  <a:latin typeface="Verdana (Body)"/>
                  <a:cs typeface="Calibri"/>
                </a:rPr>
                <a:t>M</a:t>
              </a:r>
              <a:endParaRPr sz="1600">
                <a:solidFill>
                  <a:prstClr val="black"/>
                </a:solidFill>
                <a:latin typeface="Verdana (Body)"/>
                <a:cs typeface="Calibri"/>
              </a:endParaRPr>
            </a:p>
          </p:txBody>
        </p:sp>
        <p:sp>
          <p:nvSpPr>
            <p:cNvPr id="250" name="object 47"/>
            <p:cNvSpPr/>
            <p:nvPr/>
          </p:nvSpPr>
          <p:spPr>
            <a:xfrm>
              <a:off x="2694717" y="3475516"/>
              <a:ext cx="510845" cy="441154"/>
            </a:xfrm>
            <a:prstGeom prst="ellipse">
              <a:avLst/>
            </a:prstGeom>
            <a:ln w="25399">
              <a:solidFill>
                <a:srgbClr val="839950"/>
              </a:solidFill>
            </a:ln>
          </p:spPr>
          <p:txBody>
            <a:bodyPr wrap="square" lIns="0" tIns="0" rIns="0" bIns="0" rtlCol="0"/>
            <a:lstStyle/>
            <a:p>
              <a:endParaRPr sz="1600">
                <a:solidFill>
                  <a:prstClr val="black"/>
                </a:solidFill>
                <a:latin typeface="Verdana (Body)"/>
              </a:endParaRPr>
            </a:p>
          </p:txBody>
        </p:sp>
        <p:sp>
          <p:nvSpPr>
            <p:cNvPr id="251" name="object 48"/>
            <p:cNvSpPr txBox="1"/>
            <p:nvPr/>
          </p:nvSpPr>
          <p:spPr>
            <a:xfrm>
              <a:off x="2824562" y="3475516"/>
              <a:ext cx="196141" cy="346234"/>
            </a:xfrm>
            <a:prstGeom prst="ellipse">
              <a:avLst/>
            </a:prstGeom>
          </p:spPr>
          <p:txBody>
            <a:bodyPr vert="horz" wrap="square" lIns="0" tIns="0" rIns="0" bIns="0" rtlCol="0">
              <a:spAutoFit/>
            </a:bodyPr>
            <a:lstStyle/>
            <a:p>
              <a:pPr marL="12700"/>
              <a:r>
                <a:rPr sz="1600" spc="-15" dirty="0">
                  <a:solidFill>
                    <a:prstClr val="black"/>
                  </a:solidFill>
                  <a:latin typeface="Verdana (Body)"/>
                  <a:cs typeface="Calibri"/>
                </a:rPr>
                <a:t>G</a:t>
              </a:r>
              <a:endParaRPr sz="1600" dirty="0">
                <a:solidFill>
                  <a:prstClr val="black"/>
                </a:solidFill>
                <a:latin typeface="Verdana (Body)"/>
                <a:cs typeface="Calibri"/>
              </a:endParaRPr>
            </a:p>
          </p:txBody>
        </p:sp>
        <p:sp>
          <p:nvSpPr>
            <p:cNvPr id="252" name="object 50"/>
            <p:cNvSpPr/>
            <p:nvPr/>
          </p:nvSpPr>
          <p:spPr>
            <a:xfrm>
              <a:off x="4267636" y="3439815"/>
              <a:ext cx="510845" cy="441154"/>
            </a:xfrm>
            <a:prstGeom prst="ellipse">
              <a:avLst/>
            </a:prstGeom>
            <a:ln w="25399">
              <a:solidFill>
                <a:srgbClr val="839950"/>
              </a:solidFill>
            </a:ln>
          </p:spPr>
          <p:txBody>
            <a:bodyPr wrap="square" lIns="0" tIns="0" rIns="0" bIns="0" rtlCol="0"/>
            <a:lstStyle/>
            <a:p>
              <a:endParaRPr sz="1600">
                <a:solidFill>
                  <a:prstClr val="black"/>
                </a:solidFill>
                <a:latin typeface="Verdana (Body)"/>
              </a:endParaRPr>
            </a:p>
          </p:txBody>
        </p:sp>
        <p:sp>
          <p:nvSpPr>
            <p:cNvPr id="253" name="object 51"/>
            <p:cNvSpPr txBox="1"/>
            <p:nvPr/>
          </p:nvSpPr>
          <p:spPr>
            <a:xfrm>
              <a:off x="4419563" y="3439815"/>
              <a:ext cx="166866" cy="346234"/>
            </a:xfrm>
            <a:prstGeom prst="ellipse">
              <a:avLst/>
            </a:prstGeom>
          </p:spPr>
          <p:txBody>
            <a:bodyPr vert="horz" wrap="square" lIns="0" tIns="0" rIns="0" bIns="0" rtlCol="0">
              <a:spAutoFit/>
            </a:bodyPr>
            <a:lstStyle/>
            <a:p>
              <a:pPr marL="12700"/>
              <a:r>
                <a:rPr sz="1600" spc="-10" dirty="0">
                  <a:solidFill>
                    <a:prstClr val="black"/>
                  </a:solidFill>
                  <a:latin typeface="Verdana (Body)"/>
                  <a:cs typeface="Calibri"/>
                </a:rPr>
                <a:t>K</a:t>
              </a:r>
              <a:endParaRPr sz="1600" dirty="0">
                <a:solidFill>
                  <a:prstClr val="black"/>
                </a:solidFill>
                <a:latin typeface="Verdana (Body)"/>
                <a:cs typeface="Calibri"/>
              </a:endParaRPr>
            </a:p>
          </p:txBody>
        </p:sp>
        <p:sp>
          <p:nvSpPr>
            <p:cNvPr id="254" name="object 59"/>
            <p:cNvSpPr/>
            <p:nvPr/>
          </p:nvSpPr>
          <p:spPr>
            <a:xfrm>
              <a:off x="3517894" y="3439815"/>
              <a:ext cx="510845" cy="441154"/>
            </a:xfrm>
            <a:prstGeom prst="ellipse">
              <a:avLst/>
            </a:prstGeom>
            <a:ln w="25399">
              <a:solidFill>
                <a:srgbClr val="839950"/>
              </a:solidFill>
            </a:ln>
          </p:spPr>
          <p:txBody>
            <a:bodyPr wrap="square" lIns="0" tIns="0" rIns="0" bIns="0" rtlCol="0"/>
            <a:lstStyle/>
            <a:p>
              <a:endParaRPr sz="1600">
                <a:solidFill>
                  <a:prstClr val="black"/>
                </a:solidFill>
                <a:latin typeface="Verdana (Body)"/>
              </a:endParaRPr>
            </a:p>
          </p:txBody>
        </p:sp>
        <p:sp>
          <p:nvSpPr>
            <p:cNvPr id="255" name="object 60"/>
            <p:cNvSpPr txBox="1"/>
            <p:nvPr/>
          </p:nvSpPr>
          <p:spPr>
            <a:xfrm>
              <a:off x="3719287" y="3502377"/>
              <a:ext cx="95875" cy="346234"/>
            </a:xfrm>
            <a:prstGeom prst="ellipse">
              <a:avLst/>
            </a:prstGeom>
          </p:spPr>
          <p:txBody>
            <a:bodyPr vert="horz" wrap="square" lIns="0" tIns="0" rIns="0" bIns="0" rtlCol="0">
              <a:spAutoFit/>
            </a:bodyPr>
            <a:lstStyle/>
            <a:p>
              <a:pPr marL="12700"/>
              <a:r>
                <a:rPr sz="1600" spc="-5" dirty="0">
                  <a:solidFill>
                    <a:prstClr val="black"/>
                  </a:solidFill>
                  <a:latin typeface="Verdana (Body)"/>
                  <a:cs typeface="Calibri"/>
                </a:rPr>
                <a:t>I</a:t>
              </a:r>
              <a:endParaRPr sz="1600" dirty="0">
                <a:solidFill>
                  <a:prstClr val="black"/>
                </a:solidFill>
                <a:latin typeface="Verdana (Body)"/>
                <a:cs typeface="Calibri"/>
              </a:endParaRPr>
            </a:p>
          </p:txBody>
        </p:sp>
        <p:sp>
          <p:nvSpPr>
            <p:cNvPr id="256" name="object 65"/>
            <p:cNvSpPr/>
            <p:nvPr/>
          </p:nvSpPr>
          <p:spPr>
            <a:xfrm>
              <a:off x="1376762" y="3461569"/>
              <a:ext cx="510845" cy="441154"/>
            </a:xfrm>
            <a:prstGeom prst="ellipse">
              <a:avLst/>
            </a:prstGeom>
            <a:ln w="25399">
              <a:solidFill>
                <a:srgbClr val="839950"/>
              </a:solidFill>
            </a:ln>
          </p:spPr>
          <p:txBody>
            <a:bodyPr wrap="square" lIns="0" tIns="0" rIns="0" bIns="0" rtlCol="0"/>
            <a:lstStyle/>
            <a:p>
              <a:endParaRPr sz="1600">
                <a:solidFill>
                  <a:prstClr val="black"/>
                </a:solidFill>
                <a:latin typeface="Verdana (Body)"/>
              </a:endParaRPr>
            </a:p>
          </p:txBody>
        </p:sp>
        <p:sp>
          <p:nvSpPr>
            <p:cNvPr id="257" name="object 66"/>
            <p:cNvSpPr txBox="1"/>
            <p:nvPr/>
          </p:nvSpPr>
          <p:spPr>
            <a:xfrm>
              <a:off x="1511768" y="3475637"/>
              <a:ext cx="169794" cy="346234"/>
            </a:xfrm>
            <a:prstGeom prst="ellipse">
              <a:avLst/>
            </a:prstGeom>
          </p:spPr>
          <p:txBody>
            <a:bodyPr vert="horz" wrap="square" lIns="0" tIns="0" rIns="0" bIns="0" rtlCol="0">
              <a:spAutoFit/>
            </a:bodyPr>
            <a:lstStyle/>
            <a:p>
              <a:pPr marL="12700"/>
              <a:r>
                <a:rPr sz="1600" dirty="0">
                  <a:solidFill>
                    <a:prstClr val="black"/>
                  </a:solidFill>
                  <a:latin typeface="Verdana (Body)"/>
                  <a:cs typeface="Calibri"/>
                </a:rPr>
                <a:t>C</a:t>
              </a:r>
            </a:p>
          </p:txBody>
        </p:sp>
        <p:sp>
          <p:nvSpPr>
            <p:cNvPr id="258" name="object 71"/>
            <p:cNvSpPr/>
            <p:nvPr/>
          </p:nvSpPr>
          <p:spPr>
            <a:xfrm>
              <a:off x="609600" y="3489947"/>
              <a:ext cx="510845" cy="441154"/>
            </a:xfrm>
            <a:prstGeom prst="ellipse">
              <a:avLst/>
            </a:prstGeom>
            <a:ln w="25399">
              <a:solidFill>
                <a:srgbClr val="839950"/>
              </a:solidFill>
            </a:ln>
          </p:spPr>
          <p:txBody>
            <a:bodyPr wrap="square" lIns="0" tIns="0" rIns="0" bIns="0" rtlCol="0"/>
            <a:lstStyle/>
            <a:p>
              <a:endParaRPr sz="1600">
                <a:solidFill>
                  <a:prstClr val="black"/>
                </a:solidFill>
                <a:latin typeface="Verdana (Body)"/>
              </a:endParaRPr>
            </a:p>
          </p:txBody>
        </p:sp>
        <p:sp>
          <p:nvSpPr>
            <p:cNvPr id="259" name="object 72"/>
            <p:cNvSpPr txBox="1"/>
            <p:nvPr/>
          </p:nvSpPr>
          <p:spPr>
            <a:xfrm>
              <a:off x="754757" y="3496237"/>
              <a:ext cx="182236" cy="346234"/>
            </a:xfrm>
            <a:prstGeom prst="ellipse">
              <a:avLst/>
            </a:prstGeom>
          </p:spPr>
          <p:txBody>
            <a:bodyPr vert="horz" wrap="square" lIns="0" tIns="0" rIns="0" bIns="0" rtlCol="0">
              <a:spAutoFit/>
            </a:bodyPr>
            <a:lstStyle/>
            <a:p>
              <a:pPr marL="12700"/>
              <a:r>
                <a:rPr sz="1600" spc="-15" dirty="0">
                  <a:solidFill>
                    <a:prstClr val="black"/>
                  </a:solidFill>
                  <a:latin typeface="Verdana (Body)"/>
                  <a:cs typeface="Calibri"/>
                </a:rPr>
                <a:t>A</a:t>
              </a:r>
              <a:endParaRPr sz="1600" dirty="0">
                <a:solidFill>
                  <a:prstClr val="black"/>
                </a:solidFill>
                <a:latin typeface="Verdana (Body)"/>
                <a:cs typeface="Calibri"/>
              </a:endParaRPr>
            </a:p>
          </p:txBody>
        </p:sp>
        <p:sp>
          <p:nvSpPr>
            <p:cNvPr id="260" name="object 77"/>
            <p:cNvSpPr/>
            <p:nvPr/>
          </p:nvSpPr>
          <p:spPr>
            <a:xfrm>
              <a:off x="1757762" y="4082629"/>
              <a:ext cx="510845" cy="441154"/>
            </a:xfrm>
            <a:prstGeom prst="ellipse">
              <a:avLst/>
            </a:prstGeom>
            <a:ln w="25399">
              <a:solidFill>
                <a:srgbClr val="839950"/>
              </a:solidFill>
            </a:ln>
          </p:spPr>
          <p:txBody>
            <a:bodyPr wrap="square" lIns="0" tIns="0" rIns="0" bIns="0" rtlCol="0"/>
            <a:lstStyle/>
            <a:p>
              <a:endParaRPr sz="1600">
                <a:solidFill>
                  <a:prstClr val="black"/>
                </a:solidFill>
                <a:latin typeface="Verdana (Body)"/>
              </a:endParaRPr>
            </a:p>
          </p:txBody>
        </p:sp>
        <p:sp>
          <p:nvSpPr>
            <p:cNvPr id="261" name="object 78"/>
            <p:cNvSpPr txBox="1"/>
            <p:nvPr/>
          </p:nvSpPr>
          <p:spPr>
            <a:xfrm>
              <a:off x="1898736" y="4133479"/>
              <a:ext cx="191750" cy="346234"/>
            </a:xfrm>
            <a:prstGeom prst="ellipse">
              <a:avLst/>
            </a:prstGeom>
          </p:spPr>
          <p:txBody>
            <a:bodyPr vert="horz" wrap="square" lIns="0" tIns="0" rIns="0" bIns="0" rtlCol="0">
              <a:spAutoFit/>
            </a:bodyPr>
            <a:lstStyle/>
            <a:p>
              <a:pPr marL="12700"/>
              <a:r>
                <a:rPr sz="1600" dirty="0">
                  <a:solidFill>
                    <a:prstClr val="black"/>
                  </a:solidFill>
                  <a:latin typeface="Verdana (Body)"/>
                  <a:cs typeface="Calibri"/>
                </a:rPr>
                <a:t>D</a:t>
              </a:r>
              <a:endParaRPr sz="1600">
                <a:solidFill>
                  <a:prstClr val="black"/>
                </a:solidFill>
                <a:latin typeface="Verdana (Body)"/>
                <a:cs typeface="Calibri"/>
              </a:endParaRPr>
            </a:p>
          </p:txBody>
        </p:sp>
        <p:cxnSp>
          <p:nvCxnSpPr>
            <p:cNvPr id="262" name="直接箭头连接符 68"/>
            <p:cNvCxnSpPr>
              <a:stCxn id="236" idx="5"/>
              <a:endCxn id="244" idx="1"/>
            </p:cNvCxnSpPr>
            <p:nvPr/>
          </p:nvCxnSpPr>
          <p:spPr>
            <a:xfrm>
              <a:off x="3554971" y="1900548"/>
              <a:ext cx="1175365" cy="348557"/>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263" name="直接箭头连接符 69"/>
            <p:cNvCxnSpPr>
              <a:stCxn id="236" idx="3"/>
              <a:endCxn id="238" idx="7"/>
            </p:cNvCxnSpPr>
            <p:nvPr/>
          </p:nvCxnSpPr>
          <p:spPr>
            <a:xfrm flipH="1">
              <a:off x="2336259" y="1900548"/>
              <a:ext cx="857491" cy="308191"/>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264" name="直接箭头连接符 70"/>
            <p:cNvCxnSpPr>
              <a:stCxn id="238" idx="4"/>
              <a:endCxn id="240" idx="7"/>
            </p:cNvCxnSpPr>
            <p:nvPr/>
          </p:nvCxnSpPr>
          <p:spPr>
            <a:xfrm flipH="1">
              <a:off x="1431795" y="2585287"/>
              <a:ext cx="723854"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265" name="直接箭头连接符 71"/>
            <p:cNvCxnSpPr>
              <a:stCxn id="244" idx="3"/>
              <a:endCxn id="246" idx="0"/>
            </p:cNvCxnSpPr>
            <p:nvPr/>
          </p:nvCxnSpPr>
          <p:spPr>
            <a:xfrm flipH="1">
              <a:off x="4074726" y="2561047"/>
              <a:ext cx="655610" cy="187725"/>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266" name="直接箭头连接符 72"/>
            <p:cNvCxnSpPr>
              <a:stCxn id="238" idx="4"/>
              <a:endCxn id="242" idx="1"/>
            </p:cNvCxnSpPr>
            <p:nvPr/>
          </p:nvCxnSpPr>
          <p:spPr>
            <a:xfrm>
              <a:off x="2155649" y="2585287"/>
              <a:ext cx="262172"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267" name="直接箭头连接符 73"/>
            <p:cNvCxnSpPr>
              <a:stCxn id="244" idx="5"/>
              <a:endCxn id="248" idx="0"/>
            </p:cNvCxnSpPr>
            <p:nvPr/>
          </p:nvCxnSpPr>
          <p:spPr>
            <a:xfrm>
              <a:off x="5091557" y="2561047"/>
              <a:ext cx="262173"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268" name="直接箭头连接符 74"/>
            <p:cNvCxnSpPr>
              <a:stCxn id="240" idx="4"/>
              <a:endCxn id="256" idx="0"/>
            </p:cNvCxnSpPr>
            <p:nvPr/>
          </p:nvCxnSpPr>
          <p:spPr>
            <a:xfrm>
              <a:off x="1251185" y="3230701"/>
              <a:ext cx="381000" cy="230868"/>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269" name="直接箭头连接符 75"/>
            <p:cNvCxnSpPr>
              <a:stCxn id="240" idx="4"/>
            </p:cNvCxnSpPr>
            <p:nvPr/>
          </p:nvCxnSpPr>
          <p:spPr>
            <a:xfrm flipH="1">
              <a:off x="941935" y="3230701"/>
              <a:ext cx="309250"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270" name="直接箭头连接符 76"/>
            <p:cNvCxnSpPr>
              <a:stCxn id="246" idx="4"/>
              <a:endCxn id="254" idx="0"/>
            </p:cNvCxnSpPr>
            <p:nvPr/>
          </p:nvCxnSpPr>
          <p:spPr>
            <a:xfrm flipH="1">
              <a:off x="3773317" y="3189926"/>
              <a:ext cx="301409"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271" name="直接箭头连接符 77"/>
            <p:cNvCxnSpPr>
              <a:stCxn id="242" idx="4"/>
              <a:endCxn id="250" idx="0"/>
            </p:cNvCxnSpPr>
            <p:nvPr/>
          </p:nvCxnSpPr>
          <p:spPr>
            <a:xfrm>
              <a:off x="2598432" y="3230701"/>
              <a:ext cx="351708" cy="244815"/>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272" name="直接箭头连接符 78"/>
            <p:cNvCxnSpPr>
              <a:stCxn id="246" idx="4"/>
              <a:endCxn id="252" idx="0"/>
            </p:cNvCxnSpPr>
            <p:nvPr/>
          </p:nvCxnSpPr>
          <p:spPr>
            <a:xfrm>
              <a:off x="4074726" y="3189926"/>
              <a:ext cx="448333"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273" name="直接箭头连接符 79"/>
            <p:cNvCxnSpPr>
              <a:stCxn id="256" idx="5"/>
              <a:endCxn id="260" idx="0"/>
            </p:cNvCxnSpPr>
            <p:nvPr/>
          </p:nvCxnSpPr>
          <p:spPr>
            <a:xfrm>
              <a:off x="1812795" y="3838117"/>
              <a:ext cx="200390" cy="244512"/>
            </a:xfrm>
            <a:prstGeom prst="straightConnector1">
              <a:avLst/>
            </a:prstGeom>
            <a:noFill/>
            <a:ln w="38100" cap="flat" cmpd="sng" algn="ctr">
              <a:solidFill>
                <a:srgbClr val="4F81BD">
                  <a:shade val="95000"/>
                  <a:satMod val="105000"/>
                </a:srgbClr>
              </a:solidFill>
              <a:prstDash val="solid"/>
              <a:tailEnd type="triangle"/>
            </a:ln>
            <a:effectLst/>
          </p:spPr>
        </p:cxnSp>
      </p:grpSp>
    </p:spTree>
    <p:extLst>
      <p:ext uri="{BB962C8B-B14F-4D97-AF65-F5344CB8AC3E}">
        <p14:creationId xmlns:p14="http://schemas.microsoft.com/office/powerpoint/2010/main" val="2155875718"/>
      </p:ext>
    </p:extLst>
  </p:cSld>
  <p:clrMapOvr>
    <a:masterClrMapping/>
  </p:clrMapOvr>
  <p:transition>
    <p:wipe dir="u"/>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sz="1800" dirty="0"/>
              <a:t>Think: What is the visiting sequence using In-order Traversal for a BST?</a:t>
            </a:r>
          </a:p>
        </p:txBody>
      </p:sp>
      <p:sp>
        <p:nvSpPr>
          <p:cNvPr id="45" name="文本占位符 2"/>
          <p:cNvSpPr txBox="1">
            <a:spLocks/>
          </p:cNvSpPr>
          <p:nvPr/>
        </p:nvSpPr>
        <p:spPr>
          <a:xfrm>
            <a:off x="4817994" y="5113876"/>
            <a:ext cx="2704758" cy="39734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1800">
                <a:solidFill>
                  <a:srgbClr val="FF0000"/>
                </a:solidFill>
                <a:latin typeface="Verdana (Body)"/>
              </a:rPr>
              <a:t>?</a:t>
            </a:r>
            <a:endParaRPr lang="zh-CN" altLang="en-US" sz="1800" dirty="0">
              <a:solidFill>
                <a:srgbClr val="FF0000"/>
              </a:solidFill>
              <a:latin typeface="Verdana (Body)"/>
            </a:endParaRPr>
          </a:p>
        </p:txBody>
      </p:sp>
      <p:sp>
        <p:nvSpPr>
          <p:cNvPr id="46" name="object 8"/>
          <p:cNvSpPr/>
          <p:nvPr/>
        </p:nvSpPr>
        <p:spPr>
          <a:xfrm>
            <a:off x="5900836" y="2048934"/>
            <a:ext cx="412196" cy="355963"/>
          </a:xfrm>
          <a:prstGeom prst="ellipse">
            <a:avLst/>
          </a:prstGeom>
          <a:ln w="25399">
            <a:solidFill>
              <a:srgbClr val="839950"/>
            </a:solidFill>
          </a:ln>
        </p:spPr>
        <p:txBody>
          <a:bodyPr wrap="square" lIns="0" tIns="0" rIns="0" bIns="0" rtlCol="0"/>
          <a:lstStyle/>
          <a:p>
            <a:endParaRPr sz="1400">
              <a:latin typeface="Verdana (Body)"/>
            </a:endParaRPr>
          </a:p>
        </p:txBody>
      </p:sp>
      <p:sp>
        <p:nvSpPr>
          <p:cNvPr id="47" name="object 9"/>
          <p:cNvSpPr txBox="1"/>
          <p:nvPr/>
        </p:nvSpPr>
        <p:spPr>
          <a:xfrm>
            <a:off x="6006261" y="2089967"/>
            <a:ext cx="156492" cy="244452"/>
          </a:xfrm>
          <a:prstGeom prst="ellipse">
            <a:avLst/>
          </a:prstGeom>
        </p:spPr>
        <p:txBody>
          <a:bodyPr vert="horz" wrap="square" lIns="0" tIns="0" rIns="0" bIns="0" rtlCol="0">
            <a:spAutoFit/>
          </a:bodyPr>
          <a:lstStyle/>
          <a:p>
            <a:pPr marL="12700">
              <a:lnSpc>
                <a:spcPct val="100000"/>
              </a:lnSpc>
            </a:pPr>
            <a:r>
              <a:rPr sz="1400" dirty="0">
                <a:latin typeface="Verdana (Body)"/>
                <a:cs typeface="Calibri"/>
              </a:rPr>
              <a:t>H</a:t>
            </a:r>
            <a:endParaRPr sz="1400">
              <a:latin typeface="Verdana (Body)"/>
              <a:cs typeface="Calibri"/>
            </a:endParaRPr>
          </a:p>
        </p:txBody>
      </p:sp>
      <p:sp>
        <p:nvSpPr>
          <p:cNvPr id="48" name="object 11"/>
          <p:cNvSpPr/>
          <p:nvPr/>
        </p:nvSpPr>
        <p:spPr>
          <a:xfrm>
            <a:off x="4917468" y="2549314"/>
            <a:ext cx="412196" cy="355963"/>
          </a:xfrm>
          <a:prstGeom prst="ellipse">
            <a:avLst/>
          </a:prstGeom>
          <a:ln w="25399">
            <a:solidFill>
              <a:srgbClr val="839950"/>
            </a:solidFill>
          </a:ln>
        </p:spPr>
        <p:txBody>
          <a:bodyPr wrap="square" lIns="0" tIns="0" rIns="0" bIns="0" rtlCol="0"/>
          <a:lstStyle/>
          <a:p>
            <a:endParaRPr sz="1400">
              <a:latin typeface="Verdana (Body)"/>
            </a:endParaRPr>
          </a:p>
        </p:txBody>
      </p:sp>
      <p:sp>
        <p:nvSpPr>
          <p:cNvPr id="49" name="object 12"/>
          <p:cNvSpPr txBox="1"/>
          <p:nvPr/>
        </p:nvSpPr>
        <p:spPr>
          <a:xfrm>
            <a:off x="5042919" y="2587414"/>
            <a:ext cx="127557" cy="244452"/>
          </a:xfrm>
          <a:prstGeom prst="ellipse">
            <a:avLst/>
          </a:prstGeom>
        </p:spPr>
        <p:txBody>
          <a:bodyPr vert="horz" wrap="square" lIns="0" tIns="0" rIns="0" bIns="0" rtlCol="0">
            <a:spAutoFit/>
          </a:bodyPr>
          <a:lstStyle/>
          <a:p>
            <a:pPr marL="12700">
              <a:lnSpc>
                <a:spcPct val="100000"/>
              </a:lnSpc>
            </a:pPr>
            <a:r>
              <a:rPr sz="1400" dirty="0">
                <a:latin typeface="Verdana (Body)"/>
                <a:cs typeface="Calibri"/>
              </a:rPr>
              <a:t>E</a:t>
            </a:r>
            <a:endParaRPr sz="1400">
              <a:latin typeface="Verdana (Body)"/>
              <a:cs typeface="Calibri"/>
            </a:endParaRPr>
          </a:p>
        </p:txBody>
      </p:sp>
      <p:sp>
        <p:nvSpPr>
          <p:cNvPr id="50" name="object 14"/>
          <p:cNvSpPr/>
          <p:nvPr/>
        </p:nvSpPr>
        <p:spPr>
          <a:xfrm>
            <a:off x="4187665" y="3070093"/>
            <a:ext cx="412196" cy="355963"/>
          </a:xfrm>
          <a:prstGeom prst="ellipse">
            <a:avLst/>
          </a:prstGeom>
          <a:ln w="25399">
            <a:solidFill>
              <a:srgbClr val="839950"/>
            </a:solidFill>
          </a:ln>
        </p:spPr>
        <p:txBody>
          <a:bodyPr wrap="square" lIns="0" tIns="0" rIns="0" bIns="0" rtlCol="0"/>
          <a:lstStyle/>
          <a:p>
            <a:endParaRPr sz="1400">
              <a:latin typeface="Verdana (Body)"/>
            </a:endParaRPr>
          </a:p>
        </p:txBody>
      </p:sp>
      <p:sp>
        <p:nvSpPr>
          <p:cNvPr id="51" name="object 15"/>
          <p:cNvSpPr txBox="1"/>
          <p:nvPr/>
        </p:nvSpPr>
        <p:spPr>
          <a:xfrm>
            <a:off x="4308004" y="3108193"/>
            <a:ext cx="139367" cy="244452"/>
          </a:xfrm>
          <a:prstGeom prst="ellipse">
            <a:avLst/>
          </a:prstGeom>
        </p:spPr>
        <p:txBody>
          <a:bodyPr vert="horz" wrap="square" lIns="0" tIns="0" rIns="0" bIns="0" rtlCol="0">
            <a:spAutoFit/>
          </a:bodyPr>
          <a:lstStyle/>
          <a:p>
            <a:pPr marL="12700">
              <a:lnSpc>
                <a:spcPct val="100000"/>
              </a:lnSpc>
            </a:pPr>
            <a:r>
              <a:rPr sz="1400" spc="-10" dirty="0">
                <a:latin typeface="Verdana (Body)"/>
                <a:cs typeface="Calibri"/>
              </a:rPr>
              <a:t>B</a:t>
            </a:r>
            <a:endParaRPr sz="1400">
              <a:latin typeface="Verdana (Body)"/>
              <a:cs typeface="Calibri"/>
            </a:endParaRPr>
          </a:p>
        </p:txBody>
      </p:sp>
      <p:sp>
        <p:nvSpPr>
          <p:cNvPr id="52" name="object 17"/>
          <p:cNvSpPr/>
          <p:nvPr/>
        </p:nvSpPr>
        <p:spPr>
          <a:xfrm>
            <a:off x="5274746" y="3070093"/>
            <a:ext cx="412196" cy="355963"/>
          </a:xfrm>
          <a:prstGeom prst="ellipse">
            <a:avLst/>
          </a:prstGeom>
          <a:ln w="25399">
            <a:solidFill>
              <a:srgbClr val="839950"/>
            </a:solidFill>
          </a:ln>
        </p:spPr>
        <p:txBody>
          <a:bodyPr wrap="square" lIns="0" tIns="0" rIns="0" bIns="0" rtlCol="0"/>
          <a:lstStyle/>
          <a:p>
            <a:endParaRPr sz="1400">
              <a:latin typeface="Verdana (Body)"/>
            </a:endParaRPr>
          </a:p>
        </p:txBody>
      </p:sp>
      <p:sp>
        <p:nvSpPr>
          <p:cNvPr id="53" name="object 18"/>
          <p:cNvSpPr txBox="1"/>
          <p:nvPr/>
        </p:nvSpPr>
        <p:spPr>
          <a:xfrm>
            <a:off x="5402862" y="3108193"/>
            <a:ext cx="121651" cy="244452"/>
          </a:xfrm>
          <a:prstGeom prst="ellipse">
            <a:avLst/>
          </a:prstGeom>
        </p:spPr>
        <p:txBody>
          <a:bodyPr vert="horz" wrap="square" lIns="0" tIns="0" rIns="0" bIns="0" rtlCol="0">
            <a:spAutoFit/>
          </a:bodyPr>
          <a:lstStyle/>
          <a:p>
            <a:pPr marL="12700">
              <a:lnSpc>
                <a:spcPct val="100000"/>
              </a:lnSpc>
            </a:pPr>
            <a:r>
              <a:rPr sz="1400" dirty="0">
                <a:latin typeface="Verdana (Body)"/>
                <a:cs typeface="Calibri"/>
              </a:rPr>
              <a:t>F</a:t>
            </a:r>
            <a:endParaRPr sz="1400">
              <a:latin typeface="Verdana (Body)"/>
              <a:cs typeface="Calibri"/>
            </a:endParaRPr>
          </a:p>
        </p:txBody>
      </p:sp>
      <p:sp>
        <p:nvSpPr>
          <p:cNvPr id="54" name="object 20"/>
          <p:cNvSpPr/>
          <p:nvPr/>
        </p:nvSpPr>
        <p:spPr>
          <a:xfrm>
            <a:off x="7140693" y="2581885"/>
            <a:ext cx="412196" cy="355963"/>
          </a:xfrm>
          <a:prstGeom prst="ellipse">
            <a:avLst/>
          </a:prstGeom>
          <a:ln w="25399">
            <a:solidFill>
              <a:srgbClr val="839950"/>
            </a:solidFill>
          </a:ln>
        </p:spPr>
        <p:txBody>
          <a:bodyPr wrap="square" lIns="0" tIns="0" rIns="0" bIns="0" rtlCol="0"/>
          <a:lstStyle/>
          <a:p>
            <a:endParaRPr sz="1400">
              <a:latin typeface="Verdana (Body)"/>
            </a:endParaRPr>
          </a:p>
        </p:txBody>
      </p:sp>
      <p:sp>
        <p:nvSpPr>
          <p:cNvPr id="55" name="object 21"/>
          <p:cNvSpPr txBox="1"/>
          <p:nvPr/>
        </p:nvSpPr>
        <p:spPr>
          <a:xfrm>
            <a:off x="7272410" y="2619985"/>
            <a:ext cx="113384" cy="244452"/>
          </a:xfrm>
          <a:prstGeom prst="ellipse">
            <a:avLst/>
          </a:prstGeom>
        </p:spPr>
        <p:txBody>
          <a:bodyPr vert="horz" wrap="square" lIns="0" tIns="0" rIns="0" bIns="0" rtlCol="0">
            <a:spAutoFit/>
          </a:bodyPr>
          <a:lstStyle/>
          <a:p>
            <a:pPr marL="12700">
              <a:lnSpc>
                <a:spcPct val="100000"/>
              </a:lnSpc>
            </a:pPr>
            <a:r>
              <a:rPr sz="1400" dirty="0">
                <a:latin typeface="Verdana (Body)"/>
                <a:cs typeface="Calibri"/>
              </a:rPr>
              <a:t>L</a:t>
            </a:r>
            <a:endParaRPr sz="1400">
              <a:latin typeface="Verdana (Body)"/>
              <a:cs typeface="Calibri"/>
            </a:endParaRPr>
          </a:p>
        </p:txBody>
      </p:sp>
      <p:sp>
        <p:nvSpPr>
          <p:cNvPr id="56" name="object 23"/>
          <p:cNvSpPr/>
          <p:nvPr/>
        </p:nvSpPr>
        <p:spPr>
          <a:xfrm>
            <a:off x="6465954" y="3037192"/>
            <a:ext cx="412196" cy="355963"/>
          </a:xfrm>
          <a:prstGeom prst="ellipse">
            <a:avLst/>
          </a:prstGeom>
          <a:ln w="25399">
            <a:solidFill>
              <a:srgbClr val="839950"/>
            </a:solidFill>
          </a:ln>
        </p:spPr>
        <p:txBody>
          <a:bodyPr wrap="square" lIns="0" tIns="0" rIns="0" bIns="0" rtlCol="0"/>
          <a:lstStyle/>
          <a:p>
            <a:endParaRPr sz="1400">
              <a:latin typeface="Verdana (Body)"/>
            </a:endParaRPr>
          </a:p>
        </p:txBody>
      </p:sp>
      <p:sp>
        <p:nvSpPr>
          <p:cNvPr id="57" name="object 24"/>
          <p:cNvSpPr txBox="1"/>
          <p:nvPr/>
        </p:nvSpPr>
        <p:spPr>
          <a:xfrm>
            <a:off x="6607035" y="3075292"/>
            <a:ext cx="91534" cy="244452"/>
          </a:xfrm>
          <a:prstGeom prst="ellipse">
            <a:avLst/>
          </a:prstGeom>
        </p:spPr>
        <p:txBody>
          <a:bodyPr vert="horz" wrap="square" lIns="0" tIns="0" rIns="0" bIns="0" rtlCol="0">
            <a:spAutoFit/>
          </a:bodyPr>
          <a:lstStyle/>
          <a:p>
            <a:pPr marL="12700">
              <a:lnSpc>
                <a:spcPct val="100000"/>
              </a:lnSpc>
            </a:pPr>
            <a:r>
              <a:rPr sz="1400" spc="-10" dirty="0">
                <a:latin typeface="Verdana (Body)"/>
                <a:cs typeface="Calibri"/>
              </a:rPr>
              <a:t>J</a:t>
            </a:r>
            <a:endParaRPr sz="1400">
              <a:latin typeface="Verdana (Body)"/>
              <a:cs typeface="Calibri"/>
            </a:endParaRPr>
          </a:p>
        </p:txBody>
      </p:sp>
      <p:sp>
        <p:nvSpPr>
          <p:cNvPr id="58" name="object 26"/>
          <p:cNvSpPr/>
          <p:nvPr/>
        </p:nvSpPr>
        <p:spPr>
          <a:xfrm>
            <a:off x="7497971" y="3102663"/>
            <a:ext cx="412196" cy="355963"/>
          </a:xfrm>
          <a:prstGeom prst="ellipse">
            <a:avLst/>
          </a:prstGeom>
          <a:ln w="25399">
            <a:solidFill>
              <a:srgbClr val="839950"/>
            </a:solidFill>
          </a:ln>
        </p:spPr>
        <p:txBody>
          <a:bodyPr wrap="square" lIns="0" tIns="0" rIns="0" bIns="0" rtlCol="0"/>
          <a:lstStyle/>
          <a:p>
            <a:endParaRPr sz="1400">
              <a:latin typeface="Verdana (Body)"/>
            </a:endParaRPr>
          </a:p>
        </p:txBody>
      </p:sp>
      <p:sp>
        <p:nvSpPr>
          <p:cNvPr id="59" name="object 27"/>
          <p:cNvSpPr txBox="1"/>
          <p:nvPr/>
        </p:nvSpPr>
        <p:spPr>
          <a:xfrm>
            <a:off x="7589622" y="3140763"/>
            <a:ext cx="205506" cy="244452"/>
          </a:xfrm>
          <a:prstGeom prst="ellipse">
            <a:avLst/>
          </a:prstGeom>
        </p:spPr>
        <p:txBody>
          <a:bodyPr vert="horz" wrap="square" lIns="0" tIns="0" rIns="0" bIns="0" rtlCol="0">
            <a:spAutoFit/>
          </a:bodyPr>
          <a:lstStyle/>
          <a:p>
            <a:pPr marL="12700">
              <a:lnSpc>
                <a:spcPct val="100000"/>
              </a:lnSpc>
            </a:pPr>
            <a:r>
              <a:rPr sz="1400" spc="-20" dirty="0">
                <a:latin typeface="Verdana (Body)"/>
                <a:cs typeface="Calibri"/>
              </a:rPr>
              <a:t>M</a:t>
            </a:r>
            <a:endParaRPr sz="1400">
              <a:latin typeface="Verdana (Body)"/>
              <a:cs typeface="Calibri"/>
            </a:endParaRPr>
          </a:p>
        </p:txBody>
      </p:sp>
      <p:sp>
        <p:nvSpPr>
          <p:cNvPr id="60" name="object 47"/>
          <p:cNvSpPr/>
          <p:nvPr/>
        </p:nvSpPr>
        <p:spPr>
          <a:xfrm>
            <a:off x="5558536" y="3623595"/>
            <a:ext cx="412196" cy="355963"/>
          </a:xfrm>
          <a:prstGeom prst="ellipse">
            <a:avLst/>
          </a:prstGeom>
          <a:ln w="25399">
            <a:solidFill>
              <a:srgbClr val="839950"/>
            </a:solidFill>
          </a:ln>
        </p:spPr>
        <p:txBody>
          <a:bodyPr wrap="square" lIns="0" tIns="0" rIns="0" bIns="0" rtlCol="0"/>
          <a:lstStyle/>
          <a:p>
            <a:endParaRPr sz="1400">
              <a:latin typeface="Verdana (Body)"/>
            </a:endParaRPr>
          </a:p>
        </p:txBody>
      </p:sp>
      <p:sp>
        <p:nvSpPr>
          <p:cNvPr id="61" name="object 48"/>
          <p:cNvSpPr txBox="1"/>
          <p:nvPr/>
        </p:nvSpPr>
        <p:spPr>
          <a:xfrm>
            <a:off x="5663307" y="3661695"/>
            <a:ext cx="158264" cy="244452"/>
          </a:xfrm>
          <a:prstGeom prst="ellipse">
            <a:avLst/>
          </a:prstGeom>
        </p:spPr>
        <p:txBody>
          <a:bodyPr vert="horz" wrap="square" lIns="0" tIns="0" rIns="0" bIns="0" rtlCol="0">
            <a:spAutoFit/>
          </a:bodyPr>
          <a:lstStyle/>
          <a:p>
            <a:pPr marL="12700">
              <a:lnSpc>
                <a:spcPct val="100000"/>
              </a:lnSpc>
            </a:pPr>
            <a:r>
              <a:rPr sz="1400" spc="-15" dirty="0">
                <a:latin typeface="Verdana (Body)"/>
                <a:cs typeface="Calibri"/>
              </a:rPr>
              <a:t>G</a:t>
            </a:r>
            <a:endParaRPr sz="1400" dirty="0">
              <a:latin typeface="Verdana (Body)"/>
              <a:cs typeface="Calibri"/>
            </a:endParaRPr>
          </a:p>
        </p:txBody>
      </p:sp>
      <p:sp>
        <p:nvSpPr>
          <p:cNvPr id="62" name="object 50"/>
          <p:cNvSpPr/>
          <p:nvPr/>
        </p:nvSpPr>
        <p:spPr>
          <a:xfrm>
            <a:off x="6827710" y="3594788"/>
            <a:ext cx="412196" cy="355963"/>
          </a:xfrm>
          <a:prstGeom prst="ellipse">
            <a:avLst/>
          </a:prstGeom>
          <a:ln w="25399">
            <a:solidFill>
              <a:srgbClr val="839950"/>
            </a:solidFill>
          </a:ln>
        </p:spPr>
        <p:txBody>
          <a:bodyPr wrap="square" lIns="0" tIns="0" rIns="0" bIns="0" rtlCol="0"/>
          <a:lstStyle/>
          <a:p>
            <a:endParaRPr sz="1400">
              <a:latin typeface="Verdana (Body)"/>
            </a:endParaRPr>
          </a:p>
        </p:txBody>
      </p:sp>
      <p:sp>
        <p:nvSpPr>
          <p:cNvPr id="63" name="object 51"/>
          <p:cNvSpPr txBox="1"/>
          <p:nvPr/>
        </p:nvSpPr>
        <p:spPr>
          <a:xfrm>
            <a:off x="6950298" y="3632888"/>
            <a:ext cx="134643" cy="244452"/>
          </a:xfrm>
          <a:prstGeom prst="ellipse">
            <a:avLst/>
          </a:prstGeom>
        </p:spPr>
        <p:txBody>
          <a:bodyPr vert="horz" wrap="square" lIns="0" tIns="0" rIns="0" bIns="0" rtlCol="0">
            <a:spAutoFit/>
          </a:bodyPr>
          <a:lstStyle/>
          <a:p>
            <a:pPr marL="12700">
              <a:lnSpc>
                <a:spcPct val="100000"/>
              </a:lnSpc>
            </a:pPr>
            <a:r>
              <a:rPr sz="1400" spc="-10" dirty="0">
                <a:latin typeface="Verdana (Body)"/>
                <a:cs typeface="Calibri"/>
              </a:rPr>
              <a:t>K</a:t>
            </a:r>
            <a:endParaRPr sz="1400" dirty="0">
              <a:latin typeface="Verdana (Body)"/>
              <a:cs typeface="Calibri"/>
            </a:endParaRPr>
          </a:p>
        </p:txBody>
      </p:sp>
      <p:sp>
        <p:nvSpPr>
          <p:cNvPr id="64" name="object 59"/>
          <p:cNvSpPr/>
          <p:nvPr/>
        </p:nvSpPr>
        <p:spPr>
          <a:xfrm>
            <a:off x="6222750" y="3594788"/>
            <a:ext cx="412196" cy="355963"/>
          </a:xfrm>
          <a:prstGeom prst="ellipse">
            <a:avLst/>
          </a:prstGeom>
          <a:ln w="25399">
            <a:solidFill>
              <a:srgbClr val="839950"/>
            </a:solidFill>
          </a:ln>
        </p:spPr>
        <p:txBody>
          <a:bodyPr wrap="square" lIns="0" tIns="0" rIns="0" bIns="0" rtlCol="0"/>
          <a:lstStyle/>
          <a:p>
            <a:endParaRPr sz="1400">
              <a:latin typeface="Verdana (Body)"/>
            </a:endParaRPr>
          </a:p>
        </p:txBody>
      </p:sp>
      <p:sp>
        <p:nvSpPr>
          <p:cNvPr id="65" name="object 60"/>
          <p:cNvSpPr txBox="1"/>
          <p:nvPr/>
        </p:nvSpPr>
        <p:spPr>
          <a:xfrm>
            <a:off x="6385252" y="3637649"/>
            <a:ext cx="77361" cy="244452"/>
          </a:xfrm>
          <a:prstGeom prst="ellipse">
            <a:avLst/>
          </a:prstGeom>
        </p:spPr>
        <p:txBody>
          <a:bodyPr vert="horz" wrap="square" lIns="0" tIns="0" rIns="0" bIns="0" rtlCol="0">
            <a:spAutoFit/>
          </a:bodyPr>
          <a:lstStyle/>
          <a:p>
            <a:pPr marL="12700">
              <a:lnSpc>
                <a:spcPct val="100000"/>
              </a:lnSpc>
            </a:pPr>
            <a:r>
              <a:rPr sz="1400" spc="-5" dirty="0">
                <a:latin typeface="Verdana (Body)"/>
                <a:cs typeface="Calibri"/>
              </a:rPr>
              <a:t>I</a:t>
            </a:r>
            <a:endParaRPr sz="1400" dirty="0">
              <a:latin typeface="Verdana (Body)"/>
              <a:cs typeface="Calibri"/>
            </a:endParaRPr>
          </a:p>
        </p:txBody>
      </p:sp>
      <p:sp>
        <p:nvSpPr>
          <p:cNvPr id="66" name="object 65"/>
          <p:cNvSpPr/>
          <p:nvPr/>
        </p:nvSpPr>
        <p:spPr>
          <a:xfrm>
            <a:off x="4495090" y="3612341"/>
            <a:ext cx="412196" cy="355963"/>
          </a:xfrm>
          <a:prstGeom prst="ellipse">
            <a:avLst/>
          </a:prstGeom>
          <a:ln w="25399">
            <a:solidFill>
              <a:srgbClr val="839950"/>
            </a:solidFill>
          </a:ln>
        </p:spPr>
        <p:txBody>
          <a:bodyPr wrap="square" lIns="0" tIns="0" rIns="0" bIns="0" rtlCol="0"/>
          <a:lstStyle/>
          <a:p>
            <a:endParaRPr sz="1400">
              <a:latin typeface="Verdana (Body)"/>
            </a:endParaRPr>
          </a:p>
        </p:txBody>
      </p:sp>
      <p:sp>
        <p:nvSpPr>
          <p:cNvPr id="67" name="object 66"/>
          <p:cNvSpPr txBox="1"/>
          <p:nvPr/>
        </p:nvSpPr>
        <p:spPr>
          <a:xfrm>
            <a:off x="4604025" y="3661792"/>
            <a:ext cx="137005" cy="244452"/>
          </a:xfrm>
          <a:prstGeom prst="ellipse">
            <a:avLst/>
          </a:prstGeom>
        </p:spPr>
        <p:txBody>
          <a:bodyPr vert="horz" wrap="square" lIns="0" tIns="0" rIns="0" bIns="0" rtlCol="0">
            <a:spAutoFit/>
          </a:bodyPr>
          <a:lstStyle/>
          <a:p>
            <a:pPr marL="12700">
              <a:lnSpc>
                <a:spcPct val="100000"/>
              </a:lnSpc>
            </a:pPr>
            <a:r>
              <a:rPr sz="1400" dirty="0">
                <a:latin typeface="Verdana (Body)"/>
                <a:cs typeface="Calibri"/>
              </a:rPr>
              <a:t>C</a:t>
            </a:r>
          </a:p>
        </p:txBody>
      </p:sp>
      <p:sp>
        <p:nvSpPr>
          <p:cNvPr id="68" name="object 71"/>
          <p:cNvSpPr/>
          <p:nvPr/>
        </p:nvSpPr>
        <p:spPr>
          <a:xfrm>
            <a:off x="3876074" y="3635239"/>
            <a:ext cx="412196" cy="355963"/>
          </a:xfrm>
          <a:prstGeom prst="ellipse">
            <a:avLst/>
          </a:prstGeom>
          <a:ln w="25399">
            <a:solidFill>
              <a:srgbClr val="839950"/>
            </a:solidFill>
          </a:ln>
        </p:spPr>
        <p:txBody>
          <a:bodyPr wrap="square" lIns="0" tIns="0" rIns="0" bIns="0" rtlCol="0"/>
          <a:lstStyle/>
          <a:p>
            <a:endParaRPr sz="1400">
              <a:latin typeface="Verdana (Body)"/>
            </a:endParaRPr>
          </a:p>
        </p:txBody>
      </p:sp>
      <p:sp>
        <p:nvSpPr>
          <p:cNvPr id="69" name="object 72"/>
          <p:cNvSpPr txBox="1"/>
          <p:nvPr/>
        </p:nvSpPr>
        <p:spPr>
          <a:xfrm>
            <a:off x="3993200" y="3670794"/>
            <a:ext cx="147045" cy="244452"/>
          </a:xfrm>
          <a:prstGeom prst="ellipse">
            <a:avLst/>
          </a:prstGeom>
        </p:spPr>
        <p:txBody>
          <a:bodyPr vert="horz" wrap="square" lIns="0" tIns="0" rIns="0" bIns="0" rtlCol="0">
            <a:spAutoFit/>
          </a:bodyPr>
          <a:lstStyle/>
          <a:p>
            <a:pPr marL="12700">
              <a:lnSpc>
                <a:spcPct val="100000"/>
              </a:lnSpc>
            </a:pPr>
            <a:r>
              <a:rPr sz="1400" spc="-15" dirty="0">
                <a:latin typeface="Verdana (Body)"/>
                <a:cs typeface="Calibri"/>
              </a:rPr>
              <a:t>A</a:t>
            </a:r>
            <a:endParaRPr sz="1400" dirty="0">
              <a:latin typeface="Verdana (Body)"/>
              <a:cs typeface="Calibri"/>
            </a:endParaRPr>
          </a:p>
        </p:txBody>
      </p:sp>
      <p:sp>
        <p:nvSpPr>
          <p:cNvPr id="70" name="object 77"/>
          <p:cNvSpPr/>
          <p:nvPr/>
        </p:nvSpPr>
        <p:spPr>
          <a:xfrm>
            <a:off x="4802515" y="4113469"/>
            <a:ext cx="412196" cy="355963"/>
          </a:xfrm>
          <a:prstGeom prst="ellipse">
            <a:avLst/>
          </a:prstGeom>
          <a:ln w="25399">
            <a:solidFill>
              <a:srgbClr val="839950"/>
            </a:solidFill>
          </a:ln>
        </p:spPr>
        <p:txBody>
          <a:bodyPr wrap="square" lIns="0" tIns="0" rIns="0" bIns="0" rtlCol="0"/>
          <a:lstStyle/>
          <a:p>
            <a:endParaRPr sz="1400">
              <a:latin typeface="Verdana (Body)"/>
            </a:endParaRPr>
          </a:p>
        </p:txBody>
      </p:sp>
      <p:sp>
        <p:nvSpPr>
          <p:cNvPr id="71" name="object 78"/>
          <p:cNvSpPr txBox="1"/>
          <p:nvPr/>
        </p:nvSpPr>
        <p:spPr>
          <a:xfrm>
            <a:off x="4916266" y="4154499"/>
            <a:ext cx="154721" cy="244452"/>
          </a:xfrm>
          <a:prstGeom prst="ellipse">
            <a:avLst/>
          </a:prstGeom>
        </p:spPr>
        <p:txBody>
          <a:bodyPr vert="horz" wrap="square" lIns="0" tIns="0" rIns="0" bIns="0" rtlCol="0">
            <a:spAutoFit/>
          </a:bodyPr>
          <a:lstStyle/>
          <a:p>
            <a:pPr marL="12700">
              <a:lnSpc>
                <a:spcPct val="100000"/>
              </a:lnSpc>
            </a:pPr>
            <a:r>
              <a:rPr sz="1400" dirty="0">
                <a:latin typeface="Verdana (Body)"/>
                <a:cs typeface="Calibri"/>
              </a:rPr>
              <a:t>D</a:t>
            </a:r>
            <a:endParaRPr sz="1400">
              <a:latin typeface="Verdana (Body)"/>
              <a:cs typeface="Calibri"/>
            </a:endParaRPr>
          </a:p>
        </p:txBody>
      </p:sp>
      <p:cxnSp>
        <p:nvCxnSpPr>
          <p:cNvPr id="72" name="直接箭头连接符 29"/>
          <p:cNvCxnSpPr>
            <a:stCxn id="46" idx="5"/>
            <a:endCxn id="54" idx="1"/>
          </p:cNvCxnSpPr>
          <p:nvPr/>
        </p:nvCxnSpPr>
        <p:spPr>
          <a:xfrm>
            <a:off x="6252667" y="2352767"/>
            <a:ext cx="948391" cy="28124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3" name="直接箭头连接符 30"/>
          <p:cNvCxnSpPr>
            <a:stCxn id="46" idx="3"/>
            <a:endCxn id="48" idx="7"/>
          </p:cNvCxnSpPr>
          <p:nvPr/>
        </p:nvCxnSpPr>
        <p:spPr>
          <a:xfrm flipH="1">
            <a:off x="5269299" y="2352767"/>
            <a:ext cx="691902" cy="24867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4" name="直接箭头连接符 31"/>
          <p:cNvCxnSpPr>
            <a:stCxn id="48" idx="4"/>
            <a:endCxn id="50" idx="7"/>
          </p:cNvCxnSpPr>
          <p:nvPr/>
        </p:nvCxnSpPr>
        <p:spPr>
          <a:xfrm flipH="1">
            <a:off x="4539496" y="2905277"/>
            <a:ext cx="584071" cy="21694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5" name="直接箭头连接符 32"/>
          <p:cNvCxnSpPr>
            <a:stCxn id="54" idx="3"/>
            <a:endCxn id="56" idx="0"/>
          </p:cNvCxnSpPr>
          <p:nvPr/>
        </p:nvCxnSpPr>
        <p:spPr>
          <a:xfrm flipH="1">
            <a:off x="6672053" y="2885718"/>
            <a:ext cx="529006" cy="15147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6" name="直接箭头连接符 33"/>
          <p:cNvCxnSpPr>
            <a:stCxn id="48" idx="4"/>
            <a:endCxn id="52" idx="1"/>
          </p:cNvCxnSpPr>
          <p:nvPr/>
        </p:nvCxnSpPr>
        <p:spPr>
          <a:xfrm>
            <a:off x="5123567" y="2905277"/>
            <a:ext cx="211544" cy="21694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7" name="直接箭头连接符 34"/>
          <p:cNvCxnSpPr>
            <a:stCxn id="54" idx="5"/>
            <a:endCxn id="58" idx="0"/>
          </p:cNvCxnSpPr>
          <p:nvPr/>
        </p:nvCxnSpPr>
        <p:spPr>
          <a:xfrm>
            <a:off x="7492524" y="2885718"/>
            <a:ext cx="211545" cy="21694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8" name="直接箭头连接符 35"/>
          <p:cNvCxnSpPr>
            <a:stCxn id="50" idx="4"/>
            <a:endCxn id="66" idx="0"/>
          </p:cNvCxnSpPr>
          <p:nvPr/>
        </p:nvCxnSpPr>
        <p:spPr>
          <a:xfrm>
            <a:off x="4393763" y="3426056"/>
            <a:ext cx="307425" cy="18628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9" name="直接箭头连接符 36"/>
          <p:cNvCxnSpPr>
            <a:stCxn id="50" idx="4"/>
          </p:cNvCxnSpPr>
          <p:nvPr/>
        </p:nvCxnSpPr>
        <p:spPr>
          <a:xfrm flipH="1">
            <a:off x="4144232" y="3426056"/>
            <a:ext cx="249531" cy="20163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0" name="直接箭头连接符 37"/>
          <p:cNvCxnSpPr>
            <a:stCxn id="56" idx="4"/>
            <a:endCxn id="64" idx="0"/>
          </p:cNvCxnSpPr>
          <p:nvPr/>
        </p:nvCxnSpPr>
        <p:spPr>
          <a:xfrm flipH="1">
            <a:off x="6428848" y="3393155"/>
            <a:ext cx="243204" cy="20163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1" name="直接箭头连接符 38"/>
          <p:cNvCxnSpPr>
            <a:stCxn id="52" idx="4"/>
            <a:endCxn id="60" idx="0"/>
          </p:cNvCxnSpPr>
          <p:nvPr/>
        </p:nvCxnSpPr>
        <p:spPr>
          <a:xfrm>
            <a:off x="5480844" y="3426056"/>
            <a:ext cx="283790" cy="19753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2" name="直接箭头连接符 39"/>
          <p:cNvCxnSpPr>
            <a:stCxn id="56" idx="4"/>
            <a:endCxn id="62" idx="0"/>
          </p:cNvCxnSpPr>
          <p:nvPr/>
        </p:nvCxnSpPr>
        <p:spPr>
          <a:xfrm>
            <a:off x="6672053" y="3393155"/>
            <a:ext cx="361756" cy="20163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3" name="直接箭头连接符 40"/>
          <p:cNvCxnSpPr>
            <a:stCxn id="66" idx="5"/>
            <a:endCxn id="70" idx="0"/>
          </p:cNvCxnSpPr>
          <p:nvPr/>
        </p:nvCxnSpPr>
        <p:spPr>
          <a:xfrm>
            <a:off x="4846921" y="3916174"/>
            <a:ext cx="161693" cy="19729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84" name="矩形 79"/>
          <p:cNvSpPr/>
          <p:nvPr/>
        </p:nvSpPr>
        <p:spPr>
          <a:xfrm>
            <a:off x="1042816" y="5009418"/>
            <a:ext cx="2687883" cy="49176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prstClr val="white"/>
              </a:solidFill>
              <a:latin typeface="Verdana (Body)"/>
            </a:endParaRPr>
          </a:p>
        </p:txBody>
      </p:sp>
      <p:sp>
        <p:nvSpPr>
          <p:cNvPr id="85" name="文本框 80"/>
          <p:cNvSpPr txBox="1"/>
          <p:nvPr/>
        </p:nvSpPr>
        <p:spPr>
          <a:xfrm>
            <a:off x="2159015" y="5050221"/>
            <a:ext cx="346208" cy="248342"/>
          </a:xfrm>
          <a:prstGeom prst="rect">
            <a:avLst/>
          </a:prstGeom>
          <a:noFill/>
        </p:spPr>
        <p:txBody>
          <a:bodyPr wrap="square" rtlCol="0">
            <a:spAutoFit/>
          </a:bodyPr>
          <a:lstStyle/>
          <a:p>
            <a:r>
              <a:rPr lang="en-US" altLang="zh-CN" sz="1400" dirty="0">
                <a:solidFill>
                  <a:prstClr val="white"/>
                </a:solidFill>
                <a:latin typeface="Verdana (Body)"/>
              </a:rPr>
              <a:t>E</a:t>
            </a:r>
            <a:endParaRPr lang="zh-CN" altLang="en-US" sz="1400" dirty="0">
              <a:solidFill>
                <a:prstClr val="white"/>
              </a:solidFill>
              <a:latin typeface="Verdana (Body)"/>
            </a:endParaRPr>
          </a:p>
        </p:txBody>
      </p:sp>
      <p:sp>
        <p:nvSpPr>
          <p:cNvPr id="86" name="文本框 81"/>
          <p:cNvSpPr txBox="1"/>
          <p:nvPr/>
        </p:nvSpPr>
        <p:spPr>
          <a:xfrm>
            <a:off x="1042815" y="4654080"/>
            <a:ext cx="1027167" cy="248342"/>
          </a:xfrm>
          <a:prstGeom prst="rect">
            <a:avLst/>
          </a:prstGeom>
          <a:noFill/>
        </p:spPr>
        <p:txBody>
          <a:bodyPr wrap="square" rtlCol="0">
            <a:spAutoFit/>
          </a:bodyPr>
          <a:lstStyle/>
          <a:p>
            <a:r>
              <a:rPr lang="en-US" altLang="zh-CN" sz="1400" dirty="0">
                <a:solidFill>
                  <a:prstClr val="black"/>
                </a:solidFill>
                <a:latin typeface="Verdana (Body)"/>
              </a:rPr>
              <a:t>Output: </a:t>
            </a:r>
            <a:endParaRPr lang="zh-CN" altLang="en-US" sz="1400" dirty="0">
              <a:solidFill>
                <a:prstClr val="black"/>
              </a:solidFill>
              <a:latin typeface="Verdana (Body)"/>
            </a:endParaRPr>
          </a:p>
        </p:txBody>
      </p:sp>
      <p:sp>
        <p:nvSpPr>
          <p:cNvPr id="87" name="文本框 82"/>
          <p:cNvSpPr txBox="1"/>
          <p:nvPr/>
        </p:nvSpPr>
        <p:spPr>
          <a:xfrm>
            <a:off x="1331033" y="5050221"/>
            <a:ext cx="346208" cy="248342"/>
          </a:xfrm>
          <a:prstGeom prst="rect">
            <a:avLst/>
          </a:prstGeom>
          <a:noFill/>
        </p:spPr>
        <p:txBody>
          <a:bodyPr wrap="square" rtlCol="0">
            <a:spAutoFit/>
          </a:bodyPr>
          <a:lstStyle/>
          <a:p>
            <a:r>
              <a:rPr lang="en-US" altLang="zh-CN" sz="1400" dirty="0">
                <a:solidFill>
                  <a:prstClr val="white"/>
                </a:solidFill>
                <a:latin typeface="Verdana (Body)"/>
              </a:rPr>
              <a:t>B</a:t>
            </a:r>
            <a:endParaRPr lang="zh-CN" altLang="en-US" sz="1400" dirty="0">
              <a:solidFill>
                <a:prstClr val="white"/>
              </a:solidFill>
              <a:latin typeface="Verdana (Body)"/>
            </a:endParaRPr>
          </a:p>
        </p:txBody>
      </p:sp>
      <p:sp>
        <p:nvSpPr>
          <p:cNvPr id="88" name="文本框 83"/>
          <p:cNvSpPr txBox="1"/>
          <p:nvPr/>
        </p:nvSpPr>
        <p:spPr>
          <a:xfrm>
            <a:off x="1055039" y="5050221"/>
            <a:ext cx="346208" cy="248342"/>
          </a:xfrm>
          <a:prstGeom prst="rect">
            <a:avLst/>
          </a:prstGeom>
          <a:noFill/>
        </p:spPr>
        <p:txBody>
          <a:bodyPr wrap="square" rtlCol="0">
            <a:spAutoFit/>
          </a:bodyPr>
          <a:lstStyle/>
          <a:p>
            <a:r>
              <a:rPr lang="en-US" altLang="zh-CN" sz="1400" dirty="0">
                <a:solidFill>
                  <a:prstClr val="white"/>
                </a:solidFill>
                <a:latin typeface="Verdana (Body)"/>
              </a:rPr>
              <a:t>A</a:t>
            </a:r>
            <a:endParaRPr lang="zh-CN" altLang="en-US" sz="1400" dirty="0">
              <a:solidFill>
                <a:prstClr val="white"/>
              </a:solidFill>
              <a:latin typeface="Verdana (Body)"/>
            </a:endParaRPr>
          </a:p>
        </p:txBody>
      </p:sp>
      <p:sp>
        <p:nvSpPr>
          <p:cNvPr id="89" name="文本框 84"/>
          <p:cNvSpPr txBox="1"/>
          <p:nvPr/>
        </p:nvSpPr>
        <p:spPr>
          <a:xfrm>
            <a:off x="1607027" y="5050221"/>
            <a:ext cx="346208" cy="248342"/>
          </a:xfrm>
          <a:prstGeom prst="rect">
            <a:avLst/>
          </a:prstGeom>
          <a:noFill/>
        </p:spPr>
        <p:txBody>
          <a:bodyPr wrap="square" rtlCol="0">
            <a:spAutoFit/>
          </a:bodyPr>
          <a:lstStyle/>
          <a:p>
            <a:r>
              <a:rPr lang="en-US" altLang="zh-CN" sz="1400" dirty="0">
                <a:solidFill>
                  <a:prstClr val="white"/>
                </a:solidFill>
                <a:latin typeface="Verdana (Body)"/>
              </a:rPr>
              <a:t>C</a:t>
            </a:r>
            <a:endParaRPr lang="zh-CN" altLang="en-US" sz="1400" dirty="0">
              <a:solidFill>
                <a:prstClr val="white"/>
              </a:solidFill>
              <a:latin typeface="Verdana (Body)"/>
            </a:endParaRPr>
          </a:p>
        </p:txBody>
      </p:sp>
      <p:sp>
        <p:nvSpPr>
          <p:cNvPr id="90" name="文本框 85"/>
          <p:cNvSpPr txBox="1"/>
          <p:nvPr/>
        </p:nvSpPr>
        <p:spPr>
          <a:xfrm>
            <a:off x="1883021" y="5050221"/>
            <a:ext cx="346208" cy="248342"/>
          </a:xfrm>
          <a:prstGeom prst="rect">
            <a:avLst/>
          </a:prstGeom>
          <a:noFill/>
        </p:spPr>
        <p:txBody>
          <a:bodyPr wrap="square" rtlCol="0">
            <a:spAutoFit/>
          </a:bodyPr>
          <a:lstStyle/>
          <a:p>
            <a:r>
              <a:rPr lang="en-US" altLang="zh-CN" sz="1400" dirty="0">
                <a:solidFill>
                  <a:prstClr val="white"/>
                </a:solidFill>
                <a:latin typeface="Verdana (Body)"/>
              </a:rPr>
              <a:t>D</a:t>
            </a:r>
            <a:endParaRPr lang="zh-CN" altLang="en-US" sz="1400" dirty="0">
              <a:solidFill>
                <a:prstClr val="white"/>
              </a:solidFill>
              <a:latin typeface="Verdana (Body)"/>
            </a:endParaRPr>
          </a:p>
        </p:txBody>
      </p:sp>
      <p:sp>
        <p:nvSpPr>
          <p:cNvPr id="91" name="文本框 86"/>
          <p:cNvSpPr txBox="1"/>
          <p:nvPr/>
        </p:nvSpPr>
        <p:spPr>
          <a:xfrm>
            <a:off x="2711002" y="5050221"/>
            <a:ext cx="346208" cy="248342"/>
          </a:xfrm>
          <a:prstGeom prst="rect">
            <a:avLst/>
          </a:prstGeom>
          <a:noFill/>
        </p:spPr>
        <p:txBody>
          <a:bodyPr wrap="square" rtlCol="0">
            <a:spAutoFit/>
          </a:bodyPr>
          <a:lstStyle/>
          <a:p>
            <a:r>
              <a:rPr lang="en-US" altLang="zh-CN" sz="1400" dirty="0">
                <a:solidFill>
                  <a:prstClr val="white"/>
                </a:solidFill>
                <a:latin typeface="Verdana (Body)"/>
              </a:rPr>
              <a:t>G</a:t>
            </a:r>
            <a:endParaRPr lang="zh-CN" altLang="en-US" sz="1400" dirty="0">
              <a:solidFill>
                <a:prstClr val="white"/>
              </a:solidFill>
              <a:latin typeface="Verdana (Body)"/>
            </a:endParaRPr>
          </a:p>
        </p:txBody>
      </p:sp>
      <p:sp>
        <p:nvSpPr>
          <p:cNvPr id="92" name="文本框 87"/>
          <p:cNvSpPr txBox="1"/>
          <p:nvPr/>
        </p:nvSpPr>
        <p:spPr>
          <a:xfrm>
            <a:off x="2435009" y="5050221"/>
            <a:ext cx="346208" cy="248342"/>
          </a:xfrm>
          <a:prstGeom prst="rect">
            <a:avLst/>
          </a:prstGeom>
          <a:noFill/>
        </p:spPr>
        <p:txBody>
          <a:bodyPr wrap="square" rtlCol="0">
            <a:spAutoFit/>
          </a:bodyPr>
          <a:lstStyle/>
          <a:p>
            <a:r>
              <a:rPr lang="en-US" altLang="zh-CN" sz="1400" dirty="0">
                <a:solidFill>
                  <a:prstClr val="white"/>
                </a:solidFill>
                <a:latin typeface="Verdana (Body)"/>
              </a:rPr>
              <a:t>F</a:t>
            </a:r>
            <a:endParaRPr lang="zh-CN" altLang="en-US" sz="1400" dirty="0">
              <a:solidFill>
                <a:prstClr val="white"/>
              </a:solidFill>
              <a:latin typeface="Verdana (Body)"/>
            </a:endParaRPr>
          </a:p>
        </p:txBody>
      </p:sp>
      <p:sp>
        <p:nvSpPr>
          <p:cNvPr id="93" name="文本框 88"/>
          <p:cNvSpPr txBox="1"/>
          <p:nvPr/>
        </p:nvSpPr>
        <p:spPr>
          <a:xfrm>
            <a:off x="3262993" y="5050221"/>
            <a:ext cx="346208" cy="248342"/>
          </a:xfrm>
          <a:prstGeom prst="rect">
            <a:avLst/>
          </a:prstGeom>
          <a:noFill/>
        </p:spPr>
        <p:txBody>
          <a:bodyPr wrap="square" rtlCol="0">
            <a:spAutoFit/>
          </a:bodyPr>
          <a:lstStyle/>
          <a:p>
            <a:r>
              <a:rPr lang="en-US" altLang="zh-CN" sz="1400" dirty="0">
                <a:solidFill>
                  <a:prstClr val="white"/>
                </a:solidFill>
                <a:latin typeface="Verdana (Body)"/>
              </a:rPr>
              <a:t>I</a:t>
            </a:r>
            <a:endParaRPr lang="zh-CN" altLang="en-US" sz="1400" dirty="0">
              <a:solidFill>
                <a:prstClr val="white"/>
              </a:solidFill>
              <a:latin typeface="Verdana (Body)"/>
            </a:endParaRPr>
          </a:p>
        </p:txBody>
      </p:sp>
      <p:sp>
        <p:nvSpPr>
          <p:cNvPr id="94" name="文本框 89"/>
          <p:cNvSpPr txBox="1"/>
          <p:nvPr/>
        </p:nvSpPr>
        <p:spPr>
          <a:xfrm>
            <a:off x="2986996" y="5050221"/>
            <a:ext cx="346208" cy="248342"/>
          </a:xfrm>
          <a:prstGeom prst="rect">
            <a:avLst/>
          </a:prstGeom>
          <a:noFill/>
        </p:spPr>
        <p:txBody>
          <a:bodyPr wrap="square" rtlCol="0">
            <a:spAutoFit/>
          </a:bodyPr>
          <a:lstStyle/>
          <a:p>
            <a:r>
              <a:rPr lang="en-US" altLang="zh-CN" sz="1400" dirty="0">
                <a:solidFill>
                  <a:prstClr val="white"/>
                </a:solidFill>
                <a:latin typeface="Verdana (Body)"/>
              </a:rPr>
              <a:t>H</a:t>
            </a:r>
            <a:endParaRPr lang="zh-CN" altLang="en-US" sz="1400" dirty="0">
              <a:solidFill>
                <a:prstClr val="white"/>
              </a:solidFill>
              <a:latin typeface="Verdana (Body)"/>
            </a:endParaRPr>
          </a:p>
        </p:txBody>
      </p:sp>
      <p:sp>
        <p:nvSpPr>
          <p:cNvPr id="95" name="object 49"/>
          <p:cNvSpPr/>
          <p:nvPr/>
        </p:nvSpPr>
        <p:spPr>
          <a:xfrm>
            <a:off x="2215175" y="2124957"/>
            <a:ext cx="643544" cy="409901"/>
          </a:xfrm>
          <a:custGeom>
            <a:avLst/>
            <a:gdLst/>
            <a:ahLst/>
            <a:cxnLst/>
            <a:rect l="l" t="t" r="r" b="b"/>
            <a:pathLst>
              <a:path w="797559" h="508000">
                <a:moveTo>
                  <a:pt x="0" y="253948"/>
                </a:moveTo>
                <a:lnTo>
                  <a:pt x="5218" y="212757"/>
                </a:lnTo>
                <a:lnTo>
                  <a:pt x="20326" y="173681"/>
                </a:lnTo>
                <a:lnTo>
                  <a:pt x="44502" y="137244"/>
                </a:lnTo>
                <a:lnTo>
                  <a:pt x="76927" y="103970"/>
                </a:lnTo>
                <a:lnTo>
                  <a:pt x="116778" y="74379"/>
                </a:lnTo>
                <a:lnTo>
                  <a:pt x="163235" y="48997"/>
                </a:lnTo>
                <a:lnTo>
                  <a:pt x="215477" y="28345"/>
                </a:lnTo>
                <a:lnTo>
                  <a:pt x="272683" y="12946"/>
                </a:lnTo>
                <a:lnTo>
                  <a:pt x="334033" y="3323"/>
                </a:lnTo>
                <a:lnTo>
                  <a:pt x="398705" y="0"/>
                </a:lnTo>
                <a:lnTo>
                  <a:pt x="431405" y="841"/>
                </a:lnTo>
                <a:lnTo>
                  <a:pt x="494519" y="7380"/>
                </a:lnTo>
                <a:lnTo>
                  <a:pt x="553900" y="19956"/>
                </a:lnTo>
                <a:lnTo>
                  <a:pt x="608727" y="38047"/>
                </a:lnTo>
                <a:lnTo>
                  <a:pt x="658179" y="61130"/>
                </a:lnTo>
                <a:lnTo>
                  <a:pt x="701436" y="88681"/>
                </a:lnTo>
                <a:lnTo>
                  <a:pt x="737676" y="120179"/>
                </a:lnTo>
                <a:lnTo>
                  <a:pt x="766079" y="155100"/>
                </a:lnTo>
                <a:lnTo>
                  <a:pt x="785824" y="192922"/>
                </a:lnTo>
                <a:lnTo>
                  <a:pt x="796090" y="233121"/>
                </a:lnTo>
                <a:lnTo>
                  <a:pt x="797412" y="253948"/>
                </a:lnTo>
                <a:lnTo>
                  <a:pt x="796090" y="274776"/>
                </a:lnTo>
                <a:lnTo>
                  <a:pt x="785824" y="314975"/>
                </a:lnTo>
                <a:lnTo>
                  <a:pt x="766079" y="352797"/>
                </a:lnTo>
                <a:lnTo>
                  <a:pt x="737676" y="387718"/>
                </a:lnTo>
                <a:lnTo>
                  <a:pt x="701436" y="419216"/>
                </a:lnTo>
                <a:lnTo>
                  <a:pt x="658179" y="446767"/>
                </a:lnTo>
                <a:lnTo>
                  <a:pt x="608727" y="469850"/>
                </a:lnTo>
                <a:lnTo>
                  <a:pt x="553900" y="487941"/>
                </a:lnTo>
                <a:lnTo>
                  <a:pt x="494519" y="500517"/>
                </a:lnTo>
                <a:lnTo>
                  <a:pt x="431405" y="507056"/>
                </a:lnTo>
                <a:lnTo>
                  <a:pt x="398705" y="507898"/>
                </a:lnTo>
                <a:lnTo>
                  <a:pt x="366005" y="507056"/>
                </a:lnTo>
                <a:lnTo>
                  <a:pt x="302892" y="500517"/>
                </a:lnTo>
                <a:lnTo>
                  <a:pt x="243511" y="487941"/>
                </a:lnTo>
                <a:lnTo>
                  <a:pt x="188684" y="469850"/>
                </a:lnTo>
                <a:lnTo>
                  <a:pt x="139232" y="446767"/>
                </a:lnTo>
                <a:lnTo>
                  <a:pt x="95975" y="419216"/>
                </a:lnTo>
                <a:lnTo>
                  <a:pt x="59735" y="387718"/>
                </a:lnTo>
                <a:lnTo>
                  <a:pt x="31332" y="352797"/>
                </a:lnTo>
                <a:lnTo>
                  <a:pt x="11587" y="314975"/>
                </a:lnTo>
                <a:lnTo>
                  <a:pt x="1321" y="274776"/>
                </a:lnTo>
                <a:lnTo>
                  <a:pt x="0" y="253948"/>
                </a:lnTo>
                <a:close/>
              </a:path>
            </a:pathLst>
          </a:custGeom>
          <a:ln w="76199">
            <a:solidFill>
              <a:srgbClr val="FAA757"/>
            </a:solidFill>
          </a:ln>
        </p:spPr>
        <p:txBody>
          <a:bodyPr wrap="square" lIns="0" tIns="0" rIns="0" bIns="0" rtlCol="0"/>
          <a:lstStyle/>
          <a:p>
            <a:endParaRPr sz="1400">
              <a:solidFill>
                <a:prstClr val="black"/>
              </a:solidFill>
              <a:latin typeface="Verdana (Body)"/>
            </a:endParaRPr>
          </a:p>
        </p:txBody>
      </p:sp>
      <p:sp>
        <p:nvSpPr>
          <p:cNvPr id="96" name="object 6"/>
          <p:cNvSpPr/>
          <p:nvPr/>
        </p:nvSpPr>
        <p:spPr>
          <a:xfrm>
            <a:off x="2376060" y="2212156"/>
            <a:ext cx="321772" cy="239792"/>
          </a:xfrm>
          <a:prstGeom prst="ellipse">
            <a:avLst/>
          </a:prstGeom>
          <a:solidFill>
            <a:schemeClr val="bg1"/>
          </a:solidFill>
        </p:spPr>
        <p:txBody>
          <a:bodyPr wrap="square" lIns="0" tIns="0" rIns="0" bIns="0" rtlCol="0"/>
          <a:lstStyle/>
          <a:p>
            <a:r>
              <a:rPr lang="en-US" sz="1400" dirty="0">
                <a:solidFill>
                  <a:prstClr val="black"/>
                </a:solidFill>
                <a:latin typeface="Verdana (Body)"/>
              </a:rPr>
              <a:t> E</a:t>
            </a:r>
            <a:endParaRPr sz="1400" dirty="0">
              <a:solidFill>
                <a:prstClr val="black"/>
              </a:solidFill>
              <a:latin typeface="Verdana (Body)"/>
            </a:endParaRPr>
          </a:p>
        </p:txBody>
      </p:sp>
      <p:sp>
        <p:nvSpPr>
          <p:cNvPr id="97" name="object 7"/>
          <p:cNvSpPr/>
          <p:nvPr/>
        </p:nvSpPr>
        <p:spPr>
          <a:xfrm>
            <a:off x="2376060" y="2212156"/>
            <a:ext cx="321772" cy="239792"/>
          </a:xfrm>
          <a:prstGeom prst="ellipse">
            <a:avLst/>
          </a:prstGeom>
          <a:solidFill>
            <a:schemeClr val="bg1"/>
          </a:solidFill>
          <a:ln w="25399">
            <a:solidFill>
              <a:srgbClr val="839950"/>
            </a:solidFill>
          </a:ln>
        </p:spPr>
        <p:txBody>
          <a:bodyPr wrap="square" lIns="0" tIns="0" rIns="0" bIns="0" rtlCol="0" anchor="ctr"/>
          <a:lstStyle/>
          <a:p>
            <a:r>
              <a:rPr lang="en-US" sz="1400" dirty="0">
                <a:solidFill>
                  <a:prstClr val="black"/>
                </a:solidFill>
                <a:latin typeface="Verdana (Body)"/>
              </a:rPr>
              <a:t> E</a:t>
            </a:r>
            <a:endParaRPr sz="1400" dirty="0">
              <a:solidFill>
                <a:prstClr val="black"/>
              </a:solidFill>
              <a:latin typeface="Verdana (Body)"/>
            </a:endParaRPr>
          </a:p>
        </p:txBody>
      </p:sp>
      <p:sp>
        <p:nvSpPr>
          <p:cNvPr id="98" name="object 8"/>
          <p:cNvSpPr/>
          <p:nvPr/>
        </p:nvSpPr>
        <p:spPr>
          <a:xfrm>
            <a:off x="1732635" y="2656388"/>
            <a:ext cx="321772" cy="239792"/>
          </a:xfrm>
          <a:prstGeom prst="ellipse">
            <a:avLst/>
          </a:prstGeom>
          <a:solidFill>
            <a:schemeClr val="bg1"/>
          </a:solidFill>
        </p:spPr>
        <p:txBody>
          <a:bodyPr wrap="square" lIns="0" tIns="0" rIns="0" bIns="0" rtlCol="0"/>
          <a:lstStyle/>
          <a:p>
            <a:endParaRPr sz="1400">
              <a:solidFill>
                <a:prstClr val="black"/>
              </a:solidFill>
              <a:latin typeface="Verdana (Body)"/>
            </a:endParaRPr>
          </a:p>
        </p:txBody>
      </p:sp>
      <p:sp>
        <p:nvSpPr>
          <p:cNvPr id="99" name="object 9"/>
          <p:cNvSpPr/>
          <p:nvPr/>
        </p:nvSpPr>
        <p:spPr>
          <a:xfrm>
            <a:off x="1732635" y="2656387"/>
            <a:ext cx="321772" cy="239792"/>
          </a:xfrm>
          <a:prstGeom prst="ellipse">
            <a:avLst/>
          </a:prstGeom>
          <a:solidFill>
            <a:schemeClr val="bg1"/>
          </a:solidFill>
          <a:ln w="25399">
            <a:solidFill>
              <a:srgbClr val="839950"/>
            </a:solidFill>
          </a:ln>
        </p:spPr>
        <p:txBody>
          <a:bodyPr wrap="square" lIns="0" tIns="0" rIns="0" bIns="0" rtlCol="0" anchor="ctr"/>
          <a:lstStyle/>
          <a:p>
            <a:r>
              <a:rPr lang="en-US" sz="1400" dirty="0">
                <a:solidFill>
                  <a:prstClr val="black"/>
                </a:solidFill>
                <a:latin typeface="Verdana (Body)"/>
              </a:rPr>
              <a:t> B</a:t>
            </a:r>
            <a:endParaRPr sz="1400" dirty="0">
              <a:solidFill>
                <a:prstClr val="black"/>
              </a:solidFill>
              <a:latin typeface="Verdana (Body)"/>
            </a:endParaRPr>
          </a:p>
        </p:txBody>
      </p:sp>
      <p:sp>
        <p:nvSpPr>
          <p:cNvPr id="100" name="object 10"/>
          <p:cNvSpPr/>
          <p:nvPr/>
        </p:nvSpPr>
        <p:spPr>
          <a:xfrm>
            <a:off x="1410925" y="3170612"/>
            <a:ext cx="321772" cy="239792"/>
          </a:xfrm>
          <a:prstGeom prst="ellipse">
            <a:avLst/>
          </a:prstGeom>
          <a:solidFill>
            <a:schemeClr val="bg1"/>
          </a:solidFill>
        </p:spPr>
        <p:txBody>
          <a:bodyPr wrap="square" lIns="0" tIns="0" rIns="0" bIns="0" rtlCol="0"/>
          <a:lstStyle/>
          <a:p>
            <a:endParaRPr sz="1400">
              <a:solidFill>
                <a:prstClr val="black"/>
              </a:solidFill>
              <a:latin typeface="Verdana (Body)"/>
            </a:endParaRPr>
          </a:p>
        </p:txBody>
      </p:sp>
      <p:sp>
        <p:nvSpPr>
          <p:cNvPr id="101" name="object 11"/>
          <p:cNvSpPr/>
          <p:nvPr/>
        </p:nvSpPr>
        <p:spPr>
          <a:xfrm>
            <a:off x="1410925" y="3170612"/>
            <a:ext cx="321772" cy="239792"/>
          </a:xfrm>
          <a:prstGeom prst="ellipse">
            <a:avLst/>
          </a:prstGeom>
          <a:solidFill>
            <a:schemeClr val="bg1"/>
          </a:solidFill>
          <a:ln w="25399">
            <a:solidFill>
              <a:srgbClr val="839950"/>
            </a:solidFill>
          </a:ln>
        </p:spPr>
        <p:txBody>
          <a:bodyPr wrap="square" lIns="0" tIns="0" rIns="0" bIns="0" rtlCol="0" anchor="ctr"/>
          <a:lstStyle/>
          <a:p>
            <a:r>
              <a:rPr lang="en-US" sz="1400" dirty="0">
                <a:solidFill>
                  <a:prstClr val="black"/>
                </a:solidFill>
                <a:latin typeface="Verdana (Body)"/>
              </a:rPr>
              <a:t> A</a:t>
            </a:r>
            <a:endParaRPr sz="1400" dirty="0">
              <a:solidFill>
                <a:prstClr val="black"/>
              </a:solidFill>
              <a:latin typeface="Verdana (Body)"/>
            </a:endParaRPr>
          </a:p>
        </p:txBody>
      </p:sp>
      <p:sp>
        <p:nvSpPr>
          <p:cNvPr id="102" name="object 12"/>
          <p:cNvSpPr/>
          <p:nvPr/>
        </p:nvSpPr>
        <p:spPr>
          <a:xfrm>
            <a:off x="2054348" y="3170612"/>
            <a:ext cx="321772" cy="239792"/>
          </a:xfrm>
          <a:prstGeom prst="ellipse">
            <a:avLst/>
          </a:prstGeom>
          <a:solidFill>
            <a:schemeClr val="bg1"/>
          </a:solidFill>
        </p:spPr>
        <p:txBody>
          <a:bodyPr wrap="square" lIns="0" tIns="0" rIns="0" bIns="0" rtlCol="0"/>
          <a:lstStyle/>
          <a:p>
            <a:endParaRPr sz="1400">
              <a:solidFill>
                <a:prstClr val="black"/>
              </a:solidFill>
              <a:latin typeface="Verdana (Body)"/>
            </a:endParaRPr>
          </a:p>
        </p:txBody>
      </p:sp>
      <p:sp>
        <p:nvSpPr>
          <p:cNvPr id="103" name="object 13"/>
          <p:cNvSpPr/>
          <p:nvPr/>
        </p:nvSpPr>
        <p:spPr>
          <a:xfrm>
            <a:off x="2054348" y="3170612"/>
            <a:ext cx="321772" cy="239792"/>
          </a:xfrm>
          <a:prstGeom prst="ellipse">
            <a:avLst/>
          </a:prstGeom>
          <a:solidFill>
            <a:schemeClr val="bg1"/>
          </a:solidFill>
          <a:ln w="25399">
            <a:solidFill>
              <a:srgbClr val="839950"/>
            </a:solidFill>
          </a:ln>
        </p:spPr>
        <p:txBody>
          <a:bodyPr wrap="square" lIns="0" tIns="0" rIns="0" bIns="0" rtlCol="0" anchor="ctr"/>
          <a:lstStyle/>
          <a:p>
            <a:r>
              <a:rPr lang="en-US" sz="1400" dirty="0">
                <a:solidFill>
                  <a:prstClr val="black"/>
                </a:solidFill>
                <a:latin typeface="Verdana (Body)"/>
              </a:rPr>
              <a:t> C</a:t>
            </a:r>
            <a:endParaRPr sz="1400" dirty="0">
              <a:solidFill>
                <a:prstClr val="black"/>
              </a:solidFill>
              <a:latin typeface="Verdana (Body)"/>
            </a:endParaRPr>
          </a:p>
        </p:txBody>
      </p:sp>
      <p:sp>
        <p:nvSpPr>
          <p:cNvPr id="104" name="object 14"/>
          <p:cNvSpPr/>
          <p:nvPr/>
        </p:nvSpPr>
        <p:spPr>
          <a:xfrm>
            <a:off x="3019483" y="2656388"/>
            <a:ext cx="321772" cy="239792"/>
          </a:xfrm>
          <a:prstGeom prst="ellipse">
            <a:avLst/>
          </a:prstGeom>
          <a:solidFill>
            <a:schemeClr val="bg1"/>
          </a:solidFill>
        </p:spPr>
        <p:txBody>
          <a:bodyPr wrap="square" lIns="0" tIns="0" rIns="0" bIns="0" rtlCol="0"/>
          <a:lstStyle/>
          <a:p>
            <a:endParaRPr sz="1400">
              <a:solidFill>
                <a:prstClr val="black"/>
              </a:solidFill>
              <a:latin typeface="Verdana (Body)"/>
            </a:endParaRPr>
          </a:p>
        </p:txBody>
      </p:sp>
      <p:sp>
        <p:nvSpPr>
          <p:cNvPr id="105" name="object 15"/>
          <p:cNvSpPr/>
          <p:nvPr/>
        </p:nvSpPr>
        <p:spPr>
          <a:xfrm>
            <a:off x="3019483" y="2656387"/>
            <a:ext cx="321772" cy="239792"/>
          </a:xfrm>
          <a:prstGeom prst="ellipse">
            <a:avLst/>
          </a:prstGeom>
          <a:solidFill>
            <a:schemeClr val="bg1"/>
          </a:solidFill>
          <a:ln w="25399">
            <a:solidFill>
              <a:srgbClr val="839950"/>
            </a:solidFill>
          </a:ln>
        </p:spPr>
        <p:txBody>
          <a:bodyPr wrap="square" lIns="0" tIns="0" rIns="0" bIns="0" rtlCol="0" anchor="ctr"/>
          <a:lstStyle/>
          <a:p>
            <a:r>
              <a:rPr lang="en-US" sz="1400" dirty="0">
                <a:solidFill>
                  <a:prstClr val="black"/>
                </a:solidFill>
                <a:latin typeface="Verdana (Body)"/>
              </a:rPr>
              <a:t> G</a:t>
            </a:r>
            <a:endParaRPr sz="1400" dirty="0">
              <a:solidFill>
                <a:prstClr val="black"/>
              </a:solidFill>
              <a:latin typeface="Verdana (Body)"/>
            </a:endParaRPr>
          </a:p>
        </p:txBody>
      </p:sp>
      <p:sp>
        <p:nvSpPr>
          <p:cNvPr id="106" name="object 16"/>
          <p:cNvSpPr/>
          <p:nvPr/>
        </p:nvSpPr>
        <p:spPr>
          <a:xfrm>
            <a:off x="2697772" y="3174501"/>
            <a:ext cx="321772" cy="239792"/>
          </a:xfrm>
          <a:prstGeom prst="ellipse">
            <a:avLst/>
          </a:prstGeom>
          <a:solidFill>
            <a:schemeClr val="bg1"/>
          </a:solidFill>
        </p:spPr>
        <p:txBody>
          <a:bodyPr wrap="square" lIns="0" tIns="0" rIns="0" bIns="0" rtlCol="0"/>
          <a:lstStyle/>
          <a:p>
            <a:endParaRPr sz="1400">
              <a:solidFill>
                <a:prstClr val="black"/>
              </a:solidFill>
              <a:latin typeface="Verdana (Body)"/>
            </a:endParaRPr>
          </a:p>
        </p:txBody>
      </p:sp>
      <p:sp>
        <p:nvSpPr>
          <p:cNvPr id="107" name="object 17"/>
          <p:cNvSpPr/>
          <p:nvPr/>
        </p:nvSpPr>
        <p:spPr>
          <a:xfrm>
            <a:off x="2697772" y="3174501"/>
            <a:ext cx="321772" cy="239792"/>
          </a:xfrm>
          <a:prstGeom prst="ellipse">
            <a:avLst/>
          </a:prstGeom>
          <a:solidFill>
            <a:schemeClr val="bg1"/>
          </a:solidFill>
          <a:ln w="25399">
            <a:solidFill>
              <a:srgbClr val="839950"/>
            </a:solidFill>
          </a:ln>
        </p:spPr>
        <p:txBody>
          <a:bodyPr wrap="square" lIns="0" tIns="0" rIns="0" bIns="0" rtlCol="0" anchor="ctr"/>
          <a:lstStyle/>
          <a:p>
            <a:r>
              <a:rPr lang="en-US" sz="1400" dirty="0">
                <a:solidFill>
                  <a:prstClr val="black"/>
                </a:solidFill>
                <a:latin typeface="Verdana (Body)"/>
              </a:rPr>
              <a:t> F</a:t>
            </a:r>
            <a:endParaRPr sz="1400" dirty="0">
              <a:solidFill>
                <a:prstClr val="black"/>
              </a:solidFill>
              <a:latin typeface="Verdana (Body)"/>
            </a:endParaRPr>
          </a:p>
        </p:txBody>
      </p:sp>
      <p:sp>
        <p:nvSpPr>
          <p:cNvPr id="108" name="object 18"/>
          <p:cNvSpPr/>
          <p:nvPr/>
        </p:nvSpPr>
        <p:spPr>
          <a:xfrm>
            <a:off x="3341196" y="3174501"/>
            <a:ext cx="321772" cy="239792"/>
          </a:xfrm>
          <a:prstGeom prst="ellipse">
            <a:avLst/>
          </a:prstGeom>
          <a:solidFill>
            <a:schemeClr val="bg1"/>
          </a:solidFill>
        </p:spPr>
        <p:txBody>
          <a:bodyPr wrap="square" lIns="0" tIns="0" rIns="0" bIns="0" rtlCol="0"/>
          <a:lstStyle/>
          <a:p>
            <a:endParaRPr sz="1400">
              <a:solidFill>
                <a:prstClr val="black"/>
              </a:solidFill>
              <a:latin typeface="Verdana (Body)"/>
            </a:endParaRPr>
          </a:p>
        </p:txBody>
      </p:sp>
      <p:sp>
        <p:nvSpPr>
          <p:cNvPr id="109" name="object 19"/>
          <p:cNvSpPr/>
          <p:nvPr/>
        </p:nvSpPr>
        <p:spPr>
          <a:xfrm>
            <a:off x="3341195" y="3174501"/>
            <a:ext cx="321772" cy="239792"/>
          </a:xfrm>
          <a:prstGeom prst="ellipse">
            <a:avLst/>
          </a:prstGeom>
          <a:solidFill>
            <a:schemeClr val="bg1"/>
          </a:solidFill>
          <a:ln w="25399">
            <a:solidFill>
              <a:srgbClr val="839950"/>
            </a:solidFill>
          </a:ln>
        </p:spPr>
        <p:txBody>
          <a:bodyPr wrap="square" lIns="0" tIns="0" rIns="0" bIns="0" rtlCol="0" anchor="ctr"/>
          <a:lstStyle/>
          <a:p>
            <a:r>
              <a:rPr lang="en-US" sz="1400" dirty="0">
                <a:solidFill>
                  <a:prstClr val="black"/>
                </a:solidFill>
                <a:latin typeface="Verdana (Body)"/>
              </a:rPr>
              <a:t>  I</a:t>
            </a:r>
            <a:endParaRPr sz="1400" dirty="0">
              <a:solidFill>
                <a:prstClr val="black"/>
              </a:solidFill>
              <a:latin typeface="Verdana (Body)"/>
            </a:endParaRPr>
          </a:p>
        </p:txBody>
      </p:sp>
      <p:sp>
        <p:nvSpPr>
          <p:cNvPr id="110" name="object 38"/>
          <p:cNvSpPr/>
          <p:nvPr/>
        </p:nvSpPr>
        <p:spPr>
          <a:xfrm>
            <a:off x="2215205" y="3721178"/>
            <a:ext cx="321772" cy="239792"/>
          </a:xfrm>
          <a:prstGeom prst="ellipse">
            <a:avLst/>
          </a:prstGeom>
          <a:solidFill>
            <a:schemeClr val="bg1"/>
          </a:solidFill>
        </p:spPr>
        <p:txBody>
          <a:bodyPr wrap="square" lIns="0" tIns="0" rIns="0" bIns="0" rtlCol="0"/>
          <a:lstStyle/>
          <a:p>
            <a:endParaRPr sz="1400">
              <a:solidFill>
                <a:prstClr val="black"/>
              </a:solidFill>
              <a:latin typeface="Verdana (Body)"/>
            </a:endParaRPr>
          </a:p>
        </p:txBody>
      </p:sp>
      <p:sp>
        <p:nvSpPr>
          <p:cNvPr id="111" name="object 39"/>
          <p:cNvSpPr/>
          <p:nvPr/>
        </p:nvSpPr>
        <p:spPr>
          <a:xfrm>
            <a:off x="2215205" y="3721178"/>
            <a:ext cx="321772" cy="239792"/>
          </a:xfrm>
          <a:prstGeom prst="ellipse">
            <a:avLst/>
          </a:prstGeom>
          <a:solidFill>
            <a:schemeClr val="bg1"/>
          </a:solidFill>
          <a:ln w="25399">
            <a:solidFill>
              <a:srgbClr val="839950"/>
            </a:solidFill>
          </a:ln>
        </p:spPr>
        <p:txBody>
          <a:bodyPr wrap="square" lIns="0" tIns="0" rIns="0" bIns="0" rtlCol="0" anchor="ctr"/>
          <a:lstStyle/>
          <a:p>
            <a:r>
              <a:rPr lang="en-US" sz="1400" dirty="0">
                <a:solidFill>
                  <a:prstClr val="black"/>
                </a:solidFill>
                <a:latin typeface="Verdana (Body)"/>
              </a:rPr>
              <a:t> D</a:t>
            </a:r>
            <a:endParaRPr sz="1400" dirty="0">
              <a:solidFill>
                <a:prstClr val="black"/>
              </a:solidFill>
              <a:latin typeface="Verdana (Body)"/>
            </a:endParaRPr>
          </a:p>
        </p:txBody>
      </p:sp>
      <p:sp>
        <p:nvSpPr>
          <p:cNvPr id="112" name="object 40"/>
          <p:cNvSpPr/>
          <p:nvPr/>
        </p:nvSpPr>
        <p:spPr>
          <a:xfrm>
            <a:off x="3180339" y="3721178"/>
            <a:ext cx="321772" cy="239792"/>
          </a:xfrm>
          <a:prstGeom prst="ellipse">
            <a:avLst/>
          </a:prstGeom>
          <a:solidFill>
            <a:schemeClr val="bg1"/>
          </a:solidFill>
        </p:spPr>
        <p:txBody>
          <a:bodyPr wrap="square" lIns="0" tIns="0" rIns="0" bIns="0" rtlCol="0"/>
          <a:lstStyle/>
          <a:p>
            <a:endParaRPr sz="1400">
              <a:solidFill>
                <a:prstClr val="black"/>
              </a:solidFill>
              <a:latin typeface="Verdana (Body)"/>
            </a:endParaRPr>
          </a:p>
        </p:txBody>
      </p:sp>
      <p:sp>
        <p:nvSpPr>
          <p:cNvPr id="113" name="object 41"/>
          <p:cNvSpPr/>
          <p:nvPr/>
        </p:nvSpPr>
        <p:spPr>
          <a:xfrm>
            <a:off x="3180339" y="3721178"/>
            <a:ext cx="321772" cy="239792"/>
          </a:xfrm>
          <a:prstGeom prst="ellipse">
            <a:avLst/>
          </a:prstGeom>
          <a:solidFill>
            <a:schemeClr val="bg1"/>
          </a:solidFill>
          <a:ln w="25399">
            <a:solidFill>
              <a:srgbClr val="839950"/>
            </a:solidFill>
          </a:ln>
        </p:spPr>
        <p:txBody>
          <a:bodyPr wrap="square" lIns="0" tIns="0" rIns="0" bIns="0" rtlCol="0" anchor="ctr"/>
          <a:lstStyle/>
          <a:p>
            <a:r>
              <a:rPr lang="en-US" sz="1400" dirty="0">
                <a:solidFill>
                  <a:prstClr val="black"/>
                </a:solidFill>
                <a:latin typeface="Verdana (Body)"/>
              </a:rPr>
              <a:t> H</a:t>
            </a:r>
            <a:endParaRPr sz="1400" dirty="0">
              <a:solidFill>
                <a:prstClr val="black"/>
              </a:solidFill>
              <a:latin typeface="Verdana (Body)"/>
            </a:endParaRPr>
          </a:p>
        </p:txBody>
      </p:sp>
      <p:cxnSp>
        <p:nvCxnSpPr>
          <p:cNvPr id="114" name="直接箭头连接符 110"/>
          <p:cNvCxnSpPr>
            <a:stCxn id="97" idx="5"/>
            <a:endCxn id="105" idx="1"/>
          </p:cNvCxnSpPr>
          <p:nvPr/>
        </p:nvCxnSpPr>
        <p:spPr>
          <a:xfrm>
            <a:off x="2650709" y="2416831"/>
            <a:ext cx="415896" cy="27467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5" name="直接箭头连接符 111"/>
          <p:cNvCxnSpPr>
            <a:stCxn id="97" idx="3"/>
            <a:endCxn id="98" idx="7"/>
          </p:cNvCxnSpPr>
          <p:nvPr/>
        </p:nvCxnSpPr>
        <p:spPr>
          <a:xfrm flipH="1">
            <a:off x="2007285" y="2416831"/>
            <a:ext cx="415897" cy="27467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6" name="直接箭头连接符 112"/>
          <p:cNvCxnSpPr>
            <a:stCxn id="98" idx="3"/>
            <a:endCxn id="101" idx="0"/>
          </p:cNvCxnSpPr>
          <p:nvPr/>
        </p:nvCxnSpPr>
        <p:spPr>
          <a:xfrm flipH="1">
            <a:off x="1571811" y="2861063"/>
            <a:ext cx="207947" cy="30954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7" name="直接箭头连接符 113"/>
          <p:cNvCxnSpPr>
            <a:stCxn id="105" idx="3"/>
            <a:endCxn id="106" idx="0"/>
          </p:cNvCxnSpPr>
          <p:nvPr/>
        </p:nvCxnSpPr>
        <p:spPr>
          <a:xfrm flipH="1">
            <a:off x="2858658" y="2861062"/>
            <a:ext cx="207947" cy="31343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8" name="直接箭头连接符 114"/>
          <p:cNvCxnSpPr>
            <a:stCxn id="99" idx="5"/>
            <a:endCxn id="102" idx="0"/>
          </p:cNvCxnSpPr>
          <p:nvPr/>
        </p:nvCxnSpPr>
        <p:spPr>
          <a:xfrm>
            <a:off x="2007285" y="2861062"/>
            <a:ext cx="207950" cy="30955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9" name="直接箭头连接符 115"/>
          <p:cNvCxnSpPr>
            <a:stCxn id="105" idx="5"/>
            <a:endCxn id="108" idx="0"/>
          </p:cNvCxnSpPr>
          <p:nvPr/>
        </p:nvCxnSpPr>
        <p:spPr>
          <a:xfrm>
            <a:off x="3294132" y="2861062"/>
            <a:ext cx="207950" cy="31343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0" name="直接箭头连接符 116"/>
          <p:cNvCxnSpPr>
            <a:stCxn id="103" idx="4"/>
            <a:endCxn id="110" idx="0"/>
          </p:cNvCxnSpPr>
          <p:nvPr/>
        </p:nvCxnSpPr>
        <p:spPr>
          <a:xfrm>
            <a:off x="2215234" y="3410404"/>
            <a:ext cx="160856" cy="31077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1" name="直接箭头连接符 117"/>
          <p:cNvCxnSpPr>
            <a:stCxn id="109" idx="4"/>
            <a:endCxn id="113" idx="0"/>
          </p:cNvCxnSpPr>
          <p:nvPr/>
        </p:nvCxnSpPr>
        <p:spPr>
          <a:xfrm flipH="1">
            <a:off x="3341225" y="3414293"/>
            <a:ext cx="160856" cy="30688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2245504"/>
      </p:ext>
    </p:extLst>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5.55556E-7 -4.81481E-6 L -0.07153 0.06482 " pathEditMode="relative" rAng="0" ptsTypes="AA">
                                      <p:cBhvr>
                                        <p:cTn id="6" dur="2000" fill="hold"/>
                                        <p:tgtEl>
                                          <p:spTgt spid="95"/>
                                        </p:tgtEl>
                                        <p:attrNameLst>
                                          <p:attrName>ppt_x</p:attrName>
                                          <p:attrName>ppt_y</p:attrName>
                                        </p:attrNameLst>
                                      </p:cBhvr>
                                      <p:rCtr x="-3576" y="3241"/>
                                    </p:animMotion>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grpId="1" nodeType="clickEffect">
                                  <p:stCondLst>
                                    <p:cond delay="0"/>
                                  </p:stCondLst>
                                  <p:childTnLst>
                                    <p:animMotion origin="layout" path="M -0.07153 0.06482 L -0.10538 0.14028 " pathEditMode="relative" rAng="0" ptsTypes="AA">
                                      <p:cBhvr>
                                        <p:cTn id="10" dur="2000" fill="hold"/>
                                        <p:tgtEl>
                                          <p:spTgt spid="95"/>
                                        </p:tgtEl>
                                        <p:attrNameLst>
                                          <p:attrName>ppt_x</p:attrName>
                                          <p:attrName>ppt_y</p:attrName>
                                        </p:attrNameLst>
                                      </p:cBhvr>
                                      <p:rCtr x="-1701" y="3773"/>
                                    </p:animMotion>
                                  </p:childTnLst>
                                </p:cTn>
                              </p:par>
                            </p:childTnLst>
                          </p:cTn>
                        </p:par>
                      </p:childTnLst>
                    </p:cTn>
                  </p:par>
                  <p:par>
                    <p:cTn id="11" fill="hold">
                      <p:stCondLst>
                        <p:cond delay="indefinite"/>
                      </p:stCondLst>
                      <p:childTnLst>
                        <p:par>
                          <p:cTn id="12" fill="hold">
                            <p:stCondLst>
                              <p:cond delay="0"/>
                            </p:stCondLst>
                            <p:childTnLst>
                              <p:par>
                                <p:cTn id="13" presetID="1" presetClass="emph" presetSubtype="2" fill="hold" nodeType="clickEffect">
                                  <p:stCondLst>
                                    <p:cond delay="0"/>
                                  </p:stCondLst>
                                  <p:childTnLst>
                                    <p:animClr clrSpc="rgb" dir="cw">
                                      <p:cBhvr>
                                        <p:cTn id="14" dur="2000" fill="hold"/>
                                        <p:tgtEl>
                                          <p:spTgt spid="101"/>
                                        </p:tgtEl>
                                        <p:attrNameLst>
                                          <p:attrName>fillcolor</p:attrName>
                                        </p:attrNameLst>
                                      </p:cBhvr>
                                      <p:to>
                                        <a:srgbClr val="FFFF00"/>
                                      </p:to>
                                    </p:animClr>
                                    <p:set>
                                      <p:cBhvr>
                                        <p:cTn id="15" dur="2000" fill="hold"/>
                                        <p:tgtEl>
                                          <p:spTgt spid="101"/>
                                        </p:tgtEl>
                                        <p:attrNameLst>
                                          <p:attrName>fill.type</p:attrName>
                                        </p:attrNameLst>
                                      </p:cBhvr>
                                      <p:to>
                                        <p:strVal val="solid"/>
                                      </p:to>
                                    </p:set>
                                    <p:set>
                                      <p:cBhvr>
                                        <p:cTn id="16" dur="2000" fill="hold"/>
                                        <p:tgtEl>
                                          <p:spTgt spid="101"/>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88"/>
                                        </p:tgtEl>
                                        <p:attrNameLst>
                                          <p:attrName>style.visibility</p:attrName>
                                        </p:attrNameLst>
                                      </p:cBhvr>
                                      <p:to>
                                        <p:strVal val="visible"/>
                                      </p:to>
                                    </p:set>
                                    <p:anim calcmode="lin" valueType="num">
                                      <p:cBhvr additive="base">
                                        <p:cTn id="21" dur="500" fill="hold"/>
                                        <p:tgtEl>
                                          <p:spTgt spid="88"/>
                                        </p:tgtEl>
                                        <p:attrNameLst>
                                          <p:attrName>ppt_x</p:attrName>
                                        </p:attrNameLst>
                                      </p:cBhvr>
                                      <p:tavLst>
                                        <p:tav tm="0">
                                          <p:val>
                                            <p:strVal val="#ppt_x"/>
                                          </p:val>
                                        </p:tav>
                                        <p:tav tm="100000">
                                          <p:val>
                                            <p:strVal val="#ppt_x"/>
                                          </p:val>
                                        </p:tav>
                                      </p:tavLst>
                                    </p:anim>
                                    <p:anim calcmode="lin" valueType="num">
                                      <p:cBhvr additive="base">
                                        <p:cTn id="22" dur="500" fill="hold"/>
                                        <p:tgtEl>
                                          <p:spTgt spid="88"/>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path" presetSubtype="0" accel="50000" decel="50000" fill="hold" grpId="2" nodeType="clickEffect">
                                  <p:stCondLst>
                                    <p:cond delay="0"/>
                                  </p:stCondLst>
                                  <p:childTnLst>
                                    <p:animMotion origin="layout" path="M -0.10538 0.14028 L -0.07153 0.06481 " pathEditMode="relative" rAng="0" ptsTypes="AA">
                                      <p:cBhvr>
                                        <p:cTn id="26" dur="2000" fill="hold"/>
                                        <p:tgtEl>
                                          <p:spTgt spid="95"/>
                                        </p:tgtEl>
                                        <p:attrNameLst>
                                          <p:attrName>ppt_x</p:attrName>
                                          <p:attrName>ppt_y</p:attrName>
                                        </p:attrNameLst>
                                      </p:cBhvr>
                                      <p:rCtr x="1667" y="-3750"/>
                                    </p:animMotion>
                                  </p:childTnLst>
                                </p:cTn>
                              </p:par>
                            </p:childTnLst>
                          </p:cTn>
                        </p:par>
                      </p:childTnLst>
                    </p:cTn>
                  </p:par>
                  <p:par>
                    <p:cTn id="27" fill="hold">
                      <p:stCondLst>
                        <p:cond delay="indefinite"/>
                      </p:stCondLst>
                      <p:childTnLst>
                        <p:par>
                          <p:cTn id="28" fill="hold">
                            <p:stCondLst>
                              <p:cond delay="0"/>
                            </p:stCondLst>
                            <p:childTnLst>
                              <p:par>
                                <p:cTn id="29" presetID="1" presetClass="emph" presetSubtype="2" fill="hold" nodeType="clickEffect">
                                  <p:stCondLst>
                                    <p:cond delay="0"/>
                                  </p:stCondLst>
                                  <p:childTnLst>
                                    <p:animClr clrSpc="rgb" dir="cw">
                                      <p:cBhvr>
                                        <p:cTn id="30" dur="2000" fill="hold"/>
                                        <p:tgtEl>
                                          <p:spTgt spid="99"/>
                                        </p:tgtEl>
                                        <p:attrNameLst>
                                          <p:attrName>fillcolor</p:attrName>
                                        </p:attrNameLst>
                                      </p:cBhvr>
                                      <p:to>
                                        <a:srgbClr val="FFFF00"/>
                                      </p:to>
                                    </p:animClr>
                                    <p:set>
                                      <p:cBhvr>
                                        <p:cTn id="31" dur="2000" fill="hold"/>
                                        <p:tgtEl>
                                          <p:spTgt spid="99"/>
                                        </p:tgtEl>
                                        <p:attrNameLst>
                                          <p:attrName>fill.type</p:attrName>
                                        </p:attrNameLst>
                                      </p:cBhvr>
                                      <p:to>
                                        <p:strVal val="solid"/>
                                      </p:to>
                                    </p:set>
                                    <p:set>
                                      <p:cBhvr>
                                        <p:cTn id="32" dur="2000" fill="hold"/>
                                        <p:tgtEl>
                                          <p:spTgt spid="99"/>
                                        </p:tgtEl>
                                        <p:attrNameLst>
                                          <p:attrName>fill.on</p:attrName>
                                        </p:attrNameLst>
                                      </p:cBhvr>
                                      <p:to>
                                        <p:strVal val="true"/>
                                      </p:to>
                                    </p:se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87"/>
                                        </p:tgtEl>
                                        <p:attrNameLst>
                                          <p:attrName>style.visibility</p:attrName>
                                        </p:attrNameLst>
                                      </p:cBhvr>
                                      <p:to>
                                        <p:strVal val="visible"/>
                                      </p:to>
                                    </p:set>
                                    <p:anim calcmode="lin" valueType="num">
                                      <p:cBhvr additive="base">
                                        <p:cTn id="37" dur="500" fill="hold"/>
                                        <p:tgtEl>
                                          <p:spTgt spid="87"/>
                                        </p:tgtEl>
                                        <p:attrNameLst>
                                          <p:attrName>ppt_x</p:attrName>
                                        </p:attrNameLst>
                                      </p:cBhvr>
                                      <p:tavLst>
                                        <p:tav tm="0">
                                          <p:val>
                                            <p:strVal val="#ppt_x"/>
                                          </p:val>
                                        </p:tav>
                                        <p:tav tm="100000">
                                          <p:val>
                                            <p:strVal val="#ppt_x"/>
                                          </p:val>
                                        </p:tav>
                                      </p:tavLst>
                                    </p:anim>
                                    <p:anim calcmode="lin" valueType="num">
                                      <p:cBhvr additive="base">
                                        <p:cTn id="38" dur="500" fill="hold"/>
                                        <p:tgtEl>
                                          <p:spTgt spid="87"/>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path" presetSubtype="0" accel="50000" decel="50000" fill="hold" grpId="3" nodeType="clickEffect">
                                  <p:stCondLst>
                                    <p:cond delay="0"/>
                                  </p:stCondLst>
                                  <p:childTnLst>
                                    <p:animMotion origin="layout" path="M -0.07153 0.06482 L -0.03524 0.13913 " pathEditMode="relative" rAng="0" ptsTypes="AA">
                                      <p:cBhvr>
                                        <p:cTn id="42" dur="2000" fill="hold"/>
                                        <p:tgtEl>
                                          <p:spTgt spid="95"/>
                                        </p:tgtEl>
                                        <p:attrNameLst>
                                          <p:attrName>ppt_x</p:attrName>
                                          <p:attrName>ppt_y</p:attrName>
                                        </p:attrNameLst>
                                      </p:cBhvr>
                                      <p:rCtr x="1806" y="3704"/>
                                    </p:animMotion>
                                  </p:childTnLst>
                                </p:cTn>
                              </p:par>
                            </p:childTnLst>
                          </p:cTn>
                        </p:par>
                      </p:childTnLst>
                    </p:cTn>
                  </p:par>
                  <p:par>
                    <p:cTn id="43" fill="hold">
                      <p:stCondLst>
                        <p:cond delay="indefinite"/>
                      </p:stCondLst>
                      <p:childTnLst>
                        <p:par>
                          <p:cTn id="44" fill="hold">
                            <p:stCondLst>
                              <p:cond delay="0"/>
                            </p:stCondLst>
                            <p:childTnLst>
                              <p:par>
                                <p:cTn id="45" presetID="1" presetClass="emph" presetSubtype="2" fill="hold" nodeType="clickEffect">
                                  <p:stCondLst>
                                    <p:cond delay="0"/>
                                  </p:stCondLst>
                                  <p:childTnLst>
                                    <p:animClr clrSpc="rgb" dir="cw">
                                      <p:cBhvr>
                                        <p:cTn id="46" dur="2000" fill="hold"/>
                                        <p:tgtEl>
                                          <p:spTgt spid="103"/>
                                        </p:tgtEl>
                                        <p:attrNameLst>
                                          <p:attrName>fillcolor</p:attrName>
                                        </p:attrNameLst>
                                      </p:cBhvr>
                                      <p:to>
                                        <a:srgbClr val="FFFF00"/>
                                      </p:to>
                                    </p:animClr>
                                    <p:set>
                                      <p:cBhvr>
                                        <p:cTn id="47" dur="2000" fill="hold"/>
                                        <p:tgtEl>
                                          <p:spTgt spid="103"/>
                                        </p:tgtEl>
                                        <p:attrNameLst>
                                          <p:attrName>fill.type</p:attrName>
                                        </p:attrNameLst>
                                      </p:cBhvr>
                                      <p:to>
                                        <p:strVal val="solid"/>
                                      </p:to>
                                    </p:set>
                                    <p:set>
                                      <p:cBhvr>
                                        <p:cTn id="48" dur="2000" fill="hold"/>
                                        <p:tgtEl>
                                          <p:spTgt spid="103"/>
                                        </p:tgtEl>
                                        <p:attrNameLst>
                                          <p:attrName>fill.on</p:attrName>
                                        </p:attrNameLst>
                                      </p:cBhvr>
                                      <p:to>
                                        <p:strVal val="true"/>
                                      </p:to>
                                    </p:set>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89"/>
                                        </p:tgtEl>
                                        <p:attrNameLst>
                                          <p:attrName>style.visibility</p:attrName>
                                        </p:attrNameLst>
                                      </p:cBhvr>
                                      <p:to>
                                        <p:strVal val="visible"/>
                                      </p:to>
                                    </p:set>
                                    <p:anim calcmode="lin" valueType="num">
                                      <p:cBhvr additive="base">
                                        <p:cTn id="53" dur="500" fill="hold"/>
                                        <p:tgtEl>
                                          <p:spTgt spid="89"/>
                                        </p:tgtEl>
                                        <p:attrNameLst>
                                          <p:attrName>ppt_x</p:attrName>
                                        </p:attrNameLst>
                                      </p:cBhvr>
                                      <p:tavLst>
                                        <p:tav tm="0">
                                          <p:val>
                                            <p:strVal val="#ppt_x"/>
                                          </p:val>
                                        </p:tav>
                                        <p:tav tm="100000">
                                          <p:val>
                                            <p:strVal val="#ppt_x"/>
                                          </p:val>
                                        </p:tav>
                                      </p:tavLst>
                                    </p:anim>
                                    <p:anim calcmode="lin" valueType="num">
                                      <p:cBhvr additive="base">
                                        <p:cTn id="54" dur="500" fill="hold"/>
                                        <p:tgtEl>
                                          <p:spTgt spid="89"/>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2" presetClass="path" presetSubtype="0" accel="50000" decel="50000" fill="hold" grpId="4" nodeType="clickEffect">
                                  <p:stCondLst>
                                    <p:cond delay="0"/>
                                  </p:stCondLst>
                                  <p:childTnLst>
                                    <p:animMotion origin="layout" path="M -0.03524 0.13912 L -0.01771 0.22061 " pathEditMode="relative" rAng="0" ptsTypes="AA">
                                      <p:cBhvr>
                                        <p:cTn id="58" dur="2000" fill="hold"/>
                                        <p:tgtEl>
                                          <p:spTgt spid="95"/>
                                        </p:tgtEl>
                                        <p:attrNameLst>
                                          <p:attrName>ppt_x</p:attrName>
                                          <p:attrName>ppt_y</p:attrName>
                                        </p:attrNameLst>
                                      </p:cBhvr>
                                      <p:rCtr x="868" y="4120"/>
                                    </p:animMotion>
                                  </p:childTnLst>
                                </p:cTn>
                              </p:par>
                            </p:childTnLst>
                          </p:cTn>
                        </p:par>
                      </p:childTnLst>
                    </p:cTn>
                  </p:par>
                  <p:par>
                    <p:cTn id="59" fill="hold">
                      <p:stCondLst>
                        <p:cond delay="indefinite"/>
                      </p:stCondLst>
                      <p:childTnLst>
                        <p:par>
                          <p:cTn id="60" fill="hold">
                            <p:stCondLst>
                              <p:cond delay="0"/>
                            </p:stCondLst>
                            <p:childTnLst>
                              <p:par>
                                <p:cTn id="61" presetID="1" presetClass="emph" presetSubtype="2" fill="hold" nodeType="clickEffect">
                                  <p:stCondLst>
                                    <p:cond delay="0"/>
                                  </p:stCondLst>
                                  <p:childTnLst>
                                    <p:animClr clrSpc="rgb" dir="cw">
                                      <p:cBhvr>
                                        <p:cTn id="62" dur="2000" fill="hold"/>
                                        <p:tgtEl>
                                          <p:spTgt spid="111"/>
                                        </p:tgtEl>
                                        <p:attrNameLst>
                                          <p:attrName>fillcolor</p:attrName>
                                        </p:attrNameLst>
                                      </p:cBhvr>
                                      <p:to>
                                        <a:srgbClr val="FFFF00"/>
                                      </p:to>
                                    </p:animClr>
                                    <p:set>
                                      <p:cBhvr>
                                        <p:cTn id="63" dur="2000" fill="hold"/>
                                        <p:tgtEl>
                                          <p:spTgt spid="111"/>
                                        </p:tgtEl>
                                        <p:attrNameLst>
                                          <p:attrName>fill.type</p:attrName>
                                        </p:attrNameLst>
                                      </p:cBhvr>
                                      <p:to>
                                        <p:strVal val="solid"/>
                                      </p:to>
                                    </p:set>
                                    <p:set>
                                      <p:cBhvr>
                                        <p:cTn id="64" dur="2000" fill="hold"/>
                                        <p:tgtEl>
                                          <p:spTgt spid="111"/>
                                        </p:tgtEl>
                                        <p:attrNameLst>
                                          <p:attrName>fill.on</p:attrName>
                                        </p:attrNameLst>
                                      </p:cBhvr>
                                      <p:to>
                                        <p:strVal val="true"/>
                                      </p:to>
                                    </p:set>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grpId="0" nodeType="clickEffect">
                                  <p:stCondLst>
                                    <p:cond delay="0"/>
                                  </p:stCondLst>
                                  <p:childTnLst>
                                    <p:set>
                                      <p:cBhvr>
                                        <p:cTn id="68" dur="1" fill="hold">
                                          <p:stCondLst>
                                            <p:cond delay="0"/>
                                          </p:stCondLst>
                                        </p:cTn>
                                        <p:tgtEl>
                                          <p:spTgt spid="90"/>
                                        </p:tgtEl>
                                        <p:attrNameLst>
                                          <p:attrName>style.visibility</p:attrName>
                                        </p:attrNameLst>
                                      </p:cBhvr>
                                      <p:to>
                                        <p:strVal val="visible"/>
                                      </p:to>
                                    </p:set>
                                    <p:anim calcmode="lin" valueType="num">
                                      <p:cBhvr additive="base">
                                        <p:cTn id="69" dur="500" fill="hold"/>
                                        <p:tgtEl>
                                          <p:spTgt spid="90"/>
                                        </p:tgtEl>
                                        <p:attrNameLst>
                                          <p:attrName>ppt_x</p:attrName>
                                        </p:attrNameLst>
                                      </p:cBhvr>
                                      <p:tavLst>
                                        <p:tav tm="0">
                                          <p:val>
                                            <p:strVal val="#ppt_x"/>
                                          </p:val>
                                        </p:tav>
                                        <p:tav tm="100000">
                                          <p:val>
                                            <p:strVal val="#ppt_x"/>
                                          </p:val>
                                        </p:tav>
                                      </p:tavLst>
                                    </p:anim>
                                    <p:anim calcmode="lin" valueType="num">
                                      <p:cBhvr additive="base">
                                        <p:cTn id="70" dur="500" fill="hold"/>
                                        <p:tgtEl>
                                          <p:spTgt spid="90"/>
                                        </p:tgtEl>
                                        <p:attrNameLst>
                                          <p:attrName>ppt_y</p:attrName>
                                        </p:attrNameLst>
                                      </p:cBhvr>
                                      <p:tavLst>
                                        <p:tav tm="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42" presetClass="path" presetSubtype="0" accel="50000" decel="50000" fill="hold" grpId="5" nodeType="clickEffect">
                                  <p:stCondLst>
                                    <p:cond delay="0"/>
                                  </p:stCondLst>
                                  <p:childTnLst>
                                    <p:animMotion origin="layout" path="M -0.01771 0.2206 L -0.03524 0.13913 " pathEditMode="relative" rAng="0" ptsTypes="AA">
                                      <p:cBhvr>
                                        <p:cTn id="74" dur="2000" fill="hold"/>
                                        <p:tgtEl>
                                          <p:spTgt spid="95"/>
                                        </p:tgtEl>
                                        <p:attrNameLst>
                                          <p:attrName>ppt_x</p:attrName>
                                          <p:attrName>ppt_y</p:attrName>
                                        </p:attrNameLst>
                                      </p:cBhvr>
                                      <p:rCtr x="-885" y="-3935"/>
                                    </p:animMotion>
                                  </p:childTnLst>
                                </p:cTn>
                              </p:par>
                            </p:childTnLst>
                          </p:cTn>
                        </p:par>
                      </p:childTnLst>
                    </p:cTn>
                  </p:par>
                  <p:par>
                    <p:cTn id="75" fill="hold">
                      <p:stCondLst>
                        <p:cond delay="indefinite"/>
                      </p:stCondLst>
                      <p:childTnLst>
                        <p:par>
                          <p:cTn id="76" fill="hold">
                            <p:stCondLst>
                              <p:cond delay="0"/>
                            </p:stCondLst>
                            <p:childTnLst>
                              <p:par>
                                <p:cTn id="77" presetID="42" presetClass="path" presetSubtype="0" accel="50000" decel="50000" fill="hold" grpId="6" nodeType="clickEffect">
                                  <p:stCondLst>
                                    <p:cond delay="0"/>
                                  </p:stCondLst>
                                  <p:childTnLst>
                                    <p:animMotion origin="layout" path="M -0.03524 0.13913 L -0.07153 0.06482 " pathEditMode="relative" rAng="0" ptsTypes="AA">
                                      <p:cBhvr>
                                        <p:cTn id="78" dur="2000" fill="hold"/>
                                        <p:tgtEl>
                                          <p:spTgt spid="95"/>
                                        </p:tgtEl>
                                        <p:attrNameLst>
                                          <p:attrName>ppt_x</p:attrName>
                                          <p:attrName>ppt_y</p:attrName>
                                        </p:attrNameLst>
                                      </p:cBhvr>
                                      <p:rCtr x="-1823" y="-3727"/>
                                    </p:animMotion>
                                  </p:childTnLst>
                                </p:cTn>
                              </p:par>
                            </p:childTnLst>
                          </p:cTn>
                        </p:par>
                      </p:childTnLst>
                    </p:cTn>
                  </p:par>
                  <p:par>
                    <p:cTn id="79" fill="hold">
                      <p:stCondLst>
                        <p:cond delay="indefinite"/>
                      </p:stCondLst>
                      <p:childTnLst>
                        <p:par>
                          <p:cTn id="80" fill="hold">
                            <p:stCondLst>
                              <p:cond delay="0"/>
                            </p:stCondLst>
                            <p:childTnLst>
                              <p:par>
                                <p:cTn id="81" presetID="42" presetClass="path" presetSubtype="0" accel="50000" decel="50000" fill="hold" grpId="7" nodeType="clickEffect">
                                  <p:stCondLst>
                                    <p:cond delay="0"/>
                                  </p:stCondLst>
                                  <p:childTnLst>
                                    <p:animMotion origin="layout" path="M -0.07153 0.06482 L -5.55556E-7 3.7037E-7 " pathEditMode="relative" rAng="0" ptsTypes="AA">
                                      <p:cBhvr>
                                        <p:cTn id="82" dur="2000" fill="hold"/>
                                        <p:tgtEl>
                                          <p:spTgt spid="95"/>
                                        </p:tgtEl>
                                        <p:attrNameLst>
                                          <p:attrName>ppt_x</p:attrName>
                                          <p:attrName>ppt_y</p:attrName>
                                        </p:attrNameLst>
                                      </p:cBhvr>
                                      <p:rCtr x="3576" y="-3125"/>
                                    </p:animMotion>
                                  </p:childTnLst>
                                </p:cTn>
                              </p:par>
                            </p:childTnLst>
                          </p:cTn>
                        </p:par>
                      </p:childTnLst>
                    </p:cTn>
                  </p:par>
                  <p:par>
                    <p:cTn id="83" fill="hold">
                      <p:stCondLst>
                        <p:cond delay="indefinite"/>
                      </p:stCondLst>
                      <p:childTnLst>
                        <p:par>
                          <p:cTn id="84" fill="hold">
                            <p:stCondLst>
                              <p:cond delay="0"/>
                            </p:stCondLst>
                            <p:childTnLst>
                              <p:par>
                                <p:cTn id="85" presetID="1" presetClass="emph" presetSubtype="2" fill="hold" nodeType="clickEffect">
                                  <p:stCondLst>
                                    <p:cond delay="0"/>
                                  </p:stCondLst>
                                  <p:childTnLst>
                                    <p:animClr clrSpc="rgb" dir="cw">
                                      <p:cBhvr>
                                        <p:cTn id="86" dur="2000" fill="hold"/>
                                        <p:tgtEl>
                                          <p:spTgt spid="97"/>
                                        </p:tgtEl>
                                        <p:attrNameLst>
                                          <p:attrName>fillcolor</p:attrName>
                                        </p:attrNameLst>
                                      </p:cBhvr>
                                      <p:to>
                                        <a:srgbClr val="FFFF00"/>
                                      </p:to>
                                    </p:animClr>
                                    <p:set>
                                      <p:cBhvr>
                                        <p:cTn id="87" dur="2000" fill="hold"/>
                                        <p:tgtEl>
                                          <p:spTgt spid="97"/>
                                        </p:tgtEl>
                                        <p:attrNameLst>
                                          <p:attrName>fill.type</p:attrName>
                                        </p:attrNameLst>
                                      </p:cBhvr>
                                      <p:to>
                                        <p:strVal val="solid"/>
                                      </p:to>
                                    </p:set>
                                    <p:set>
                                      <p:cBhvr>
                                        <p:cTn id="88" dur="2000" fill="hold"/>
                                        <p:tgtEl>
                                          <p:spTgt spid="97"/>
                                        </p:tgtEl>
                                        <p:attrNameLst>
                                          <p:attrName>fill.on</p:attrName>
                                        </p:attrNameLst>
                                      </p:cBhvr>
                                      <p:to>
                                        <p:strVal val="true"/>
                                      </p:to>
                                    </p:set>
                                  </p:childTnLst>
                                </p:cTn>
                              </p:par>
                            </p:childTnLst>
                          </p:cTn>
                        </p:par>
                      </p:childTnLst>
                    </p:cTn>
                  </p:par>
                  <p:par>
                    <p:cTn id="89" fill="hold">
                      <p:stCondLst>
                        <p:cond delay="indefinite"/>
                      </p:stCondLst>
                      <p:childTnLst>
                        <p:par>
                          <p:cTn id="90" fill="hold">
                            <p:stCondLst>
                              <p:cond delay="0"/>
                            </p:stCondLst>
                            <p:childTnLst>
                              <p:par>
                                <p:cTn id="91" presetID="2" presetClass="entr" presetSubtype="4" fill="hold" grpId="0" nodeType="clickEffect">
                                  <p:stCondLst>
                                    <p:cond delay="0"/>
                                  </p:stCondLst>
                                  <p:childTnLst>
                                    <p:set>
                                      <p:cBhvr>
                                        <p:cTn id="92" dur="1" fill="hold">
                                          <p:stCondLst>
                                            <p:cond delay="0"/>
                                          </p:stCondLst>
                                        </p:cTn>
                                        <p:tgtEl>
                                          <p:spTgt spid="85"/>
                                        </p:tgtEl>
                                        <p:attrNameLst>
                                          <p:attrName>style.visibility</p:attrName>
                                        </p:attrNameLst>
                                      </p:cBhvr>
                                      <p:to>
                                        <p:strVal val="visible"/>
                                      </p:to>
                                    </p:set>
                                    <p:anim calcmode="lin" valueType="num">
                                      <p:cBhvr additive="base">
                                        <p:cTn id="93" dur="500" fill="hold"/>
                                        <p:tgtEl>
                                          <p:spTgt spid="85"/>
                                        </p:tgtEl>
                                        <p:attrNameLst>
                                          <p:attrName>ppt_x</p:attrName>
                                        </p:attrNameLst>
                                      </p:cBhvr>
                                      <p:tavLst>
                                        <p:tav tm="0">
                                          <p:val>
                                            <p:strVal val="#ppt_x"/>
                                          </p:val>
                                        </p:tav>
                                        <p:tav tm="100000">
                                          <p:val>
                                            <p:strVal val="#ppt_x"/>
                                          </p:val>
                                        </p:tav>
                                      </p:tavLst>
                                    </p:anim>
                                    <p:anim calcmode="lin" valueType="num">
                                      <p:cBhvr additive="base">
                                        <p:cTn id="94" dur="500" fill="hold"/>
                                        <p:tgtEl>
                                          <p:spTgt spid="85"/>
                                        </p:tgtEl>
                                        <p:attrNameLst>
                                          <p:attrName>ppt_y</p:attrName>
                                        </p:attrNameLst>
                                      </p:cBhvr>
                                      <p:tavLst>
                                        <p:tav tm="0">
                                          <p:val>
                                            <p:strVal val="1+#ppt_h/2"/>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42" presetClass="path" presetSubtype="0" accel="50000" decel="50000" fill="hold" grpId="8" nodeType="clickEffect">
                                  <p:stCondLst>
                                    <p:cond delay="0"/>
                                  </p:stCondLst>
                                  <p:childTnLst>
                                    <p:animMotion origin="layout" path="M -5.55556E-7 -4.81481E-6 L 0.07031 0.06528 " pathEditMode="relative" rAng="0" ptsTypes="AA">
                                      <p:cBhvr>
                                        <p:cTn id="98" dur="2000" fill="hold"/>
                                        <p:tgtEl>
                                          <p:spTgt spid="95"/>
                                        </p:tgtEl>
                                        <p:attrNameLst>
                                          <p:attrName>ppt_x</p:attrName>
                                          <p:attrName>ppt_y</p:attrName>
                                        </p:attrNameLst>
                                      </p:cBhvr>
                                      <p:rCtr x="3507" y="3264"/>
                                    </p:animMotion>
                                  </p:childTnLst>
                                </p:cTn>
                              </p:par>
                            </p:childTnLst>
                          </p:cTn>
                        </p:par>
                      </p:childTnLst>
                    </p:cTn>
                  </p:par>
                  <p:par>
                    <p:cTn id="99" fill="hold">
                      <p:stCondLst>
                        <p:cond delay="indefinite"/>
                      </p:stCondLst>
                      <p:childTnLst>
                        <p:par>
                          <p:cTn id="100" fill="hold">
                            <p:stCondLst>
                              <p:cond delay="0"/>
                            </p:stCondLst>
                            <p:childTnLst>
                              <p:par>
                                <p:cTn id="101" presetID="42" presetClass="path" presetSubtype="0" accel="50000" decel="50000" fill="hold" grpId="9" nodeType="clickEffect">
                                  <p:stCondLst>
                                    <p:cond delay="0"/>
                                  </p:stCondLst>
                                  <p:childTnLst>
                                    <p:animMotion origin="layout" path="M 0.07031 0.06528 L 0.03524 0.14051 " pathEditMode="relative" rAng="0" ptsTypes="AA">
                                      <p:cBhvr>
                                        <p:cTn id="102" dur="2000" fill="hold"/>
                                        <p:tgtEl>
                                          <p:spTgt spid="95"/>
                                        </p:tgtEl>
                                        <p:attrNameLst>
                                          <p:attrName>ppt_x</p:attrName>
                                          <p:attrName>ppt_y</p:attrName>
                                        </p:attrNameLst>
                                      </p:cBhvr>
                                      <p:rCtr x="-1753" y="3750"/>
                                    </p:animMotion>
                                  </p:childTnLst>
                                </p:cTn>
                              </p:par>
                            </p:childTnLst>
                          </p:cTn>
                        </p:par>
                      </p:childTnLst>
                    </p:cTn>
                  </p:par>
                  <p:par>
                    <p:cTn id="103" fill="hold">
                      <p:stCondLst>
                        <p:cond delay="indefinite"/>
                      </p:stCondLst>
                      <p:childTnLst>
                        <p:par>
                          <p:cTn id="104" fill="hold">
                            <p:stCondLst>
                              <p:cond delay="0"/>
                            </p:stCondLst>
                            <p:childTnLst>
                              <p:par>
                                <p:cTn id="105" presetID="1" presetClass="emph" presetSubtype="2" fill="hold" nodeType="clickEffect">
                                  <p:stCondLst>
                                    <p:cond delay="0"/>
                                  </p:stCondLst>
                                  <p:childTnLst>
                                    <p:animClr clrSpc="rgb" dir="cw">
                                      <p:cBhvr>
                                        <p:cTn id="106" dur="2000" fill="hold"/>
                                        <p:tgtEl>
                                          <p:spTgt spid="107"/>
                                        </p:tgtEl>
                                        <p:attrNameLst>
                                          <p:attrName>fillcolor</p:attrName>
                                        </p:attrNameLst>
                                      </p:cBhvr>
                                      <p:to>
                                        <a:srgbClr val="FFFF00"/>
                                      </p:to>
                                    </p:animClr>
                                    <p:set>
                                      <p:cBhvr>
                                        <p:cTn id="107" dur="2000" fill="hold"/>
                                        <p:tgtEl>
                                          <p:spTgt spid="107"/>
                                        </p:tgtEl>
                                        <p:attrNameLst>
                                          <p:attrName>fill.type</p:attrName>
                                        </p:attrNameLst>
                                      </p:cBhvr>
                                      <p:to>
                                        <p:strVal val="solid"/>
                                      </p:to>
                                    </p:set>
                                    <p:set>
                                      <p:cBhvr>
                                        <p:cTn id="108" dur="2000" fill="hold"/>
                                        <p:tgtEl>
                                          <p:spTgt spid="107"/>
                                        </p:tgtEl>
                                        <p:attrNameLst>
                                          <p:attrName>fill.on</p:attrName>
                                        </p:attrNameLst>
                                      </p:cBhvr>
                                      <p:to>
                                        <p:strVal val="true"/>
                                      </p:to>
                                    </p:set>
                                  </p:childTnLst>
                                </p:cTn>
                              </p:par>
                            </p:childTnLst>
                          </p:cTn>
                        </p:par>
                      </p:childTnLst>
                    </p:cTn>
                  </p:par>
                  <p:par>
                    <p:cTn id="109" fill="hold">
                      <p:stCondLst>
                        <p:cond delay="indefinite"/>
                      </p:stCondLst>
                      <p:childTnLst>
                        <p:par>
                          <p:cTn id="110" fill="hold">
                            <p:stCondLst>
                              <p:cond delay="0"/>
                            </p:stCondLst>
                            <p:childTnLst>
                              <p:par>
                                <p:cTn id="111" presetID="2" presetClass="entr" presetSubtype="4" fill="hold" grpId="0" nodeType="clickEffect">
                                  <p:stCondLst>
                                    <p:cond delay="0"/>
                                  </p:stCondLst>
                                  <p:childTnLst>
                                    <p:set>
                                      <p:cBhvr>
                                        <p:cTn id="112" dur="1" fill="hold">
                                          <p:stCondLst>
                                            <p:cond delay="0"/>
                                          </p:stCondLst>
                                        </p:cTn>
                                        <p:tgtEl>
                                          <p:spTgt spid="92"/>
                                        </p:tgtEl>
                                        <p:attrNameLst>
                                          <p:attrName>style.visibility</p:attrName>
                                        </p:attrNameLst>
                                      </p:cBhvr>
                                      <p:to>
                                        <p:strVal val="visible"/>
                                      </p:to>
                                    </p:set>
                                    <p:anim calcmode="lin" valueType="num">
                                      <p:cBhvr additive="base">
                                        <p:cTn id="113" dur="500" fill="hold"/>
                                        <p:tgtEl>
                                          <p:spTgt spid="92"/>
                                        </p:tgtEl>
                                        <p:attrNameLst>
                                          <p:attrName>ppt_x</p:attrName>
                                        </p:attrNameLst>
                                      </p:cBhvr>
                                      <p:tavLst>
                                        <p:tav tm="0">
                                          <p:val>
                                            <p:strVal val="#ppt_x"/>
                                          </p:val>
                                        </p:tav>
                                        <p:tav tm="100000">
                                          <p:val>
                                            <p:strVal val="#ppt_x"/>
                                          </p:val>
                                        </p:tav>
                                      </p:tavLst>
                                    </p:anim>
                                    <p:anim calcmode="lin" valueType="num">
                                      <p:cBhvr additive="base">
                                        <p:cTn id="114" dur="500" fill="hold"/>
                                        <p:tgtEl>
                                          <p:spTgt spid="92"/>
                                        </p:tgtEl>
                                        <p:attrNameLst>
                                          <p:attrName>ppt_y</p:attrName>
                                        </p:attrNameLst>
                                      </p:cBhvr>
                                      <p:tavLst>
                                        <p:tav tm="0">
                                          <p:val>
                                            <p:strVal val="1+#ppt_h/2"/>
                                          </p:val>
                                        </p:tav>
                                        <p:tav tm="100000">
                                          <p:val>
                                            <p:strVal val="#ppt_y"/>
                                          </p:val>
                                        </p:tav>
                                      </p:tavLst>
                                    </p:anim>
                                  </p:childTnLst>
                                </p:cTn>
                              </p:par>
                            </p:childTnLst>
                          </p:cTn>
                        </p:par>
                      </p:childTnLst>
                    </p:cTn>
                  </p:par>
                  <p:par>
                    <p:cTn id="115" fill="hold">
                      <p:stCondLst>
                        <p:cond delay="indefinite"/>
                      </p:stCondLst>
                      <p:childTnLst>
                        <p:par>
                          <p:cTn id="116" fill="hold">
                            <p:stCondLst>
                              <p:cond delay="0"/>
                            </p:stCondLst>
                            <p:childTnLst>
                              <p:par>
                                <p:cTn id="117" presetID="42" presetClass="path" presetSubtype="0" accel="50000" decel="50000" fill="hold" grpId="10" nodeType="clickEffect">
                                  <p:stCondLst>
                                    <p:cond delay="0"/>
                                  </p:stCondLst>
                                  <p:childTnLst>
                                    <p:animMotion origin="layout" path="M 0.03524 0.14051 L 0.07032 0.06528 " pathEditMode="relative" rAng="0" ptsTypes="AA">
                                      <p:cBhvr>
                                        <p:cTn id="118" dur="2000" fill="hold"/>
                                        <p:tgtEl>
                                          <p:spTgt spid="95"/>
                                        </p:tgtEl>
                                        <p:attrNameLst>
                                          <p:attrName>ppt_x</p:attrName>
                                          <p:attrName>ppt_y</p:attrName>
                                        </p:attrNameLst>
                                      </p:cBhvr>
                                      <p:rCtr x="1736" y="-3611"/>
                                    </p:animMotion>
                                  </p:childTnLst>
                                </p:cTn>
                              </p:par>
                            </p:childTnLst>
                          </p:cTn>
                        </p:par>
                      </p:childTnLst>
                    </p:cTn>
                  </p:par>
                  <p:par>
                    <p:cTn id="119" fill="hold">
                      <p:stCondLst>
                        <p:cond delay="indefinite"/>
                      </p:stCondLst>
                      <p:childTnLst>
                        <p:par>
                          <p:cTn id="120" fill="hold">
                            <p:stCondLst>
                              <p:cond delay="0"/>
                            </p:stCondLst>
                            <p:childTnLst>
                              <p:par>
                                <p:cTn id="121" presetID="1" presetClass="emph" presetSubtype="2" fill="hold" nodeType="clickEffect">
                                  <p:stCondLst>
                                    <p:cond delay="0"/>
                                  </p:stCondLst>
                                  <p:childTnLst>
                                    <p:animClr clrSpc="rgb" dir="cw">
                                      <p:cBhvr>
                                        <p:cTn id="122" dur="2000" fill="hold"/>
                                        <p:tgtEl>
                                          <p:spTgt spid="105"/>
                                        </p:tgtEl>
                                        <p:attrNameLst>
                                          <p:attrName>fillcolor</p:attrName>
                                        </p:attrNameLst>
                                      </p:cBhvr>
                                      <p:to>
                                        <a:srgbClr val="FFFF00"/>
                                      </p:to>
                                    </p:animClr>
                                    <p:set>
                                      <p:cBhvr>
                                        <p:cTn id="123" dur="2000" fill="hold"/>
                                        <p:tgtEl>
                                          <p:spTgt spid="105"/>
                                        </p:tgtEl>
                                        <p:attrNameLst>
                                          <p:attrName>fill.type</p:attrName>
                                        </p:attrNameLst>
                                      </p:cBhvr>
                                      <p:to>
                                        <p:strVal val="solid"/>
                                      </p:to>
                                    </p:set>
                                    <p:set>
                                      <p:cBhvr>
                                        <p:cTn id="124" dur="2000" fill="hold"/>
                                        <p:tgtEl>
                                          <p:spTgt spid="105"/>
                                        </p:tgtEl>
                                        <p:attrNameLst>
                                          <p:attrName>fill.on</p:attrName>
                                        </p:attrNameLst>
                                      </p:cBhvr>
                                      <p:to>
                                        <p:strVal val="true"/>
                                      </p:to>
                                    </p:set>
                                  </p:childTnLst>
                                </p:cTn>
                              </p:par>
                            </p:childTnLst>
                          </p:cTn>
                        </p:par>
                      </p:childTnLst>
                    </p:cTn>
                  </p:par>
                  <p:par>
                    <p:cTn id="125" fill="hold">
                      <p:stCondLst>
                        <p:cond delay="indefinite"/>
                      </p:stCondLst>
                      <p:childTnLst>
                        <p:par>
                          <p:cTn id="126" fill="hold">
                            <p:stCondLst>
                              <p:cond delay="0"/>
                            </p:stCondLst>
                            <p:childTnLst>
                              <p:par>
                                <p:cTn id="127" presetID="2" presetClass="entr" presetSubtype="4" fill="hold" grpId="0" nodeType="clickEffect">
                                  <p:stCondLst>
                                    <p:cond delay="0"/>
                                  </p:stCondLst>
                                  <p:childTnLst>
                                    <p:set>
                                      <p:cBhvr>
                                        <p:cTn id="128" dur="1" fill="hold">
                                          <p:stCondLst>
                                            <p:cond delay="0"/>
                                          </p:stCondLst>
                                        </p:cTn>
                                        <p:tgtEl>
                                          <p:spTgt spid="91"/>
                                        </p:tgtEl>
                                        <p:attrNameLst>
                                          <p:attrName>style.visibility</p:attrName>
                                        </p:attrNameLst>
                                      </p:cBhvr>
                                      <p:to>
                                        <p:strVal val="visible"/>
                                      </p:to>
                                    </p:set>
                                    <p:anim calcmode="lin" valueType="num">
                                      <p:cBhvr additive="base">
                                        <p:cTn id="129" dur="500" fill="hold"/>
                                        <p:tgtEl>
                                          <p:spTgt spid="91"/>
                                        </p:tgtEl>
                                        <p:attrNameLst>
                                          <p:attrName>ppt_x</p:attrName>
                                        </p:attrNameLst>
                                      </p:cBhvr>
                                      <p:tavLst>
                                        <p:tav tm="0">
                                          <p:val>
                                            <p:strVal val="#ppt_x"/>
                                          </p:val>
                                        </p:tav>
                                        <p:tav tm="100000">
                                          <p:val>
                                            <p:strVal val="#ppt_x"/>
                                          </p:val>
                                        </p:tav>
                                      </p:tavLst>
                                    </p:anim>
                                    <p:anim calcmode="lin" valueType="num">
                                      <p:cBhvr additive="base">
                                        <p:cTn id="130" dur="500" fill="hold"/>
                                        <p:tgtEl>
                                          <p:spTgt spid="91"/>
                                        </p:tgtEl>
                                        <p:attrNameLst>
                                          <p:attrName>ppt_y</p:attrName>
                                        </p:attrNameLst>
                                      </p:cBhvr>
                                      <p:tavLst>
                                        <p:tav tm="0">
                                          <p:val>
                                            <p:strVal val="1+#ppt_h/2"/>
                                          </p:val>
                                        </p:tav>
                                        <p:tav tm="100000">
                                          <p:val>
                                            <p:strVal val="#ppt_y"/>
                                          </p:val>
                                        </p:tav>
                                      </p:tavLst>
                                    </p:anim>
                                  </p:childTnLst>
                                </p:cTn>
                              </p:par>
                            </p:childTnLst>
                          </p:cTn>
                        </p:par>
                      </p:childTnLst>
                    </p:cTn>
                  </p:par>
                  <p:par>
                    <p:cTn id="131" fill="hold">
                      <p:stCondLst>
                        <p:cond delay="indefinite"/>
                      </p:stCondLst>
                      <p:childTnLst>
                        <p:par>
                          <p:cTn id="132" fill="hold">
                            <p:stCondLst>
                              <p:cond delay="0"/>
                            </p:stCondLst>
                            <p:childTnLst>
                              <p:par>
                                <p:cTn id="133" presetID="42" presetClass="path" presetSubtype="0" accel="50000" decel="50000" fill="hold" grpId="11" nodeType="clickEffect">
                                  <p:stCondLst>
                                    <p:cond delay="0"/>
                                  </p:stCondLst>
                                  <p:childTnLst>
                                    <p:animMotion origin="layout" path="M 0.07031 0.06528 L 0.10556 0.14028 " pathEditMode="relative" rAng="0" ptsTypes="AA">
                                      <p:cBhvr>
                                        <p:cTn id="134" dur="2000" fill="hold"/>
                                        <p:tgtEl>
                                          <p:spTgt spid="95"/>
                                        </p:tgtEl>
                                        <p:attrNameLst>
                                          <p:attrName>ppt_x</p:attrName>
                                          <p:attrName>ppt_y</p:attrName>
                                        </p:attrNameLst>
                                      </p:cBhvr>
                                      <p:rCtr x="1753" y="3750"/>
                                    </p:animMotion>
                                  </p:childTnLst>
                                </p:cTn>
                              </p:par>
                            </p:childTnLst>
                          </p:cTn>
                        </p:par>
                      </p:childTnLst>
                    </p:cTn>
                  </p:par>
                  <p:par>
                    <p:cTn id="135" fill="hold">
                      <p:stCondLst>
                        <p:cond delay="indefinite"/>
                      </p:stCondLst>
                      <p:childTnLst>
                        <p:par>
                          <p:cTn id="136" fill="hold">
                            <p:stCondLst>
                              <p:cond delay="0"/>
                            </p:stCondLst>
                            <p:childTnLst>
                              <p:par>
                                <p:cTn id="137" presetID="42" presetClass="path" presetSubtype="0" accel="50000" decel="50000" fill="hold" grpId="12" nodeType="clickEffect">
                                  <p:stCondLst>
                                    <p:cond delay="0"/>
                                  </p:stCondLst>
                                  <p:childTnLst>
                                    <p:animMotion origin="layout" path="M 0.10555 0.14028 L 0.08854 0.22084 " pathEditMode="relative" rAng="0" ptsTypes="AA">
                                      <p:cBhvr>
                                        <p:cTn id="138" dur="2000" fill="hold"/>
                                        <p:tgtEl>
                                          <p:spTgt spid="95"/>
                                        </p:tgtEl>
                                        <p:attrNameLst>
                                          <p:attrName>ppt_x</p:attrName>
                                          <p:attrName>ppt_y</p:attrName>
                                        </p:attrNameLst>
                                      </p:cBhvr>
                                      <p:rCtr x="-799" y="4097"/>
                                    </p:animMotion>
                                  </p:childTnLst>
                                </p:cTn>
                              </p:par>
                            </p:childTnLst>
                          </p:cTn>
                        </p:par>
                      </p:childTnLst>
                    </p:cTn>
                  </p:par>
                  <p:par>
                    <p:cTn id="139" fill="hold">
                      <p:stCondLst>
                        <p:cond delay="indefinite"/>
                      </p:stCondLst>
                      <p:childTnLst>
                        <p:par>
                          <p:cTn id="140" fill="hold">
                            <p:stCondLst>
                              <p:cond delay="0"/>
                            </p:stCondLst>
                            <p:childTnLst>
                              <p:par>
                                <p:cTn id="141" presetID="1" presetClass="emph" presetSubtype="2" fill="hold" nodeType="clickEffect">
                                  <p:stCondLst>
                                    <p:cond delay="0"/>
                                  </p:stCondLst>
                                  <p:childTnLst>
                                    <p:animClr clrSpc="rgb" dir="cw">
                                      <p:cBhvr>
                                        <p:cTn id="142" dur="2000" fill="hold"/>
                                        <p:tgtEl>
                                          <p:spTgt spid="113"/>
                                        </p:tgtEl>
                                        <p:attrNameLst>
                                          <p:attrName>fillcolor</p:attrName>
                                        </p:attrNameLst>
                                      </p:cBhvr>
                                      <p:to>
                                        <a:srgbClr val="FFFF00"/>
                                      </p:to>
                                    </p:animClr>
                                    <p:set>
                                      <p:cBhvr>
                                        <p:cTn id="143" dur="2000" fill="hold"/>
                                        <p:tgtEl>
                                          <p:spTgt spid="113"/>
                                        </p:tgtEl>
                                        <p:attrNameLst>
                                          <p:attrName>fill.type</p:attrName>
                                        </p:attrNameLst>
                                      </p:cBhvr>
                                      <p:to>
                                        <p:strVal val="solid"/>
                                      </p:to>
                                    </p:set>
                                    <p:set>
                                      <p:cBhvr>
                                        <p:cTn id="144" dur="2000" fill="hold"/>
                                        <p:tgtEl>
                                          <p:spTgt spid="113"/>
                                        </p:tgtEl>
                                        <p:attrNameLst>
                                          <p:attrName>fill.on</p:attrName>
                                        </p:attrNameLst>
                                      </p:cBhvr>
                                      <p:to>
                                        <p:strVal val="true"/>
                                      </p:to>
                                    </p:set>
                                  </p:childTnLst>
                                </p:cTn>
                              </p:par>
                            </p:childTnLst>
                          </p:cTn>
                        </p:par>
                      </p:childTnLst>
                    </p:cTn>
                  </p:par>
                  <p:par>
                    <p:cTn id="145" fill="hold">
                      <p:stCondLst>
                        <p:cond delay="indefinite"/>
                      </p:stCondLst>
                      <p:childTnLst>
                        <p:par>
                          <p:cTn id="146" fill="hold">
                            <p:stCondLst>
                              <p:cond delay="0"/>
                            </p:stCondLst>
                            <p:childTnLst>
                              <p:par>
                                <p:cTn id="147" presetID="2" presetClass="entr" presetSubtype="4" fill="hold" grpId="0" nodeType="clickEffect">
                                  <p:stCondLst>
                                    <p:cond delay="0"/>
                                  </p:stCondLst>
                                  <p:childTnLst>
                                    <p:set>
                                      <p:cBhvr>
                                        <p:cTn id="148" dur="1" fill="hold">
                                          <p:stCondLst>
                                            <p:cond delay="0"/>
                                          </p:stCondLst>
                                        </p:cTn>
                                        <p:tgtEl>
                                          <p:spTgt spid="94"/>
                                        </p:tgtEl>
                                        <p:attrNameLst>
                                          <p:attrName>style.visibility</p:attrName>
                                        </p:attrNameLst>
                                      </p:cBhvr>
                                      <p:to>
                                        <p:strVal val="visible"/>
                                      </p:to>
                                    </p:set>
                                    <p:anim calcmode="lin" valueType="num">
                                      <p:cBhvr additive="base">
                                        <p:cTn id="149" dur="500" fill="hold"/>
                                        <p:tgtEl>
                                          <p:spTgt spid="94"/>
                                        </p:tgtEl>
                                        <p:attrNameLst>
                                          <p:attrName>ppt_x</p:attrName>
                                        </p:attrNameLst>
                                      </p:cBhvr>
                                      <p:tavLst>
                                        <p:tav tm="0">
                                          <p:val>
                                            <p:strVal val="#ppt_x"/>
                                          </p:val>
                                        </p:tav>
                                        <p:tav tm="100000">
                                          <p:val>
                                            <p:strVal val="#ppt_x"/>
                                          </p:val>
                                        </p:tav>
                                      </p:tavLst>
                                    </p:anim>
                                    <p:anim calcmode="lin" valueType="num">
                                      <p:cBhvr additive="base">
                                        <p:cTn id="150" dur="500" fill="hold"/>
                                        <p:tgtEl>
                                          <p:spTgt spid="94"/>
                                        </p:tgtEl>
                                        <p:attrNameLst>
                                          <p:attrName>ppt_y</p:attrName>
                                        </p:attrNameLst>
                                      </p:cBhvr>
                                      <p:tavLst>
                                        <p:tav tm="0">
                                          <p:val>
                                            <p:strVal val="1+#ppt_h/2"/>
                                          </p:val>
                                        </p:tav>
                                        <p:tav tm="100000">
                                          <p:val>
                                            <p:strVal val="#ppt_y"/>
                                          </p:val>
                                        </p:tav>
                                      </p:tavLst>
                                    </p:anim>
                                  </p:childTnLst>
                                </p:cTn>
                              </p:par>
                            </p:childTnLst>
                          </p:cTn>
                        </p:par>
                      </p:childTnLst>
                    </p:cTn>
                  </p:par>
                  <p:par>
                    <p:cTn id="151" fill="hold">
                      <p:stCondLst>
                        <p:cond delay="indefinite"/>
                      </p:stCondLst>
                      <p:childTnLst>
                        <p:par>
                          <p:cTn id="152" fill="hold">
                            <p:stCondLst>
                              <p:cond delay="0"/>
                            </p:stCondLst>
                            <p:childTnLst>
                              <p:par>
                                <p:cTn id="153" presetID="42" presetClass="path" presetSubtype="0" accel="50000" decel="50000" fill="hold" grpId="13" nodeType="clickEffect">
                                  <p:stCondLst>
                                    <p:cond delay="0"/>
                                  </p:stCondLst>
                                  <p:childTnLst>
                                    <p:animMotion origin="layout" path="M 0.08855 0.22084 L 0.10556 0.14028 " pathEditMode="relative" rAng="0" ptsTypes="AA">
                                      <p:cBhvr>
                                        <p:cTn id="154" dur="2000" fill="hold"/>
                                        <p:tgtEl>
                                          <p:spTgt spid="95"/>
                                        </p:tgtEl>
                                        <p:attrNameLst>
                                          <p:attrName>ppt_x</p:attrName>
                                          <p:attrName>ppt_y</p:attrName>
                                        </p:attrNameLst>
                                      </p:cBhvr>
                                      <p:rCtr x="816" y="-3935"/>
                                    </p:animMotion>
                                  </p:childTnLst>
                                </p:cTn>
                              </p:par>
                            </p:childTnLst>
                          </p:cTn>
                        </p:par>
                      </p:childTnLst>
                    </p:cTn>
                  </p:par>
                  <p:par>
                    <p:cTn id="155" fill="hold">
                      <p:stCondLst>
                        <p:cond delay="indefinite"/>
                      </p:stCondLst>
                      <p:childTnLst>
                        <p:par>
                          <p:cTn id="156" fill="hold">
                            <p:stCondLst>
                              <p:cond delay="0"/>
                            </p:stCondLst>
                            <p:childTnLst>
                              <p:par>
                                <p:cTn id="157" presetID="1" presetClass="emph" presetSubtype="2" fill="hold" nodeType="clickEffect">
                                  <p:stCondLst>
                                    <p:cond delay="0"/>
                                  </p:stCondLst>
                                  <p:childTnLst>
                                    <p:animClr clrSpc="rgb" dir="cw">
                                      <p:cBhvr>
                                        <p:cTn id="158" dur="2000" fill="hold"/>
                                        <p:tgtEl>
                                          <p:spTgt spid="109"/>
                                        </p:tgtEl>
                                        <p:attrNameLst>
                                          <p:attrName>fillcolor</p:attrName>
                                        </p:attrNameLst>
                                      </p:cBhvr>
                                      <p:to>
                                        <a:srgbClr val="FFFF00"/>
                                      </p:to>
                                    </p:animClr>
                                    <p:set>
                                      <p:cBhvr>
                                        <p:cTn id="159" dur="2000" fill="hold"/>
                                        <p:tgtEl>
                                          <p:spTgt spid="109"/>
                                        </p:tgtEl>
                                        <p:attrNameLst>
                                          <p:attrName>fill.type</p:attrName>
                                        </p:attrNameLst>
                                      </p:cBhvr>
                                      <p:to>
                                        <p:strVal val="solid"/>
                                      </p:to>
                                    </p:set>
                                    <p:set>
                                      <p:cBhvr>
                                        <p:cTn id="160" dur="2000" fill="hold"/>
                                        <p:tgtEl>
                                          <p:spTgt spid="109"/>
                                        </p:tgtEl>
                                        <p:attrNameLst>
                                          <p:attrName>fill.on</p:attrName>
                                        </p:attrNameLst>
                                      </p:cBhvr>
                                      <p:to>
                                        <p:strVal val="true"/>
                                      </p:to>
                                    </p:set>
                                  </p:childTnLst>
                                </p:cTn>
                              </p:par>
                            </p:childTnLst>
                          </p:cTn>
                        </p:par>
                      </p:childTnLst>
                    </p:cTn>
                  </p:par>
                  <p:par>
                    <p:cTn id="161" fill="hold">
                      <p:stCondLst>
                        <p:cond delay="indefinite"/>
                      </p:stCondLst>
                      <p:childTnLst>
                        <p:par>
                          <p:cTn id="162" fill="hold">
                            <p:stCondLst>
                              <p:cond delay="0"/>
                            </p:stCondLst>
                            <p:childTnLst>
                              <p:par>
                                <p:cTn id="163" presetID="2" presetClass="entr" presetSubtype="4" fill="hold" grpId="0" nodeType="clickEffect">
                                  <p:stCondLst>
                                    <p:cond delay="0"/>
                                  </p:stCondLst>
                                  <p:childTnLst>
                                    <p:set>
                                      <p:cBhvr>
                                        <p:cTn id="164" dur="1" fill="hold">
                                          <p:stCondLst>
                                            <p:cond delay="0"/>
                                          </p:stCondLst>
                                        </p:cTn>
                                        <p:tgtEl>
                                          <p:spTgt spid="93"/>
                                        </p:tgtEl>
                                        <p:attrNameLst>
                                          <p:attrName>style.visibility</p:attrName>
                                        </p:attrNameLst>
                                      </p:cBhvr>
                                      <p:to>
                                        <p:strVal val="visible"/>
                                      </p:to>
                                    </p:set>
                                    <p:anim calcmode="lin" valueType="num">
                                      <p:cBhvr additive="base">
                                        <p:cTn id="165" dur="500" fill="hold"/>
                                        <p:tgtEl>
                                          <p:spTgt spid="93"/>
                                        </p:tgtEl>
                                        <p:attrNameLst>
                                          <p:attrName>ppt_x</p:attrName>
                                        </p:attrNameLst>
                                      </p:cBhvr>
                                      <p:tavLst>
                                        <p:tav tm="0">
                                          <p:val>
                                            <p:strVal val="#ppt_x"/>
                                          </p:val>
                                        </p:tav>
                                        <p:tav tm="100000">
                                          <p:val>
                                            <p:strVal val="#ppt_x"/>
                                          </p:val>
                                        </p:tav>
                                      </p:tavLst>
                                    </p:anim>
                                    <p:anim calcmode="lin" valueType="num">
                                      <p:cBhvr additive="base">
                                        <p:cTn id="166" dur="500" fill="hold"/>
                                        <p:tgtEl>
                                          <p:spTgt spid="93"/>
                                        </p:tgtEl>
                                        <p:attrNameLst>
                                          <p:attrName>ppt_y</p:attrName>
                                        </p:attrNameLst>
                                      </p:cBhvr>
                                      <p:tavLst>
                                        <p:tav tm="0">
                                          <p:val>
                                            <p:strVal val="1+#ppt_h/2"/>
                                          </p:val>
                                        </p:tav>
                                        <p:tav tm="100000">
                                          <p:val>
                                            <p:strVal val="#ppt_y"/>
                                          </p:val>
                                        </p:tav>
                                      </p:tavLst>
                                    </p:anim>
                                  </p:childTnLst>
                                </p:cTn>
                              </p:par>
                            </p:childTnLst>
                          </p:cTn>
                        </p:par>
                      </p:childTnLst>
                    </p:cTn>
                  </p:par>
                  <p:par>
                    <p:cTn id="167" fill="hold">
                      <p:stCondLst>
                        <p:cond delay="indefinite"/>
                      </p:stCondLst>
                      <p:childTnLst>
                        <p:par>
                          <p:cTn id="168" fill="hold">
                            <p:stCondLst>
                              <p:cond delay="0"/>
                            </p:stCondLst>
                            <p:childTnLst>
                              <p:par>
                                <p:cTn id="169" presetID="42" presetClass="path" presetSubtype="0" accel="50000" decel="50000" fill="hold" grpId="14" nodeType="clickEffect">
                                  <p:stCondLst>
                                    <p:cond delay="0"/>
                                  </p:stCondLst>
                                  <p:childTnLst>
                                    <p:animMotion origin="layout" path="M 0.10556 0.14028 L 0.07031 0.06528 " pathEditMode="relative" rAng="0" ptsTypes="AA">
                                      <p:cBhvr>
                                        <p:cTn id="170" dur="2000" fill="hold"/>
                                        <p:tgtEl>
                                          <p:spTgt spid="95"/>
                                        </p:tgtEl>
                                        <p:attrNameLst>
                                          <p:attrName>ppt_x</p:attrName>
                                          <p:attrName>ppt_y</p:attrName>
                                        </p:attrNameLst>
                                      </p:cBhvr>
                                      <p:rCtr x="-1771" y="-3796"/>
                                    </p:animMotion>
                                  </p:childTnLst>
                                </p:cTn>
                              </p:par>
                            </p:childTnLst>
                          </p:cTn>
                        </p:par>
                      </p:childTnLst>
                    </p:cTn>
                  </p:par>
                  <p:par>
                    <p:cTn id="171" fill="hold">
                      <p:stCondLst>
                        <p:cond delay="indefinite"/>
                      </p:stCondLst>
                      <p:childTnLst>
                        <p:par>
                          <p:cTn id="172" fill="hold">
                            <p:stCondLst>
                              <p:cond delay="0"/>
                            </p:stCondLst>
                            <p:childTnLst>
                              <p:par>
                                <p:cTn id="173" presetID="42" presetClass="path" presetSubtype="0" accel="50000" decel="50000" fill="hold" grpId="15" nodeType="clickEffect">
                                  <p:stCondLst>
                                    <p:cond delay="0"/>
                                  </p:stCondLst>
                                  <p:childTnLst>
                                    <p:animMotion origin="layout" path="M 0.07031 0.06528 L -5.55556E-7 7.40741E-7 " pathEditMode="relative" rAng="0" ptsTypes="AA">
                                      <p:cBhvr>
                                        <p:cTn id="174" dur="2000" fill="hold"/>
                                        <p:tgtEl>
                                          <p:spTgt spid="95"/>
                                        </p:tgtEl>
                                        <p:attrNameLst>
                                          <p:attrName>ppt_x</p:attrName>
                                          <p:attrName>ppt_y</p:attrName>
                                        </p:attrNameLst>
                                      </p:cBhvr>
                                      <p:rCtr x="-3524" y="-3241"/>
                                    </p:animMotion>
                                  </p:childTnLst>
                                </p:cTn>
                              </p:par>
                            </p:childTnLst>
                          </p:cTn>
                        </p:par>
                      </p:childTnLst>
                    </p:cTn>
                  </p:par>
                  <p:par>
                    <p:cTn id="175" fill="hold">
                      <p:stCondLst>
                        <p:cond delay="indefinite"/>
                      </p:stCondLst>
                      <p:childTnLst>
                        <p:par>
                          <p:cTn id="176" fill="hold">
                            <p:stCondLst>
                              <p:cond delay="0"/>
                            </p:stCondLst>
                            <p:childTnLst>
                              <p:par>
                                <p:cTn id="177" presetID="10" presetClass="exit" presetSubtype="0" fill="hold" grpId="16" nodeType="clickEffect">
                                  <p:stCondLst>
                                    <p:cond delay="0"/>
                                  </p:stCondLst>
                                  <p:childTnLst>
                                    <p:animEffect transition="out" filter="fade">
                                      <p:cBhvr>
                                        <p:cTn id="178" dur="500"/>
                                        <p:tgtEl>
                                          <p:spTgt spid="95"/>
                                        </p:tgtEl>
                                      </p:cBhvr>
                                    </p:animEffect>
                                    <p:set>
                                      <p:cBhvr>
                                        <p:cTn id="179" dur="1" fill="hold">
                                          <p:stCondLst>
                                            <p:cond delay="499"/>
                                          </p:stCondLst>
                                        </p:cTn>
                                        <p:tgtEl>
                                          <p:spTgt spid="9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p:bldP spid="87" grpId="0"/>
      <p:bldP spid="88" grpId="0"/>
      <p:bldP spid="89" grpId="0"/>
      <p:bldP spid="90" grpId="0"/>
      <p:bldP spid="91" grpId="0"/>
      <p:bldP spid="92" grpId="0"/>
      <p:bldP spid="93" grpId="0"/>
      <p:bldP spid="94" grpId="0"/>
      <p:bldP spid="95" grpId="0" animBg="1"/>
      <p:bldP spid="95" grpId="1" animBg="1"/>
      <p:bldP spid="95" grpId="2" animBg="1"/>
      <p:bldP spid="95" grpId="3" animBg="1"/>
      <p:bldP spid="95" grpId="4" animBg="1"/>
      <p:bldP spid="95" grpId="5" animBg="1"/>
      <p:bldP spid="95" grpId="6" animBg="1"/>
      <p:bldP spid="95" grpId="7" animBg="1"/>
      <p:bldP spid="95" grpId="8" animBg="1"/>
      <p:bldP spid="95" grpId="9" animBg="1"/>
      <p:bldP spid="95" grpId="10" animBg="1"/>
      <p:bldP spid="95" grpId="11" animBg="1"/>
      <p:bldP spid="95" grpId="12" animBg="1"/>
      <p:bldP spid="95" grpId="13" animBg="1"/>
      <p:bldP spid="95" grpId="14" animBg="1"/>
      <p:bldP spid="95" grpId="15" animBg="1"/>
      <p:bldP spid="95" grpId="16"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1"/>
          <p:cNvSpPr txBox="1">
            <a:spLocks/>
          </p:cNvSpPr>
          <p:nvPr/>
        </p:nvSpPr>
        <p:spPr>
          <a:xfrm>
            <a:off x="1097280" y="4541520"/>
            <a:ext cx="6974399" cy="1495806"/>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SG" sz="1600"/>
              <a:t>If we draw the BST carefully: </a:t>
            </a:r>
          </a:p>
          <a:p>
            <a:pPr lvl="1">
              <a:lnSpc>
                <a:spcPct val="100000"/>
              </a:lnSpc>
              <a:buFont typeface="Verdana" panose="020B0604030504040204" pitchFamily="34" charset="0"/>
              <a:buChar char="-"/>
            </a:pPr>
            <a:r>
              <a:rPr lang="en-SG" sz="1400" b="1"/>
              <a:t>Left subtree on the left side of the current node;</a:t>
            </a:r>
          </a:p>
          <a:p>
            <a:pPr lvl="1">
              <a:lnSpc>
                <a:spcPct val="100000"/>
              </a:lnSpc>
              <a:buFont typeface="Verdana" panose="020B0604030504040204" pitchFamily="34" charset="0"/>
              <a:buChar char="-"/>
            </a:pPr>
            <a:r>
              <a:rPr lang="en-SG" sz="1400" b="1"/>
              <a:t>Right subtree on the right side of the current node;</a:t>
            </a:r>
          </a:p>
          <a:p>
            <a:pPr>
              <a:lnSpc>
                <a:spcPct val="150000"/>
              </a:lnSpc>
            </a:pPr>
            <a:r>
              <a:rPr lang="en-SG" sz="1600"/>
              <a:t>Mapping to X-axis will produce </a:t>
            </a:r>
            <a:r>
              <a:rPr lang="en-SG" sz="1600" b="1"/>
              <a:t>a sorted list.</a:t>
            </a:r>
          </a:p>
          <a:p>
            <a:pPr>
              <a:lnSpc>
                <a:spcPct val="150000"/>
              </a:lnSpc>
            </a:pPr>
            <a:endParaRPr lang="en-SG" sz="1600"/>
          </a:p>
        </p:txBody>
      </p:sp>
      <p:sp>
        <p:nvSpPr>
          <p:cNvPr id="2" name="Title 1"/>
          <p:cNvSpPr>
            <a:spLocks noGrp="1"/>
          </p:cNvSpPr>
          <p:nvPr>
            <p:ph type="title"/>
          </p:nvPr>
        </p:nvSpPr>
        <p:spPr/>
        <p:txBody>
          <a:bodyPr/>
          <a:lstStyle/>
          <a:p>
            <a:r>
              <a:rPr lang="en-SG"/>
              <a:t>Mapping: tree(In-order) </a:t>
            </a:r>
            <a:r>
              <a:rPr lang="en-US" altLang="zh-CN">
                <a:sym typeface="Symbol" panose="05050102010706020507" pitchFamily="18" charset="2"/>
              </a:rPr>
              <a:t></a:t>
            </a:r>
            <a:r>
              <a:rPr lang="en-SG"/>
              <a:t> list</a:t>
            </a:r>
          </a:p>
        </p:txBody>
      </p:sp>
      <p:sp>
        <p:nvSpPr>
          <p:cNvPr id="222" name="文本框 3"/>
          <p:cNvSpPr txBox="1"/>
          <p:nvPr/>
        </p:nvSpPr>
        <p:spPr>
          <a:xfrm>
            <a:off x="1164038" y="3920569"/>
            <a:ext cx="359923" cy="307777"/>
          </a:xfrm>
          <a:prstGeom prst="rect">
            <a:avLst/>
          </a:prstGeom>
          <a:noFill/>
          <a:ln w="38100">
            <a:solidFill>
              <a:srgbClr val="93A667"/>
            </a:solidFill>
          </a:ln>
        </p:spPr>
        <p:txBody>
          <a:bodyPr wrap="square" rtlCol="0">
            <a:spAutoFit/>
          </a:bodyPr>
          <a:lstStyle/>
          <a:p>
            <a:r>
              <a:rPr lang="en-US" altLang="zh-CN" sz="1400" b="1" dirty="0">
                <a:solidFill>
                  <a:srgbClr val="333333"/>
                </a:solidFill>
                <a:latin typeface="Verdana (Body)"/>
                <a:ea typeface="宋体" panose="02010600030101010101" pitchFamily="2" charset="-122"/>
              </a:rPr>
              <a:t>A</a:t>
            </a:r>
            <a:endParaRPr lang="zh-CN" altLang="en-US" sz="1400" b="1" dirty="0">
              <a:solidFill>
                <a:srgbClr val="333333"/>
              </a:solidFill>
              <a:latin typeface="Verdana (Body)"/>
              <a:ea typeface="宋体" panose="02010600030101010101" pitchFamily="2" charset="-122"/>
            </a:endParaRPr>
          </a:p>
        </p:txBody>
      </p:sp>
      <p:cxnSp>
        <p:nvCxnSpPr>
          <p:cNvPr id="223" name="直接箭头连接符 5"/>
          <p:cNvCxnSpPr/>
          <p:nvPr/>
        </p:nvCxnSpPr>
        <p:spPr>
          <a:xfrm>
            <a:off x="1405986" y="4062693"/>
            <a:ext cx="328749" cy="3251"/>
          </a:xfrm>
          <a:prstGeom prst="straightConnector1">
            <a:avLst/>
          </a:prstGeom>
          <a:noFill/>
          <a:ln w="38100" cap="flat" cmpd="sng" algn="ctr">
            <a:solidFill>
              <a:srgbClr val="4F81BD">
                <a:shade val="95000"/>
                <a:satMod val="105000"/>
              </a:srgbClr>
            </a:solidFill>
            <a:prstDash val="solid"/>
            <a:tailEnd type="triangle"/>
          </a:ln>
          <a:effectLst/>
        </p:spPr>
      </p:cxnSp>
      <p:sp>
        <p:nvSpPr>
          <p:cNvPr id="224" name="文本框 53"/>
          <p:cNvSpPr txBox="1"/>
          <p:nvPr/>
        </p:nvSpPr>
        <p:spPr>
          <a:xfrm>
            <a:off x="1722024" y="3920570"/>
            <a:ext cx="359923" cy="307777"/>
          </a:xfrm>
          <a:prstGeom prst="rect">
            <a:avLst/>
          </a:prstGeom>
          <a:noFill/>
          <a:ln w="38100">
            <a:solidFill>
              <a:srgbClr val="93A667"/>
            </a:solidFill>
          </a:ln>
        </p:spPr>
        <p:txBody>
          <a:bodyPr wrap="square" rtlCol="0">
            <a:spAutoFit/>
          </a:bodyPr>
          <a:lstStyle/>
          <a:p>
            <a:r>
              <a:rPr lang="en-US" altLang="zh-CN" sz="1400" b="1" dirty="0">
                <a:solidFill>
                  <a:srgbClr val="333333"/>
                </a:solidFill>
                <a:latin typeface="Verdana (Body)"/>
                <a:ea typeface="宋体" panose="02010600030101010101" pitchFamily="2" charset="-122"/>
              </a:rPr>
              <a:t>B</a:t>
            </a:r>
            <a:endParaRPr lang="zh-CN" altLang="en-US" sz="1400" b="1" dirty="0">
              <a:solidFill>
                <a:srgbClr val="333333"/>
              </a:solidFill>
              <a:latin typeface="Verdana (Body)"/>
              <a:ea typeface="宋体" panose="02010600030101010101" pitchFamily="2" charset="-122"/>
            </a:endParaRPr>
          </a:p>
        </p:txBody>
      </p:sp>
      <p:cxnSp>
        <p:nvCxnSpPr>
          <p:cNvPr id="225" name="直接箭头连接符 54"/>
          <p:cNvCxnSpPr/>
          <p:nvPr/>
        </p:nvCxnSpPr>
        <p:spPr>
          <a:xfrm>
            <a:off x="1963971" y="4062693"/>
            <a:ext cx="328749" cy="3251"/>
          </a:xfrm>
          <a:prstGeom prst="straightConnector1">
            <a:avLst/>
          </a:prstGeom>
          <a:noFill/>
          <a:ln w="38100" cap="flat" cmpd="sng" algn="ctr">
            <a:solidFill>
              <a:srgbClr val="4F81BD">
                <a:shade val="95000"/>
                <a:satMod val="105000"/>
              </a:srgbClr>
            </a:solidFill>
            <a:prstDash val="solid"/>
            <a:tailEnd type="triangle"/>
          </a:ln>
          <a:effectLst/>
        </p:spPr>
      </p:cxnSp>
      <p:sp>
        <p:nvSpPr>
          <p:cNvPr id="226" name="文本框 55"/>
          <p:cNvSpPr txBox="1"/>
          <p:nvPr/>
        </p:nvSpPr>
        <p:spPr>
          <a:xfrm>
            <a:off x="2272983" y="3920569"/>
            <a:ext cx="359923" cy="307777"/>
          </a:xfrm>
          <a:prstGeom prst="rect">
            <a:avLst/>
          </a:prstGeom>
          <a:noFill/>
          <a:ln w="38100">
            <a:solidFill>
              <a:srgbClr val="93A667"/>
            </a:solidFill>
          </a:ln>
        </p:spPr>
        <p:txBody>
          <a:bodyPr wrap="square" rtlCol="0">
            <a:spAutoFit/>
          </a:bodyPr>
          <a:lstStyle/>
          <a:p>
            <a:r>
              <a:rPr lang="en-US" altLang="zh-CN" sz="1400" b="1" dirty="0">
                <a:solidFill>
                  <a:srgbClr val="333333"/>
                </a:solidFill>
                <a:latin typeface="Verdana (Body)"/>
                <a:ea typeface="宋体" panose="02010600030101010101" pitchFamily="2" charset="-122"/>
              </a:rPr>
              <a:t>C</a:t>
            </a:r>
            <a:endParaRPr lang="zh-CN" altLang="en-US" sz="1400" b="1" dirty="0">
              <a:solidFill>
                <a:srgbClr val="333333"/>
              </a:solidFill>
              <a:latin typeface="Verdana (Body)"/>
              <a:ea typeface="宋体" panose="02010600030101010101" pitchFamily="2" charset="-122"/>
            </a:endParaRPr>
          </a:p>
        </p:txBody>
      </p:sp>
      <p:cxnSp>
        <p:nvCxnSpPr>
          <p:cNvPr id="227" name="直接箭头连接符 56"/>
          <p:cNvCxnSpPr/>
          <p:nvPr/>
        </p:nvCxnSpPr>
        <p:spPr>
          <a:xfrm>
            <a:off x="2514931" y="4062693"/>
            <a:ext cx="328749" cy="3251"/>
          </a:xfrm>
          <a:prstGeom prst="straightConnector1">
            <a:avLst/>
          </a:prstGeom>
          <a:noFill/>
          <a:ln w="38100" cap="flat" cmpd="sng" algn="ctr">
            <a:solidFill>
              <a:srgbClr val="4F81BD">
                <a:shade val="95000"/>
                <a:satMod val="105000"/>
              </a:srgbClr>
            </a:solidFill>
            <a:prstDash val="solid"/>
            <a:tailEnd type="triangle"/>
          </a:ln>
          <a:effectLst/>
        </p:spPr>
      </p:cxnSp>
      <p:sp>
        <p:nvSpPr>
          <p:cNvPr id="228" name="文本框 57"/>
          <p:cNvSpPr txBox="1"/>
          <p:nvPr/>
        </p:nvSpPr>
        <p:spPr>
          <a:xfrm>
            <a:off x="2812868" y="3920569"/>
            <a:ext cx="359923" cy="307777"/>
          </a:xfrm>
          <a:prstGeom prst="rect">
            <a:avLst/>
          </a:prstGeom>
          <a:noFill/>
          <a:ln w="38100">
            <a:solidFill>
              <a:srgbClr val="93A667"/>
            </a:solidFill>
          </a:ln>
        </p:spPr>
        <p:txBody>
          <a:bodyPr wrap="square" rtlCol="0">
            <a:spAutoFit/>
          </a:bodyPr>
          <a:lstStyle/>
          <a:p>
            <a:r>
              <a:rPr lang="en-US" altLang="zh-CN" sz="1400" b="1" dirty="0">
                <a:solidFill>
                  <a:srgbClr val="333333"/>
                </a:solidFill>
                <a:latin typeface="Verdana (Body)"/>
                <a:ea typeface="宋体" panose="02010600030101010101" pitchFamily="2" charset="-122"/>
              </a:rPr>
              <a:t>D</a:t>
            </a:r>
            <a:endParaRPr lang="zh-CN" altLang="en-US" sz="1400" b="1" dirty="0">
              <a:solidFill>
                <a:srgbClr val="333333"/>
              </a:solidFill>
              <a:latin typeface="Verdana (Body)"/>
              <a:ea typeface="宋体" panose="02010600030101010101" pitchFamily="2" charset="-122"/>
            </a:endParaRPr>
          </a:p>
        </p:txBody>
      </p:sp>
      <p:cxnSp>
        <p:nvCxnSpPr>
          <p:cNvPr id="229" name="直接箭头连接符 58"/>
          <p:cNvCxnSpPr>
            <a:endCxn id="230" idx="1"/>
          </p:cNvCxnSpPr>
          <p:nvPr/>
        </p:nvCxnSpPr>
        <p:spPr>
          <a:xfrm>
            <a:off x="3054816" y="4062693"/>
            <a:ext cx="208774" cy="11765"/>
          </a:xfrm>
          <a:prstGeom prst="straightConnector1">
            <a:avLst/>
          </a:prstGeom>
          <a:noFill/>
          <a:ln w="38100" cap="flat" cmpd="sng" algn="ctr">
            <a:solidFill>
              <a:srgbClr val="4F81BD">
                <a:shade val="95000"/>
                <a:satMod val="105000"/>
              </a:srgbClr>
            </a:solidFill>
            <a:prstDash val="solid"/>
            <a:tailEnd type="triangle"/>
          </a:ln>
          <a:effectLst/>
        </p:spPr>
      </p:cxnSp>
      <p:sp>
        <p:nvSpPr>
          <p:cNvPr id="230" name="文本框 59"/>
          <p:cNvSpPr txBox="1"/>
          <p:nvPr/>
        </p:nvSpPr>
        <p:spPr>
          <a:xfrm>
            <a:off x="3263590" y="3920569"/>
            <a:ext cx="359923" cy="307777"/>
          </a:xfrm>
          <a:prstGeom prst="rect">
            <a:avLst/>
          </a:prstGeom>
          <a:noFill/>
          <a:ln w="38100">
            <a:solidFill>
              <a:srgbClr val="93A667"/>
            </a:solidFill>
          </a:ln>
        </p:spPr>
        <p:txBody>
          <a:bodyPr wrap="square" rtlCol="0">
            <a:spAutoFit/>
          </a:bodyPr>
          <a:lstStyle/>
          <a:p>
            <a:r>
              <a:rPr lang="en-US" altLang="zh-CN" sz="1400" b="1" dirty="0">
                <a:solidFill>
                  <a:srgbClr val="333333"/>
                </a:solidFill>
                <a:latin typeface="Verdana (Body)"/>
                <a:ea typeface="宋体" panose="02010600030101010101" pitchFamily="2" charset="-122"/>
              </a:rPr>
              <a:t>E</a:t>
            </a:r>
            <a:endParaRPr lang="zh-CN" altLang="en-US" sz="1400" b="1" dirty="0">
              <a:solidFill>
                <a:srgbClr val="333333"/>
              </a:solidFill>
              <a:latin typeface="Verdana (Body)"/>
              <a:ea typeface="宋体" panose="02010600030101010101" pitchFamily="2" charset="-122"/>
            </a:endParaRPr>
          </a:p>
        </p:txBody>
      </p:sp>
      <p:cxnSp>
        <p:nvCxnSpPr>
          <p:cNvPr id="231" name="直接箭头连接符 60"/>
          <p:cNvCxnSpPr>
            <a:endCxn id="232" idx="1"/>
          </p:cNvCxnSpPr>
          <p:nvPr/>
        </p:nvCxnSpPr>
        <p:spPr>
          <a:xfrm>
            <a:off x="3505538" y="4062693"/>
            <a:ext cx="207138" cy="11765"/>
          </a:xfrm>
          <a:prstGeom prst="straightConnector1">
            <a:avLst/>
          </a:prstGeom>
          <a:noFill/>
          <a:ln w="38100" cap="flat" cmpd="sng" algn="ctr">
            <a:solidFill>
              <a:srgbClr val="4F81BD">
                <a:shade val="95000"/>
                <a:satMod val="105000"/>
              </a:srgbClr>
            </a:solidFill>
            <a:prstDash val="solid"/>
            <a:tailEnd type="triangle"/>
          </a:ln>
          <a:effectLst/>
        </p:spPr>
      </p:cxnSp>
      <p:sp>
        <p:nvSpPr>
          <p:cNvPr id="232" name="文本框 62"/>
          <p:cNvSpPr txBox="1"/>
          <p:nvPr/>
        </p:nvSpPr>
        <p:spPr>
          <a:xfrm>
            <a:off x="3712676" y="3920569"/>
            <a:ext cx="359923" cy="307777"/>
          </a:xfrm>
          <a:prstGeom prst="rect">
            <a:avLst/>
          </a:prstGeom>
          <a:noFill/>
          <a:ln w="38100">
            <a:solidFill>
              <a:srgbClr val="93A667"/>
            </a:solidFill>
          </a:ln>
        </p:spPr>
        <p:txBody>
          <a:bodyPr wrap="square" rtlCol="0">
            <a:spAutoFit/>
          </a:bodyPr>
          <a:lstStyle/>
          <a:p>
            <a:r>
              <a:rPr lang="en-US" altLang="zh-CN" sz="1400" b="1" dirty="0">
                <a:solidFill>
                  <a:srgbClr val="333333"/>
                </a:solidFill>
                <a:latin typeface="Verdana (Body)"/>
                <a:ea typeface="宋体" panose="02010600030101010101" pitchFamily="2" charset="-122"/>
              </a:rPr>
              <a:t>F</a:t>
            </a:r>
            <a:endParaRPr lang="zh-CN" altLang="en-US" sz="1400" b="1" dirty="0">
              <a:solidFill>
                <a:srgbClr val="333333"/>
              </a:solidFill>
              <a:latin typeface="Verdana (Body)"/>
              <a:ea typeface="宋体" panose="02010600030101010101" pitchFamily="2" charset="-122"/>
            </a:endParaRPr>
          </a:p>
        </p:txBody>
      </p:sp>
      <p:cxnSp>
        <p:nvCxnSpPr>
          <p:cNvPr id="233" name="直接箭头连接符 63"/>
          <p:cNvCxnSpPr>
            <a:endCxn id="234" idx="1"/>
          </p:cNvCxnSpPr>
          <p:nvPr/>
        </p:nvCxnSpPr>
        <p:spPr>
          <a:xfrm>
            <a:off x="3954624" y="4062693"/>
            <a:ext cx="230924" cy="11765"/>
          </a:xfrm>
          <a:prstGeom prst="straightConnector1">
            <a:avLst/>
          </a:prstGeom>
          <a:noFill/>
          <a:ln w="38100" cap="flat" cmpd="sng" algn="ctr">
            <a:solidFill>
              <a:srgbClr val="4F81BD">
                <a:shade val="95000"/>
                <a:satMod val="105000"/>
              </a:srgbClr>
            </a:solidFill>
            <a:prstDash val="solid"/>
            <a:tailEnd type="triangle"/>
          </a:ln>
          <a:effectLst/>
        </p:spPr>
      </p:cxnSp>
      <p:sp>
        <p:nvSpPr>
          <p:cNvPr id="234" name="文本框 64"/>
          <p:cNvSpPr txBox="1"/>
          <p:nvPr/>
        </p:nvSpPr>
        <p:spPr>
          <a:xfrm>
            <a:off x="4185548" y="3920569"/>
            <a:ext cx="359923" cy="307777"/>
          </a:xfrm>
          <a:prstGeom prst="rect">
            <a:avLst/>
          </a:prstGeom>
          <a:noFill/>
          <a:ln w="38100">
            <a:solidFill>
              <a:srgbClr val="93A667"/>
            </a:solidFill>
          </a:ln>
        </p:spPr>
        <p:txBody>
          <a:bodyPr wrap="square" rtlCol="0">
            <a:spAutoFit/>
          </a:bodyPr>
          <a:lstStyle/>
          <a:p>
            <a:r>
              <a:rPr lang="en-US" altLang="zh-CN" sz="1400" b="1" dirty="0">
                <a:solidFill>
                  <a:srgbClr val="333333"/>
                </a:solidFill>
                <a:latin typeface="Verdana (Body)"/>
                <a:ea typeface="宋体" panose="02010600030101010101" pitchFamily="2" charset="-122"/>
              </a:rPr>
              <a:t>G</a:t>
            </a:r>
            <a:endParaRPr lang="zh-CN" altLang="en-US" sz="1400" b="1" dirty="0">
              <a:solidFill>
                <a:srgbClr val="333333"/>
              </a:solidFill>
              <a:latin typeface="Verdana (Body)"/>
              <a:ea typeface="宋体" panose="02010600030101010101" pitchFamily="2" charset="-122"/>
            </a:endParaRPr>
          </a:p>
        </p:txBody>
      </p:sp>
      <p:cxnSp>
        <p:nvCxnSpPr>
          <p:cNvPr id="235" name="直接箭头连接符 65"/>
          <p:cNvCxnSpPr/>
          <p:nvPr/>
        </p:nvCxnSpPr>
        <p:spPr>
          <a:xfrm>
            <a:off x="4427495" y="4062693"/>
            <a:ext cx="328749" cy="3251"/>
          </a:xfrm>
          <a:prstGeom prst="straightConnector1">
            <a:avLst/>
          </a:prstGeom>
          <a:noFill/>
          <a:ln w="38100" cap="flat" cmpd="sng" algn="ctr">
            <a:solidFill>
              <a:srgbClr val="4F81BD">
                <a:shade val="95000"/>
                <a:satMod val="105000"/>
              </a:srgbClr>
            </a:solidFill>
            <a:prstDash val="solid"/>
            <a:tailEnd type="triangle"/>
          </a:ln>
          <a:effectLst/>
        </p:spPr>
      </p:cxnSp>
      <p:sp>
        <p:nvSpPr>
          <p:cNvPr id="236" name="文本框 68"/>
          <p:cNvSpPr txBox="1"/>
          <p:nvPr/>
        </p:nvSpPr>
        <p:spPr>
          <a:xfrm>
            <a:off x="4752195" y="3920569"/>
            <a:ext cx="359923" cy="307777"/>
          </a:xfrm>
          <a:prstGeom prst="rect">
            <a:avLst/>
          </a:prstGeom>
          <a:noFill/>
          <a:ln w="38100">
            <a:solidFill>
              <a:srgbClr val="93A667"/>
            </a:solidFill>
          </a:ln>
        </p:spPr>
        <p:txBody>
          <a:bodyPr wrap="square" rtlCol="0">
            <a:spAutoFit/>
          </a:bodyPr>
          <a:lstStyle/>
          <a:p>
            <a:r>
              <a:rPr lang="en-US" altLang="zh-CN" sz="1400" b="1" dirty="0">
                <a:solidFill>
                  <a:srgbClr val="333333"/>
                </a:solidFill>
                <a:latin typeface="Verdana (Body)"/>
                <a:ea typeface="宋体" panose="02010600030101010101" pitchFamily="2" charset="-122"/>
              </a:rPr>
              <a:t>H</a:t>
            </a:r>
            <a:endParaRPr lang="zh-CN" altLang="en-US" sz="1400" b="1" dirty="0">
              <a:solidFill>
                <a:srgbClr val="333333"/>
              </a:solidFill>
              <a:latin typeface="Verdana (Body)"/>
              <a:ea typeface="宋体" panose="02010600030101010101" pitchFamily="2" charset="-122"/>
            </a:endParaRPr>
          </a:p>
        </p:txBody>
      </p:sp>
      <p:cxnSp>
        <p:nvCxnSpPr>
          <p:cNvPr id="237" name="直接箭头连接符 69"/>
          <p:cNvCxnSpPr/>
          <p:nvPr/>
        </p:nvCxnSpPr>
        <p:spPr>
          <a:xfrm>
            <a:off x="4943232" y="4062693"/>
            <a:ext cx="328749" cy="3251"/>
          </a:xfrm>
          <a:prstGeom prst="straightConnector1">
            <a:avLst/>
          </a:prstGeom>
          <a:noFill/>
          <a:ln w="38100" cap="flat" cmpd="sng" algn="ctr">
            <a:solidFill>
              <a:srgbClr val="4F81BD">
                <a:shade val="95000"/>
                <a:satMod val="105000"/>
              </a:srgbClr>
            </a:solidFill>
            <a:prstDash val="solid"/>
            <a:tailEnd type="triangle"/>
          </a:ln>
          <a:effectLst/>
        </p:spPr>
      </p:cxnSp>
      <p:sp>
        <p:nvSpPr>
          <p:cNvPr id="238" name="文本框 70"/>
          <p:cNvSpPr txBox="1"/>
          <p:nvPr/>
        </p:nvSpPr>
        <p:spPr>
          <a:xfrm>
            <a:off x="5363142" y="3920569"/>
            <a:ext cx="359923" cy="307777"/>
          </a:xfrm>
          <a:prstGeom prst="rect">
            <a:avLst/>
          </a:prstGeom>
          <a:noFill/>
          <a:ln w="38100">
            <a:solidFill>
              <a:srgbClr val="93A667"/>
            </a:solidFill>
          </a:ln>
        </p:spPr>
        <p:txBody>
          <a:bodyPr wrap="square" rtlCol="0">
            <a:spAutoFit/>
          </a:bodyPr>
          <a:lstStyle/>
          <a:p>
            <a:r>
              <a:rPr lang="en-US" altLang="zh-CN" sz="1400" b="1" dirty="0">
                <a:solidFill>
                  <a:srgbClr val="333333"/>
                </a:solidFill>
                <a:latin typeface="Verdana (Body)"/>
                <a:ea typeface="宋体" panose="02010600030101010101" pitchFamily="2" charset="-122"/>
              </a:rPr>
              <a:t>I</a:t>
            </a:r>
            <a:endParaRPr lang="zh-CN" altLang="en-US" sz="1400" b="1" dirty="0">
              <a:solidFill>
                <a:srgbClr val="333333"/>
              </a:solidFill>
              <a:latin typeface="Verdana (Body)"/>
              <a:ea typeface="宋体" panose="02010600030101010101" pitchFamily="2" charset="-122"/>
            </a:endParaRPr>
          </a:p>
        </p:txBody>
      </p:sp>
      <p:cxnSp>
        <p:nvCxnSpPr>
          <p:cNvPr id="239" name="直接箭头连接符 71"/>
          <p:cNvCxnSpPr/>
          <p:nvPr/>
        </p:nvCxnSpPr>
        <p:spPr>
          <a:xfrm>
            <a:off x="5605090" y="4062693"/>
            <a:ext cx="328749" cy="3251"/>
          </a:xfrm>
          <a:prstGeom prst="straightConnector1">
            <a:avLst/>
          </a:prstGeom>
          <a:noFill/>
          <a:ln w="38100" cap="flat" cmpd="sng" algn="ctr">
            <a:solidFill>
              <a:srgbClr val="4F81BD">
                <a:shade val="95000"/>
                <a:satMod val="105000"/>
              </a:srgbClr>
            </a:solidFill>
            <a:prstDash val="solid"/>
            <a:tailEnd type="triangle"/>
          </a:ln>
          <a:effectLst/>
        </p:spPr>
      </p:cxnSp>
      <p:sp>
        <p:nvSpPr>
          <p:cNvPr id="240" name="文本框 72"/>
          <p:cNvSpPr txBox="1"/>
          <p:nvPr/>
        </p:nvSpPr>
        <p:spPr>
          <a:xfrm>
            <a:off x="5903027" y="3920569"/>
            <a:ext cx="359923" cy="307777"/>
          </a:xfrm>
          <a:prstGeom prst="rect">
            <a:avLst/>
          </a:prstGeom>
          <a:noFill/>
          <a:ln w="38100">
            <a:solidFill>
              <a:srgbClr val="93A667"/>
            </a:solidFill>
          </a:ln>
        </p:spPr>
        <p:txBody>
          <a:bodyPr wrap="square" rtlCol="0">
            <a:spAutoFit/>
          </a:bodyPr>
          <a:lstStyle/>
          <a:p>
            <a:r>
              <a:rPr lang="en-US" altLang="zh-CN" sz="1400" b="1" dirty="0">
                <a:solidFill>
                  <a:srgbClr val="333333"/>
                </a:solidFill>
                <a:latin typeface="Verdana (Body)"/>
                <a:ea typeface="宋体" panose="02010600030101010101" pitchFamily="2" charset="-122"/>
              </a:rPr>
              <a:t>J</a:t>
            </a:r>
            <a:endParaRPr lang="zh-CN" altLang="en-US" sz="1400" b="1" dirty="0">
              <a:solidFill>
                <a:srgbClr val="333333"/>
              </a:solidFill>
              <a:latin typeface="Verdana (Body)"/>
              <a:ea typeface="宋体" panose="02010600030101010101" pitchFamily="2" charset="-122"/>
            </a:endParaRPr>
          </a:p>
        </p:txBody>
      </p:sp>
      <p:cxnSp>
        <p:nvCxnSpPr>
          <p:cNvPr id="241" name="直接箭头连接符 73"/>
          <p:cNvCxnSpPr/>
          <p:nvPr/>
        </p:nvCxnSpPr>
        <p:spPr>
          <a:xfrm>
            <a:off x="6144974" y="4062693"/>
            <a:ext cx="328749" cy="3251"/>
          </a:xfrm>
          <a:prstGeom prst="straightConnector1">
            <a:avLst/>
          </a:prstGeom>
          <a:noFill/>
          <a:ln w="38100" cap="flat" cmpd="sng" algn="ctr">
            <a:solidFill>
              <a:srgbClr val="4F81BD">
                <a:shade val="95000"/>
                <a:satMod val="105000"/>
              </a:srgbClr>
            </a:solidFill>
            <a:prstDash val="solid"/>
            <a:tailEnd type="triangle"/>
          </a:ln>
          <a:effectLst/>
        </p:spPr>
      </p:cxnSp>
      <p:sp>
        <p:nvSpPr>
          <p:cNvPr id="242" name="文本框 74"/>
          <p:cNvSpPr txBox="1"/>
          <p:nvPr/>
        </p:nvSpPr>
        <p:spPr>
          <a:xfrm>
            <a:off x="6502899" y="3920569"/>
            <a:ext cx="359923" cy="307777"/>
          </a:xfrm>
          <a:prstGeom prst="rect">
            <a:avLst/>
          </a:prstGeom>
          <a:noFill/>
          <a:ln w="38100">
            <a:solidFill>
              <a:srgbClr val="93A667"/>
            </a:solidFill>
          </a:ln>
        </p:spPr>
        <p:txBody>
          <a:bodyPr wrap="square" rtlCol="0">
            <a:spAutoFit/>
          </a:bodyPr>
          <a:lstStyle/>
          <a:p>
            <a:r>
              <a:rPr lang="en-US" altLang="zh-CN" sz="1400" b="1" dirty="0">
                <a:solidFill>
                  <a:srgbClr val="333333"/>
                </a:solidFill>
                <a:latin typeface="Verdana (Body)"/>
                <a:ea typeface="宋体" panose="02010600030101010101" pitchFamily="2" charset="-122"/>
              </a:rPr>
              <a:t>K</a:t>
            </a:r>
            <a:endParaRPr lang="zh-CN" altLang="en-US" sz="1400" b="1" dirty="0">
              <a:solidFill>
                <a:srgbClr val="333333"/>
              </a:solidFill>
              <a:latin typeface="Verdana (Body)"/>
              <a:ea typeface="宋体" panose="02010600030101010101" pitchFamily="2" charset="-122"/>
            </a:endParaRPr>
          </a:p>
        </p:txBody>
      </p:sp>
      <p:cxnSp>
        <p:nvCxnSpPr>
          <p:cNvPr id="243" name="直接箭头连接符 75"/>
          <p:cNvCxnSpPr/>
          <p:nvPr/>
        </p:nvCxnSpPr>
        <p:spPr>
          <a:xfrm>
            <a:off x="6744846" y="4062693"/>
            <a:ext cx="328749" cy="3251"/>
          </a:xfrm>
          <a:prstGeom prst="straightConnector1">
            <a:avLst/>
          </a:prstGeom>
          <a:noFill/>
          <a:ln w="38100" cap="flat" cmpd="sng" algn="ctr">
            <a:solidFill>
              <a:srgbClr val="4F81BD">
                <a:shade val="95000"/>
                <a:satMod val="105000"/>
              </a:srgbClr>
            </a:solidFill>
            <a:prstDash val="solid"/>
            <a:tailEnd type="triangle"/>
          </a:ln>
          <a:effectLst/>
        </p:spPr>
      </p:cxnSp>
      <p:sp>
        <p:nvSpPr>
          <p:cNvPr id="244" name="文本框 76"/>
          <p:cNvSpPr txBox="1"/>
          <p:nvPr/>
        </p:nvSpPr>
        <p:spPr>
          <a:xfrm>
            <a:off x="7071959" y="3920569"/>
            <a:ext cx="359923" cy="307777"/>
          </a:xfrm>
          <a:prstGeom prst="rect">
            <a:avLst/>
          </a:prstGeom>
          <a:noFill/>
          <a:ln w="38100">
            <a:solidFill>
              <a:srgbClr val="93A667"/>
            </a:solidFill>
          </a:ln>
        </p:spPr>
        <p:txBody>
          <a:bodyPr wrap="square" rtlCol="0">
            <a:spAutoFit/>
          </a:bodyPr>
          <a:lstStyle/>
          <a:p>
            <a:r>
              <a:rPr lang="en-US" altLang="zh-CN" sz="1400" b="1" dirty="0">
                <a:solidFill>
                  <a:srgbClr val="333333"/>
                </a:solidFill>
                <a:latin typeface="Verdana (Body)"/>
                <a:ea typeface="宋体" panose="02010600030101010101" pitchFamily="2" charset="-122"/>
              </a:rPr>
              <a:t>L</a:t>
            </a:r>
            <a:endParaRPr lang="zh-CN" altLang="en-US" sz="1400" b="1" dirty="0">
              <a:solidFill>
                <a:srgbClr val="333333"/>
              </a:solidFill>
              <a:latin typeface="Verdana (Body)"/>
              <a:ea typeface="宋体" panose="02010600030101010101" pitchFamily="2" charset="-122"/>
            </a:endParaRPr>
          </a:p>
        </p:txBody>
      </p:sp>
      <p:cxnSp>
        <p:nvCxnSpPr>
          <p:cNvPr id="245" name="直接箭头连接符 77"/>
          <p:cNvCxnSpPr/>
          <p:nvPr/>
        </p:nvCxnSpPr>
        <p:spPr>
          <a:xfrm>
            <a:off x="7313907" y="4062693"/>
            <a:ext cx="328749" cy="3251"/>
          </a:xfrm>
          <a:prstGeom prst="straightConnector1">
            <a:avLst/>
          </a:prstGeom>
          <a:noFill/>
          <a:ln w="38100" cap="flat" cmpd="sng" algn="ctr">
            <a:solidFill>
              <a:srgbClr val="4F81BD">
                <a:shade val="95000"/>
                <a:satMod val="105000"/>
              </a:srgbClr>
            </a:solidFill>
            <a:prstDash val="solid"/>
            <a:tailEnd type="triangle"/>
          </a:ln>
          <a:effectLst/>
        </p:spPr>
      </p:cxnSp>
      <p:sp>
        <p:nvSpPr>
          <p:cNvPr id="246" name="文本框 78"/>
          <p:cNvSpPr txBox="1"/>
          <p:nvPr/>
        </p:nvSpPr>
        <p:spPr>
          <a:xfrm>
            <a:off x="7642656" y="3920569"/>
            <a:ext cx="359923" cy="307777"/>
          </a:xfrm>
          <a:prstGeom prst="rect">
            <a:avLst/>
          </a:prstGeom>
          <a:noFill/>
          <a:ln w="38100">
            <a:solidFill>
              <a:srgbClr val="93A667"/>
            </a:solidFill>
          </a:ln>
        </p:spPr>
        <p:txBody>
          <a:bodyPr wrap="square" rtlCol="0">
            <a:spAutoFit/>
          </a:bodyPr>
          <a:lstStyle/>
          <a:p>
            <a:r>
              <a:rPr lang="en-US" altLang="zh-CN" sz="1400" b="1" dirty="0">
                <a:solidFill>
                  <a:srgbClr val="333333"/>
                </a:solidFill>
                <a:latin typeface="Verdana (Body)"/>
                <a:ea typeface="宋体" panose="02010600030101010101" pitchFamily="2" charset="-122"/>
              </a:rPr>
              <a:t>M</a:t>
            </a:r>
            <a:endParaRPr lang="zh-CN" altLang="en-US" sz="1400" b="1" dirty="0">
              <a:solidFill>
                <a:srgbClr val="333333"/>
              </a:solidFill>
              <a:latin typeface="Verdana (Body)"/>
              <a:ea typeface="宋体" panose="02010600030101010101" pitchFamily="2" charset="-122"/>
            </a:endParaRPr>
          </a:p>
        </p:txBody>
      </p:sp>
      <p:sp>
        <p:nvSpPr>
          <p:cNvPr id="247" name="object 8"/>
          <p:cNvSpPr/>
          <p:nvPr/>
        </p:nvSpPr>
        <p:spPr>
          <a:xfrm>
            <a:off x="4763270" y="1401107"/>
            <a:ext cx="402154" cy="347291"/>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48" name="object 9"/>
          <p:cNvSpPr txBox="1"/>
          <p:nvPr/>
        </p:nvSpPr>
        <p:spPr>
          <a:xfrm>
            <a:off x="4862731" y="1422852"/>
            <a:ext cx="152680" cy="30295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H</a:t>
            </a:r>
            <a:endParaRPr sz="1400">
              <a:solidFill>
                <a:prstClr val="black"/>
              </a:solidFill>
              <a:latin typeface="Verdana (Body)"/>
              <a:cs typeface="Calibri"/>
            </a:endParaRPr>
          </a:p>
        </p:txBody>
      </p:sp>
      <p:sp>
        <p:nvSpPr>
          <p:cNvPr id="249" name="object 11"/>
          <p:cNvSpPr/>
          <p:nvPr/>
        </p:nvSpPr>
        <p:spPr>
          <a:xfrm>
            <a:off x="3213976" y="1900747"/>
            <a:ext cx="402154" cy="347291"/>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50" name="object 12"/>
          <p:cNvSpPr txBox="1"/>
          <p:nvPr/>
        </p:nvSpPr>
        <p:spPr>
          <a:xfrm>
            <a:off x="3329660" y="1926944"/>
            <a:ext cx="124449" cy="30295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E</a:t>
            </a:r>
          </a:p>
        </p:txBody>
      </p:sp>
      <p:sp>
        <p:nvSpPr>
          <p:cNvPr id="251" name="object 14"/>
          <p:cNvSpPr/>
          <p:nvPr/>
        </p:nvSpPr>
        <p:spPr>
          <a:xfrm>
            <a:off x="1763910" y="2397388"/>
            <a:ext cx="402154" cy="347291"/>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52" name="object 15"/>
          <p:cNvSpPr txBox="1"/>
          <p:nvPr/>
        </p:nvSpPr>
        <p:spPr>
          <a:xfrm>
            <a:off x="1876258" y="2415675"/>
            <a:ext cx="135972" cy="302955"/>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B</a:t>
            </a:r>
            <a:endParaRPr sz="1400">
              <a:solidFill>
                <a:prstClr val="black"/>
              </a:solidFill>
              <a:latin typeface="Verdana (Body)"/>
              <a:cs typeface="Calibri"/>
            </a:endParaRPr>
          </a:p>
        </p:txBody>
      </p:sp>
      <p:sp>
        <p:nvSpPr>
          <p:cNvPr id="253" name="object 17"/>
          <p:cNvSpPr/>
          <p:nvPr/>
        </p:nvSpPr>
        <p:spPr>
          <a:xfrm>
            <a:off x="3711903" y="2427354"/>
            <a:ext cx="402154" cy="347291"/>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54" name="object 18"/>
          <p:cNvSpPr txBox="1"/>
          <p:nvPr/>
        </p:nvSpPr>
        <p:spPr>
          <a:xfrm>
            <a:off x="3837671" y="2443695"/>
            <a:ext cx="118687" cy="30295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F</a:t>
            </a:r>
          </a:p>
        </p:txBody>
      </p:sp>
      <p:sp>
        <p:nvSpPr>
          <p:cNvPr id="255" name="object 20"/>
          <p:cNvSpPr/>
          <p:nvPr/>
        </p:nvSpPr>
        <p:spPr>
          <a:xfrm>
            <a:off x="7029728" y="1929494"/>
            <a:ext cx="402154" cy="347291"/>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56" name="object 21"/>
          <p:cNvSpPr txBox="1"/>
          <p:nvPr/>
        </p:nvSpPr>
        <p:spPr>
          <a:xfrm>
            <a:off x="7158236" y="1941686"/>
            <a:ext cx="110621" cy="30295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L</a:t>
            </a:r>
            <a:endParaRPr sz="1400">
              <a:solidFill>
                <a:prstClr val="black"/>
              </a:solidFill>
              <a:latin typeface="Verdana (Body)"/>
              <a:cs typeface="Calibri"/>
            </a:endParaRPr>
          </a:p>
        </p:txBody>
      </p:sp>
      <p:sp>
        <p:nvSpPr>
          <p:cNvPr id="257" name="object 23"/>
          <p:cNvSpPr/>
          <p:nvPr/>
        </p:nvSpPr>
        <p:spPr>
          <a:xfrm>
            <a:off x="5857255" y="2397388"/>
            <a:ext cx="402154" cy="347291"/>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58" name="object 24"/>
          <p:cNvSpPr txBox="1"/>
          <p:nvPr/>
        </p:nvSpPr>
        <p:spPr>
          <a:xfrm>
            <a:off x="5994899" y="2409579"/>
            <a:ext cx="89304" cy="302955"/>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J</a:t>
            </a:r>
            <a:endParaRPr sz="1400">
              <a:solidFill>
                <a:prstClr val="black"/>
              </a:solidFill>
              <a:latin typeface="Verdana (Body)"/>
              <a:cs typeface="Calibri"/>
            </a:endParaRPr>
          </a:p>
        </p:txBody>
      </p:sp>
      <p:sp>
        <p:nvSpPr>
          <p:cNvPr id="259" name="object 26"/>
          <p:cNvSpPr/>
          <p:nvPr/>
        </p:nvSpPr>
        <p:spPr>
          <a:xfrm>
            <a:off x="7602766" y="2349741"/>
            <a:ext cx="402154" cy="347291"/>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60" name="object 27"/>
          <p:cNvSpPr txBox="1"/>
          <p:nvPr/>
        </p:nvSpPr>
        <p:spPr>
          <a:xfrm>
            <a:off x="7692184" y="2361933"/>
            <a:ext cx="200500" cy="302955"/>
          </a:xfrm>
          <a:prstGeom prst="ellipse">
            <a:avLst/>
          </a:prstGeom>
        </p:spPr>
        <p:txBody>
          <a:bodyPr vert="horz" wrap="square" lIns="0" tIns="0" rIns="0" bIns="0" rtlCol="0">
            <a:spAutoFit/>
          </a:bodyPr>
          <a:lstStyle/>
          <a:p>
            <a:pPr marL="12700"/>
            <a:r>
              <a:rPr sz="1400" spc="-20" dirty="0">
                <a:solidFill>
                  <a:prstClr val="black"/>
                </a:solidFill>
                <a:latin typeface="Verdana (Body)"/>
                <a:cs typeface="Calibri"/>
              </a:rPr>
              <a:t>M</a:t>
            </a:r>
            <a:endParaRPr sz="1400">
              <a:solidFill>
                <a:prstClr val="black"/>
              </a:solidFill>
              <a:latin typeface="Verdana (Body)"/>
              <a:cs typeface="Calibri"/>
            </a:endParaRPr>
          </a:p>
        </p:txBody>
      </p:sp>
      <p:sp>
        <p:nvSpPr>
          <p:cNvPr id="261" name="object 47"/>
          <p:cNvSpPr/>
          <p:nvPr/>
        </p:nvSpPr>
        <p:spPr>
          <a:xfrm>
            <a:off x="4170868" y="2927488"/>
            <a:ext cx="402154" cy="347291"/>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62" name="object 48"/>
          <p:cNvSpPr txBox="1"/>
          <p:nvPr/>
        </p:nvSpPr>
        <p:spPr>
          <a:xfrm>
            <a:off x="4273086" y="2945777"/>
            <a:ext cx="154409" cy="302955"/>
          </a:xfrm>
          <a:prstGeom prst="ellipse">
            <a:avLst/>
          </a:prstGeom>
        </p:spPr>
        <p:txBody>
          <a:bodyPr vert="horz" wrap="square" lIns="0" tIns="0" rIns="0" bIns="0" rtlCol="0">
            <a:spAutoFit/>
          </a:bodyPr>
          <a:lstStyle/>
          <a:p>
            <a:pPr marL="12700"/>
            <a:r>
              <a:rPr sz="1400" spc="-15" dirty="0">
                <a:solidFill>
                  <a:prstClr val="black"/>
                </a:solidFill>
                <a:latin typeface="Verdana (Body)"/>
                <a:cs typeface="Calibri"/>
              </a:rPr>
              <a:t>G</a:t>
            </a:r>
            <a:endParaRPr sz="1400" dirty="0">
              <a:solidFill>
                <a:prstClr val="black"/>
              </a:solidFill>
              <a:latin typeface="Verdana (Body)"/>
              <a:cs typeface="Calibri"/>
            </a:endParaRPr>
          </a:p>
        </p:txBody>
      </p:sp>
      <p:sp>
        <p:nvSpPr>
          <p:cNvPr id="263" name="object 50"/>
          <p:cNvSpPr/>
          <p:nvPr/>
        </p:nvSpPr>
        <p:spPr>
          <a:xfrm>
            <a:off x="6461362" y="2896866"/>
            <a:ext cx="402154" cy="347291"/>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64" name="object 51"/>
          <p:cNvSpPr txBox="1"/>
          <p:nvPr/>
        </p:nvSpPr>
        <p:spPr>
          <a:xfrm>
            <a:off x="6580964" y="2915154"/>
            <a:ext cx="131363" cy="302955"/>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K</a:t>
            </a:r>
            <a:endParaRPr sz="1400" dirty="0">
              <a:solidFill>
                <a:prstClr val="black"/>
              </a:solidFill>
              <a:latin typeface="Verdana (Body)"/>
              <a:cs typeface="Calibri"/>
            </a:endParaRPr>
          </a:p>
        </p:txBody>
      </p:sp>
      <p:sp>
        <p:nvSpPr>
          <p:cNvPr id="265" name="object 59"/>
          <p:cNvSpPr/>
          <p:nvPr/>
        </p:nvSpPr>
        <p:spPr>
          <a:xfrm>
            <a:off x="5320911" y="2896866"/>
            <a:ext cx="402154" cy="347291"/>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66" name="object 60"/>
          <p:cNvSpPr txBox="1"/>
          <p:nvPr/>
        </p:nvSpPr>
        <p:spPr>
          <a:xfrm>
            <a:off x="5479454" y="2921733"/>
            <a:ext cx="75476" cy="302955"/>
          </a:xfrm>
          <a:prstGeom prst="ellipse">
            <a:avLst/>
          </a:prstGeom>
        </p:spPr>
        <p:txBody>
          <a:bodyPr vert="horz" wrap="square" lIns="0" tIns="0" rIns="0" bIns="0" rtlCol="0">
            <a:spAutoFit/>
          </a:bodyPr>
          <a:lstStyle/>
          <a:p>
            <a:pPr marL="12700"/>
            <a:r>
              <a:rPr sz="1400" spc="-5" dirty="0">
                <a:solidFill>
                  <a:prstClr val="black"/>
                </a:solidFill>
                <a:latin typeface="Verdana (Body)"/>
                <a:cs typeface="Calibri"/>
              </a:rPr>
              <a:t>I</a:t>
            </a:r>
            <a:endParaRPr sz="1400" dirty="0">
              <a:solidFill>
                <a:prstClr val="black"/>
              </a:solidFill>
              <a:latin typeface="Verdana (Body)"/>
              <a:cs typeface="Calibri"/>
            </a:endParaRPr>
          </a:p>
        </p:txBody>
      </p:sp>
      <p:sp>
        <p:nvSpPr>
          <p:cNvPr id="267" name="object 65"/>
          <p:cNvSpPr/>
          <p:nvPr/>
        </p:nvSpPr>
        <p:spPr>
          <a:xfrm>
            <a:off x="2251867" y="2923932"/>
            <a:ext cx="402154" cy="347291"/>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68" name="object 66"/>
          <p:cNvSpPr txBox="1"/>
          <p:nvPr/>
        </p:nvSpPr>
        <p:spPr>
          <a:xfrm>
            <a:off x="2357655" y="2944896"/>
            <a:ext cx="133668" cy="30295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C</a:t>
            </a:r>
          </a:p>
        </p:txBody>
      </p:sp>
      <p:sp>
        <p:nvSpPr>
          <p:cNvPr id="269" name="object 71"/>
          <p:cNvSpPr/>
          <p:nvPr/>
        </p:nvSpPr>
        <p:spPr>
          <a:xfrm>
            <a:off x="1164038" y="2913419"/>
            <a:ext cx="402154" cy="347291"/>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70" name="object 72"/>
          <p:cNvSpPr txBox="1"/>
          <p:nvPr/>
        </p:nvSpPr>
        <p:spPr>
          <a:xfrm>
            <a:off x="1282904" y="2932704"/>
            <a:ext cx="143462" cy="302955"/>
          </a:xfrm>
          <a:prstGeom prst="ellipse">
            <a:avLst/>
          </a:prstGeom>
        </p:spPr>
        <p:txBody>
          <a:bodyPr vert="horz" wrap="square" lIns="0" tIns="0" rIns="0" bIns="0" rtlCol="0">
            <a:spAutoFit/>
          </a:bodyPr>
          <a:lstStyle/>
          <a:p>
            <a:pPr marL="12700"/>
            <a:r>
              <a:rPr sz="1400" spc="-15" dirty="0">
                <a:solidFill>
                  <a:prstClr val="black"/>
                </a:solidFill>
                <a:latin typeface="Verdana (Body)"/>
                <a:cs typeface="Calibri"/>
              </a:rPr>
              <a:t>A</a:t>
            </a:r>
            <a:endParaRPr sz="1400" dirty="0">
              <a:solidFill>
                <a:prstClr val="black"/>
              </a:solidFill>
              <a:latin typeface="Verdana (Body)"/>
              <a:cs typeface="Calibri"/>
            </a:endParaRPr>
          </a:p>
        </p:txBody>
      </p:sp>
      <p:sp>
        <p:nvSpPr>
          <p:cNvPr id="271" name="object 77"/>
          <p:cNvSpPr/>
          <p:nvPr/>
        </p:nvSpPr>
        <p:spPr>
          <a:xfrm>
            <a:off x="2781156" y="3427903"/>
            <a:ext cx="402154" cy="347291"/>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72" name="object 78"/>
          <p:cNvSpPr txBox="1"/>
          <p:nvPr/>
        </p:nvSpPr>
        <p:spPr>
          <a:xfrm>
            <a:off x="2892135" y="3449646"/>
            <a:ext cx="150952" cy="30295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D</a:t>
            </a:r>
            <a:endParaRPr sz="1400">
              <a:solidFill>
                <a:prstClr val="black"/>
              </a:solidFill>
              <a:latin typeface="Verdana (Body)"/>
              <a:cs typeface="Calibri"/>
            </a:endParaRPr>
          </a:p>
        </p:txBody>
      </p:sp>
      <p:cxnSp>
        <p:nvCxnSpPr>
          <p:cNvPr id="273" name="直接箭头连接符 79"/>
          <p:cNvCxnSpPr>
            <a:stCxn id="247" idx="5"/>
            <a:endCxn id="255" idx="1"/>
          </p:cNvCxnSpPr>
          <p:nvPr/>
        </p:nvCxnSpPr>
        <p:spPr>
          <a:xfrm>
            <a:off x="5106530" y="1697538"/>
            <a:ext cx="1982093" cy="282815"/>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274" name="直接箭头连接符 80"/>
          <p:cNvCxnSpPr>
            <a:stCxn id="247" idx="3"/>
            <a:endCxn id="249" idx="7"/>
          </p:cNvCxnSpPr>
          <p:nvPr/>
        </p:nvCxnSpPr>
        <p:spPr>
          <a:xfrm flipH="1">
            <a:off x="3557236" y="1697538"/>
            <a:ext cx="1264929" cy="25406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275" name="直接箭头连接符 81"/>
          <p:cNvCxnSpPr>
            <a:stCxn id="249" idx="4"/>
            <a:endCxn id="251" idx="7"/>
          </p:cNvCxnSpPr>
          <p:nvPr/>
        </p:nvCxnSpPr>
        <p:spPr>
          <a:xfrm flipH="1">
            <a:off x="2107170" y="2248038"/>
            <a:ext cx="1307884" cy="200210"/>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276" name="直接箭头连接符 82"/>
          <p:cNvCxnSpPr>
            <a:stCxn id="255" idx="3"/>
            <a:endCxn id="257" idx="0"/>
          </p:cNvCxnSpPr>
          <p:nvPr/>
        </p:nvCxnSpPr>
        <p:spPr>
          <a:xfrm flipH="1">
            <a:off x="6058332" y="2225925"/>
            <a:ext cx="1030290" cy="171463"/>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277" name="直接箭头连接符 83"/>
          <p:cNvCxnSpPr>
            <a:stCxn id="249" idx="4"/>
            <a:endCxn id="253" idx="1"/>
          </p:cNvCxnSpPr>
          <p:nvPr/>
        </p:nvCxnSpPr>
        <p:spPr>
          <a:xfrm>
            <a:off x="3415054" y="2248038"/>
            <a:ext cx="355744" cy="23017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278" name="直接箭头连接符 84"/>
          <p:cNvCxnSpPr>
            <a:stCxn id="255" idx="5"/>
            <a:endCxn id="259" idx="0"/>
          </p:cNvCxnSpPr>
          <p:nvPr/>
        </p:nvCxnSpPr>
        <p:spPr>
          <a:xfrm>
            <a:off x="7372988" y="2225925"/>
            <a:ext cx="430855" cy="12381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279" name="直接箭头连接符 85"/>
          <p:cNvCxnSpPr>
            <a:endCxn id="267" idx="1"/>
          </p:cNvCxnSpPr>
          <p:nvPr/>
        </p:nvCxnSpPr>
        <p:spPr>
          <a:xfrm>
            <a:off x="2033221" y="2733394"/>
            <a:ext cx="277541" cy="241398"/>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280" name="直接箭头连接符 86"/>
          <p:cNvCxnSpPr>
            <a:stCxn id="251" idx="3"/>
            <a:endCxn id="269" idx="0"/>
          </p:cNvCxnSpPr>
          <p:nvPr/>
        </p:nvCxnSpPr>
        <p:spPr>
          <a:xfrm flipH="1">
            <a:off x="1365116" y="2693819"/>
            <a:ext cx="457689" cy="219600"/>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281" name="直接箭头连接符 87"/>
          <p:cNvCxnSpPr>
            <a:stCxn id="257" idx="4"/>
            <a:endCxn id="265" idx="0"/>
          </p:cNvCxnSpPr>
          <p:nvPr/>
        </p:nvCxnSpPr>
        <p:spPr>
          <a:xfrm flipH="1">
            <a:off x="5521988" y="2744679"/>
            <a:ext cx="536344" cy="15218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282" name="直接箭头连接符 88"/>
          <p:cNvCxnSpPr>
            <a:stCxn id="253" idx="4"/>
            <a:endCxn id="261" idx="0"/>
          </p:cNvCxnSpPr>
          <p:nvPr/>
        </p:nvCxnSpPr>
        <p:spPr>
          <a:xfrm>
            <a:off x="3912981" y="2774645"/>
            <a:ext cx="458965" cy="152843"/>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283" name="直接箭头连接符 89"/>
          <p:cNvCxnSpPr>
            <a:stCxn id="257" idx="4"/>
            <a:endCxn id="263" idx="0"/>
          </p:cNvCxnSpPr>
          <p:nvPr/>
        </p:nvCxnSpPr>
        <p:spPr>
          <a:xfrm>
            <a:off x="6058332" y="2744679"/>
            <a:ext cx="604107" cy="15218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284" name="直接箭头连接符 90"/>
          <p:cNvCxnSpPr>
            <a:stCxn id="267" idx="5"/>
            <a:endCxn id="271" idx="0"/>
          </p:cNvCxnSpPr>
          <p:nvPr/>
        </p:nvCxnSpPr>
        <p:spPr>
          <a:xfrm>
            <a:off x="2595127" y="3220363"/>
            <a:ext cx="387106" cy="207540"/>
          </a:xfrm>
          <a:prstGeom prst="straightConnector1">
            <a:avLst/>
          </a:prstGeom>
          <a:noFill/>
          <a:ln w="38100" cap="flat" cmpd="sng" algn="ctr">
            <a:solidFill>
              <a:srgbClr val="4F81BD">
                <a:shade val="95000"/>
                <a:satMod val="105000"/>
              </a:srgbClr>
            </a:solidFill>
            <a:prstDash val="solid"/>
            <a:tailEnd type="triangle"/>
          </a:ln>
          <a:effectLst/>
        </p:spPr>
      </p:cxnSp>
      <p:sp>
        <p:nvSpPr>
          <p:cNvPr id="285" name="文本框 15"/>
          <p:cNvSpPr txBox="1"/>
          <p:nvPr/>
        </p:nvSpPr>
        <p:spPr>
          <a:xfrm>
            <a:off x="4144871" y="1341120"/>
            <a:ext cx="318463" cy="400110"/>
          </a:xfrm>
          <a:prstGeom prst="rect">
            <a:avLst/>
          </a:prstGeom>
          <a:noFill/>
        </p:spPr>
        <p:txBody>
          <a:bodyPr wrap="square" rtlCol="0">
            <a:spAutoFit/>
          </a:bodyPr>
          <a:lstStyle/>
          <a:p>
            <a:r>
              <a:rPr lang="en-US" altLang="zh-CN" sz="2000" b="1" dirty="0">
                <a:solidFill>
                  <a:srgbClr val="F79646">
                    <a:lumMod val="75000"/>
                  </a:srgbClr>
                </a:solidFill>
                <a:latin typeface="Verdana (Body)"/>
                <a:ea typeface="宋体" panose="02010600030101010101" pitchFamily="2" charset="-122"/>
              </a:rPr>
              <a:t>&lt;</a:t>
            </a:r>
            <a:endParaRPr lang="zh-CN" altLang="en-US" sz="2000" b="1" dirty="0">
              <a:solidFill>
                <a:srgbClr val="F79646">
                  <a:lumMod val="75000"/>
                </a:srgbClr>
              </a:solidFill>
              <a:latin typeface="Verdana (Body)"/>
              <a:ea typeface="宋体" panose="02010600030101010101" pitchFamily="2" charset="-122"/>
            </a:endParaRPr>
          </a:p>
        </p:txBody>
      </p:sp>
      <p:sp>
        <p:nvSpPr>
          <p:cNvPr id="286" name="文本框 91"/>
          <p:cNvSpPr txBox="1"/>
          <p:nvPr/>
        </p:nvSpPr>
        <p:spPr>
          <a:xfrm>
            <a:off x="5404602" y="1341120"/>
            <a:ext cx="318463" cy="400110"/>
          </a:xfrm>
          <a:prstGeom prst="rect">
            <a:avLst/>
          </a:prstGeom>
          <a:noFill/>
        </p:spPr>
        <p:txBody>
          <a:bodyPr wrap="square" rtlCol="0">
            <a:spAutoFit/>
          </a:bodyPr>
          <a:lstStyle/>
          <a:p>
            <a:r>
              <a:rPr lang="en-US" altLang="zh-CN" sz="2000" b="1" dirty="0">
                <a:solidFill>
                  <a:srgbClr val="F79646">
                    <a:lumMod val="75000"/>
                  </a:srgbClr>
                </a:solidFill>
                <a:latin typeface="Verdana (Body)"/>
                <a:ea typeface="宋体" panose="02010600030101010101" pitchFamily="2" charset="-122"/>
              </a:rPr>
              <a:t>&gt;</a:t>
            </a:r>
            <a:endParaRPr lang="zh-CN" altLang="en-US" sz="2000" b="1" dirty="0">
              <a:solidFill>
                <a:srgbClr val="F79646">
                  <a:lumMod val="75000"/>
                </a:srgbClr>
              </a:solidFill>
              <a:latin typeface="Verdana (Body)"/>
              <a:ea typeface="宋体" panose="02010600030101010101" pitchFamily="2" charset="-122"/>
            </a:endParaRPr>
          </a:p>
        </p:txBody>
      </p:sp>
      <p:sp>
        <p:nvSpPr>
          <p:cNvPr id="287" name="文本框 92"/>
          <p:cNvSpPr txBox="1"/>
          <p:nvPr/>
        </p:nvSpPr>
        <p:spPr>
          <a:xfrm>
            <a:off x="2283252" y="1981639"/>
            <a:ext cx="318463" cy="400110"/>
          </a:xfrm>
          <a:prstGeom prst="rect">
            <a:avLst/>
          </a:prstGeom>
          <a:noFill/>
        </p:spPr>
        <p:txBody>
          <a:bodyPr wrap="square" rtlCol="0">
            <a:spAutoFit/>
          </a:bodyPr>
          <a:lstStyle/>
          <a:p>
            <a:r>
              <a:rPr lang="en-US" altLang="zh-CN" sz="2000" b="1" dirty="0">
                <a:solidFill>
                  <a:srgbClr val="FFC000"/>
                </a:solidFill>
                <a:latin typeface="Verdana (Body)"/>
                <a:ea typeface="宋体" panose="02010600030101010101" pitchFamily="2" charset="-122"/>
              </a:rPr>
              <a:t>&lt;</a:t>
            </a:r>
            <a:endParaRPr lang="zh-CN" altLang="en-US" sz="2000" b="1" dirty="0">
              <a:solidFill>
                <a:srgbClr val="FFC000"/>
              </a:solidFill>
              <a:latin typeface="Verdana (Body)"/>
              <a:ea typeface="宋体" panose="02010600030101010101" pitchFamily="2" charset="-122"/>
            </a:endParaRPr>
          </a:p>
        </p:txBody>
      </p:sp>
      <p:sp>
        <p:nvSpPr>
          <p:cNvPr id="288" name="文本框 93"/>
          <p:cNvSpPr txBox="1"/>
          <p:nvPr/>
        </p:nvSpPr>
        <p:spPr>
          <a:xfrm>
            <a:off x="3664049" y="1940992"/>
            <a:ext cx="318463" cy="400110"/>
          </a:xfrm>
          <a:prstGeom prst="rect">
            <a:avLst/>
          </a:prstGeom>
          <a:noFill/>
        </p:spPr>
        <p:txBody>
          <a:bodyPr wrap="square" rtlCol="0">
            <a:spAutoFit/>
          </a:bodyPr>
          <a:lstStyle/>
          <a:p>
            <a:r>
              <a:rPr lang="en-US" altLang="zh-CN" sz="2000" b="1" dirty="0">
                <a:solidFill>
                  <a:srgbClr val="FFC000"/>
                </a:solidFill>
                <a:latin typeface="Verdana (Body)"/>
                <a:ea typeface="宋体" panose="02010600030101010101" pitchFamily="2" charset="-122"/>
              </a:rPr>
              <a:t>&gt;</a:t>
            </a:r>
            <a:endParaRPr lang="zh-CN" altLang="en-US" sz="2000" b="1" dirty="0">
              <a:solidFill>
                <a:srgbClr val="FFC000"/>
              </a:solidFill>
              <a:latin typeface="Verdana (Body)"/>
              <a:ea typeface="宋体" panose="02010600030101010101" pitchFamily="2" charset="-122"/>
            </a:endParaRPr>
          </a:p>
        </p:txBody>
      </p:sp>
      <p:sp>
        <p:nvSpPr>
          <p:cNvPr id="289" name="文本框 94"/>
          <p:cNvSpPr txBox="1"/>
          <p:nvPr/>
        </p:nvSpPr>
        <p:spPr>
          <a:xfrm>
            <a:off x="6402176" y="1925420"/>
            <a:ext cx="318463" cy="400110"/>
          </a:xfrm>
          <a:prstGeom prst="rect">
            <a:avLst/>
          </a:prstGeom>
          <a:noFill/>
        </p:spPr>
        <p:txBody>
          <a:bodyPr wrap="square" rtlCol="0">
            <a:spAutoFit/>
          </a:bodyPr>
          <a:lstStyle/>
          <a:p>
            <a:r>
              <a:rPr lang="en-US" altLang="zh-CN" sz="2000" b="1" dirty="0">
                <a:solidFill>
                  <a:srgbClr val="FFC000"/>
                </a:solidFill>
                <a:latin typeface="Verdana (Body)"/>
                <a:ea typeface="宋体" panose="02010600030101010101" pitchFamily="2" charset="-122"/>
              </a:rPr>
              <a:t>&lt;</a:t>
            </a:r>
            <a:endParaRPr lang="zh-CN" altLang="en-US" sz="2000" b="1" dirty="0">
              <a:solidFill>
                <a:srgbClr val="FFC000"/>
              </a:solidFill>
              <a:latin typeface="Verdana (Body)"/>
              <a:ea typeface="宋体" panose="02010600030101010101" pitchFamily="2" charset="-122"/>
            </a:endParaRPr>
          </a:p>
        </p:txBody>
      </p:sp>
      <p:cxnSp>
        <p:nvCxnSpPr>
          <p:cNvPr id="290" name="直接连接符 6"/>
          <p:cNvCxnSpPr/>
          <p:nvPr/>
        </p:nvCxnSpPr>
        <p:spPr>
          <a:xfrm rot="16200000">
            <a:off x="3947746" y="2874163"/>
            <a:ext cx="1983829" cy="0"/>
          </a:xfrm>
          <a:prstGeom prst="line">
            <a:avLst/>
          </a:prstGeom>
          <a:noFill/>
          <a:ln w="28575" cap="flat" cmpd="sng" algn="ctr">
            <a:solidFill>
              <a:srgbClr val="00B050"/>
            </a:solidFill>
            <a:prstDash val="sysDash"/>
          </a:ln>
          <a:effectLst/>
        </p:spPr>
      </p:cxnSp>
      <p:cxnSp>
        <p:nvCxnSpPr>
          <p:cNvPr id="291" name="直接连接符 96"/>
          <p:cNvCxnSpPr/>
          <p:nvPr/>
        </p:nvCxnSpPr>
        <p:spPr>
          <a:xfrm rot="16200000">
            <a:off x="2618619" y="3080276"/>
            <a:ext cx="1558722" cy="0"/>
          </a:xfrm>
          <a:prstGeom prst="line">
            <a:avLst/>
          </a:prstGeom>
          <a:noFill/>
          <a:ln w="28575" cap="flat" cmpd="sng" algn="ctr">
            <a:solidFill>
              <a:srgbClr val="00B050"/>
            </a:solidFill>
            <a:prstDash val="sysDash"/>
          </a:ln>
          <a:effectLst/>
        </p:spPr>
      </p:cxnSp>
      <p:cxnSp>
        <p:nvCxnSpPr>
          <p:cNvPr id="292" name="直接连接符 97"/>
          <p:cNvCxnSpPr/>
          <p:nvPr/>
        </p:nvCxnSpPr>
        <p:spPr>
          <a:xfrm rot="16200000">
            <a:off x="6443384" y="3080276"/>
            <a:ext cx="1558722" cy="0"/>
          </a:xfrm>
          <a:prstGeom prst="line">
            <a:avLst/>
          </a:prstGeom>
          <a:noFill/>
          <a:ln w="28575" cap="flat" cmpd="sng" algn="ctr">
            <a:solidFill>
              <a:srgbClr val="00B050"/>
            </a:solidFill>
            <a:prstDash val="sysDash"/>
          </a:ln>
          <a:effectLst/>
        </p:spPr>
      </p:cxnSp>
      <p:cxnSp>
        <p:nvCxnSpPr>
          <p:cNvPr id="293" name="直接连接符 98"/>
          <p:cNvCxnSpPr/>
          <p:nvPr/>
        </p:nvCxnSpPr>
        <p:spPr>
          <a:xfrm rot="16200000">
            <a:off x="1433744" y="3350455"/>
            <a:ext cx="1020255" cy="0"/>
          </a:xfrm>
          <a:prstGeom prst="line">
            <a:avLst/>
          </a:prstGeom>
          <a:noFill/>
          <a:ln w="28575" cap="flat" cmpd="sng" algn="ctr">
            <a:solidFill>
              <a:srgbClr val="00B050"/>
            </a:solidFill>
            <a:prstDash val="sysDash"/>
          </a:ln>
          <a:effectLst/>
        </p:spPr>
      </p:cxnSp>
      <p:cxnSp>
        <p:nvCxnSpPr>
          <p:cNvPr id="294" name="直接连接符 99"/>
          <p:cNvCxnSpPr/>
          <p:nvPr/>
        </p:nvCxnSpPr>
        <p:spPr>
          <a:xfrm rot="16200000">
            <a:off x="5525285" y="3290941"/>
            <a:ext cx="1020255" cy="0"/>
          </a:xfrm>
          <a:prstGeom prst="line">
            <a:avLst/>
          </a:prstGeom>
          <a:noFill/>
          <a:ln w="28575" cap="flat" cmpd="sng" algn="ctr">
            <a:solidFill>
              <a:srgbClr val="00B050"/>
            </a:solidFill>
            <a:prstDash val="sysDash"/>
          </a:ln>
          <a:effectLst/>
        </p:spPr>
      </p:cxnSp>
      <p:cxnSp>
        <p:nvCxnSpPr>
          <p:cNvPr id="295" name="直接连接符 100"/>
          <p:cNvCxnSpPr/>
          <p:nvPr/>
        </p:nvCxnSpPr>
        <p:spPr>
          <a:xfrm rot="16200000">
            <a:off x="2140365" y="3577650"/>
            <a:ext cx="566808" cy="0"/>
          </a:xfrm>
          <a:prstGeom prst="line">
            <a:avLst/>
          </a:prstGeom>
          <a:noFill/>
          <a:ln w="28575" cap="flat" cmpd="sng" algn="ctr">
            <a:solidFill>
              <a:srgbClr val="00B050"/>
            </a:solidFill>
            <a:prstDash val="sysDash"/>
          </a:ln>
          <a:effectLst/>
        </p:spPr>
      </p:cxnSp>
      <p:sp>
        <p:nvSpPr>
          <p:cNvPr id="296" name="文本框 101"/>
          <p:cNvSpPr txBox="1"/>
          <p:nvPr/>
        </p:nvSpPr>
        <p:spPr>
          <a:xfrm>
            <a:off x="7483424" y="1930720"/>
            <a:ext cx="318463" cy="400110"/>
          </a:xfrm>
          <a:prstGeom prst="rect">
            <a:avLst/>
          </a:prstGeom>
          <a:noFill/>
        </p:spPr>
        <p:txBody>
          <a:bodyPr wrap="square" rtlCol="0">
            <a:spAutoFit/>
          </a:bodyPr>
          <a:lstStyle/>
          <a:p>
            <a:r>
              <a:rPr lang="en-US" altLang="zh-CN" sz="2000" b="1" dirty="0">
                <a:solidFill>
                  <a:srgbClr val="FFC000"/>
                </a:solidFill>
                <a:latin typeface="Verdana (Body)"/>
                <a:ea typeface="宋体" panose="02010600030101010101" pitchFamily="2" charset="-122"/>
              </a:rPr>
              <a:t>&gt;</a:t>
            </a:r>
            <a:endParaRPr lang="zh-CN" altLang="en-US" sz="2000" b="1" dirty="0">
              <a:solidFill>
                <a:srgbClr val="FFC000"/>
              </a:solidFill>
              <a:latin typeface="Verdana (Body)"/>
              <a:ea typeface="宋体" panose="02010600030101010101" pitchFamily="2" charset="-122"/>
            </a:endParaRPr>
          </a:p>
        </p:txBody>
      </p:sp>
      <p:sp>
        <p:nvSpPr>
          <p:cNvPr id="297" name="文本框 102"/>
          <p:cNvSpPr txBox="1"/>
          <p:nvPr/>
        </p:nvSpPr>
        <p:spPr>
          <a:xfrm>
            <a:off x="1372930" y="2499204"/>
            <a:ext cx="318463" cy="400110"/>
          </a:xfrm>
          <a:prstGeom prst="rect">
            <a:avLst/>
          </a:prstGeom>
          <a:noFill/>
        </p:spPr>
        <p:txBody>
          <a:bodyPr wrap="square" rtlCol="0">
            <a:spAutoFit/>
          </a:bodyPr>
          <a:lstStyle/>
          <a:p>
            <a:r>
              <a:rPr lang="en-US" altLang="zh-CN" sz="2000" b="1" dirty="0">
                <a:solidFill>
                  <a:srgbClr val="FFC000"/>
                </a:solidFill>
                <a:latin typeface="Verdana (Body)"/>
                <a:ea typeface="宋体" panose="02010600030101010101" pitchFamily="2" charset="-122"/>
              </a:rPr>
              <a:t>&lt;</a:t>
            </a:r>
            <a:endParaRPr lang="zh-CN" altLang="en-US" sz="2000" b="1" dirty="0">
              <a:solidFill>
                <a:srgbClr val="FFC000"/>
              </a:solidFill>
              <a:latin typeface="Verdana (Body)"/>
              <a:ea typeface="宋体" panose="02010600030101010101" pitchFamily="2" charset="-122"/>
            </a:endParaRPr>
          </a:p>
        </p:txBody>
      </p:sp>
      <p:sp>
        <p:nvSpPr>
          <p:cNvPr id="298" name="文本框 103"/>
          <p:cNvSpPr txBox="1"/>
          <p:nvPr/>
        </p:nvSpPr>
        <p:spPr>
          <a:xfrm>
            <a:off x="2156095" y="2491102"/>
            <a:ext cx="318463" cy="400110"/>
          </a:xfrm>
          <a:prstGeom prst="rect">
            <a:avLst/>
          </a:prstGeom>
          <a:noFill/>
        </p:spPr>
        <p:txBody>
          <a:bodyPr wrap="square" rtlCol="0">
            <a:spAutoFit/>
          </a:bodyPr>
          <a:lstStyle/>
          <a:p>
            <a:r>
              <a:rPr lang="en-US" altLang="zh-CN" sz="2000" b="1" dirty="0">
                <a:solidFill>
                  <a:srgbClr val="FFC000"/>
                </a:solidFill>
                <a:latin typeface="Verdana (Body)"/>
                <a:ea typeface="宋体" panose="02010600030101010101" pitchFamily="2" charset="-122"/>
              </a:rPr>
              <a:t>&gt;</a:t>
            </a:r>
            <a:endParaRPr lang="zh-CN" altLang="en-US" sz="2000" b="1" dirty="0">
              <a:solidFill>
                <a:srgbClr val="FFC000"/>
              </a:solidFill>
              <a:latin typeface="Verdana (Body)"/>
              <a:ea typeface="宋体" panose="02010600030101010101" pitchFamily="2" charset="-122"/>
            </a:endParaRPr>
          </a:p>
        </p:txBody>
      </p:sp>
      <p:sp>
        <p:nvSpPr>
          <p:cNvPr id="299" name="文本框 104"/>
          <p:cNvSpPr txBox="1"/>
          <p:nvPr/>
        </p:nvSpPr>
        <p:spPr>
          <a:xfrm>
            <a:off x="2731983" y="2948982"/>
            <a:ext cx="318463" cy="400110"/>
          </a:xfrm>
          <a:prstGeom prst="rect">
            <a:avLst/>
          </a:prstGeom>
          <a:noFill/>
        </p:spPr>
        <p:txBody>
          <a:bodyPr wrap="square" rtlCol="0">
            <a:spAutoFit/>
          </a:bodyPr>
          <a:lstStyle/>
          <a:p>
            <a:r>
              <a:rPr lang="en-US" altLang="zh-CN" sz="2000" b="1" dirty="0">
                <a:solidFill>
                  <a:srgbClr val="FFC000"/>
                </a:solidFill>
                <a:latin typeface="Verdana (Body)"/>
                <a:ea typeface="宋体" panose="02010600030101010101" pitchFamily="2" charset="-122"/>
              </a:rPr>
              <a:t>&gt;</a:t>
            </a:r>
            <a:endParaRPr lang="zh-CN" altLang="en-US" sz="2000" b="1" dirty="0">
              <a:solidFill>
                <a:srgbClr val="FFC000"/>
              </a:solidFill>
              <a:latin typeface="Verdana (Body)"/>
              <a:ea typeface="宋体" panose="02010600030101010101" pitchFamily="2" charset="-122"/>
            </a:endParaRPr>
          </a:p>
        </p:txBody>
      </p:sp>
      <p:sp>
        <p:nvSpPr>
          <p:cNvPr id="300" name="文本框 105"/>
          <p:cNvSpPr txBox="1"/>
          <p:nvPr/>
        </p:nvSpPr>
        <p:spPr>
          <a:xfrm>
            <a:off x="4105889" y="2494622"/>
            <a:ext cx="318463" cy="400110"/>
          </a:xfrm>
          <a:prstGeom prst="rect">
            <a:avLst/>
          </a:prstGeom>
          <a:noFill/>
        </p:spPr>
        <p:txBody>
          <a:bodyPr wrap="square" rtlCol="0">
            <a:spAutoFit/>
          </a:bodyPr>
          <a:lstStyle/>
          <a:p>
            <a:r>
              <a:rPr lang="en-US" altLang="zh-CN" sz="2000" b="1" dirty="0">
                <a:solidFill>
                  <a:srgbClr val="FFC000"/>
                </a:solidFill>
                <a:latin typeface="Verdana (Body)"/>
                <a:ea typeface="宋体" panose="02010600030101010101" pitchFamily="2" charset="-122"/>
              </a:rPr>
              <a:t>&gt;</a:t>
            </a:r>
            <a:endParaRPr lang="zh-CN" altLang="en-US" sz="2000" b="1" dirty="0">
              <a:solidFill>
                <a:srgbClr val="FFC000"/>
              </a:solidFill>
              <a:latin typeface="Verdana (Body)"/>
              <a:ea typeface="宋体" panose="02010600030101010101" pitchFamily="2" charset="-122"/>
            </a:endParaRPr>
          </a:p>
        </p:txBody>
      </p:sp>
      <p:sp>
        <p:nvSpPr>
          <p:cNvPr id="301" name="文本框 106"/>
          <p:cNvSpPr txBox="1"/>
          <p:nvPr/>
        </p:nvSpPr>
        <p:spPr>
          <a:xfrm>
            <a:off x="5464590" y="2488891"/>
            <a:ext cx="318463" cy="400110"/>
          </a:xfrm>
          <a:prstGeom prst="rect">
            <a:avLst/>
          </a:prstGeom>
          <a:noFill/>
        </p:spPr>
        <p:txBody>
          <a:bodyPr wrap="square" rtlCol="0">
            <a:spAutoFit/>
          </a:bodyPr>
          <a:lstStyle/>
          <a:p>
            <a:r>
              <a:rPr lang="en-US" altLang="zh-CN" sz="2000" b="1" dirty="0">
                <a:solidFill>
                  <a:srgbClr val="FFC000"/>
                </a:solidFill>
                <a:latin typeface="Verdana (Body)"/>
                <a:ea typeface="宋体" panose="02010600030101010101" pitchFamily="2" charset="-122"/>
              </a:rPr>
              <a:t>&lt;</a:t>
            </a:r>
            <a:endParaRPr lang="zh-CN" altLang="en-US" sz="2000" b="1" dirty="0">
              <a:solidFill>
                <a:srgbClr val="FFC000"/>
              </a:solidFill>
              <a:latin typeface="Verdana (Body)"/>
              <a:ea typeface="宋体" panose="02010600030101010101" pitchFamily="2" charset="-122"/>
            </a:endParaRPr>
          </a:p>
        </p:txBody>
      </p:sp>
      <p:sp>
        <p:nvSpPr>
          <p:cNvPr id="302" name="文本框 107"/>
          <p:cNvSpPr txBox="1"/>
          <p:nvPr/>
        </p:nvSpPr>
        <p:spPr>
          <a:xfrm>
            <a:off x="6343667" y="2462266"/>
            <a:ext cx="318463" cy="400110"/>
          </a:xfrm>
          <a:prstGeom prst="rect">
            <a:avLst/>
          </a:prstGeom>
          <a:noFill/>
        </p:spPr>
        <p:txBody>
          <a:bodyPr wrap="square" rtlCol="0">
            <a:spAutoFit/>
          </a:bodyPr>
          <a:lstStyle/>
          <a:p>
            <a:r>
              <a:rPr lang="en-US" altLang="zh-CN" sz="2000" b="1" dirty="0">
                <a:solidFill>
                  <a:srgbClr val="FFC000"/>
                </a:solidFill>
                <a:latin typeface="Verdana (Body)"/>
                <a:ea typeface="宋体" panose="02010600030101010101" pitchFamily="2" charset="-122"/>
              </a:rPr>
              <a:t>&gt;</a:t>
            </a:r>
            <a:endParaRPr lang="zh-CN" altLang="en-US" sz="2000" b="1" dirty="0">
              <a:solidFill>
                <a:srgbClr val="FFC000"/>
              </a:solidFill>
              <a:latin typeface="Verdana (Body)"/>
              <a:ea typeface="宋体" panose="02010600030101010101" pitchFamily="2" charset="-122"/>
            </a:endParaRPr>
          </a:p>
        </p:txBody>
      </p:sp>
      <p:cxnSp>
        <p:nvCxnSpPr>
          <p:cNvPr id="303" name="直接连接符 108"/>
          <p:cNvCxnSpPr/>
          <p:nvPr/>
        </p:nvCxnSpPr>
        <p:spPr>
          <a:xfrm rot="16200000">
            <a:off x="1060596" y="3644283"/>
            <a:ext cx="566808" cy="0"/>
          </a:xfrm>
          <a:prstGeom prst="line">
            <a:avLst/>
          </a:prstGeom>
          <a:noFill/>
          <a:ln w="28575" cap="flat" cmpd="sng" algn="ctr">
            <a:solidFill>
              <a:srgbClr val="00B050"/>
            </a:solidFill>
            <a:prstDash val="sysDash"/>
          </a:ln>
          <a:effectLst/>
        </p:spPr>
      </p:cxnSp>
      <p:cxnSp>
        <p:nvCxnSpPr>
          <p:cNvPr id="304" name="直接连接符 109"/>
          <p:cNvCxnSpPr/>
          <p:nvPr/>
        </p:nvCxnSpPr>
        <p:spPr>
          <a:xfrm rot="16200000">
            <a:off x="4088541" y="3607537"/>
            <a:ext cx="566808" cy="0"/>
          </a:xfrm>
          <a:prstGeom prst="line">
            <a:avLst/>
          </a:prstGeom>
          <a:noFill/>
          <a:ln w="28575" cap="flat" cmpd="sng" algn="ctr">
            <a:solidFill>
              <a:srgbClr val="00B050"/>
            </a:solidFill>
            <a:prstDash val="sysDash"/>
          </a:ln>
          <a:effectLst/>
        </p:spPr>
      </p:cxnSp>
      <p:cxnSp>
        <p:nvCxnSpPr>
          <p:cNvPr id="305" name="直接连接符 110"/>
          <p:cNvCxnSpPr/>
          <p:nvPr/>
        </p:nvCxnSpPr>
        <p:spPr>
          <a:xfrm rot="16200000">
            <a:off x="3409163" y="3373359"/>
            <a:ext cx="1020255" cy="0"/>
          </a:xfrm>
          <a:prstGeom prst="line">
            <a:avLst/>
          </a:prstGeom>
          <a:noFill/>
          <a:ln w="28575" cap="flat" cmpd="sng" algn="ctr">
            <a:solidFill>
              <a:srgbClr val="00B050"/>
            </a:solidFill>
            <a:prstDash val="sysDash"/>
          </a:ln>
          <a:effectLst/>
        </p:spPr>
      </p:cxnSp>
      <p:cxnSp>
        <p:nvCxnSpPr>
          <p:cNvPr id="306" name="直接连接符 111"/>
          <p:cNvCxnSpPr/>
          <p:nvPr/>
        </p:nvCxnSpPr>
        <p:spPr>
          <a:xfrm rot="16200000">
            <a:off x="7329102" y="3293462"/>
            <a:ext cx="1020255" cy="0"/>
          </a:xfrm>
          <a:prstGeom prst="line">
            <a:avLst/>
          </a:prstGeom>
          <a:noFill/>
          <a:ln w="28575" cap="flat" cmpd="sng" algn="ctr">
            <a:solidFill>
              <a:srgbClr val="00B050"/>
            </a:solidFill>
            <a:prstDash val="sysDash"/>
          </a:ln>
          <a:effectLst/>
        </p:spPr>
      </p:cxnSp>
      <p:cxnSp>
        <p:nvCxnSpPr>
          <p:cNvPr id="307" name="直接连接符 112"/>
          <p:cNvCxnSpPr/>
          <p:nvPr/>
        </p:nvCxnSpPr>
        <p:spPr>
          <a:xfrm rot="16200000">
            <a:off x="5223683" y="3554627"/>
            <a:ext cx="566808" cy="0"/>
          </a:xfrm>
          <a:prstGeom prst="line">
            <a:avLst/>
          </a:prstGeom>
          <a:noFill/>
          <a:ln w="28575" cap="flat" cmpd="sng" algn="ctr">
            <a:solidFill>
              <a:srgbClr val="00B050"/>
            </a:solidFill>
            <a:prstDash val="sysDash"/>
          </a:ln>
          <a:effectLst/>
        </p:spPr>
      </p:cxnSp>
      <p:cxnSp>
        <p:nvCxnSpPr>
          <p:cNvPr id="308" name="直接连接符 113"/>
          <p:cNvCxnSpPr/>
          <p:nvPr/>
        </p:nvCxnSpPr>
        <p:spPr>
          <a:xfrm rot="16200000">
            <a:off x="6399456" y="3586930"/>
            <a:ext cx="566808" cy="0"/>
          </a:xfrm>
          <a:prstGeom prst="line">
            <a:avLst/>
          </a:prstGeom>
          <a:noFill/>
          <a:ln w="28575" cap="flat" cmpd="sng" algn="ctr">
            <a:solidFill>
              <a:srgbClr val="00B050"/>
            </a:solidFill>
            <a:prstDash val="sysDash"/>
          </a:ln>
          <a:effectLst/>
        </p:spPr>
      </p:cxnSp>
      <p:cxnSp>
        <p:nvCxnSpPr>
          <p:cNvPr id="309" name="直接连接符 95"/>
          <p:cNvCxnSpPr>
            <a:stCxn id="228" idx="0"/>
          </p:cNvCxnSpPr>
          <p:nvPr/>
        </p:nvCxnSpPr>
        <p:spPr>
          <a:xfrm flipH="1" flipV="1">
            <a:off x="2984200" y="3691539"/>
            <a:ext cx="8630" cy="229030"/>
          </a:xfrm>
          <a:prstGeom prst="line">
            <a:avLst/>
          </a:prstGeom>
          <a:noFill/>
          <a:ln w="28575" cap="flat" cmpd="sng" algn="ctr">
            <a:solidFill>
              <a:srgbClr val="00B050"/>
            </a:solidFill>
            <a:prstDash val="sysDash"/>
          </a:ln>
          <a:effectLst/>
        </p:spPr>
      </p:cxnSp>
    </p:spTree>
    <p:extLst>
      <p:ext uri="{BB962C8B-B14F-4D97-AF65-F5344CB8AC3E}">
        <p14:creationId xmlns:p14="http://schemas.microsoft.com/office/powerpoint/2010/main" val="1268889917"/>
      </p:ext>
    </p:extLst>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85"/>
                                        </p:tgtEl>
                                        <p:attrNameLst>
                                          <p:attrName>style.visibility</p:attrName>
                                        </p:attrNameLst>
                                      </p:cBhvr>
                                      <p:to>
                                        <p:strVal val="visible"/>
                                      </p:to>
                                    </p:set>
                                    <p:anim calcmode="lin" valueType="num">
                                      <p:cBhvr>
                                        <p:cTn id="7" dur="1000" fill="hold"/>
                                        <p:tgtEl>
                                          <p:spTgt spid="285"/>
                                        </p:tgtEl>
                                        <p:attrNameLst>
                                          <p:attrName>ppt_w</p:attrName>
                                        </p:attrNameLst>
                                      </p:cBhvr>
                                      <p:tavLst>
                                        <p:tav tm="0">
                                          <p:val>
                                            <p:fltVal val="0"/>
                                          </p:val>
                                        </p:tav>
                                        <p:tav tm="100000">
                                          <p:val>
                                            <p:strVal val="#ppt_w"/>
                                          </p:val>
                                        </p:tav>
                                      </p:tavLst>
                                    </p:anim>
                                    <p:anim calcmode="lin" valueType="num">
                                      <p:cBhvr>
                                        <p:cTn id="8" dur="1000" fill="hold"/>
                                        <p:tgtEl>
                                          <p:spTgt spid="285"/>
                                        </p:tgtEl>
                                        <p:attrNameLst>
                                          <p:attrName>ppt_h</p:attrName>
                                        </p:attrNameLst>
                                      </p:cBhvr>
                                      <p:tavLst>
                                        <p:tav tm="0">
                                          <p:val>
                                            <p:fltVal val="0"/>
                                          </p:val>
                                        </p:tav>
                                        <p:tav tm="100000">
                                          <p:val>
                                            <p:strVal val="#ppt_h"/>
                                          </p:val>
                                        </p:tav>
                                      </p:tavLst>
                                    </p:anim>
                                    <p:anim calcmode="lin" valueType="num">
                                      <p:cBhvr>
                                        <p:cTn id="9" dur="1000" fill="hold"/>
                                        <p:tgtEl>
                                          <p:spTgt spid="285"/>
                                        </p:tgtEl>
                                        <p:attrNameLst>
                                          <p:attrName>style.rotation</p:attrName>
                                        </p:attrNameLst>
                                      </p:cBhvr>
                                      <p:tavLst>
                                        <p:tav tm="0">
                                          <p:val>
                                            <p:fltVal val="90"/>
                                          </p:val>
                                        </p:tav>
                                        <p:tav tm="100000">
                                          <p:val>
                                            <p:fltVal val="0"/>
                                          </p:val>
                                        </p:tav>
                                      </p:tavLst>
                                    </p:anim>
                                    <p:animEffect transition="in" filter="fade">
                                      <p:cBhvr>
                                        <p:cTn id="10" dur="1000"/>
                                        <p:tgtEl>
                                          <p:spTgt spid="285"/>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286"/>
                                        </p:tgtEl>
                                        <p:attrNameLst>
                                          <p:attrName>style.visibility</p:attrName>
                                        </p:attrNameLst>
                                      </p:cBhvr>
                                      <p:to>
                                        <p:strVal val="visible"/>
                                      </p:to>
                                    </p:set>
                                    <p:anim calcmode="lin" valueType="num">
                                      <p:cBhvr>
                                        <p:cTn id="13" dur="1000" fill="hold"/>
                                        <p:tgtEl>
                                          <p:spTgt spid="286"/>
                                        </p:tgtEl>
                                        <p:attrNameLst>
                                          <p:attrName>ppt_w</p:attrName>
                                        </p:attrNameLst>
                                      </p:cBhvr>
                                      <p:tavLst>
                                        <p:tav tm="0">
                                          <p:val>
                                            <p:fltVal val="0"/>
                                          </p:val>
                                        </p:tav>
                                        <p:tav tm="100000">
                                          <p:val>
                                            <p:strVal val="#ppt_w"/>
                                          </p:val>
                                        </p:tav>
                                      </p:tavLst>
                                    </p:anim>
                                    <p:anim calcmode="lin" valueType="num">
                                      <p:cBhvr>
                                        <p:cTn id="14" dur="1000" fill="hold"/>
                                        <p:tgtEl>
                                          <p:spTgt spid="286"/>
                                        </p:tgtEl>
                                        <p:attrNameLst>
                                          <p:attrName>ppt_h</p:attrName>
                                        </p:attrNameLst>
                                      </p:cBhvr>
                                      <p:tavLst>
                                        <p:tav tm="0">
                                          <p:val>
                                            <p:fltVal val="0"/>
                                          </p:val>
                                        </p:tav>
                                        <p:tav tm="100000">
                                          <p:val>
                                            <p:strVal val="#ppt_h"/>
                                          </p:val>
                                        </p:tav>
                                      </p:tavLst>
                                    </p:anim>
                                    <p:anim calcmode="lin" valueType="num">
                                      <p:cBhvr>
                                        <p:cTn id="15" dur="1000" fill="hold"/>
                                        <p:tgtEl>
                                          <p:spTgt spid="286"/>
                                        </p:tgtEl>
                                        <p:attrNameLst>
                                          <p:attrName>style.rotation</p:attrName>
                                        </p:attrNameLst>
                                      </p:cBhvr>
                                      <p:tavLst>
                                        <p:tav tm="0">
                                          <p:val>
                                            <p:fltVal val="90"/>
                                          </p:val>
                                        </p:tav>
                                        <p:tav tm="100000">
                                          <p:val>
                                            <p:fltVal val="0"/>
                                          </p:val>
                                        </p:tav>
                                      </p:tavLst>
                                    </p:anim>
                                    <p:animEffect transition="in" filter="fade">
                                      <p:cBhvr>
                                        <p:cTn id="16" dur="1000"/>
                                        <p:tgtEl>
                                          <p:spTgt spid="286"/>
                                        </p:tgtEl>
                                      </p:cBhvr>
                                    </p:animEffect>
                                  </p:childTnLst>
                                </p:cTn>
                              </p:par>
                              <p:par>
                                <p:cTn id="17" presetID="31" presetClass="entr" presetSubtype="0" fill="hold" nodeType="withEffect">
                                  <p:stCondLst>
                                    <p:cond delay="0"/>
                                  </p:stCondLst>
                                  <p:childTnLst>
                                    <p:set>
                                      <p:cBhvr>
                                        <p:cTn id="18" dur="1" fill="hold">
                                          <p:stCondLst>
                                            <p:cond delay="0"/>
                                          </p:stCondLst>
                                        </p:cTn>
                                        <p:tgtEl>
                                          <p:spTgt spid="290"/>
                                        </p:tgtEl>
                                        <p:attrNameLst>
                                          <p:attrName>style.visibility</p:attrName>
                                        </p:attrNameLst>
                                      </p:cBhvr>
                                      <p:to>
                                        <p:strVal val="visible"/>
                                      </p:to>
                                    </p:set>
                                    <p:anim calcmode="lin" valueType="num">
                                      <p:cBhvr>
                                        <p:cTn id="19" dur="1000" fill="hold"/>
                                        <p:tgtEl>
                                          <p:spTgt spid="290"/>
                                        </p:tgtEl>
                                        <p:attrNameLst>
                                          <p:attrName>ppt_w</p:attrName>
                                        </p:attrNameLst>
                                      </p:cBhvr>
                                      <p:tavLst>
                                        <p:tav tm="0">
                                          <p:val>
                                            <p:fltVal val="0"/>
                                          </p:val>
                                        </p:tav>
                                        <p:tav tm="100000">
                                          <p:val>
                                            <p:strVal val="#ppt_w"/>
                                          </p:val>
                                        </p:tav>
                                      </p:tavLst>
                                    </p:anim>
                                    <p:anim calcmode="lin" valueType="num">
                                      <p:cBhvr>
                                        <p:cTn id="20" dur="1000" fill="hold"/>
                                        <p:tgtEl>
                                          <p:spTgt spid="290"/>
                                        </p:tgtEl>
                                        <p:attrNameLst>
                                          <p:attrName>ppt_h</p:attrName>
                                        </p:attrNameLst>
                                      </p:cBhvr>
                                      <p:tavLst>
                                        <p:tav tm="0">
                                          <p:val>
                                            <p:fltVal val="0"/>
                                          </p:val>
                                        </p:tav>
                                        <p:tav tm="100000">
                                          <p:val>
                                            <p:strVal val="#ppt_h"/>
                                          </p:val>
                                        </p:tav>
                                      </p:tavLst>
                                    </p:anim>
                                    <p:anim calcmode="lin" valueType="num">
                                      <p:cBhvr>
                                        <p:cTn id="21" dur="1000" fill="hold"/>
                                        <p:tgtEl>
                                          <p:spTgt spid="290"/>
                                        </p:tgtEl>
                                        <p:attrNameLst>
                                          <p:attrName>style.rotation</p:attrName>
                                        </p:attrNameLst>
                                      </p:cBhvr>
                                      <p:tavLst>
                                        <p:tav tm="0">
                                          <p:val>
                                            <p:fltVal val="90"/>
                                          </p:val>
                                        </p:tav>
                                        <p:tav tm="100000">
                                          <p:val>
                                            <p:fltVal val="0"/>
                                          </p:val>
                                        </p:tav>
                                      </p:tavLst>
                                    </p:anim>
                                    <p:animEffect transition="in" filter="fade">
                                      <p:cBhvr>
                                        <p:cTn id="22" dur="1000"/>
                                        <p:tgtEl>
                                          <p:spTgt spid="290"/>
                                        </p:tgtEl>
                                      </p:cBhvr>
                                    </p:animEffect>
                                  </p:childTnLst>
                                </p:cTn>
                              </p:par>
                            </p:childTnLst>
                          </p:cTn>
                        </p:par>
                      </p:childTnLst>
                    </p:cTn>
                  </p:par>
                  <p:par>
                    <p:cTn id="23" fill="hold">
                      <p:stCondLst>
                        <p:cond delay="indefinite"/>
                      </p:stCondLst>
                      <p:childTnLst>
                        <p:par>
                          <p:cTn id="24" fill="hold">
                            <p:stCondLst>
                              <p:cond delay="0"/>
                            </p:stCondLst>
                            <p:childTnLst>
                              <p:par>
                                <p:cTn id="25" presetID="31" presetClass="entr" presetSubtype="0" fill="hold" grpId="0" nodeType="clickEffect">
                                  <p:stCondLst>
                                    <p:cond delay="0"/>
                                  </p:stCondLst>
                                  <p:childTnLst>
                                    <p:set>
                                      <p:cBhvr>
                                        <p:cTn id="26" dur="1" fill="hold">
                                          <p:stCondLst>
                                            <p:cond delay="0"/>
                                          </p:stCondLst>
                                        </p:cTn>
                                        <p:tgtEl>
                                          <p:spTgt spid="287"/>
                                        </p:tgtEl>
                                        <p:attrNameLst>
                                          <p:attrName>style.visibility</p:attrName>
                                        </p:attrNameLst>
                                      </p:cBhvr>
                                      <p:to>
                                        <p:strVal val="visible"/>
                                      </p:to>
                                    </p:set>
                                    <p:anim calcmode="lin" valueType="num">
                                      <p:cBhvr>
                                        <p:cTn id="27" dur="1000" fill="hold"/>
                                        <p:tgtEl>
                                          <p:spTgt spid="287"/>
                                        </p:tgtEl>
                                        <p:attrNameLst>
                                          <p:attrName>ppt_w</p:attrName>
                                        </p:attrNameLst>
                                      </p:cBhvr>
                                      <p:tavLst>
                                        <p:tav tm="0">
                                          <p:val>
                                            <p:fltVal val="0"/>
                                          </p:val>
                                        </p:tav>
                                        <p:tav tm="100000">
                                          <p:val>
                                            <p:strVal val="#ppt_w"/>
                                          </p:val>
                                        </p:tav>
                                      </p:tavLst>
                                    </p:anim>
                                    <p:anim calcmode="lin" valueType="num">
                                      <p:cBhvr>
                                        <p:cTn id="28" dur="1000" fill="hold"/>
                                        <p:tgtEl>
                                          <p:spTgt spid="287"/>
                                        </p:tgtEl>
                                        <p:attrNameLst>
                                          <p:attrName>ppt_h</p:attrName>
                                        </p:attrNameLst>
                                      </p:cBhvr>
                                      <p:tavLst>
                                        <p:tav tm="0">
                                          <p:val>
                                            <p:fltVal val="0"/>
                                          </p:val>
                                        </p:tav>
                                        <p:tav tm="100000">
                                          <p:val>
                                            <p:strVal val="#ppt_h"/>
                                          </p:val>
                                        </p:tav>
                                      </p:tavLst>
                                    </p:anim>
                                    <p:anim calcmode="lin" valueType="num">
                                      <p:cBhvr>
                                        <p:cTn id="29" dur="1000" fill="hold"/>
                                        <p:tgtEl>
                                          <p:spTgt spid="287"/>
                                        </p:tgtEl>
                                        <p:attrNameLst>
                                          <p:attrName>style.rotation</p:attrName>
                                        </p:attrNameLst>
                                      </p:cBhvr>
                                      <p:tavLst>
                                        <p:tav tm="0">
                                          <p:val>
                                            <p:fltVal val="90"/>
                                          </p:val>
                                        </p:tav>
                                        <p:tav tm="100000">
                                          <p:val>
                                            <p:fltVal val="0"/>
                                          </p:val>
                                        </p:tav>
                                      </p:tavLst>
                                    </p:anim>
                                    <p:animEffect transition="in" filter="fade">
                                      <p:cBhvr>
                                        <p:cTn id="30" dur="1000"/>
                                        <p:tgtEl>
                                          <p:spTgt spid="287"/>
                                        </p:tgtEl>
                                      </p:cBhvr>
                                    </p:animEffect>
                                  </p:childTnLst>
                                </p:cTn>
                              </p:par>
                              <p:par>
                                <p:cTn id="31" presetID="31" presetClass="entr" presetSubtype="0" fill="hold" grpId="0" nodeType="withEffect">
                                  <p:stCondLst>
                                    <p:cond delay="0"/>
                                  </p:stCondLst>
                                  <p:childTnLst>
                                    <p:set>
                                      <p:cBhvr>
                                        <p:cTn id="32" dur="1" fill="hold">
                                          <p:stCondLst>
                                            <p:cond delay="0"/>
                                          </p:stCondLst>
                                        </p:cTn>
                                        <p:tgtEl>
                                          <p:spTgt spid="288"/>
                                        </p:tgtEl>
                                        <p:attrNameLst>
                                          <p:attrName>style.visibility</p:attrName>
                                        </p:attrNameLst>
                                      </p:cBhvr>
                                      <p:to>
                                        <p:strVal val="visible"/>
                                      </p:to>
                                    </p:set>
                                    <p:anim calcmode="lin" valueType="num">
                                      <p:cBhvr>
                                        <p:cTn id="33" dur="1000" fill="hold"/>
                                        <p:tgtEl>
                                          <p:spTgt spid="288"/>
                                        </p:tgtEl>
                                        <p:attrNameLst>
                                          <p:attrName>ppt_w</p:attrName>
                                        </p:attrNameLst>
                                      </p:cBhvr>
                                      <p:tavLst>
                                        <p:tav tm="0">
                                          <p:val>
                                            <p:fltVal val="0"/>
                                          </p:val>
                                        </p:tav>
                                        <p:tav tm="100000">
                                          <p:val>
                                            <p:strVal val="#ppt_w"/>
                                          </p:val>
                                        </p:tav>
                                      </p:tavLst>
                                    </p:anim>
                                    <p:anim calcmode="lin" valueType="num">
                                      <p:cBhvr>
                                        <p:cTn id="34" dur="1000" fill="hold"/>
                                        <p:tgtEl>
                                          <p:spTgt spid="288"/>
                                        </p:tgtEl>
                                        <p:attrNameLst>
                                          <p:attrName>ppt_h</p:attrName>
                                        </p:attrNameLst>
                                      </p:cBhvr>
                                      <p:tavLst>
                                        <p:tav tm="0">
                                          <p:val>
                                            <p:fltVal val="0"/>
                                          </p:val>
                                        </p:tav>
                                        <p:tav tm="100000">
                                          <p:val>
                                            <p:strVal val="#ppt_h"/>
                                          </p:val>
                                        </p:tav>
                                      </p:tavLst>
                                    </p:anim>
                                    <p:anim calcmode="lin" valueType="num">
                                      <p:cBhvr>
                                        <p:cTn id="35" dur="1000" fill="hold"/>
                                        <p:tgtEl>
                                          <p:spTgt spid="288"/>
                                        </p:tgtEl>
                                        <p:attrNameLst>
                                          <p:attrName>style.rotation</p:attrName>
                                        </p:attrNameLst>
                                      </p:cBhvr>
                                      <p:tavLst>
                                        <p:tav tm="0">
                                          <p:val>
                                            <p:fltVal val="90"/>
                                          </p:val>
                                        </p:tav>
                                        <p:tav tm="100000">
                                          <p:val>
                                            <p:fltVal val="0"/>
                                          </p:val>
                                        </p:tav>
                                      </p:tavLst>
                                    </p:anim>
                                    <p:animEffect transition="in" filter="fade">
                                      <p:cBhvr>
                                        <p:cTn id="36" dur="1000"/>
                                        <p:tgtEl>
                                          <p:spTgt spid="288"/>
                                        </p:tgtEl>
                                      </p:cBhvr>
                                    </p:animEffect>
                                  </p:childTnLst>
                                </p:cTn>
                              </p:par>
                              <p:par>
                                <p:cTn id="37" presetID="31" presetClass="entr" presetSubtype="0" fill="hold" nodeType="withEffect">
                                  <p:stCondLst>
                                    <p:cond delay="0"/>
                                  </p:stCondLst>
                                  <p:childTnLst>
                                    <p:set>
                                      <p:cBhvr>
                                        <p:cTn id="38" dur="1" fill="hold">
                                          <p:stCondLst>
                                            <p:cond delay="0"/>
                                          </p:stCondLst>
                                        </p:cTn>
                                        <p:tgtEl>
                                          <p:spTgt spid="291"/>
                                        </p:tgtEl>
                                        <p:attrNameLst>
                                          <p:attrName>style.visibility</p:attrName>
                                        </p:attrNameLst>
                                      </p:cBhvr>
                                      <p:to>
                                        <p:strVal val="visible"/>
                                      </p:to>
                                    </p:set>
                                    <p:anim calcmode="lin" valueType="num">
                                      <p:cBhvr>
                                        <p:cTn id="39" dur="1000" fill="hold"/>
                                        <p:tgtEl>
                                          <p:spTgt spid="291"/>
                                        </p:tgtEl>
                                        <p:attrNameLst>
                                          <p:attrName>ppt_w</p:attrName>
                                        </p:attrNameLst>
                                      </p:cBhvr>
                                      <p:tavLst>
                                        <p:tav tm="0">
                                          <p:val>
                                            <p:fltVal val="0"/>
                                          </p:val>
                                        </p:tav>
                                        <p:tav tm="100000">
                                          <p:val>
                                            <p:strVal val="#ppt_w"/>
                                          </p:val>
                                        </p:tav>
                                      </p:tavLst>
                                    </p:anim>
                                    <p:anim calcmode="lin" valueType="num">
                                      <p:cBhvr>
                                        <p:cTn id="40" dur="1000" fill="hold"/>
                                        <p:tgtEl>
                                          <p:spTgt spid="291"/>
                                        </p:tgtEl>
                                        <p:attrNameLst>
                                          <p:attrName>ppt_h</p:attrName>
                                        </p:attrNameLst>
                                      </p:cBhvr>
                                      <p:tavLst>
                                        <p:tav tm="0">
                                          <p:val>
                                            <p:fltVal val="0"/>
                                          </p:val>
                                        </p:tav>
                                        <p:tav tm="100000">
                                          <p:val>
                                            <p:strVal val="#ppt_h"/>
                                          </p:val>
                                        </p:tav>
                                      </p:tavLst>
                                    </p:anim>
                                    <p:anim calcmode="lin" valueType="num">
                                      <p:cBhvr>
                                        <p:cTn id="41" dur="1000" fill="hold"/>
                                        <p:tgtEl>
                                          <p:spTgt spid="291"/>
                                        </p:tgtEl>
                                        <p:attrNameLst>
                                          <p:attrName>style.rotation</p:attrName>
                                        </p:attrNameLst>
                                      </p:cBhvr>
                                      <p:tavLst>
                                        <p:tav tm="0">
                                          <p:val>
                                            <p:fltVal val="90"/>
                                          </p:val>
                                        </p:tav>
                                        <p:tav tm="100000">
                                          <p:val>
                                            <p:fltVal val="0"/>
                                          </p:val>
                                        </p:tav>
                                      </p:tavLst>
                                    </p:anim>
                                    <p:animEffect transition="in" filter="fade">
                                      <p:cBhvr>
                                        <p:cTn id="42" dur="1000"/>
                                        <p:tgtEl>
                                          <p:spTgt spid="291"/>
                                        </p:tgtEl>
                                      </p:cBhvr>
                                    </p:animEffect>
                                  </p:childTnLst>
                                </p:cTn>
                              </p:par>
                            </p:childTnLst>
                          </p:cTn>
                        </p:par>
                      </p:childTnLst>
                    </p:cTn>
                  </p:par>
                  <p:par>
                    <p:cTn id="43" fill="hold">
                      <p:stCondLst>
                        <p:cond delay="indefinite"/>
                      </p:stCondLst>
                      <p:childTnLst>
                        <p:par>
                          <p:cTn id="44" fill="hold">
                            <p:stCondLst>
                              <p:cond delay="0"/>
                            </p:stCondLst>
                            <p:childTnLst>
                              <p:par>
                                <p:cTn id="45" presetID="31" presetClass="entr" presetSubtype="0" fill="hold" grpId="0" nodeType="clickEffect">
                                  <p:stCondLst>
                                    <p:cond delay="0"/>
                                  </p:stCondLst>
                                  <p:childTnLst>
                                    <p:set>
                                      <p:cBhvr>
                                        <p:cTn id="46" dur="1" fill="hold">
                                          <p:stCondLst>
                                            <p:cond delay="0"/>
                                          </p:stCondLst>
                                        </p:cTn>
                                        <p:tgtEl>
                                          <p:spTgt spid="297"/>
                                        </p:tgtEl>
                                        <p:attrNameLst>
                                          <p:attrName>style.visibility</p:attrName>
                                        </p:attrNameLst>
                                      </p:cBhvr>
                                      <p:to>
                                        <p:strVal val="visible"/>
                                      </p:to>
                                    </p:set>
                                    <p:anim calcmode="lin" valueType="num">
                                      <p:cBhvr>
                                        <p:cTn id="47" dur="1000" fill="hold"/>
                                        <p:tgtEl>
                                          <p:spTgt spid="297"/>
                                        </p:tgtEl>
                                        <p:attrNameLst>
                                          <p:attrName>ppt_w</p:attrName>
                                        </p:attrNameLst>
                                      </p:cBhvr>
                                      <p:tavLst>
                                        <p:tav tm="0">
                                          <p:val>
                                            <p:fltVal val="0"/>
                                          </p:val>
                                        </p:tav>
                                        <p:tav tm="100000">
                                          <p:val>
                                            <p:strVal val="#ppt_w"/>
                                          </p:val>
                                        </p:tav>
                                      </p:tavLst>
                                    </p:anim>
                                    <p:anim calcmode="lin" valueType="num">
                                      <p:cBhvr>
                                        <p:cTn id="48" dur="1000" fill="hold"/>
                                        <p:tgtEl>
                                          <p:spTgt spid="297"/>
                                        </p:tgtEl>
                                        <p:attrNameLst>
                                          <p:attrName>ppt_h</p:attrName>
                                        </p:attrNameLst>
                                      </p:cBhvr>
                                      <p:tavLst>
                                        <p:tav tm="0">
                                          <p:val>
                                            <p:fltVal val="0"/>
                                          </p:val>
                                        </p:tav>
                                        <p:tav tm="100000">
                                          <p:val>
                                            <p:strVal val="#ppt_h"/>
                                          </p:val>
                                        </p:tav>
                                      </p:tavLst>
                                    </p:anim>
                                    <p:anim calcmode="lin" valueType="num">
                                      <p:cBhvr>
                                        <p:cTn id="49" dur="1000" fill="hold"/>
                                        <p:tgtEl>
                                          <p:spTgt spid="297"/>
                                        </p:tgtEl>
                                        <p:attrNameLst>
                                          <p:attrName>style.rotation</p:attrName>
                                        </p:attrNameLst>
                                      </p:cBhvr>
                                      <p:tavLst>
                                        <p:tav tm="0">
                                          <p:val>
                                            <p:fltVal val="90"/>
                                          </p:val>
                                        </p:tav>
                                        <p:tav tm="100000">
                                          <p:val>
                                            <p:fltVal val="0"/>
                                          </p:val>
                                        </p:tav>
                                      </p:tavLst>
                                    </p:anim>
                                    <p:animEffect transition="in" filter="fade">
                                      <p:cBhvr>
                                        <p:cTn id="50" dur="1000"/>
                                        <p:tgtEl>
                                          <p:spTgt spid="297"/>
                                        </p:tgtEl>
                                      </p:cBhvr>
                                    </p:animEffect>
                                  </p:childTnLst>
                                </p:cTn>
                              </p:par>
                              <p:par>
                                <p:cTn id="51" presetID="31" presetClass="entr" presetSubtype="0" fill="hold" grpId="0" nodeType="withEffect">
                                  <p:stCondLst>
                                    <p:cond delay="0"/>
                                  </p:stCondLst>
                                  <p:childTnLst>
                                    <p:set>
                                      <p:cBhvr>
                                        <p:cTn id="52" dur="1" fill="hold">
                                          <p:stCondLst>
                                            <p:cond delay="0"/>
                                          </p:stCondLst>
                                        </p:cTn>
                                        <p:tgtEl>
                                          <p:spTgt spid="298"/>
                                        </p:tgtEl>
                                        <p:attrNameLst>
                                          <p:attrName>style.visibility</p:attrName>
                                        </p:attrNameLst>
                                      </p:cBhvr>
                                      <p:to>
                                        <p:strVal val="visible"/>
                                      </p:to>
                                    </p:set>
                                    <p:anim calcmode="lin" valueType="num">
                                      <p:cBhvr>
                                        <p:cTn id="53" dur="1000" fill="hold"/>
                                        <p:tgtEl>
                                          <p:spTgt spid="298"/>
                                        </p:tgtEl>
                                        <p:attrNameLst>
                                          <p:attrName>ppt_w</p:attrName>
                                        </p:attrNameLst>
                                      </p:cBhvr>
                                      <p:tavLst>
                                        <p:tav tm="0">
                                          <p:val>
                                            <p:fltVal val="0"/>
                                          </p:val>
                                        </p:tav>
                                        <p:tav tm="100000">
                                          <p:val>
                                            <p:strVal val="#ppt_w"/>
                                          </p:val>
                                        </p:tav>
                                      </p:tavLst>
                                    </p:anim>
                                    <p:anim calcmode="lin" valueType="num">
                                      <p:cBhvr>
                                        <p:cTn id="54" dur="1000" fill="hold"/>
                                        <p:tgtEl>
                                          <p:spTgt spid="298"/>
                                        </p:tgtEl>
                                        <p:attrNameLst>
                                          <p:attrName>ppt_h</p:attrName>
                                        </p:attrNameLst>
                                      </p:cBhvr>
                                      <p:tavLst>
                                        <p:tav tm="0">
                                          <p:val>
                                            <p:fltVal val="0"/>
                                          </p:val>
                                        </p:tav>
                                        <p:tav tm="100000">
                                          <p:val>
                                            <p:strVal val="#ppt_h"/>
                                          </p:val>
                                        </p:tav>
                                      </p:tavLst>
                                    </p:anim>
                                    <p:anim calcmode="lin" valueType="num">
                                      <p:cBhvr>
                                        <p:cTn id="55" dur="1000" fill="hold"/>
                                        <p:tgtEl>
                                          <p:spTgt spid="298"/>
                                        </p:tgtEl>
                                        <p:attrNameLst>
                                          <p:attrName>style.rotation</p:attrName>
                                        </p:attrNameLst>
                                      </p:cBhvr>
                                      <p:tavLst>
                                        <p:tav tm="0">
                                          <p:val>
                                            <p:fltVal val="90"/>
                                          </p:val>
                                        </p:tav>
                                        <p:tav tm="100000">
                                          <p:val>
                                            <p:fltVal val="0"/>
                                          </p:val>
                                        </p:tav>
                                      </p:tavLst>
                                    </p:anim>
                                    <p:animEffect transition="in" filter="fade">
                                      <p:cBhvr>
                                        <p:cTn id="56" dur="1000"/>
                                        <p:tgtEl>
                                          <p:spTgt spid="298"/>
                                        </p:tgtEl>
                                      </p:cBhvr>
                                    </p:animEffect>
                                  </p:childTnLst>
                                </p:cTn>
                              </p:par>
                              <p:par>
                                <p:cTn id="57" presetID="31" presetClass="entr" presetSubtype="0" fill="hold" nodeType="withEffect">
                                  <p:stCondLst>
                                    <p:cond delay="0"/>
                                  </p:stCondLst>
                                  <p:childTnLst>
                                    <p:set>
                                      <p:cBhvr>
                                        <p:cTn id="58" dur="1" fill="hold">
                                          <p:stCondLst>
                                            <p:cond delay="0"/>
                                          </p:stCondLst>
                                        </p:cTn>
                                        <p:tgtEl>
                                          <p:spTgt spid="293"/>
                                        </p:tgtEl>
                                        <p:attrNameLst>
                                          <p:attrName>style.visibility</p:attrName>
                                        </p:attrNameLst>
                                      </p:cBhvr>
                                      <p:to>
                                        <p:strVal val="visible"/>
                                      </p:to>
                                    </p:set>
                                    <p:anim calcmode="lin" valueType="num">
                                      <p:cBhvr>
                                        <p:cTn id="59" dur="1000" fill="hold"/>
                                        <p:tgtEl>
                                          <p:spTgt spid="293"/>
                                        </p:tgtEl>
                                        <p:attrNameLst>
                                          <p:attrName>ppt_w</p:attrName>
                                        </p:attrNameLst>
                                      </p:cBhvr>
                                      <p:tavLst>
                                        <p:tav tm="0">
                                          <p:val>
                                            <p:fltVal val="0"/>
                                          </p:val>
                                        </p:tav>
                                        <p:tav tm="100000">
                                          <p:val>
                                            <p:strVal val="#ppt_w"/>
                                          </p:val>
                                        </p:tav>
                                      </p:tavLst>
                                    </p:anim>
                                    <p:anim calcmode="lin" valueType="num">
                                      <p:cBhvr>
                                        <p:cTn id="60" dur="1000" fill="hold"/>
                                        <p:tgtEl>
                                          <p:spTgt spid="293"/>
                                        </p:tgtEl>
                                        <p:attrNameLst>
                                          <p:attrName>ppt_h</p:attrName>
                                        </p:attrNameLst>
                                      </p:cBhvr>
                                      <p:tavLst>
                                        <p:tav tm="0">
                                          <p:val>
                                            <p:fltVal val="0"/>
                                          </p:val>
                                        </p:tav>
                                        <p:tav tm="100000">
                                          <p:val>
                                            <p:strVal val="#ppt_h"/>
                                          </p:val>
                                        </p:tav>
                                      </p:tavLst>
                                    </p:anim>
                                    <p:anim calcmode="lin" valueType="num">
                                      <p:cBhvr>
                                        <p:cTn id="61" dur="1000" fill="hold"/>
                                        <p:tgtEl>
                                          <p:spTgt spid="293"/>
                                        </p:tgtEl>
                                        <p:attrNameLst>
                                          <p:attrName>style.rotation</p:attrName>
                                        </p:attrNameLst>
                                      </p:cBhvr>
                                      <p:tavLst>
                                        <p:tav tm="0">
                                          <p:val>
                                            <p:fltVal val="90"/>
                                          </p:val>
                                        </p:tav>
                                        <p:tav tm="100000">
                                          <p:val>
                                            <p:fltVal val="0"/>
                                          </p:val>
                                        </p:tav>
                                      </p:tavLst>
                                    </p:anim>
                                    <p:animEffect transition="in" filter="fade">
                                      <p:cBhvr>
                                        <p:cTn id="62" dur="1000"/>
                                        <p:tgtEl>
                                          <p:spTgt spid="293"/>
                                        </p:tgtEl>
                                      </p:cBhvr>
                                    </p:animEffect>
                                  </p:childTnLst>
                                </p:cTn>
                              </p:par>
                            </p:childTnLst>
                          </p:cTn>
                        </p:par>
                      </p:childTnLst>
                    </p:cTn>
                  </p:par>
                  <p:par>
                    <p:cTn id="63" fill="hold">
                      <p:stCondLst>
                        <p:cond delay="indefinite"/>
                      </p:stCondLst>
                      <p:childTnLst>
                        <p:par>
                          <p:cTn id="64" fill="hold">
                            <p:stCondLst>
                              <p:cond delay="0"/>
                            </p:stCondLst>
                            <p:childTnLst>
                              <p:par>
                                <p:cTn id="65" presetID="31" presetClass="entr" presetSubtype="0" fill="hold" nodeType="clickEffect">
                                  <p:stCondLst>
                                    <p:cond delay="0"/>
                                  </p:stCondLst>
                                  <p:childTnLst>
                                    <p:set>
                                      <p:cBhvr>
                                        <p:cTn id="66" dur="1" fill="hold">
                                          <p:stCondLst>
                                            <p:cond delay="0"/>
                                          </p:stCondLst>
                                        </p:cTn>
                                        <p:tgtEl>
                                          <p:spTgt spid="303"/>
                                        </p:tgtEl>
                                        <p:attrNameLst>
                                          <p:attrName>style.visibility</p:attrName>
                                        </p:attrNameLst>
                                      </p:cBhvr>
                                      <p:to>
                                        <p:strVal val="visible"/>
                                      </p:to>
                                    </p:set>
                                    <p:anim calcmode="lin" valueType="num">
                                      <p:cBhvr>
                                        <p:cTn id="67" dur="1000" fill="hold"/>
                                        <p:tgtEl>
                                          <p:spTgt spid="303"/>
                                        </p:tgtEl>
                                        <p:attrNameLst>
                                          <p:attrName>ppt_w</p:attrName>
                                        </p:attrNameLst>
                                      </p:cBhvr>
                                      <p:tavLst>
                                        <p:tav tm="0">
                                          <p:val>
                                            <p:fltVal val="0"/>
                                          </p:val>
                                        </p:tav>
                                        <p:tav tm="100000">
                                          <p:val>
                                            <p:strVal val="#ppt_w"/>
                                          </p:val>
                                        </p:tav>
                                      </p:tavLst>
                                    </p:anim>
                                    <p:anim calcmode="lin" valueType="num">
                                      <p:cBhvr>
                                        <p:cTn id="68" dur="1000" fill="hold"/>
                                        <p:tgtEl>
                                          <p:spTgt spid="303"/>
                                        </p:tgtEl>
                                        <p:attrNameLst>
                                          <p:attrName>ppt_h</p:attrName>
                                        </p:attrNameLst>
                                      </p:cBhvr>
                                      <p:tavLst>
                                        <p:tav tm="0">
                                          <p:val>
                                            <p:fltVal val="0"/>
                                          </p:val>
                                        </p:tav>
                                        <p:tav tm="100000">
                                          <p:val>
                                            <p:strVal val="#ppt_h"/>
                                          </p:val>
                                        </p:tav>
                                      </p:tavLst>
                                    </p:anim>
                                    <p:anim calcmode="lin" valueType="num">
                                      <p:cBhvr>
                                        <p:cTn id="69" dur="1000" fill="hold"/>
                                        <p:tgtEl>
                                          <p:spTgt spid="303"/>
                                        </p:tgtEl>
                                        <p:attrNameLst>
                                          <p:attrName>style.rotation</p:attrName>
                                        </p:attrNameLst>
                                      </p:cBhvr>
                                      <p:tavLst>
                                        <p:tav tm="0">
                                          <p:val>
                                            <p:fltVal val="90"/>
                                          </p:val>
                                        </p:tav>
                                        <p:tav tm="100000">
                                          <p:val>
                                            <p:fltVal val="0"/>
                                          </p:val>
                                        </p:tav>
                                      </p:tavLst>
                                    </p:anim>
                                    <p:animEffect transition="in" filter="fade">
                                      <p:cBhvr>
                                        <p:cTn id="70" dur="1000"/>
                                        <p:tgtEl>
                                          <p:spTgt spid="303"/>
                                        </p:tgtEl>
                                      </p:cBhvr>
                                    </p:animEffect>
                                  </p:childTnLst>
                                </p:cTn>
                              </p:par>
                            </p:childTnLst>
                          </p:cTn>
                        </p:par>
                      </p:childTnLst>
                    </p:cTn>
                  </p:par>
                  <p:par>
                    <p:cTn id="71" fill="hold">
                      <p:stCondLst>
                        <p:cond delay="indefinite"/>
                      </p:stCondLst>
                      <p:childTnLst>
                        <p:par>
                          <p:cTn id="72" fill="hold">
                            <p:stCondLst>
                              <p:cond delay="0"/>
                            </p:stCondLst>
                            <p:childTnLst>
                              <p:par>
                                <p:cTn id="73" presetID="31" presetClass="entr" presetSubtype="0" fill="hold" grpId="0" nodeType="clickEffect">
                                  <p:stCondLst>
                                    <p:cond delay="0"/>
                                  </p:stCondLst>
                                  <p:childTnLst>
                                    <p:set>
                                      <p:cBhvr>
                                        <p:cTn id="74" dur="1" fill="hold">
                                          <p:stCondLst>
                                            <p:cond delay="0"/>
                                          </p:stCondLst>
                                        </p:cTn>
                                        <p:tgtEl>
                                          <p:spTgt spid="299"/>
                                        </p:tgtEl>
                                        <p:attrNameLst>
                                          <p:attrName>style.visibility</p:attrName>
                                        </p:attrNameLst>
                                      </p:cBhvr>
                                      <p:to>
                                        <p:strVal val="visible"/>
                                      </p:to>
                                    </p:set>
                                    <p:anim calcmode="lin" valueType="num">
                                      <p:cBhvr>
                                        <p:cTn id="75" dur="1000" fill="hold"/>
                                        <p:tgtEl>
                                          <p:spTgt spid="299"/>
                                        </p:tgtEl>
                                        <p:attrNameLst>
                                          <p:attrName>ppt_w</p:attrName>
                                        </p:attrNameLst>
                                      </p:cBhvr>
                                      <p:tavLst>
                                        <p:tav tm="0">
                                          <p:val>
                                            <p:fltVal val="0"/>
                                          </p:val>
                                        </p:tav>
                                        <p:tav tm="100000">
                                          <p:val>
                                            <p:strVal val="#ppt_w"/>
                                          </p:val>
                                        </p:tav>
                                      </p:tavLst>
                                    </p:anim>
                                    <p:anim calcmode="lin" valueType="num">
                                      <p:cBhvr>
                                        <p:cTn id="76" dur="1000" fill="hold"/>
                                        <p:tgtEl>
                                          <p:spTgt spid="299"/>
                                        </p:tgtEl>
                                        <p:attrNameLst>
                                          <p:attrName>ppt_h</p:attrName>
                                        </p:attrNameLst>
                                      </p:cBhvr>
                                      <p:tavLst>
                                        <p:tav tm="0">
                                          <p:val>
                                            <p:fltVal val="0"/>
                                          </p:val>
                                        </p:tav>
                                        <p:tav tm="100000">
                                          <p:val>
                                            <p:strVal val="#ppt_h"/>
                                          </p:val>
                                        </p:tav>
                                      </p:tavLst>
                                    </p:anim>
                                    <p:anim calcmode="lin" valueType="num">
                                      <p:cBhvr>
                                        <p:cTn id="77" dur="1000" fill="hold"/>
                                        <p:tgtEl>
                                          <p:spTgt spid="299"/>
                                        </p:tgtEl>
                                        <p:attrNameLst>
                                          <p:attrName>style.rotation</p:attrName>
                                        </p:attrNameLst>
                                      </p:cBhvr>
                                      <p:tavLst>
                                        <p:tav tm="0">
                                          <p:val>
                                            <p:fltVal val="90"/>
                                          </p:val>
                                        </p:tav>
                                        <p:tav tm="100000">
                                          <p:val>
                                            <p:fltVal val="0"/>
                                          </p:val>
                                        </p:tav>
                                      </p:tavLst>
                                    </p:anim>
                                    <p:animEffect transition="in" filter="fade">
                                      <p:cBhvr>
                                        <p:cTn id="78" dur="1000"/>
                                        <p:tgtEl>
                                          <p:spTgt spid="299"/>
                                        </p:tgtEl>
                                      </p:cBhvr>
                                    </p:animEffect>
                                  </p:childTnLst>
                                </p:cTn>
                              </p:par>
                              <p:par>
                                <p:cTn id="79" presetID="31" presetClass="entr" presetSubtype="0" fill="hold" nodeType="withEffect">
                                  <p:stCondLst>
                                    <p:cond delay="0"/>
                                  </p:stCondLst>
                                  <p:childTnLst>
                                    <p:set>
                                      <p:cBhvr>
                                        <p:cTn id="80" dur="1" fill="hold">
                                          <p:stCondLst>
                                            <p:cond delay="0"/>
                                          </p:stCondLst>
                                        </p:cTn>
                                        <p:tgtEl>
                                          <p:spTgt spid="295"/>
                                        </p:tgtEl>
                                        <p:attrNameLst>
                                          <p:attrName>style.visibility</p:attrName>
                                        </p:attrNameLst>
                                      </p:cBhvr>
                                      <p:to>
                                        <p:strVal val="visible"/>
                                      </p:to>
                                    </p:set>
                                    <p:anim calcmode="lin" valueType="num">
                                      <p:cBhvr>
                                        <p:cTn id="81" dur="1000" fill="hold"/>
                                        <p:tgtEl>
                                          <p:spTgt spid="295"/>
                                        </p:tgtEl>
                                        <p:attrNameLst>
                                          <p:attrName>ppt_w</p:attrName>
                                        </p:attrNameLst>
                                      </p:cBhvr>
                                      <p:tavLst>
                                        <p:tav tm="0">
                                          <p:val>
                                            <p:fltVal val="0"/>
                                          </p:val>
                                        </p:tav>
                                        <p:tav tm="100000">
                                          <p:val>
                                            <p:strVal val="#ppt_w"/>
                                          </p:val>
                                        </p:tav>
                                      </p:tavLst>
                                    </p:anim>
                                    <p:anim calcmode="lin" valueType="num">
                                      <p:cBhvr>
                                        <p:cTn id="82" dur="1000" fill="hold"/>
                                        <p:tgtEl>
                                          <p:spTgt spid="295"/>
                                        </p:tgtEl>
                                        <p:attrNameLst>
                                          <p:attrName>ppt_h</p:attrName>
                                        </p:attrNameLst>
                                      </p:cBhvr>
                                      <p:tavLst>
                                        <p:tav tm="0">
                                          <p:val>
                                            <p:fltVal val="0"/>
                                          </p:val>
                                        </p:tav>
                                        <p:tav tm="100000">
                                          <p:val>
                                            <p:strVal val="#ppt_h"/>
                                          </p:val>
                                        </p:tav>
                                      </p:tavLst>
                                    </p:anim>
                                    <p:anim calcmode="lin" valueType="num">
                                      <p:cBhvr>
                                        <p:cTn id="83" dur="1000" fill="hold"/>
                                        <p:tgtEl>
                                          <p:spTgt spid="295"/>
                                        </p:tgtEl>
                                        <p:attrNameLst>
                                          <p:attrName>style.rotation</p:attrName>
                                        </p:attrNameLst>
                                      </p:cBhvr>
                                      <p:tavLst>
                                        <p:tav tm="0">
                                          <p:val>
                                            <p:fltVal val="90"/>
                                          </p:val>
                                        </p:tav>
                                        <p:tav tm="100000">
                                          <p:val>
                                            <p:fltVal val="0"/>
                                          </p:val>
                                        </p:tav>
                                      </p:tavLst>
                                    </p:anim>
                                    <p:animEffect transition="in" filter="fade">
                                      <p:cBhvr>
                                        <p:cTn id="84" dur="1000"/>
                                        <p:tgtEl>
                                          <p:spTgt spid="295"/>
                                        </p:tgtEl>
                                      </p:cBhvr>
                                    </p:animEffect>
                                  </p:childTnLst>
                                </p:cTn>
                              </p:par>
                            </p:childTnLst>
                          </p:cTn>
                        </p:par>
                      </p:childTnLst>
                    </p:cTn>
                  </p:par>
                  <p:par>
                    <p:cTn id="85" fill="hold">
                      <p:stCondLst>
                        <p:cond delay="indefinite"/>
                      </p:stCondLst>
                      <p:childTnLst>
                        <p:par>
                          <p:cTn id="86" fill="hold">
                            <p:stCondLst>
                              <p:cond delay="0"/>
                            </p:stCondLst>
                            <p:childTnLst>
                              <p:par>
                                <p:cTn id="87" presetID="31" presetClass="entr" presetSubtype="0" fill="hold" nodeType="clickEffect">
                                  <p:stCondLst>
                                    <p:cond delay="0"/>
                                  </p:stCondLst>
                                  <p:childTnLst>
                                    <p:set>
                                      <p:cBhvr>
                                        <p:cTn id="88" dur="1" fill="hold">
                                          <p:stCondLst>
                                            <p:cond delay="0"/>
                                          </p:stCondLst>
                                        </p:cTn>
                                        <p:tgtEl>
                                          <p:spTgt spid="309"/>
                                        </p:tgtEl>
                                        <p:attrNameLst>
                                          <p:attrName>style.visibility</p:attrName>
                                        </p:attrNameLst>
                                      </p:cBhvr>
                                      <p:to>
                                        <p:strVal val="visible"/>
                                      </p:to>
                                    </p:set>
                                    <p:anim calcmode="lin" valueType="num">
                                      <p:cBhvr>
                                        <p:cTn id="89" dur="1000" fill="hold"/>
                                        <p:tgtEl>
                                          <p:spTgt spid="309"/>
                                        </p:tgtEl>
                                        <p:attrNameLst>
                                          <p:attrName>ppt_w</p:attrName>
                                        </p:attrNameLst>
                                      </p:cBhvr>
                                      <p:tavLst>
                                        <p:tav tm="0">
                                          <p:val>
                                            <p:fltVal val="0"/>
                                          </p:val>
                                        </p:tav>
                                        <p:tav tm="100000">
                                          <p:val>
                                            <p:strVal val="#ppt_w"/>
                                          </p:val>
                                        </p:tav>
                                      </p:tavLst>
                                    </p:anim>
                                    <p:anim calcmode="lin" valueType="num">
                                      <p:cBhvr>
                                        <p:cTn id="90" dur="1000" fill="hold"/>
                                        <p:tgtEl>
                                          <p:spTgt spid="309"/>
                                        </p:tgtEl>
                                        <p:attrNameLst>
                                          <p:attrName>ppt_h</p:attrName>
                                        </p:attrNameLst>
                                      </p:cBhvr>
                                      <p:tavLst>
                                        <p:tav tm="0">
                                          <p:val>
                                            <p:fltVal val="0"/>
                                          </p:val>
                                        </p:tav>
                                        <p:tav tm="100000">
                                          <p:val>
                                            <p:strVal val="#ppt_h"/>
                                          </p:val>
                                        </p:tav>
                                      </p:tavLst>
                                    </p:anim>
                                    <p:anim calcmode="lin" valueType="num">
                                      <p:cBhvr>
                                        <p:cTn id="91" dur="1000" fill="hold"/>
                                        <p:tgtEl>
                                          <p:spTgt spid="309"/>
                                        </p:tgtEl>
                                        <p:attrNameLst>
                                          <p:attrName>style.rotation</p:attrName>
                                        </p:attrNameLst>
                                      </p:cBhvr>
                                      <p:tavLst>
                                        <p:tav tm="0">
                                          <p:val>
                                            <p:fltVal val="90"/>
                                          </p:val>
                                        </p:tav>
                                        <p:tav tm="100000">
                                          <p:val>
                                            <p:fltVal val="0"/>
                                          </p:val>
                                        </p:tav>
                                      </p:tavLst>
                                    </p:anim>
                                    <p:animEffect transition="in" filter="fade">
                                      <p:cBhvr>
                                        <p:cTn id="92" dur="1000"/>
                                        <p:tgtEl>
                                          <p:spTgt spid="309"/>
                                        </p:tgtEl>
                                      </p:cBhvr>
                                    </p:animEffect>
                                  </p:childTnLst>
                                </p:cTn>
                              </p:par>
                            </p:childTnLst>
                          </p:cTn>
                        </p:par>
                      </p:childTnLst>
                    </p:cTn>
                  </p:par>
                  <p:par>
                    <p:cTn id="93" fill="hold">
                      <p:stCondLst>
                        <p:cond delay="indefinite"/>
                      </p:stCondLst>
                      <p:childTnLst>
                        <p:par>
                          <p:cTn id="94" fill="hold">
                            <p:stCondLst>
                              <p:cond delay="0"/>
                            </p:stCondLst>
                            <p:childTnLst>
                              <p:par>
                                <p:cTn id="95" presetID="31" presetClass="entr" presetSubtype="0" fill="hold" grpId="0" nodeType="clickEffect">
                                  <p:stCondLst>
                                    <p:cond delay="0"/>
                                  </p:stCondLst>
                                  <p:childTnLst>
                                    <p:set>
                                      <p:cBhvr>
                                        <p:cTn id="96" dur="1" fill="hold">
                                          <p:stCondLst>
                                            <p:cond delay="0"/>
                                          </p:stCondLst>
                                        </p:cTn>
                                        <p:tgtEl>
                                          <p:spTgt spid="300"/>
                                        </p:tgtEl>
                                        <p:attrNameLst>
                                          <p:attrName>style.visibility</p:attrName>
                                        </p:attrNameLst>
                                      </p:cBhvr>
                                      <p:to>
                                        <p:strVal val="visible"/>
                                      </p:to>
                                    </p:set>
                                    <p:anim calcmode="lin" valueType="num">
                                      <p:cBhvr>
                                        <p:cTn id="97" dur="1000" fill="hold"/>
                                        <p:tgtEl>
                                          <p:spTgt spid="300"/>
                                        </p:tgtEl>
                                        <p:attrNameLst>
                                          <p:attrName>ppt_w</p:attrName>
                                        </p:attrNameLst>
                                      </p:cBhvr>
                                      <p:tavLst>
                                        <p:tav tm="0">
                                          <p:val>
                                            <p:fltVal val="0"/>
                                          </p:val>
                                        </p:tav>
                                        <p:tav tm="100000">
                                          <p:val>
                                            <p:strVal val="#ppt_w"/>
                                          </p:val>
                                        </p:tav>
                                      </p:tavLst>
                                    </p:anim>
                                    <p:anim calcmode="lin" valueType="num">
                                      <p:cBhvr>
                                        <p:cTn id="98" dur="1000" fill="hold"/>
                                        <p:tgtEl>
                                          <p:spTgt spid="300"/>
                                        </p:tgtEl>
                                        <p:attrNameLst>
                                          <p:attrName>ppt_h</p:attrName>
                                        </p:attrNameLst>
                                      </p:cBhvr>
                                      <p:tavLst>
                                        <p:tav tm="0">
                                          <p:val>
                                            <p:fltVal val="0"/>
                                          </p:val>
                                        </p:tav>
                                        <p:tav tm="100000">
                                          <p:val>
                                            <p:strVal val="#ppt_h"/>
                                          </p:val>
                                        </p:tav>
                                      </p:tavLst>
                                    </p:anim>
                                    <p:anim calcmode="lin" valueType="num">
                                      <p:cBhvr>
                                        <p:cTn id="99" dur="1000" fill="hold"/>
                                        <p:tgtEl>
                                          <p:spTgt spid="300"/>
                                        </p:tgtEl>
                                        <p:attrNameLst>
                                          <p:attrName>style.rotation</p:attrName>
                                        </p:attrNameLst>
                                      </p:cBhvr>
                                      <p:tavLst>
                                        <p:tav tm="0">
                                          <p:val>
                                            <p:fltVal val="90"/>
                                          </p:val>
                                        </p:tav>
                                        <p:tav tm="100000">
                                          <p:val>
                                            <p:fltVal val="0"/>
                                          </p:val>
                                        </p:tav>
                                      </p:tavLst>
                                    </p:anim>
                                    <p:animEffect transition="in" filter="fade">
                                      <p:cBhvr>
                                        <p:cTn id="100" dur="1000"/>
                                        <p:tgtEl>
                                          <p:spTgt spid="300"/>
                                        </p:tgtEl>
                                      </p:cBhvr>
                                    </p:animEffect>
                                  </p:childTnLst>
                                </p:cTn>
                              </p:par>
                              <p:par>
                                <p:cTn id="101" presetID="31" presetClass="entr" presetSubtype="0" fill="hold" nodeType="withEffect">
                                  <p:stCondLst>
                                    <p:cond delay="0"/>
                                  </p:stCondLst>
                                  <p:childTnLst>
                                    <p:set>
                                      <p:cBhvr>
                                        <p:cTn id="102" dur="1" fill="hold">
                                          <p:stCondLst>
                                            <p:cond delay="0"/>
                                          </p:stCondLst>
                                        </p:cTn>
                                        <p:tgtEl>
                                          <p:spTgt spid="305"/>
                                        </p:tgtEl>
                                        <p:attrNameLst>
                                          <p:attrName>style.visibility</p:attrName>
                                        </p:attrNameLst>
                                      </p:cBhvr>
                                      <p:to>
                                        <p:strVal val="visible"/>
                                      </p:to>
                                    </p:set>
                                    <p:anim calcmode="lin" valueType="num">
                                      <p:cBhvr>
                                        <p:cTn id="103" dur="1000" fill="hold"/>
                                        <p:tgtEl>
                                          <p:spTgt spid="305"/>
                                        </p:tgtEl>
                                        <p:attrNameLst>
                                          <p:attrName>ppt_w</p:attrName>
                                        </p:attrNameLst>
                                      </p:cBhvr>
                                      <p:tavLst>
                                        <p:tav tm="0">
                                          <p:val>
                                            <p:fltVal val="0"/>
                                          </p:val>
                                        </p:tav>
                                        <p:tav tm="100000">
                                          <p:val>
                                            <p:strVal val="#ppt_w"/>
                                          </p:val>
                                        </p:tav>
                                      </p:tavLst>
                                    </p:anim>
                                    <p:anim calcmode="lin" valueType="num">
                                      <p:cBhvr>
                                        <p:cTn id="104" dur="1000" fill="hold"/>
                                        <p:tgtEl>
                                          <p:spTgt spid="305"/>
                                        </p:tgtEl>
                                        <p:attrNameLst>
                                          <p:attrName>ppt_h</p:attrName>
                                        </p:attrNameLst>
                                      </p:cBhvr>
                                      <p:tavLst>
                                        <p:tav tm="0">
                                          <p:val>
                                            <p:fltVal val="0"/>
                                          </p:val>
                                        </p:tav>
                                        <p:tav tm="100000">
                                          <p:val>
                                            <p:strVal val="#ppt_h"/>
                                          </p:val>
                                        </p:tav>
                                      </p:tavLst>
                                    </p:anim>
                                    <p:anim calcmode="lin" valueType="num">
                                      <p:cBhvr>
                                        <p:cTn id="105" dur="1000" fill="hold"/>
                                        <p:tgtEl>
                                          <p:spTgt spid="305"/>
                                        </p:tgtEl>
                                        <p:attrNameLst>
                                          <p:attrName>style.rotation</p:attrName>
                                        </p:attrNameLst>
                                      </p:cBhvr>
                                      <p:tavLst>
                                        <p:tav tm="0">
                                          <p:val>
                                            <p:fltVal val="90"/>
                                          </p:val>
                                        </p:tav>
                                        <p:tav tm="100000">
                                          <p:val>
                                            <p:fltVal val="0"/>
                                          </p:val>
                                        </p:tav>
                                      </p:tavLst>
                                    </p:anim>
                                    <p:animEffect transition="in" filter="fade">
                                      <p:cBhvr>
                                        <p:cTn id="106" dur="1000"/>
                                        <p:tgtEl>
                                          <p:spTgt spid="305"/>
                                        </p:tgtEl>
                                      </p:cBhvr>
                                    </p:animEffect>
                                  </p:childTnLst>
                                </p:cTn>
                              </p:par>
                              <p:par>
                                <p:cTn id="107" presetID="31" presetClass="entr" presetSubtype="0" fill="hold" nodeType="withEffect">
                                  <p:stCondLst>
                                    <p:cond delay="0"/>
                                  </p:stCondLst>
                                  <p:childTnLst>
                                    <p:set>
                                      <p:cBhvr>
                                        <p:cTn id="108" dur="1" fill="hold">
                                          <p:stCondLst>
                                            <p:cond delay="0"/>
                                          </p:stCondLst>
                                        </p:cTn>
                                        <p:tgtEl>
                                          <p:spTgt spid="304"/>
                                        </p:tgtEl>
                                        <p:attrNameLst>
                                          <p:attrName>style.visibility</p:attrName>
                                        </p:attrNameLst>
                                      </p:cBhvr>
                                      <p:to>
                                        <p:strVal val="visible"/>
                                      </p:to>
                                    </p:set>
                                    <p:anim calcmode="lin" valueType="num">
                                      <p:cBhvr>
                                        <p:cTn id="109" dur="1000" fill="hold"/>
                                        <p:tgtEl>
                                          <p:spTgt spid="304"/>
                                        </p:tgtEl>
                                        <p:attrNameLst>
                                          <p:attrName>ppt_w</p:attrName>
                                        </p:attrNameLst>
                                      </p:cBhvr>
                                      <p:tavLst>
                                        <p:tav tm="0">
                                          <p:val>
                                            <p:fltVal val="0"/>
                                          </p:val>
                                        </p:tav>
                                        <p:tav tm="100000">
                                          <p:val>
                                            <p:strVal val="#ppt_w"/>
                                          </p:val>
                                        </p:tav>
                                      </p:tavLst>
                                    </p:anim>
                                    <p:anim calcmode="lin" valueType="num">
                                      <p:cBhvr>
                                        <p:cTn id="110" dur="1000" fill="hold"/>
                                        <p:tgtEl>
                                          <p:spTgt spid="304"/>
                                        </p:tgtEl>
                                        <p:attrNameLst>
                                          <p:attrName>ppt_h</p:attrName>
                                        </p:attrNameLst>
                                      </p:cBhvr>
                                      <p:tavLst>
                                        <p:tav tm="0">
                                          <p:val>
                                            <p:fltVal val="0"/>
                                          </p:val>
                                        </p:tav>
                                        <p:tav tm="100000">
                                          <p:val>
                                            <p:strVal val="#ppt_h"/>
                                          </p:val>
                                        </p:tav>
                                      </p:tavLst>
                                    </p:anim>
                                    <p:anim calcmode="lin" valueType="num">
                                      <p:cBhvr>
                                        <p:cTn id="111" dur="1000" fill="hold"/>
                                        <p:tgtEl>
                                          <p:spTgt spid="304"/>
                                        </p:tgtEl>
                                        <p:attrNameLst>
                                          <p:attrName>style.rotation</p:attrName>
                                        </p:attrNameLst>
                                      </p:cBhvr>
                                      <p:tavLst>
                                        <p:tav tm="0">
                                          <p:val>
                                            <p:fltVal val="90"/>
                                          </p:val>
                                        </p:tav>
                                        <p:tav tm="100000">
                                          <p:val>
                                            <p:fltVal val="0"/>
                                          </p:val>
                                        </p:tav>
                                      </p:tavLst>
                                    </p:anim>
                                    <p:animEffect transition="in" filter="fade">
                                      <p:cBhvr>
                                        <p:cTn id="112" dur="1000"/>
                                        <p:tgtEl>
                                          <p:spTgt spid="304"/>
                                        </p:tgtEl>
                                      </p:cBhvr>
                                    </p:animEffect>
                                  </p:childTnLst>
                                </p:cTn>
                              </p:par>
                            </p:childTnLst>
                          </p:cTn>
                        </p:par>
                      </p:childTnLst>
                    </p:cTn>
                  </p:par>
                  <p:par>
                    <p:cTn id="113" fill="hold">
                      <p:stCondLst>
                        <p:cond delay="indefinite"/>
                      </p:stCondLst>
                      <p:childTnLst>
                        <p:par>
                          <p:cTn id="114" fill="hold">
                            <p:stCondLst>
                              <p:cond delay="0"/>
                            </p:stCondLst>
                            <p:childTnLst>
                              <p:par>
                                <p:cTn id="115" presetID="31" presetClass="entr" presetSubtype="0" fill="hold" grpId="0" nodeType="clickEffect">
                                  <p:stCondLst>
                                    <p:cond delay="0"/>
                                  </p:stCondLst>
                                  <p:childTnLst>
                                    <p:set>
                                      <p:cBhvr>
                                        <p:cTn id="116" dur="1" fill="hold">
                                          <p:stCondLst>
                                            <p:cond delay="0"/>
                                          </p:stCondLst>
                                        </p:cTn>
                                        <p:tgtEl>
                                          <p:spTgt spid="289"/>
                                        </p:tgtEl>
                                        <p:attrNameLst>
                                          <p:attrName>style.visibility</p:attrName>
                                        </p:attrNameLst>
                                      </p:cBhvr>
                                      <p:to>
                                        <p:strVal val="visible"/>
                                      </p:to>
                                    </p:set>
                                    <p:anim calcmode="lin" valueType="num">
                                      <p:cBhvr>
                                        <p:cTn id="117" dur="1000" fill="hold"/>
                                        <p:tgtEl>
                                          <p:spTgt spid="289"/>
                                        </p:tgtEl>
                                        <p:attrNameLst>
                                          <p:attrName>ppt_w</p:attrName>
                                        </p:attrNameLst>
                                      </p:cBhvr>
                                      <p:tavLst>
                                        <p:tav tm="0">
                                          <p:val>
                                            <p:fltVal val="0"/>
                                          </p:val>
                                        </p:tav>
                                        <p:tav tm="100000">
                                          <p:val>
                                            <p:strVal val="#ppt_w"/>
                                          </p:val>
                                        </p:tav>
                                      </p:tavLst>
                                    </p:anim>
                                    <p:anim calcmode="lin" valueType="num">
                                      <p:cBhvr>
                                        <p:cTn id="118" dur="1000" fill="hold"/>
                                        <p:tgtEl>
                                          <p:spTgt spid="289"/>
                                        </p:tgtEl>
                                        <p:attrNameLst>
                                          <p:attrName>ppt_h</p:attrName>
                                        </p:attrNameLst>
                                      </p:cBhvr>
                                      <p:tavLst>
                                        <p:tav tm="0">
                                          <p:val>
                                            <p:fltVal val="0"/>
                                          </p:val>
                                        </p:tav>
                                        <p:tav tm="100000">
                                          <p:val>
                                            <p:strVal val="#ppt_h"/>
                                          </p:val>
                                        </p:tav>
                                      </p:tavLst>
                                    </p:anim>
                                    <p:anim calcmode="lin" valueType="num">
                                      <p:cBhvr>
                                        <p:cTn id="119" dur="1000" fill="hold"/>
                                        <p:tgtEl>
                                          <p:spTgt spid="289"/>
                                        </p:tgtEl>
                                        <p:attrNameLst>
                                          <p:attrName>style.rotation</p:attrName>
                                        </p:attrNameLst>
                                      </p:cBhvr>
                                      <p:tavLst>
                                        <p:tav tm="0">
                                          <p:val>
                                            <p:fltVal val="90"/>
                                          </p:val>
                                        </p:tav>
                                        <p:tav tm="100000">
                                          <p:val>
                                            <p:fltVal val="0"/>
                                          </p:val>
                                        </p:tav>
                                      </p:tavLst>
                                    </p:anim>
                                    <p:animEffect transition="in" filter="fade">
                                      <p:cBhvr>
                                        <p:cTn id="120" dur="1000"/>
                                        <p:tgtEl>
                                          <p:spTgt spid="289"/>
                                        </p:tgtEl>
                                      </p:cBhvr>
                                    </p:animEffect>
                                  </p:childTnLst>
                                </p:cTn>
                              </p:par>
                              <p:par>
                                <p:cTn id="121" presetID="31" presetClass="entr" presetSubtype="0" fill="hold" grpId="0" nodeType="withEffect">
                                  <p:stCondLst>
                                    <p:cond delay="0"/>
                                  </p:stCondLst>
                                  <p:childTnLst>
                                    <p:set>
                                      <p:cBhvr>
                                        <p:cTn id="122" dur="1" fill="hold">
                                          <p:stCondLst>
                                            <p:cond delay="0"/>
                                          </p:stCondLst>
                                        </p:cTn>
                                        <p:tgtEl>
                                          <p:spTgt spid="296"/>
                                        </p:tgtEl>
                                        <p:attrNameLst>
                                          <p:attrName>style.visibility</p:attrName>
                                        </p:attrNameLst>
                                      </p:cBhvr>
                                      <p:to>
                                        <p:strVal val="visible"/>
                                      </p:to>
                                    </p:set>
                                    <p:anim calcmode="lin" valueType="num">
                                      <p:cBhvr>
                                        <p:cTn id="123" dur="1000" fill="hold"/>
                                        <p:tgtEl>
                                          <p:spTgt spid="296"/>
                                        </p:tgtEl>
                                        <p:attrNameLst>
                                          <p:attrName>ppt_w</p:attrName>
                                        </p:attrNameLst>
                                      </p:cBhvr>
                                      <p:tavLst>
                                        <p:tav tm="0">
                                          <p:val>
                                            <p:fltVal val="0"/>
                                          </p:val>
                                        </p:tav>
                                        <p:tav tm="100000">
                                          <p:val>
                                            <p:strVal val="#ppt_w"/>
                                          </p:val>
                                        </p:tav>
                                      </p:tavLst>
                                    </p:anim>
                                    <p:anim calcmode="lin" valueType="num">
                                      <p:cBhvr>
                                        <p:cTn id="124" dur="1000" fill="hold"/>
                                        <p:tgtEl>
                                          <p:spTgt spid="296"/>
                                        </p:tgtEl>
                                        <p:attrNameLst>
                                          <p:attrName>ppt_h</p:attrName>
                                        </p:attrNameLst>
                                      </p:cBhvr>
                                      <p:tavLst>
                                        <p:tav tm="0">
                                          <p:val>
                                            <p:fltVal val="0"/>
                                          </p:val>
                                        </p:tav>
                                        <p:tav tm="100000">
                                          <p:val>
                                            <p:strVal val="#ppt_h"/>
                                          </p:val>
                                        </p:tav>
                                      </p:tavLst>
                                    </p:anim>
                                    <p:anim calcmode="lin" valueType="num">
                                      <p:cBhvr>
                                        <p:cTn id="125" dur="1000" fill="hold"/>
                                        <p:tgtEl>
                                          <p:spTgt spid="296"/>
                                        </p:tgtEl>
                                        <p:attrNameLst>
                                          <p:attrName>style.rotation</p:attrName>
                                        </p:attrNameLst>
                                      </p:cBhvr>
                                      <p:tavLst>
                                        <p:tav tm="0">
                                          <p:val>
                                            <p:fltVal val="90"/>
                                          </p:val>
                                        </p:tav>
                                        <p:tav tm="100000">
                                          <p:val>
                                            <p:fltVal val="0"/>
                                          </p:val>
                                        </p:tav>
                                      </p:tavLst>
                                    </p:anim>
                                    <p:animEffect transition="in" filter="fade">
                                      <p:cBhvr>
                                        <p:cTn id="126" dur="1000"/>
                                        <p:tgtEl>
                                          <p:spTgt spid="296"/>
                                        </p:tgtEl>
                                      </p:cBhvr>
                                    </p:animEffect>
                                  </p:childTnLst>
                                </p:cTn>
                              </p:par>
                              <p:par>
                                <p:cTn id="127" presetID="31" presetClass="entr" presetSubtype="0" fill="hold" nodeType="withEffect">
                                  <p:stCondLst>
                                    <p:cond delay="0"/>
                                  </p:stCondLst>
                                  <p:childTnLst>
                                    <p:set>
                                      <p:cBhvr>
                                        <p:cTn id="128" dur="1" fill="hold">
                                          <p:stCondLst>
                                            <p:cond delay="0"/>
                                          </p:stCondLst>
                                        </p:cTn>
                                        <p:tgtEl>
                                          <p:spTgt spid="292"/>
                                        </p:tgtEl>
                                        <p:attrNameLst>
                                          <p:attrName>style.visibility</p:attrName>
                                        </p:attrNameLst>
                                      </p:cBhvr>
                                      <p:to>
                                        <p:strVal val="visible"/>
                                      </p:to>
                                    </p:set>
                                    <p:anim calcmode="lin" valueType="num">
                                      <p:cBhvr>
                                        <p:cTn id="129" dur="1000" fill="hold"/>
                                        <p:tgtEl>
                                          <p:spTgt spid="292"/>
                                        </p:tgtEl>
                                        <p:attrNameLst>
                                          <p:attrName>ppt_w</p:attrName>
                                        </p:attrNameLst>
                                      </p:cBhvr>
                                      <p:tavLst>
                                        <p:tav tm="0">
                                          <p:val>
                                            <p:fltVal val="0"/>
                                          </p:val>
                                        </p:tav>
                                        <p:tav tm="100000">
                                          <p:val>
                                            <p:strVal val="#ppt_w"/>
                                          </p:val>
                                        </p:tav>
                                      </p:tavLst>
                                    </p:anim>
                                    <p:anim calcmode="lin" valueType="num">
                                      <p:cBhvr>
                                        <p:cTn id="130" dur="1000" fill="hold"/>
                                        <p:tgtEl>
                                          <p:spTgt spid="292"/>
                                        </p:tgtEl>
                                        <p:attrNameLst>
                                          <p:attrName>ppt_h</p:attrName>
                                        </p:attrNameLst>
                                      </p:cBhvr>
                                      <p:tavLst>
                                        <p:tav tm="0">
                                          <p:val>
                                            <p:fltVal val="0"/>
                                          </p:val>
                                        </p:tav>
                                        <p:tav tm="100000">
                                          <p:val>
                                            <p:strVal val="#ppt_h"/>
                                          </p:val>
                                        </p:tav>
                                      </p:tavLst>
                                    </p:anim>
                                    <p:anim calcmode="lin" valueType="num">
                                      <p:cBhvr>
                                        <p:cTn id="131" dur="1000" fill="hold"/>
                                        <p:tgtEl>
                                          <p:spTgt spid="292"/>
                                        </p:tgtEl>
                                        <p:attrNameLst>
                                          <p:attrName>style.rotation</p:attrName>
                                        </p:attrNameLst>
                                      </p:cBhvr>
                                      <p:tavLst>
                                        <p:tav tm="0">
                                          <p:val>
                                            <p:fltVal val="90"/>
                                          </p:val>
                                        </p:tav>
                                        <p:tav tm="100000">
                                          <p:val>
                                            <p:fltVal val="0"/>
                                          </p:val>
                                        </p:tav>
                                      </p:tavLst>
                                    </p:anim>
                                    <p:animEffect transition="in" filter="fade">
                                      <p:cBhvr>
                                        <p:cTn id="132" dur="1000"/>
                                        <p:tgtEl>
                                          <p:spTgt spid="292"/>
                                        </p:tgtEl>
                                      </p:cBhvr>
                                    </p:animEffect>
                                  </p:childTnLst>
                                </p:cTn>
                              </p:par>
                            </p:childTnLst>
                          </p:cTn>
                        </p:par>
                      </p:childTnLst>
                    </p:cTn>
                  </p:par>
                  <p:par>
                    <p:cTn id="133" fill="hold">
                      <p:stCondLst>
                        <p:cond delay="indefinite"/>
                      </p:stCondLst>
                      <p:childTnLst>
                        <p:par>
                          <p:cTn id="134" fill="hold">
                            <p:stCondLst>
                              <p:cond delay="0"/>
                            </p:stCondLst>
                            <p:childTnLst>
                              <p:par>
                                <p:cTn id="135" presetID="31" presetClass="entr" presetSubtype="0" fill="hold" grpId="0" nodeType="clickEffect">
                                  <p:stCondLst>
                                    <p:cond delay="0"/>
                                  </p:stCondLst>
                                  <p:childTnLst>
                                    <p:set>
                                      <p:cBhvr>
                                        <p:cTn id="136" dur="1" fill="hold">
                                          <p:stCondLst>
                                            <p:cond delay="0"/>
                                          </p:stCondLst>
                                        </p:cTn>
                                        <p:tgtEl>
                                          <p:spTgt spid="301"/>
                                        </p:tgtEl>
                                        <p:attrNameLst>
                                          <p:attrName>style.visibility</p:attrName>
                                        </p:attrNameLst>
                                      </p:cBhvr>
                                      <p:to>
                                        <p:strVal val="visible"/>
                                      </p:to>
                                    </p:set>
                                    <p:anim calcmode="lin" valueType="num">
                                      <p:cBhvr>
                                        <p:cTn id="137" dur="1000" fill="hold"/>
                                        <p:tgtEl>
                                          <p:spTgt spid="301"/>
                                        </p:tgtEl>
                                        <p:attrNameLst>
                                          <p:attrName>ppt_w</p:attrName>
                                        </p:attrNameLst>
                                      </p:cBhvr>
                                      <p:tavLst>
                                        <p:tav tm="0">
                                          <p:val>
                                            <p:fltVal val="0"/>
                                          </p:val>
                                        </p:tav>
                                        <p:tav tm="100000">
                                          <p:val>
                                            <p:strVal val="#ppt_w"/>
                                          </p:val>
                                        </p:tav>
                                      </p:tavLst>
                                    </p:anim>
                                    <p:anim calcmode="lin" valueType="num">
                                      <p:cBhvr>
                                        <p:cTn id="138" dur="1000" fill="hold"/>
                                        <p:tgtEl>
                                          <p:spTgt spid="301"/>
                                        </p:tgtEl>
                                        <p:attrNameLst>
                                          <p:attrName>ppt_h</p:attrName>
                                        </p:attrNameLst>
                                      </p:cBhvr>
                                      <p:tavLst>
                                        <p:tav tm="0">
                                          <p:val>
                                            <p:fltVal val="0"/>
                                          </p:val>
                                        </p:tav>
                                        <p:tav tm="100000">
                                          <p:val>
                                            <p:strVal val="#ppt_h"/>
                                          </p:val>
                                        </p:tav>
                                      </p:tavLst>
                                    </p:anim>
                                    <p:anim calcmode="lin" valueType="num">
                                      <p:cBhvr>
                                        <p:cTn id="139" dur="1000" fill="hold"/>
                                        <p:tgtEl>
                                          <p:spTgt spid="301"/>
                                        </p:tgtEl>
                                        <p:attrNameLst>
                                          <p:attrName>style.rotation</p:attrName>
                                        </p:attrNameLst>
                                      </p:cBhvr>
                                      <p:tavLst>
                                        <p:tav tm="0">
                                          <p:val>
                                            <p:fltVal val="90"/>
                                          </p:val>
                                        </p:tav>
                                        <p:tav tm="100000">
                                          <p:val>
                                            <p:fltVal val="0"/>
                                          </p:val>
                                        </p:tav>
                                      </p:tavLst>
                                    </p:anim>
                                    <p:animEffect transition="in" filter="fade">
                                      <p:cBhvr>
                                        <p:cTn id="140" dur="1000"/>
                                        <p:tgtEl>
                                          <p:spTgt spid="301"/>
                                        </p:tgtEl>
                                      </p:cBhvr>
                                    </p:animEffect>
                                  </p:childTnLst>
                                </p:cTn>
                              </p:par>
                              <p:par>
                                <p:cTn id="141" presetID="31" presetClass="entr" presetSubtype="0" fill="hold" grpId="0" nodeType="withEffect">
                                  <p:stCondLst>
                                    <p:cond delay="0"/>
                                  </p:stCondLst>
                                  <p:childTnLst>
                                    <p:set>
                                      <p:cBhvr>
                                        <p:cTn id="142" dur="1" fill="hold">
                                          <p:stCondLst>
                                            <p:cond delay="0"/>
                                          </p:stCondLst>
                                        </p:cTn>
                                        <p:tgtEl>
                                          <p:spTgt spid="302"/>
                                        </p:tgtEl>
                                        <p:attrNameLst>
                                          <p:attrName>style.visibility</p:attrName>
                                        </p:attrNameLst>
                                      </p:cBhvr>
                                      <p:to>
                                        <p:strVal val="visible"/>
                                      </p:to>
                                    </p:set>
                                    <p:anim calcmode="lin" valueType="num">
                                      <p:cBhvr>
                                        <p:cTn id="143" dur="1000" fill="hold"/>
                                        <p:tgtEl>
                                          <p:spTgt spid="302"/>
                                        </p:tgtEl>
                                        <p:attrNameLst>
                                          <p:attrName>ppt_w</p:attrName>
                                        </p:attrNameLst>
                                      </p:cBhvr>
                                      <p:tavLst>
                                        <p:tav tm="0">
                                          <p:val>
                                            <p:fltVal val="0"/>
                                          </p:val>
                                        </p:tav>
                                        <p:tav tm="100000">
                                          <p:val>
                                            <p:strVal val="#ppt_w"/>
                                          </p:val>
                                        </p:tav>
                                      </p:tavLst>
                                    </p:anim>
                                    <p:anim calcmode="lin" valueType="num">
                                      <p:cBhvr>
                                        <p:cTn id="144" dur="1000" fill="hold"/>
                                        <p:tgtEl>
                                          <p:spTgt spid="302"/>
                                        </p:tgtEl>
                                        <p:attrNameLst>
                                          <p:attrName>ppt_h</p:attrName>
                                        </p:attrNameLst>
                                      </p:cBhvr>
                                      <p:tavLst>
                                        <p:tav tm="0">
                                          <p:val>
                                            <p:fltVal val="0"/>
                                          </p:val>
                                        </p:tav>
                                        <p:tav tm="100000">
                                          <p:val>
                                            <p:strVal val="#ppt_h"/>
                                          </p:val>
                                        </p:tav>
                                      </p:tavLst>
                                    </p:anim>
                                    <p:anim calcmode="lin" valueType="num">
                                      <p:cBhvr>
                                        <p:cTn id="145" dur="1000" fill="hold"/>
                                        <p:tgtEl>
                                          <p:spTgt spid="302"/>
                                        </p:tgtEl>
                                        <p:attrNameLst>
                                          <p:attrName>style.rotation</p:attrName>
                                        </p:attrNameLst>
                                      </p:cBhvr>
                                      <p:tavLst>
                                        <p:tav tm="0">
                                          <p:val>
                                            <p:fltVal val="90"/>
                                          </p:val>
                                        </p:tav>
                                        <p:tav tm="100000">
                                          <p:val>
                                            <p:fltVal val="0"/>
                                          </p:val>
                                        </p:tav>
                                      </p:tavLst>
                                    </p:anim>
                                    <p:animEffect transition="in" filter="fade">
                                      <p:cBhvr>
                                        <p:cTn id="146" dur="1000"/>
                                        <p:tgtEl>
                                          <p:spTgt spid="302"/>
                                        </p:tgtEl>
                                      </p:cBhvr>
                                    </p:animEffect>
                                  </p:childTnLst>
                                </p:cTn>
                              </p:par>
                              <p:par>
                                <p:cTn id="147" presetID="31" presetClass="entr" presetSubtype="0" fill="hold" nodeType="withEffect">
                                  <p:stCondLst>
                                    <p:cond delay="0"/>
                                  </p:stCondLst>
                                  <p:childTnLst>
                                    <p:set>
                                      <p:cBhvr>
                                        <p:cTn id="148" dur="1" fill="hold">
                                          <p:stCondLst>
                                            <p:cond delay="0"/>
                                          </p:stCondLst>
                                        </p:cTn>
                                        <p:tgtEl>
                                          <p:spTgt spid="294"/>
                                        </p:tgtEl>
                                        <p:attrNameLst>
                                          <p:attrName>style.visibility</p:attrName>
                                        </p:attrNameLst>
                                      </p:cBhvr>
                                      <p:to>
                                        <p:strVal val="visible"/>
                                      </p:to>
                                    </p:set>
                                    <p:anim calcmode="lin" valueType="num">
                                      <p:cBhvr>
                                        <p:cTn id="149" dur="1000" fill="hold"/>
                                        <p:tgtEl>
                                          <p:spTgt spid="294"/>
                                        </p:tgtEl>
                                        <p:attrNameLst>
                                          <p:attrName>ppt_w</p:attrName>
                                        </p:attrNameLst>
                                      </p:cBhvr>
                                      <p:tavLst>
                                        <p:tav tm="0">
                                          <p:val>
                                            <p:fltVal val="0"/>
                                          </p:val>
                                        </p:tav>
                                        <p:tav tm="100000">
                                          <p:val>
                                            <p:strVal val="#ppt_w"/>
                                          </p:val>
                                        </p:tav>
                                      </p:tavLst>
                                    </p:anim>
                                    <p:anim calcmode="lin" valueType="num">
                                      <p:cBhvr>
                                        <p:cTn id="150" dur="1000" fill="hold"/>
                                        <p:tgtEl>
                                          <p:spTgt spid="294"/>
                                        </p:tgtEl>
                                        <p:attrNameLst>
                                          <p:attrName>ppt_h</p:attrName>
                                        </p:attrNameLst>
                                      </p:cBhvr>
                                      <p:tavLst>
                                        <p:tav tm="0">
                                          <p:val>
                                            <p:fltVal val="0"/>
                                          </p:val>
                                        </p:tav>
                                        <p:tav tm="100000">
                                          <p:val>
                                            <p:strVal val="#ppt_h"/>
                                          </p:val>
                                        </p:tav>
                                      </p:tavLst>
                                    </p:anim>
                                    <p:anim calcmode="lin" valueType="num">
                                      <p:cBhvr>
                                        <p:cTn id="151" dur="1000" fill="hold"/>
                                        <p:tgtEl>
                                          <p:spTgt spid="294"/>
                                        </p:tgtEl>
                                        <p:attrNameLst>
                                          <p:attrName>style.rotation</p:attrName>
                                        </p:attrNameLst>
                                      </p:cBhvr>
                                      <p:tavLst>
                                        <p:tav tm="0">
                                          <p:val>
                                            <p:fltVal val="90"/>
                                          </p:val>
                                        </p:tav>
                                        <p:tav tm="100000">
                                          <p:val>
                                            <p:fltVal val="0"/>
                                          </p:val>
                                        </p:tav>
                                      </p:tavLst>
                                    </p:anim>
                                    <p:animEffect transition="in" filter="fade">
                                      <p:cBhvr>
                                        <p:cTn id="152" dur="1000"/>
                                        <p:tgtEl>
                                          <p:spTgt spid="294"/>
                                        </p:tgtEl>
                                      </p:cBhvr>
                                    </p:animEffect>
                                  </p:childTnLst>
                                </p:cTn>
                              </p:par>
                            </p:childTnLst>
                          </p:cTn>
                        </p:par>
                      </p:childTnLst>
                    </p:cTn>
                  </p:par>
                  <p:par>
                    <p:cTn id="153" fill="hold">
                      <p:stCondLst>
                        <p:cond delay="indefinite"/>
                      </p:stCondLst>
                      <p:childTnLst>
                        <p:par>
                          <p:cTn id="154" fill="hold">
                            <p:stCondLst>
                              <p:cond delay="0"/>
                            </p:stCondLst>
                            <p:childTnLst>
                              <p:par>
                                <p:cTn id="155" presetID="31" presetClass="entr" presetSubtype="0" fill="hold" nodeType="clickEffect">
                                  <p:stCondLst>
                                    <p:cond delay="0"/>
                                  </p:stCondLst>
                                  <p:childTnLst>
                                    <p:set>
                                      <p:cBhvr>
                                        <p:cTn id="156" dur="1" fill="hold">
                                          <p:stCondLst>
                                            <p:cond delay="0"/>
                                          </p:stCondLst>
                                        </p:cTn>
                                        <p:tgtEl>
                                          <p:spTgt spid="307"/>
                                        </p:tgtEl>
                                        <p:attrNameLst>
                                          <p:attrName>style.visibility</p:attrName>
                                        </p:attrNameLst>
                                      </p:cBhvr>
                                      <p:to>
                                        <p:strVal val="visible"/>
                                      </p:to>
                                    </p:set>
                                    <p:anim calcmode="lin" valueType="num">
                                      <p:cBhvr>
                                        <p:cTn id="157" dur="1000" fill="hold"/>
                                        <p:tgtEl>
                                          <p:spTgt spid="307"/>
                                        </p:tgtEl>
                                        <p:attrNameLst>
                                          <p:attrName>ppt_w</p:attrName>
                                        </p:attrNameLst>
                                      </p:cBhvr>
                                      <p:tavLst>
                                        <p:tav tm="0">
                                          <p:val>
                                            <p:fltVal val="0"/>
                                          </p:val>
                                        </p:tav>
                                        <p:tav tm="100000">
                                          <p:val>
                                            <p:strVal val="#ppt_w"/>
                                          </p:val>
                                        </p:tav>
                                      </p:tavLst>
                                    </p:anim>
                                    <p:anim calcmode="lin" valueType="num">
                                      <p:cBhvr>
                                        <p:cTn id="158" dur="1000" fill="hold"/>
                                        <p:tgtEl>
                                          <p:spTgt spid="307"/>
                                        </p:tgtEl>
                                        <p:attrNameLst>
                                          <p:attrName>ppt_h</p:attrName>
                                        </p:attrNameLst>
                                      </p:cBhvr>
                                      <p:tavLst>
                                        <p:tav tm="0">
                                          <p:val>
                                            <p:fltVal val="0"/>
                                          </p:val>
                                        </p:tav>
                                        <p:tav tm="100000">
                                          <p:val>
                                            <p:strVal val="#ppt_h"/>
                                          </p:val>
                                        </p:tav>
                                      </p:tavLst>
                                    </p:anim>
                                    <p:anim calcmode="lin" valueType="num">
                                      <p:cBhvr>
                                        <p:cTn id="159" dur="1000" fill="hold"/>
                                        <p:tgtEl>
                                          <p:spTgt spid="307"/>
                                        </p:tgtEl>
                                        <p:attrNameLst>
                                          <p:attrName>style.rotation</p:attrName>
                                        </p:attrNameLst>
                                      </p:cBhvr>
                                      <p:tavLst>
                                        <p:tav tm="0">
                                          <p:val>
                                            <p:fltVal val="90"/>
                                          </p:val>
                                        </p:tav>
                                        <p:tav tm="100000">
                                          <p:val>
                                            <p:fltVal val="0"/>
                                          </p:val>
                                        </p:tav>
                                      </p:tavLst>
                                    </p:anim>
                                    <p:animEffect transition="in" filter="fade">
                                      <p:cBhvr>
                                        <p:cTn id="160" dur="1000"/>
                                        <p:tgtEl>
                                          <p:spTgt spid="307"/>
                                        </p:tgtEl>
                                      </p:cBhvr>
                                    </p:animEffect>
                                  </p:childTnLst>
                                </p:cTn>
                              </p:par>
                              <p:par>
                                <p:cTn id="161" presetID="31" presetClass="entr" presetSubtype="0" fill="hold" nodeType="withEffect">
                                  <p:stCondLst>
                                    <p:cond delay="0"/>
                                  </p:stCondLst>
                                  <p:childTnLst>
                                    <p:set>
                                      <p:cBhvr>
                                        <p:cTn id="162" dur="1" fill="hold">
                                          <p:stCondLst>
                                            <p:cond delay="0"/>
                                          </p:stCondLst>
                                        </p:cTn>
                                        <p:tgtEl>
                                          <p:spTgt spid="308"/>
                                        </p:tgtEl>
                                        <p:attrNameLst>
                                          <p:attrName>style.visibility</p:attrName>
                                        </p:attrNameLst>
                                      </p:cBhvr>
                                      <p:to>
                                        <p:strVal val="visible"/>
                                      </p:to>
                                    </p:set>
                                    <p:anim calcmode="lin" valueType="num">
                                      <p:cBhvr>
                                        <p:cTn id="163" dur="1000" fill="hold"/>
                                        <p:tgtEl>
                                          <p:spTgt spid="308"/>
                                        </p:tgtEl>
                                        <p:attrNameLst>
                                          <p:attrName>ppt_w</p:attrName>
                                        </p:attrNameLst>
                                      </p:cBhvr>
                                      <p:tavLst>
                                        <p:tav tm="0">
                                          <p:val>
                                            <p:fltVal val="0"/>
                                          </p:val>
                                        </p:tav>
                                        <p:tav tm="100000">
                                          <p:val>
                                            <p:strVal val="#ppt_w"/>
                                          </p:val>
                                        </p:tav>
                                      </p:tavLst>
                                    </p:anim>
                                    <p:anim calcmode="lin" valueType="num">
                                      <p:cBhvr>
                                        <p:cTn id="164" dur="1000" fill="hold"/>
                                        <p:tgtEl>
                                          <p:spTgt spid="308"/>
                                        </p:tgtEl>
                                        <p:attrNameLst>
                                          <p:attrName>ppt_h</p:attrName>
                                        </p:attrNameLst>
                                      </p:cBhvr>
                                      <p:tavLst>
                                        <p:tav tm="0">
                                          <p:val>
                                            <p:fltVal val="0"/>
                                          </p:val>
                                        </p:tav>
                                        <p:tav tm="100000">
                                          <p:val>
                                            <p:strVal val="#ppt_h"/>
                                          </p:val>
                                        </p:tav>
                                      </p:tavLst>
                                    </p:anim>
                                    <p:anim calcmode="lin" valueType="num">
                                      <p:cBhvr>
                                        <p:cTn id="165" dur="1000" fill="hold"/>
                                        <p:tgtEl>
                                          <p:spTgt spid="308"/>
                                        </p:tgtEl>
                                        <p:attrNameLst>
                                          <p:attrName>style.rotation</p:attrName>
                                        </p:attrNameLst>
                                      </p:cBhvr>
                                      <p:tavLst>
                                        <p:tav tm="0">
                                          <p:val>
                                            <p:fltVal val="90"/>
                                          </p:val>
                                        </p:tav>
                                        <p:tav tm="100000">
                                          <p:val>
                                            <p:fltVal val="0"/>
                                          </p:val>
                                        </p:tav>
                                      </p:tavLst>
                                    </p:anim>
                                    <p:animEffect transition="in" filter="fade">
                                      <p:cBhvr>
                                        <p:cTn id="166" dur="1000"/>
                                        <p:tgtEl>
                                          <p:spTgt spid="308"/>
                                        </p:tgtEl>
                                      </p:cBhvr>
                                    </p:animEffect>
                                  </p:childTnLst>
                                </p:cTn>
                              </p:par>
                            </p:childTnLst>
                          </p:cTn>
                        </p:par>
                      </p:childTnLst>
                    </p:cTn>
                  </p:par>
                  <p:par>
                    <p:cTn id="167" fill="hold">
                      <p:stCondLst>
                        <p:cond delay="indefinite"/>
                      </p:stCondLst>
                      <p:childTnLst>
                        <p:par>
                          <p:cTn id="168" fill="hold">
                            <p:stCondLst>
                              <p:cond delay="0"/>
                            </p:stCondLst>
                            <p:childTnLst>
                              <p:par>
                                <p:cTn id="169" presetID="31" presetClass="entr" presetSubtype="0" fill="hold" nodeType="clickEffect">
                                  <p:stCondLst>
                                    <p:cond delay="0"/>
                                  </p:stCondLst>
                                  <p:childTnLst>
                                    <p:set>
                                      <p:cBhvr>
                                        <p:cTn id="170" dur="1" fill="hold">
                                          <p:stCondLst>
                                            <p:cond delay="0"/>
                                          </p:stCondLst>
                                        </p:cTn>
                                        <p:tgtEl>
                                          <p:spTgt spid="306"/>
                                        </p:tgtEl>
                                        <p:attrNameLst>
                                          <p:attrName>style.visibility</p:attrName>
                                        </p:attrNameLst>
                                      </p:cBhvr>
                                      <p:to>
                                        <p:strVal val="visible"/>
                                      </p:to>
                                    </p:set>
                                    <p:anim calcmode="lin" valueType="num">
                                      <p:cBhvr>
                                        <p:cTn id="171" dur="1000" fill="hold"/>
                                        <p:tgtEl>
                                          <p:spTgt spid="306"/>
                                        </p:tgtEl>
                                        <p:attrNameLst>
                                          <p:attrName>ppt_w</p:attrName>
                                        </p:attrNameLst>
                                      </p:cBhvr>
                                      <p:tavLst>
                                        <p:tav tm="0">
                                          <p:val>
                                            <p:fltVal val="0"/>
                                          </p:val>
                                        </p:tav>
                                        <p:tav tm="100000">
                                          <p:val>
                                            <p:strVal val="#ppt_w"/>
                                          </p:val>
                                        </p:tav>
                                      </p:tavLst>
                                    </p:anim>
                                    <p:anim calcmode="lin" valueType="num">
                                      <p:cBhvr>
                                        <p:cTn id="172" dur="1000" fill="hold"/>
                                        <p:tgtEl>
                                          <p:spTgt spid="306"/>
                                        </p:tgtEl>
                                        <p:attrNameLst>
                                          <p:attrName>ppt_h</p:attrName>
                                        </p:attrNameLst>
                                      </p:cBhvr>
                                      <p:tavLst>
                                        <p:tav tm="0">
                                          <p:val>
                                            <p:fltVal val="0"/>
                                          </p:val>
                                        </p:tav>
                                        <p:tav tm="100000">
                                          <p:val>
                                            <p:strVal val="#ppt_h"/>
                                          </p:val>
                                        </p:tav>
                                      </p:tavLst>
                                    </p:anim>
                                    <p:anim calcmode="lin" valueType="num">
                                      <p:cBhvr>
                                        <p:cTn id="173" dur="1000" fill="hold"/>
                                        <p:tgtEl>
                                          <p:spTgt spid="306"/>
                                        </p:tgtEl>
                                        <p:attrNameLst>
                                          <p:attrName>style.rotation</p:attrName>
                                        </p:attrNameLst>
                                      </p:cBhvr>
                                      <p:tavLst>
                                        <p:tav tm="0">
                                          <p:val>
                                            <p:fltVal val="90"/>
                                          </p:val>
                                        </p:tav>
                                        <p:tav tm="100000">
                                          <p:val>
                                            <p:fltVal val="0"/>
                                          </p:val>
                                        </p:tav>
                                      </p:tavLst>
                                    </p:anim>
                                    <p:animEffect transition="in" filter="fade">
                                      <p:cBhvr>
                                        <p:cTn id="174" dur="1000"/>
                                        <p:tgtEl>
                                          <p:spTgt spid="3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5" grpId="0"/>
      <p:bldP spid="286" grpId="0"/>
      <p:bldP spid="287" grpId="0"/>
      <p:bldP spid="288" grpId="0"/>
      <p:bldP spid="289" grpId="0"/>
      <p:bldP spid="296" grpId="0"/>
      <p:bldP spid="297" grpId="0"/>
      <p:bldP spid="298" grpId="0"/>
      <p:bldP spid="299" grpId="0"/>
      <p:bldP spid="300" grpId="0"/>
      <p:bldP spid="301" grpId="0"/>
      <p:bldP spid="302"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t>Features</a:t>
            </a:r>
          </a:p>
        </p:txBody>
      </p:sp>
      <p:sp>
        <p:nvSpPr>
          <p:cNvPr id="3" name="Content Placeholder 1"/>
          <p:cNvSpPr txBox="1">
            <a:spLocks/>
          </p:cNvSpPr>
          <p:nvPr/>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SG" sz="1800" b="1">
                <a:solidFill>
                  <a:srgbClr val="F79646"/>
                </a:solidFill>
              </a:rPr>
              <a:t>L &lt; C &lt; R</a:t>
            </a:r>
            <a:r>
              <a:rPr lang="en-SG" sz="1800"/>
              <a:t> rule ensures sorted order</a:t>
            </a:r>
          </a:p>
          <a:p>
            <a:pPr>
              <a:lnSpc>
                <a:spcPct val="150000"/>
              </a:lnSpc>
            </a:pPr>
            <a:r>
              <a:rPr lang="en-SG" sz="1800"/>
              <a:t>BST’s in­‐order traversal produces a sorted list!</a:t>
            </a:r>
          </a:p>
        </p:txBody>
      </p:sp>
      <p:pic>
        <p:nvPicPr>
          <p:cNvPr id="7" name="图片 184"/>
          <p:cNvPicPr>
            <a:picLocks noChangeAspect="1"/>
          </p:cNvPicPr>
          <p:nvPr/>
        </p:nvPicPr>
        <p:blipFill>
          <a:blip r:embed="rId2"/>
          <a:stretch>
            <a:fillRect/>
          </a:stretch>
        </p:blipFill>
        <p:spPr>
          <a:xfrm>
            <a:off x="1835179" y="3153740"/>
            <a:ext cx="5533664" cy="2399077"/>
          </a:xfrm>
          <a:prstGeom prst="rect">
            <a:avLst/>
          </a:prstGeom>
        </p:spPr>
      </p:pic>
    </p:spTree>
    <p:extLst>
      <p:ext uri="{BB962C8B-B14F-4D97-AF65-F5344CB8AC3E}">
        <p14:creationId xmlns:p14="http://schemas.microsoft.com/office/powerpoint/2010/main" val="1925681313"/>
      </p:ext>
    </p:extLst>
  </p:cSld>
  <p:clrMapOvr>
    <a:masterClrMapping/>
  </p:clrMapOvr>
  <p:transition>
    <p:wipe dir="u"/>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t>Features</a:t>
            </a:r>
          </a:p>
        </p:txBody>
      </p:sp>
      <p:sp>
        <p:nvSpPr>
          <p:cNvPr id="3" name="Content Placeholder 1"/>
          <p:cNvSpPr txBox="1">
            <a:spLocks/>
          </p:cNvSpPr>
          <p:nvPr/>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SG" sz="1800"/>
              <a:t>The binary-search-tree property guarantees that:</a:t>
            </a:r>
          </a:p>
          <a:p>
            <a:pPr lvl="1">
              <a:lnSpc>
                <a:spcPct val="150000"/>
              </a:lnSpc>
              <a:buFont typeface="Verdana" panose="020B0604030504040204" pitchFamily="34" charset="0"/>
              <a:buChar char="-"/>
            </a:pPr>
            <a:r>
              <a:rPr lang="en-SG" sz="1600"/>
              <a:t>The </a:t>
            </a:r>
            <a:r>
              <a:rPr lang="en-US" altLang="zh-CN" sz="1600">
                <a:solidFill>
                  <a:schemeClr val="hlink"/>
                </a:solidFill>
              </a:rPr>
              <a:t>minimum</a:t>
            </a:r>
            <a:r>
              <a:rPr lang="en-US" altLang="zh-CN" sz="1600"/>
              <a:t> </a:t>
            </a:r>
            <a:r>
              <a:rPr lang="en-SG" sz="1600"/>
              <a:t>is located at the </a:t>
            </a:r>
            <a:r>
              <a:rPr lang="en-SG" sz="1600">
                <a:solidFill>
                  <a:srgbClr val="4F81BD"/>
                </a:solidFill>
              </a:rPr>
              <a:t>left-most</a:t>
            </a:r>
            <a:r>
              <a:rPr lang="en-SG" sz="1600"/>
              <a:t> node</a:t>
            </a:r>
          </a:p>
          <a:p>
            <a:pPr lvl="1">
              <a:lnSpc>
                <a:spcPct val="150000"/>
              </a:lnSpc>
              <a:buFont typeface="Verdana" panose="020B0604030504040204" pitchFamily="34" charset="0"/>
              <a:buChar char="-"/>
            </a:pPr>
            <a:r>
              <a:rPr lang="en-SG" sz="1600"/>
              <a:t>The </a:t>
            </a:r>
            <a:r>
              <a:rPr lang="en-SG" sz="1600">
                <a:solidFill>
                  <a:srgbClr val="4F81BD"/>
                </a:solidFill>
              </a:rPr>
              <a:t>maximum</a:t>
            </a:r>
            <a:r>
              <a:rPr lang="en-SG" sz="1600"/>
              <a:t> is located at the </a:t>
            </a:r>
            <a:r>
              <a:rPr lang="en-SG" sz="1600">
                <a:solidFill>
                  <a:srgbClr val="4F81BD"/>
                </a:solidFill>
              </a:rPr>
              <a:t>right-most</a:t>
            </a:r>
            <a:r>
              <a:rPr lang="en-SG" sz="1600"/>
              <a:t> node</a:t>
            </a:r>
          </a:p>
        </p:txBody>
      </p:sp>
      <p:pic>
        <p:nvPicPr>
          <p:cNvPr id="7" name="图片 184"/>
          <p:cNvPicPr>
            <a:picLocks noChangeAspect="1"/>
          </p:cNvPicPr>
          <p:nvPr/>
        </p:nvPicPr>
        <p:blipFill>
          <a:blip r:embed="rId2"/>
          <a:stretch>
            <a:fillRect/>
          </a:stretch>
        </p:blipFill>
        <p:spPr>
          <a:xfrm>
            <a:off x="1835179" y="3153740"/>
            <a:ext cx="5533664" cy="2399077"/>
          </a:xfrm>
          <a:prstGeom prst="rect">
            <a:avLst/>
          </a:prstGeom>
        </p:spPr>
      </p:pic>
      <p:sp>
        <p:nvSpPr>
          <p:cNvPr id="8" name="Oval 7"/>
          <p:cNvSpPr/>
          <p:nvPr/>
        </p:nvSpPr>
        <p:spPr>
          <a:xfrm>
            <a:off x="1865659" y="4458837"/>
            <a:ext cx="330421" cy="263875"/>
          </a:xfrm>
          <a:prstGeom prst="ellipse">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Verdana (Body)"/>
              </a:rPr>
              <a:t>A</a:t>
            </a:r>
          </a:p>
        </p:txBody>
      </p:sp>
      <p:sp>
        <p:nvSpPr>
          <p:cNvPr id="9" name="Oval 8"/>
          <p:cNvSpPr/>
          <p:nvPr/>
        </p:nvSpPr>
        <p:spPr>
          <a:xfrm>
            <a:off x="7030802" y="4006720"/>
            <a:ext cx="330421" cy="263875"/>
          </a:xfrm>
          <a:prstGeom prst="ellipse">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prstClr val="white"/>
                </a:solidFill>
                <a:effectLst/>
                <a:uLnTx/>
                <a:uFillTx/>
                <a:latin typeface="Verdana (Body)"/>
              </a:rPr>
              <a:t>M</a:t>
            </a:r>
            <a:endParaRPr kumimoji="0" lang="en-US" sz="1200" b="0" i="0" u="none" strike="noStrike" kern="0" cap="none" spc="0" normalizeH="0" baseline="0" noProof="0" dirty="0">
              <a:ln>
                <a:noFill/>
              </a:ln>
              <a:solidFill>
                <a:prstClr val="white"/>
              </a:solidFill>
              <a:effectLst/>
              <a:uLnTx/>
              <a:uFillTx/>
              <a:latin typeface="Verdana (Body)"/>
            </a:endParaRPr>
          </a:p>
        </p:txBody>
      </p:sp>
    </p:spTree>
    <p:extLst>
      <p:ext uri="{BB962C8B-B14F-4D97-AF65-F5344CB8AC3E}">
        <p14:creationId xmlns:p14="http://schemas.microsoft.com/office/powerpoint/2010/main" val="3204749140"/>
      </p:ext>
    </p:extLst>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500"/>
                                        <p:tgtEl>
                                          <p:spTgt spid="3">
                                            <p:txEl>
                                              <p:pRg st="2" end="2"/>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p:cTn id="19" dur="500" fill="hold"/>
                                        <p:tgtEl>
                                          <p:spTgt spid="9"/>
                                        </p:tgtEl>
                                        <p:attrNameLst>
                                          <p:attrName>ppt_w</p:attrName>
                                        </p:attrNameLst>
                                      </p:cBhvr>
                                      <p:tavLst>
                                        <p:tav tm="0">
                                          <p:val>
                                            <p:fltVal val="0"/>
                                          </p:val>
                                        </p:tav>
                                        <p:tav tm="100000">
                                          <p:val>
                                            <p:strVal val="#ppt_w"/>
                                          </p:val>
                                        </p:tav>
                                      </p:tavLst>
                                    </p:anim>
                                    <p:anim calcmode="lin" valueType="num">
                                      <p:cBhvr>
                                        <p:cTn id="20" dur="500" fill="hold"/>
                                        <p:tgtEl>
                                          <p:spTgt spid="9"/>
                                        </p:tgtEl>
                                        <p:attrNameLst>
                                          <p:attrName>ppt_h</p:attrName>
                                        </p:attrNameLst>
                                      </p:cBhvr>
                                      <p:tavLst>
                                        <p:tav tm="0">
                                          <p:val>
                                            <p:fltVal val="0"/>
                                          </p:val>
                                        </p:tav>
                                        <p:tav tm="100000">
                                          <p:val>
                                            <p:strVal val="#ppt_h"/>
                                          </p:val>
                                        </p:tav>
                                      </p:tavLst>
                                    </p:anim>
                                    <p:animEffect transition="in" filter="fade">
                                      <p:cBhvr>
                                        <p:cTn id="2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48650" y="3001447"/>
            <a:ext cx="1491780" cy="359288"/>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 name="Content Placeholder 1"/>
          <p:cNvSpPr txBox="1">
            <a:spLocks/>
          </p:cNvSpPr>
          <p:nvPr/>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SG" sz="1800"/>
              <a:t>Item Search</a:t>
            </a:r>
          </a:p>
          <a:p>
            <a:pPr>
              <a:lnSpc>
                <a:spcPct val="150000"/>
              </a:lnSpc>
            </a:pPr>
            <a:r>
              <a:rPr lang="en-SG" sz="1800"/>
              <a:t>Binary Search Trees (BST)</a:t>
            </a:r>
          </a:p>
          <a:p>
            <a:pPr>
              <a:lnSpc>
                <a:spcPct val="150000"/>
              </a:lnSpc>
            </a:pPr>
            <a:r>
              <a:rPr lang="en-SG" sz="1800"/>
              <a:t>BST Operations:</a:t>
            </a:r>
          </a:p>
          <a:p>
            <a:pPr lvl="1">
              <a:lnSpc>
                <a:spcPct val="150000"/>
              </a:lnSpc>
              <a:buFont typeface="Verdana" panose="020B0604030504040204" pitchFamily="34" charset="0"/>
              <a:buChar char="-"/>
            </a:pPr>
            <a:r>
              <a:rPr lang="en-SG" sz="1600" b="1"/>
              <a:t>Traversal</a:t>
            </a:r>
          </a:p>
          <a:p>
            <a:pPr lvl="1">
              <a:lnSpc>
                <a:spcPct val="150000"/>
              </a:lnSpc>
              <a:buFont typeface="Verdana" panose="020B0604030504040204" pitchFamily="34" charset="0"/>
              <a:buChar char="-"/>
            </a:pPr>
            <a:r>
              <a:rPr lang="en-SG" sz="1600"/>
              <a:t>Inserting a node</a:t>
            </a:r>
          </a:p>
          <a:p>
            <a:pPr lvl="1">
              <a:lnSpc>
                <a:spcPct val="150000"/>
              </a:lnSpc>
              <a:buFont typeface="Verdana" panose="020B0604030504040204" pitchFamily="34" charset="0"/>
              <a:buChar char="-"/>
            </a:pPr>
            <a:r>
              <a:rPr lang="en-SG" sz="1600"/>
              <a:t>Removing a node</a:t>
            </a:r>
          </a:p>
        </p:txBody>
      </p:sp>
      <p:sp>
        <p:nvSpPr>
          <p:cNvPr id="2" name="Title 1"/>
          <p:cNvSpPr>
            <a:spLocks noGrp="1"/>
          </p:cNvSpPr>
          <p:nvPr>
            <p:ph type="title"/>
          </p:nvPr>
        </p:nvSpPr>
        <p:spPr/>
        <p:txBody>
          <a:bodyPr/>
          <a:lstStyle/>
          <a:p>
            <a:r>
              <a:rPr lang="en-SG"/>
              <a:t>OUTLINE</a:t>
            </a:r>
          </a:p>
        </p:txBody>
      </p:sp>
      <p:grpSp>
        <p:nvGrpSpPr>
          <p:cNvPr id="6" name="Group 5"/>
          <p:cNvGrpSpPr/>
          <p:nvPr/>
        </p:nvGrpSpPr>
        <p:grpSpPr>
          <a:xfrm>
            <a:off x="4915976" y="1967697"/>
            <a:ext cx="2880375" cy="2507015"/>
            <a:chOff x="4905146" y="2397660"/>
            <a:chExt cx="3476854" cy="3026178"/>
          </a:xfrm>
        </p:grpSpPr>
        <p:sp>
          <p:nvSpPr>
            <p:cNvPr id="7" name="object 8"/>
            <p:cNvSpPr/>
            <p:nvPr/>
          </p:nvSpPr>
          <p:spPr>
            <a:xfrm>
              <a:off x="6542776" y="2397660"/>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8" name="object 9"/>
            <p:cNvSpPr txBox="1"/>
            <p:nvPr/>
          </p:nvSpPr>
          <p:spPr>
            <a:xfrm>
              <a:off x="6682876" y="2448510"/>
              <a:ext cx="193945"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H</a:t>
              </a:r>
              <a:endParaRPr sz="1400">
                <a:solidFill>
                  <a:prstClr val="black"/>
                </a:solidFill>
                <a:latin typeface="Verdana (Body)"/>
                <a:cs typeface="Calibri"/>
              </a:endParaRPr>
            </a:p>
          </p:txBody>
        </p:sp>
        <p:sp>
          <p:nvSpPr>
            <p:cNvPr id="9" name="object 11"/>
            <p:cNvSpPr/>
            <p:nvPr/>
          </p:nvSpPr>
          <p:spPr>
            <a:xfrm>
              <a:off x="5657210" y="2955228"/>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0" name="object 12"/>
            <p:cNvSpPr txBox="1"/>
            <p:nvPr/>
          </p:nvSpPr>
          <p:spPr>
            <a:xfrm>
              <a:off x="5812684" y="2992020"/>
              <a:ext cx="158085"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E</a:t>
              </a:r>
              <a:endParaRPr sz="1400">
                <a:solidFill>
                  <a:prstClr val="black"/>
                </a:solidFill>
                <a:latin typeface="Verdana (Body)"/>
                <a:cs typeface="Calibri"/>
              </a:endParaRPr>
            </a:p>
          </p:txBody>
        </p:sp>
        <p:sp>
          <p:nvSpPr>
            <p:cNvPr id="11" name="object 14"/>
            <p:cNvSpPr/>
            <p:nvPr/>
          </p:nvSpPr>
          <p:spPr>
            <a:xfrm>
              <a:off x="5214396"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2" name="object 15"/>
            <p:cNvSpPr txBox="1"/>
            <p:nvPr/>
          </p:nvSpPr>
          <p:spPr>
            <a:xfrm>
              <a:off x="5363535" y="3637434"/>
              <a:ext cx="172720" cy="346495"/>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B</a:t>
              </a:r>
              <a:endParaRPr sz="1400">
                <a:solidFill>
                  <a:prstClr val="black"/>
                </a:solidFill>
                <a:latin typeface="Verdana (Body)"/>
                <a:cs typeface="Calibri"/>
              </a:endParaRPr>
            </a:p>
          </p:txBody>
        </p:sp>
        <p:sp>
          <p:nvSpPr>
            <p:cNvPr id="13" name="object 17"/>
            <p:cNvSpPr/>
            <p:nvPr/>
          </p:nvSpPr>
          <p:spPr>
            <a:xfrm>
              <a:off x="6099993"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4" name="object 18"/>
            <p:cNvSpPr txBox="1"/>
            <p:nvPr/>
          </p:nvSpPr>
          <p:spPr>
            <a:xfrm>
              <a:off x="6258771" y="3637434"/>
              <a:ext cx="150765"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F</a:t>
              </a:r>
              <a:endParaRPr sz="1400">
                <a:solidFill>
                  <a:prstClr val="black"/>
                </a:solidFill>
                <a:latin typeface="Verdana (Body)"/>
                <a:cs typeface="Calibri"/>
              </a:endParaRPr>
            </a:p>
          </p:txBody>
        </p:sp>
        <p:sp>
          <p:nvSpPr>
            <p:cNvPr id="15" name="object 20"/>
            <p:cNvSpPr/>
            <p:nvPr/>
          </p:nvSpPr>
          <p:spPr>
            <a:xfrm>
              <a:off x="7428372" y="2955228"/>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6" name="object 21"/>
            <p:cNvSpPr txBox="1"/>
            <p:nvPr/>
          </p:nvSpPr>
          <p:spPr>
            <a:xfrm>
              <a:off x="7591612" y="2992020"/>
              <a:ext cx="140520"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L</a:t>
              </a:r>
              <a:endParaRPr sz="1400">
                <a:solidFill>
                  <a:prstClr val="black"/>
                </a:solidFill>
                <a:latin typeface="Verdana (Body)"/>
                <a:cs typeface="Calibri"/>
              </a:endParaRPr>
            </a:p>
          </p:txBody>
        </p:sp>
        <p:sp>
          <p:nvSpPr>
            <p:cNvPr id="17" name="object 23"/>
            <p:cNvSpPr/>
            <p:nvPr/>
          </p:nvSpPr>
          <p:spPr>
            <a:xfrm>
              <a:off x="6985589"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8" name="object 24"/>
            <p:cNvSpPr txBox="1"/>
            <p:nvPr/>
          </p:nvSpPr>
          <p:spPr>
            <a:xfrm>
              <a:off x="7160434" y="3637434"/>
              <a:ext cx="113441" cy="346495"/>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J</a:t>
              </a:r>
              <a:endParaRPr sz="1400">
                <a:solidFill>
                  <a:prstClr val="black"/>
                </a:solidFill>
                <a:latin typeface="Verdana (Body)"/>
                <a:cs typeface="Calibri"/>
              </a:endParaRPr>
            </a:p>
          </p:txBody>
        </p:sp>
        <p:sp>
          <p:nvSpPr>
            <p:cNvPr id="19" name="object 26"/>
            <p:cNvSpPr/>
            <p:nvPr/>
          </p:nvSpPr>
          <p:spPr>
            <a:xfrm>
              <a:off x="7871155"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0" name="object 27"/>
            <p:cNvSpPr txBox="1"/>
            <p:nvPr/>
          </p:nvSpPr>
          <p:spPr>
            <a:xfrm>
              <a:off x="7984741" y="3637434"/>
              <a:ext cx="254689" cy="346495"/>
            </a:xfrm>
            <a:prstGeom prst="ellipse">
              <a:avLst/>
            </a:prstGeom>
          </p:spPr>
          <p:txBody>
            <a:bodyPr vert="horz" wrap="square" lIns="0" tIns="0" rIns="0" bIns="0" rtlCol="0">
              <a:spAutoFit/>
            </a:bodyPr>
            <a:lstStyle/>
            <a:p>
              <a:pPr marL="12700"/>
              <a:r>
                <a:rPr sz="1400" spc="-20" dirty="0">
                  <a:solidFill>
                    <a:prstClr val="black"/>
                  </a:solidFill>
                  <a:latin typeface="Verdana (Body)"/>
                  <a:cs typeface="Calibri"/>
                </a:rPr>
                <a:t>M</a:t>
              </a:r>
              <a:endParaRPr sz="1400">
                <a:solidFill>
                  <a:prstClr val="black"/>
                </a:solidFill>
                <a:latin typeface="Verdana (Body)"/>
                <a:cs typeface="Calibri"/>
              </a:endParaRPr>
            </a:p>
          </p:txBody>
        </p:sp>
        <p:sp>
          <p:nvSpPr>
            <p:cNvPr id="21" name="object 47"/>
            <p:cNvSpPr/>
            <p:nvPr/>
          </p:nvSpPr>
          <p:spPr>
            <a:xfrm>
              <a:off x="6237977" y="4286611"/>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2" name="object 48"/>
            <p:cNvSpPr txBox="1"/>
            <p:nvPr/>
          </p:nvSpPr>
          <p:spPr>
            <a:xfrm>
              <a:off x="6364907" y="4323403"/>
              <a:ext cx="196141" cy="346495"/>
            </a:xfrm>
            <a:prstGeom prst="ellipse">
              <a:avLst/>
            </a:prstGeom>
          </p:spPr>
          <p:txBody>
            <a:bodyPr vert="horz" wrap="square" lIns="0" tIns="0" rIns="0" bIns="0" rtlCol="0">
              <a:spAutoFit/>
            </a:bodyPr>
            <a:lstStyle/>
            <a:p>
              <a:pPr marL="12700"/>
              <a:r>
                <a:rPr sz="1400" spc="-15" dirty="0">
                  <a:solidFill>
                    <a:prstClr val="black"/>
                  </a:solidFill>
                  <a:latin typeface="Verdana (Body)"/>
                  <a:cs typeface="Calibri"/>
                </a:rPr>
                <a:t>G</a:t>
              </a:r>
              <a:endParaRPr sz="1400" dirty="0">
                <a:solidFill>
                  <a:prstClr val="black"/>
                </a:solidFill>
                <a:latin typeface="Verdana (Body)"/>
                <a:cs typeface="Calibri"/>
              </a:endParaRPr>
            </a:p>
          </p:txBody>
        </p:sp>
        <p:sp>
          <p:nvSpPr>
            <p:cNvPr id="23" name="object 50"/>
            <p:cNvSpPr/>
            <p:nvPr/>
          </p:nvSpPr>
          <p:spPr>
            <a:xfrm>
              <a:off x="7433922"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4" name="object 51"/>
            <p:cNvSpPr txBox="1"/>
            <p:nvPr/>
          </p:nvSpPr>
          <p:spPr>
            <a:xfrm>
              <a:off x="7573586" y="4328477"/>
              <a:ext cx="166866" cy="346495"/>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K</a:t>
              </a:r>
              <a:endParaRPr sz="1400" dirty="0">
                <a:solidFill>
                  <a:prstClr val="black"/>
                </a:solidFill>
                <a:latin typeface="Verdana (Body)"/>
                <a:cs typeface="Calibri"/>
              </a:endParaRPr>
            </a:p>
          </p:txBody>
        </p:sp>
        <p:sp>
          <p:nvSpPr>
            <p:cNvPr id="25" name="object 59"/>
            <p:cNvSpPr/>
            <p:nvPr/>
          </p:nvSpPr>
          <p:spPr>
            <a:xfrm>
              <a:off x="6825022"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6" name="object 60"/>
            <p:cNvSpPr txBox="1"/>
            <p:nvPr/>
          </p:nvSpPr>
          <p:spPr>
            <a:xfrm>
              <a:off x="7019793" y="4328477"/>
              <a:ext cx="95874" cy="346495"/>
            </a:xfrm>
            <a:prstGeom prst="ellipse">
              <a:avLst/>
            </a:prstGeom>
          </p:spPr>
          <p:txBody>
            <a:bodyPr vert="horz" wrap="square" lIns="0" tIns="0" rIns="0" bIns="0" rtlCol="0">
              <a:spAutoFit/>
            </a:bodyPr>
            <a:lstStyle/>
            <a:p>
              <a:pPr marL="12700"/>
              <a:r>
                <a:rPr sz="1400" spc="-5" dirty="0">
                  <a:solidFill>
                    <a:prstClr val="black"/>
                  </a:solidFill>
                  <a:latin typeface="Verdana (Body)"/>
                  <a:cs typeface="Calibri"/>
                </a:rPr>
                <a:t>I</a:t>
              </a:r>
              <a:endParaRPr sz="1400">
                <a:solidFill>
                  <a:prstClr val="black"/>
                </a:solidFill>
                <a:latin typeface="Verdana (Body)"/>
                <a:cs typeface="Calibri"/>
              </a:endParaRPr>
            </a:p>
          </p:txBody>
        </p:sp>
        <p:sp>
          <p:nvSpPr>
            <p:cNvPr id="27" name="object 65"/>
            <p:cNvSpPr/>
            <p:nvPr/>
          </p:nvSpPr>
          <p:spPr>
            <a:xfrm>
              <a:off x="5514045"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8" name="object 66"/>
            <p:cNvSpPr txBox="1"/>
            <p:nvPr/>
          </p:nvSpPr>
          <p:spPr>
            <a:xfrm>
              <a:off x="5664399" y="4328477"/>
              <a:ext cx="169794"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C</a:t>
              </a:r>
              <a:endParaRPr sz="1400">
                <a:solidFill>
                  <a:prstClr val="black"/>
                </a:solidFill>
                <a:latin typeface="Verdana (Body)"/>
                <a:cs typeface="Calibri"/>
              </a:endParaRPr>
            </a:p>
          </p:txBody>
        </p:sp>
        <p:sp>
          <p:nvSpPr>
            <p:cNvPr id="29" name="object 71"/>
            <p:cNvSpPr/>
            <p:nvPr/>
          </p:nvSpPr>
          <p:spPr>
            <a:xfrm>
              <a:off x="4905146"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30" name="object 72"/>
            <p:cNvSpPr txBox="1"/>
            <p:nvPr/>
          </p:nvSpPr>
          <p:spPr>
            <a:xfrm>
              <a:off x="5050303" y="4328477"/>
              <a:ext cx="182236" cy="346495"/>
            </a:xfrm>
            <a:prstGeom prst="ellipse">
              <a:avLst/>
            </a:prstGeom>
          </p:spPr>
          <p:txBody>
            <a:bodyPr vert="horz" wrap="square" lIns="0" tIns="0" rIns="0" bIns="0" rtlCol="0">
              <a:spAutoFit/>
            </a:bodyPr>
            <a:lstStyle/>
            <a:p>
              <a:pPr marL="12700"/>
              <a:r>
                <a:rPr sz="1400" spc="-15" dirty="0">
                  <a:solidFill>
                    <a:prstClr val="black"/>
                  </a:solidFill>
                  <a:latin typeface="Verdana (Body)"/>
                  <a:cs typeface="Calibri"/>
                </a:rPr>
                <a:t>A</a:t>
              </a:r>
              <a:endParaRPr sz="1400">
                <a:solidFill>
                  <a:prstClr val="black"/>
                </a:solidFill>
                <a:latin typeface="Verdana (Body)"/>
                <a:cs typeface="Calibri"/>
              </a:endParaRPr>
            </a:p>
          </p:txBody>
        </p:sp>
        <p:sp>
          <p:nvSpPr>
            <p:cNvPr id="31" name="object 77"/>
            <p:cNvSpPr/>
            <p:nvPr/>
          </p:nvSpPr>
          <p:spPr>
            <a:xfrm>
              <a:off x="5735452" y="4982684"/>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32" name="object 78"/>
            <p:cNvSpPr txBox="1"/>
            <p:nvPr/>
          </p:nvSpPr>
          <p:spPr>
            <a:xfrm>
              <a:off x="5876426" y="5033534"/>
              <a:ext cx="191750"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D</a:t>
              </a:r>
              <a:endParaRPr sz="1400">
                <a:solidFill>
                  <a:prstClr val="black"/>
                </a:solidFill>
                <a:latin typeface="Verdana (Body)"/>
                <a:cs typeface="Calibri"/>
              </a:endParaRPr>
            </a:p>
          </p:txBody>
        </p:sp>
        <p:cxnSp>
          <p:nvCxnSpPr>
            <p:cNvPr id="33" name="直接箭头连接符 31"/>
            <p:cNvCxnSpPr>
              <a:stCxn id="7" idx="5"/>
              <a:endCxn id="15" idx="1"/>
            </p:cNvCxnSpPr>
            <p:nvPr/>
          </p:nvCxnSpPr>
          <p:spPr>
            <a:xfrm>
              <a:off x="6978809" y="2774205"/>
              <a:ext cx="524375" cy="24562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4" name="直接箭头连接符 32"/>
            <p:cNvCxnSpPr>
              <a:stCxn id="7" idx="3"/>
              <a:endCxn id="9" idx="7"/>
            </p:cNvCxnSpPr>
            <p:nvPr/>
          </p:nvCxnSpPr>
          <p:spPr>
            <a:xfrm flipH="1">
              <a:off x="6093243" y="2774205"/>
              <a:ext cx="524345" cy="24562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5" name="直接箭头连接符 33"/>
            <p:cNvCxnSpPr>
              <a:stCxn id="9" idx="4"/>
              <a:endCxn id="11" idx="7"/>
            </p:cNvCxnSpPr>
            <p:nvPr/>
          </p:nvCxnSpPr>
          <p:spPr>
            <a:xfrm flipH="1">
              <a:off x="5650429" y="3396382"/>
              <a:ext cx="262204"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6" name="直接箭头连接符 34"/>
            <p:cNvCxnSpPr>
              <a:stCxn id="15" idx="3"/>
              <a:endCxn id="17" idx="0"/>
            </p:cNvCxnSpPr>
            <p:nvPr/>
          </p:nvCxnSpPr>
          <p:spPr>
            <a:xfrm flipH="1">
              <a:off x="7241012" y="3331776"/>
              <a:ext cx="262172"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7" name="直接箭头连接符 35"/>
            <p:cNvCxnSpPr>
              <a:stCxn id="9" idx="4"/>
              <a:endCxn id="13" idx="1"/>
            </p:cNvCxnSpPr>
            <p:nvPr/>
          </p:nvCxnSpPr>
          <p:spPr>
            <a:xfrm>
              <a:off x="5912633" y="3396382"/>
              <a:ext cx="262172"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8" name="直接箭头连接符 36"/>
            <p:cNvCxnSpPr>
              <a:stCxn id="15" idx="5"/>
              <a:endCxn id="19" idx="0"/>
            </p:cNvCxnSpPr>
            <p:nvPr/>
          </p:nvCxnSpPr>
          <p:spPr>
            <a:xfrm>
              <a:off x="7864405" y="3331776"/>
              <a:ext cx="262173"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9" name="直接箭头连接符 37"/>
            <p:cNvCxnSpPr>
              <a:stCxn id="11" idx="4"/>
              <a:endCxn id="27" idx="0"/>
            </p:cNvCxnSpPr>
            <p:nvPr/>
          </p:nvCxnSpPr>
          <p:spPr>
            <a:xfrm>
              <a:off x="5469819" y="4041796"/>
              <a:ext cx="299649"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40" name="直接箭头连接符 38"/>
            <p:cNvCxnSpPr>
              <a:stCxn id="11" idx="4"/>
              <a:endCxn id="29" idx="0"/>
            </p:cNvCxnSpPr>
            <p:nvPr/>
          </p:nvCxnSpPr>
          <p:spPr>
            <a:xfrm flipH="1">
              <a:off x="5160569" y="4041796"/>
              <a:ext cx="309250"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41" name="直接箭头连接符 39"/>
            <p:cNvCxnSpPr>
              <a:stCxn id="17" idx="4"/>
              <a:endCxn id="25" idx="0"/>
            </p:cNvCxnSpPr>
            <p:nvPr/>
          </p:nvCxnSpPr>
          <p:spPr>
            <a:xfrm flipH="1">
              <a:off x="7080445" y="4041796"/>
              <a:ext cx="160567"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42" name="直接箭头连接符 40"/>
            <p:cNvCxnSpPr>
              <a:stCxn id="13" idx="4"/>
              <a:endCxn id="21" idx="0"/>
            </p:cNvCxnSpPr>
            <p:nvPr/>
          </p:nvCxnSpPr>
          <p:spPr>
            <a:xfrm>
              <a:off x="6355416" y="4041796"/>
              <a:ext cx="137984" cy="244815"/>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43" name="直接箭头连接符 41"/>
            <p:cNvCxnSpPr>
              <a:stCxn id="17" idx="4"/>
              <a:endCxn id="23" idx="0"/>
            </p:cNvCxnSpPr>
            <p:nvPr/>
          </p:nvCxnSpPr>
          <p:spPr>
            <a:xfrm>
              <a:off x="7241012" y="4041796"/>
              <a:ext cx="448333"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44" name="直接箭头连接符 42"/>
            <p:cNvCxnSpPr>
              <a:stCxn id="27" idx="4"/>
              <a:endCxn id="31" idx="0"/>
            </p:cNvCxnSpPr>
            <p:nvPr/>
          </p:nvCxnSpPr>
          <p:spPr>
            <a:xfrm>
              <a:off x="5769468" y="4732839"/>
              <a:ext cx="221407" cy="249845"/>
            </a:xfrm>
            <a:prstGeom prst="straightConnector1">
              <a:avLst/>
            </a:prstGeom>
            <a:noFill/>
            <a:ln w="38100" cap="flat" cmpd="sng" algn="ctr">
              <a:solidFill>
                <a:srgbClr val="4F81BD">
                  <a:shade val="95000"/>
                  <a:satMod val="105000"/>
                </a:srgbClr>
              </a:solidFill>
              <a:prstDash val="solid"/>
              <a:tailEnd type="triangle"/>
            </a:ln>
            <a:effectLst/>
          </p:spPr>
        </p:cxnSp>
      </p:grpSp>
    </p:spTree>
    <p:extLst>
      <p:ext uri="{BB962C8B-B14F-4D97-AF65-F5344CB8AC3E}">
        <p14:creationId xmlns:p14="http://schemas.microsoft.com/office/powerpoint/2010/main" val="4122610864"/>
      </p:ext>
    </p:extLst>
  </p:cSld>
  <p:clrMapOvr>
    <a:masterClrMapping/>
  </p:clrMapOvr>
  <p:transition>
    <p:wipe dir="u"/>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t>Binary Search Tree(BST)</a:t>
            </a:r>
          </a:p>
        </p:txBody>
      </p:sp>
      <p:sp>
        <p:nvSpPr>
          <p:cNvPr id="3" name="Content Placeholder 1"/>
          <p:cNvSpPr txBox="1">
            <a:spLocks/>
          </p:cNvSpPr>
          <p:nvPr/>
        </p:nvSpPr>
        <p:spPr>
          <a:xfrm>
            <a:off x="1097281" y="1380226"/>
            <a:ext cx="3843203"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SG" sz="1800"/>
              <a:t>BSTs are a special form of BT</a:t>
            </a:r>
          </a:p>
          <a:p>
            <a:pPr>
              <a:lnSpc>
                <a:spcPct val="150000"/>
              </a:lnSpc>
            </a:pPr>
            <a:r>
              <a:rPr lang="en-SG" sz="1800">
                <a:solidFill>
                  <a:srgbClr val="FF0000"/>
                </a:solidFill>
              </a:rPr>
              <a:t>BST rule</a:t>
            </a:r>
            <a:r>
              <a:rPr lang="en-SG" sz="1800"/>
              <a:t>:  </a:t>
            </a:r>
            <a:br>
              <a:rPr lang="en-SG" sz="1800"/>
            </a:br>
            <a:r>
              <a:rPr lang="en-SG" sz="1800"/>
              <a:t>At every node </a:t>
            </a:r>
            <a:r>
              <a:rPr lang="en-SG" sz="1800">
                <a:solidFill>
                  <a:srgbClr val="F79646"/>
                </a:solidFill>
              </a:rPr>
              <a:t>C</a:t>
            </a:r>
            <a:r>
              <a:rPr lang="en-SG" sz="1800"/>
              <a:t>,</a:t>
            </a:r>
            <a:br>
              <a:rPr lang="en-SG" sz="1800"/>
            </a:br>
            <a:r>
              <a:rPr lang="en-SG" sz="1600">
                <a:solidFill>
                  <a:srgbClr val="F79646"/>
                </a:solidFill>
              </a:rPr>
              <a:t>L &lt; C &lt; R</a:t>
            </a:r>
            <a:r>
              <a:rPr lang="en-SG" sz="1600"/>
              <a:t>, where</a:t>
            </a:r>
          </a:p>
          <a:p>
            <a:pPr lvl="1">
              <a:lnSpc>
                <a:spcPct val="100000"/>
              </a:lnSpc>
              <a:buFont typeface="Verdana" panose="020B0604030504040204" pitchFamily="34" charset="0"/>
              <a:buChar char="-"/>
            </a:pPr>
            <a:r>
              <a:rPr lang="en-SG" sz="1600">
                <a:solidFill>
                  <a:srgbClr val="F79646"/>
                </a:solidFill>
              </a:rPr>
              <a:t>C</a:t>
            </a:r>
            <a:r>
              <a:rPr lang="en-SG" sz="1600"/>
              <a:t> is the data in the current node</a:t>
            </a:r>
          </a:p>
          <a:p>
            <a:pPr lvl="1">
              <a:lnSpc>
                <a:spcPct val="100000"/>
              </a:lnSpc>
              <a:buFont typeface="Verdana" panose="020B0604030504040204" pitchFamily="34" charset="0"/>
              <a:buChar char="-"/>
            </a:pPr>
            <a:r>
              <a:rPr lang="en-SG" sz="1600">
                <a:solidFill>
                  <a:srgbClr val="F79646"/>
                </a:solidFill>
              </a:rPr>
              <a:t>L</a:t>
            </a:r>
            <a:r>
              <a:rPr lang="en-SG" sz="1600"/>
              <a:t> represents the data in any/ all nodes from C’s left subtree</a:t>
            </a:r>
          </a:p>
          <a:p>
            <a:pPr lvl="1">
              <a:lnSpc>
                <a:spcPct val="100000"/>
              </a:lnSpc>
              <a:buFont typeface="Verdana" panose="020B0604030504040204" pitchFamily="34" charset="0"/>
              <a:buChar char="-"/>
            </a:pPr>
            <a:r>
              <a:rPr lang="en-SG" sz="1600">
                <a:solidFill>
                  <a:srgbClr val="F79646"/>
                </a:solidFill>
              </a:rPr>
              <a:t>R</a:t>
            </a:r>
            <a:r>
              <a:rPr lang="en-SG" sz="1600"/>
              <a:t> represents the data in any/all nodes from C’s right subtree</a:t>
            </a:r>
          </a:p>
        </p:txBody>
      </p:sp>
      <p:grpSp>
        <p:nvGrpSpPr>
          <p:cNvPr id="4" name="Group 3"/>
          <p:cNvGrpSpPr/>
          <p:nvPr/>
        </p:nvGrpSpPr>
        <p:grpSpPr>
          <a:xfrm>
            <a:off x="5037896" y="1967697"/>
            <a:ext cx="2880375" cy="2507015"/>
            <a:chOff x="4905146" y="2397660"/>
            <a:chExt cx="3476854" cy="3026178"/>
          </a:xfrm>
        </p:grpSpPr>
        <p:sp>
          <p:nvSpPr>
            <p:cNvPr id="5" name="object 8"/>
            <p:cNvSpPr/>
            <p:nvPr/>
          </p:nvSpPr>
          <p:spPr>
            <a:xfrm>
              <a:off x="6542776" y="2397660"/>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6" name="object 9"/>
            <p:cNvSpPr txBox="1"/>
            <p:nvPr/>
          </p:nvSpPr>
          <p:spPr>
            <a:xfrm>
              <a:off x="6682876" y="2448510"/>
              <a:ext cx="193945"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H</a:t>
              </a:r>
              <a:endParaRPr sz="1400">
                <a:solidFill>
                  <a:prstClr val="black"/>
                </a:solidFill>
                <a:latin typeface="Verdana (Body)"/>
                <a:cs typeface="Calibri"/>
              </a:endParaRPr>
            </a:p>
          </p:txBody>
        </p:sp>
        <p:sp>
          <p:nvSpPr>
            <p:cNvPr id="7" name="object 11"/>
            <p:cNvSpPr/>
            <p:nvPr/>
          </p:nvSpPr>
          <p:spPr>
            <a:xfrm>
              <a:off x="5657210" y="2955228"/>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8" name="object 12"/>
            <p:cNvSpPr txBox="1"/>
            <p:nvPr/>
          </p:nvSpPr>
          <p:spPr>
            <a:xfrm>
              <a:off x="5812684" y="2992020"/>
              <a:ext cx="158085"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E</a:t>
              </a:r>
              <a:endParaRPr sz="1400">
                <a:solidFill>
                  <a:prstClr val="black"/>
                </a:solidFill>
                <a:latin typeface="Verdana (Body)"/>
                <a:cs typeface="Calibri"/>
              </a:endParaRPr>
            </a:p>
          </p:txBody>
        </p:sp>
        <p:sp>
          <p:nvSpPr>
            <p:cNvPr id="9" name="object 14"/>
            <p:cNvSpPr/>
            <p:nvPr/>
          </p:nvSpPr>
          <p:spPr>
            <a:xfrm>
              <a:off x="5214396"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0" name="object 15"/>
            <p:cNvSpPr txBox="1"/>
            <p:nvPr/>
          </p:nvSpPr>
          <p:spPr>
            <a:xfrm>
              <a:off x="5363535" y="3637434"/>
              <a:ext cx="172720" cy="346495"/>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B</a:t>
              </a:r>
              <a:endParaRPr sz="1400">
                <a:solidFill>
                  <a:prstClr val="black"/>
                </a:solidFill>
                <a:latin typeface="Verdana (Body)"/>
                <a:cs typeface="Calibri"/>
              </a:endParaRPr>
            </a:p>
          </p:txBody>
        </p:sp>
        <p:sp>
          <p:nvSpPr>
            <p:cNvPr id="11" name="object 17"/>
            <p:cNvSpPr/>
            <p:nvPr/>
          </p:nvSpPr>
          <p:spPr>
            <a:xfrm>
              <a:off x="6099993"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2" name="object 18"/>
            <p:cNvSpPr txBox="1"/>
            <p:nvPr/>
          </p:nvSpPr>
          <p:spPr>
            <a:xfrm>
              <a:off x="6258771" y="3637434"/>
              <a:ext cx="150765"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F</a:t>
              </a:r>
              <a:endParaRPr sz="1400">
                <a:solidFill>
                  <a:prstClr val="black"/>
                </a:solidFill>
                <a:latin typeface="Verdana (Body)"/>
                <a:cs typeface="Calibri"/>
              </a:endParaRPr>
            </a:p>
          </p:txBody>
        </p:sp>
        <p:sp>
          <p:nvSpPr>
            <p:cNvPr id="13" name="object 20"/>
            <p:cNvSpPr/>
            <p:nvPr/>
          </p:nvSpPr>
          <p:spPr>
            <a:xfrm>
              <a:off x="7428372" y="2955228"/>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4" name="object 21"/>
            <p:cNvSpPr txBox="1"/>
            <p:nvPr/>
          </p:nvSpPr>
          <p:spPr>
            <a:xfrm>
              <a:off x="7591612" y="2992020"/>
              <a:ext cx="140520"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L</a:t>
              </a:r>
              <a:endParaRPr sz="1400">
                <a:solidFill>
                  <a:prstClr val="black"/>
                </a:solidFill>
                <a:latin typeface="Verdana (Body)"/>
                <a:cs typeface="Calibri"/>
              </a:endParaRPr>
            </a:p>
          </p:txBody>
        </p:sp>
        <p:sp>
          <p:nvSpPr>
            <p:cNvPr id="15" name="object 23"/>
            <p:cNvSpPr/>
            <p:nvPr/>
          </p:nvSpPr>
          <p:spPr>
            <a:xfrm>
              <a:off x="6985589"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6" name="object 24"/>
            <p:cNvSpPr txBox="1"/>
            <p:nvPr/>
          </p:nvSpPr>
          <p:spPr>
            <a:xfrm>
              <a:off x="7160434" y="3637434"/>
              <a:ext cx="113441" cy="346495"/>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J</a:t>
              </a:r>
              <a:endParaRPr sz="1400">
                <a:solidFill>
                  <a:prstClr val="black"/>
                </a:solidFill>
                <a:latin typeface="Verdana (Body)"/>
                <a:cs typeface="Calibri"/>
              </a:endParaRPr>
            </a:p>
          </p:txBody>
        </p:sp>
        <p:sp>
          <p:nvSpPr>
            <p:cNvPr id="17" name="object 26"/>
            <p:cNvSpPr/>
            <p:nvPr/>
          </p:nvSpPr>
          <p:spPr>
            <a:xfrm>
              <a:off x="7871155"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8" name="object 27"/>
            <p:cNvSpPr txBox="1"/>
            <p:nvPr/>
          </p:nvSpPr>
          <p:spPr>
            <a:xfrm>
              <a:off x="7984741" y="3637434"/>
              <a:ext cx="254689" cy="346495"/>
            </a:xfrm>
            <a:prstGeom prst="ellipse">
              <a:avLst/>
            </a:prstGeom>
          </p:spPr>
          <p:txBody>
            <a:bodyPr vert="horz" wrap="square" lIns="0" tIns="0" rIns="0" bIns="0" rtlCol="0">
              <a:spAutoFit/>
            </a:bodyPr>
            <a:lstStyle/>
            <a:p>
              <a:pPr marL="12700"/>
              <a:r>
                <a:rPr sz="1400" spc="-20" dirty="0">
                  <a:solidFill>
                    <a:prstClr val="black"/>
                  </a:solidFill>
                  <a:latin typeface="Verdana (Body)"/>
                  <a:cs typeface="Calibri"/>
                </a:rPr>
                <a:t>M</a:t>
              </a:r>
              <a:endParaRPr sz="1400">
                <a:solidFill>
                  <a:prstClr val="black"/>
                </a:solidFill>
                <a:latin typeface="Verdana (Body)"/>
                <a:cs typeface="Calibri"/>
              </a:endParaRPr>
            </a:p>
          </p:txBody>
        </p:sp>
        <p:sp>
          <p:nvSpPr>
            <p:cNvPr id="19" name="object 47"/>
            <p:cNvSpPr/>
            <p:nvPr/>
          </p:nvSpPr>
          <p:spPr>
            <a:xfrm>
              <a:off x="6237977" y="4286611"/>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0" name="object 48"/>
            <p:cNvSpPr txBox="1"/>
            <p:nvPr/>
          </p:nvSpPr>
          <p:spPr>
            <a:xfrm>
              <a:off x="6364907" y="4323403"/>
              <a:ext cx="196141" cy="346495"/>
            </a:xfrm>
            <a:prstGeom prst="ellipse">
              <a:avLst/>
            </a:prstGeom>
          </p:spPr>
          <p:txBody>
            <a:bodyPr vert="horz" wrap="square" lIns="0" tIns="0" rIns="0" bIns="0" rtlCol="0">
              <a:spAutoFit/>
            </a:bodyPr>
            <a:lstStyle/>
            <a:p>
              <a:pPr marL="12700"/>
              <a:r>
                <a:rPr sz="1400" spc="-15" dirty="0">
                  <a:solidFill>
                    <a:prstClr val="black"/>
                  </a:solidFill>
                  <a:latin typeface="Verdana (Body)"/>
                  <a:cs typeface="Calibri"/>
                </a:rPr>
                <a:t>G</a:t>
              </a:r>
              <a:endParaRPr sz="1400" dirty="0">
                <a:solidFill>
                  <a:prstClr val="black"/>
                </a:solidFill>
                <a:latin typeface="Verdana (Body)"/>
                <a:cs typeface="Calibri"/>
              </a:endParaRPr>
            </a:p>
          </p:txBody>
        </p:sp>
        <p:sp>
          <p:nvSpPr>
            <p:cNvPr id="21" name="object 50"/>
            <p:cNvSpPr/>
            <p:nvPr/>
          </p:nvSpPr>
          <p:spPr>
            <a:xfrm>
              <a:off x="7433922"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2" name="object 51"/>
            <p:cNvSpPr txBox="1"/>
            <p:nvPr/>
          </p:nvSpPr>
          <p:spPr>
            <a:xfrm>
              <a:off x="7573586" y="4328477"/>
              <a:ext cx="166866" cy="346495"/>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K</a:t>
              </a:r>
              <a:endParaRPr sz="1400" dirty="0">
                <a:solidFill>
                  <a:prstClr val="black"/>
                </a:solidFill>
                <a:latin typeface="Verdana (Body)"/>
                <a:cs typeface="Calibri"/>
              </a:endParaRPr>
            </a:p>
          </p:txBody>
        </p:sp>
        <p:sp>
          <p:nvSpPr>
            <p:cNvPr id="23" name="object 59"/>
            <p:cNvSpPr/>
            <p:nvPr/>
          </p:nvSpPr>
          <p:spPr>
            <a:xfrm>
              <a:off x="6825022"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4" name="object 60"/>
            <p:cNvSpPr txBox="1"/>
            <p:nvPr/>
          </p:nvSpPr>
          <p:spPr>
            <a:xfrm>
              <a:off x="7019793" y="4328477"/>
              <a:ext cx="95874" cy="346495"/>
            </a:xfrm>
            <a:prstGeom prst="ellipse">
              <a:avLst/>
            </a:prstGeom>
          </p:spPr>
          <p:txBody>
            <a:bodyPr vert="horz" wrap="square" lIns="0" tIns="0" rIns="0" bIns="0" rtlCol="0">
              <a:spAutoFit/>
            </a:bodyPr>
            <a:lstStyle/>
            <a:p>
              <a:pPr marL="12700"/>
              <a:r>
                <a:rPr sz="1400" spc="-5" dirty="0">
                  <a:solidFill>
                    <a:prstClr val="black"/>
                  </a:solidFill>
                  <a:latin typeface="Verdana (Body)"/>
                  <a:cs typeface="Calibri"/>
                </a:rPr>
                <a:t>I</a:t>
              </a:r>
              <a:endParaRPr sz="1400">
                <a:solidFill>
                  <a:prstClr val="black"/>
                </a:solidFill>
                <a:latin typeface="Verdana (Body)"/>
                <a:cs typeface="Calibri"/>
              </a:endParaRPr>
            </a:p>
          </p:txBody>
        </p:sp>
        <p:sp>
          <p:nvSpPr>
            <p:cNvPr id="25" name="object 65"/>
            <p:cNvSpPr/>
            <p:nvPr/>
          </p:nvSpPr>
          <p:spPr>
            <a:xfrm>
              <a:off x="5514045"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6" name="object 66"/>
            <p:cNvSpPr txBox="1"/>
            <p:nvPr/>
          </p:nvSpPr>
          <p:spPr>
            <a:xfrm>
              <a:off x="5664399" y="4328477"/>
              <a:ext cx="169794"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C</a:t>
              </a:r>
              <a:endParaRPr sz="1400">
                <a:solidFill>
                  <a:prstClr val="black"/>
                </a:solidFill>
                <a:latin typeface="Verdana (Body)"/>
                <a:cs typeface="Calibri"/>
              </a:endParaRPr>
            </a:p>
          </p:txBody>
        </p:sp>
        <p:sp>
          <p:nvSpPr>
            <p:cNvPr id="27" name="object 71"/>
            <p:cNvSpPr/>
            <p:nvPr/>
          </p:nvSpPr>
          <p:spPr>
            <a:xfrm>
              <a:off x="4905146"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8" name="object 72"/>
            <p:cNvSpPr txBox="1"/>
            <p:nvPr/>
          </p:nvSpPr>
          <p:spPr>
            <a:xfrm>
              <a:off x="5050303" y="4328477"/>
              <a:ext cx="182236" cy="346495"/>
            </a:xfrm>
            <a:prstGeom prst="ellipse">
              <a:avLst/>
            </a:prstGeom>
          </p:spPr>
          <p:txBody>
            <a:bodyPr vert="horz" wrap="square" lIns="0" tIns="0" rIns="0" bIns="0" rtlCol="0">
              <a:spAutoFit/>
            </a:bodyPr>
            <a:lstStyle/>
            <a:p>
              <a:pPr marL="12700"/>
              <a:r>
                <a:rPr sz="1400" spc="-15" dirty="0">
                  <a:solidFill>
                    <a:prstClr val="black"/>
                  </a:solidFill>
                  <a:latin typeface="Verdana (Body)"/>
                  <a:cs typeface="Calibri"/>
                </a:rPr>
                <a:t>A</a:t>
              </a:r>
              <a:endParaRPr sz="1400">
                <a:solidFill>
                  <a:prstClr val="black"/>
                </a:solidFill>
                <a:latin typeface="Verdana (Body)"/>
                <a:cs typeface="Calibri"/>
              </a:endParaRPr>
            </a:p>
          </p:txBody>
        </p:sp>
        <p:sp>
          <p:nvSpPr>
            <p:cNvPr id="29" name="object 77"/>
            <p:cNvSpPr/>
            <p:nvPr/>
          </p:nvSpPr>
          <p:spPr>
            <a:xfrm>
              <a:off x="5735452" y="4982684"/>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30" name="object 78"/>
            <p:cNvSpPr txBox="1"/>
            <p:nvPr/>
          </p:nvSpPr>
          <p:spPr>
            <a:xfrm>
              <a:off x="5876426" y="5033534"/>
              <a:ext cx="191750"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D</a:t>
              </a:r>
              <a:endParaRPr sz="1400">
                <a:solidFill>
                  <a:prstClr val="black"/>
                </a:solidFill>
                <a:latin typeface="Verdana (Body)"/>
                <a:cs typeface="Calibri"/>
              </a:endParaRPr>
            </a:p>
          </p:txBody>
        </p:sp>
        <p:cxnSp>
          <p:nvCxnSpPr>
            <p:cNvPr id="31" name="直接箭头连接符 31"/>
            <p:cNvCxnSpPr>
              <a:stCxn id="5" idx="5"/>
              <a:endCxn id="13" idx="1"/>
            </p:cNvCxnSpPr>
            <p:nvPr/>
          </p:nvCxnSpPr>
          <p:spPr>
            <a:xfrm>
              <a:off x="6978809" y="2774205"/>
              <a:ext cx="524375" cy="24562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2" name="直接箭头连接符 32"/>
            <p:cNvCxnSpPr>
              <a:stCxn id="5" idx="3"/>
              <a:endCxn id="7" idx="7"/>
            </p:cNvCxnSpPr>
            <p:nvPr/>
          </p:nvCxnSpPr>
          <p:spPr>
            <a:xfrm flipH="1">
              <a:off x="6093243" y="2774205"/>
              <a:ext cx="524345" cy="24562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3" name="直接箭头连接符 33"/>
            <p:cNvCxnSpPr>
              <a:stCxn id="7" idx="4"/>
              <a:endCxn id="9" idx="7"/>
            </p:cNvCxnSpPr>
            <p:nvPr/>
          </p:nvCxnSpPr>
          <p:spPr>
            <a:xfrm flipH="1">
              <a:off x="5650429" y="3396382"/>
              <a:ext cx="262204"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4" name="直接箭头连接符 34"/>
            <p:cNvCxnSpPr>
              <a:stCxn id="13" idx="3"/>
              <a:endCxn id="15" idx="0"/>
            </p:cNvCxnSpPr>
            <p:nvPr/>
          </p:nvCxnSpPr>
          <p:spPr>
            <a:xfrm flipH="1">
              <a:off x="7241012" y="3331776"/>
              <a:ext cx="262172"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5" name="直接箭头连接符 35"/>
            <p:cNvCxnSpPr>
              <a:stCxn id="7" idx="4"/>
              <a:endCxn id="11" idx="1"/>
            </p:cNvCxnSpPr>
            <p:nvPr/>
          </p:nvCxnSpPr>
          <p:spPr>
            <a:xfrm>
              <a:off x="5912633" y="3396382"/>
              <a:ext cx="262172"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6" name="直接箭头连接符 36"/>
            <p:cNvCxnSpPr>
              <a:stCxn id="13" idx="5"/>
              <a:endCxn id="17" idx="0"/>
            </p:cNvCxnSpPr>
            <p:nvPr/>
          </p:nvCxnSpPr>
          <p:spPr>
            <a:xfrm>
              <a:off x="7864405" y="3331776"/>
              <a:ext cx="262173"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7" name="直接箭头连接符 37"/>
            <p:cNvCxnSpPr>
              <a:stCxn id="9" idx="4"/>
              <a:endCxn id="25" idx="0"/>
            </p:cNvCxnSpPr>
            <p:nvPr/>
          </p:nvCxnSpPr>
          <p:spPr>
            <a:xfrm>
              <a:off x="5469819" y="4041796"/>
              <a:ext cx="299649"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8" name="直接箭头连接符 38"/>
            <p:cNvCxnSpPr>
              <a:stCxn id="9" idx="4"/>
              <a:endCxn id="27" idx="0"/>
            </p:cNvCxnSpPr>
            <p:nvPr/>
          </p:nvCxnSpPr>
          <p:spPr>
            <a:xfrm flipH="1">
              <a:off x="5160569" y="4041796"/>
              <a:ext cx="309250"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9" name="直接箭头连接符 39"/>
            <p:cNvCxnSpPr>
              <a:stCxn id="15" idx="4"/>
              <a:endCxn id="23" idx="0"/>
            </p:cNvCxnSpPr>
            <p:nvPr/>
          </p:nvCxnSpPr>
          <p:spPr>
            <a:xfrm flipH="1">
              <a:off x="7080445" y="4041796"/>
              <a:ext cx="160567"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40" name="直接箭头连接符 40"/>
            <p:cNvCxnSpPr>
              <a:stCxn id="11" idx="4"/>
              <a:endCxn id="19" idx="0"/>
            </p:cNvCxnSpPr>
            <p:nvPr/>
          </p:nvCxnSpPr>
          <p:spPr>
            <a:xfrm>
              <a:off x="6355416" y="4041796"/>
              <a:ext cx="137984" cy="244815"/>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41" name="直接箭头连接符 41"/>
            <p:cNvCxnSpPr>
              <a:stCxn id="15" idx="4"/>
              <a:endCxn id="21" idx="0"/>
            </p:cNvCxnSpPr>
            <p:nvPr/>
          </p:nvCxnSpPr>
          <p:spPr>
            <a:xfrm>
              <a:off x="7241012" y="4041796"/>
              <a:ext cx="448333"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42" name="直接箭头连接符 42"/>
            <p:cNvCxnSpPr>
              <a:stCxn id="25" idx="4"/>
              <a:endCxn id="29" idx="0"/>
            </p:cNvCxnSpPr>
            <p:nvPr/>
          </p:nvCxnSpPr>
          <p:spPr>
            <a:xfrm>
              <a:off x="5769468" y="4732839"/>
              <a:ext cx="221407" cy="249845"/>
            </a:xfrm>
            <a:prstGeom prst="straightConnector1">
              <a:avLst/>
            </a:prstGeom>
            <a:noFill/>
            <a:ln w="38100" cap="flat" cmpd="sng" algn="ctr">
              <a:solidFill>
                <a:srgbClr val="4F81BD">
                  <a:shade val="95000"/>
                  <a:satMod val="105000"/>
                </a:srgbClr>
              </a:solidFill>
              <a:prstDash val="solid"/>
              <a:tailEnd type="triangle"/>
            </a:ln>
            <a:effectLst/>
          </p:spPr>
        </p:cxnSp>
      </p:grpSp>
      <p:grpSp>
        <p:nvGrpSpPr>
          <p:cNvPr id="61" name="Group 60"/>
          <p:cNvGrpSpPr/>
          <p:nvPr/>
        </p:nvGrpSpPr>
        <p:grpSpPr>
          <a:xfrm>
            <a:off x="4917441" y="1630111"/>
            <a:ext cx="3021152" cy="2919689"/>
            <a:chOff x="4439995" y="1140406"/>
            <a:chExt cx="3676087" cy="3552629"/>
          </a:xfrm>
        </p:grpSpPr>
        <p:sp>
          <p:nvSpPr>
            <p:cNvPr id="55" name="object 2"/>
            <p:cNvSpPr/>
            <p:nvPr/>
          </p:nvSpPr>
          <p:spPr>
            <a:xfrm>
              <a:off x="6117564" y="1447832"/>
              <a:ext cx="739775" cy="670560"/>
            </a:xfrm>
            <a:custGeom>
              <a:avLst/>
              <a:gdLst/>
              <a:ahLst/>
              <a:cxnLst/>
              <a:rect l="l" t="t" r="r" b="b"/>
              <a:pathLst>
                <a:path w="739775" h="670560">
                  <a:moveTo>
                    <a:pt x="0" y="335038"/>
                  </a:moveTo>
                  <a:lnTo>
                    <a:pt x="4840" y="280693"/>
                  </a:lnTo>
                  <a:lnTo>
                    <a:pt x="18855" y="229140"/>
                  </a:lnTo>
                  <a:lnTo>
                    <a:pt x="41282" y="181068"/>
                  </a:lnTo>
                  <a:lnTo>
                    <a:pt x="71359" y="137168"/>
                  </a:lnTo>
                  <a:lnTo>
                    <a:pt x="108326" y="98130"/>
                  </a:lnTo>
                  <a:lnTo>
                    <a:pt x="151421" y="64642"/>
                  </a:lnTo>
                  <a:lnTo>
                    <a:pt x="199882" y="37396"/>
                  </a:lnTo>
                  <a:lnTo>
                    <a:pt x="252948" y="17080"/>
                  </a:lnTo>
                  <a:lnTo>
                    <a:pt x="309858" y="4385"/>
                  </a:lnTo>
                  <a:lnTo>
                    <a:pt x="369850" y="0"/>
                  </a:lnTo>
                  <a:lnTo>
                    <a:pt x="400183" y="1110"/>
                  </a:lnTo>
                  <a:lnTo>
                    <a:pt x="458729" y="9737"/>
                  </a:lnTo>
                  <a:lnTo>
                    <a:pt x="513812" y="26328"/>
                  </a:lnTo>
                  <a:lnTo>
                    <a:pt x="564671" y="50196"/>
                  </a:lnTo>
                  <a:lnTo>
                    <a:pt x="610544" y="80649"/>
                  </a:lnTo>
                  <a:lnTo>
                    <a:pt x="650670" y="116998"/>
                  </a:lnTo>
                  <a:lnTo>
                    <a:pt x="684287" y="158554"/>
                  </a:lnTo>
                  <a:lnTo>
                    <a:pt x="710635" y="204626"/>
                  </a:lnTo>
                  <a:lnTo>
                    <a:pt x="728950" y="254524"/>
                  </a:lnTo>
                  <a:lnTo>
                    <a:pt x="738473" y="307559"/>
                  </a:lnTo>
                  <a:lnTo>
                    <a:pt x="739699" y="335038"/>
                  </a:lnTo>
                  <a:lnTo>
                    <a:pt x="738473" y="362516"/>
                  </a:lnTo>
                  <a:lnTo>
                    <a:pt x="728950" y="415551"/>
                  </a:lnTo>
                  <a:lnTo>
                    <a:pt x="710635" y="465449"/>
                  </a:lnTo>
                  <a:lnTo>
                    <a:pt x="684287" y="511521"/>
                  </a:lnTo>
                  <a:lnTo>
                    <a:pt x="650670" y="553077"/>
                  </a:lnTo>
                  <a:lnTo>
                    <a:pt x="610544" y="589426"/>
                  </a:lnTo>
                  <a:lnTo>
                    <a:pt x="564671" y="619879"/>
                  </a:lnTo>
                  <a:lnTo>
                    <a:pt x="513812" y="643746"/>
                  </a:lnTo>
                  <a:lnTo>
                    <a:pt x="458729" y="660338"/>
                  </a:lnTo>
                  <a:lnTo>
                    <a:pt x="400183" y="668965"/>
                  </a:lnTo>
                  <a:lnTo>
                    <a:pt x="369850" y="670075"/>
                  </a:lnTo>
                  <a:lnTo>
                    <a:pt x="339516" y="668965"/>
                  </a:lnTo>
                  <a:lnTo>
                    <a:pt x="280970" y="660338"/>
                  </a:lnTo>
                  <a:lnTo>
                    <a:pt x="225887" y="643746"/>
                  </a:lnTo>
                  <a:lnTo>
                    <a:pt x="175028" y="619879"/>
                  </a:lnTo>
                  <a:lnTo>
                    <a:pt x="129155" y="589426"/>
                  </a:lnTo>
                  <a:lnTo>
                    <a:pt x="89029" y="553077"/>
                  </a:lnTo>
                  <a:lnTo>
                    <a:pt x="55412" y="511521"/>
                  </a:lnTo>
                  <a:lnTo>
                    <a:pt x="29064" y="465449"/>
                  </a:lnTo>
                  <a:lnTo>
                    <a:pt x="10748" y="415551"/>
                  </a:lnTo>
                  <a:lnTo>
                    <a:pt x="1226" y="362516"/>
                  </a:lnTo>
                  <a:lnTo>
                    <a:pt x="0" y="335038"/>
                  </a:lnTo>
                  <a:close/>
                </a:path>
              </a:pathLst>
            </a:custGeom>
            <a:ln w="19050">
              <a:solidFill>
                <a:srgbClr val="FAA757"/>
              </a:solidFill>
            </a:ln>
          </p:spPr>
          <p:txBody>
            <a:bodyPr wrap="square" lIns="0" tIns="0" rIns="0" bIns="0" rtlCol="0"/>
            <a:lstStyle/>
            <a:p>
              <a:endParaRPr sz="1400">
                <a:solidFill>
                  <a:prstClr val="black"/>
                </a:solidFill>
                <a:latin typeface="Verdana (Body)"/>
              </a:endParaRPr>
            </a:p>
          </p:txBody>
        </p:sp>
        <p:sp>
          <p:nvSpPr>
            <p:cNvPr id="56" name="object 3"/>
            <p:cNvSpPr/>
            <p:nvPr/>
          </p:nvSpPr>
          <p:spPr>
            <a:xfrm>
              <a:off x="4439995" y="2072390"/>
              <a:ext cx="1974214" cy="2620645"/>
            </a:xfrm>
            <a:custGeom>
              <a:avLst/>
              <a:gdLst/>
              <a:ahLst/>
              <a:cxnLst/>
              <a:rect l="l" t="t" r="r" b="b"/>
              <a:pathLst>
                <a:path w="1974215" h="2620645">
                  <a:moveTo>
                    <a:pt x="986826" y="0"/>
                  </a:moveTo>
                  <a:lnTo>
                    <a:pt x="905891" y="4343"/>
                  </a:lnTo>
                  <a:lnTo>
                    <a:pt x="826758" y="17148"/>
                  </a:lnTo>
                  <a:lnTo>
                    <a:pt x="749681" y="38077"/>
                  </a:lnTo>
                  <a:lnTo>
                    <a:pt x="674913" y="66793"/>
                  </a:lnTo>
                  <a:lnTo>
                    <a:pt x="602709" y="102960"/>
                  </a:lnTo>
                  <a:lnTo>
                    <a:pt x="533323" y="146240"/>
                  </a:lnTo>
                  <a:lnTo>
                    <a:pt x="467008" y="196295"/>
                  </a:lnTo>
                  <a:lnTo>
                    <a:pt x="404019" y="252789"/>
                  </a:lnTo>
                  <a:lnTo>
                    <a:pt x="344610" y="315384"/>
                  </a:lnTo>
                  <a:lnTo>
                    <a:pt x="289035" y="383743"/>
                  </a:lnTo>
                  <a:lnTo>
                    <a:pt x="237546" y="457529"/>
                  </a:lnTo>
                  <a:lnTo>
                    <a:pt x="190400" y="536405"/>
                  </a:lnTo>
                  <a:lnTo>
                    <a:pt x="147849" y="620034"/>
                  </a:lnTo>
                  <a:lnTo>
                    <a:pt x="110147" y="708078"/>
                  </a:lnTo>
                  <a:lnTo>
                    <a:pt x="77549" y="800200"/>
                  </a:lnTo>
                  <a:lnTo>
                    <a:pt x="50309" y="896063"/>
                  </a:lnTo>
                  <a:lnTo>
                    <a:pt x="28679" y="995330"/>
                  </a:lnTo>
                  <a:lnTo>
                    <a:pt x="12915" y="1097664"/>
                  </a:lnTo>
                  <a:lnTo>
                    <a:pt x="3271" y="1202727"/>
                  </a:lnTo>
                  <a:lnTo>
                    <a:pt x="0" y="1310182"/>
                  </a:lnTo>
                  <a:lnTo>
                    <a:pt x="3271" y="1417638"/>
                  </a:lnTo>
                  <a:lnTo>
                    <a:pt x="12915" y="1522701"/>
                  </a:lnTo>
                  <a:lnTo>
                    <a:pt x="28679" y="1625034"/>
                  </a:lnTo>
                  <a:lnTo>
                    <a:pt x="50309" y="1724301"/>
                  </a:lnTo>
                  <a:lnTo>
                    <a:pt x="77549" y="1820165"/>
                  </a:lnTo>
                  <a:lnTo>
                    <a:pt x="110147" y="1912287"/>
                  </a:lnTo>
                  <a:lnTo>
                    <a:pt x="147849" y="2000331"/>
                  </a:lnTo>
                  <a:lnTo>
                    <a:pt x="190400" y="2083959"/>
                  </a:lnTo>
                  <a:lnTo>
                    <a:pt x="237546" y="2162835"/>
                  </a:lnTo>
                  <a:lnTo>
                    <a:pt x="289035" y="2236621"/>
                  </a:lnTo>
                  <a:lnTo>
                    <a:pt x="344610" y="2304981"/>
                  </a:lnTo>
                  <a:lnTo>
                    <a:pt x="404019" y="2367576"/>
                  </a:lnTo>
                  <a:lnTo>
                    <a:pt x="467008" y="2424070"/>
                  </a:lnTo>
                  <a:lnTo>
                    <a:pt x="533323" y="2474125"/>
                  </a:lnTo>
                  <a:lnTo>
                    <a:pt x="602709" y="2517404"/>
                  </a:lnTo>
                  <a:lnTo>
                    <a:pt x="674913" y="2553571"/>
                  </a:lnTo>
                  <a:lnTo>
                    <a:pt x="749681" y="2582288"/>
                  </a:lnTo>
                  <a:lnTo>
                    <a:pt x="826758" y="2603217"/>
                  </a:lnTo>
                  <a:lnTo>
                    <a:pt x="905891" y="2616022"/>
                  </a:lnTo>
                  <a:lnTo>
                    <a:pt x="986826" y="2620365"/>
                  </a:lnTo>
                  <a:lnTo>
                    <a:pt x="1067761" y="2616022"/>
                  </a:lnTo>
                  <a:lnTo>
                    <a:pt x="1146895" y="2603217"/>
                  </a:lnTo>
                  <a:lnTo>
                    <a:pt x="1223972" y="2582288"/>
                  </a:lnTo>
                  <a:lnTo>
                    <a:pt x="1298740" y="2553571"/>
                  </a:lnTo>
                  <a:lnTo>
                    <a:pt x="1370944" y="2517404"/>
                  </a:lnTo>
                  <a:lnTo>
                    <a:pt x="1440330" y="2474125"/>
                  </a:lnTo>
                  <a:lnTo>
                    <a:pt x="1506644" y="2424070"/>
                  </a:lnTo>
                  <a:lnTo>
                    <a:pt x="1569633" y="2367576"/>
                  </a:lnTo>
                  <a:lnTo>
                    <a:pt x="1629043" y="2304981"/>
                  </a:lnTo>
                  <a:lnTo>
                    <a:pt x="1684618" y="2236621"/>
                  </a:lnTo>
                  <a:lnTo>
                    <a:pt x="1736106" y="2162835"/>
                  </a:lnTo>
                  <a:lnTo>
                    <a:pt x="1783253" y="2083959"/>
                  </a:lnTo>
                  <a:lnTo>
                    <a:pt x="1825804" y="2000331"/>
                  </a:lnTo>
                  <a:lnTo>
                    <a:pt x="1863505" y="1912287"/>
                  </a:lnTo>
                  <a:lnTo>
                    <a:pt x="1896103" y="1820165"/>
                  </a:lnTo>
                  <a:lnTo>
                    <a:pt x="1923344" y="1724301"/>
                  </a:lnTo>
                  <a:lnTo>
                    <a:pt x="1944973" y="1625034"/>
                  </a:lnTo>
                  <a:lnTo>
                    <a:pt x="1960737" y="1522701"/>
                  </a:lnTo>
                  <a:lnTo>
                    <a:pt x="1970382" y="1417638"/>
                  </a:lnTo>
                  <a:lnTo>
                    <a:pt x="1973653" y="1310182"/>
                  </a:lnTo>
                  <a:lnTo>
                    <a:pt x="1970382" y="1202727"/>
                  </a:lnTo>
                  <a:lnTo>
                    <a:pt x="1960737" y="1097664"/>
                  </a:lnTo>
                  <a:lnTo>
                    <a:pt x="1944973" y="995330"/>
                  </a:lnTo>
                  <a:lnTo>
                    <a:pt x="1923344" y="896063"/>
                  </a:lnTo>
                  <a:lnTo>
                    <a:pt x="1896103" y="800200"/>
                  </a:lnTo>
                  <a:lnTo>
                    <a:pt x="1863505" y="708078"/>
                  </a:lnTo>
                  <a:lnTo>
                    <a:pt x="1825804" y="620034"/>
                  </a:lnTo>
                  <a:lnTo>
                    <a:pt x="1783253" y="536405"/>
                  </a:lnTo>
                  <a:lnTo>
                    <a:pt x="1736106" y="457529"/>
                  </a:lnTo>
                  <a:lnTo>
                    <a:pt x="1684618" y="383743"/>
                  </a:lnTo>
                  <a:lnTo>
                    <a:pt x="1629043" y="315384"/>
                  </a:lnTo>
                  <a:lnTo>
                    <a:pt x="1569633" y="252789"/>
                  </a:lnTo>
                  <a:lnTo>
                    <a:pt x="1506644" y="196295"/>
                  </a:lnTo>
                  <a:lnTo>
                    <a:pt x="1440330" y="146240"/>
                  </a:lnTo>
                  <a:lnTo>
                    <a:pt x="1370944" y="102960"/>
                  </a:lnTo>
                  <a:lnTo>
                    <a:pt x="1298740" y="66793"/>
                  </a:lnTo>
                  <a:lnTo>
                    <a:pt x="1223972" y="38077"/>
                  </a:lnTo>
                  <a:lnTo>
                    <a:pt x="1146895" y="17148"/>
                  </a:lnTo>
                  <a:lnTo>
                    <a:pt x="1067761" y="4343"/>
                  </a:lnTo>
                  <a:lnTo>
                    <a:pt x="986826" y="0"/>
                  </a:lnTo>
                  <a:close/>
                </a:path>
              </a:pathLst>
            </a:custGeom>
            <a:noFill/>
            <a:ln w="19050">
              <a:solidFill>
                <a:srgbClr val="FAA757"/>
              </a:solidFill>
            </a:ln>
          </p:spPr>
          <p:txBody>
            <a:bodyPr wrap="square" lIns="0" tIns="0" rIns="0" bIns="0" rtlCol="0"/>
            <a:lstStyle/>
            <a:p>
              <a:endParaRPr sz="1400">
                <a:solidFill>
                  <a:prstClr val="black"/>
                </a:solidFill>
                <a:latin typeface="Verdana (Body)"/>
              </a:endParaRPr>
            </a:p>
          </p:txBody>
        </p:sp>
        <p:sp>
          <p:nvSpPr>
            <p:cNvPr id="57" name="object 6"/>
            <p:cNvSpPr/>
            <p:nvPr/>
          </p:nvSpPr>
          <p:spPr>
            <a:xfrm>
              <a:off x="6413647" y="1967697"/>
              <a:ext cx="1702435" cy="2303780"/>
            </a:xfrm>
            <a:custGeom>
              <a:avLst/>
              <a:gdLst/>
              <a:ahLst/>
              <a:cxnLst/>
              <a:rect l="l" t="t" r="r" b="b"/>
              <a:pathLst>
                <a:path w="1702434" h="2303779">
                  <a:moveTo>
                    <a:pt x="0" y="1151581"/>
                  </a:moveTo>
                  <a:lnTo>
                    <a:pt x="2820" y="1057134"/>
                  </a:lnTo>
                  <a:lnTo>
                    <a:pt x="11137" y="964789"/>
                  </a:lnTo>
                  <a:lnTo>
                    <a:pt x="24730" y="874843"/>
                  </a:lnTo>
                  <a:lnTo>
                    <a:pt x="43381" y="787592"/>
                  </a:lnTo>
                  <a:lnTo>
                    <a:pt x="66871" y="703334"/>
                  </a:lnTo>
                  <a:lnTo>
                    <a:pt x="94980" y="622363"/>
                  </a:lnTo>
                  <a:lnTo>
                    <a:pt x="127490" y="544977"/>
                  </a:lnTo>
                  <a:lnTo>
                    <a:pt x="164182" y="471472"/>
                  </a:lnTo>
                  <a:lnTo>
                    <a:pt x="204836" y="402144"/>
                  </a:lnTo>
                  <a:lnTo>
                    <a:pt x="249234" y="337290"/>
                  </a:lnTo>
                  <a:lnTo>
                    <a:pt x="297157" y="277206"/>
                  </a:lnTo>
                  <a:lnTo>
                    <a:pt x="348386" y="222188"/>
                  </a:lnTo>
                  <a:lnTo>
                    <a:pt x="402701" y="172533"/>
                  </a:lnTo>
                  <a:lnTo>
                    <a:pt x="459884" y="128537"/>
                  </a:lnTo>
                  <a:lnTo>
                    <a:pt x="519716" y="90496"/>
                  </a:lnTo>
                  <a:lnTo>
                    <a:pt x="581977" y="58708"/>
                  </a:lnTo>
                  <a:lnTo>
                    <a:pt x="646449" y="33468"/>
                  </a:lnTo>
                  <a:lnTo>
                    <a:pt x="712913" y="15072"/>
                  </a:lnTo>
                  <a:lnTo>
                    <a:pt x="781150" y="3817"/>
                  </a:lnTo>
                  <a:lnTo>
                    <a:pt x="850940" y="0"/>
                  </a:lnTo>
                  <a:lnTo>
                    <a:pt x="920731" y="3817"/>
                  </a:lnTo>
                  <a:lnTo>
                    <a:pt x="988967" y="15072"/>
                  </a:lnTo>
                  <a:lnTo>
                    <a:pt x="1055431" y="33468"/>
                  </a:lnTo>
                  <a:lnTo>
                    <a:pt x="1119903" y="58708"/>
                  </a:lnTo>
                  <a:lnTo>
                    <a:pt x="1182165" y="90496"/>
                  </a:lnTo>
                  <a:lnTo>
                    <a:pt x="1241996" y="128537"/>
                  </a:lnTo>
                  <a:lnTo>
                    <a:pt x="1299179" y="172533"/>
                  </a:lnTo>
                  <a:lnTo>
                    <a:pt x="1353495" y="222188"/>
                  </a:lnTo>
                  <a:lnTo>
                    <a:pt x="1404723" y="277206"/>
                  </a:lnTo>
                  <a:lnTo>
                    <a:pt x="1452646" y="337290"/>
                  </a:lnTo>
                  <a:lnTo>
                    <a:pt x="1497044" y="402144"/>
                  </a:lnTo>
                  <a:lnTo>
                    <a:pt x="1537699" y="471472"/>
                  </a:lnTo>
                  <a:lnTo>
                    <a:pt x="1574390" y="544977"/>
                  </a:lnTo>
                  <a:lnTo>
                    <a:pt x="1606900" y="622363"/>
                  </a:lnTo>
                  <a:lnTo>
                    <a:pt x="1635010" y="703334"/>
                  </a:lnTo>
                  <a:lnTo>
                    <a:pt x="1658499" y="787592"/>
                  </a:lnTo>
                  <a:lnTo>
                    <a:pt x="1677150" y="874843"/>
                  </a:lnTo>
                  <a:lnTo>
                    <a:pt x="1690744" y="964789"/>
                  </a:lnTo>
                  <a:lnTo>
                    <a:pt x="1699060" y="1057134"/>
                  </a:lnTo>
                  <a:lnTo>
                    <a:pt x="1701881" y="1151581"/>
                  </a:lnTo>
                  <a:lnTo>
                    <a:pt x="1699060" y="1246029"/>
                  </a:lnTo>
                  <a:lnTo>
                    <a:pt x="1690744" y="1338374"/>
                  </a:lnTo>
                  <a:lnTo>
                    <a:pt x="1677150" y="1428320"/>
                  </a:lnTo>
                  <a:lnTo>
                    <a:pt x="1658499" y="1515570"/>
                  </a:lnTo>
                  <a:lnTo>
                    <a:pt x="1635010" y="1599829"/>
                  </a:lnTo>
                  <a:lnTo>
                    <a:pt x="1606900" y="1680799"/>
                  </a:lnTo>
                  <a:lnTo>
                    <a:pt x="1574390" y="1758185"/>
                  </a:lnTo>
                  <a:lnTo>
                    <a:pt x="1537699" y="1831690"/>
                  </a:lnTo>
                  <a:lnTo>
                    <a:pt x="1497044" y="1901018"/>
                  </a:lnTo>
                  <a:lnTo>
                    <a:pt x="1452646" y="1965872"/>
                  </a:lnTo>
                  <a:lnTo>
                    <a:pt x="1404723" y="2025957"/>
                  </a:lnTo>
                  <a:lnTo>
                    <a:pt x="1353495" y="2080974"/>
                  </a:lnTo>
                  <a:lnTo>
                    <a:pt x="1299179" y="2130630"/>
                  </a:lnTo>
                  <a:lnTo>
                    <a:pt x="1241996" y="2174625"/>
                  </a:lnTo>
                  <a:lnTo>
                    <a:pt x="1182165" y="2212666"/>
                  </a:lnTo>
                  <a:lnTo>
                    <a:pt x="1119903" y="2244455"/>
                  </a:lnTo>
                  <a:lnTo>
                    <a:pt x="1055431" y="2269695"/>
                  </a:lnTo>
                  <a:lnTo>
                    <a:pt x="988967" y="2288091"/>
                  </a:lnTo>
                  <a:lnTo>
                    <a:pt x="920731" y="2299346"/>
                  </a:lnTo>
                  <a:lnTo>
                    <a:pt x="850940" y="2303163"/>
                  </a:lnTo>
                  <a:lnTo>
                    <a:pt x="781150" y="2299346"/>
                  </a:lnTo>
                  <a:lnTo>
                    <a:pt x="712913" y="2288091"/>
                  </a:lnTo>
                  <a:lnTo>
                    <a:pt x="646449" y="2269695"/>
                  </a:lnTo>
                  <a:lnTo>
                    <a:pt x="581977" y="2244455"/>
                  </a:lnTo>
                  <a:lnTo>
                    <a:pt x="519716" y="2212666"/>
                  </a:lnTo>
                  <a:lnTo>
                    <a:pt x="459884" y="2174625"/>
                  </a:lnTo>
                  <a:lnTo>
                    <a:pt x="402701" y="2130630"/>
                  </a:lnTo>
                  <a:lnTo>
                    <a:pt x="348386" y="2080974"/>
                  </a:lnTo>
                  <a:lnTo>
                    <a:pt x="297157" y="2025957"/>
                  </a:lnTo>
                  <a:lnTo>
                    <a:pt x="249234" y="1965872"/>
                  </a:lnTo>
                  <a:lnTo>
                    <a:pt x="204836" y="1901018"/>
                  </a:lnTo>
                  <a:lnTo>
                    <a:pt x="164182" y="1831690"/>
                  </a:lnTo>
                  <a:lnTo>
                    <a:pt x="127490" y="1758185"/>
                  </a:lnTo>
                  <a:lnTo>
                    <a:pt x="94980" y="1680799"/>
                  </a:lnTo>
                  <a:lnTo>
                    <a:pt x="66871" y="1599829"/>
                  </a:lnTo>
                  <a:lnTo>
                    <a:pt x="43381" y="1515570"/>
                  </a:lnTo>
                  <a:lnTo>
                    <a:pt x="24730" y="1428320"/>
                  </a:lnTo>
                  <a:lnTo>
                    <a:pt x="11137" y="1338374"/>
                  </a:lnTo>
                  <a:lnTo>
                    <a:pt x="2820" y="1246029"/>
                  </a:lnTo>
                  <a:lnTo>
                    <a:pt x="0" y="1151581"/>
                  </a:lnTo>
                  <a:close/>
                </a:path>
              </a:pathLst>
            </a:custGeom>
            <a:ln w="19050">
              <a:solidFill>
                <a:srgbClr val="FAA757"/>
              </a:solidFill>
            </a:ln>
          </p:spPr>
          <p:txBody>
            <a:bodyPr wrap="square" lIns="0" tIns="0" rIns="0" bIns="0" rtlCol="0"/>
            <a:lstStyle/>
            <a:p>
              <a:endParaRPr sz="1400">
                <a:solidFill>
                  <a:prstClr val="black"/>
                </a:solidFill>
                <a:latin typeface="Verdana (Body)"/>
              </a:endParaRPr>
            </a:p>
          </p:txBody>
        </p:sp>
        <p:sp>
          <p:nvSpPr>
            <p:cNvPr id="58" name="object 8"/>
            <p:cNvSpPr txBox="1"/>
            <p:nvPr/>
          </p:nvSpPr>
          <p:spPr>
            <a:xfrm>
              <a:off x="6440256" y="1140406"/>
              <a:ext cx="147320" cy="215444"/>
            </a:xfrm>
            <a:prstGeom prst="rect">
              <a:avLst/>
            </a:prstGeom>
          </p:spPr>
          <p:txBody>
            <a:bodyPr vert="horz" wrap="square" lIns="0" tIns="0" rIns="0" bIns="0" rtlCol="0">
              <a:spAutoFit/>
            </a:bodyPr>
            <a:lstStyle/>
            <a:p>
              <a:pPr marL="12700"/>
              <a:r>
                <a:rPr sz="1400" dirty="0">
                  <a:solidFill>
                    <a:srgbClr val="F79646"/>
                  </a:solidFill>
                  <a:latin typeface="Verdana (Body)"/>
                  <a:cs typeface="Calibri"/>
                </a:rPr>
                <a:t>C</a:t>
              </a:r>
              <a:endParaRPr sz="1400" dirty="0">
                <a:solidFill>
                  <a:prstClr val="black"/>
                </a:solidFill>
                <a:latin typeface="Verdana (Body)"/>
                <a:cs typeface="Calibri"/>
              </a:endParaRPr>
            </a:p>
          </p:txBody>
        </p:sp>
        <p:sp>
          <p:nvSpPr>
            <p:cNvPr id="59" name="object 9"/>
            <p:cNvSpPr txBox="1"/>
            <p:nvPr/>
          </p:nvSpPr>
          <p:spPr>
            <a:xfrm>
              <a:off x="4951607" y="1820446"/>
              <a:ext cx="121920" cy="215444"/>
            </a:xfrm>
            <a:prstGeom prst="rect">
              <a:avLst/>
            </a:prstGeom>
          </p:spPr>
          <p:txBody>
            <a:bodyPr vert="horz" wrap="square" lIns="0" tIns="0" rIns="0" bIns="0" rtlCol="0">
              <a:spAutoFit/>
            </a:bodyPr>
            <a:lstStyle/>
            <a:p>
              <a:pPr marL="12700"/>
              <a:r>
                <a:rPr sz="1400" dirty="0">
                  <a:solidFill>
                    <a:srgbClr val="F79646"/>
                  </a:solidFill>
                  <a:latin typeface="Verdana (Body)"/>
                  <a:cs typeface="Calibri"/>
                </a:rPr>
                <a:t>L</a:t>
              </a:r>
              <a:endParaRPr sz="1400">
                <a:solidFill>
                  <a:prstClr val="black"/>
                </a:solidFill>
                <a:latin typeface="Verdana (Body)"/>
                <a:cs typeface="Calibri"/>
              </a:endParaRPr>
            </a:p>
          </p:txBody>
        </p:sp>
        <p:sp>
          <p:nvSpPr>
            <p:cNvPr id="60" name="object 10"/>
            <p:cNvSpPr txBox="1"/>
            <p:nvPr/>
          </p:nvSpPr>
          <p:spPr>
            <a:xfrm>
              <a:off x="7086714" y="1730421"/>
              <a:ext cx="149860" cy="215444"/>
            </a:xfrm>
            <a:prstGeom prst="rect">
              <a:avLst/>
            </a:prstGeom>
          </p:spPr>
          <p:txBody>
            <a:bodyPr vert="horz" wrap="square" lIns="0" tIns="0" rIns="0" bIns="0" rtlCol="0">
              <a:spAutoFit/>
            </a:bodyPr>
            <a:lstStyle/>
            <a:p>
              <a:pPr marL="12700"/>
              <a:r>
                <a:rPr sz="1400" spc="-10" dirty="0">
                  <a:solidFill>
                    <a:srgbClr val="F79646"/>
                  </a:solidFill>
                  <a:latin typeface="Verdana (Body)"/>
                  <a:cs typeface="Calibri"/>
                </a:rPr>
                <a:t>R</a:t>
              </a:r>
              <a:endParaRPr sz="1400" dirty="0">
                <a:solidFill>
                  <a:prstClr val="black"/>
                </a:solidFill>
                <a:latin typeface="Verdana (Body)"/>
                <a:cs typeface="Calibri"/>
              </a:endParaRPr>
            </a:p>
          </p:txBody>
        </p:sp>
      </p:grpSp>
    </p:spTree>
    <p:extLst>
      <p:ext uri="{BB962C8B-B14F-4D97-AF65-F5344CB8AC3E}">
        <p14:creationId xmlns:p14="http://schemas.microsoft.com/office/powerpoint/2010/main" val="2212082086"/>
      </p:ext>
    </p:extLst>
  </p:cSld>
  <p:clrMapOvr>
    <a:masterClrMapping/>
  </p:clrMapOvr>
  <p:transition>
    <p:wipe dir="u"/>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t>BST Traversal (BSTT)</a:t>
            </a:r>
          </a:p>
        </p:txBody>
      </p:sp>
      <p:sp>
        <p:nvSpPr>
          <p:cNvPr id="3" name="Content Placeholder 1"/>
          <p:cNvSpPr txBox="1">
            <a:spLocks/>
          </p:cNvSpPr>
          <p:nvPr/>
        </p:nvSpPr>
        <p:spPr>
          <a:xfrm>
            <a:off x="1097281" y="1380226"/>
            <a:ext cx="3843203"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SG" sz="1800"/>
              <a:t>BSTT() traverses a BST to search for a node with a matching item</a:t>
            </a:r>
          </a:p>
          <a:p>
            <a:pPr>
              <a:lnSpc>
                <a:spcPct val="100000"/>
              </a:lnSpc>
            </a:pPr>
            <a:r>
              <a:rPr lang="en-SG" sz="1800"/>
              <a:t>Begin with TreeTraversal template</a:t>
            </a:r>
          </a:p>
        </p:txBody>
      </p:sp>
      <p:grpSp>
        <p:nvGrpSpPr>
          <p:cNvPr id="4" name="Group 3"/>
          <p:cNvGrpSpPr/>
          <p:nvPr/>
        </p:nvGrpSpPr>
        <p:grpSpPr>
          <a:xfrm>
            <a:off x="5037896" y="1487637"/>
            <a:ext cx="2880375" cy="2507015"/>
            <a:chOff x="4905146" y="2397660"/>
            <a:chExt cx="3476854" cy="3026178"/>
          </a:xfrm>
        </p:grpSpPr>
        <p:sp>
          <p:nvSpPr>
            <p:cNvPr id="5" name="object 8"/>
            <p:cNvSpPr/>
            <p:nvPr/>
          </p:nvSpPr>
          <p:spPr>
            <a:xfrm>
              <a:off x="6542776" y="2397660"/>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6" name="object 9"/>
            <p:cNvSpPr txBox="1"/>
            <p:nvPr/>
          </p:nvSpPr>
          <p:spPr>
            <a:xfrm>
              <a:off x="6682876" y="2448510"/>
              <a:ext cx="193945"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H</a:t>
              </a:r>
              <a:endParaRPr sz="1400">
                <a:solidFill>
                  <a:prstClr val="black"/>
                </a:solidFill>
                <a:latin typeface="Verdana (Body)"/>
                <a:cs typeface="Calibri"/>
              </a:endParaRPr>
            </a:p>
          </p:txBody>
        </p:sp>
        <p:sp>
          <p:nvSpPr>
            <p:cNvPr id="7" name="object 11"/>
            <p:cNvSpPr/>
            <p:nvPr/>
          </p:nvSpPr>
          <p:spPr>
            <a:xfrm>
              <a:off x="5657210" y="2955228"/>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8" name="object 12"/>
            <p:cNvSpPr txBox="1"/>
            <p:nvPr/>
          </p:nvSpPr>
          <p:spPr>
            <a:xfrm>
              <a:off x="5812684" y="2992020"/>
              <a:ext cx="158085"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E</a:t>
              </a:r>
              <a:endParaRPr sz="1400">
                <a:solidFill>
                  <a:prstClr val="black"/>
                </a:solidFill>
                <a:latin typeface="Verdana (Body)"/>
                <a:cs typeface="Calibri"/>
              </a:endParaRPr>
            </a:p>
          </p:txBody>
        </p:sp>
        <p:sp>
          <p:nvSpPr>
            <p:cNvPr id="9" name="object 14"/>
            <p:cNvSpPr/>
            <p:nvPr/>
          </p:nvSpPr>
          <p:spPr>
            <a:xfrm>
              <a:off x="5214396"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0" name="object 15"/>
            <p:cNvSpPr txBox="1"/>
            <p:nvPr/>
          </p:nvSpPr>
          <p:spPr>
            <a:xfrm>
              <a:off x="5363535" y="3637434"/>
              <a:ext cx="172720" cy="346495"/>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B</a:t>
              </a:r>
              <a:endParaRPr sz="1400">
                <a:solidFill>
                  <a:prstClr val="black"/>
                </a:solidFill>
                <a:latin typeface="Verdana (Body)"/>
                <a:cs typeface="Calibri"/>
              </a:endParaRPr>
            </a:p>
          </p:txBody>
        </p:sp>
        <p:sp>
          <p:nvSpPr>
            <p:cNvPr id="11" name="object 17"/>
            <p:cNvSpPr/>
            <p:nvPr/>
          </p:nvSpPr>
          <p:spPr>
            <a:xfrm>
              <a:off x="6099993"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2" name="object 18"/>
            <p:cNvSpPr txBox="1"/>
            <p:nvPr/>
          </p:nvSpPr>
          <p:spPr>
            <a:xfrm>
              <a:off x="6258771" y="3637434"/>
              <a:ext cx="150765"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F</a:t>
              </a:r>
              <a:endParaRPr sz="1400">
                <a:solidFill>
                  <a:prstClr val="black"/>
                </a:solidFill>
                <a:latin typeface="Verdana (Body)"/>
                <a:cs typeface="Calibri"/>
              </a:endParaRPr>
            </a:p>
          </p:txBody>
        </p:sp>
        <p:sp>
          <p:nvSpPr>
            <p:cNvPr id="13" name="object 20"/>
            <p:cNvSpPr/>
            <p:nvPr/>
          </p:nvSpPr>
          <p:spPr>
            <a:xfrm>
              <a:off x="7428372" y="2955228"/>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4" name="object 21"/>
            <p:cNvSpPr txBox="1"/>
            <p:nvPr/>
          </p:nvSpPr>
          <p:spPr>
            <a:xfrm>
              <a:off x="7591612" y="2992020"/>
              <a:ext cx="140520"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L</a:t>
              </a:r>
              <a:endParaRPr sz="1400">
                <a:solidFill>
                  <a:prstClr val="black"/>
                </a:solidFill>
                <a:latin typeface="Verdana (Body)"/>
                <a:cs typeface="Calibri"/>
              </a:endParaRPr>
            </a:p>
          </p:txBody>
        </p:sp>
        <p:sp>
          <p:nvSpPr>
            <p:cNvPr id="15" name="object 23"/>
            <p:cNvSpPr/>
            <p:nvPr/>
          </p:nvSpPr>
          <p:spPr>
            <a:xfrm>
              <a:off x="6985589"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6" name="object 24"/>
            <p:cNvSpPr txBox="1"/>
            <p:nvPr/>
          </p:nvSpPr>
          <p:spPr>
            <a:xfrm>
              <a:off x="7160434" y="3637434"/>
              <a:ext cx="113441" cy="346495"/>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J</a:t>
              </a:r>
              <a:endParaRPr sz="1400">
                <a:solidFill>
                  <a:prstClr val="black"/>
                </a:solidFill>
                <a:latin typeface="Verdana (Body)"/>
                <a:cs typeface="Calibri"/>
              </a:endParaRPr>
            </a:p>
          </p:txBody>
        </p:sp>
        <p:sp>
          <p:nvSpPr>
            <p:cNvPr id="17" name="object 26"/>
            <p:cNvSpPr/>
            <p:nvPr/>
          </p:nvSpPr>
          <p:spPr>
            <a:xfrm>
              <a:off x="7871155"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8" name="object 27"/>
            <p:cNvSpPr txBox="1"/>
            <p:nvPr/>
          </p:nvSpPr>
          <p:spPr>
            <a:xfrm>
              <a:off x="7984741" y="3637434"/>
              <a:ext cx="254689" cy="346495"/>
            </a:xfrm>
            <a:prstGeom prst="ellipse">
              <a:avLst/>
            </a:prstGeom>
          </p:spPr>
          <p:txBody>
            <a:bodyPr vert="horz" wrap="square" lIns="0" tIns="0" rIns="0" bIns="0" rtlCol="0">
              <a:spAutoFit/>
            </a:bodyPr>
            <a:lstStyle/>
            <a:p>
              <a:pPr marL="12700"/>
              <a:r>
                <a:rPr sz="1400" spc="-20" dirty="0">
                  <a:solidFill>
                    <a:prstClr val="black"/>
                  </a:solidFill>
                  <a:latin typeface="Verdana (Body)"/>
                  <a:cs typeface="Calibri"/>
                </a:rPr>
                <a:t>M</a:t>
              </a:r>
              <a:endParaRPr sz="1400">
                <a:solidFill>
                  <a:prstClr val="black"/>
                </a:solidFill>
                <a:latin typeface="Verdana (Body)"/>
                <a:cs typeface="Calibri"/>
              </a:endParaRPr>
            </a:p>
          </p:txBody>
        </p:sp>
        <p:sp>
          <p:nvSpPr>
            <p:cNvPr id="19" name="object 47"/>
            <p:cNvSpPr/>
            <p:nvPr/>
          </p:nvSpPr>
          <p:spPr>
            <a:xfrm>
              <a:off x="6237977" y="4286611"/>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0" name="object 48"/>
            <p:cNvSpPr txBox="1"/>
            <p:nvPr/>
          </p:nvSpPr>
          <p:spPr>
            <a:xfrm>
              <a:off x="6364907" y="4323403"/>
              <a:ext cx="196141" cy="346495"/>
            </a:xfrm>
            <a:prstGeom prst="ellipse">
              <a:avLst/>
            </a:prstGeom>
          </p:spPr>
          <p:txBody>
            <a:bodyPr vert="horz" wrap="square" lIns="0" tIns="0" rIns="0" bIns="0" rtlCol="0">
              <a:spAutoFit/>
            </a:bodyPr>
            <a:lstStyle/>
            <a:p>
              <a:pPr marL="12700"/>
              <a:r>
                <a:rPr sz="1400" spc="-15" dirty="0">
                  <a:solidFill>
                    <a:prstClr val="black"/>
                  </a:solidFill>
                  <a:latin typeface="Verdana (Body)"/>
                  <a:cs typeface="Calibri"/>
                </a:rPr>
                <a:t>G</a:t>
              </a:r>
              <a:endParaRPr sz="1400" dirty="0">
                <a:solidFill>
                  <a:prstClr val="black"/>
                </a:solidFill>
                <a:latin typeface="Verdana (Body)"/>
                <a:cs typeface="Calibri"/>
              </a:endParaRPr>
            </a:p>
          </p:txBody>
        </p:sp>
        <p:sp>
          <p:nvSpPr>
            <p:cNvPr id="21" name="object 50"/>
            <p:cNvSpPr/>
            <p:nvPr/>
          </p:nvSpPr>
          <p:spPr>
            <a:xfrm>
              <a:off x="7433922"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2" name="object 51"/>
            <p:cNvSpPr txBox="1"/>
            <p:nvPr/>
          </p:nvSpPr>
          <p:spPr>
            <a:xfrm>
              <a:off x="7573586" y="4328477"/>
              <a:ext cx="166866" cy="346495"/>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K</a:t>
              </a:r>
              <a:endParaRPr sz="1400" dirty="0">
                <a:solidFill>
                  <a:prstClr val="black"/>
                </a:solidFill>
                <a:latin typeface="Verdana (Body)"/>
                <a:cs typeface="Calibri"/>
              </a:endParaRPr>
            </a:p>
          </p:txBody>
        </p:sp>
        <p:sp>
          <p:nvSpPr>
            <p:cNvPr id="23" name="object 59"/>
            <p:cNvSpPr/>
            <p:nvPr/>
          </p:nvSpPr>
          <p:spPr>
            <a:xfrm>
              <a:off x="6825022"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4" name="object 60"/>
            <p:cNvSpPr txBox="1"/>
            <p:nvPr/>
          </p:nvSpPr>
          <p:spPr>
            <a:xfrm>
              <a:off x="7019793" y="4328477"/>
              <a:ext cx="95874" cy="346495"/>
            </a:xfrm>
            <a:prstGeom prst="ellipse">
              <a:avLst/>
            </a:prstGeom>
          </p:spPr>
          <p:txBody>
            <a:bodyPr vert="horz" wrap="square" lIns="0" tIns="0" rIns="0" bIns="0" rtlCol="0">
              <a:spAutoFit/>
            </a:bodyPr>
            <a:lstStyle/>
            <a:p>
              <a:pPr marL="12700"/>
              <a:r>
                <a:rPr sz="1400" spc="-5" dirty="0">
                  <a:solidFill>
                    <a:prstClr val="black"/>
                  </a:solidFill>
                  <a:latin typeface="Verdana (Body)"/>
                  <a:cs typeface="Calibri"/>
                </a:rPr>
                <a:t>I</a:t>
              </a:r>
              <a:endParaRPr sz="1400">
                <a:solidFill>
                  <a:prstClr val="black"/>
                </a:solidFill>
                <a:latin typeface="Verdana (Body)"/>
                <a:cs typeface="Calibri"/>
              </a:endParaRPr>
            </a:p>
          </p:txBody>
        </p:sp>
        <p:sp>
          <p:nvSpPr>
            <p:cNvPr id="25" name="object 65"/>
            <p:cNvSpPr/>
            <p:nvPr/>
          </p:nvSpPr>
          <p:spPr>
            <a:xfrm>
              <a:off x="5514045"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6" name="object 66"/>
            <p:cNvSpPr txBox="1"/>
            <p:nvPr/>
          </p:nvSpPr>
          <p:spPr>
            <a:xfrm>
              <a:off x="5664399" y="4328477"/>
              <a:ext cx="169794"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C</a:t>
              </a:r>
              <a:endParaRPr sz="1400">
                <a:solidFill>
                  <a:prstClr val="black"/>
                </a:solidFill>
                <a:latin typeface="Verdana (Body)"/>
                <a:cs typeface="Calibri"/>
              </a:endParaRPr>
            </a:p>
          </p:txBody>
        </p:sp>
        <p:sp>
          <p:nvSpPr>
            <p:cNvPr id="27" name="object 71"/>
            <p:cNvSpPr/>
            <p:nvPr/>
          </p:nvSpPr>
          <p:spPr>
            <a:xfrm>
              <a:off x="4905146"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8" name="object 72"/>
            <p:cNvSpPr txBox="1"/>
            <p:nvPr/>
          </p:nvSpPr>
          <p:spPr>
            <a:xfrm>
              <a:off x="5050303" y="4328477"/>
              <a:ext cx="182236" cy="346495"/>
            </a:xfrm>
            <a:prstGeom prst="ellipse">
              <a:avLst/>
            </a:prstGeom>
          </p:spPr>
          <p:txBody>
            <a:bodyPr vert="horz" wrap="square" lIns="0" tIns="0" rIns="0" bIns="0" rtlCol="0">
              <a:spAutoFit/>
            </a:bodyPr>
            <a:lstStyle/>
            <a:p>
              <a:pPr marL="12700"/>
              <a:r>
                <a:rPr sz="1400" spc="-15" dirty="0">
                  <a:solidFill>
                    <a:prstClr val="black"/>
                  </a:solidFill>
                  <a:latin typeface="Verdana (Body)"/>
                  <a:cs typeface="Calibri"/>
                </a:rPr>
                <a:t>A</a:t>
              </a:r>
              <a:endParaRPr sz="1400">
                <a:solidFill>
                  <a:prstClr val="black"/>
                </a:solidFill>
                <a:latin typeface="Verdana (Body)"/>
                <a:cs typeface="Calibri"/>
              </a:endParaRPr>
            </a:p>
          </p:txBody>
        </p:sp>
        <p:sp>
          <p:nvSpPr>
            <p:cNvPr id="29" name="object 77"/>
            <p:cNvSpPr/>
            <p:nvPr/>
          </p:nvSpPr>
          <p:spPr>
            <a:xfrm>
              <a:off x="5735452" y="4982684"/>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30" name="object 78"/>
            <p:cNvSpPr txBox="1"/>
            <p:nvPr/>
          </p:nvSpPr>
          <p:spPr>
            <a:xfrm>
              <a:off x="5876426" y="5033534"/>
              <a:ext cx="191750"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D</a:t>
              </a:r>
              <a:endParaRPr sz="1400">
                <a:solidFill>
                  <a:prstClr val="black"/>
                </a:solidFill>
                <a:latin typeface="Verdana (Body)"/>
                <a:cs typeface="Calibri"/>
              </a:endParaRPr>
            </a:p>
          </p:txBody>
        </p:sp>
        <p:cxnSp>
          <p:nvCxnSpPr>
            <p:cNvPr id="31" name="直接箭头连接符 31"/>
            <p:cNvCxnSpPr>
              <a:stCxn id="5" idx="5"/>
              <a:endCxn id="13" idx="1"/>
            </p:cNvCxnSpPr>
            <p:nvPr/>
          </p:nvCxnSpPr>
          <p:spPr>
            <a:xfrm>
              <a:off x="6978809" y="2774205"/>
              <a:ext cx="524375" cy="24562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2" name="直接箭头连接符 32"/>
            <p:cNvCxnSpPr>
              <a:stCxn id="5" idx="3"/>
              <a:endCxn id="7" idx="7"/>
            </p:cNvCxnSpPr>
            <p:nvPr/>
          </p:nvCxnSpPr>
          <p:spPr>
            <a:xfrm flipH="1">
              <a:off x="6093243" y="2774205"/>
              <a:ext cx="524345" cy="24562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3" name="直接箭头连接符 33"/>
            <p:cNvCxnSpPr>
              <a:stCxn id="7" idx="4"/>
              <a:endCxn id="9" idx="7"/>
            </p:cNvCxnSpPr>
            <p:nvPr/>
          </p:nvCxnSpPr>
          <p:spPr>
            <a:xfrm flipH="1">
              <a:off x="5650429" y="3396382"/>
              <a:ext cx="262204"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4" name="直接箭头连接符 34"/>
            <p:cNvCxnSpPr>
              <a:stCxn id="13" idx="3"/>
              <a:endCxn id="15" idx="0"/>
            </p:cNvCxnSpPr>
            <p:nvPr/>
          </p:nvCxnSpPr>
          <p:spPr>
            <a:xfrm flipH="1">
              <a:off x="7241012" y="3331776"/>
              <a:ext cx="262172"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5" name="直接箭头连接符 35"/>
            <p:cNvCxnSpPr>
              <a:stCxn id="7" idx="4"/>
              <a:endCxn id="11" idx="1"/>
            </p:cNvCxnSpPr>
            <p:nvPr/>
          </p:nvCxnSpPr>
          <p:spPr>
            <a:xfrm>
              <a:off x="5912633" y="3396382"/>
              <a:ext cx="262172"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6" name="直接箭头连接符 36"/>
            <p:cNvCxnSpPr>
              <a:stCxn id="13" idx="5"/>
              <a:endCxn id="17" idx="0"/>
            </p:cNvCxnSpPr>
            <p:nvPr/>
          </p:nvCxnSpPr>
          <p:spPr>
            <a:xfrm>
              <a:off x="7864405" y="3331776"/>
              <a:ext cx="262173"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7" name="直接箭头连接符 37"/>
            <p:cNvCxnSpPr>
              <a:stCxn id="9" idx="4"/>
              <a:endCxn id="25" idx="0"/>
            </p:cNvCxnSpPr>
            <p:nvPr/>
          </p:nvCxnSpPr>
          <p:spPr>
            <a:xfrm>
              <a:off x="5469819" y="4041796"/>
              <a:ext cx="299649"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8" name="直接箭头连接符 38"/>
            <p:cNvCxnSpPr>
              <a:stCxn id="9" idx="4"/>
              <a:endCxn id="27" idx="0"/>
            </p:cNvCxnSpPr>
            <p:nvPr/>
          </p:nvCxnSpPr>
          <p:spPr>
            <a:xfrm flipH="1">
              <a:off x="5160569" y="4041796"/>
              <a:ext cx="309250"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9" name="直接箭头连接符 39"/>
            <p:cNvCxnSpPr>
              <a:stCxn id="15" idx="4"/>
              <a:endCxn id="23" idx="0"/>
            </p:cNvCxnSpPr>
            <p:nvPr/>
          </p:nvCxnSpPr>
          <p:spPr>
            <a:xfrm flipH="1">
              <a:off x="7080445" y="4041796"/>
              <a:ext cx="160567"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40" name="直接箭头连接符 40"/>
            <p:cNvCxnSpPr>
              <a:stCxn id="11" idx="4"/>
              <a:endCxn id="19" idx="0"/>
            </p:cNvCxnSpPr>
            <p:nvPr/>
          </p:nvCxnSpPr>
          <p:spPr>
            <a:xfrm>
              <a:off x="6355416" y="4041796"/>
              <a:ext cx="137984" cy="244815"/>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41" name="直接箭头连接符 41"/>
            <p:cNvCxnSpPr>
              <a:stCxn id="15" idx="4"/>
              <a:endCxn id="21" idx="0"/>
            </p:cNvCxnSpPr>
            <p:nvPr/>
          </p:nvCxnSpPr>
          <p:spPr>
            <a:xfrm>
              <a:off x="7241012" y="4041796"/>
              <a:ext cx="448333"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42" name="直接箭头连接符 42"/>
            <p:cNvCxnSpPr>
              <a:stCxn id="25" idx="4"/>
              <a:endCxn id="29" idx="0"/>
            </p:cNvCxnSpPr>
            <p:nvPr/>
          </p:nvCxnSpPr>
          <p:spPr>
            <a:xfrm>
              <a:off x="5769468" y="4732839"/>
              <a:ext cx="221407" cy="249845"/>
            </a:xfrm>
            <a:prstGeom prst="straightConnector1">
              <a:avLst/>
            </a:prstGeom>
            <a:noFill/>
            <a:ln w="38100" cap="flat" cmpd="sng" algn="ctr">
              <a:solidFill>
                <a:srgbClr val="4F81BD">
                  <a:shade val="95000"/>
                  <a:satMod val="105000"/>
                </a:srgbClr>
              </a:solidFill>
              <a:prstDash val="solid"/>
              <a:tailEnd type="triangle"/>
            </a:ln>
            <a:effectLst/>
          </p:spPr>
        </p:cxnSp>
      </p:grpSp>
      <p:sp>
        <p:nvSpPr>
          <p:cNvPr id="50" name="Content Placeholder 1"/>
          <p:cNvSpPr txBox="1">
            <a:spLocks/>
          </p:cNvSpPr>
          <p:nvPr/>
        </p:nvSpPr>
        <p:spPr>
          <a:xfrm>
            <a:off x="1097280" y="3624844"/>
            <a:ext cx="6974399" cy="255002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30400" indent="0">
              <a:lnSpc>
                <a:spcPct val="100000"/>
              </a:lnSpc>
              <a:buNone/>
            </a:pPr>
            <a:r>
              <a:rPr lang="en-US" sz="1600">
                <a:solidFill>
                  <a:prstClr val="black"/>
                </a:solidFill>
                <a:latin typeface="Courier New" panose="02070309020205020404" pitchFamily="49" charset="0"/>
                <a:cs typeface="Courier New" panose="02070309020205020404" pitchFamily="49" charset="0"/>
              </a:rPr>
              <a:t>void</a:t>
            </a:r>
            <a:r>
              <a:rPr lang="en-US" sz="1600" b="1">
                <a:solidFill>
                  <a:prstClr val="black"/>
                </a:solidFill>
                <a:latin typeface="Courier New" panose="02070309020205020404" pitchFamily="49" charset="0"/>
                <a:cs typeface="Courier New" panose="02070309020205020404" pitchFamily="49" charset="0"/>
              </a:rPr>
              <a:t> </a:t>
            </a:r>
            <a:r>
              <a:rPr lang="en-US" sz="1600">
                <a:solidFill>
                  <a:prstClr val="black"/>
                </a:solidFill>
                <a:latin typeface="Courier New" panose="02070309020205020404" pitchFamily="49" charset="0"/>
                <a:cs typeface="Courier New" panose="02070309020205020404" pitchFamily="49" charset="0"/>
              </a:rPr>
              <a:t>BSTT</a:t>
            </a:r>
            <a:r>
              <a:rPr lang="en-US" sz="1600" spc="-5">
                <a:solidFill>
                  <a:prstClr val="black"/>
                </a:solidFill>
                <a:latin typeface="Courier New" panose="02070309020205020404" pitchFamily="49" charset="0"/>
                <a:cs typeface="Courier New" panose="02070309020205020404" pitchFamily="49" charset="0"/>
              </a:rPr>
              <a:t>(BTNod</a:t>
            </a:r>
            <a:r>
              <a:rPr lang="en-US" sz="1600">
                <a:solidFill>
                  <a:prstClr val="black"/>
                </a:solidFill>
                <a:latin typeface="Courier New" panose="02070309020205020404" pitchFamily="49" charset="0"/>
                <a:cs typeface="Courier New" panose="02070309020205020404" pitchFamily="49" charset="0"/>
              </a:rPr>
              <a:t>e </a:t>
            </a:r>
            <a:r>
              <a:rPr lang="en-US" sz="1600" spc="-5">
                <a:solidFill>
                  <a:prstClr val="black"/>
                </a:solidFill>
                <a:latin typeface="Courier New" panose="02070309020205020404" pitchFamily="49" charset="0"/>
                <a:cs typeface="Courier New" panose="02070309020205020404" pitchFamily="49" charset="0"/>
              </a:rPr>
              <a:t>*cur, char c){</a:t>
            </a:r>
            <a:endParaRPr lang="en-US" sz="1600">
              <a:solidFill>
                <a:prstClr val="black"/>
              </a:solidFill>
              <a:latin typeface="Courier New" panose="02070309020205020404" pitchFamily="49" charset="0"/>
              <a:cs typeface="Courier New" panose="02070309020205020404" pitchFamily="49" charset="0"/>
            </a:endParaRPr>
          </a:p>
          <a:p>
            <a:pPr marL="230400" indent="0">
              <a:lnSpc>
                <a:spcPct val="100000"/>
              </a:lnSpc>
              <a:buNone/>
            </a:pPr>
            <a:r>
              <a:rPr lang="en-SG" sz="1600">
                <a:latin typeface="Courier New" panose="02070309020205020404" pitchFamily="49" charset="0"/>
                <a:cs typeface="Courier New" panose="02070309020205020404" pitchFamily="49" charset="0"/>
              </a:rPr>
              <a:t>    if (cur == NULL) </a:t>
            </a:r>
            <a:br>
              <a:rPr lang="en-SG" sz="1600">
                <a:latin typeface="Courier New" panose="02070309020205020404" pitchFamily="49" charset="0"/>
                <a:cs typeface="Courier New" panose="02070309020205020404" pitchFamily="49" charset="0"/>
              </a:rPr>
            </a:br>
            <a:r>
              <a:rPr lang="en-SG" sz="1600" b="1">
                <a:solidFill>
                  <a:srgbClr val="F79646"/>
                </a:solidFill>
                <a:latin typeface="Courier New" panose="02070309020205020404" pitchFamily="49" charset="0"/>
                <a:cs typeface="Courier New" panose="02070309020205020404" pitchFamily="49" charset="0"/>
              </a:rPr>
              <a:t>       </a:t>
            </a:r>
            <a:r>
              <a:rPr lang="en-SG" sz="1600">
                <a:latin typeface="Courier New" panose="02070309020205020404" pitchFamily="49" charset="0"/>
                <a:cs typeface="Courier New" panose="02070309020205020404" pitchFamily="49" charset="0"/>
              </a:rPr>
              <a:t>return;</a:t>
            </a:r>
          </a:p>
          <a:p>
            <a:pPr marL="230400" indent="0">
              <a:lnSpc>
                <a:spcPct val="100000"/>
              </a:lnSpc>
              <a:buNone/>
            </a:pPr>
            <a:endParaRPr lang="en-SG" sz="800">
              <a:latin typeface="Courier New" panose="02070309020205020404" pitchFamily="49" charset="0"/>
              <a:cs typeface="Courier New" panose="02070309020205020404" pitchFamily="49" charset="0"/>
            </a:endParaRPr>
          </a:p>
          <a:p>
            <a:pPr marL="230400" indent="0">
              <a:lnSpc>
                <a:spcPct val="100000"/>
              </a:lnSpc>
              <a:spcBef>
                <a:spcPts val="300"/>
              </a:spcBef>
              <a:buNone/>
            </a:pPr>
            <a:r>
              <a:rPr lang="en-SG" sz="1600">
                <a:latin typeface="Courier New" panose="02070309020205020404" pitchFamily="49" charset="0"/>
                <a:cs typeface="Courier New" panose="02070309020205020404" pitchFamily="49" charset="0"/>
              </a:rPr>
              <a:t>    // Do something</a:t>
            </a:r>
          </a:p>
          <a:p>
            <a:pPr marL="230400" indent="0">
              <a:lnSpc>
                <a:spcPct val="100000"/>
              </a:lnSpc>
              <a:spcBef>
                <a:spcPts val="300"/>
              </a:spcBef>
              <a:buNone/>
            </a:pPr>
            <a:endParaRPr lang="en-SG" sz="800">
              <a:latin typeface="Courier New" panose="02070309020205020404" pitchFamily="49" charset="0"/>
              <a:cs typeface="Courier New" panose="02070309020205020404" pitchFamily="49" charset="0"/>
            </a:endParaRPr>
          </a:p>
          <a:p>
            <a:pPr marL="230400" indent="0">
              <a:lnSpc>
                <a:spcPct val="100000"/>
              </a:lnSpc>
              <a:spcBef>
                <a:spcPts val="300"/>
              </a:spcBef>
              <a:buNone/>
            </a:pPr>
            <a:r>
              <a:rPr lang="en-SG" sz="1600">
                <a:latin typeface="Courier New" panose="02070309020205020404" pitchFamily="49" charset="0"/>
                <a:cs typeface="Courier New" panose="02070309020205020404" pitchFamily="49" charset="0"/>
              </a:rPr>
              <a:t>    BSTT(cur-&gt;left);</a:t>
            </a:r>
          </a:p>
          <a:p>
            <a:pPr marL="230400" indent="0">
              <a:lnSpc>
                <a:spcPct val="100000"/>
              </a:lnSpc>
              <a:spcBef>
                <a:spcPts val="300"/>
              </a:spcBef>
              <a:buNone/>
            </a:pPr>
            <a:r>
              <a:rPr lang="en-SG" sz="1600">
                <a:latin typeface="Courier New" panose="02070309020205020404" pitchFamily="49" charset="0"/>
                <a:cs typeface="Courier New" panose="02070309020205020404" pitchFamily="49" charset="0"/>
              </a:rPr>
              <a:t>    BSTT(cur-&gt;right);</a:t>
            </a:r>
          </a:p>
          <a:p>
            <a:pPr marL="230400" indent="0">
              <a:lnSpc>
                <a:spcPct val="100000"/>
              </a:lnSpc>
              <a:spcBef>
                <a:spcPts val="300"/>
              </a:spcBef>
              <a:buNone/>
            </a:pPr>
            <a:r>
              <a:rPr lang="en-SG" sz="1600">
                <a:solidFill>
                  <a:prstClr val="black"/>
                </a:solidFill>
                <a:latin typeface="Courier New" panose="02070309020205020404" pitchFamily="49" charset="0"/>
                <a:cs typeface="Courier New" panose="02070309020205020404" pitchFamily="49" charset="0"/>
              </a:rPr>
              <a:t>}</a:t>
            </a:r>
          </a:p>
          <a:p>
            <a:pPr marL="0" indent="0">
              <a:lnSpc>
                <a:spcPct val="150000"/>
              </a:lnSpc>
              <a:buNone/>
            </a:pPr>
            <a:endParaRPr lang="en-SG" sz="1600"/>
          </a:p>
        </p:txBody>
      </p:sp>
      <p:sp>
        <p:nvSpPr>
          <p:cNvPr id="51" name="Rectangle 50"/>
          <p:cNvSpPr/>
          <p:nvPr/>
        </p:nvSpPr>
        <p:spPr>
          <a:xfrm>
            <a:off x="1296802" y="3638027"/>
            <a:ext cx="3952697" cy="2456359"/>
          </a:xfrm>
          <a:prstGeom prst="rect">
            <a:avLst/>
          </a:prstGeom>
          <a:noFill/>
        </p:spPr>
        <p:style>
          <a:lnRef idx="2">
            <a:schemeClr val="accent1"/>
          </a:lnRef>
          <a:fillRef idx="1">
            <a:schemeClr val="lt1"/>
          </a:fillRef>
          <a:effectRef idx="0">
            <a:schemeClr val="accent1"/>
          </a:effectRef>
          <a:fontRef idx="minor">
            <a:schemeClr val="dk1"/>
          </a:fontRef>
        </p:style>
        <p:txBody>
          <a:bodyPr wrap="square">
            <a:spAutoFit/>
          </a:bodyPr>
          <a:lstStyle/>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dirty="0">
              <a:latin typeface="Courier New"/>
              <a:ea typeface="宋体" charset="0"/>
              <a:cs typeface="Courier New"/>
            </a:endParaRPr>
          </a:p>
        </p:txBody>
      </p:sp>
      <p:sp>
        <p:nvSpPr>
          <p:cNvPr id="52" name="Rectangle 51"/>
          <p:cNvSpPr/>
          <p:nvPr/>
        </p:nvSpPr>
        <p:spPr>
          <a:xfrm>
            <a:off x="5535404" y="4272474"/>
            <a:ext cx="2138542" cy="543081"/>
          </a:xfrm>
          <a:prstGeom prst="rect">
            <a:avLst/>
          </a:prstGeom>
          <a:noFill/>
          <a:ln w="19050">
            <a:solidFill>
              <a:srgbClr val="F79646"/>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Do something with the current node’s data</a:t>
            </a:r>
          </a:p>
        </p:txBody>
      </p:sp>
      <p:sp>
        <p:nvSpPr>
          <p:cNvPr id="53" name="Rectangle 52"/>
          <p:cNvSpPr/>
          <p:nvPr/>
        </p:nvSpPr>
        <p:spPr>
          <a:xfrm>
            <a:off x="5535404" y="4942365"/>
            <a:ext cx="2138542" cy="333689"/>
          </a:xfrm>
          <a:prstGeom prst="rect">
            <a:avLst/>
          </a:prstGeom>
          <a:ln w="19050">
            <a:solidFill>
              <a:srgbClr val="9BBC59"/>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1200" dirty="0"/>
              <a:t>Visit the left child node</a:t>
            </a:r>
          </a:p>
        </p:txBody>
      </p:sp>
      <p:sp>
        <p:nvSpPr>
          <p:cNvPr id="54" name="Rectangle 53"/>
          <p:cNvSpPr/>
          <p:nvPr/>
        </p:nvSpPr>
        <p:spPr>
          <a:xfrm>
            <a:off x="5535404" y="5543828"/>
            <a:ext cx="2138542" cy="338425"/>
          </a:xfrm>
          <a:prstGeom prst="rect">
            <a:avLst/>
          </a:prstGeom>
          <a:ln w="19050">
            <a:solidFill>
              <a:srgbClr val="7030A0"/>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en-US" sz="1200" dirty="0"/>
              <a:t>Visit the right child node</a:t>
            </a:r>
          </a:p>
        </p:txBody>
      </p:sp>
      <p:cxnSp>
        <p:nvCxnSpPr>
          <p:cNvPr id="62" name="Straight Arrow Connector 61"/>
          <p:cNvCxnSpPr>
            <a:stCxn id="52" idx="1"/>
            <a:endCxn id="64" idx="3"/>
          </p:cNvCxnSpPr>
          <p:nvPr/>
        </p:nvCxnSpPr>
        <p:spPr>
          <a:xfrm flipH="1">
            <a:off x="4084320" y="4544015"/>
            <a:ext cx="1451084" cy="378987"/>
          </a:xfrm>
          <a:prstGeom prst="straightConnector1">
            <a:avLst/>
          </a:prstGeom>
          <a:ln w="19050">
            <a:solidFill>
              <a:srgbClr val="F79646"/>
            </a:solidFill>
            <a:tailEnd type="arrow"/>
          </a:ln>
        </p:spPr>
        <p:style>
          <a:lnRef idx="2">
            <a:schemeClr val="accent6"/>
          </a:lnRef>
          <a:fillRef idx="1">
            <a:schemeClr val="lt1"/>
          </a:fillRef>
          <a:effectRef idx="0">
            <a:schemeClr val="accent6"/>
          </a:effectRef>
          <a:fontRef idx="minor">
            <a:schemeClr val="dk1"/>
          </a:fontRef>
        </p:style>
      </p:cxnSp>
      <p:cxnSp>
        <p:nvCxnSpPr>
          <p:cNvPr id="63" name="Straight Arrow Connector 62"/>
          <p:cNvCxnSpPr>
            <a:stCxn id="54" idx="1"/>
            <a:endCxn id="66" idx="3"/>
          </p:cNvCxnSpPr>
          <p:nvPr/>
        </p:nvCxnSpPr>
        <p:spPr>
          <a:xfrm flipH="1" flipV="1">
            <a:off x="4084320" y="5668436"/>
            <a:ext cx="1451084" cy="44605"/>
          </a:xfrm>
          <a:prstGeom prst="straightConnector1">
            <a:avLst/>
          </a:prstGeom>
          <a:ln w="19050">
            <a:solidFill>
              <a:srgbClr val="7030A0"/>
            </a:solidFill>
            <a:tailEnd type="arrow"/>
          </a:ln>
        </p:spPr>
        <p:style>
          <a:lnRef idx="2">
            <a:schemeClr val="accent4"/>
          </a:lnRef>
          <a:fillRef idx="1">
            <a:schemeClr val="lt1"/>
          </a:fillRef>
          <a:effectRef idx="0">
            <a:schemeClr val="accent4"/>
          </a:effectRef>
          <a:fontRef idx="minor">
            <a:schemeClr val="dk1"/>
          </a:fontRef>
        </p:style>
      </p:cxnSp>
      <p:sp>
        <p:nvSpPr>
          <p:cNvPr id="64" name="Rectangle 63"/>
          <p:cNvSpPr/>
          <p:nvPr/>
        </p:nvSpPr>
        <p:spPr>
          <a:xfrm>
            <a:off x="1805940" y="4782048"/>
            <a:ext cx="2278380" cy="281907"/>
          </a:xfrm>
          <a:prstGeom prst="rect">
            <a:avLst/>
          </a:prstGeom>
          <a:noFill/>
          <a:ln w="19050">
            <a:solidFill>
              <a:srgbClr val="F79646"/>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5" name="Rectangle 64"/>
          <p:cNvSpPr/>
          <p:nvPr/>
        </p:nvSpPr>
        <p:spPr>
          <a:xfrm>
            <a:off x="1805940" y="5263137"/>
            <a:ext cx="2278380" cy="231937"/>
          </a:xfrm>
          <a:prstGeom prst="rect">
            <a:avLst/>
          </a:prstGeom>
          <a:noFill/>
          <a:ln w="19050">
            <a:solidFill>
              <a:srgbClr val="9BBC59"/>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chemeClr val="accent3"/>
              </a:solidFill>
            </a:endParaRPr>
          </a:p>
        </p:txBody>
      </p:sp>
      <p:sp>
        <p:nvSpPr>
          <p:cNvPr id="66" name="Rectangle 65"/>
          <p:cNvSpPr/>
          <p:nvPr/>
        </p:nvSpPr>
        <p:spPr>
          <a:xfrm>
            <a:off x="1805939" y="5550472"/>
            <a:ext cx="2278381" cy="235928"/>
          </a:xfrm>
          <a:prstGeom prst="rect">
            <a:avLst/>
          </a:prstGeom>
          <a:noFill/>
          <a:ln w="19050">
            <a:solidFill>
              <a:srgbClr val="7030A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67" name="Straight Arrow Connector 66"/>
          <p:cNvCxnSpPr>
            <a:stCxn id="53" idx="1"/>
            <a:endCxn id="65" idx="3"/>
          </p:cNvCxnSpPr>
          <p:nvPr/>
        </p:nvCxnSpPr>
        <p:spPr>
          <a:xfrm flipH="1">
            <a:off x="4084320" y="5109210"/>
            <a:ext cx="1451084" cy="269896"/>
          </a:xfrm>
          <a:prstGeom prst="straightConnector1">
            <a:avLst/>
          </a:prstGeom>
          <a:ln w="19050">
            <a:solidFill>
              <a:srgbClr val="9BBC59"/>
            </a:solidFill>
            <a:tailEnd type="arrow"/>
          </a:ln>
        </p:spPr>
        <p:style>
          <a:lnRef idx="2">
            <a:schemeClr val="accent3"/>
          </a:lnRef>
          <a:fillRef idx="1">
            <a:schemeClr val="lt1"/>
          </a:fillRef>
          <a:effectRef idx="0">
            <a:schemeClr val="accent3"/>
          </a:effectRef>
          <a:fontRef idx="minor">
            <a:schemeClr val="dk1"/>
          </a:fontRef>
        </p:style>
      </p:cxnSp>
    </p:spTree>
    <p:extLst>
      <p:ext uri="{BB962C8B-B14F-4D97-AF65-F5344CB8AC3E}">
        <p14:creationId xmlns:p14="http://schemas.microsoft.com/office/powerpoint/2010/main" val="3411464339"/>
      </p:ext>
    </p:extLst>
  </p:cSld>
  <p:clrMapOvr>
    <a:masterClrMapping/>
  </p:clrMapOvr>
  <p:transition>
    <p:wipe dir="u"/>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ectangle 50"/>
          <p:cNvSpPr/>
          <p:nvPr/>
        </p:nvSpPr>
        <p:spPr>
          <a:xfrm>
            <a:off x="1296802" y="3464411"/>
            <a:ext cx="6047644" cy="2631490"/>
          </a:xfrm>
          <a:prstGeom prst="rect">
            <a:avLst/>
          </a:prstGeom>
          <a:noFill/>
        </p:spPr>
        <p:style>
          <a:lnRef idx="2">
            <a:schemeClr val="accent1"/>
          </a:lnRef>
          <a:fillRef idx="1">
            <a:schemeClr val="lt1"/>
          </a:fillRef>
          <a:effectRef idx="0">
            <a:schemeClr val="accent1"/>
          </a:effectRef>
          <a:fontRef idx="minor">
            <a:schemeClr val="dk1"/>
          </a:fontRef>
        </p:style>
        <p:txBody>
          <a:bodyPr wrap="square">
            <a:spAutoFit/>
          </a:bodyPr>
          <a:lstStyle/>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a:latin typeface="Courier New"/>
              <a:ea typeface="宋体" charset="0"/>
              <a:cs typeface="Courier New"/>
            </a:endParaRPr>
          </a:p>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a:latin typeface="Courier New"/>
              <a:ea typeface="宋体" charset="0"/>
              <a:cs typeface="Courier New"/>
            </a:endParaRPr>
          </a:p>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a:latin typeface="Courier New"/>
              <a:ea typeface="宋体" charset="0"/>
              <a:cs typeface="Courier New"/>
            </a:endParaRPr>
          </a:p>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a:latin typeface="Courier New"/>
              <a:ea typeface="宋体" charset="0"/>
              <a:cs typeface="Courier New"/>
            </a:endParaRPr>
          </a:p>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a:latin typeface="Courier New"/>
              <a:ea typeface="宋体" charset="0"/>
              <a:cs typeface="Courier New"/>
            </a:endParaRPr>
          </a:p>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a:latin typeface="Courier New"/>
              <a:ea typeface="宋体" charset="0"/>
              <a:cs typeface="Courier New"/>
            </a:endParaRPr>
          </a:p>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a:latin typeface="Courier New"/>
              <a:ea typeface="宋体" charset="0"/>
              <a:cs typeface="Courier New"/>
            </a:endParaRPr>
          </a:p>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a:latin typeface="Courier New"/>
              <a:ea typeface="宋体" charset="0"/>
              <a:cs typeface="Courier New"/>
            </a:endParaRPr>
          </a:p>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a:latin typeface="Courier New"/>
              <a:ea typeface="宋体" charset="0"/>
              <a:cs typeface="Courier New"/>
            </a:endParaRPr>
          </a:p>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a:latin typeface="Courier New"/>
              <a:ea typeface="宋体" charset="0"/>
              <a:cs typeface="Courier New"/>
            </a:endParaRPr>
          </a:p>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a:latin typeface="Courier New"/>
              <a:ea typeface="宋体" charset="0"/>
              <a:cs typeface="Courier New"/>
            </a:endParaRPr>
          </a:p>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a:latin typeface="Courier New"/>
              <a:ea typeface="宋体" charset="0"/>
              <a:cs typeface="Courier New"/>
            </a:endParaRPr>
          </a:p>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a:latin typeface="Courier New"/>
              <a:ea typeface="宋体" charset="0"/>
              <a:cs typeface="Courier New"/>
            </a:endParaRPr>
          </a:p>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000" dirty="0">
              <a:latin typeface="Courier New"/>
              <a:ea typeface="宋体" charset="0"/>
              <a:cs typeface="Courier New"/>
            </a:endParaRPr>
          </a:p>
        </p:txBody>
      </p:sp>
      <p:sp>
        <p:nvSpPr>
          <p:cNvPr id="61" name="圆角矩形 134"/>
          <p:cNvSpPr/>
          <p:nvPr/>
        </p:nvSpPr>
        <p:spPr>
          <a:xfrm>
            <a:off x="5308452" y="3455294"/>
            <a:ext cx="1254053" cy="144028"/>
          </a:xfrm>
          <a:prstGeom prst="roundRect">
            <a:avLst/>
          </a:prstGeom>
          <a:solidFill>
            <a:srgbClr val="FAFA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Content Placeholder 1"/>
          <p:cNvSpPr txBox="1">
            <a:spLocks/>
          </p:cNvSpPr>
          <p:nvPr/>
        </p:nvSpPr>
        <p:spPr>
          <a:xfrm>
            <a:off x="1097280" y="3462794"/>
            <a:ext cx="6974399" cy="255002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30400" indent="0">
              <a:lnSpc>
                <a:spcPct val="100000"/>
              </a:lnSpc>
              <a:buNone/>
            </a:pPr>
            <a:r>
              <a:rPr lang="en-US" sz="1600">
                <a:solidFill>
                  <a:prstClr val="black"/>
                </a:solidFill>
                <a:latin typeface="Courier New" panose="02070309020205020404" pitchFamily="49" charset="0"/>
                <a:cs typeface="Courier New" panose="02070309020205020404" pitchFamily="49" charset="0"/>
              </a:rPr>
              <a:t>void</a:t>
            </a:r>
            <a:r>
              <a:rPr lang="en-US" sz="1600" b="1">
                <a:solidFill>
                  <a:prstClr val="black"/>
                </a:solidFill>
                <a:latin typeface="Courier New" panose="02070309020205020404" pitchFamily="49" charset="0"/>
                <a:cs typeface="Courier New" panose="02070309020205020404" pitchFamily="49" charset="0"/>
              </a:rPr>
              <a:t> </a:t>
            </a:r>
            <a:r>
              <a:rPr lang="en-US" sz="1600">
                <a:solidFill>
                  <a:prstClr val="black"/>
                </a:solidFill>
                <a:latin typeface="Courier New" panose="02070309020205020404" pitchFamily="49" charset="0"/>
                <a:cs typeface="Courier New" panose="02070309020205020404" pitchFamily="49" charset="0"/>
              </a:rPr>
              <a:t>BSTT</a:t>
            </a:r>
            <a:r>
              <a:rPr lang="en-US" sz="1600" spc="-5">
                <a:solidFill>
                  <a:prstClr val="black"/>
                </a:solidFill>
                <a:latin typeface="Courier New" panose="02070309020205020404" pitchFamily="49" charset="0"/>
                <a:cs typeface="Courier New" panose="02070309020205020404" pitchFamily="49" charset="0"/>
              </a:rPr>
              <a:t>(BTNod</a:t>
            </a:r>
            <a:r>
              <a:rPr lang="en-US" sz="1600">
                <a:solidFill>
                  <a:prstClr val="black"/>
                </a:solidFill>
                <a:latin typeface="Courier New" panose="02070309020205020404" pitchFamily="49" charset="0"/>
                <a:cs typeface="Courier New" panose="02070309020205020404" pitchFamily="49" charset="0"/>
              </a:rPr>
              <a:t>e </a:t>
            </a:r>
            <a:r>
              <a:rPr lang="en-US" sz="1600" spc="-5">
                <a:solidFill>
                  <a:prstClr val="black"/>
                </a:solidFill>
                <a:latin typeface="Courier New" panose="02070309020205020404" pitchFamily="49" charset="0"/>
                <a:cs typeface="Courier New" panose="02070309020205020404" pitchFamily="49" charset="0"/>
              </a:rPr>
              <a:t>*cur, char c){</a:t>
            </a:r>
            <a:endParaRPr lang="en-US" sz="1600">
              <a:solidFill>
                <a:prstClr val="black"/>
              </a:solidFill>
              <a:latin typeface="Courier New" panose="02070309020205020404" pitchFamily="49" charset="0"/>
              <a:cs typeface="Courier New" panose="02070309020205020404" pitchFamily="49" charset="0"/>
            </a:endParaRPr>
          </a:p>
          <a:p>
            <a:pPr marL="230400" indent="0">
              <a:lnSpc>
                <a:spcPct val="100000"/>
              </a:lnSpc>
              <a:buNone/>
            </a:pPr>
            <a:r>
              <a:rPr lang="en-SG" sz="1600">
                <a:latin typeface="Courier New" panose="02070309020205020404" pitchFamily="49" charset="0"/>
                <a:cs typeface="Courier New" panose="02070309020205020404" pitchFamily="49" charset="0"/>
              </a:rPr>
              <a:t>    if (cur == NULL) return;</a:t>
            </a:r>
            <a:endParaRPr lang="en-SG" sz="800">
              <a:latin typeface="Courier New" panose="02070309020205020404" pitchFamily="49" charset="0"/>
              <a:cs typeface="Courier New" panose="02070309020205020404" pitchFamily="49" charset="0"/>
            </a:endParaRPr>
          </a:p>
          <a:p>
            <a:pPr marL="230400" indent="0">
              <a:lnSpc>
                <a:spcPct val="100000"/>
              </a:lnSpc>
              <a:spcBef>
                <a:spcPts val="300"/>
              </a:spcBef>
              <a:buNone/>
            </a:pPr>
            <a:r>
              <a:rPr lang="en-SG" sz="1600">
                <a:latin typeface="Courier New" panose="02070309020205020404" pitchFamily="49" charset="0"/>
                <a:cs typeface="Courier New" panose="02070309020205020404" pitchFamily="49" charset="0"/>
              </a:rPr>
              <a:t>    if (c==cur-&gt;item)</a:t>
            </a:r>
          </a:p>
          <a:p>
            <a:pPr marL="230400" indent="0">
              <a:lnSpc>
                <a:spcPct val="100000"/>
              </a:lnSpc>
              <a:spcBef>
                <a:spcPts val="300"/>
              </a:spcBef>
              <a:buNone/>
            </a:pPr>
            <a:r>
              <a:rPr lang="en-SG" sz="1600">
                <a:latin typeface="Courier New" panose="02070309020205020404" pitchFamily="49" charset="0"/>
                <a:cs typeface="Courier New" panose="02070309020205020404" pitchFamily="49" charset="0"/>
              </a:rPr>
              <a:t>    { </a:t>
            </a:r>
            <a:r>
              <a:rPr lang="en-SG" sz="1600" b="1">
                <a:solidFill>
                  <a:srgbClr val="F79646"/>
                </a:solidFill>
                <a:latin typeface="Courier New" panose="02070309020205020404" pitchFamily="49" charset="0"/>
                <a:cs typeface="Courier New" panose="02070309020205020404" pitchFamily="49" charset="0"/>
              </a:rPr>
              <a:t>printf(“found!\n”);</a:t>
            </a:r>
            <a:r>
              <a:rPr lang="en-SG" sz="1600">
                <a:latin typeface="Courier New" panose="02070309020205020404" pitchFamily="49" charset="0"/>
                <a:cs typeface="Courier New" panose="02070309020205020404" pitchFamily="49" charset="0"/>
              </a:rPr>
              <a:t> return;}</a:t>
            </a:r>
          </a:p>
          <a:p>
            <a:pPr marL="230400" indent="0">
              <a:lnSpc>
                <a:spcPct val="100000"/>
              </a:lnSpc>
              <a:spcBef>
                <a:spcPts val="300"/>
              </a:spcBef>
              <a:buNone/>
            </a:pPr>
            <a:r>
              <a:rPr lang="en-SG" sz="1600">
                <a:latin typeface="Courier New" panose="02070309020205020404" pitchFamily="49" charset="0"/>
                <a:cs typeface="Courier New" panose="02070309020205020404" pitchFamily="49" charset="0"/>
              </a:rPr>
              <a:t>    </a:t>
            </a:r>
            <a:r>
              <a:rPr lang="en-SG" sz="1600" b="1">
                <a:solidFill>
                  <a:srgbClr val="F79646"/>
                </a:solidFill>
                <a:latin typeface="Courier New" panose="02070309020205020404" pitchFamily="49" charset="0"/>
                <a:cs typeface="Courier New" panose="02070309020205020404" pitchFamily="49" charset="0"/>
              </a:rPr>
              <a:t>if (c &lt; cur-&gt;item) </a:t>
            </a:r>
          </a:p>
          <a:p>
            <a:pPr marL="230400" indent="0">
              <a:lnSpc>
                <a:spcPct val="100000"/>
              </a:lnSpc>
              <a:spcBef>
                <a:spcPts val="300"/>
              </a:spcBef>
              <a:buNone/>
            </a:pPr>
            <a:r>
              <a:rPr lang="en-SG" sz="1600" b="1">
                <a:solidFill>
                  <a:srgbClr val="F79646"/>
                </a:solidFill>
                <a:latin typeface="Courier New" panose="02070309020205020404" pitchFamily="49" charset="0"/>
                <a:cs typeface="Courier New" panose="02070309020205020404" pitchFamily="49" charset="0"/>
              </a:rPr>
              <a:t>       BSTT(cur-&gt;left,c);</a:t>
            </a:r>
          </a:p>
          <a:p>
            <a:pPr marL="230400" indent="0">
              <a:lnSpc>
                <a:spcPct val="100000"/>
              </a:lnSpc>
              <a:spcBef>
                <a:spcPts val="300"/>
              </a:spcBef>
              <a:buNone/>
            </a:pPr>
            <a:r>
              <a:rPr lang="en-SG" sz="1600" b="1">
                <a:solidFill>
                  <a:srgbClr val="F79646"/>
                </a:solidFill>
                <a:latin typeface="Courier New" panose="02070309020205020404" pitchFamily="49" charset="0"/>
                <a:cs typeface="Courier New" panose="02070309020205020404" pitchFamily="49" charset="0"/>
              </a:rPr>
              <a:t>    else</a:t>
            </a:r>
          </a:p>
          <a:p>
            <a:pPr marL="230400" indent="0">
              <a:lnSpc>
                <a:spcPct val="100000"/>
              </a:lnSpc>
              <a:spcBef>
                <a:spcPts val="300"/>
              </a:spcBef>
              <a:buNone/>
            </a:pPr>
            <a:r>
              <a:rPr lang="en-SG" sz="1600" b="1">
                <a:solidFill>
                  <a:srgbClr val="F79646"/>
                </a:solidFill>
                <a:latin typeface="Courier New" panose="02070309020205020404" pitchFamily="49" charset="0"/>
                <a:cs typeface="Courier New" panose="02070309020205020404" pitchFamily="49" charset="0"/>
              </a:rPr>
              <a:t>       BSTT(cur-&gt;right,c);</a:t>
            </a:r>
          </a:p>
          <a:p>
            <a:pPr marL="230400" indent="0">
              <a:lnSpc>
                <a:spcPct val="100000"/>
              </a:lnSpc>
              <a:spcBef>
                <a:spcPts val="300"/>
              </a:spcBef>
              <a:buNone/>
            </a:pPr>
            <a:r>
              <a:rPr lang="en-SG" sz="1600">
                <a:solidFill>
                  <a:prstClr val="black"/>
                </a:solidFill>
                <a:latin typeface="Courier New" panose="02070309020205020404" pitchFamily="49" charset="0"/>
                <a:cs typeface="Courier New" panose="02070309020205020404" pitchFamily="49" charset="0"/>
              </a:rPr>
              <a:t>}</a:t>
            </a:r>
          </a:p>
          <a:p>
            <a:pPr marL="0" indent="0">
              <a:lnSpc>
                <a:spcPct val="150000"/>
              </a:lnSpc>
              <a:buNone/>
            </a:pPr>
            <a:endParaRPr lang="en-SG" sz="1600"/>
          </a:p>
        </p:txBody>
      </p:sp>
      <p:sp>
        <p:nvSpPr>
          <p:cNvPr id="2" name="Title 1"/>
          <p:cNvSpPr>
            <a:spLocks noGrp="1"/>
          </p:cNvSpPr>
          <p:nvPr>
            <p:ph type="title"/>
          </p:nvPr>
        </p:nvSpPr>
        <p:spPr/>
        <p:txBody>
          <a:bodyPr/>
          <a:lstStyle/>
          <a:p>
            <a:r>
              <a:rPr lang="en-SG" dirty="0"/>
              <a:t>BST Traversal (BSTT)</a:t>
            </a:r>
          </a:p>
        </p:txBody>
      </p:sp>
      <p:sp>
        <p:nvSpPr>
          <p:cNvPr id="3" name="Content Placeholder 1"/>
          <p:cNvSpPr txBox="1">
            <a:spLocks/>
          </p:cNvSpPr>
          <p:nvPr/>
        </p:nvSpPr>
        <p:spPr>
          <a:xfrm>
            <a:off x="1097281" y="1380226"/>
            <a:ext cx="3843203"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SG" sz="1800"/>
              <a:t>Now, at each node, we need to determine which subtree to keep visiting (and which subtree to ignore)</a:t>
            </a:r>
          </a:p>
        </p:txBody>
      </p:sp>
      <p:grpSp>
        <p:nvGrpSpPr>
          <p:cNvPr id="4" name="Group 3"/>
          <p:cNvGrpSpPr/>
          <p:nvPr/>
        </p:nvGrpSpPr>
        <p:grpSpPr>
          <a:xfrm>
            <a:off x="5037896" y="1487637"/>
            <a:ext cx="2880375" cy="2507015"/>
            <a:chOff x="4905146" y="2397660"/>
            <a:chExt cx="3476854" cy="3026178"/>
          </a:xfrm>
        </p:grpSpPr>
        <p:sp>
          <p:nvSpPr>
            <p:cNvPr id="5" name="object 8"/>
            <p:cNvSpPr/>
            <p:nvPr/>
          </p:nvSpPr>
          <p:spPr>
            <a:xfrm>
              <a:off x="6542776" y="2397660"/>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6" name="object 9"/>
            <p:cNvSpPr txBox="1"/>
            <p:nvPr/>
          </p:nvSpPr>
          <p:spPr>
            <a:xfrm>
              <a:off x="6682876" y="2448510"/>
              <a:ext cx="193945"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H</a:t>
              </a:r>
              <a:endParaRPr sz="1400">
                <a:solidFill>
                  <a:prstClr val="black"/>
                </a:solidFill>
                <a:latin typeface="Verdana (Body)"/>
                <a:cs typeface="Calibri"/>
              </a:endParaRPr>
            </a:p>
          </p:txBody>
        </p:sp>
        <p:sp>
          <p:nvSpPr>
            <p:cNvPr id="7" name="object 11"/>
            <p:cNvSpPr/>
            <p:nvPr/>
          </p:nvSpPr>
          <p:spPr>
            <a:xfrm>
              <a:off x="5657210" y="2955228"/>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8" name="object 12"/>
            <p:cNvSpPr txBox="1"/>
            <p:nvPr/>
          </p:nvSpPr>
          <p:spPr>
            <a:xfrm>
              <a:off x="5812684" y="2992020"/>
              <a:ext cx="158085"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E</a:t>
              </a:r>
              <a:endParaRPr sz="1400">
                <a:solidFill>
                  <a:prstClr val="black"/>
                </a:solidFill>
                <a:latin typeface="Verdana (Body)"/>
                <a:cs typeface="Calibri"/>
              </a:endParaRPr>
            </a:p>
          </p:txBody>
        </p:sp>
        <p:sp>
          <p:nvSpPr>
            <p:cNvPr id="9" name="object 14"/>
            <p:cNvSpPr/>
            <p:nvPr/>
          </p:nvSpPr>
          <p:spPr>
            <a:xfrm>
              <a:off x="5214396"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0" name="object 15"/>
            <p:cNvSpPr txBox="1"/>
            <p:nvPr/>
          </p:nvSpPr>
          <p:spPr>
            <a:xfrm>
              <a:off x="5363535" y="3637434"/>
              <a:ext cx="172720" cy="346495"/>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B</a:t>
              </a:r>
              <a:endParaRPr sz="1400">
                <a:solidFill>
                  <a:prstClr val="black"/>
                </a:solidFill>
                <a:latin typeface="Verdana (Body)"/>
                <a:cs typeface="Calibri"/>
              </a:endParaRPr>
            </a:p>
          </p:txBody>
        </p:sp>
        <p:sp>
          <p:nvSpPr>
            <p:cNvPr id="11" name="object 17"/>
            <p:cNvSpPr/>
            <p:nvPr/>
          </p:nvSpPr>
          <p:spPr>
            <a:xfrm>
              <a:off x="6099993"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2" name="object 18"/>
            <p:cNvSpPr txBox="1"/>
            <p:nvPr/>
          </p:nvSpPr>
          <p:spPr>
            <a:xfrm>
              <a:off x="6258771" y="3637434"/>
              <a:ext cx="150765"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F</a:t>
              </a:r>
              <a:endParaRPr sz="1400">
                <a:solidFill>
                  <a:prstClr val="black"/>
                </a:solidFill>
                <a:latin typeface="Verdana (Body)"/>
                <a:cs typeface="Calibri"/>
              </a:endParaRPr>
            </a:p>
          </p:txBody>
        </p:sp>
        <p:sp>
          <p:nvSpPr>
            <p:cNvPr id="13" name="object 20"/>
            <p:cNvSpPr/>
            <p:nvPr/>
          </p:nvSpPr>
          <p:spPr>
            <a:xfrm>
              <a:off x="7428372" y="2955228"/>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4" name="object 21"/>
            <p:cNvSpPr txBox="1"/>
            <p:nvPr/>
          </p:nvSpPr>
          <p:spPr>
            <a:xfrm>
              <a:off x="7591612" y="2992020"/>
              <a:ext cx="140520"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L</a:t>
              </a:r>
              <a:endParaRPr sz="1400">
                <a:solidFill>
                  <a:prstClr val="black"/>
                </a:solidFill>
                <a:latin typeface="Verdana (Body)"/>
                <a:cs typeface="Calibri"/>
              </a:endParaRPr>
            </a:p>
          </p:txBody>
        </p:sp>
        <p:sp>
          <p:nvSpPr>
            <p:cNvPr id="15" name="object 23"/>
            <p:cNvSpPr/>
            <p:nvPr/>
          </p:nvSpPr>
          <p:spPr>
            <a:xfrm>
              <a:off x="6985589"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6" name="object 24"/>
            <p:cNvSpPr txBox="1"/>
            <p:nvPr/>
          </p:nvSpPr>
          <p:spPr>
            <a:xfrm>
              <a:off x="7160434" y="3637434"/>
              <a:ext cx="113441" cy="346495"/>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J</a:t>
              </a:r>
              <a:endParaRPr sz="1400">
                <a:solidFill>
                  <a:prstClr val="black"/>
                </a:solidFill>
                <a:latin typeface="Verdana (Body)"/>
                <a:cs typeface="Calibri"/>
              </a:endParaRPr>
            </a:p>
          </p:txBody>
        </p:sp>
        <p:sp>
          <p:nvSpPr>
            <p:cNvPr id="17" name="object 26"/>
            <p:cNvSpPr/>
            <p:nvPr/>
          </p:nvSpPr>
          <p:spPr>
            <a:xfrm>
              <a:off x="7871155"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8" name="object 27"/>
            <p:cNvSpPr txBox="1"/>
            <p:nvPr/>
          </p:nvSpPr>
          <p:spPr>
            <a:xfrm>
              <a:off x="7984741" y="3637434"/>
              <a:ext cx="254689" cy="346495"/>
            </a:xfrm>
            <a:prstGeom prst="ellipse">
              <a:avLst/>
            </a:prstGeom>
          </p:spPr>
          <p:txBody>
            <a:bodyPr vert="horz" wrap="square" lIns="0" tIns="0" rIns="0" bIns="0" rtlCol="0">
              <a:spAutoFit/>
            </a:bodyPr>
            <a:lstStyle/>
            <a:p>
              <a:pPr marL="12700"/>
              <a:r>
                <a:rPr sz="1400" spc="-20" dirty="0">
                  <a:solidFill>
                    <a:prstClr val="black"/>
                  </a:solidFill>
                  <a:latin typeface="Verdana (Body)"/>
                  <a:cs typeface="Calibri"/>
                </a:rPr>
                <a:t>M</a:t>
              </a:r>
              <a:endParaRPr sz="1400">
                <a:solidFill>
                  <a:prstClr val="black"/>
                </a:solidFill>
                <a:latin typeface="Verdana (Body)"/>
                <a:cs typeface="Calibri"/>
              </a:endParaRPr>
            </a:p>
          </p:txBody>
        </p:sp>
        <p:sp>
          <p:nvSpPr>
            <p:cNvPr id="19" name="object 47"/>
            <p:cNvSpPr/>
            <p:nvPr/>
          </p:nvSpPr>
          <p:spPr>
            <a:xfrm>
              <a:off x="6237977" y="4286611"/>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0" name="object 48"/>
            <p:cNvSpPr txBox="1"/>
            <p:nvPr/>
          </p:nvSpPr>
          <p:spPr>
            <a:xfrm>
              <a:off x="6364907" y="4323403"/>
              <a:ext cx="196141" cy="346495"/>
            </a:xfrm>
            <a:prstGeom prst="ellipse">
              <a:avLst/>
            </a:prstGeom>
          </p:spPr>
          <p:txBody>
            <a:bodyPr vert="horz" wrap="square" lIns="0" tIns="0" rIns="0" bIns="0" rtlCol="0">
              <a:spAutoFit/>
            </a:bodyPr>
            <a:lstStyle/>
            <a:p>
              <a:pPr marL="12700"/>
              <a:r>
                <a:rPr sz="1400" spc="-15" dirty="0">
                  <a:solidFill>
                    <a:prstClr val="black"/>
                  </a:solidFill>
                  <a:latin typeface="Verdana (Body)"/>
                  <a:cs typeface="Calibri"/>
                </a:rPr>
                <a:t>G</a:t>
              </a:r>
              <a:endParaRPr sz="1400" dirty="0">
                <a:solidFill>
                  <a:prstClr val="black"/>
                </a:solidFill>
                <a:latin typeface="Verdana (Body)"/>
                <a:cs typeface="Calibri"/>
              </a:endParaRPr>
            </a:p>
          </p:txBody>
        </p:sp>
        <p:sp>
          <p:nvSpPr>
            <p:cNvPr id="21" name="object 50"/>
            <p:cNvSpPr/>
            <p:nvPr/>
          </p:nvSpPr>
          <p:spPr>
            <a:xfrm>
              <a:off x="7433922"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2" name="object 51"/>
            <p:cNvSpPr txBox="1"/>
            <p:nvPr/>
          </p:nvSpPr>
          <p:spPr>
            <a:xfrm>
              <a:off x="7573586" y="4328477"/>
              <a:ext cx="166866" cy="346495"/>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K</a:t>
              </a:r>
              <a:endParaRPr sz="1400" dirty="0">
                <a:solidFill>
                  <a:prstClr val="black"/>
                </a:solidFill>
                <a:latin typeface="Verdana (Body)"/>
                <a:cs typeface="Calibri"/>
              </a:endParaRPr>
            </a:p>
          </p:txBody>
        </p:sp>
        <p:sp>
          <p:nvSpPr>
            <p:cNvPr id="23" name="object 59"/>
            <p:cNvSpPr/>
            <p:nvPr/>
          </p:nvSpPr>
          <p:spPr>
            <a:xfrm>
              <a:off x="6825022"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4" name="object 60"/>
            <p:cNvSpPr txBox="1"/>
            <p:nvPr/>
          </p:nvSpPr>
          <p:spPr>
            <a:xfrm>
              <a:off x="7019793" y="4328477"/>
              <a:ext cx="95874" cy="346495"/>
            </a:xfrm>
            <a:prstGeom prst="ellipse">
              <a:avLst/>
            </a:prstGeom>
          </p:spPr>
          <p:txBody>
            <a:bodyPr vert="horz" wrap="square" lIns="0" tIns="0" rIns="0" bIns="0" rtlCol="0">
              <a:spAutoFit/>
            </a:bodyPr>
            <a:lstStyle/>
            <a:p>
              <a:pPr marL="12700"/>
              <a:r>
                <a:rPr sz="1400" spc="-5" dirty="0">
                  <a:solidFill>
                    <a:prstClr val="black"/>
                  </a:solidFill>
                  <a:latin typeface="Verdana (Body)"/>
                  <a:cs typeface="Calibri"/>
                </a:rPr>
                <a:t>I</a:t>
              </a:r>
              <a:endParaRPr sz="1400">
                <a:solidFill>
                  <a:prstClr val="black"/>
                </a:solidFill>
                <a:latin typeface="Verdana (Body)"/>
                <a:cs typeface="Calibri"/>
              </a:endParaRPr>
            </a:p>
          </p:txBody>
        </p:sp>
        <p:sp>
          <p:nvSpPr>
            <p:cNvPr id="25" name="object 65"/>
            <p:cNvSpPr/>
            <p:nvPr/>
          </p:nvSpPr>
          <p:spPr>
            <a:xfrm>
              <a:off x="5514045"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6" name="object 66"/>
            <p:cNvSpPr txBox="1"/>
            <p:nvPr/>
          </p:nvSpPr>
          <p:spPr>
            <a:xfrm>
              <a:off x="5664399" y="4328477"/>
              <a:ext cx="169794"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C</a:t>
              </a:r>
              <a:endParaRPr sz="1400">
                <a:solidFill>
                  <a:prstClr val="black"/>
                </a:solidFill>
                <a:latin typeface="Verdana (Body)"/>
                <a:cs typeface="Calibri"/>
              </a:endParaRPr>
            </a:p>
          </p:txBody>
        </p:sp>
        <p:sp>
          <p:nvSpPr>
            <p:cNvPr id="27" name="object 71"/>
            <p:cNvSpPr/>
            <p:nvPr/>
          </p:nvSpPr>
          <p:spPr>
            <a:xfrm>
              <a:off x="4905146"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8" name="object 72"/>
            <p:cNvSpPr txBox="1"/>
            <p:nvPr/>
          </p:nvSpPr>
          <p:spPr>
            <a:xfrm>
              <a:off x="5050303" y="4328477"/>
              <a:ext cx="182236" cy="346495"/>
            </a:xfrm>
            <a:prstGeom prst="ellipse">
              <a:avLst/>
            </a:prstGeom>
          </p:spPr>
          <p:txBody>
            <a:bodyPr vert="horz" wrap="square" lIns="0" tIns="0" rIns="0" bIns="0" rtlCol="0">
              <a:spAutoFit/>
            </a:bodyPr>
            <a:lstStyle/>
            <a:p>
              <a:pPr marL="12700"/>
              <a:r>
                <a:rPr sz="1400" spc="-15" dirty="0">
                  <a:solidFill>
                    <a:prstClr val="black"/>
                  </a:solidFill>
                  <a:latin typeface="Verdana (Body)"/>
                  <a:cs typeface="Calibri"/>
                </a:rPr>
                <a:t>A</a:t>
              </a:r>
              <a:endParaRPr sz="1400">
                <a:solidFill>
                  <a:prstClr val="black"/>
                </a:solidFill>
                <a:latin typeface="Verdana (Body)"/>
                <a:cs typeface="Calibri"/>
              </a:endParaRPr>
            </a:p>
          </p:txBody>
        </p:sp>
        <p:sp>
          <p:nvSpPr>
            <p:cNvPr id="29" name="object 77"/>
            <p:cNvSpPr/>
            <p:nvPr/>
          </p:nvSpPr>
          <p:spPr>
            <a:xfrm>
              <a:off x="5735452" y="4982684"/>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30" name="object 78"/>
            <p:cNvSpPr txBox="1"/>
            <p:nvPr/>
          </p:nvSpPr>
          <p:spPr>
            <a:xfrm>
              <a:off x="5876426" y="5033534"/>
              <a:ext cx="191750"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D</a:t>
              </a:r>
              <a:endParaRPr sz="1400">
                <a:solidFill>
                  <a:prstClr val="black"/>
                </a:solidFill>
                <a:latin typeface="Verdana (Body)"/>
                <a:cs typeface="Calibri"/>
              </a:endParaRPr>
            </a:p>
          </p:txBody>
        </p:sp>
        <p:cxnSp>
          <p:nvCxnSpPr>
            <p:cNvPr id="31" name="直接箭头连接符 31"/>
            <p:cNvCxnSpPr>
              <a:stCxn id="5" idx="5"/>
              <a:endCxn id="13" idx="1"/>
            </p:cNvCxnSpPr>
            <p:nvPr/>
          </p:nvCxnSpPr>
          <p:spPr>
            <a:xfrm>
              <a:off x="6978809" y="2774205"/>
              <a:ext cx="524375" cy="24562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2" name="直接箭头连接符 32"/>
            <p:cNvCxnSpPr>
              <a:stCxn id="5" idx="3"/>
              <a:endCxn id="7" idx="7"/>
            </p:cNvCxnSpPr>
            <p:nvPr/>
          </p:nvCxnSpPr>
          <p:spPr>
            <a:xfrm flipH="1">
              <a:off x="6093243" y="2774205"/>
              <a:ext cx="524345" cy="24562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3" name="直接箭头连接符 33"/>
            <p:cNvCxnSpPr>
              <a:stCxn id="7" idx="4"/>
              <a:endCxn id="9" idx="7"/>
            </p:cNvCxnSpPr>
            <p:nvPr/>
          </p:nvCxnSpPr>
          <p:spPr>
            <a:xfrm flipH="1">
              <a:off x="5650429" y="3396382"/>
              <a:ext cx="262204"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4" name="直接箭头连接符 34"/>
            <p:cNvCxnSpPr>
              <a:stCxn id="13" idx="3"/>
              <a:endCxn id="15" idx="0"/>
            </p:cNvCxnSpPr>
            <p:nvPr/>
          </p:nvCxnSpPr>
          <p:spPr>
            <a:xfrm flipH="1">
              <a:off x="7241012" y="3331776"/>
              <a:ext cx="262172"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5" name="直接箭头连接符 35"/>
            <p:cNvCxnSpPr>
              <a:stCxn id="7" idx="4"/>
              <a:endCxn id="11" idx="1"/>
            </p:cNvCxnSpPr>
            <p:nvPr/>
          </p:nvCxnSpPr>
          <p:spPr>
            <a:xfrm>
              <a:off x="5912633" y="3396382"/>
              <a:ext cx="262172"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6" name="直接箭头连接符 36"/>
            <p:cNvCxnSpPr>
              <a:stCxn id="13" idx="5"/>
              <a:endCxn id="17" idx="0"/>
            </p:cNvCxnSpPr>
            <p:nvPr/>
          </p:nvCxnSpPr>
          <p:spPr>
            <a:xfrm>
              <a:off x="7864405" y="3331776"/>
              <a:ext cx="262173"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7" name="直接箭头连接符 37"/>
            <p:cNvCxnSpPr>
              <a:stCxn id="9" idx="4"/>
              <a:endCxn id="25" idx="0"/>
            </p:cNvCxnSpPr>
            <p:nvPr/>
          </p:nvCxnSpPr>
          <p:spPr>
            <a:xfrm>
              <a:off x="5469819" y="4041796"/>
              <a:ext cx="299649"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8" name="直接箭头连接符 38"/>
            <p:cNvCxnSpPr>
              <a:stCxn id="9" idx="4"/>
              <a:endCxn id="27" idx="0"/>
            </p:cNvCxnSpPr>
            <p:nvPr/>
          </p:nvCxnSpPr>
          <p:spPr>
            <a:xfrm flipH="1">
              <a:off x="5160569" y="4041796"/>
              <a:ext cx="309250"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9" name="直接箭头连接符 39"/>
            <p:cNvCxnSpPr>
              <a:stCxn id="15" idx="4"/>
              <a:endCxn id="23" idx="0"/>
            </p:cNvCxnSpPr>
            <p:nvPr/>
          </p:nvCxnSpPr>
          <p:spPr>
            <a:xfrm flipH="1">
              <a:off x="7080445" y="4041796"/>
              <a:ext cx="160567"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40" name="直接箭头连接符 40"/>
            <p:cNvCxnSpPr>
              <a:stCxn id="11" idx="4"/>
              <a:endCxn id="19" idx="0"/>
            </p:cNvCxnSpPr>
            <p:nvPr/>
          </p:nvCxnSpPr>
          <p:spPr>
            <a:xfrm>
              <a:off x="6355416" y="4041796"/>
              <a:ext cx="137984" cy="244815"/>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41" name="直接箭头连接符 41"/>
            <p:cNvCxnSpPr>
              <a:stCxn id="15" idx="4"/>
              <a:endCxn id="21" idx="0"/>
            </p:cNvCxnSpPr>
            <p:nvPr/>
          </p:nvCxnSpPr>
          <p:spPr>
            <a:xfrm>
              <a:off x="7241012" y="4041796"/>
              <a:ext cx="448333"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42" name="直接箭头连接符 42"/>
            <p:cNvCxnSpPr>
              <a:stCxn id="25" idx="4"/>
              <a:endCxn id="29" idx="0"/>
            </p:cNvCxnSpPr>
            <p:nvPr/>
          </p:nvCxnSpPr>
          <p:spPr>
            <a:xfrm>
              <a:off x="5769468" y="4732839"/>
              <a:ext cx="221407" cy="249845"/>
            </a:xfrm>
            <a:prstGeom prst="straightConnector1">
              <a:avLst/>
            </a:prstGeom>
            <a:noFill/>
            <a:ln w="38100" cap="flat" cmpd="sng" algn="ctr">
              <a:solidFill>
                <a:srgbClr val="4F81BD">
                  <a:shade val="95000"/>
                  <a:satMod val="105000"/>
                </a:srgbClr>
              </a:solidFill>
              <a:prstDash val="solid"/>
              <a:tailEnd type="triangle"/>
            </a:ln>
            <a:effectLst/>
          </p:spPr>
        </p:cxnSp>
      </p:grpSp>
      <p:sp>
        <p:nvSpPr>
          <p:cNvPr id="52" name="Rectangle 51"/>
          <p:cNvSpPr/>
          <p:nvPr/>
        </p:nvSpPr>
        <p:spPr>
          <a:xfrm>
            <a:off x="5940522" y="4272474"/>
            <a:ext cx="2138542" cy="543081"/>
          </a:xfrm>
          <a:prstGeom prst="rect">
            <a:avLst/>
          </a:prstGeom>
          <a:solidFill>
            <a:srgbClr val="FDFDFD"/>
          </a:solidFill>
          <a:ln w="19050">
            <a:solidFill>
              <a:srgbClr val="F79646"/>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Do something with the current node’s data</a:t>
            </a:r>
          </a:p>
        </p:txBody>
      </p:sp>
      <p:sp>
        <p:nvSpPr>
          <p:cNvPr id="53" name="Rectangle 52"/>
          <p:cNvSpPr/>
          <p:nvPr/>
        </p:nvSpPr>
        <p:spPr>
          <a:xfrm>
            <a:off x="5940522" y="4942365"/>
            <a:ext cx="2138542" cy="333689"/>
          </a:xfrm>
          <a:prstGeom prst="rect">
            <a:avLst/>
          </a:prstGeom>
          <a:solidFill>
            <a:srgbClr val="FDFDFD"/>
          </a:solidFill>
          <a:ln w="19050">
            <a:solidFill>
              <a:srgbClr val="9BBC59"/>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1200" dirty="0"/>
              <a:t>Visit the left child node</a:t>
            </a:r>
          </a:p>
        </p:txBody>
      </p:sp>
      <p:sp>
        <p:nvSpPr>
          <p:cNvPr id="54" name="Rectangle 53"/>
          <p:cNvSpPr/>
          <p:nvPr/>
        </p:nvSpPr>
        <p:spPr>
          <a:xfrm>
            <a:off x="5940522" y="5543828"/>
            <a:ext cx="2138542" cy="338425"/>
          </a:xfrm>
          <a:prstGeom prst="rect">
            <a:avLst/>
          </a:prstGeom>
          <a:solidFill>
            <a:srgbClr val="FDFDFD"/>
          </a:solidFill>
          <a:ln w="19050">
            <a:solidFill>
              <a:srgbClr val="7030A0"/>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en-US" sz="1200" dirty="0"/>
              <a:t>Visit the right child node</a:t>
            </a:r>
          </a:p>
        </p:txBody>
      </p:sp>
      <p:cxnSp>
        <p:nvCxnSpPr>
          <p:cNvPr id="62" name="Straight Arrow Connector 61"/>
          <p:cNvCxnSpPr>
            <a:stCxn id="52" idx="1"/>
            <a:endCxn id="64" idx="3"/>
          </p:cNvCxnSpPr>
          <p:nvPr/>
        </p:nvCxnSpPr>
        <p:spPr>
          <a:xfrm flipH="1" flipV="1">
            <a:off x="5625299" y="4428420"/>
            <a:ext cx="315223" cy="115595"/>
          </a:xfrm>
          <a:prstGeom prst="straightConnector1">
            <a:avLst/>
          </a:prstGeom>
          <a:ln w="19050">
            <a:solidFill>
              <a:srgbClr val="F79646"/>
            </a:solidFill>
            <a:tailEnd type="arrow"/>
          </a:ln>
        </p:spPr>
        <p:style>
          <a:lnRef idx="2">
            <a:schemeClr val="accent6"/>
          </a:lnRef>
          <a:fillRef idx="1">
            <a:schemeClr val="lt1"/>
          </a:fillRef>
          <a:effectRef idx="0">
            <a:schemeClr val="accent6"/>
          </a:effectRef>
          <a:fontRef idx="minor">
            <a:schemeClr val="dk1"/>
          </a:fontRef>
        </p:style>
      </p:cxnSp>
      <p:cxnSp>
        <p:nvCxnSpPr>
          <p:cNvPr id="63" name="Straight Arrow Connector 62"/>
          <p:cNvCxnSpPr>
            <a:stCxn id="54" idx="1"/>
          </p:cNvCxnSpPr>
          <p:nvPr/>
        </p:nvCxnSpPr>
        <p:spPr>
          <a:xfrm flipH="1" flipV="1">
            <a:off x="4641448" y="5702724"/>
            <a:ext cx="1299074" cy="10317"/>
          </a:xfrm>
          <a:prstGeom prst="straightConnector1">
            <a:avLst/>
          </a:prstGeom>
          <a:ln w="19050">
            <a:solidFill>
              <a:srgbClr val="7030A0"/>
            </a:solidFill>
            <a:tailEnd type="arrow"/>
          </a:ln>
        </p:spPr>
        <p:style>
          <a:lnRef idx="2">
            <a:schemeClr val="accent4"/>
          </a:lnRef>
          <a:fillRef idx="1">
            <a:schemeClr val="lt1"/>
          </a:fillRef>
          <a:effectRef idx="0">
            <a:schemeClr val="accent4"/>
          </a:effectRef>
          <a:fontRef idx="minor">
            <a:schemeClr val="dk1"/>
          </a:fontRef>
        </p:style>
      </p:cxnSp>
      <p:sp>
        <p:nvSpPr>
          <p:cNvPr id="64" name="Rectangle 63"/>
          <p:cNvSpPr/>
          <p:nvPr/>
        </p:nvSpPr>
        <p:spPr>
          <a:xfrm>
            <a:off x="1851951" y="4143738"/>
            <a:ext cx="3773348" cy="569364"/>
          </a:xfrm>
          <a:prstGeom prst="rect">
            <a:avLst/>
          </a:prstGeom>
          <a:noFill/>
          <a:ln w="19050">
            <a:solidFill>
              <a:srgbClr val="F79646"/>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67" name="Straight Arrow Connector 66"/>
          <p:cNvCxnSpPr>
            <a:stCxn id="53" idx="1"/>
          </p:cNvCxnSpPr>
          <p:nvPr/>
        </p:nvCxnSpPr>
        <p:spPr>
          <a:xfrm flipH="1">
            <a:off x="4489438" y="5109210"/>
            <a:ext cx="1451084" cy="29949"/>
          </a:xfrm>
          <a:prstGeom prst="straightConnector1">
            <a:avLst/>
          </a:prstGeom>
          <a:ln w="19050">
            <a:solidFill>
              <a:srgbClr val="9BBC59"/>
            </a:solidFill>
            <a:tailEnd type="arrow"/>
          </a:ln>
        </p:spPr>
        <p:style>
          <a:lnRef idx="2">
            <a:schemeClr val="accent3"/>
          </a:lnRef>
          <a:fillRef idx="1">
            <a:schemeClr val="lt1"/>
          </a:fillRef>
          <a:effectRef idx="0">
            <a:schemeClr val="accent3"/>
          </a:effectRef>
          <a:fontRef idx="minor">
            <a:schemeClr val="dk1"/>
          </a:fontRef>
        </p:style>
      </p:cxnSp>
    </p:spTree>
    <p:extLst>
      <p:ext uri="{BB962C8B-B14F-4D97-AF65-F5344CB8AC3E}">
        <p14:creationId xmlns:p14="http://schemas.microsoft.com/office/powerpoint/2010/main" val="3832413861"/>
      </p:ext>
    </p:extLst>
  </p:cSld>
  <p:clrMapOvr>
    <a:masterClrMapping/>
  </p:clrMapOvr>
  <p:transition>
    <p:wipe dir="u"/>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ectangle 50"/>
          <p:cNvSpPr/>
          <p:nvPr/>
        </p:nvSpPr>
        <p:spPr>
          <a:xfrm>
            <a:off x="1296802" y="3464411"/>
            <a:ext cx="6047644" cy="2631490"/>
          </a:xfrm>
          <a:prstGeom prst="rect">
            <a:avLst/>
          </a:prstGeom>
          <a:noFill/>
        </p:spPr>
        <p:style>
          <a:lnRef idx="2">
            <a:schemeClr val="accent1"/>
          </a:lnRef>
          <a:fillRef idx="1">
            <a:schemeClr val="lt1"/>
          </a:fillRef>
          <a:effectRef idx="0">
            <a:schemeClr val="accent1"/>
          </a:effectRef>
          <a:fontRef idx="minor">
            <a:schemeClr val="dk1"/>
          </a:fontRef>
        </p:style>
        <p:txBody>
          <a:bodyPr wrap="square">
            <a:spAutoFit/>
          </a:bodyPr>
          <a:lstStyle/>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a:latin typeface="Courier New"/>
              <a:ea typeface="宋体" charset="0"/>
              <a:cs typeface="Courier New"/>
            </a:endParaRPr>
          </a:p>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a:latin typeface="Courier New"/>
              <a:ea typeface="宋体" charset="0"/>
              <a:cs typeface="Courier New"/>
            </a:endParaRPr>
          </a:p>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a:latin typeface="Courier New"/>
              <a:ea typeface="宋体" charset="0"/>
              <a:cs typeface="Courier New"/>
            </a:endParaRPr>
          </a:p>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a:latin typeface="Courier New"/>
              <a:ea typeface="宋体" charset="0"/>
              <a:cs typeface="Courier New"/>
            </a:endParaRPr>
          </a:p>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a:latin typeface="Courier New"/>
              <a:ea typeface="宋体" charset="0"/>
              <a:cs typeface="Courier New"/>
            </a:endParaRPr>
          </a:p>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a:latin typeface="Courier New"/>
              <a:ea typeface="宋体" charset="0"/>
              <a:cs typeface="Courier New"/>
            </a:endParaRPr>
          </a:p>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a:latin typeface="Courier New"/>
              <a:ea typeface="宋体" charset="0"/>
              <a:cs typeface="Courier New"/>
            </a:endParaRPr>
          </a:p>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a:latin typeface="Courier New"/>
              <a:ea typeface="宋体" charset="0"/>
              <a:cs typeface="Courier New"/>
            </a:endParaRPr>
          </a:p>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a:latin typeface="Courier New"/>
              <a:ea typeface="宋体" charset="0"/>
              <a:cs typeface="Courier New"/>
            </a:endParaRPr>
          </a:p>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a:latin typeface="Courier New"/>
              <a:ea typeface="宋体" charset="0"/>
              <a:cs typeface="Courier New"/>
            </a:endParaRPr>
          </a:p>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a:latin typeface="Courier New"/>
              <a:ea typeface="宋体" charset="0"/>
              <a:cs typeface="Courier New"/>
            </a:endParaRPr>
          </a:p>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a:latin typeface="Courier New"/>
              <a:ea typeface="宋体" charset="0"/>
              <a:cs typeface="Courier New"/>
            </a:endParaRPr>
          </a:p>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a:latin typeface="Courier New"/>
              <a:ea typeface="宋体" charset="0"/>
              <a:cs typeface="Courier New"/>
            </a:endParaRPr>
          </a:p>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000" dirty="0">
              <a:latin typeface="Courier New"/>
              <a:ea typeface="宋体" charset="0"/>
              <a:cs typeface="Courier New"/>
            </a:endParaRPr>
          </a:p>
        </p:txBody>
      </p:sp>
      <p:sp>
        <p:nvSpPr>
          <p:cNvPr id="61" name="圆角矩形 134"/>
          <p:cNvSpPr/>
          <p:nvPr/>
        </p:nvSpPr>
        <p:spPr>
          <a:xfrm>
            <a:off x="5308452" y="3455294"/>
            <a:ext cx="1254053" cy="144028"/>
          </a:xfrm>
          <a:prstGeom prst="roundRect">
            <a:avLst/>
          </a:prstGeom>
          <a:solidFill>
            <a:srgbClr val="FAFA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Content Placeholder 1"/>
          <p:cNvSpPr txBox="1">
            <a:spLocks/>
          </p:cNvSpPr>
          <p:nvPr/>
        </p:nvSpPr>
        <p:spPr>
          <a:xfrm>
            <a:off x="1097280" y="3462794"/>
            <a:ext cx="6974399" cy="255002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30400" indent="0">
              <a:lnSpc>
                <a:spcPct val="100000"/>
              </a:lnSpc>
              <a:buNone/>
            </a:pPr>
            <a:r>
              <a:rPr lang="en-US" sz="1600">
                <a:solidFill>
                  <a:prstClr val="black"/>
                </a:solidFill>
                <a:latin typeface="Courier New" panose="02070309020205020404" pitchFamily="49" charset="0"/>
                <a:cs typeface="Courier New" panose="02070309020205020404" pitchFamily="49" charset="0"/>
              </a:rPr>
              <a:t>void</a:t>
            </a:r>
            <a:r>
              <a:rPr lang="en-US" sz="1600" b="1">
                <a:solidFill>
                  <a:prstClr val="black"/>
                </a:solidFill>
                <a:latin typeface="Courier New" panose="02070309020205020404" pitchFamily="49" charset="0"/>
                <a:cs typeface="Courier New" panose="02070309020205020404" pitchFamily="49" charset="0"/>
              </a:rPr>
              <a:t> </a:t>
            </a:r>
            <a:r>
              <a:rPr lang="en-US" sz="1600">
                <a:solidFill>
                  <a:prstClr val="black"/>
                </a:solidFill>
                <a:latin typeface="Courier New" panose="02070309020205020404" pitchFamily="49" charset="0"/>
                <a:cs typeface="Courier New" panose="02070309020205020404" pitchFamily="49" charset="0"/>
              </a:rPr>
              <a:t>BSTT</a:t>
            </a:r>
            <a:r>
              <a:rPr lang="en-US" sz="1600" spc="-5">
                <a:solidFill>
                  <a:prstClr val="black"/>
                </a:solidFill>
                <a:latin typeface="Courier New" panose="02070309020205020404" pitchFamily="49" charset="0"/>
                <a:cs typeface="Courier New" panose="02070309020205020404" pitchFamily="49" charset="0"/>
              </a:rPr>
              <a:t>(BTNod</a:t>
            </a:r>
            <a:r>
              <a:rPr lang="en-US" sz="1600">
                <a:solidFill>
                  <a:prstClr val="black"/>
                </a:solidFill>
                <a:latin typeface="Courier New" panose="02070309020205020404" pitchFamily="49" charset="0"/>
                <a:cs typeface="Courier New" panose="02070309020205020404" pitchFamily="49" charset="0"/>
              </a:rPr>
              <a:t>e </a:t>
            </a:r>
            <a:r>
              <a:rPr lang="en-US" sz="1600" spc="-5">
                <a:solidFill>
                  <a:prstClr val="black"/>
                </a:solidFill>
                <a:latin typeface="Courier New" panose="02070309020205020404" pitchFamily="49" charset="0"/>
                <a:cs typeface="Courier New" panose="02070309020205020404" pitchFamily="49" charset="0"/>
              </a:rPr>
              <a:t>*cur, char c){</a:t>
            </a:r>
            <a:endParaRPr lang="en-US" sz="1600">
              <a:solidFill>
                <a:prstClr val="black"/>
              </a:solidFill>
              <a:latin typeface="Courier New" panose="02070309020205020404" pitchFamily="49" charset="0"/>
              <a:cs typeface="Courier New" panose="02070309020205020404" pitchFamily="49" charset="0"/>
            </a:endParaRPr>
          </a:p>
          <a:p>
            <a:pPr marL="230400" indent="0">
              <a:lnSpc>
                <a:spcPct val="100000"/>
              </a:lnSpc>
              <a:buNone/>
            </a:pPr>
            <a:r>
              <a:rPr lang="en-SG" sz="1600">
                <a:latin typeface="Courier New" panose="02070309020205020404" pitchFamily="49" charset="0"/>
                <a:cs typeface="Courier New" panose="02070309020205020404" pitchFamily="49" charset="0"/>
              </a:rPr>
              <a:t>    if (cur == NULL) return;</a:t>
            </a:r>
            <a:endParaRPr lang="en-SG" sz="800">
              <a:latin typeface="Courier New" panose="02070309020205020404" pitchFamily="49" charset="0"/>
              <a:cs typeface="Courier New" panose="02070309020205020404" pitchFamily="49" charset="0"/>
            </a:endParaRPr>
          </a:p>
          <a:p>
            <a:pPr marL="230400" indent="0">
              <a:lnSpc>
                <a:spcPct val="100000"/>
              </a:lnSpc>
              <a:spcBef>
                <a:spcPts val="300"/>
              </a:spcBef>
              <a:buNone/>
            </a:pPr>
            <a:r>
              <a:rPr lang="en-SG" sz="1600">
                <a:latin typeface="Courier New" panose="02070309020205020404" pitchFamily="49" charset="0"/>
                <a:cs typeface="Courier New" panose="02070309020205020404" pitchFamily="49" charset="0"/>
              </a:rPr>
              <a:t>    if (c==cur-&gt;item)</a:t>
            </a:r>
          </a:p>
          <a:p>
            <a:pPr marL="230400" indent="0">
              <a:lnSpc>
                <a:spcPct val="100000"/>
              </a:lnSpc>
              <a:spcBef>
                <a:spcPts val="300"/>
              </a:spcBef>
              <a:buNone/>
            </a:pPr>
            <a:r>
              <a:rPr lang="en-SG" sz="1600">
                <a:latin typeface="Courier New" panose="02070309020205020404" pitchFamily="49" charset="0"/>
                <a:cs typeface="Courier New" panose="02070309020205020404" pitchFamily="49" charset="0"/>
              </a:rPr>
              <a:t>    { printf(“found!\n”); return;}</a:t>
            </a:r>
          </a:p>
          <a:p>
            <a:pPr marL="230400" indent="0">
              <a:lnSpc>
                <a:spcPct val="100000"/>
              </a:lnSpc>
              <a:spcBef>
                <a:spcPts val="300"/>
              </a:spcBef>
              <a:buNone/>
            </a:pPr>
            <a:r>
              <a:rPr lang="en-SG" sz="1600">
                <a:latin typeface="Courier New" panose="02070309020205020404" pitchFamily="49" charset="0"/>
                <a:cs typeface="Courier New" panose="02070309020205020404" pitchFamily="49" charset="0"/>
              </a:rPr>
              <a:t>    if (c &lt; cur-&gt;item) </a:t>
            </a:r>
          </a:p>
          <a:p>
            <a:pPr marL="230400" indent="0">
              <a:lnSpc>
                <a:spcPct val="100000"/>
              </a:lnSpc>
              <a:spcBef>
                <a:spcPts val="300"/>
              </a:spcBef>
              <a:buNone/>
            </a:pPr>
            <a:r>
              <a:rPr lang="en-SG" sz="1600">
                <a:latin typeface="Courier New" panose="02070309020205020404" pitchFamily="49" charset="0"/>
                <a:cs typeface="Courier New" panose="02070309020205020404" pitchFamily="49" charset="0"/>
              </a:rPr>
              <a:t>       BSTT(cur-&gt;left,c);</a:t>
            </a:r>
          </a:p>
          <a:p>
            <a:pPr marL="230400" indent="0">
              <a:lnSpc>
                <a:spcPct val="100000"/>
              </a:lnSpc>
              <a:spcBef>
                <a:spcPts val="300"/>
              </a:spcBef>
              <a:buNone/>
            </a:pPr>
            <a:r>
              <a:rPr lang="en-SG" sz="1600">
                <a:latin typeface="Courier New" panose="02070309020205020404" pitchFamily="49" charset="0"/>
                <a:cs typeface="Courier New" panose="02070309020205020404" pitchFamily="49" charset="0"/>
              </a:rPr>
              <a:t>    else</a:t>
            </a:r>
          </a:p>
          <a:p>
            <a:pPr marL="230400" indent="0">
              <a:lnSpc>
                <a:spcPct val="100000"/>
              </a:lnSpc>
              <a:spcBef>
                <a:spcPts val="300"/>
              </a:spcBef>
              <a:buNone/>
            </a:pPr>
            <a:r>
              <a:rPr lang="en-SG" sz="1600">
                <a:latin typeface="Courier New" panose="02070309020205020404" pitchFamily="49" charset="0"/>
                <a:cs typeface="Courier New" panose="02070309020205020404" pitchFamily="49" charset="0"/>
              </a:rPr>
              <a:t>       BSTT(cur-&gt;right,c);</a:t>
            </a:r>
          </a:p>
          <a:p>
            <a:pPr marL="230400" indent="0">
              <a:lnSpc>
                <a:spcPct val="100000"/>
              </a:lnSpc>
              <a:spcBef>
                <a:spcPts val="300"/>
              </a:spcBef>
              <a:buNone/>
            </a:pPr>
            <a:r>
              <a:rPr lang="en-SG" sz="1600">
                <a:solidFill>
                  <a:prstClr val="black"/>
                </a:solidFill>
                <a:latin typeface="Courier New" panose="02070309020205020404" pitchFamily="49" charset="0"/>
                <a:cs typeface="Courier New" panose="02070309020205020404" pitchFamily="49" charset="0"/>
              </a:rPr>
              <a:t>}</a:t>
            </a:r>
          </a:p>
          <a:p>
            <a:pPr marL="0" indent="0">
              <a:lnSpc>
                <a:spcPct val="150000"/>
              </a:lnSpc>
              <a:buNone/>
            </a:pPr>
            <a:endParaRPr lang="en-SG" sz="1600"/>
          </a:p>
        </p:txBody>
      </p:sp>
      <p:sp>
        <p:nvSpPr>
          <p:cNvPr id="2" name="Title 1"/>
          <p:cNvSpPr>
            <a:spLocks noGrp="1"/>
          </p:cNvSpPr>
          <p:nvPr>
            <p:ph type="title"/>
          </p:nvPr>
        </p:nvSpPr>
        <p:spPr/>
        <p:txBody>
          <a:bodyPr/>
          <a:lstStyle/>
          <a:p>
            <a:r>
              <a:rPr lang="en-SG"/>
              <a:t>BST Traversal (BSTT)</a:t>
            </a:r>
          </a:p>
        </p:txBody>
      </p:sp>
      <p:sp>
        <p:nvSpPr>
          <p:cNvPr id="3" name="Content Placeholder 1"/>
          <p:cNvSpPr txBox="1">
            <a:spLocks/>
          </p:cNvSpPr>
          <p:nvPr/>
        </p:nvSpPr>
        <p:spPr>
          <a:xfrm>
            <a:off x="1097281" y="1380226"/>
            <a:ext cx="3843203"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30400" marR="5080" indent="-230400">
              <a:lnSpc>
                <a:spcPct val="150000"/>
              </a:lnSpc>
              <a:tabLst>
                <a:tab pos="355600" algn="l"/>
              </a:tabLst>
            </a:pPr>
            <a:r>
              <a:rPr lang="en-SG" sz="1800" spc="-15">
                <a:latin typeface="Verdana (Body)"/>
                <a:cs typeface="Calibri"/>
              </a:rPr>
              <a:t>Check the traversal pattern for </a:t>
            </a:r>
            <a:br>
              <a:rPr lang="en-SG" sz="1800" spc="-15">
                <a:latin typeface="Verdana (Body)"/>
                <a:cs typeface="Calibri"/>
              </a:rPr>
            </a:br>
            <a:r>
              <a:rPr lang="en-SG" sz="1800" b="1" spc="-15">
                <a:latin typeface="Verdana (Body)"/>
                <a:cs typeface="Calibri"/>
              </a:rPr>
              <a:t>BSTT(root, ‘B’)</a:t>
            </a:r>
            <a:endParaRPr lang="en-SG" sz="1800" b="1" spc="-15" dirty="0">
              <a:latin typeface="Verdana (Body)"/>
              <a:cs typeface="Calibri"/>
            </a:endParaRPr>
          </a:p>
        </p:txBody>
      </p:sp>
      <p:grpSp>
        <p:nvGrpSpPr>
          <p:cNvPr id="4" name="Group 3"/>
          <p:cNvGrpSpPr/>
          <p:nvPr/>
        </p:nvGrpSpPr>
        <p:grpSpPr>
          <a:xfrm>
            <a:off x="5037896" y="1487637"/>
            <a:ext cx="2880375" cy="2507015"/>
            <a:chOff x="4905146" y="2397660"/>
            <a:chExt cx="3476854" cy="3026178"/>
          </a:xfrm>
        </p:grpSpPr>
        <p:sp>
          <p:nvSpPr>
            <p:cNvPr id="5" name="object 8"/>
            <p:cNvSpPr/>
            <p:nvPr/>
          </p:nvSpPr>
          <p:spPr>
            <a:xfrm>
              <a:off x="6542776" y="2397660"/>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6" name="object 9"/>
            <p:cNvSpPr txBox="1"/>
            <p:nvPr/>
          </p:nvSpPr>
          <p:spPr>
            <a:xfrm>
              <a:off x="6682876" y="2448510"/>
              <a:ext cx="193945"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H</a:t>
              </a:r>
              <a:endParaRPr sz="1400">
                <a:solidFill>
                  <a:prstClr val="black"/>
                </a:solidFill>
                <a:latin typeface="Verdana (Body)"/>
                <a:cs typeface="Calibri"/>
              </a:endParaRPr>
            </a:p>
          </p:txBody>
        </p:sp>
        <p:sp>
          <p:nvSpPr>
            <p:cNvPr id="7" name="object 11"/>
            <p:cNvSpPr/>
            <p:nvPr/>
          </p:nvSpPr>
          <p:spPr>
            <a:xfrm>
              <a:off x="5657210" y="2955228"/>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8" name="object 12"/>
            <p:cNvSpPr txBox="1"/>
            <p:nvPr/>
          </p:nvSpPr>
          <p:spPr>
            <a:xfrm>
              <a:off x="5812684" y="2992020"/>
              <a:ext cx="158085"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E</a:t>
              </a:r>
              <a:endParaRPr sz="1400">
                <a:solidFill>
                  <a:prstClr val="black"/>
                </a:solidFill>
                <a:latin typeface="Verdana (Body)"/>
                <a:cs typeface="Calibri"/>
              </a:endParaRPr>
            </a:p>
          </p:txBody>
        </p:sp>
        <p:sp>
          <p:nvSpPr>
            <p:cNvPr id="9" name="object 14"/>
            <p:cNvSpPr/>
            <p:nvPr/>
          </p:nvSpPr>
          <p:spPr>
            <a:xfrm>
              <a:off x="5214396"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0" name="object 15"/>
            <p:cNvSpPr txBox="1"/>
            <p:nvPr/>
          </p:nvSpPr>
          <p:spPr>
            <a:xfrm>
              <a:off x="5363535" y="3637434"/>
              <a:ext cx="172720" cy="346495"/>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B</a:t>
              </a:r>
              <a:endParaRPr sz="1400">
                <a:solidFill>
                  <a:prstClr val="black"/>
                </a:solidFill>
                <a:latin typeface="Verdana (Body)"/>
                <a:cs typeface="Calibri"/>
              </a:endParaRPr>
            </a:p>
          </p:txBody>
        </p:sp>
        <p:sp>
          <p:nvSpPr>
            <p:cNvPr id="11" name="object 17"/>
            <p:cNvSpPr/>
            <p:nvPr/>
          </p:nvSpPr>
          <p:spPr>
            <a:xfrm>
              <a:off x="6099993"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2" name="object 18"/>
            <p:cNvSpPr txBox="1"/>
            <p:nvPr/>
          </p:nvSpPr>
          <p:spPr>
            <a:xfrm>
              <a:off x="6258771" y="3637434"/>
              <a:ext cx="150765"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F</a:t>
              </a:r>
              <a:endParaRPr sz="1400">
                <a:solidFill>
                  <a:prstClr val="black"/>
                </a:solidFill>
                <a:latin typeface="Verdana (Body)"/>
                <a:cs typeface="Calibri"/>
              </a:endParaRPr>
            </a:p>
          </p:txBody>
        </p:sp>
        <p:sp>
          <p:nvSpPr>
            <p:cNvPr id="13" name="object 20"/>
            <p:cNvSpPr/>
            <p:nvPr/>
          </p:nvSpPr>
          <p:spPr>
            <a:xfrm>
              <a:off x="7428372" y="2955228"/>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4" name="object 21"/>
            <p:cNvSpPr txBox="1"/>
            <p:nvPr/>
          </p:nvSpPr>
          <p:spPr>
            <a:xfrm>
              <a:off x="7591612" y="2992020"/>
              <a:ext cx="140520"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L</a:t>
              </a:r>
              <a:endParaRPr sz="1400">
                <a:solidFill>
                  <a:prstClr val="black"/>
                </a:solidFill>
                <a:latin typeface="Verdana (Body)"/>
                <a:cs typeface="Calibri"/>
              </a:endParaRPr>
            </a:p>
          </p:txBody>
        </p:sp>
        <p:sp>
          <p:nvSpPr>
            <p:cNvPr id="15" name="object 23"/>
            <p:cNvSpPr/>
            <p:nvPr/>
          </p:nvSpPr>
          <p:spPr>
            <a:xfrm>
              <a:off x="6985589"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6" name="object 24"/>
            <p:cNvSpPr txBox="1"/>
            <p:nvPr/>
          </p:nvSpPr>
          <p:spPr>
            <a:xfrm>
              <a:off x="7160434" y="3637434"/>
              <a:ext cx="113441" cy="346495"/>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J</a:t>
              </a:r>
              <a:endParaRPr sz="1400">
                <a:solidFill>
                  <a:prstClr val="black"/>
                </a:solidFill>
                <a:latin typeface="Verdana (Body)"/>
                <a:cs typeface="Calibri"/>
              </a:endParaRPr>
            </a:p>
          </p:txBody>
        </p:sp>
        <p:sp>
          <p:nvSpPr>
            <p:cNvPr id="17" name="object 26"/>
            <p:cNvSpPr/>
            <p:nvPr/>
          </p:nvSpPr>
          <p:spPr>
            <a:xfrm>
              <a:off x="7871155"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8" name="object 27"/>
            <p:cNvSpPr txBox="1"/>
            <p:nvPr/>
          </p:nvSpPr>
          <p:spPr>
            <a:xfrm>
              <a:off x="7984741" y="3637434"/>
              <a:ext cx="254689" cy="346495"/>
            </a:xfrm>
            <a:prstGeom prst="ellipse">
              <a:avLst/>
            </a:prstGeom>
          </p:spPr>
          <p:txBody>
            <a:bodyPr vert="horz" wrap="square" lIns="0" tIns="0" rIns="0" bIns="0" rtlCol="0">
              <a:spAutoFit/>
            </a:bodyPr>
            <a:lstStyle/>
            <a:p>
              <a:pPr marL="12700"/>
              <a:r>
                <a:rPr sz="1400" spc="-20" dirty="0">
                  <a:solidFill>
                    <a:prstClr val="black"/>
                  </a:solidFill>
                  <a:latin typeface="Verdana (Body)"/>
                  <a:cs typeface="Calibri"/>
                </a:rPr>
                <a:t>M</a:t>
              </a:r>
              <a:endParaRPr sz="1400">
                <a:solidFill>
                  <a:prstClr val="black"/>
                </a:solidFill>
                <a:latin typeface="Verdana (Body)"/>
                <a:cs typeface="Calibri"/>
              </a:endParaRPr>
            </a:p>
          </p:txBody>
        </p:sp>
        <p:sp>
          <p:nvSpPr>
            <p:cNvPr id="19" name="object 47"/>
            <p:cNvSpPr/>
            <p:nvPr/>
          </p:nvSpPr>
          <p:spPr>
            <a:xfrm>
              <a:off x="6237977" y="4286611"/>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0" name="object 48"/>
            <p:cNvSpPr txBox="1"/>
            <p:nvPr/>
          </p:nvSpPr>
          <p:spPr>
            <a:xfrm>
              <a:off x="6364907" y="4323403"/>
              <a:ext cx="196141" cy="346495"/>
            </a:xfrm>
            <a:prstGeom prst="ellipse">
              <a:avLst/>
            </a:prstGeom>
          </p:spPr>
          <p:txBody>
            <a:bodyPr vert="horz" wrap="square" lIns="0" tIns="0" rIns="0" bIns="0" rtlCol="0">
              <a:spAutoFit/>
            </a:bodyPr>
            <a:lstStyle/>
            <a:p>
              <a:pPr marL="12700"/>
              <a:r>
                <a:rPr sz="1400" spc="-15" dirty="0">
                  <a:solidFill>
                    <a:prstClr val="black"/>
                  </a:solidFill>
                  <a:latin typeface="Verdana (Body)"/>
                  <a:cs typeface="Calibri"/>
                </a:rPr>
                <a:t>G</a:t>
              </a:r>
              <a:endParaRPr sz="1400" dirty="0">
                <a:solidFill>
                  <a:prstClr val="black"/>
                </a:solidFill>
                <a:latin typeface="Verdana (Body)"/>
                <a:cs typeface="Calibri"/>
              </a:endParaRPr>
            </a:p>
          </p:txBody>
        </p:sp>
        <p:sp>
          <p:nvSpPr>
            <p:cNvPr id="21" name="object 50"/>
            <p:cNvSpPr/>
            <p:nvPr/>
          </p:nvSpPr>
          <p:spPr>
            <a:xfrm>
              <a:off x="7433922"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2" name="object 51"/>
            <p:cNvSpPr txBox="1"/>
            <p:nvPr/>
          </p:nvSpPr>
          <p:spPr>
            <a:xfrm>
              <a:off x="7573586" y="4328477"/>
              <a:ext cx="166866" cy="346495"/>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K</a:t>
              </a:r>
              <a:endParaRPr sz="1400" dirty="0">
                <a:solidFill>
                  <a:prstClr val="black"/>
                </a:solidFill>
                <a:latin typeface="Verdana (Body)"/>
                <a:cs typeface="Calibri"/>
              </a:endParaRPr>
            </a:p>
          </p:txBody>
        </p:sp>
        <p:sp>
          <p:nvSpPr>
            <p:cNvPr id="23" name="object 59"/>
            <p:cNvSpPr/>
            <p:nvPr/>
          </p:nvSpPr>
          <p:spPr>
            <a:xfrm>
              <a:off x="6825022"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4" name="object 60"/>
            <p:cNvSpPr txBox="1"/>
            <p:nvPr/>
          </p:nvSpPr>
          <p:spPr>
            <a:xfrm>
              <a:off x="7019793" y="4328477"/>
              <a:ext cx="95874" cy="346495"/>
            </a:xfrm>
            <a:prstGeom prst="ellipse">
              <a:avLst/>
            </a:prstGeom>
          </p:spPr>
          <p:txBody>
            <a:bodyPr vert="horz" wrap="square" lIns="0" tIns="0" rIns="0" bIns="0" rtlCol="0">
              <a:spAutoFit/>
            </a:bodyPr>
            <a:lstStyle/>
            <a:p>
              <a:pPr marL="12700"/>
              <a:r>
                <a:rPr sz="1400" spc="-5" dirty="0">
                  <a:solidFill>
                    <a:prstClr val="black"/>
                  </a:solidFill>
                  <a:latin typeface="Verdana (Body)"/>
                  <a:cs typeface="Calibri"/>
                </a:rPr>
                <a:t>I</a:t>
              </a:r>
              <a:endParaRPr sz="1400">
                <a:solidFill>
                  <a:prstClr val="black"/>
                </a:solidFill>
                <a:latin typeface="Verdana (Body)"/>
                <a:cs typeface="Calibri"/>
              </a:endParaRPr>
            </a:p>
          </p:txBody>
        </p:sp>
        <p:sp>
          <p:nvSpPr>
            <p:cNvPr id="25" name="object 65"/>
            <p:cNvSpPr/>
            <p:nvPr/>
          </p:nvSpPr>
          <p:spPr>
            <a:xfrm>
              <a:off x="5514045"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6" name="object 66"/>
            <p:cNvSpPr txBox="1"/>
            <p:nvPr/>
          </p:nvSpPr>
          <p:spPr>
            <a:xfrm>
              <a:off x="5664399" y="4328477"/>
              <a:ext cx="169794"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C</a:t>
              </a:r>
              <a:endParaRPr sz="1400">
                <a:solidFill>
                  <a:prstClr val="black"/>
                </a:solidFill>
                <a:latin typeface="Verdana (Body)"/>
                <a:cs typeface="Calibri"/>
              </a:endParaRPr>
            </a:p>
          </p:txBody>
        </p:sp>
        <p:sp>
          <p:nvSpPr>
            <p:cNvPr id="27" name="object 71"/>
            <p:cNvSpPr/>
            <p:nvPr/>
          </p:nvSpPr>
          <p:spPr>
            <a:xfrm>
              <a:off x="4905146"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8" name="object 72"/>
            <p:cNvSpPr txBox="1"/>
            <p:nvPr/>
          </p:nvSpPr>
          <p:spPr>
            <a:xfrm>
              <a:off x="5050303" y="4328477"/>
              <a:ext cx="182236" cy="346495"/>
            </a:xfrm>
            <a:prstGeom prst="ellipse">
              <a:avLst/>
            </a:prstGeom>
          </p:spPr>
          <p:txBody>
            <a:bodyPr vert="horz" wrap="square" lIns="0" tIns="0" rIns="0" bIns="0" rtlCol="0">
              <a:spAutoFit/>
            </a:bodyPr>
            <a:lstStyle/>
            <a:p>
              <a:pPr marL="12700"/>
              <a:r>
                <a:rPr sz="1400" spc="-15" dirty="0">
                  <a:solidFill>
                    <a:prstClr val="black"/>
                  </a:solidFill>
                  <a:latin typeface="Verdana (Body)"/>
                  <a:cs typeface="Calibri"/>
                </a:rPr>
                <a:t>A</a:t>
              </a:r>
              <a:endParaRPr sz="1400">
                <a:solidFill>
                  <a:prstClr val="black"/>
                </a:solidFill>
                <a:latin typeface="Verdana (Body)"/>
                <a:cs typeface="Calibri"/>
              </a:endParaRPr>
            </a:p>
          </p:txBody>
        </p:sp>
        <p:sp>
          <p:nvSpPr>
            <p:cNvPr id="29" name="object 77"/>
            <p:cNvSpPr/>
            <p:nvPr/>
          </p:nvSpPr>
          <p:spPr>
            <a:xfrm>
              <a:off x="5735452" y="4982684"/>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30" name="object 78"/>
            <p:cNvSpPr txBox="1"/>
            <p:nvPr/>
          </p:nvSpPr>
          <p:spPr>
            <a:xfrm>
              <a:off x="5876426" y="5033534"/>
              <a:ext cx="191750"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D</a:t>
              </a:r>
              <a:endParaRPr sz="1400">
                <a:solidFill>
                  <a:prstClr val="black"/>
                </a:solidFill>
                <a:latin typeface="Verdana (Body)"/>
                <a:cs typeface="Calibri"/>
              </a:endParaRPr>
            </a:p>
          </p:txBody>
        </p:sp>
        <p:cxnSp>
          <p:nvCxnSpPr>
            <p:cNvPr id="31" name="直接箭头连接符 31"/>
            <p:cNvCxnSpPr>
              <a:stCxn id="5" idx="5"/>
              <a:endCxn id="13" idx="1"/>
            </p:cNvCxnSpPr>
            <p:nvPr/>
          </p:nvCxnSpPr>
          <p:spPr>
            <a:xfrm>
              <a:off x="6978809" y="2774205"/>
              <a:ext cx="524375" cy="24562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2" name="直接箭头连接符 32"/>
            <p:cNvCxnSpPr>
              <a:stCxn id="5" idx="3"/>
              <a:endCxn id="7" idx="7"/>
            </p:cNvCxnSpPr>
            <p:nvPr/>
          </p:nvCxnSpPr>
          <p:spPr>
            <a:xfrm flipH="1">
              <a:off x="6093243" y="2774205"/>
              <a:ext cx="524345" cy="24562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3" name="直接箭头连接符 33"/>
            <p:cNvCxnSpPr>
              <a:stCxn id="7" idx="4"/>
              <a:endCxn id="9" idx="7"/>
            </p:cNvCxnSpPr>
            <p:nvPr/>
          </p:nvCxnSpPr>
          <p:spPr>
            <a:xfrm flipH="1">
              <a:off x="5650429" y="3396382"/>
              <a:ext cx="262204"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4" name="直接箭头连接符 34"/>
            <p:cNvCxnSpPr>
              <a:stCxn id="13" idx="3"/>
              <a:endCxn id="15" idx="0"/>
            </p:cNvCxnSpPr>
            <p:nvPr/>
          </p:nvCxnSpPr>
          <p:spPr>
            <a:xfrm flipH="1">
              <a:off x="7241012" y="3331776"/>
              <a:ext cx="262172"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5" name="直接箭头连接符 35"/>
            <p:cNvCxnSpPr>
              <a:stCxn id="7" idx="4"/>
              <a:endCxn id="11" idx="1"/>
            </p:cNvCxnSpPr>
            <p:nvPr/>
          </p:nvCxnSpPr>
          <p:spPr>
            <a:xfrm>
              <a:off x="5912633" y="3396382"/>
              <a:ext cx="262172"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6" name="直接箭头连接符 36"/>
            <p:cNvCxnSpPr>
              <a:stCxn id="13" idx="5"/>
              <a:endCxn id="17" idx="0"/>
            </p:cNvCxnSpPr>
            <p:nvPr/>
          </p:nvCxnSpPr>
          <p:spPr>
            <a:xfrm>
              <a:off x="7864405" y="3331776"/>
              <a:ext cx="262173"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7" name="直接箭头连接符 37"/>
            <p:cNvCxnSpPr>
              <a:stCxn id="9" idx="4"/>
              <a:endCxn id="25" idx="0"/>
            </p:cNvCxnSpPr>
            <p:nvPr/>
          </p:nvCxnSpPr>
          <p:spPr>
            <a:xfrm>
              <a:off x="5469819" y="4041796"/>
              <a:ext cx="299649"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8" name="直接箭头连接符 38"/>
            <p:cNvCxnSpPr>
              <a:stCxn id="9" idx="4"/>
              <a:endCxn id="27" idx="0"/>
            </p:cNvCxnSpPr>
            <p:nvPr/>
          </p:nvCxnSpPr>
          <p:spPr>
            <a:xfrm flipH="1">
              <a:off x="5160569" y="4041796"/>
              <a:ext cx="309250"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9" name="直接箭头连接符 39"/>
            <p:cNvCxnSpPr>
              <a:stCxn id="15" idx="4"/>
              <a:endCxn id="23" idx="0"/>
            </p:cNvCxnSpPr>
            <p:nvPr/>
          </p:nvCxnSpPr>
          <p:spPr>
            <a:xfrm flipH="1">
              <a:off x="7080445" y="4041796"/>
              <a:ext cx="160567"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40" name="直接箭头连接符 40"/>
            <p:cNvCxnSpPr>
              <a:stCxn id="11" idx="4"/>
              <a:endCxn id="19" idx="0"/>
            </p:cNvCxnSpPr>
            <p:nvPr/>
          </p:nvCxnSpPr>
          <p:spPr>
            <a:xfrm>
              <a:off x="6355416" y="4041796"/>
              <a:ext cx="137984" cy="244815"/>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41" name="直接箭头连接符 41"/>
            <p:cNvCxnSpPr>
              <a:stCxn id="15" idx="4"/>
              <a:endCxn id="21" idx="0"/>
            </p:cNvCxnSpPr>
            <p:nvPr/>
          </p:nvCxnSpPr>
          <p:spPr>
            <a:xfrm>
              <a:off x="7241012" y="4041796"/>
              <a:ext cx="448333"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42" name="直接箭头连接符 42"/>
            <p:cNvCxnSpPr>
              <a:stCxn id="25" idx="4"/>
              <a:endCxn id="29" idx="0"/>
            </p:cNvCxnSpPr>
            <p:nvPr/>
          </p:nvCxnSpPr>
          <p:spPr>
            <a:xfrm>
              <a:off x="5769468" y="4732839"/>
              <a:ext cx="221407" cy="249845"/>
            </a:xfrm>
            <a:prstGeom prst="straightConnector1">
              <a:avLst/>
            </a:prstGeom>
            <a:noFill/>
            <a:ln w="38100" cap="flat" cmpd="sng" algn="ctr">
              <a:solidFill>
                <a:srgbClr val="4F81BD">
                  <a:shade val="95000"/>
                  <a:satMod val="105000"/>
                </a:srgbClr>
              </a:solidFill>
              <a:prstDash val="solid"/>
              <a:tailEnd type="triangle"/>
            </a:ln>
            <a:effectLst/>
          </p:spPr>
        </p:cxnSp>
      </p:grpSp>
      <p:sp>
        <p:nvSpPr>
          <p:cNvPr id="55" name="文本框 148"/>
          <p:cNvSpPr txBox="1"/>
          <p:nvPr/>
        </p:nvSpPr>
        <p:spPr>
          <a:xfrm>
            <a:off x="5612936" y="1590539"/>
            <a:ext cx="878377" cy="307777"/>
          </a:xfrm>
          <a:prstGeom prst="rect">
            <a:avLst/>
          </a:prstGeom>
          <a:noFill/>
        </p:spPr>
        <p:txBody>
          <a:bodyPr wrap="square" rtlCol="0">
            <a:spAutoFit/>
          </a:bodyPr>
          <a:lstStyle/>
          <a:p>
            <a:r>
              <a:rPr lang="en-US" altLang="zh-CN" sz="1400" dirty="0">
                <a:solidFill>
                  <a:srgbClr val="C00000"/>
                </a:solidFill>
                <a:latin typeface="Calibri (Body)"/>
              </a:rPr>
              <a:t>‘B’ &lt; ‘H’</a:t>
            </a:r>
            <a:endParaRPr lang="zh-CN" altLang="en-US" sz="1400" dirty="0">
              <a:solidFill>
                <a:srgbClr val="C00000"/>
              </a:solidFill>
              <a:latin typeface="Calibri (Body)"/>
            </a:endParaRPr>
          </a:p>
        </p:txBody>
      </p:sp>
      <p:sp>
        <p:nvSpPr>
          <p:cNvPr id="56" name="文本框 149"/>
          <p:cNvSpPr txBox="1"/>
          <p:nvPr/>
        </p:nvSpPr>
        <p:spPr>
          <a:xfrm>
            <a:off x="4997848" y="2204981"/>
            <a:ext cx="878377" cy="307777"/>
          </a:xfrm>
          <a:prstGeom prst="rect">
            <a:avLst/>
          </a:prstGeom>
          <a:noFill/>
        </p:spPr>
        <p:txBody>
          <a:bodyPr wrap="square" rtlCol="0">
            <a:spAutoFit/>
          </a:bodyPr>
          <a:lstStyle/>
          <a:p>
            <a:r>
              <a:rPr lang="en-US" altLang="zh-CN" sz="1400" dirty="0">
                <a:solidFill>
                  <a:srgbClr val="C00000"/>
                </a:solidFill>
                <a:latin typeface="Calibri (Body)"/>
              </a:rPr>
              <a:t>‘B’ &lt; ‘E’</a:t>
            </a:r>
            <a:endParaRPr lang="zh-CN" altLang="en-US" sz="1400" dirty="0">
              <a:solidFill>
                <a:srgbClr val="C00000"/>
              </a:solidFill>
              <a:latin typeface="Calibri (Body)"/>
            </a:endParaRPr>
          </a:p>
        </p:txBody>
      </p:sp>
    </p:spTree>
    <p:extLst>
      <p:ext uri="{BB962C8B-B14F-4D97-AF65-F5344CB8AC3E}">
        <p14:creationId xmlns:p14="http://schemas.microsoft.com/office/powerpoint/2010/main" val="1835453644"/>
      </p:ext>
    </p:extLst>
  </p:cSld>
  <p:clrMapOvr>
    <a:masterClrMapping/>
  </p:clrMapOvr>
  <p:transition>
    <p:wipe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934DB-135C-596C-1B6D-0344B00D821F}"/>
              </a:ext>
            </a:extLst>
          </p:cNvPr>
          <p:cNvSpPr>
            <a:spLocks noGrp="1"/>
          </p:cNvSpPr>
          <p:nvPr>
            <p:ph type="title"/>
          </p:nvPr>
        </p:nvSpPr>
        <p:spPr/>
        <p:txBody>
          <a:bodyPr/>
          <a:lstStyle/>
          <a:p>
            <a:r>
              <a:rPr lang="en-SG" dirty="0"/>
              <a:t>Make up Tutorial in week 05</a:t>
            </a:r>
          </a:p>
        </p:txBody>
      </p:sp>
      <p:graphicFrame>
        <p:nvGraphicFramePr>
          <p:cNvPr id="3" name="Table 2">
            <a:extLst>
              <a:ext uri="{FF2B5EF4-FFF2-40B4-BE49-F238E27FC236}">
                <a16:creationId xmlns:a16="http://schemas.microsoft.com/office/drawing/2014/main" id="{EE027849-5777-95B6-4F61-5A8219D0DC48}"/>
              </a:ext>
            </a:extLst>
          </p:cNvPr>
          <p:cNvGraphicFramePr>
            <a:graphicFrameLocks noGrp="1"/>
          </p:cNvGraphicFramePr>
          <p:nvPr>
            <p:extLst>
              <p:ext uri="{D42A27DB-BD31-4B8C-83A1-F6EECF244321}">
                <p14:modId xmlns:p14="http://schemas.microsoft.com/office/powerpoint/2010/main" val="381685325"/>
              </p:ext>
            </p:extLst>
          </p:nvPr>
        </p:nvGraphicFramePr>
        <p:xfrm>
          <a:off x="141005" y="1256300"/>
          <a:ext cx="8861989" cy="4345399"/>
        </p:xfrm>
        <a:graphic>
          <a:graphicData uri="http://schemas.openxmlformats.org/drawingml/2006/table">
            <a:tbl>
              <a:tblPr/>
              <a:tblGrid>
                <a:gridCol w="644407">
                  <a:extLst>
                    <a:ext uri="{9D8B030D-6E8A-4147-A177-3AD203B41FA5}">
                      <a16:colId xmlns:a16="http://schemas.microsoft.com/office/drawing/2014/main" val="3875980032"/>
                    </a:ext>
                  </a:extLst>
                </a:gridCol>
                <a:gridCol w="644407">
                  <a:extLst>
                    <a:ext uri="{9D8B030D-6E8A-4147-A177-3AD203B41FA5}">
                      <a16:colId xmlns:a16="http://schemas.microsoft.com/office/drawing/2014/main" val="3327766081"/>
                    </a:ext>
                  </a:extLst>
                </a:gridCol>
                <a:gridCol w="508638">
                  <a:extLst>
                    <a:ext uri="{9D8B030D-6E8A-4147-A177-3AD203B41FA5}">
                      <a16:colId xmlns:a16="http://schemas.microsoft.com/office/drawing/2014/main" val="3620105941"/>
                    </a:ext>
                  </a:extLst>
                </a:gridCol>
                <a:gridCol w="497267">
                  <a:extLst>
                    <a:ext uri="{9D8B030D-6E8A-4147-A177-3AD203B41FA5}">
                      <a16:colId xmlns:a16="http://schemas.microsoft.com/office/drawing/2014/main" val="759192221"/>
                    </a:ext>
                  </a:extLst>
                </a:gridCol>
                <a:gridCol w="867225">
                  <a:extLst>
                    <a:ext uri="{9D8B030D-6E8A-4147-A177-3AD203B41FA5}">
                      <a16:colId xmlns:a16="http://schemas.microsoft.com/office/drawing/2014/main" val="2191169651"/>
                    </a:ext>
                  </a:extLst>
                </a:gridCol>
                <a:gridCol w="5700045">
                  <a:extLst>
                    <a:ext uri="{9D8B030D-6E8A-4147-A177-3AD203B41FA5}">
                      <a16:colId xmlns:a16="http://schemas.microsoft.com/office/drawing/2014/main" val="1168751658"/>
                    </a:ext>
                  </a:extLst>
                </a:gridCol>
              </a:tblGrid>
              <a:tr h="200244">
                <a:tc>
                  <a:txBody>
                    <a:bodyPr/>
                    <a:lstStyle/>
                    <a:p>
                      <a:pPr algn="ctr"/>
                      <a:r>
                        <a:rPr lang="en-SG" sz="800" b="1" dirty="0">
                          <a:effectLst/>
                          <a:latin typeface="Times New Roman" panose="02020603050405020304" pitchFamily="18" charset="0"/>
                        </a:rPr>
                        <a:t>DATE</a:t>
                      </a:r>
                      <a:endParaRPr lang="en-SG" sz="900" b="1" dirty="0">
                        <a:effectLst/>
                        <a:latin typeface="Calibri" panose="020F0502020204030204" pitchFamily="34" charset="0"/>
                      </a:endParaRPr>
                    </a:p>
                  </a:txBody>
                  <a:tcPr marL="8020" marR="8020" marT="8020" marB="80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SG" sz="800" b="1">
                          <a:effectLst/>
                          <a:latin typeface="Times New Roman" panose="02020603050405020304" pitchFamily="18" charset="0"/>
                        </a:rPr>
                        <a:t>GROUP</a:t>
                      </a:r>
                      <a:endParaRPr lang="en-SG" sz="900" b="1">
                        <a:effectLst/>
                        <a:latin typeface="Calibri" panose="020F0502020204030204" pitchFamily="34" charset="0"/>
                      </a:endParaRPr>
                    </a:p>
                  </a:txBody>
                  <a:tcPr marL="8020" marR="8020" marT="8020" marB="80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SG" sz="800" b="1">
                          <a:effectLst/>
                          <a:latin typeface="Times New Roman" panose="02020603050405020304" pitchFamily="18" charset="0"/>
                        </a:rPr>
                        <a:t>TIME</a:t>
                      </a:r>
                      <a:endParaRPr lang="en-SG" sz="900" b="1">
                        <a:effectLst/>
                        <a:latin typeface="Calibri" panose="020F0502020204030204" pitchFamily="34" charset="0"/>
                      </a:endParaRPr>
                    </a:p>
                  </a:txBody>
                  <a:tcPr marL="8020" marR="8020" marT="8020" marB="80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SG" sz="800" b="1" dirty="0">
                          <a:effectLst/>
                          <a:latin typeface="Times New Roman" panose="02020603050405020304" pitchFamily="18" charset="0"/>
                        </a:rPr>
                        <a:t>VENUE</a:t>
                      </a:r>
                      <a:endParaRPr lang="en-SG" sz="900" b="1" dirty="0">
                        <a:effectLst/>
                        <a:latin typeface="Calibri" panose="020F0502020204030204" pitchFamily="34" charset="0"/>
                      </a:endParaRPr>
                    </a:p>
                  </a:txBody>
                  <a:tcPr marL="8020" marR="8020" marT="8020" marB="80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SG" sz="800" b="1">
                          <a:effectLst/>
                          <a:latin typeface="Times New Roman" panose="02020603050405020304" pitchFamily="18" charset="0"/>
                        </a:rPr>
                        <a:t>INSTRUCTOR</a:t>
                      </a:r>
                      <a:endParaRPr lang="en-SG" sz="900" b="1">
                        <a:effectLst/>
                        <a:latin typeface="Calibri" panose="020F0502020204030204" pitchFamily="34" charset="0"/>
                      </a:endParaRPr>
                    </a:p>
                  </a:txBody>
                  <a:tcPr marL="8020" marR="8020" marT="8020" marB="802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SG" sz="800" b="1" dirty="0">
                          <a:effectLst/>
                          <a:latin typeface="Times New Roman" panose="02020603050405020304" pitchFamily="18" charset="0"/>
                        </a:rPr>
                        <a:t>Link</a:t>
                      </a:r>
                      <a:endParaRPr lang="en-SG" sz="900" b="1" dirty="0">
                        <a:effectLst/>
                        <a:latin typeface="Calibri" panose="020F0502020204030204" pitchFamily="34" charset="0"/>
                      </a:endParaRPr>
                    </a:p>
                  </a:txBody>
                  <a:tcPr marL="8020" marR="8020" marT="8020" marB="80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59412098"/>
                  </a:ext>
                </a:extLst>
              </a:tr>
              <a:tr h="668465">
                <a:tc rowSpan="4">
                  <a:txBody>
                    <a:bodyPr/>
                    <a:lstStyle/>
                    <a:p>
                      <a:pPr algn="ctr"/>
                      <a:r>
                        <a:rPr lang="en-SG" sz="800">
                          <a:solidFill>
                            <a:srgbClr val="000000"/>
                          </a:solidFill>
                          <a:effectLst/>
                          <a:latin typeface="Times New Roman" panose="02020603050405020304" pitchFamily="18" charset="0"/>
                        </a:rPr>
                        <a:t>16/02/2024</a:t>
                      </a:r>
                      <a:endParaRPr lang="en-SG" sz="900">
                        <a:effectLst/>
                        <a:latin typeface="Calibri" panose="020F0502020204030204" pitchFamily="34" charset="0"/>
                      </a:endParaRPr>
                    </a:p>
                  </a:txBody>
                  <a:tcPr marL="8020" marR="8020" marT="8020" marB="80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AE2EA"/>
                    </a:solidFill>
                  </a:tcPr>
                </a:tc>
                <a:tc>
                  <a:txBody>
                    <a:bodyPr/>
                    <a:lstStyle/>
                    <a:p>
                      <a:pPr algn="ctr"/>
                      <a:r>
                        <a:rPr lang="en-SG" sz="800">
                          <a:solidFill>
                            <a:srgbClr val="000000"/>
                          </a:solidFill>
                          <a:effectLst/>
                          <a:latin typeface="Times New Roman" panose="02020603050405020304" pitchFamily="18" charset="0"/>
                        </a:rPr>
                        <a:t>FCSA</a:t>
                      </a:r>
                      <a:endParaRPr lang="en-SG" sz="900">
                        <a:effectLst/>
                        <a:latin typeface="Calibri" panose="020F0502020204030204" pitchFamily="34" charset="0"/>
                      </a:endParaRPr>
                    </a:p>
                  </a:txBody>
                  <a:tcPr marL="8020" marR="8020" marT="8020" marB="80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AE2EA"/>
                    </a:solidFill>
                  </a:tcPr>
                </a:tc>
                <a:tc>
                  <a:txBody>
                    <a:bodyPr/>
                    <a:lstStyle/>
                    <a:p>
                      <a:pPr algn="ctr"/>
                      <a:r>
                        <a:rPr lang="en-SG" sz="800">
                          <a:solidFill>
                            <a:srgbClr val="000000"/>
                          </a:solidFill>
                          <a:effectLst/>
                          <a:latin typeface="Times New Roman" panose="02020603050405020304" pitchFamily="18" charset="0"/>
                        </a:rPr>
                        <a:t>1330-1420</a:t>
                      </a:r>
                      <a:endParaRPr lang="en-SG" sz="900">
                        <a:effectLst/>
                        <a:latin typeface="Calibri" panose="020F0502020204030204" pitchFamily="34" charset="0"/>
                      </a:endParaRPr>
                    </a:p>
                  </a:txBody>
                  <a:tcPr marL="8020" marR="8020" marT="8020" marB="80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AE2EA"/>
                    </a:solidFill>
                  </a:tcPr>
                </a:tc>
                <a:tc>
                  <a:txBody>
                    <a:bodyPr/>
                    <a:lstStyle/>
                    <a:p>
                      <a:pPr algn="ctr"/>
                      <a:r>
                        <a:rPr lang="en-SG" sz="800">
                          <a:solidFill>
                            <a:srgbClr val="000000"/>
                          </a:solidFill>
                          <a:effectLst/>
                          <a:latin typeface="Times New Roman" panose="02020603050405020304" pitchFamily="18" charset="0"/>
                        </a:rPr>
                        <a:t>ONLINE</a:t>
                      </a:r>
                      <a:endParaRPr lang="en-SG" sz="900">
                        <a:effectLst/>
                        <a:latin typeface="Calibri" panose="020F0502020204030204" pitchFamily="34" charset="0"/>
                      </a:endParaRPr>
                    </a:p>
                  </a:txBody>
                  <a:tcPr marL="8020" marR="8020" marT="8020" marB="80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AE2EA"/>
                    </a:solidFill>
                  </a:tcPr>
                </a:tc>
                <a:tc>
                  <a:txBody>
                    <a:bodyPr/>
                    <a:lstStyle/>
                    <a:p>
                      <a:pPr algn="ctr"/>
                      <a:r>
                        <a:rPr lang="en-SG" sz="800">
                          <a:solidFill>
                            <a:srgbClr val="000000"/>
                          </a:solidFill>
                          <a:effectLst/>
                          <a:latin typeface="Times New Roman" panose="02020603050405020304" pitchFamily="18" charset="0"/>
                        </a:rPr>
                        <a:t>Althea Liang</a:t>
                      </a:r>
                      <a:r>
                        <a:rPr lang="en-SG" sz="1500">
                          <a:effectLst/>
                        </a:rPr>
                        <a:t> </a:t>
                      </a:r>
                    </a:p>
                  </a:txBody>
                  <a:tcPr marL="8020" marR="8020" marT="8020" marB="80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AE2EA"/>
                    </a:solidFill>
                  </a:tcPr>
                </a:tc>
                <a:tc rowSpan="3">
                  <a:txBody>
                    <a:bodyPr/>
                    <a:lstStyle/>
                    <a:p>
                      <a:r>
                        <a:rPr lang="pl-PL" sz="900" u="sng" dirty="0">
                          <a:solidFill>
                            <a:srgbClr val="0078D7"/>
                          </a:solidFill>
                          <a:effectLst/>
                          <a:latin typeface="Calibri" panose="020F0502020204030204" pitchFamily="34" charset="0"/>
                          <a:hlinkClick r:id="rId2" tooltip="https://ntu-sg.zoom.us/rec/share/qMfrh1RkFyuU7QYltuC3CywRADKxF7iq_XK0oQcGBa1d2lvxDvfdMXf9LDFshLfO.9igchFtxe9YsNJoi"/>
                        </a:rPr>
                        <a:t>https://ntu-sg.zoom.us/rec/share/qMfrh1RkFyuU7QYltuC3CywRADKxF7iq_XK0oQcGBa1d2lvxDvfdMXf9LDFshLfO.9igchFtxe9YsNJoi</a:t>
                      </a:r>
                      <a:endParaRPr lang="pl-PL" sz="900" dirty="0">
                        <a:effectLst/>
                        <a:latin typeface="Calibri" panose="020F0502020204030204" pitchFamily="34" charset="0"/>
                      </a:endParaRPr>
                    </a:p>
                    <a:p>
                      <a:pPr>
                        <a:lnSpc>
                          <a:spcPct val="105000"/>
                        </a:lnSpc>
                        <a:spcAft>
                          <a:spcPts val="800"/>
                        </a:spcAft>
                      </a:pPr>
                      <a:br>
                        <a:rPr lang="pl-PL" sz="1500" dirty="0">
                          <a:effectLst/>
                        </a:rPr>
                      </a:br>
                      <a:r>
                        <a:rPr lang="pl-PL" sz="900" dirty="0">
                          <a:solidFill>
                            <a:srgbClr val="212121"/>
                          </a:solidFill>
                          <a:effectLst/>
                          <a:latin typeface="Calibri" panose="020F0502020204030204" pitchFamily="34" charset="0"/>
                        </a:rPr>
                        <a:t>Passcode: %^S1ZyDn</a:t>
                      </a:r>
                      <a:endParaRPr lang="pl-PL" sz="900" dirty="0">
                        <a:effectLst/>
                        <a:latin typeface="Calibri" panose="020F0502020204030204" pitchFamily="34" charset="0"/>
                      </a:endParaRPr>
                    </a:p>
                  </a:txBody>
                  <a:tcPr marL="8020" marR="8020" marT="8020" marB="80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AE2EA"/>
                    </a:solidFill>
                  </a:tcPr>
                </a:tc>
                <a:extLst>
                  <a:ext uri="{0D108BD9-81ED-4DB2-BD59-A6C34878D82A}">
                    <a16:rowId xmlns:a16="http://schemas.microsoft.com/office/drawing/2014/main" val="2786750368"/>
                  </a:ext>
                </a:extLst>
              </a:tr>
              <a:tr h="607404">
                <a:tc vMerge="1">
                  <a:txBody>
                    <a:bodyPr/>
                    <a:lstStyle/>
                    <a:p>
                      <a:endParaRPr lang="en-SG"/>
                    </a:p>
                  </a:txBody>
                  <a:tcPr/>
                </a:tc>
                <a:tc>
                  <a:txBody>
                    <a:bodyPr/>
                    <a:lstStyle/>
                    <a:p>
                      <a:pPr algn="ctr"/>
                      <a:r>
                        <a:rPr lang="en-SG" sz="800">
                          <a:solidFill>
                            <a:srgbClr val="000000"/>
                          </a:solidFill>
                          <a:effectLst/>
                          <a:latin typeface="Times New Roman" panose="02020603050405020304" pitchFamily="18" charset="0"/>
                        </a:rPr>
                        <a:t>FCS3</a:t>
                      </a:r>
                      <a:endParaRPr lang="en-SG" sz="900">
                        <a:effectLst/>
                        <a:latin typeface="Calibri" panose="020F0502020204030204" pitchFamily="34" charset="0"/>
                      </a:endParaRPr>
                    </a:p>
                  </a:txBody>
                  <a:tcPr marL="8020" marR="8020" marT="8020" marB="80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BFAFF"/>
                    </a:solidFill>
                  </a:tcPr>
                </a:tc>
                <a:tc>
                  <a:txBody>
                    <a:bodyPr/>
                    <a:lstStyle/>
                    <a:p>
                      <a:pPr algn="ctr"/>
                      <a:r>
                        <a:rPr lang="en-SG" sz="800">
                          <a:solidFill>
                            <a:srgbClr val="000000"/>
                          </a:solidFill>
                          <a:effectLst/>
                          <a:latin typeface="Times New Roman" panose="02020603050405020304" pitchFamily="18" charset="0"/>
                        </a:rPr>
                        <a:t>1230-1320</a:t>
                      </a:r>
                      <a:endParaRPr lang="en-SG" sz="900">
                        <a:effectLst/>
                        <a:latin typeface="Calibri" panose="020F0502020204030204" pitchFamily="34" charset="0"/>
                      </a:endParaRPr>
                    </a:p>
                  </a:txBody>
                  <a:tcPr marL="8020" marR="8020" marT="8020" marB="80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BFAFF"/>
                    </a:solidFill>
                  </a:tcPr>
                </a:tc>
                <a:tc>
                  <a:txBody>
                    <a:bodyPr/>
                    <a:lstStyle/>
                    <a:p>
                      <a:pPr algn="ctr"/>
                      <a:r>
                        <a:rPr lang="en-SG" sz="800">
                          <a:solidFill>
                            <a:srgbClr val="000000"/>
                          </a:solidFill>
                          <a:effectLst/>
                          <a:latin typeface="Times New Roman" panose="02020603050405020304" pitchFamily="18" charset="0"/>
                        </a:rPr>
                        <a:t>ONLINE</a:t>
                      </a:r>
                      <a:endParaRPr lang="en-SG" sz="900">
                        <a:effectLst/>
                        <a:latin typeface="Calibri" panose="020F0502020204030204" pitchFamily="34" charset="0"/>
                      </a:endParaRPr>
                    </a:p>
                  </a:txBody>
                  <a:tcPr marL="8020" marR="8020" marT="8020" marB="80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BFAFF"/>
                    </a:solidFill>
                  </a:tcPr>
                </a:tc>
                <a:tc>
                  <a:txBody>
                    <a:bodyPr/>
                    <a:lstStyle/>
                    <a:p>
                      <a:pPr algn="ctr"/>
                      <a:r>
                        <a:rPr lang="en-SG" sz="800">
                          <a:solidFill>
                            <a:srgbClr val="000000"/>
                          </a:solidFill>
                          <a:effectLst/>
                          <a:latin typeface="Times New Roman" panose="02020603050405020304" pitchFamily="18" charset="0"/>
                        </a:rPr>
                        <a:t>Althea Liang</a:t>
                      </a:r>
                      <a:endParaRPr lang="en-SG" sz="900">
                        <a:effectLst/>
                        <a:latin typeface="Calibri" panose="020F0502020204030204" pitchFamily="34" charset="0"/>
                      </a:endParaRPr>
                    </a:p>
                  </a:txBody>
                  <a:tcPr marL="8020" marR="8020" marT="8020" marB="80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BFAFF"/>
                    </a:solidFill>
                  </a:tcPr>
                </a:tc>
                <a:tc vMerge="1">
                  <a:txBody>
                    <a:bodyPr/>
                    <a:lstStyle/>
                    <a:p>
                      <a:endParaRPr lang="en-SG"/>
                    </a:p>
                  </a:txBody>
                  <a:tcPr/>
                </a:tc>
                <a:extLst>
                  <a:ext uri="{0D108BD9-81ED-4DB2-BD59-A6C34878D82A}">
                    <a16:rowId xmlns:a16="http://schemas.microsoft.com/office/drawing/2014/main" val="3983391357"/>
                  </a:ext>
                </a:extLst>
              </a:tr>
              <a:tr h="711108">
                <a:tc vMerge="1">
                  <a:txBody>
                    <a:bodyPr/>
                    <a:lstStyle/>
                    <a:p>
                      <a:endParaRPr lang="en-SG"/>
                    </a:p>
                  </a:txBody>
                  <a:tcPr/>
                </a:tc>
                <a:tc>
                  <a:txBody>
                    <a:bodyPr/>
                    <a:lstStyle/>
                    <a:p>
                      <a:pPr algn="ctr"/>
                      <a:r>
                        <a:rPr lang="en-SG" sz="800">
                          <a:solidFill>
                            <a:srgbClr val="000000"/>
                          </a:solidFill>
                          <a:effectLst/>
                          <a:latin typeface="Times New Roman" panose="02020603050405020304" pitchFamily="18" charset="0"/>
                        </a:rPr>
                        <a:t>FCS5</a:t>
                      </a:r>
                      <a:endParaRPr lang="en-SG" sz="900">
                        <a:effectLst/>
                        <a:latin typeface="Calibri" panose="020F0502020204030204" pitchFamily="34" charset="0"/>
                      </a:endParaRPr>
                    </a:p>
                  </a:txBody>
                  <a:tcPr marL="8020" marR="8020" marT="8020" marB="80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BFAFF"/>
                    </a:solidFill>
                  </a:tcPr>
                </a:tc>
                <a:tc>
                  <a:txBody>
                    <a:bodyPr/>
                    <a:lstStyle/>
                    <a:p>
                      <a:pPr algn="ctr"/>
                      <a:r>
                        <a:rPr lang="en-SG" sz="800">
                          <a:solidFill>
                            <a:srgbClr val="000000"/>
                          </a:solidFill>
                          <a:effectLst/>
                          <a:latin typeface="Times New Roman" panose="02020603050405020304" pitchFamily="18" charset="0"/>
                        </a:rPr>
                        <a:t>1430-1520</a:t>
                      </a:r>
                      <a:endParaRPr lang="en-SG" sz="900">
                        <a:effectLst/>
                        <a:latin typeface="Calibri" panose="020F0502020204030204" pitchFamily="34" charset="0"/>
                      </a:endParaRPr>
                    </a:p>
                  </a:txBody>
                  <a:tcPr marL="8020" marR="8020" marT="8020" marB="80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BFAFF"/>
                    </a:solidFill>
                  </a:tcPr>
                </a:tc>
                <a:tc>
                  <a:txBody>
                    <a:bodyPr/>
                    <a:lstStyle/>
                    <a:p>
                      <a:pPr algn="ctr"/>
                      <a:r>
                        <a:rPr lang="en-SG" sz="800">
                          <a:solidFill>
                            <a:srgbClr val="000000"/>
                          </a:solidFill>
                          <a:effectLst/>
                          <a:latin typeface="Times New Roman" panose="02020603050405020304" pitchFamily="18" charset="0"/>
                        </a:rPr>
                        <a:t>ONLINE</a:t>
                      </a:r>
                      <a:endParaRPr lang="en-SG" sz="900">
                        <a:effectLst/>
                        <a:latin typeface="Calibri" panose="020F0502020204030204" pitchFamily="34" charset="0"/>
                      </a:endParaRPr>
                    </a:p>
                  </a:txBody>
                  <a:tcPr marL="8020" marR="8020" marT="8020" marB="80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BFAFF"/>
                    </a:solidFill>
                  </a:tcPr>
                </a:tc>
                <a:tc>
                  <a:txBody>
                    <a:bodyPr/>
                    <a:lstStyle/>
                    <a:p>
                      <a:pPr algn="ctr"/>
                      <a:r>
                        <a:rPr lang="en-SG" sz="800">
                          <a:solidFill>
                            <a:srgbClr val="000000"/>
                          </a:solidFill>
                          <a:effectLst/>
                          <a:latin typeface="Times New Roman" panose="02020603050405020304" pitchFamily="18" charset="0"/>
                        </a:rPr>
                        <a:t>Althea Liang</a:t>
                      </a:r>
                      <a:endParaRPr lang="en-SG" sz="900">
                        <a:effectLst/>
                        <a:latin typeface="Calibri" panose="020F0502020204030204" pitchFamily="34" charset="0"/>
                      </a:endParaRPr>
                    </a:p>
                  </a:txBody>
                  <a:tcPr marL="8020" marR="8020" marT="8020" marB="80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BFAFF"/>
                    </a:solidFill>
                  </a:tcPr>
                </a:tc>
                <a:tc vMerge="1">
                  <a:txBody>
                    <a:bodyPr/>
                    <a:lstStyle/>
                    <a:p>
                      <a:endParaRPr lang="en-SG"/>
                    </a:p>
                  </a:txBody>
                  <a:tcPr/>
                </a:tc>
                <a:extLst>
                  <a:ext uri="{0D108BD9-81ED-4DB2-BD59-A6C34878D82A}">
                    <a16:rowId xmlns:a16="http://schemas.microsoft.com/office/drawing/2014/main" val="2945767745"/>
                  </a:ext>
                </a:extLst>
              </a:tr>
              <a:tr h="2158178">
                <a:tc vMerge="1">
                  <a:txBody>
                    <a:bodyPr/>
                    <a:lstStyle/>
                    <a:p>
                      <a:endParaRPr lang="en-SG"/>
                    </a:p>
                  </a:txBody>
                  <a:tcPr/>
                </a:tc>
                <a:tc>
                  <a:txBody>
                    <a:bodyPr/>
                    <a:lstStyle/>
                    <a:p>
                      <a:pPr algn="ctr"/>
                      <a:r>
                        <a:rPr lang="en-SG" sz="800">
                          <a:solidFill>
                            <a:srgbClr val="000000"/>
                          </a:solidFill>
                          <a:effectLst/>
                          <a:latin typeface="Times New Roman" panose="02020603050405020304" pitchFamily="18" charset="0"/>
                        </a:rPr>
                        <a:t>MACS1</a:t>
                      </a:r>
                      <a:endParaRPr lang="en-SG" sz="900">
                        <a:effectLst/>
                        <a:latin typeface="Calibri" panose="020F0502020204030204" pitchFamily="34" charset="0"/>
                      </a:endParaRPr>
                    </a:p>
                  </a:txBody>
                  <a:tcPr marL="8020" marR="8020" marT="8020" marB="80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AE2EA"/>
                    </a:solidFill>
                  </a:tcPr>
                </a:tc>
                <a:tc>
                  <a:txBody>
                    <a:bodyPr/>
                    <a:lstStyle/>
                    <a:p>
                      <a:pPr algn="ctr"/>
                      <a:r>
                        <a:rPr lang="en-SG" sz="800">
                          <a:solidFill>
                            <a:srgbClr val="000000"/>
                          </a:solidFill>
                          <a:effectLst/>
                          <a:latin typeface="Times New Roman" panose="02020603050405020304" pitchFamily="18" charset="0"/>
                        </a:rPr>
                        <a:t>1330-1420</a:t>
                      </a:r>
                      <a:endParaRPr lang="en-SG" sz="900">
                        <a:effectLst/>
                        <a:latin typeface="Calibri" panose="020F0502020204030204" pitchFamily="34" charset="0"/>
                      </a:endParaRPr>
                    </a:p>
                  </a:txBody>
                  <a:tcPr marL="8020" marR="8020" marT="8020" marB="80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AE2EA"/>
                    </a:solidFill>
                  </a:tcPr>
                </a:tc>
                <a:tc>
                  <a:txBody>
                    <a:bodyPr/>
                    <a:lstStyle/>
                    <a:p>
                      <a:pPr algn="ctr"/>
                      <a:r>
                        <a:rPr lang="en-SG" sz="800">
                          <a:solidFill>
                            <a:srgbClr val="000000"/>
                          </a:solidFill>
                          <a:effectLst/>
                          <a:latin typeface="Times New Roman" panose="02020603050405020304" pitchFamily="18" charset="0"/>
                        </a:rPr>
                        <a:t>ONLINE</a:t>
                      </a:r>
                      <a:endParaRPr lang="en-SG" sz="900">
                        <a:effectLst/>
                        <a:latin typeface="Calibri" panose="020F0502020204030204" pitchFamily="34" charset="0"/>
                      </a:endParaRPr>
                    </a:p>
                  </a:txBody>
                  <a:tcPr marL="8020" marR="8020" marT="8020" marB="80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AE2EA"/>
                    </a:solidFill>
                  </a:tcPr>
                </a:tc>
                <a:tc>
                  <a:txBody>
                    <a:bodyPr/>
                    <a:lstStyle/>
                    <a:p>
                      <a:pPr algn="ctr"/>
                      <a:r>
                        <a:rPr lang="en-SG" sz="800">
                          <a:solidFill>
                            <a:srgbClr val="000000"/>
                          </a:solidFill>
                          <a:effectLst/>
                          <a:latin typeface="Times New Roman" panose="02020603050405020304" pitchFamily="18" charset="0"/>
                        </a:rPr>
                        <a:t>Pan Xingang</a:t>
                      </a:r>
                      <a:endParaRPr lang="en-SG" sz="900">
                        <a:effectLst/>
                        <a:latin typeface="Calibri" panose="020F0502020204030204" pitchFamily="34" charset="0"/>
                      </a:endParaRPr>
                    </a:p>
                  </a:txBody>
                  <a:tcPr marL="8020" marR="8020" marT="8020" marB="80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AE2EA"/>
                    </a:solidFill>
                  </a:tcPr>
                </a:tc>
                <a:tc>
                  <a:txBody>
                    <a:bodyPr/>
                    <a:lstStyle/>
                    <a:p>
                      <a:r>
                        <a:rPr lang="nl-NL" sz="900" dirty="0">
                          <a:effectLst/>
                          <a:latin typeface="Calibri" panose="020F0502020204030204" pitchFamily="34" charset="0"/>
                        </a:rPr>
                        <a:t> </a:t>
                      </a:r>
                    </a:p>
                    <a:p>
                      <a:r>
                        <a:rPr lang="nl-NL" sz="900" u="sng" dirty="0">
                          <a:solidFill>
                            <a:srgbClr val="0563C1"/>
                          </a:solidFill>
                          <a:effectLst/>
                          <a:latin typeface="Calibri" panose="020F0502020204030204" pitchFamily="34" charset="0"/>
                          <a:hlinkClick r:id="rId3"/>
                        </a:rPr>
                        <a:t>https://teams.microsoft.com/l/meetup-join/19%3ameeting_M2I1YjUwOWItNzhjOS00OTJhLWI5MTMtZmJjNjFiYWQ3MDFi%40thread.v2/0?context=%7b%22Tid%22%3a%2215ce9348-be2a-462b-8fc0-e1765a9b204a%22%2c%22Oid%22%3a%2265a33665-3c3a-440b-b716-34c4ae981dbb%22%7d</a:t>
                      </a:r>
                      <a:r>
                        <a:rPr lang="nl-NL" sz="900" dirty="0">
                          <a:effectLst/>
                          <a:latin typeface="Calibri" panose="020F0502020204030204" pitchFamily="34" charset="0"/>
                        </a:rPr>
                        <a:t> </a:t>
                      </a:r>
                    </a:p>
                    <a:p>
                      <a:r>
                        <a:rPr lang="nl-NL" sz="900" dirty="0">
                          <a:effectLst/>
                          <a:latin typeface="Calibri" panose="020F0502020204030204" pitchFamily="34" charset="0"/>
                        </a:rPr>
                        <a:t> </a:t>
                      </a:r>
                    </a:p>
                    <a:p>
                      <a:r>
                        <a:rPr lang="nl-NL" sz="900" dirty="0">
                          <a:solidFill>
                            <a:srgbClr val="000000"/>
                          </a:solidFill>
                          <a:effectLst/>
                          <a:latin typeface="Calibri" panose="020F0502020204030204" pitchFamily="34" charset="0"/>
                        </a:rPr>
                        <a:t>Meeting ID: 448 620 175 132</a:t>
                      </a:r>
                      <a:br>
                        <a:rPr lang="nl-NL" sz="900" dirty="0">
                          <a:solidFill>
                            <a:srgbClr val="000000"/>
                          </a:solidFill>
                          <a:effectLst/>
                          <a:latin typeface="Calibri" panose="020F0502020204030204" pitchFamily="34" charset="0"/>
                        </a:rPr>
                      </a:br>
                      <a:r>
                        <a:rPr lang="nl-NL" sz="900" dirty="0">
                          <a:solidFill>
                            <a:srgbClr val="000000"/>
                          </a:solidFill>
                          <a:effectLst/>
                          <a:latin typeface="Calibri" panose="020F0502020204030204" pitchFamily="34" charset="0"/>
                        </a:rPr>
                        <a:t>Passcode: s5NEJG</a:t>
                      </a:r>
                      <a:endParaRPr lang="nl-NL" sz="900" dirty="0">
                        <a:effectLst/>
                        <a:latin typeface="Calibri" panose="020F0502020204030204" pitchFamily="34" charset="0"/>
                      </a:endParaRPr>
                    </a:p>
                    <a:p>
                      <a:r>
                        <a:rPr lang="nl-NL" sz="800" dirty="0">
                          <a:effectLst/>
                          <a:latin typeface="Times New Roman" panose="02020603050405020304" pitchFamily="18" charset="0"/>
                        </a:rPr>
                        <a:t> </a:t>
                      </a:r>
                      <a:endParaRPr lang="nl-NL" sz="900" dirty="0">
                        <a:effectLst/>
                        <a:latin typeface="Calibri" panose="020F0502020204030204" pitchFamily="34" charset="0"/>
                      </a:endParaRPr>
                    </a:p>
                  </a:txBody>
                  <a:tcPr marL="8020" marR="8020" marT="8020" marB="80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AE2EA"/>
                    </a:solidFill>
                  </a:tcPr>
                </a:tc>
                <a:extLst>
                  <a:ext uri="{0D108BD9-81ED-4DB2-BD59-A6C34878D82A}">
                    <a16:rowId xmlns:a16="http://schemas.microsoft.com/office/drawing/2014/main" val="3040104244"/>
                  </a:ext>
                </a:extLst>
              </a:tr>
            </a:tbl>
          </a:graphicData>
        </a:graphic>
      </p:graphicFrame>
    </p:spTree>
    <p:extLst>
      <p:ext uri="{BB962C8B-B14F-4D97-AF65-F5344CB8AC3E}">
        <p14:creationId xmlns:p14="http://schemas.microsoft.com/office/powerpoint/2010/main" val="185119432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ectangle 50"/>
          <p:cNvSpPr/>
          <p:nvPr/>
        </p:nvSpPr>
        <p:spPr>
          <a:xfrm>
            <a:off x="1296802" y="3464411"/>
            <a:ext cx="6047644" cy="2631490"/>
          </a:xfrm>
          <a:prstGeom prst="rect">
            <a:avLst/>
          </a:prstGeom>
          <a:noFill/>
        </p:spPr>
        <p:style>
          <a:lnRef idx="2">
            <a:schemeClr val="accent1"/>
          </a:lnRef>
          <a:fillRef idx="1">
            <a:schemeClr val="lt1"/>
          </a:fillRef>
          <a:effectRef idx="0">
            <a:schemeClr val="accent1"/>
          </a:effectRef>
          <a:fontRef idx="minor">
            <a:schemeClr val="dk1"/>
          </a:fontRef>
        </p:style>
        <p:txBody>
          <a:bodyPr wrap="square">
            <a:spAutoFit/>
          </a:bodyPr>
          <a:lstStyle/>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a:latin typeface="Courier New"/>
              <a:ea typeface="宋体" charset="0"/>
              <a:cs typeface="Courier New"/>
            </a:endParaRPr>
          </a:p>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a:latin typeface="Courier New"/>
              <a:ea typeface="宋体" charset="0"/>
              <a:cs typeface="Courier New"/>
            </a:endParaRPr>
          </a:p>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a:latin typeface="Courier New"/>
              <a:ea typeface="宋体" charset="0"/>
              <a:cs typeface="Courier New"/>
            </a:endParaRPr>
          </a:p>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a:latin typeface="Courier New"/>
              <a:ea typeface="宋体" charset="0"/>
              <a:cs typeface="Courier New"/>
            </a:endParaRPr>
          </a:p>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a:latin typeface="Courier New"/>
              <a:ea typeface="宋体" charset="0"/>
              <a:cs typeface="Courier New"/>
            </a:endParaRPr>
          </a:p>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a:latin typeface="Courier New"/>
              <a:ea typeface="宋体" charset="0"/>
              <a:cs typeface="Courier New"/>
            </a:endParaRPr>
          </a:p>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a:latin typeface="Courier New"/>
              <a:ea typeface="宋体" charset="0"/>
              <a:cs typeface="Courier New"/>
            </a:endParaRPr>
          </a:p>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a:latin typeface="Courier New"/>
              <a:ea typeface="宋体" charset="0"/>
              <a:cs typeface="Courier New"/>
            </a:endParaRPr>
          </a:p>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a:latin typeface="Courier New"/>
              <a:ea typeface="宋体" charset="0"/>
              <a:cs typeface="Courier New"/>
            </a:endParaRPr>
          </a:p>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a:latin typeface="Courier New"/>
              <a:ea typeface="宋体" charset="0"/>
              <a:cs typeface="Courier New"/>
            </a:endParaRPr>
          </a:p>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a:latin typeface="Courier New"/>
              <a:ea typeface="宋体" charset="0"/>
              <a:cs typeface="Courier New"/>
            </a:endParaRPr>
          </a:p>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a:latin typeface="Courier New"/>
              <a:ea typeface="宋体" charset="0"/>
              <a:cs typeface="Courier New"/>
            </a:endParaRPr>
          </a:p>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200">
              <a:latin typeface="Courier New"/>
              <a:ea typeface="宋体" charset="0"/>
              <a:cs typeface="Courier New"/>
            </a:endParaRPr>
          </a:p>
          <a:p>
            <a:pPr lvl="0" algn="just" defTabSz="914400" fontAlgn="base">
              <a:spcAft>
                <a:spcPct val="0"/>
              </a:spcAft>
              <a:buClr>
                <a:schemeClr val="tx2"/>
              </a:buClr>
              <a:buSzPct val="75000"/>
              <a:tabLst>
                <a:tab pos="457200" algn="l"/>
                <a:tab pos="914400" algn="l"/>
                <a:tab pos="1371600" algn="l"/>
                <a:tab pos="1828800" algn="l"/>
                <a:tab pos="2286000" algn="l"/>
              </a:tabLst>
            </a:pPr>
            <a:endParaRPr lang="en-US" altLang="zh-CN" sz="1000" dirty="0">
              <a:latin typeface="Courier New"/>
              <a:ea typeface="宋体" charset="0"/>
              <a:cs typeface="Courier New"/>
            </a:endParaRPr>
          </a:p>
        </p:txBody>
      </p:sp>
      <p:sp>
        <p:nvSpPr>
          <p:cNvPr id="61" name="圆角矩形 134"/>
          <p:cNvSpPr/>
          <p:nvPr/>
        </p:nvSpPr>
        <p:spPr>
          <a:xfrm>
            <a:off x="5308452" y="3455294"/>
            <a:ext cx="1254053" cy="144028"/>
          </a:xfrm>
          <a:prstGeom prst="roundRect">
            <a:avLst/>
          </a:prstGeom>
          <a:solidFill>
            <a:srgbClr val="FAFA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Content Placeholder 1"/>
          <p:cNvSpPr txBox="1">
            <a:spLocks/>
          </p:cNvSpPr>
          <p:nvPr/>
        </p:nvSpPr>
        <p:spPr>
          <a:xfrm>
            <a:off x="1097280" y="3462794"/>
            <a:ext cx="6974399" cy="255002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30400" indent="0">
              <a:lnSpc>
                <a:spcPct val="100000"/>
              </a:lnSpc>
              <a:buNone/>
            </a:pPr>
            <a:r>
              <a:rPr lang="en-US" sz="1600" dirty="0">
                <a:solidFill>
                  <a:prstClr val="black"/>
                </a:solidFill>
                <a:latin typeface="Courier New" panose="02070309020205020404" pitchFamily="49" charset="0"/>
                <a:cs typeface="Courier New" panose="02070309020205020404" pitchFamily="49" charset="0"/>
              </a:rPr>
              <a:t>void</a:t>
            </a:r>
            <a:r>
              <a:rPr lang="en-US" sz="1600" b="1" dirty="0">
                <a:solidFill>
                  <a:prstClr val="black"/>
                </a:solidFill>
                <a:latin typeface="Courier New" panose="02070309020205020404" pitchFamily="49" charset="0"/>
                <a:cs typeface="Courier New" panose="02070309020205020404" pitchFamily="49" charset="0"/>
              </a:rPr>
              <a:t> </a:t>
            </a:r>
            <a:r>
              <a:rPr lang="en-US" sz="1600" dirty="0">
                <a:solidFill>
                  <a:prstClr val="black"/>
                </a:solidFill>
                <a:latin typeface="Courier New" panose="02070309020205020404" pitchFamily="49" charset="0"/>
                <a:cs typeface="Courier New" panose="02070309020205020404" pitchFamily="49" charset="0"/>
              </a:rPr>
              <a:t>BSTT</a:t>
            </a:r>
            <a:r>
              <a:rPr lang="en-US" sz="1600" spc="-5" dirty="0">
                <a:solidFill>
                  <a:prstClr val="black"/>
                </a:solidFill>
                <a:latin typeface="Courier New" panose="02070309020205020404" pitchFamily="49" charset="0"/>
                <a:cs typeface="Courier New" panose="02070309020205020404" pitchFamily="49" charset="0"/>
              </a:rPr>
              <a:t>(</a:t>
            </a:r>
            <a:r>
              <a:rPr lang="en-US" sz="1600" spc="-5" dirty="0" err="1">
                <a:solidFill>
                  <a:prstClr val="black"/>
                </a:solidFill>
                <a:latin typeface="Courier New" panose="02070309020205020404" pitchFamily="49" charset="0"/>
                <a:cs typeface="Courier New" panose="02070309020205020404" pitchFamily="49" charset="0"/>
              </a:rPr>
              <a:t>BTNod</a:t>
            </a:r>
            <a:r>
              <a:rPr lang="en-US" sz="1600" dirty="0" err="1">
                <a:solidFill>
                  <a:prstClr val="black"/>
                </a:solidFill>
                <a:latin typeface="Courier New" panose="02070309020205020404" pitchFamily="49" charset="0"/>
                <a:cs typeface="Courier New" panose="02070309020205020404" pitchFamily="49" charset="0"/>
              </a:rPr>
              <a:t>e</a:t>
            </a:r>
            <a:r>
              <a:rPr lang="en-US" sz="1600" dirty="0">
                <a:solidFill>
                  <a:prstClr val="black"/>
                </a:solidFill>
                <a:latin typeface="Courier New" panose="02070309020205020404" pitchFamily="49" charset="0"/>
                <a:cs typeface="Courier New" panose="02070309020205020404" pitchFamily="49" charset="0"/>
              </a:rPr>
              <a:t> </a:t>
            </a:r>
            <a:r>
              <a:rPr lang="en-US" sz="1600" spc="-5" dirty="0">
                <a:solidFill>
                  <a:prstClr val="black"/>
                </a:solidFill>
                <a:latin typeface="Courier New" panose="02070309020205020404" pitchFamily="49" charset="0"/>
                <a:cs typeface="Courier New" panose="02070309020205020404" pitchFamily="49" charset="0"/>
              </a:rPr>
              <a:t>*cur, char c){</a:t>
            </a:r>
            <a:endParaRPr lang="en-US" sz="1600" dirty="0">
              <a:solidFill>
                <a:prstClr val="black"/>
              </a:solidFill>
              <a:latin typeface="Courier New" panose="02070309020205020404" pitchFamily="49" charset="0"/>
              <a:cs typeface="Courier New" panose="02070309020205020404" pitchFamily="49" charset="0"/>
            </a:endParaRPr>
          </a:p>
          <a:p>
            <a:pPr marL="230400" indent="0">
              <a:lnSpc>
                <a:spcPct val="100000"/>
              </a:lnSpc>
              <a:buNone/>
            </a:pPr>
            <a:r>
              <a:rPr lang="en-SG" sz="1600" dirty="0">
                <a:latin typeface="Courier New" panose="02070309020205020404" pitchFamily="49" charset="0"/>
                <a:cs typeface="Courier New" panose="02070309020205020404" pitchFamily="49" charset="0"/>
              </a:rPr>
              <a:t>    if (cur == NULL) return;</a:t>
            </a:r>
            <a:endParaRPr lang="en-SG" sz="800" dirty="0">
              <a:latin typeface="Courier New" panose="02070309020205020404" pitchFamily="49" charset="0"/>
              <a:cs typeface="Courier New" panose="02070309020205020404" pitchFamily="49" charset="0"/>
            </a:endParaRPr>
          </a:p>
          <a:p>
            <a:pPr marL="230400" indent="0">
              <a:lnSpc>
                <a:spcPct val="100000"/>
              </a:lnSpc>
              <a:spcBef>
                <a:spcPts val="300"/>
              </a:spcBef>
              <a:buNone/>
            </a:pPr>
            <a:r>
              <a:rPr lang="en-SG" sz="1600" dirty="0">
                <a:latin typeface="Courier New" panose="02070309020205020404" pitchFamily="49" charset="0"/>
                <a:cs typeface="Courier New" panose="02070309020205020404" pitchFamily="49" charset="0"/>
              </a:rPr>
              <a:t>    if (c==cur-&gt;item)</a:t>
            </a:r>
          </a:p>
          <a:p>
            <a:pPr marL="230400" indent="0">
              <a:lnSpc>
                <a:spcPct val="100000"/>
              </a:lnSpc>
              <a:spcBef>
                <a:spcPts val="300"/>
              </a:spcBef>
              <a:buNone/>
            </a:pPr>
            <a:r>
              <a:rPr lang="en-SG" sz="1600" dirty="0">
                <a:latin typeface="Courier New" panose="02070309020205020404" pitchFamily="49" charset="0"/>
                <a:cs typeface="Courier New" panose="02070309020205020404" pitchFamily="49" charset="0"/>
              </a:rPr>
              <a:t>    { </a:t>
            </a:r>
            <a:r>
              <a:rPr lang="en-SG" sz="1600" dirty="0" err="1">
                <a:latin typeface="Courier New" panose="02070309020205020404" pitchFamily="49" charset="0"/>
                <a:cs typeface="Courier New" panose="02070309020205020404" pitchFamily="49" charset="0"/>
              </a:rPr>
              <a:t>printf</a:t>
            </a:r>
            <a:r>
              <a:rPr lang="en-SG" sz="1600" dirty="0">
                <a:latin typeface="Courier New" panose="02070309020205020404" pitchFamily="49" charset="0"/>
                <a:cs typeface="Courier New" panose="02070309020205020404" pitchFamily="49" charset="0"/>
              </a:rPr>
              <a:t>(“found!\n”); return;}</a:t>
            </a:r>
          </a:p>
          <a:p>
            <a:pPr marL="230400" indent="0">
              <a:lnSpc>
                <a:spcPct val="100000"/>
              </a:lnSpc>
              <a:spcBef>
                <a:spcPts val="300"/>
              </a:spcBef>
              <a:buNone/>
            </a:pPr>
            <a:r>
              <a:rPr lang="en-SG" sz="1600" dirty="0">
                <a:latin typeface="Courier New" panose="02070309020205020404" pitchFamily="49" charset="0"/>
                <a:cs typeface="Courier New" panose="02070309020205020404" pitchFamily="49" charset="0"/>
              </a:rPr>
              <a:t>    if (c &lt; cur-&gt;item) </a:t>
            </a:r>
          </a:p>
          <a:p>
            <a:pPr marL="230400" indent="0">
              <a:lnSpc>
                <a:spcPct val="100000"/>
              </a:lnSpc>
              <a:spcBef>
                <a:spcPts val="300"/>
              </a:spcBef>
              <a:buNone/>
            </a:pPr>
            <a:r>
              <a:rPr lang="en-SG" sz="1600" dirty="0">
                <a:latin typeface="Courier New" panose="02070309020205020404" pitchFamily="49" charset="0"/>
                <a:cs typeface="Courier New" panose="02070309020205020404" pitchFamily="49" charset="0"/>
              </a:rPr>
              <a:t>       BSTT(cur-&gt;</a:t>
            </a:r>
            <a:r>
              <a:rPr lang="en-SG" sz="1600" dirty="0" err="1">
                <a:latin typeface="Courier New" panose="02070309020205020404" pitchFamily="49" charset="0"/>
                <a:cs typeface="Courier New" panose="02070309020205020404" pitchFamily="49" charset="0"/>
              </a:rPr>
              <a:t>left,c</a:t>
            </a:r>
            <a:r>
              <a:rPr lang="en-SG" sz="1600" dirty="0">
                <a:latin typeface="Courier New" panose="02070309020205020404" pitchFamily="49" charset="0"/>
                <a:cs typeface="Courier New" panose="02070309020205020404" pitchFamily="49" charset="0"/>
              </a:rPr>
              <a:t>);</a:t>
            </a:r>
          </a:p>
          <a:p>
            <a:pPr marL="230400" indent="0">
              <a:lnSpc>
                <a:spcPct val="100000"/>
              </a:lnSpc>
              <a:spcBef>
                <a:spcPts val="300"/>
              </a:spcBef>
              <a:buNone/>
            </a:pPr>
            <a:r>
              <a:rPr lang="en-SG" sz="1600" dirty="0">
                <a:latin typeface="Courier New" panose="02070309020205020404" pitchFamily="49" charset="0"/>
                <a:cs typeface="Courier New" panose="02070309020205020404" pitchFamily="49" charset="0"/>
              </a:rPr>
              <a:t>    else</a:t>
            </a:r>
          </a:p>
          <a:p>
            <a:pPr marL="230400" indent="0">
              <a:lnSpc>
                <a:spcPct val="100000"/>
              </a:lnSpc>
              <a:spcBef>
                <a:spcPts val="300"/>
              </a:spcBef>
              <a:buNone/>
            </a:pPr>
            <a:r>
              <a:rPr lang="en-SG" sz="1600" dirty="0">
                <a:latin typeface="Courier New" panose="02070309020205020404" pitchFamily="49" charset="0"/>
                <a:cs typeface="Courier New" panose="02070309020205020404" pitchFamily="49" charset="0"/>
              </a:rPr>
              <a:t>       BSTT(cur-&gt;</a:t>
            </a:r>
            <a:r>
              <a:rPr lang="en-SG" sz="1600" dirty="0" err="1">
                <a:latin typeface="Courier New" panose="02070309020205020404" pitchFamily="49" charset="0"/>
                <a:cs typeface="Courier New" panose="02070309020205020404" pitchFamily="49" charset="0"/>
              </a:rPr>
              <a:t>right,c</a:t>
            </a:r>
            <a:r>
              <a:rPr lang="en-SG" sz="1600" dirty="0">
                <a:latin typeface="Courier New" panose="02070309020205020404" pitchFamily="49" charset="0"/>
                <a:cs typeface="Courier New" panose="02070309020205020404" pitchFamily="49" charset="0"/>
              </a:rPr>
              <a:t>);</a:t>
            </a:r>
          </a:p>
          <a:p>
            <a:pPr marL="230400" indent="0">
              <a:lnSpc>
                <a:spcPct val="100000"/>
              </a:lnSpc>
              <a:spcBef>
                <a:spcPts val="300"/>
              </a:spcBef>
              <a:buNone/>
            </a:pPr>
            <a:r>
              <a:rPr lang="en-SG" sz="1600" dirty="0">
                <a:solidFill>
                  <a:prstClr val="black"/>
                </a:solidFill>
                <a:latin typeface="Courier New" panose="02070309020205020404" pitchFamily="49" charset="0"/>
                <a:cs typeface="Courier New" panose="02070309020205020404" pitchFamily="49" charset="0"/>
              </a:rPr>
              <a:t>}</a:t>
            </a:r>
          </a:p>
          <a:p>
            <a:pPr marL="0" indent="0">
              <a:lnSpc>
                <a:spcPct val="150000"/>
              </a:lnSpc>
              <a:buNone/>
            </a:pPr>
            <a:endParaRPr lang="en-SG" sz="1600" dirty="0"/>
          </a:p>
        </p:txBody>
      </p:sp>
      <p:sp>
        <p:nvSpPr>
          <p:cNvPr id="2" name="Title 1"/>
          <p:cNvSpPr>
            <a:spLocks noGrp="1"/>
          </p:cNvSpPr>
          <p:nvPr>
            <p:ph type="title"/>
          </p:nvPr>
        </p:nvSpPr>
        <p:spPr/>
        <p:txBody>
          <a:bodyPr/>
          <a:lstStyle/>
          <a:p>
            <a:r>
              <a:rPr lang="en-SG" dirty="0"/>
              <a:t>BST Traversal (BSTT)</a:t>
            </a:r>
          </a:p>
        </p:txBody>
      </p:sp>
      <p:sp>
        <p:nvSpPr>
          <p:cNvPr id="3" name="Content Placeholder 1"/>
          <p:cNvSpPr txBox="1">
            <a:spLocks/>
          </p:cNvSpPr>
          <p:nvPr/>
        </p:nvSpPr>
        <p:spPr>
          <a:xfrm>
            <a:off x="1097281" y="1380226"/>
            <a:ext cx="3843203"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30400" marR="5080" indent="-230400">
              <a:lnSpc>
                <a:spcPct val="150000"/>
              </a:lnSpc>
              <a:buFont typeface="Arial"/>
              <a:buChar char="•"/>
              <a:tabLst>
                <a:tab pos="355600" algn="l"/>
              </a:tabLst>
            </a:pPr>
            <a:r>
              <a:rPr lang="en-SG" sz="1800" spc="-15" dirty="0">
                <a:latin typeface="Verdana (Body)"/>
                <a:cs typeface="Calibri"/>
              </a:rPr>
              <a:t>Check the traversal pattern for </a:t>
            </a:r>
            <a:br>
              <a:rPr lang="en-SG" sz="1800" spc="-15" dirty="0">
                <a:latin typeface="Verdana (Body)"/>
                <a:cs typeface="Calibri"/>
              </a:rPr>
            </a:br>
            <a:r>
              <a:rPr lang="en-SG" sz="1800" b="1" spc="-15" dirty="0">
                <a:latin typeface="Verdana (Body)"/>
                <a:cs typeface="Calibri"/>
              </a:rPr>
              <a:t>BSTT(root, ‘K’)</a:t>
            </a:r>
          </a:p>
        </p:txBody>
      </p:sp>
      <p:grpSp>
        <p:nvGrpSpPr>
          <p:cNvPr id="4" name="Group 3"/>
          <p:cNvGrpSpPr/>
          <p:nvPr/>
        </p:nvGrpSpPr>
        <p:grpSpPr>
          <a:xfrm>
            <a:off x="5037896" y="1487637"/>
            <a:ext cx="2880375" cy="2507015"/>
            <a:chOff x="4905146" y="2397660"/>
            <a:chExt cx="3476854" cy="3026178"/>
          </a:xfrm>
        </p:grpSpPr>
        <p:sp>
          <p:nvSpPr>
            <p:cNvPr id="5" name="object 8"/>
            <p:cNvSpPr/>
            <p:nvPr/>
          </p:nvSpPr>
          <p:spPr>
            <a:xfrm>
              <a:off x="6542776" y="2397660"/>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6" name="object 9"/>
            <p:cNvSpPr txBox="1"/>
            <p:nvPr/>
          </p:nvSpPr>
          <p:spPr>
            <a:xfrm>
              <a:off x="6682876" y="2448510"/>
              <a:ext cx="193945"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H</a:t>
              </a:r>
              <a:endParaRPr sz="1400">
                <a:solidFill>
                  <a:prstClr val="black"/>
                </a:solidFill>
                <a:latin typeface="Verdana (Body)"/>
                <a:cs typeface="Calibri"/>
              </a:endParaRPr>
            </a:p>
          </p:txBody>
        </p:sp>
        <p:sp>
          <p:nvSpPr>
            <p:cNvPr id="7" name="object 11"/>
            <p:cNvSpPr/>
            <p:nvPr/>
          </p:nvSpPr>
          <p:spPr>
            <a:xfrm>
              <a:off x="5657210" y="2955228"/>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8" name="object 12"/>
            <p:cNvSpPr txBox="1"/>
            <p:nvPr/>
          </p:nvSpPr>
          <p:spPr>
            <a:xfrm>
              <a:off x="5812684" y="2992020"/>
              <a:ext cx="158085"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E</a:t>
              </a:r>
              <a:endParaRPr sz="1400">
                <a:solidFill>
                  <a:prstClr val="black"/>
                </a:solidFill>
                <a:latin typeface="Verdana (Body)"/>
                <a:cs typeface="Calibri"/>
              </a:endParaRPr>
            </a:p>
          </p:txBody>
        </p:sp>
        <p:sp>
          <p:nvSpPr>
            <p:cNvPr id="9" name="object 14"/>
            <p:cNvSpPr/>
            <p:nvPr/>
          </p:nvSpPr>
          <p:spPr>
            <a:xfrm>
              <a:off x="5214396"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0" name="object 15"/>
            <p:cNvSpPr txBox="1"/>
            <p:nvPr/>
          </p:nvSpPr>
          <p:spPr>
            <a:xfrm>
              <a:off x="5363535" y="3637434"/>
              <a:ext cx="172720" cy="346495"/>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B</a:t>
              </a:r>
              <a:endParaRPr sz="1400">
                <a:solidFill>
                  <a:prstClr val="black"/>
                </a:solidFill>
                <a:latin typeface="Verdana (Body)"/>
                <a:cs typeface="Calibri"/>
              </a:endParaRPr>
            </a:p>
          </p:txBody>
        </p:sp>
        <p:sp>
          <p:nvSpPr>
            <p:cNvPr id="11" name="object 17"/>
            <p:cNvSpPr/>
            <p:nvPr/>
          </p:nvSpPr>
          <p:spPr>
            <a:xfrm>
              <a:off x="6099993"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2" name="object 18"/>
            <p:cNvSpPr txBox="1"/>
            <p:nvPr/>
          </p:nvSpPr>
          <p:spPr>
            <a:xfrm>
              <a:off x="6258771" y="3637434"/>
              <a:ext cx="150765"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F</a:t>
              </a:r>
              <a:endParaRPr sz="1400">
                <a:solidFill>
                  <a:prstClr val="black"/>
                </a:solidFill>
                <a:latin typeface="Verdana (Body)"/>
                <a:cs typeface="Calibri"/>
              </a:endParaRPr>
            </a:p>
          </p:txBody>
        </p:sp>
        <p:sp>
          <p:nvSpPr>
            <p:cNvPr id="13" name="object 20"/>
            <p:cNvSpPr/>
            <p:nvPr/>
          </p:nvSpPr>
          <p:spPr>
            <a:xfrm>
              <a:off x="7428372" y="2955228"/>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4" name="object 21"/>
            <p:cNvSpPr txBox="1"/>
            <p:nvPr/>
          </p:nvSpPr>
          <p:spPr>
            <a:xfrm>
              <a:off x="7591612" y="2992020"/>
              <a:ext cx="140520"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L</a:t>
              </a:r>
              <a:endParaRPr sz="1400">
                <a:solidFill>
                  <a:prstClr val="black"/>
                </a:solidFill>
                <a:latin typeface="Verdana (Body)"/>
                <a:cs typeface="Calibri"/>
              </a:endParaRPr>
            </a:p>
          </p:txBody>
        </p:sp>
        <p:sp>
          <p:nvSpPr>
            <p:cNvPr id="15" name="object 23"/>
            <p:cNvSpPr/>
            <p:nvPr/>
          </p:nvSpPr>
          <p:spPr>
            <a:xfrm>
              <a:off x="6985589"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6" name="object 24"/>
            <p:cNvSpPr txBox="1"/>
            <p:nvPr/>
          </p:nvSpPr>
          <p:spPr>
            <a:xfrm>
              <a:off x="7160434" y="3637434"/>
              <a:ext cx="113441" cy="346495"/>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J</a:t>
              </a:r>
              <a:endParaRPr sz="1400">
                <a:solidFill>
                  <a:prstClr val="black"/>
                </a:solidFill>
                <a:latin typeface="Verdana (Body)"/>
                <a:cs typeface="Calibri"/>
              </a:endParaRPr>
            </a:p>
          </p:txBody>
        </p:sp>
        <p:sp>
          <p:nvSpPr>
            <p:cNvPr id="17" name="object 26"/>
            <p:cNvSpPr/>
            <p:nvPr/>
          </p:nvSpPr>
          <p:spPr>
            <a:xfrm>
              <a:off x="7871155"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8" name="object 27"/>
            <p:cNvSpPr txBox="1"/>
            <p:nvPr/>
          </p:nvSpPr>
          <p:spPr>
            <a:xfrm>
              <a:off x="7984741" y="3637434"/>
              <a:ext cx="254689" cy="346495"/>
            </a:xfrm>
            <a:prstGeom prst="ellipse">
              <a:avLst/>
            </a:prstGeom>
          </p:spPr>
          <p:txBody>
            <a:bodyPr vert="horz" wrap="square" lIns="0" tIns="0" rIns="0" bIns="0" rtlCol="0">
              <a:spAutoFit/>
            </a:bodyPr>
            <a:lstStyle/>
            <a:p>
              <a:pPr marL="12700"/>
              <a:r>
                <a:rPr sz="1400" spc="-20" dirty="0">
                  <a:solidFill>
                    <a:prstClr val="black"/>
                  </a:solidFill>
                  <a:latin typeface="Verdana (Body)"/>
                  <a:cs typeface="Calibri"/>
                </a:rPr>
                <a:t>M</a:t>
              </a:r>
              <a:endParaRPr sz="1400">
                <a:solidFill>
                  <a:prstClr val="black"/>
                </a:solidFill>
                <a:latin typeface="Verdana (Body)"/>
                <a:cs typeface="Calibri"/>
              </a:endParaRPr>
            </a:p>
          </p:txBody>
        </p:sp>
        <p:sp>
          <p:nvSpPr>
            <p:cNvPr id="19" name="object 47"/>
            <p:cNvSpPr/>
            <p:nvPr/>
          </p:nvSpPr>
          <p:spPr>
            <a:xfrm>
              <a:off x="6237977" y="4286611"/>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0" name="object 48"/>
            <p:cNvSpPr txBox="1"/>
            <p:nvPr/>
          </p:nvSpPr>
          <p:spPr>
            <a:xfrm>
              <a:off x="6364907" y="4323403"/>
              <a:ext cx="196141" cy="346495"/>
            </a:xfrm>
            <a:prstGeom prst="ellipse">
              <a:avLst/>
            </a:prstGeom>
          </p:spPr>
          <p:txBody>
            <a:bodyPr vert="horz" wrap="square" lIns="0" tIns="0" rIns="0" bIns="0" rtlCol="0">
              <a:spAutoFit/>
            </a:bodyPr>
            <a:lstStyle/>
            <a:p>
              <a:pPr marL="12700"/>
              <a:r>
                <a:rPr sz="1400" spc="-15" dirty="0">
                  <a:solidFill>
                    <a:prstClr val="black"/>
                  </a:solidFill>
                  <a:latin typeface="Verdana (Body)"/>
                  <a:cs typeface="Calibri"/>
                </a:rPr>
                <a:t>G</a:t>
              </a:r>
              <a:endParaRPr sz="1400" dirty="0">
                <a:solidFill>
                  <a:prstClr val="black"/>
                </a:solidFill>
                <a:latin typeface="Verdana (Body)"/>
                <a:cs typeface="Calibri"/>
              </a:endParaRPr>
            </a:p>
          </p:txBody>
        </p:sp>
        <p:sp>
          <p:nvSpPr>
            <p:cNvPr id="21" name="object 50"/>
            <p:cNvSpPr/>
            <p:nvPr/>
          </p:nvSpPr>
          <p:spPr>
            <a:xfrm>
              <a:off x="7433922"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2" name="object 51"/>
            <p:cNvSpPr txBox="1"/>
            <p:nvPr/>
          </p:nvSpPr>
          <p:spPr>
            <a:xfrm>
              <a:off x="7573586" y="4328477"/>
              <a:ext cx="166866" cy="346495"/>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K</a:t>
              </a:r>
              <a:endParaRPr sz="1400" dirty="0">
                <a:solidFill>
                  <a:prstClr val="black"/>
                </a:solidFill>
                <a:latin typeface="Verdana (Body)"/>
                <a:cs typeface="Calibri"/>
              </a:endParaRPr>
            </a:p>
          </p:txBody>
        </p:sp>
        <p:sp>
          <p:nvSpPr>
            <p:cNvPr id="23" name="object 59"/>
            <p:cNvSpPr/>
            <p:nvPr/>
          </p:nvSpPr>
          <p:spPr>
            <a:xfrm>
              <a:off x="6825022"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4" name="object 60"/>
            <p:cNvSpPr txBox="1"/>
            <p:nvPr/>
          </p:nvSpPr>
          <p:spPr>
            <a:xfrm>
              <a:off x="7019793" y="4328477"/>
              <a:ext cx="95874" cy="346495"/>
            </a:xfrm>
            <a:prstGeom prst="ellipse">
              <a:avLst/>
            </a:prstGeom>
          </p:spPr>
          <p:txBody>
            <a:bodyPr vert="horz" wrap="square" lIns="0" tIns="0" rIns="0" bIns="0" rtlCol="0">
              <a:spAutoFit/>
            </a:bodyPr>
            <a:lstStyle/>
            <a:p>
              <a:pPr marL="12700"/>
              <a:r>
                <a:rPr sz="1400" spc="-5" dirty="0">
                  <a:solidFill>
                    <a:prstClr val="black"/>
                  </a:solidFill>
                  <a:latin typeface="Verdana (Body)"/>
                  <a:cs typeface="Calibri"/>
                </a:rPr>
                <a:t>I</a:t>
              </a:r>
              <a:endParaRPr sz="1400">
                <a:solidFill>
                  <a:prstClr val="black"/>
                </a:solidFill>
                <a:latin typeface="Verdana (Body)"/>
                <a:cs typeface="Calibri"/>
              </a:endParaRPr>
            </a:p>
          </p:txBody>
        </p:sp>
        <p:sp>
          <p:nvSpPr>
            <p:cNvPr id="25" name="object 65"/>
            <p:cNvSpPr/>
            <p:nvPr/>
          </p:nvSpPr>
          <p:spPr>
            <a:xfrm>
              <a:off x="5514045"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6" name="object 66"/>
            <p:cNvSpPr txBox="1"/>
            <p:nvPr/>
          </p:nvSpPr>
          <p:spPr>
            <a:xfrm>
              <a:off x="5664399" y="4328477"/>
              <a:ext cx="169794"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C</a:t>
              </a:r>
              <a:endParaRPr sz="1400">
                <a:solidFill>
                  <a:prstClr val="black"/>
                </a:solidFill>
                <a:latin typeface="Verdana (Body)"/>
                <a:cs typeface="Calibri"/>
              </a:endParaRPr>
            </a:p>
          </p:txBody>
        </p:sp>
        <p:sp>
          <p:nvSpPr>
            <p:cNvPr id="27" name="object 71"/>
            <p:cNvSpPr/>
            <p:nvPr/>
          </p:nvSpPr>
          <p:spPr>
            <a:xfrm>
              <a:off x="4905146"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8" name="object 72"/>
            <p:cNvSpPr txBox="1"/>
            <p:nvPr/>
          </p:nvSpPr>
          <p:spPr>
            <a:xfrm>
              <a:off x="5050303" y="4328477"/>
              <a:ext cx="182236" cy="346495"/>
            </a:xfrm>
            <a:prstGeom prst="ellipse">
              <a:avLst/>
            </a:prstGeom>
          </p:spPr>
          <p:txBody>
            <a:bodyPr vert="horz" wrap="square" lIns="0" tIns="0" rIns="0" bIns="0" rtlCol="0">
              <a:spAutoFit/>
            </a:bodyPr>
            <a:lstStyle/>
            <a:p>
              <a:pPr marL="12700"/>
              <a:r>
                <a:rPr sz="1400" spc="-15" dirty="0">
                  <a:solidFill>
                    <a:prstClr val="black"/>
                  </a:solidFill>
                  <a:latin typeface="Verdana (Body)"/>
                  <a:cs typeface="Calibri"/>
                </a:rPr>
                <a:t>A</a:t>
              </a:r>
              <a:endParaRPr sz="1400">
                <a:solidFill>
                  <a:prstClr val="black"/>
                </a:solidFill>
                <a:latin typeface="Verdana (Body)"/>
                <a:cs typeface="Calibri"/>
              </a:endParaRPr>
            </a:p>
          </p:txBody>
        </p:sp>
        <p:sp>
          <p:nvSpPr>
            <p:cNvPr id="29" name="object 77"/>
            <p:cNvSpPr/>
            <p:nvPr/>
          </p:nvSpPr>
          <p:spPr>
            <a:xfrm>
              <a:off x="5735452" y="4982684"/>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30" name="object 78"/>
            <p:cNvSpPr txBox="1"/>
            <p:nvPr/>
          </p:nvSpPr>
          <p:spPr>
            <a:xfrm>
              <a:off x="5876426" y="5033534"/>
              <a:ext cx="191750"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D</a:t>
              </a:r>
              <a:endParaRPr sz="1400">
                <a:solidFill>
                  <a:prstClr val="black"/>
                </a:solidFill>
                <a:latin typeface="Verdana (Body)"/>
                <a:cs typeface="Calibri"/>
              </a:endParaRPr>
            </a:p>
          </p:txBody>
        </p:sp>
        <p:cxnSp>
          <p:nvCxnSpPr>
            <p:cNvPr id="31" name="直接箭头连接符 31"/>
            <p:cNvCxnSpPr>
              <a:stCxn id="5" idx="5"/>
              <a:endCxn id="13" idx="1"/>
            </p:cNvCxnSpPr>
            <p:nvPr/>
          </p:nvCxnSpPr>
          <p:spPr>
            <a:xfrm>
              <a:off x="6978809" y="2774205"/>
              <a:ext cx="524375" cy="24562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2" name="直接箭头连接符 32"/>
            <p:cNvCxnSpPr>
              <a:stCxn id="5" idx="3"/>
              <a:endCxn id="7" idx="7"/>
            </p:cNvCxnSpPr>
            <p:nvPr/>
          </p:nvCxnSpPr>
          <p:spPr>
            <a:xfrm flipH="1">
              <a:off x="6093243" y="2774205"/>
              <a:ext cx="524345" cy="24562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3" name="直接箭头连接符 33"/>
            <p:cNvCxnSpPr>
              <a:stCxn id="7" idx="4"/>
              <a:endCxn id="9" idx="7"/>
            </p:cNvCxnSpPr>
            <p:nvPr/>
          </p:nvCxnSpPr>
          <p:spPr>
            <a:xfrm flipH="1">
              <a:off x="5650429" y="3396382"/>
              <a:ext cx="262204"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4" name="直接箭头连接符 34"/>
            <p:cNvCxnSpPr>
              <a:stCxn id="13" idx="3"/>
              <a:endCxn id="15" idx="0"/>
            </p:cNvCxnSpPr>
            <p:nvPr/>
          </p:nvCxnSpPr>
          <p:spPr>
            <a:xfrm flipH="1">
              <a:off x="7241012" y="3331776"/>
              <a:ext cx="262172"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5" name="直接箭头连接符 35"/>
            <p:cNvCxnSpPr>
              <a:stCxn id="7" idx="4"/>
              <a:endCxn id="11" idx="1"/>
            </p:cNvCxnSpPr>
            <p:nvPr/>
          </p:nvCxnSpPr>
          <p:spPr>
            <a:xfrm>
              <a:off x="5912633" y="3396382"/>
              <a:ext cx="262172"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6" name="直接箭头连接符 36"/>
            <p:cNvCxnSpPr>
              <a:stCxn id="13" idx="5"/>
              <a:endCxn id="17" idx="0"/>
            </p:cNvCxnSpPr>
            <p:nvPr/>
          </p:nvCxnSpPr>
          <p:spPr>
            <a:xfrm>
              <a:off x="7864405" y="3331776"/>
              <a:ext cx="262173"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7" name="直接箭头连接符 37"/>
            <p:cNvCxnSpPr>
              <a:stCxn id="9" idx="4"/>
              <a:endCxn id="25" idx="0"/>
            </p:cNvCxnSpPr>
            <p:nvPr/>
          </p:nvCxnSpPr>
          <p:spPr>
            <a:xfrm>
              <a:off x="5469819" y="4041796"/>
              <a:ext cx="299649"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8" name="直接箭头连接符 38"/>
            <p:cNvCxnSpPr>
              <a:stCxn id="9" idx="4"/>
              <a:endCxn id="27" idx="0"/>
            </p:cNvCxnSpPr>
            <p:nvPr/>
          </p:nvCxnSpPr>
          <p:spPr>
            <a:xfrm flipH="1">
              <a:off x="5160569" y="4041796"/>
              <a:ext cx="309250"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9" name="直接箭头连接符 39"/>
            <p:cNvCxnSpPr>
              <a:stCxn id="15" idx="4"/>
              <a:endCxn id="23" idx="0"/>
            </p:cNvCxnSpPr>
            <p:nvPr/>
          </p:nvCxnSpPr>
          <p:spPr>
            <a:xfrm flipH="1">
              <a:off x="7080445" y="4041796"/>
              <a:ext cx="160567"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40" name="直接箭头连接符 40"/>
            <p:cNvCxnSpPr>
              <a:stCxn id="11" idx="4"/>
              <a:endCxn id="19" idx="0"/>
            </p:cNvCxnSpPr>
            <p:nvPr/>
          </p:nvCxnSpPr>
          <p:spPr>
            <a:xfrm>
              <a:off x="6355416" y="4041796"/>
              <a:ext cx="137984" cy="244815"/>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41" name="直接箭头连接符 41"/>
            <p:cNvCxnSpPr>
              <a:stCxn id="15" idx="4"/>
              <a:endCxn id="21" idx="0"/>
            </p:cNvCxnSpPr>
            <p:nvPr/>
          </p:nvCxnSpPr>
          <p:spPr>
            <a:xfrm>
              <a:off x="7241012" y="4041796"/>
              <a:ext cx="448333"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42" name="直接箭头连接符 42"/>
            <p:cNvCxnSpPr>
              <a:stCxn id="25" idx="4"/>
              <a:endCxn id="29" idx="0"/>
            </p:cNvCxnSpPr>
            <p:nvPr/>
          </p:nvCxnSpPr>
          <p:spPr>
            <a:xfrm>
              <a:off x="5769468" y="4732839"/>
              <a:ext cx="221407" cy="249845"/>
            </a:xfrm>
            <a:prstGeom prst="straightConnector1">
              <a:avLst/>
            </a:prstGeom>
            <a:noFill/>
            <a:ln w="38100" cap="flat" cmpd="sng" algn="ctr">
              <a:solidFill>
                <a:srgbClr val="4F81BD">
                  <a:shade val="95000"/>
                  <a:satMod val="105000"/>
                </a:srgbClr>
              </a:solidFill>
              <a:prstDash val="solid"/>
              <a:tailEnd type="triangle"/>
            </a:ln>
            <a:effectLst/>
          </p:spPr>
        </p:cxnSp>
      </p:grpSp>
      <p:sp>
        <p:nvSpPr>
          <p:cNvPr id="55" name="文本框 148"/>
          <p:cNvSpPr txBox="1"/>
          <p:nvPr/>
        </p:nvSpPr>
        <p:spPr>
          <a:xfrm>
            <a:off x="6812664" y="1590281"/>
            <a:ext cx="878377" cy="307777"/>
          </a:xfrm>
          <a:prstGeom prst="rect">
            <a:avLst/>
          </a:prstGeom>
          <a:noFill/>
        </p:spPr>
        <p:txBody>
          <a:bodyPr wrap="square" rtlCol="0">
            <a:spAutoFit/>
          </a:bodyPr>
          <a:lstStyle/>
          <a:p>
            <a:r>
              <a:rPr lang="en-US" altLang="zh-CN" sz="1400">
                <a:solidFill>
                  <a:srgbClr val="C00000"/>
                </a:solidFill>
                <a:latin typeface="Calibri (Body)"/>
              </a:rPr>
              <a:t>‘K’ </a:t>
            </a:r>
            <a:r>
              <a:rPr lang="en-US" altLang="zh-CN" sz="1400" dirty="0">
                <a:solidFill>
                  <a:srgbClr val="C00000"/>
                </a:solidFill>
                <a:latin typeface="Calibri (Body)"/>
              </a:rPr>
              <a:t>&gt;</a:t>
            </a:r>
            <a:r>
              <a:rPr lang="en-US" altLang="zh-CN" sz="1400">
                <a:solidFill>
                  <a:srgbClr val="C00000"/>
                </a:solidFill>
                <a:latin typeface="Calibri (Body)"/>
              </a:rPr>
              <a:t> </a:t>
            </a:r>
            <a:r>
              <a:rPr lang="en-US" altLang="zh-CN" sz="1400" dirty="0">
                <a:solidFill>
                  <a:srgbClr val="C00000"/>
                </a:solidFill>
                <a:latin typeface="Calibri (Body)"/>
              </a:rPr>
              <a:t>‘H’</a:t>
            </a:r>
            <a:endParaRPr lang="zh-CN" altLang="en-US" sz="1400" dirty="0">
              <a:solidFill>
                <a:srgbClr val="C00000"/>
              </a:solidFill>
              <a:latin typeface="Calibri (Body)"/>
            </a:endParaRPr>
          </a:p>
        </p:txBody>
      </p:sp>
      <p:sp>
        <p:nvSpPr>
          <p:cNvPr id="56" name="文本框 149"/>
          <p:cNvSpPr txBox="1"/>
          <p:nvPr/>
        </p:nvSpPr>
        <p:spPr>
          <a:xfrm>
            <a:off x="6381279" y="2123863"/>
            <a:ext cx="878377" cy="307777"/>
          </a:xfrm>
          <a:prstGeom prst="rect">
            <a:avLst/>
          </a:prstGeom>
          <a:noFill/>
        </p:spPr>
        <p:txBody>
          <a:bodyPr wrap="square" rtlCol="0">
            <a:spAutoFit/>
          </a:bodyPr>
          <a:lstStyle/>
          <a:p>
            <a:r>
              <a:rPr lang="en-US" altLang="zh-CN" sz="1400">
                <a:solidFill>
                  <a:srgbClr val="C00000"/>
                </a:solidFill>
                <a:latin typeface="Calibri (Body)"/>
              </a:rPr>
              <a:t>‘K’ &gt; ‘L’</a:t>
            </a:r>
            <a:endParaRPr lang="zh-CN" altLang="en-US" sz="1400" dirty="0">
              <a:solidFill>
                <a:srgbClr val="C00000"/>
              </a:solidFill>
              <a:latin typeface="Calibri (Body)"/>
            </a:endParaRPr>
          </a:p>
        </p:txBody>
      </p:sp>
      <p:sp>
        <p:nvSpPr>
          <p:cNvPr id="48" name="文本框 149"/>
          <p:cNvSpPr txBox="1"/>
          <p:nvPr/>
        </p:nvSpPr>
        <p:spPr>
          <a:xfrm>
            <a:off x="7022926" y="2722191"/>
            <a:ext cx="878377" cy="307777"/>
          </a:xfrm>
          <a:prstGeom prst="rect">
            <a:avLst/>
          </a:prstGeom>
          <a:noFill/>
        </p:spPr>
        <p:txBody>
          <a:bodyPr wrap="square" rtlCol="0">
            <a:spAutoFit/>
          </a:bodyPr>
          <a:lstStyle/>
          <a:p>
            <a:r>
              <a:rPr lang="en-US" altLang="zh-CN" sz="1400">
                <a:solidFill>
                  <a:srgbClr val="C00000"/>
                </a:solidFill>
                <a:latin typeface="Calibri (Body)"/>
              </a:rPr>
              <a:t>‘K’ &gt; ‘J’</a:t>
            </a:r>
            <a:endParaRPr lang="zh-CN" altLang="en-US" sz="1400" dirty="0">
              <a:solidFill>
                <a:srgbClr val="C00000"/>
              </a:solidFill>
              <a:latin typeface="Calibri (Body)"/>
            </a:endParaRPr>
          </a:p>
        </p:txBody>
      </p:sp>
    </p:spTree>
    <p:extLst>
      <p:ext uri="{BB962C8B-B14F-4D97-AF65-F5344CB8AC3E}">
        <p14:creationId xmlns:p14="http://schemas.microsoft.com/office/powerpoint/2010/main" val="1159545971"/>
      </p:ext>
    </p:extLst>
  </p:cSld>
  <p:clrMapOvr>
    <a:masterClrMapping/>
  </p:clrMapOvr>
  <p:transition>
    <p:wipe dir="u"/>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3BF2F-FEED-4B93-B888-F88706916FC0}"/>
              </a:ext>
            </a:extLst>
          </p:cNvPr>
          <p:cNvSpPr>
            <a:spLocks noGrp="1"/>
          </p:cNvSpPr>
          <p:nvPr>
            <p:ph type="title"/>
          </p:nvPr>
        </p:nvSpPr>
        <p:spPr/>
        <p:txBody>
          <a:bodyPr/>
          <a:lstStyle/>
          <a:p>
            <a:r>
              <a:rPr lang="en-SG" dirty="0"/>
              <a:t>BST Traversal (BSTT) – finding ‘b’</a:t>
            </a:r>
          </a:p>
        </p:txBody>
      </p:sp>
      <p:sp>
        <p:nvSpPr>
          <p:cNvPr id="3" name="Rectangle 2">
            <a:extLst>
              <a:ext uri="{FF2B5EF4-FFF2-40B4-BE49-F238E27FC236}">
                <a16:creationId xmlns:a16="http://schemas.microsoft.com/office/drawing/2014/main" id="{93B73C1E-C2EE-4A2F-A13E-64E16D8C13CC}"/>
              </a:ext>
            </a:extLst>
          </p:cNvPr>
          <p:cNvSpPr/>
          <p:nvPr/>
        </p:nvSpPr>
        <p:spPr>
          <a:xfrm>
            <a:off x="112772" y="656343"/>
            <a:ext cx="3579998" cy="1669688"/>
          </a:xfrm>
          <a:prstGeom prst="rect">
            <a:avLst/>
          </a:prstGeom>
          <a:solidFill>
            <a:schemeClr val="bg1"/>
          </a:solidFill>
          <a:ln w="19050">
            <a:solidFill>
              <a:srgbClr val="C00000"/>
            </a:solidFill>
          </a:ln>
        </p:spPr>
        <p:style>
          <a:lnRef idx="2">
            <a:schemeClr val="accent1"/>
          </a:lnRef>
          <a:fillRef idx="1">
            <a:schemeClr val="lt1"/>
          </a:fillRef>
          <a:effectRef idx="0">
            <a:schemeClr val="accent1"/>
          </a:effectRef>
          <a:fontRef idx="minor">
            <a:schemeClr val="dk1"/>
          </a:fontRef>
        </p:style>
        <p:txBody>
          <a:bodyPr wrap="square">
            <a:spAutoFit/>
          </a:bodyPr>
          <a:lstStyle/>
          <a:p>
            <a:pPr>
              <a:lnSpc>
                <a:spcPct val="100000"/>
              </a:lnSpc>
              <a:buNone/>
            </a:pPr>
            <a:r>
              <a:rPr lang="en-US" sz="1000" dirty="0">
                <a:solidFill>
                  <a:prstClr val="black"/>
                </a:solidFill>
                <a:latin typeface="Courier New" panose="02070309020205020404" pitchFamily="49" charset="0"/>
                <a:cs typeface="Courier New" panose="02070309020205020404" pitchFamily="49" charset="0"/>
              </a:rPr>
              <a:t>void</a:t>
            </a:r>
            <a:r>
              <a:rPr lang="en-US" sz="1000" b="1" dirty="0">
                <a:solidFill>
                  <a:prstClr val="black"/>
                </a:solidFill>
                <a:latin typeface="Courier New" panose="02070309020205020404" pitchFamily="49" charset="0"/>
                <a:cs typeface="Courier New" panose="02070309020205020404" pitchFamily="49" charset="0"/>
              </a:rPr>
              <a:t> </a:t>
            </a:r>
            <a:r>
              <a:rPr lang="en-US" sz="1000" b="1" dirty="0">
                <a:solidFill>
                  <a:srgbClr val="C00000"/>
                </a:solidFill>
                <a:latin typeface="Courier New" panose="02070309020205020404" pitchFamily="49" charset="0"/>
                <a:cs typeface="Courier New" panose="02070309020205020404" pitchFamily="49" charset="0"/>
              </a:rPr>
              <a:t>BSTT</a:t>
            </a:r>
            <a:r>
              <a:rPr lang="en-US" sz="1000" spc="-5" dirty="0">
                <a:solidFill>
                  <a:prstClr val="black"/>
                </a:solidFill>
                <a:latin typeface="Courier New" panose="02070309020205020404" pitchFamily="49" charset="0"/>
                <a:cs typeface="Courier New" panose="02070309020205020404" pitchFamily="49" charset="0"/>
              </a:rPr>
              <a:t>(</a:t>
            </a:r>
            <a:r>
              <a:rPr lang="en-US" sz="1000" spc="-5" dirty="0" err="1">
                <a:solidFill>
                  <a:prstClr val="black"/>
                </a:solidFill>
                <a:latin typeface="Courier New" panose="02070309020205020404" pitchFamily="49" charset="0"/>
                <a:cs typeface="Courier New" panose="02070309020205020404" pitchFamily="49" charset="0"/>
              </a:rPr>
              <a:t>BTNod</a:t>
            </a:r>
            <a:r>
              <a:rPr lang="en-US" sz="1000" dirty="0" err="1">
                <a:solidFill>
                  <a:prstClr val="black"/>
                </a:solidFill>
                <a:latin typeface="Courier New" panose="02070309020205020404" pitchFamily="49" charset="0"/>
                <a:cs typeface="Courier New" panose="02070309020205020404" pitchFamily="49" charset="0"/>
              </a:rPr>
              <a:t>e</a:t>
            </a:r>
            <a:r>
              <a:rPr lang="en-US" sz="1000" dirty="0">
                <a:solidFill>
                  <a:prstClr val="black"/>
                </a:solidFill>
                <a:latin typeface="Courier New" panose="02070309020205020404" pitchFamily="49" charset="0"/>
                <a:cs typeface="Courier New" panose="02070309020205020404" pitchFamily="49" charset="0"/>
              </a:rPr>
              <a:t> </a:t>
            </a:r>
            <a:r>
              <a:rPr lang="en-US" sz="1000" spc="-5" dirty="0">
                <a:solidFill>
                  <a:prstClr val="black"/>
                </a:solidFill>
                <a:latin typeface="Courier New" panose="02070309020205020404" pitchFamily="49" charset="0"/>
                <a:cs typeface="Courier New" panose="02070309020205020404" pitchFamily="49" charset="0"/>
              </a:rPr>
              <a:t>*cur, char c){</a:t>
            </a:r>
            <a:endParaRPr lang="en-US" sz="1000" dirty="0">
              <a:solidFill>
                <a:prstClr val="black"/>
              </a:solidFill>
              <a:latin typeface="Courier New" panose="02070309020205020404" pitchFamily="49" charset="0"/>
              <a:cs typeface="Courier New" panose="02070309020205020404" pitchFamily="49" charset="0"/>
            </a:endParaRPr>
          </a:p>
          <a:p>
            <a:pPr indent="-457200">
              <a:lnSpc>
                <a:spcPct val="100000"/>
              </a:lnSpc>
              <a:buNone/>
            </a:pPr>
            <a:r>
              <a:rPr lang="en-SG" sz="1000" dirty="0">
                <a:latin typeface="Courier New" panose="02070309020205020404" pitchFamily="49" charset="0"/>
                <a:cs typeface="Courier New" panose="02070309020205020404" pitchFamily="49" charset="0"/>
              </a:rPr>
              <a:t>    if (cur == NULL) return;</a:t>
            </a:r>
            <a:endParaRPr lang="en-SG" sz="300" dirty="0">
              <a:latin typeface="Courier New" panose="02070309020205020404" pitchFamily="49" charset="0"/>
              <a:cs typeface="Courier New" panose="02070309020205020404" pitchFamily="49" charset="0"/>
            </a:endParaRPr>
          </a:p>
          <a:p>
            <a:pPr indent="-457200">
              <a:lnSpc>
                <a:spcPct val="100000"/>
              </a:lnSpc>
              <a:buNone/>
            </a:pPr>
            <a:r>
              <a:rPr lang="en-SG" sz="1000" dirty="0">
                <a:latin typeface="Courier New" panose="02070309020205020404" pitchFamily="49" charset="0"/>
                <a:cs typeface="Courier New" panose="02070309020205020404" pitchFamily="49" charset="0"/>
              </a:rPr>
              <a:t>    if (c==cur-&gt;item){ </a:t>
            </a:r>
          </a:p>
          <a:p>
            <a:pPr indent="-457200">
              <a:lnSpc>
                <a:spcPct val="100000"/>
              </a:lnSpc>
              <a:buNone/>
            </a:pPr>
            <a:r>
              <a:rPr lang="en-SG" sz="1000" dirty="0">
                <a:latin typeface="Courier New" panose="02070309020205020404" pitchFamily="49" charset="0"/>
                <a:cs typeface="Courier New" panose="02070309020205020404" pitchFamily="49" charset="0"/>
              </a:rPr>
              <a:t>        </a:t>
            </a:r>
            <a:r>
              <a:rPr lang="en-SG" sz="1000" dirty="0" err="1">
                <a:latin typeface="Courier New" panose="02070309020205020404" pitchFamily="49" charset="0"/>
                <a:cs typeface="Courier New" panose="02070309020205020404" pitchFamily="49" charset="0"/>
              </a:rPr>
              <a:t>printf</a:t>
            </a:r>
            <a:r>
              <a:rPr lang="en-SG" sz="1000" dirty="0">
                <a:latin typeface="Courier New" panose="02070309020205020404" pitchFamily="49" charset="0"/>
                <a:cs typeface="Courier New" panose="02070309020205020404" pitchFamily="49" charset="0"/>
              </a:rPr>
              <a:t>(“found!\n”); return;</a:t>
            </a:r>
          </a:p>
          <a:p>
            <a:pPr indent="-457200">
              <a:lnSpc>
                <a:spcPct val="100000"/>
              </a:lnSpc>
              <a:buNone/>
            </a:pPr>
            <a:r>
              <a:rPr lang="en-SG" sz="1000" dirty="0">
                <a:latin typeface="Courier New" panose="02070309020205020404" pitchFamily="49" charset="0"/>
                <a:cs typeface="Courier New" panose="02070309020205020404" pitchFamily="49" charset="0"/>
              </a:rPr>
              <a:t>    }</a:t>
            </a:r>
          </a:p>
          <a:p>
            <a:pPr indent="-457200">
              <a:lnSpc>
                <a:spcPct val="100000"/>
              </a:lnSpc>
              <a:buNone/>
            </a:pPr>
            <a:r>
              <a:rPr lang="en-SG" sz="1000" dirty="0">
                <a:latin typeface="Courier New" panose="02070309020205020404" pitchFamily="49" charset="0"/>
                <a:cs typeface="Courier New" panose="02070309020205020404" pitchFamily="49" charset="0"/>
              </a:rPr>
              <a:t>    if (c &lt; cur-&gt;item) </a:t>
            </a:r>
          </a:p>
          <a:p>
            <a:pPr indent="-457200">
              <a:lnSpc>
                <a:spcPct val="100000"/>
              </a:lnSpc>
              <a:buNone/>
            </a:pPr>
            <a:r>
              <a:rPr lang="en-SG" sz="1000" dirty="0">
                <a:latin typeface="Courier New" panose="02070309020205020404" pitchFamily="49" charset="0"/>
                <a:cs typeface="Courier New" panose="02070309020205020404" pitchFamily="49" charset="0"/>
              </a:rPr>
              <a:t>       </a:t>
            </a:r>
            <a:r>
              <a:rPr lang="en-SG" sz="1000" b="1" dirty="0">
                <a:solidFill>
                  <a:srgbClr val="00B050"/>
                </a:solidFill>
                <a:latin typeface="Courier New" panose="02070309020205020404" pitchFamily="49" charset="0"/>
                <a:cs typeface="Courier New" panose="02070309020205020404" pitchFamily="49" charset="0"/>
              </a:rPr>
              <a:t>BSTT(cur-&gt;</a:t>
            </a:r>
            <a:r>
              <a:rPr lang="en-SG" sz="1000" b="1" dirty="0" err="1">
                <a:solidFill>
                  <a:srgbClr val="00B050"/>
                </a:solidFill>
                <a:latin typeface="Courier New" panose="02070309020205020404" pitchFamily="49" charset="0"/>
                <a:cs typeface="Courier New" panose="02070309020205020404" pitchFamily="49" charset="0"/>
              </a:rPr>
              <a:t>left,c</a:t>
            </a:r>
            <a:r>
              <a:rPr lang="en-SG" sz="1000" b="1" dirty="0">
                <a:solidFill>
                  <a:srgbClr val="00B050"/>
                </a:solidFill>
                <a:latin typeface="Courier New" panose="02070309020205020404" pitchFamily="49" charset="0"/>
                <a:cs typeface="Courier New" panose="02070309020205020404" pitchFamily="49" charset="0"/>
              </a:rPr>
              <a:t>);</a:t>
            </a:r>
          </a:p>
          <a:p>
            <a:pPr indent="-457200">
              <a:lnSpc>
                <a:spcPct val="100000"/>
              </a:lnSpc>
              <a:buNone/>
            </a:pPr>
            <a:r>
              <a:rPr lang="en-SG" sz="1000" dirty="0">
                <a:latin typeface="Courier New" panose="02070309020205020404" pitchFamily="49" charset="0"/>
                <a:cs typeface="Courier New" panose="02070309020205020404" pitchFamily="49" charset="0"/>
              </a:rPr>
              <a:t>    else</a:t>
            </a:r>
          </a:p>
          <a:p>
            <a:pPr indent="-457200">
              <a:lnSpc>
                <a:spcPct val="100000"/>
              </a:lnSpc>
              <a:buNone/>
            </a:pPr>
            <a:r>
              <a:rPr lang="en-SG" sz="1000" dirty="0">
                <a:solidFill>
                  <a:schemeClr val="tx1"/>
                </a:solidFill>
                <a:latin typeface="Courier New" panose="02070309020205020404" pitchFamily="49" charset="0"/>
                <a:cs typeface="Courier New" panose="02070309020205020404" pitchFamily="49" charset="0"/>
              </a:rPr>
              <a:t>       </a:t>
            </a:r>
            <a:r>
              <a:rPr lang="en-SG" sz="1000" b="1" dirty="0">
                <a:solidFill>
                  <a:schemeClr val="tx1"/>
                </a:solidFill>
                <a:latin typeface="Courier New" panose="02070309020205020404" pitchFamily="49" charset="0"/>
                <a:cs typeface="Courier New" panose="02070309020205020404" pitchFamily="49" charset="0"/>
              </a:rPr>
              <a:t>BSTT(cur-&gt;</a:t>
            </a:r>
            <a:r>
              <a:rPr lang="en-SG" sz="1000" b="1" dirty="0" err="1">
                <a:solidFill>
                  <a:schemeClr val="tx1"/>
                </a:solidFill>
                <a:latin typeface="Courier New" panose="02070309020205020404" pitchFamily="49" charset="0"/>
                <a:cs typeface="Courier New" panose="02070309020205020404" pitchFamily="49" charset="0"/>
              </a:rPr>
              <a:t>right,c</a:t>
            </a:r>
            <a:r>
              <a:rPr lang="en-SG" sz="1000" b="1" dirty="0">
                <a:solidFill>
                  <a:schemeClr val="tx1"/>
                </a:solidFill>
                <a:latin typeface="Courier New" panose="02070309020205020404" pitchFamily="49" charset="0"/>
                <a:cs typeface="Courier New" panose="02070309020205020404" pitchFamily="49" charset="0"/>
              </a:rPr>
              <a:t>);</a:t>
            </a:r>
          </a:p>
          <a:p>
            <a:pPr>
              <a:lnSpc>
                <a:spcPct val="100000"/>
              </a:lnSpc>
              <a:spcBef>
                <a:spcPts val="300"/>
              </a:spcBef>
              <a:buNone/>
            </a:pPr>
            <a:r>
              <a:rPr lang="en-SG" sz="1000" dirty="0">
                <a:solidFill>
                  <a:prstClr val="black"/>
                </a:solidFill>
                <a:latin typeface="Courier New" panose="02070309020205020404" pitchFamily="49" charset="0"/>
                <a:cs typeface="Courier New" panose="02070309020205020404" pitchFamily="49" charset="0"/>
              </a:rPr>
              <a:t>}</a:t>
            </a:r>
          </a:p>
        </p:txBody>
      </p:sp>
      <p:sp>
        <p:nvSpPr>
          <p:cNvPr id="7" name="object 8">
            <a:extLst>
              <a:ext uri="{FF2B5EF4-FFF2-40B4-BE49-F238E27FC236}">
                <a16:creationId xmlns:a16="http://schemas.microsoft.com/office/drawing/2014/main" id="{4E2CE230-92D2-47F6-B325-A18B2C123FFA}"/>
              </a:ext>
            </a:extLst>
          </p:cNvPr>
          <p:cNvSpPr/>
          <p:nvPr/>
        </p:nvSpPr>
        <p:spPr>
          <a:xfrm>
            <a:off x="7349619" y="745957"/>
            <a:ext cx="423206" cy="365471"/>
          </a:xfrm>
          <a:prstGeom prst="ellipse">
            <a:avLst/>
          </a:prstGeom>
          <a:solidFill>
            <a:schemeClr val="bg1">
              <a:lumMod val="65000"/>
            </a:schemeClr>
          </a:solidFill>
          <a:ln w="25399">
            <a:solidFill>
              <a:srgbClr val="839950"/>
            </a:solidFill>
          </a:ln>
        </p:spPr>
        <p:txBody>
          <a:bodyPr wrap="square" lIns="0" tIns="0" rIns="0" bIns="0" rtlCol="0"/>
          <a:lstStyle/>
          <a:p>
            <a:endParaRPr sz="1400" b="1">
              <a:solidFill>
                <a:schemeClr val="bg1"/>
              </a:solidFill>
              <a:latin typeface="Verdana (Body)"/>
            </a:endParaRPr>
          </a:p>
        </p:txBody>
      </p:sp>
      <p:sp>
        <p:nvSpPr>
          <p:cNvPr id="8" name="object 9">
            <a:extLst>
              <a:ext uri="{FF2B5EF4-FFF2-40B4-BE49-F238E27FC236}">
                <a16:creationId xmlns:a16="http://schemas.microsoft.com/office/drawing/2014/main" id="{0E444FB0-A255-4274-B174-FA6B4ABE464C}"/>
              </a:ext>
            </a:extLst>
          </p:cNvPr>
          <p:cNvSpPr txBox="1"/>
          <p:nvPr/>
        </p:nvSpPr>
        <p:spPr>
          <a:xfrm>
            <a:off x="7465684" y="788083"/>
            <a:ext cx="160672" cy="302955"/>
          </a:xfrm>
          <a:prstGeom prst="ellipse">
            <a:avLst/>
          </a:prstGeom>
          <a:noFill/>
        </p:spPr>
        <p:txBody>
          <a:bodyPr vert="horz" wrap="square" lIns="0" tIns="0" rIns="0" bIns="0" rtlCol="0">
            <a:spAutoFit/>
          </a:bodyPr>
          <a:lstStyle/>
          <a:p>
            <a:pPr marL="12700"/>
            <a:r>
              <a:rPr sz="1400" b="1" dirty="0">
                <a:solidFill>
                  <a:schemeClr val="bg1"/>
                </a:solidFill>
                <a:latin typeface="Verdana (Body)"/>
                <a:cs typeface="Calibri"/>
              </a:rPr>
              <a:t>H</a:t>
            </a:r>
          </a:p>
        </p:txBody>
      </p:sp>
      <p:sp>
        <p:nvSpPr>
          <p:cNvPr id="9" name="object 11">
            <a:extLst>
              <a:ext uri="{FF2B5EF4-FFF2-40B4-BE49-F238E27FC236}">
                <a16:creationId xmlns:a16="http://schemas.microsoft.com/office/drawing/2014/main" id="{A85361FD-B1DA-4873-B140-B1730096809F}"/>
              </a:ext>
            </a:extLst>
          </p:cNvPr>
          <p:cNvSpPr/>
          <p:nvPr/>
        </p:nvSpPr>
        <p:spPr>
          <a:xfrm>
            <a:off x="6615978" y="1207870"/>
            <a:ext cx="423206" cy="365471"/>
          </a:xfrm>
          <a:prstGeom prst="ellipse">
            <a:avLst/>
          </a:prstGeom>
          <a:solidFill>
            <a:schemeClr val="bg1">
              <a:lumMod val="65000"/>
            </a:schemeClr>
          </a:solidFill>
          <a:ln w="25399">
            <a:solidFill>
              <a:srgbClr val="839950"/>
            </a:solidFill>
          </a:ln>
        </p:spPr>
        <p:txBody>
          <a:bodyPr wrap="square" lIns="0" tIns="0" rIns="0" bIns="0" rtlCol="0"/>
          <a:lstStyle/>
          <a:p>
            <a:endParaRPr sz="1400" b="1">
              <a:solidFill>
                <a:schemeClr val="bg1"/>
              </a:solidFill>
              <a:latin typeface="Verdana (Body)"/>
            </a:endParaRPr>
          </a:p>
        </p:txBody>
      </p:sp>
      <p:sp>
        <p:nvSpPr>
          <p:cNvPr id="10" name="object 12">
            <a:extLst>
              <a:ext uri="{FF2B5EF4-FFF2-40B4-BE49-F238E27FC236}">
                <a16:creationId xmlns:a16="http://schemas.microsoft.com/office/drawing/2014/main" id="{9098C7CB-72BE-4C88-BC8C-5741E52AE2F5}"/>
              </a:ext>
            </a:extLst>
          </p:cNvPr>
          <p:cNvSpPr txBox="1"/>
          <p:nvPr/>
        </p:nvSpPr>
        <p:spPr>
          <a:xfrm>
            <a:off x="6744779" y="1238350"/>
            <a:ext cx="130964" cy="302955"/>
          </a:xfrm>
          <a:prstGeom prst="ellipse">
            <a:avLst/>
          </a:prstGeom>
          <a:noFill/>
        </p:spPr>
        <p:txBody>
          <a:bodyPr vert="horz" wrap="square" lIns="0" tIns="0" rIns="0" bIns="0" rtlCol="0">
            <a:spAutoFit/>
          </a:bodyPr>
          <a:lstStyle/>
          <a:p>
            <a:pPr marL="12700"/>
            <a:r>
              <a:rPr sz="1400" b="1" dirty="0">
                <a:solidFill>
                  <a:schemeClr val="bg1"/>
                </a:solidFill>
                <a:latin typeface="Verdana (Body)"/>
                <a:cs typeface="Calibri"/>
              </a:rPr>
              <a:t>E</a:t>
            </a:r>
            <a:endParaRPr sz="1400" b="1">
              <a:solidFill>
                <a:schemeClr val="bg1"/>
              </a:solidFill>
              <a:latin typeface="Verdana (Body)"/>
              <a:cs typeface="Calibri"/>
            </a:endParaRPr>
          </a:p>
        </p:txBody>
      </p:sp>
      <p:sp>
        <p:nvSpPr>
          <p:cNvPr id="11" name="object 14">
            <a:extLst>
              <a:ext uri="{FF2B5EF4-FFF2-40B4-BE49-F238E27FC236}">
                <a16:creationId xmlns:a16="http://schemas.microsoft.com/office/drawing/2014/main" id="{76C36217-C672-45A2-9440-D4D626E21B54}"/>
              </a:ext>
            </a:extLst>
          </p:cNvPr>
          <p:cNvSpPr/>
          <p:nvPr/>
        </p:nvSpPr>
        <p:spPr>
          <a:xfrm>
            <a:off x="6249132" y="1742559"/>
            <a:ext cx="423206" cy="365471"/>
          </a:xfrm>
          <a:prstGeom prst="ellipse">
            <a:avLst/>
          </a:prstGeom>
          <a:solidFill>
            <a:schemeClr val="bg1">
              <a:lumMod val="65000"/>
            </a:schemeClr>
          </a:solidFill>
          <a:ln w="25399">
            <a:solidFill>
              <a:srgbClr val="839950"/>
            </a:solidFill>
          </a:ln>
        </p:spPr>
        <p:txBody>
          <a:bodyPr wrap="square" lIns="0" tIns="0" rIns="0" bIns="0" rtlCol="0"/>
          <a:lstStyle/>
          <a:p>
            <a:endParaRPr sz="1400" b="1">
              <a:solidFill>
                <a:schemeClr val="bg1"/>
              </a:solidFill>
              <a:latin typeface="Verdana (Body)"/>
            </a:endParaRPr>
          </a:p>
        </p:txBody>
      </p:sp>
      <p:sp>
        <p:nvSpPr>
          <p:cNvPr id="12" name="object 15">
            <a:extLst>
              <a:ext uri="{FF2B5EF4-FFF2-40B4-BE49-F238E27FC236}">
                <a16:creationId xmlns:a16="http://schemas.microsoft.com/office/drawing/2014/main" id="{38602F98-06D4-407E-AF4D-D5BE1A5AE357}"/>
              </a:ext>
            </a:extLst>
          </p:cNvPr>
          <p:cNvSpPr txBox="1"/>
          <p:nvPr/>
        </p:nvSpPr>
        <p:spPr>
          <a:xfrm>
            <a:off x="6372685" y="1773039"/>
            <a:ext cx="143089" cy="302955"/>
          </a:xfrm>
          <a:prstGeom prst="ellipse">
            <a:avLst/>
          </a:prstGeom>
          <a:noFill/>
        </p:spPr>
        <p:txBody>
          <a:bodyPr vert="horz" wrap="square" lIns="0" tIns="0" rIns="0" bIns="0" rtlCol="0">
            <a:spAutoFit/>
          </a:bodyPr>
          <a:lstStyle/>
          <a:p>
            <a:pPr marL="12700"/>
            <a:r>
              <a:rPr sz="1400" b="1" spc="-10" dirty="0">
                <a:solidFill>
                  <a:schemeClr val="bg1"/>
                </a:solidFill>
                <a:latin typeface="Verdana (Body)"/>
                <a:cs typeface="Calibri"/>
              </a:rPr>
              <a:t>B</a:t>
            </a:r>
            <a:endParaRPr sz="1400" b="1">
              <a:solidFill>
                <a:schemeClr val="bg1"/>
              </a:solidFill>
              <a:latin typeface="Verdana (Body)"/>
              <a:cs typeface="Calibri"/>
            </a:endParaRPr>
          </a:p>
        </p:txBody>
      </p:sp>
      <p:sp>
        <p:nvSpPr>
          <p:cNvPr id="13" name="object 17">
            <a:extLst>
              <a:ext uri="{FF2B5EF4-FFF2-40B4-BE49-F238E27FC236}">
                <a16:creationId xmlns:a16="http://schemas.microsoft.com/office/drawing/2014/main" id="{0C64EAEA-F814-4E1F-A111-99FF3C88DFB0}"/>
              </a:ext>
            </a:extLst>
          </p:cNvPr>
          <p:cNvSpPr/>
          <p:nvPr/>
        </p:nvSpPr>
        <p:spPr>
          <a:xfrm>
            <a:off x="6982799" y="1742559"/>
            <a:ext cx="423206" cy="365471"/>
          </a:xfrm>
          <a:prstGeom prst="ellipse">
            <a:avLst/>
          </a:prstGeom>
          <a:solidFill>
            <a:schemeClr val="bg1">
              <a:lumMod val="65000"/>
            </a:schemeClr>
          </a:solidFill>
          <a:ln w="25399">
            <a:solidFill>
              <a:srgbClr val="839950"/>
            </a:solidFill>
          </a:ln>
        </p:spPr>
        <p:txBody>
          <a:bodyPr wrap="square" lIns="0" tIns="0" rIns="0" bIns="0" rtlCol="0"/>
          <a:lstStyle/>
          <a:p>
            <a:endParaRPr sz="1400" b="1">
              <a:solidFill>
                <a:schemeClr val="bg1"/>
              </a:solidFill>
              <a:latin typeface="Verdana (Body)"/>
            </a:endParaRPr>
          </a:p>
        </p:txBody>
      </p:sp>
      <p:sp>
        <p:nvSpPr>
          <p:cNvPr id="14" name="object 18">
            <a:extLst>
              <a:ext uri="{FF2B5EF4-FFF2-40B4-BE49-F238E27FC236}">
                <a16:creationId xmlns:a16="http://schemas.microsoft.com/office/drawing/2014/main" id="{E60CDA7B-A65E-449D-A445-FC31F49679CA}"/>
              </a:ext>
            </a:extLst>
          </p:cNvPr>
          <p:cNvSpPr txBox="1"/>
          <p:nvPr/>
        </p:nvSpPr>
        <p:spPr>
          <a:xfrm>
            <a:off x="7114337" y="1773039"/>
            <a:ext cx="124900" cy="302955"/>
          </a:xfrm>
          <a:prstGeom prst="ellipse">
            <a:avLst/>
          </a:prstGeom>
          <a:noFill/>
        </p:spPr>
        <p:txBody>
          <a:bodyPr vert="horz" wrap="square" lIns="0" tIns="0" rIns="0" bIns="0" rtlCol="0">
            <a:spAutoFit/>
          </a:bodyPr>
          <a:lstStyle/>
          <a:p>
            <a:pPr marL="12700"/>
            <a:r>
              <a:rPr sz="1400" b="1" dirty="0">
                <a:solidFill>
                  <a:schemeClr val="bg1"/>
                </a:solidFill>
                <a:latin typeface="Verdana (Body)"/>
                <a:cs typeface="Calibri"/>
              </a:rPr>
              <a:t>F</a:t>
            </a:r>
            <a:endParaRPr sz="1400" b="1">
              <a:solidFill>
                <a:schemeClr val="bg1"/>
              </a:solidFill>
              <a:latin typeface="Verdana (Body)"/>
              <a:cs typeface="Calibri"/>
            </a:endParaRPr>
          </a:p>
        </p:txBody>
      </p:sp>
      <p:sp>
        <p:nvSpPr>
          <p:cNvPr id="15" name="object 20">
            <a:extLst>
              <a:ext uri="{FF2B5EF4-FFF2-40B4-BE49-F238E27FC236}">
                <a16:creationId xmlns:a16="http://schemas.microsoft.com/office/drawing/2014/main" id="{CB814ABD-7034-43DF-9959-394B1D8A58B2}"/>
              </a:ext>
            </a:extLst>
          </p:cNvPr>
          <p:cNvSpPr/>
          <p:nvPr/>
        </p:nvSpPr>
        <p:spPr>
          <a:xfrm>
            <a:off x="8083285" y="1207870"/>
            <a:ext cx="423206" cy="365471"/>
          </a:xfrm>
          <a:prstGeom prst="ellipse">
            <a:avLst/>
          </a:prstGeom>
          <a:solidFill>
            <a:schemeClr val="bg1">
              <a:lumMod val="65000"/>
            </a:schemeClr>
          </a:solidFill>
          <a:ln w="25399">
            <a:solidFill>
              <a:srgbClr val="839950"/>
            </a:solidFill>
          </a:ln>
        </p:spPr>
        <p:txBody>
          <a:bodyPr wrap="square" lIns="0" tIns="0" rIns="0" bIns="0" rtlCol="0"/>
          <a:lstStyle/>
          <a:p>
            <a:endParaRPr sz="1400" b="1">
              <a:solidFill>
                <a:schemeClr val="bg1"/>
              </a:solidFill>
              <a:latin typeface="Verdana (Body)"/>
            </a:endParaRPr>
          </a:p>
        </p:txBody>
      </p:sp>
      <p:sp>
        <p:nvSpPr>
          <p:cNvPr id="16" name="object 21">
            <a:extLst>
              <a:ext uri="{FF2B5EF4-FFF2-40B4-BE49-F238E27FC236}">
                <a16:creationId xmlns:a16="http://schemas.microsoft.com/office/drawing/2014/main" id="{F3E395FE-1161-4D92-81F3-62BC49DBD02D}"/>
              </a:ext>
            </a:extLst>
          </p:cNvPr>
          <p:cNvSpPr txBox="1"/>
          <p:nvPr/>
        </p:nvSpPr>
        <p:spPr>
          <a:xfrm>
            <a:off x="8218520" y="1238350"/>
            <a:ext cx="116413" cy="302955"/>
          </a:xfrm>
          <a:prstGeom prst="ellipse">
            <a:avLst/>
          </a:prstGeom>
          <a:noFill/>
        </p:spPr>
        <p:txBody>
          <a:bodyPr vert="horz" wrap="square" lIns="0" tIns="0" rIns="0" bIns="0" rtlCol="0">
            <a:spAutoFit/>
          </a:bodyPr>
          <a:lstStyle/>
          <a:p>
            <a:pPr marL="12700"/>
            <a:r>
              <a:rPr sz="1400" b="1" dirty="0">
                <a:solidFill>
                  <a:schemeClr val="bg1"/>
                </a:solidFill>
                <a:latin typeface="Verdana (Body)"/>
                <a:cs typeface="Calibri"/>
              </a:rPr>
              <a:t>L</a:t>
            </a:r>
            <a:endParaRPr sz="1400" b="1">
              <a:solidFill>
                <a:schemeClr val="bg1"/>
              </a:solidFill>
              <a:latin typeface="Verdana (Body)"/>
              <a:cs typeface="Calibri"/>
            </a:endParaRPr>
          </a:p>
        </p:txBody>
      </p:sp>
      <p:sp>
        <p:nvSpPr>
          <p:cNvPr id="17" name="object 23">
            <a:extLst>
              <a:ext uri="{FF2B5EF4-FFF2-40B4-BE49-F238E27FC236}">
                <a16:creationId xmlns:a16="http://schemas.microsoft.com/office/drawing/2014/main" id="{828E6829-134B-42C4-8C34-1EE206DE728C}"/>
              </a:ext>
            </a:extLst>
          </p:cNvPr>
          <p:cNvSpPr/>
          <p:nvPr/>
        </p:nvSpPr>
        <p:spPr>
          <a:xfrm>
            <a:off x="7716464" y="1742559"/>
            <a:ext cx="423206" cy="365471"/>
          </a:xfrm>
          <a:prstGeom prst="ellipse">
            <a:avLst/>
          </a:prstGeom>
          <a:solidFill>
            <a:schemeClr val="bg1">
              <a:lumMod val="65000"/>
            </a:schemeClr>
          </a:solidFill>
          <a:ln w="25399">
            <a:solidFill>
              <a:srgbClr val="839950"/>
            </a:solidFill>
          </a:ln>
        </p:spPr>
        <p:txBody>
          <a:bodyPr wrap="square" lIns="0" tIns="0" rIns="0" bIns="0" rtlCol="0"/>
          <a:lstStyle/>
          <a:p>
            <a:endParaRPr sz="1400" b="1">
              <a:solidFill>
                <a:schemeClr val="bg1"/>
              </a:solidFill>
              <a:latin typeface="Verdana (Body)"/>
            </a:endParaRPr>
          </a:p>
        </p:txBody>
      </p:sp>
      <p:sp>
        <p:nvSpPr>
          <p:cNvPr id="18" name="object 24">
            <a:extLst>
              <a:ext uri="{FF2B5EF4-FFF2-40B4-BE49-F238E27FC236}">
                <a16:creationId xmlns:a16="http://schemas.microsoft.com/office/drawing/2014/main" id="{BC07D610-5C75-49BD-8340-14204C3C2AFC}"/>
              </a:ext>
            </a:extLst>
          </p:cNvPr>
          <p:cNvSpPr txBox="1"/>
          <p:nvPr/>
        </p:nvSpPr>
        <p:spPr>
          <a:xfrm>
            <a:off x="7861313" y="1773039"/>
            <a:ext cx="93979" cy="302955"/>
          </a:xfrm>
          <a:prstGeom prst="ellipse">
            <a:avLst/>
          </a:prstGeom>
          <a:noFill/>
        </p:spPr>
        <p:txBody>
          <a:bodyPr vert="horz" wrap="square" lIns="0" tIns="0" rIns="0" bIns="0" rtlCol="0">
            <a:spAutoFit/>
          </a:bodyPr>
          <a:lstStyle/>
          <a:p>
            <a:pPr marL="12700"/>
            <a:r>
              <a:rPr sz="1400" b="1" spc="-10" dirty="0">
                <a:solidFill>
                  <a:schemeClr val="bg1"/>
                </a:solidFill>
                <a:latin typeface="Verdana (Body)"/>
                <a:cs typeface="Calibri"/>
              </a:rPr>
              <a:t>J</a:t>
            </a:r>
            <a:endParaRPr sz="1400" b="1">
              <a:solidFill>
                <a:schemeClr val="bg1"/>
              </a:solidFill>
              <a:latin typeface="Verdana (Body)"/>
              <a:cs typeface="Calibri"/>
            </a:endParaRPr>
          </a:p>
        </p:txBody>
      </p:sp>
      <p:sp>
        <p:nvSpPr>
          <p:cNvPr id="19" name="object 26">
            <a:extLst>
              <a:ext uri="{FF2B5EF4-FFF2-40B4-BE49-F238E27FC236}">
                <a16:creationId xmlns:a16="http://schemas.microsoft.com/office/drawing/2014/main" id="{B40D2FBF-F303-4C4A-A1D9-77565560EB91}"/>
              </a:ext>
            </a:extLst>
          </p:cNvPr>
          <p:cNvSpPr/>
          <p:nvPr/>
        </p:nvSpPr>
        <p:spPr>
          <a:xfrm>
            <a:off x="8450105" y="1742559"/>
            <a:ext cx="423206" cy="365471"/>
          </a:xfrm>
          <a:prstGeom prst="ellipse">
            <a:avLst/>
          </a:prstGeom>
          <a:solidFill>
            <a:schemeClr val="bg1">
              <a:lumMod val="65000"/>
            </a:schemeClr>
          </a:solidFill>
          <a:ln w="25399">
            <a:solidFill>
              <a:srgbClr val="839950"/>
            </a:solidFill>
          </a:ln>
        </p:spPr>
        <p:txBody>
          <a:bodyPr wrap="square" lIns="0" tIns="0" rIns="0" bIns="0" rtlCol="0"/>
          <a:lstStyle/>
          <a:p>
            <a:endParaRPr sz="1400" b="1">
              <a:solidFill>
                <a:schemeClr val="bg1"/>
              </a:solidFill>
              <a:latin typeface="Verdana (Body)"/>
            </a:endParaRPr>
          </a:p>
        </p:txBody>
      </p:sp>
      <p:sp>
        <p:nvSpPr>
          <p:cNvPr id="20" name="object 27">
            <a:extLst>
              <a:ext uri="{FF2B5EF4-FFF2-40B4-BE49-F238E27FC236}">
                <a16:creationId xmlns:a16="http://schemas.microsoft.com/office/drawing/2014/main" id="{FB5CC1C0-DCEC-47F7-9D8A-35F83DF9D6BC}"/>
              </a:ext>
            </a:extLst>
          </p:cNvPr>
          <p:cNvSpPr txBox="1"/>
          <p:nvPr/>
        </p:nvSpPr>
        <p:spPr>
          <a:xfrm>
            <a:off x="8544205" y="1773039"/>
            <a:ext cx="210995" cy="302955"/>
          </a:xfrm>
          <a:prstGeom prst="ellipse">
            <a:avLst/>
          </a:prstGeom>
          <a:noFill/>
        </p:spPr>
        <p:txBody>
          <a:bodyPr vert="horz" wrap="square" lIns="0" tIns="0" rIns="0" bIns="0" rtlCol="0">
            <a:spAutoFit/>
          </a:bodyPr>
          <a:lstStyle/>
          <a:p>
            <a:pPr marL="12700"/>
            <a:r>
              <a:rPr sz="1400" b="1" spc="-20" dirty="0">
                <a:solidFill>
                  <a:schemeClr val="bg1"/>
                </a:solidFill>
                <a:latin typeface="Verdana (Body)"/>
                <a:cs typeface="Calibri"/>
              </a:rPr>
              <a:t>M</a:t>
            </a:r>
            <a:endParaRPr sz="1400" b="1">
              <a:solidFill>
                <a:schemeClr val="bg1"/>
              </a:solidFill>
              <a:latin typeface="Verdana (Body)"/>
              <a:cs typeface="Calibri"/>
            </a:endParaRPr>
          </a:p>
        </p:txBody>
      </p:sp>
      <p:cxnSp>
        <p:nvCxnSpPr>
          <p:cNvPr id="33" name="直接箭头连接符 31">
            <a:extLst>
              <a:ext uri="{FF2B5EF4-FFF2-40B4-BE49-F238E27FC236}">
                <a16:creationId xmlns:a16="http://schemas.microsoft.com/office/drawing/2014/main" id="{45F410A1-0DE8-45CA-9C35-D056161AEB44}"/>
              </a:ext>
            </a:extLst>
          </p:cNvPr>
          <p:cNvCxnSpPr>
            <a:stCxn id="7" idx="5"/>
            <a:endCxn id="15" idx="1"/>
          </p:cNvCxnSpPr>
          <p:nvPr/>
        </p:nvCxnSpPr>
        <p:spPr>
          <a:xfrm>
            <a:off x="7710847" y="1057903"/>
            <a:ext cx="434415" cy="203490"/>
          </a:xfrm>
          <a:prstGeom prst="straightConnector1">
            <a:avLst/>
          </a:prstGeom>
          <a:solidFill>
            <a:schemeClr val="bg1">
              <a:lumMod val="65000"/>
            </a:schemeClr>
          </a:solidFill>
          <a:ln w="38100" cap="flat" cmpd="sng" algn="ctr">
            <a:solidFill>
              <a:srgbClr val="4F81BD">
                <a:shade val="95000"/>
                <a:satMod val="105000"/>
              </a:srgbClr>
            </a:solidFill>
            <a:prstDash val="solid"/>
            <a:tailEnd type="triangle"/>
          </a:ln>
          <a:effectLst/>
        </p:spPr>
      </p:cxnSp>
      <p:cxnSp>
        <p:nvCxnSpPr>
          <p:cNvPr id="34" name="直接箭头连接符 32">
            <a:extLst>
              <a:ext uri="{FF2B5EF4-FFF2-40B4-BE49-F238E27FC236}">
                <a16:creationId xmlns:a16="http://schemas.microsoft.com/office/drawing/2014/main" id="{E1D1E5A0-7206-4DF2-B629-FF10860EC397}"/>
              </a:ext>
            </a:extLst>
          </p:cNvPr>
          <p:cNvCxnSpPr>
            <a:stCxn id="7" idx="3"/>
            <a:endCxn id="9" idx="7"/>
          </p:cNvCxnSpPr>
          <p:nvPr/>
        </p:nvCxnSpPr>
        <p:spPr>
          <a:xfrm flipH="1">
            <a:off x="6977207" y="1057903"/>
            <a:ext cx="434390" cy="203490"/>
          </a:xfrm>
          <a:prstGeom prst="straightConnector1">
            <a:avLst/>
          </a:prstGeom>
          <a:solidFill>
            <a:schemeClr val="bg1">
              <a:lumMod val="65000"/>
            </a:schemeClr>
          </a:solidFill>
          <a:ln w="38100" cap="flat" cmpd="sng" algn="ctr">
            <a:solidFill>
              <a:srgbClr val="4F81BD">
                <a:shade val="95000"/>
                <a:satMod val="105000"/>
              </a:srgbClr>
            </a:solidFill>
            <a:prstDash val="solid"/>
            <a:tailEnd type="triangle"/>
          </a:ln>
          <a:effectLst/>
        </p:spPr>
      </p:cxnSp>
      <p:cxnSp>
        <p:nvCxnSpPr>
          <p:cNvPr id="35" name="直接箭头连接符 33">
            <a:extLst>
              <a:ext uri="{FF2B5EF4-FFF2-40B4-BE49-F238E27FC236}">
                <a16:creationId xmlns:a16="http://schemas.microsoft.com/office/drawing/2014/main" id="{E1D42E99-467E-4F7B-9DA9-FE2C16329F44}"/>
              </a:ext>
            </a:extLst>
          </p:cNvPr>
          <p:cNvCxnSpPr>
            <a:stCxn id="9" idx="4"/>
            <a:endCxn id="11" idx="7"/>
          </p:cNvCxnSpPr>
          <p:nvPr/>
        </p:nvCxnSpPr>
        <p:spPr>
          <a:xfrm flipH="1">
            <a:off x="6610360" y="1573341"/>
            <a:ext cx="217221" cy="222740"/>
          </a:xfrm>
          <a:prstGeom prst="straightConnector1">
            <a:avLst/>
          </a:prstGeom>
          <a:solidFill>
            <a:schemeClr val="bg1">
              <a:lumMod val="65000"/>
            </a:schemeClr>
          </a:solidFill>
          <a:ln w="38100" cap="flat" cmpd="sng" algn="ctr">
            <a:solidFill>
              <a:srgbClr val="4F81BD">
                <a:shade val="95000"/>
                <a:satMod val="105000"/>
              </a:srgbClr>
            </a:solidFill>
            <a:prstDash val="solid"/>
            <a:tailEnd type="triangle"/>
          </a:ln>
          <a:effectLst/>
        </p:spPr>
      </p:cxnSp>
      <p:cxnSp>
        <p:nvCxnSpPr>
          <p:cNvPr id="36" name="直接箭头连接符 34">
            <a:extLst>
              <a:ext uri="{FF2B5EF4-FFF2-40B4-BE49-F238E27FC236}">
                <a16:creationId xmlns:a16="http://schemas.microsoft.com/office/drawing/2014/main" id="{9511B687-9DDF-4A2A-97DB-E8E1048542FB}"/>
              </a:ext>
            </a:extLst>
          </p:cNvPr>
          <p:cNvCxnSpPr>
            <a:stCxn id="15" idx="3"/>
            <a:endCxn id="17" idx="0"/>
          </p:cNvCxnSpPr>
          <p:nvPr/>
        </p:nvCxnSpPr>
        <p:spPr>
          <a:xfrm flipH="1">
            <a:off x="7928068" y="1519818"/>
            <a:ext cx="217195" cy="222740"/>
          </a:xfrm>
          <a:prstGeom prst="straightConnector1">
            <a:avLst/>
          </a:prstGeom>
          <a:solidFill>
            <a:schemeClr val="bg1">
              <a:lumMod val="65000"/>
            </a:schemeClr>
          </a:solidFill>
          <a:ln w="38100" cap="flat" cmpd="sng" algn="ctr">
            <a:solidFill>
              <a:srgbClr val="4F81BD">
                <a:shade val="95000"/>
                <a:satMod val="105000"/>
              </a:srgbClr>
            </a:solidFill>
            <a:prstDash val="solid"/>
            <a:tailEnd type="triangle"/>
          </a:ln>
          <a:effectLst/>
        </p:spPr>
      </p:cxnSp>
      <p:cxnSp>
        <p:nvCxnSpPr>
          <p:cNvPr id="37" name="直接箭头连接符 35">
            <a:extLst>
              <a:ext uri="{FF2B5EF4-FFF2-40B4-BE49-F238E27FC236}">
                <a16:creationId xmlns:a16="http://schemas.microsoft.com/office/drawing/2014/main" id="{D9285835-5FFB-49F4-AF89-972DF857E05D}"/>
              </a:ext>
            </a:extLst>
          </p:cNvPr>
          <p:cNvCxnSpPr>
            <a:stCxn id="9" idx="4"/>
            <a:endCxn id="13" idx="1"/>
          </p:cNvCxnSpPr>
          <p:nvPr/>
        </p:nvCxnSpPr>
        <p:spPr>
          <a:xfrm>
            <a:off x="6827581" y="1573341"/>
            <a:ext cx="217195" cy="222740"/>
          </a:xfrm>
          <a:prstGeom prst="straightConnector1">
            <a:avLst/>
          </a:prstGeom>
          <a:solidFill>
            <a:schemeClr val="bg1">
              <a:lumMod val="65000"/>
            </a:schemeClr>
          </a:solidFill>
          <a:ln w="38100" cap="flat" cmpd="sng" algn="ctr">
            <a:solidFill>
              <a:srgbClr val="4F81BD">
                <a:shade val="95000"/>
                <a:satMod val="105000"/>
              </a:srgbClr>
            </a:solidFill>
            <a:prstDash val="solid"/>
            <a:tailEnd type="triangle"/>
          </a:ln>
          <a:effectLst/>
        </p:spPr>
      </p:cxnSp>
      <p:cxnSp>
        <p:nvCxnSpPr>
          <p:cNvPr id="38" name="直接箭头连接符 36">
            <a:extLst>
              <a:ext uri="{FF2B5EF4-FFF2-40B4-BE49-F238E27FC236}">
                <a16:creationId xmlns:a16="http://schemas.microsoft.com/office/drawing/2014/main" id="{270E37CD-5609-4CE7-A1C0-A0892E72AAD3}"/>
              </a:ext>
            </a:extLst>
          </p:cNvPr>
          <p:cNvCxnSpPr>
            <a:stCxn id="15" idx="5"/>
            <a:endCxn id="19" idx="0"/>
          </p:cNvCxnSpPr>
          <p:nvPr/>
        </p:nvCxnSpPr>
        <p:spPr>
          <a:xfrm>
            <a:off x="8444513" y="1519818"/>
            <a:ext cx="217195" cy="222740"/>
          </a:xfrm>
          <a:prstGeom prst="straightConnector1">
            <a:avLst/>
          </a:prstGeom>
          <a:solidFill>
            <a:schemeClr val="bg1">
              <a:lumMod val="65000"/>
            </a:schemeClr>
          </a:solidFill>
          <a:ln w="38100" cap="flat" cmpd="sng" algn="ctr">
            <a:solidFill>
              <a:srgbClr val="4F81BD">
                <a:shade val="95000"/>
                <a:satMod val="105000"/>
              </a:srgbClr>
            </a:solidFill>
            <a:prstDash val="solid"/>
            <a:tailEnd type="triangle"/>
          </a:ln>
          <a:effectLst/>
        </p:spPr>
      </p:cxnSp>
      <p:cxnSp>
        <p:nvCxnSpPr>
          <p:cNvPr id="46" name="Straight Arrow Connector 45">
            <a:extLst>
              <a:ext uri="{FF2B5EF4-FFF2-40B4-BE49-F238E27FC236}">
                <a16:creationId xmlns:a16="http://schemas.microsoft.com/office/drawing/2014/main" id="{BA0B593A-285E-4C1F-A165-47AC318101E5}"/>
              </a:ext>
            </a:extLst>
          </p:cNvPr>
          <p:cNvCxnSpPr/>
          <p:nvPr/>
        </p:nvCxnSpPr>
        <p:spPr>
          <a:xfrm flipH="1">
            <a:off x="2895186" y="763953"/>
            <a:ext cx="473268"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59" name="Rectangle 58">
            <a:extLst>
              <a:ext uri="{FF2B5EF4-FFF2-40B4-BE49-F238E27FC236}">
                <a16:creationId xmlns:a16="http://schemas.microsoft.com/office/drawing/2014/main" id="{D7255785-3BEA-4147-A99C-0974F71266C6}"/>
              </a:ext>
            </a:extLst>
          </p:cNvPr>
          <p:cNvSpPr/>
          <p:nvPr/>
        </p:nvSpPr>
        <p:spPr>
          <a:xfrm>
            <a:off x="265172" y="2433641"/>
            <a:ext cx="3579998" cy="1669688"/>
          </a:xfrm>
          <a:prstGeom prst="rect">
            <a:avLst/>
          </a:prstGeom>
          <a:solidFill>
            <a:schemeClr val="bg1"/>
          </a:solidFill>
          <a:ln w="19050">
            <a:solidFill>
              <a:srgbClr val="00B050"/>
            </a:solidFill>
          </a:ln>
        </p:spPr>
        <p:style>
          <a:lnRef idx="2">
            <a:schemeClr val="accent1"/>
          </a:lnRef>
          <a:fillRef idx="1">
            <a:schemeClr val="lt1"/>
          </a:fillRef>
          <a:effectRef idx="0">
            <a:schemeClr val="accent1"/>
          </a:effectRef>
          <a:fontRef idx="minor">
            <a:schemeClr val="dk1"/>
          </a:fontRef>
        </p:style>
        <p:txBody>
          <a:bodyPr wrap="square">
            <a:spAutoFit/>
          </a:bodyPr>
          <a:lstStyle/>
          <a:p>
            <a:pPr>
              <a:lnSpc>
                <a:spcPct val="100000"/>
              </a:lnSpc>
              <a:buNone/>
            </a:pPr>
            <a:r>
              <a:rPr lang="en-US" sz="1000" dirty="0">
                <a:solidFill>
                  <a:prstClr val="black"/>
                </a:solidFill>
                <a:latin typeface="Courier New" panose="02070309020205020404" pitchFamily="49" charset="0"/>
                <a:cs typeface="Courier New" panose="02070309020205020404" pitchFamily="49" charset="0"/>
              </a:rPr>
              <a:t>void</a:t>
            </a:r>
            <a:r>
              <a:rPr lang="en-US" sz="1000" b="1" dirty="0">
                <a:solidFill>
                  <a:prstClr val="black"/>
                </a:solidFill>
                <a:latin typeface="Courier New" panose="02070309020205020404" pitchFamily="49" charset="0"/>
                <a:cs typeface="Courier New" panose="02070309020205020404" pitchFamily="49" charset="0"/>
              </a:rPr>
              <a:t> </a:t>
            </a:r>
            <a:r>
              <a:rPr lang="en-US" sz="1000" b="1" dirty="0">
                <a:solidFill>
                  <a:srgbClr val="00B050"/>
                </a:solidFill>
                <a:latin typeface="Courier New" panose="02070309020205020404" pitchFamily="49" charset="0"/>
                <a:cs typeface="Courier New" panose="02070309020205020404" pitchFamily="49" charset="0"/>
              </a:rPr>
              <a:t>BSTT</a:t>
            </a:r>
            <a:r>
              <a:rPr lang="en-US" sz="1000" spc="-5" dirty="0">
                <a:solidFill>
                  <a:prstClr val="black"/>
                </a:solidFill>
                <a:latin typeface="Courier New" panose="02070309020205020404" pitchFamily="49" charset="0"/>
                <a:cs typeface="Courier New" panose="02070309020205020404" pitchFamily="49" charset="0"/>
              </a:rPr>
              <a:t>(</a:t>
            </a:r>
            <a:r>
              <a:rPr lang="en-US" sz="1000" spc="-5" dirty="0" err="1">
                <a:solidFill>
                  <a:prstClr val="black"/>
                </a:solidFill>
                <a:latin typeface="Courier New" panose="02070309020205020404" pitchFamily="49" charset="0"/>
                <a:cs typeface="Courier New" panose="02070309020205020404" pitchFamily="49" charset="0"/>
              </a:rPr>
              <a:t>BTNod</a:t>
            </a:r>
            <a:r>
              <a:rPr lang="en-US" sz="1000" dirty="0" err="1">
                <a:solidFill>
                  <a:prstClr val="black"/>
                </a:solidFill>
                <a:latin typeface="Courier New" panose="02070309020205020404" pitchFamily="49" charset="0"/>
                <a:cs typeface="Courier New" panose="02070309020205020404" pitchFamily="49" charset="0"/>
              </a:rPr>
              <a:t>e</a:t>
            </a:r>
            <a:r>
              <a:rPr lang="en-US" sz="1000" dirty="0">
                <a:solidFill>
                  <a:prstClr val="black"/>
                </a:solidFill>
                <a:latin typeface="Courier New" panose="02070309020205020404" pitchFamily="49" charset="0"/>
                <a:cs typeface="Courier New" panose="02070309020205020404" pitchFamily="49" charset="0"/>
              </a:rPr>
              <a:t> </a:t>
            </a:r>
            <a:r>
              <a:rPr lang="en-US" sz="1000" spc="-5" dirty="0">
                <a:solidFill>
                  <a:prstClr val="black"/>
                </a:solidFill>
                <a:latin typeface="Courier New" panose="02070309020205020404" pitchFamily="49" charset="0"/>
                <a:cs typeface="Courier New" panose="02070309020205020404" pitchFamily="49" charset="0"/>
              </a:rPr>
              <a:t>*cur, char c){</a:t>
            </a:r>
            <a:endParaRPr lang="en-US" sz="1000" dirty="0">
              <a:solidFill>
                <a:prstClr val="black"/>
              </a:solidFill>
              <a:latin typeface="Courier New" panose="02070309020205020404" pitchFamily="49" charset="0"/>
              <a:cs typeface="Courier New" panose="02070309020205020404" pitchFamily="49" charset="0"/>
            </a:endParaRPr>
          </a:p>
          <a:p>
            <a:pPr indent="-457200">
              <a:lnSpc>
                <a:spcPct val="100000"/>
              </a:lnSpc>
              <a:buNone/>
            </a:pPr>
            <a:r>
              <a:rPr lang="en-SG" sz="1000" dirty="0">
                <a:latin typeface="Courier New" panose="02070309020205020404" pitchFamily="49" charset="0"/>
                <a:cs typeface="Courier New" panose="02070309020205020404" pitchFamily="49" charset="0"/>
              </a:rPr>
              <a:t>    if (cur == NULL) return;</a:t>
            </a:r>
            <a:endParaRPr lang="en-SG" sz="300" dirty="0">
              <a:latin typeface="Courier New" panose="02070309020205020404" pitchFamily="49" charset="0"/>
              <a:cs typeface="Courier New" panose="02070309020205020404" pitchFamily="49" charset="0"/>
            </a:endParaRPr>
          </a:p>
          <a:p>
            <a:pPr indent="-457200">
              <a:lnSpc>
                <a:spcPct val="100000"/>
              </a:lnSpc>
              <a:buNone/>
            </a:pPr>
            <a:r>
              <a:rPr lang="en-SG" sz="1000" dirty="0">
                <a:latin typeface="Courier New" panose="02070309020205020404" pitchFamily="49" charset="0"/>
                <a:cs typeface="Courier New" panose="02070309020205020404" pitchFamily="49" charset="0"/>
              </a:rPr>
              <a:t>    if (c==cur-&gt;item){ </a:t>
            </a:r>
          </a:p>
          <a:p>
            <a:pPr indent="-457200">
              <a:lnSpc>
                <a:spcPct val="100000"/>
              </a:lnSpc>
              <a:buNone/>
            </a:pPr>
            <a:r>
              <a:rPr lang="en-SG" sz="1000" dirty="0">
                <a:latin typeface="Courier New" panose="02070309020205020404" pitchFamily="49" charset="0"/>
                <a:cs typeface="Courier New" panose="02070309020205020404" pitchFamily="49" charset="0"/>
              </a:rPr>
              <a:t>        </a:t>
            </a:r>
            <a:r>
              <a:rPr lang="en-SG" sz="1000" dirty="0" err="1">
                <a:latin typeface="Courier New" panose="02070309020205020404" pitchFamily="49" charset="0"/>
                <a:cs typeface="Courier New" panose="02070309020205020404" pitchFamily="49" charset="0"/>
              </a:rPr>
              <a:t>printf</a:t>
            </a:r>
            <a:r>
              <a:rPr lang="en-SG" sz="1000" dirty="0">
                <a:latin typeface="Courier New" panose="02070309020205020404" pitchFamily="49" charset="0"/>
                <a:cs typeface="Courier New" panose="02070309020205020404" pitchFamily="49" charset="0"/>
              </a:rPr>
              <a:t>(“found!\n”); return;</a:t>
            </a:r>
          </a:p>
          <a:p>
            <a:pPr indent="-457200">
              <a:lnSpc>
                <a:spcPct val="100000"/>
              </a:lnSpc>
              <a:buNone/>
            </a:pPr>
            <a:r>
              <a:rPr lang="en-SG" sz="1000" dirty="0">
                <a:latin typeface="Courier New" panose="02070309020205020404" pitchFamily="49" charset="0"/>
                <a:cs typeface="Courier New" panose="02070309020205020404" pitchFamily="49" charset="0"/>
              </a:rPr>
              <a:t>    }</a:t>
            </a:r>
          </a:p>
          <a:p>
            <a:pPr indent="-457200">
              <a:lnSpc>
                <a:spcPct val="100000"/>
              </a:lnSpc>
              <a:buNone/>
            </a:pPr>
            <a:r>
              <a:rPr lang="en-SG" sz="1000" dirty="0">
                <a:latin typeface="Courier New" panose="02070309020205020404" pitchFamily="49" charset="0"/>
                <a:cs typeface="Courier New" panose="02070309020205020404" pitchFamily="49" charset="0"/>
              </a:rPr>
              <a:t>    if (c &lt; cur-&gt;item) </a:t>
            </a:r>
          </a:p>
          <a:p>
            <a:pPr indent="-457200">
              <a:lnSpc>
                <a:spcPct val="100000"/>
              </a:lnSpc>
              <a:buNone/>
            </a:pPr>
            <a:r>
              <a:rPr lang="en-SG" sz="1000" dirty="0">
                <a:solidFill>
                  <a:schemeClr val="accent2"/>
                </a:solidFill>
                <a:latin typeface="Courier New" panose="02070309020205020404" pitchFamily="49" charset="0"/>
                <a:cs typeface="Courier New" panose="02070309020205020404" pitchFamily="49" charset="0"/>
              </a:rPr>
              <a:t>       </a:t>
            </a:r>
            <a:r>
              <a:rPr lang="en-SG" sz="1000" b="1" dirty="0">
                <a:solidFill>
                  <a:schemeClr val="accent2"/>
                </a:solidFill>
                <a:latin typeface="Courier New" panose="02070309020205020404" pitchFamily="49" charset="0"/>
                <a:cs typeface="Courier New" panose="02070309020205020404" pitchFamily="49" charset="0"/>
              </a:rPr>
              <a:t>BSTT(cur-&gt;</a:t>
            </a:r>
            <a:r>
              <a:rPr lang="en-SG" sz="1000" b="1" dirty="0" err="1">
                <a:solidFill>
                  <a:schemeClr val="accent2"/>
                </a:solidFill>
                <a:latin typeface="Courier New" panose="02070309020205020404" pitchFamily="49" charset="0"/>
                <a:cs typeface="Courier New" panose="02070309020205020404" pitchFamily="49" charset="0"/>
              </a:rPr>
              <a:t>left,c</a:t>
            </a:r>
            <a:r>
              <a:rPr lang="en-SG" sz="1000" b="1" dirty="0">
                <a:solidFill>
                  <a:schemeClr val="accent2"/>
                </a:solidFill>
                <a:latin typeface="Courier New" panose="02070309020205020404" pitchFamily="49" charset="0"/>
                <a:cs typeface="Courier New" panose="02070309020205020404" pitchFamily="49" charset="0"/>
              </a:rPr>
              <a:t>);</a:t>
            </a:r>
          </a:p>
          <a:p>
            <a:pPr indent="-457200">
              <a:lnSpc>
                <a:spcPct val="100000"/>
              </a:lnSpc>
              <a:buNone/>
            </a:pPr>
            <a:r>
              <a:rPr lang="en-SG" sz="1000" dirty="0">
                <a:latin typeface="Courier New" panose="02070309020205020404" pitchFamily="49" charset="0"/>
                <a:cs typeface="Courier New" panose="02070309020205020404" pitchFamily="49" charset="0"/>
              </a:rPr>
              <a:t>    else</a:t>
            </a:r>
          </a:p>
          <a:p>
            <a:pPr indent="-457200">
              <a:lnSpc>
                <a:spcPct val="100000"/>
              </a:lnSpc>
              <a:buNone/>
            </a:pPr>
            <a:r>
              <a:rPr lang="en-SG" sz="1000" dirty="0">
                <a:solidFill>
                  <a:schemeClr val="tx1"/>
                </a:solidFill>
                <a:latin typeface="Courier New" panose="02070309020205020404" pitchFamily="49" charset="0"/>
                <a:cs typeface="Courier New" panose="02070309020205020404" pitchFamily="49" charset="0"/>
              </a:rPr>
              <a:t>       </a:t>
            </a:r>
            <a:r>
              <a:rPr lang="en-SG" sz="1000" b="1" dirty="0">
                <a:solidFill>
                  <a:schemeClr val="tx1"/>
                </a:solidFill>
                <a:latin typeface="Courier New" panose="02070309020205020404" pitchFamily="49" charset="0"/>
                <a:cs typeface="Courier New" panose="02070309020205020404" pitchFamily="49" charset="0"/>
              </a:rPr>
              <a:t>BSTT(cur-&gt;</a:t>
            </a:r>
            <a:r>
              <a:rPr lang="en-SG" sz="1000" b="1" dirty="0" err="1">
                <a:solidFill>
                  <a:schemeClr val="tx1"/>
                </a:solidFill>
                <a:latin typeface="Courier New" panose="02070309020205020404" pitchFamily="49" charset="0"/>
                <a:cs typeface="Courier New" panose="02070309020205020404" pitchFamily="49" charset="0"/>
              </a:rPr>
              <a:t>right,c</a:t>
            </a:r>
            <a:r>
              <a:rPr lang="en-SG" sz="1000" b="1" dirty="0">
                <a:solidFill>
                  <a:schemeClr val="tx1"/>
                </a:solidFill>
                <a:latin typeface="Courier New" panose="02070309020205020404" pitchFamily="49" charset="0"/>
                <a:cs typeface="Courier New" panose="02070309020205020404" pitchFamily="49" charset="0"/>
              </a:rPr>
              <a:t>);</a:t>
            </a:r>
          </a:p>
          <a:p>
            <a:pPr>
              <a:lnSpc>
                <a:spcPct val="100000"/>
              </a:lnSpc>
              <a:spcBef>
                <a:spcPts val="300"/>
              </a:spcBef>
              <a:buNone/>
            </a:pPr>
            <a:r>
              <a:rPr lang="en-SG" sz="1000" dirty="0">
                <a:solidFill>
                  <a:prstClr val="black"/>
                </a:solidFill>
                <a:latin typeface="Courier New" panose="02070309020205020404" pitchFamily="49" charset="0"/>
                <a:cs typeface="Courier New" panose="02070309020205020404" pitchFamily="49" charset="0"/>
              </a:rPr>
              <a:t>}</a:t>
            </a:r>
          </a:p>
        </p:txBody>
      </p:sp>
      <p:cxnSp>
        <p:nvCxnSpPr>
          <p:cNvPr id="60" name="Straight Arrow Connector 59">
            <a:extLst>
              <a:ext uri="{FF2B5EF4-FFF2-40B4-BE49-F238E27FC236}">
                <a16:creationId xmlns:a16="http://schemas.microsoft.com/office/drawing/2014/main" id="{A94F7065-5CEC-4DB8-993E-337199C8B7DB}"/>
              </a:ext>
            </a:extLst>
          </p:cNvPr>
          <p:cNvCxnSpPr/>
          <p:nvPr/>
        </p:nvCxnSpPr>
        <p:spPr>
          <a:xfrm flipH="1">
            <a:off x="3047586" y="2541251"/>
            <a:ext cx="473268"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9430E27A-84B7-49E2-9205-32D01BB52B29}"/>
              </a:ext>
            </a:extLst>
          </p:cNvPr>
          <p:cNvCxnSpPr>
            <a:cxnSpLocks/>
          </p:cNvCxnSpPr>
          <p:nvPr/>
        </p:nvCxnSpPr>
        <p:spPr>
          <a:xfrm>
            <a:off x="970694" y="1773039"/>
            <a:ext cx="0" cy="66060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id="{6221D2D5-9522-4FC3-A7D8-5D6F8DBDECDD}"/>
              </a:ext>
            </a:extLst>
          </p:cNvPr>
          <p:cNvSpPr/>
          <p:nvPr/>
        </p:nvSpPr>
        <p:spPr>
          <a:xfrm>
            <a:off x="402332" y="4210939"/>
            <a:ext cx="3579998" cy="1669688"/>
          </a:xfrm>
          <a:prstGeom prst="rect">
            <a:avLst/>
          </a:prstGeom>
          <a:solidFill>
            <a:schemeClr val="bg1"/>
          </a:solidFill>
          <a:ln w="19050">
            <a:solidFill>
              <a:schemeClr val="accent2"/>
            </a:solidFill>
          </a:ln>
        </p:spPr>
        <p:style>
          <a:lnRef idx="2">
            <a:schemeClr val="accent1"/>
          </a:lnRef>
          <a:fillRef idx="1">
            <a:schemeClr val="lt1"/>
          </a:fillRef>
          <a:effectRef idx="0">
            <a:schemeClr val="accent1"/>
          </a:effectRef>
          <a:fontRef idx="minor">
            <a:schemeClr val="dk1"/>
          </a:fontRef>
        </p:style>
        <p:txBody>
          <a:bodyPr wrap="square">
            <a:spAutoFit/>
          </a:bodyPr>
          <a:lstStyle/>
          <a:p>
            <a:pPr>
              <a:lnSpc>
                <a:spcPct val="100000"/>
              </a:lnSpc>
              <a:buNone/>
            </a:pPr>
            <a:r>
              <a:rPr lang="en-US" sz="1000" dirty="0">
                <a:solidFill>
                  <a:prstClr val="black"/>
                </a:solidFill>
                <a:latin typeface="Courier New" panose="02070309020205020404" pitchFamily="49" charset="0"/>
                <a:cs typeface="Courier New" panose="02070309020205020404" pitchFamily="49" charset="0"/>
              </a:rPr>
              <a:t>void</a:t>
            </a:r>
            <a:r>
              <a:rPr lang="en-US" sz="1000" b="1" dirty="0">
                <a:solidFill>
                  <a:prstClr val="black"/>
                </a:solidFill>
                <a:latin typeface="Courier New" panose="02070309020205020404" pitchFamily="49" charset="0"/>
                <a:cs typeface="Courier New" panose="02070309020205020404" pitchFamily="49" charset="0"/>
              </a:rPr>
              <a:t> </a:t>
            </a:r>
            <a:r>
              <a:rPr lang="en-US" sz="1000" b="1" dirty="0">
                <a:solidFill>
                  <a:schemeClr val="accent2"/>
                </a:solidFill>
                <a:latin typeface="Courier New" panose="02070309020205020404" pitchFamily="49" charset="0"/>
                <a:cs typeface="Courier New" panose="02070309020205020404" pitchFamily="49" charset="0"/>
              </a:rPr>
              <a:t>BSTT</a:t>
            </a:r>
            <a:r>
              <a:rPr lang="en-US" sz="1000" spc="-5" dirty="0">
                <a:solidFill>
                  <a:prstClr val="black"/>
                </a:solidFill>
                <a:latin typeface="Courier New" panose="02070309020205020404" pitchFamily="49" charset="0"/>
                <a:cs typeface="Courier New" panose="02070309020205020404" pitchFamily="49" charset="0"/>
              </a:rPr>
              <a:t>(</a:t>
            </a:r>
            <a:r>
              <a:rPr lang="en-US" sz="1000" spc="-5" dirty="0" err="1">
                <a:solidFill>
                  <a:prstClr val="black"/>
                </a:solidFill>
                <a:latin typeface="Courier New" panose="02070309020205020404" pitchFamily="49" charset="0"/>
                <a:cs typeface="Courier New" panose="02070309020205020404" pitchFamily="49" charset="0"/>
              </a:rPr>
              <a:t>BTNod</a:t>
            </a:r>
            <a:r>
              <a:rPr lang="en-US" sz="1000" dirty="0" err="1">
                <a:solidFill>
                  <a:prstClr val="black"/>
                </a:solidFill>
                <a:latin typeface="Courier New" panose="02070309020205020404" pitchFamily="49" charset="0"/>
                <a:cs typeface="Courier New" panose="02070309020205020404" pitchFamily="49" charset="0"/>
              </a:rPr>
              <a:t>e</a:t>
            </a:r>
            <a:r>
              <a:rPr lang="en-US" sz="1000" dirty="0">
                <a:solidFill>
                  <a:prstClr val="black"/>
                </a:solidFill>
                <a:latin typeface="Courier New" panose="02070309020205020404" pitchFamily="49" charset="0"/>
                <a:cs typeface="Courier New" panose="02070309020205020404" pitchFamily="49" charset="0"/>
              </a:rPr>
              <a:t> </a:t>
            </a:r>
            <a:r>
              <a:rPr lang="en-US" sz="1000" spc="-5" dirty="0">
                <a:solidFill>
                  <a:prstClr val="black"/>
                </a:solidFill>
                <a:latin typeface="Courier New" panose="02070309020205020404" pitchFamily="49" charset="0"/>
                <a:cs typeface="Courier New" panose="02070309020205020404" pitchFamily="49" charset="0"/>
              </a:rPr>
              <a:t>*cur, char c){</a:t>
            </a:r>
            <a:endParaRPr lang="en-US" sz="1000" dirty="0">
              <a:solidFill>
                <a:prstClr val="black"/>
              </a:solidFill>
              <a:latin typeface="Courier New" panose="02070309020205020404" pitchFamily="49" charset="0"/>
              <a:cs typeface="Courier New" panose="02070309020205020404" pitchFamily="49" charset="0"/>
            </a:endParaRPr>
          </a:p>
          <a:p>
            <a:pPr indent="-457200">
              <a:lnSpc>
                <a:spcPct val="100000"/>
              </a:lnSpc>
              <a:buNone/>
            </a:pPr>
            <a:r>
              <a:rPr lang="en-SG" sz="1000" dirty="0">
                <a:latin typeface="Courier New" panose="02070309020205020404" pitchFamily="49" charset="0"/>
                <a:cs typeface="Courier New" panose="02070309020205020404" pitchFamily="49" charset="0"/>
              </a:rPr>
              <a:t>    if (cur == NULL) return;</a:t>
            </a:r>
            <a:endParaRPr lang="en-SG" sz="300" dirty="0">
              <a:latin typeface="Courier New" panose="02070309020205020404" pitchFamily="49" charset="0"/>
              <a:cs typeface="Courier New" panose="02070309020205020404" pitchFamily="49" charset="0"/>
            </a:endParaRPr>
          </a:p>
          <a:p>
            <a:pPr indent="-457200">
              <a:lnSpc>
                <a:spcPct val="100000"/>
              </a:lnSpc>
              <a:buNone/>
            </a:pPr>
            <a:r>
              <a:rPr lang="en-SG" sz="1000" dirty="0">
                <a:latin typeface="Courier New" panose="02070309020205020404" pitchFamily="49" charset="0"/>
                <a:cs typeface="Courier New" panose="02070309020205020404" pitchFamily="49" charset="0"/>
              </a:rPr>
              <a:t>    if (c==cur-&gt;item){ </a:t>
            </a:r>
          </a:p>
          <a:p>
            <a:pPr indent="-457200">
              <a:lnSpc>
                <a:spcPct val="100000"/>
              </a:lnSpc>
              <a:buNone/>
            </a:pPr>
            <a:r>
              <a:rPr lang="en-SG" sz="1000" dirty="0">
                <a:latin typeface="Courier New" panose="02070309020205020404" pitchFamily="49" charset="0"/>
                <a:cs typeface="Courier New" panose="02070309020205020404" pitchFamily="49" charset="0"/>
              </a:rPr>
              <a:t>        </a:t>
            </a:r>
            <a:r>
              <a:rPr lang="en-SG" sz="1000" dirty="0" err="1">
                <a:latin typeface="Courier New" panose="02070309020205020404" pitchFamily="49" charset="0"/>
                <a:cs typeface="Courier New" panose="02070309020205020404" pitchFamily="49" charset="0"/>
              </a:rPr>
              <a:t>printf</a:t>
            </a:r>
            <a:r>
              <a:rPr lang="en-SG" sz="1000" dirty="0">
                <a:latin typeface="Courier New" panose="02070309020205020404" pitchFamily="49" charset="0"/>
                <a:cs typeface="Courier New" panose="02070309020205020404" pitchFamily="49" charset="0"/>
              </a:rPr>
              <a:t>(“found!\n”); return;</a:t>
            </a:r>
          </a:p>
          <a:p>
            <a:pPr indent="-457200">
              <a:lnSpc>
                <a:spcPct val="100000"/>
              </a:lnSpc>
              <a:buNone/>
            </a:pPr>
            <a:r>
              <a:rPr lang="en-SG" sz="1000" dirty="0">
                <a:latin typeface="Courier New" panose="02070309020205020404" pitchFamily="49" charset="0"/>
                <a:cs typeface="Courier New" panose="02070309020205020404" pitchFamily="49" charset="0"/>
              </a:rPr>
              <a:t>    }</a:t>
            </a:r>
          </a:p>
          <a:p>
            <a:pPr indent="-457200">
              <a:lnSpc>
                <a:spcPct val="100000"/>
              </a:lnSpc>
              <a:buNone/>
            </a:pPr>
            <a:r>
              <a:rPr lang="en-SG" sz="1000" dirty="0">
                <a:latin typeface="Courier New" panose="02070309020205020404" pitchFamily="49" charset="0"/>
                <a:cs typeface="Courier New" panose="02070309020205020404" pitchFamily="49" charset="0"/>
              </a:rPr>
              <a:t>    if (c &lt; cur-&gt;item) </a:t>
            </a:r>
          </a:p>
          <a:p>
            <a:pPr indent="-457200">
              <a:lnSpc>
                <a:spcPct val="100000"/>
              </a:lnSpc>
              <a:buNone/>
            </a:pPr>
            <a:r>
              <a:rPr lang="en-SG" sz="1000" dirty="0">
                <a:solidFill>
                  <a:schemeClr val="tx1"/>
                </a:solidFill>
                <a:latin typeface="Courier New" panose="02070309020205020404" pitchFamily="49" charset="0"/>
                <a:cs typeface="Courier New" panose="02070309020205020404" pitchFamily="49" charset="0"/>
              </a:rPr>
              <a:t>       </a:t>
            </a:r>
            <a:r>
              <a:rPr lang="en-SG" sz="1000" b="1" dirty="0">
                <a:solidFill>
                  <a:schemeClr val="tx1"/>
                </a:solidFill>
                <a:latin typeface="Courier New" panose="02070309020205020404" pitchFamily="49" charset="0"/>
                <a:cs typeface="Courier New" panose="02070309020205020404" pitchFamily="49" charset="0"/>
              </a:rPr>
              <a:t>BSTT(cur-&gt;</a:t>
            </a:r>
            <a:r>
              <a:rPr lang="en-SG" sz="1000" b="1" dirty="0" err="1">
                <a:solidFill>
                  <a:schemeClr val="tx1"/>
                </a:solidFill>
                <a:latin typeface="Courier New" panose="02070309020205020404" pitchFamily="49" charset="0"/>
                <a:cs typeface="Courier New" panose="02070309020205020404" pitchFamily="49" charset="0"/>
              </a:rPr>
              <a:t>left,c</a:t>
            </a:r>
            <a:r>
              <a:rPr lang="en-SG" sz="1000" b="1" dirty="0">
                <a:solidFill>
                  <a:schemeClr val="tx1"/>
                </a:solidFill>
                <a:latin typeface="Courier New" panose="02070309020205020404" pitchFamily="49" charset="0"/>
                <a:cs typeface="Courier New" panose="02070309020205020404" pitchFamily="49" charset="0"/>
              </a:rPr>
              <a:t>);</a:t>
            </a:r>
          </a:p>
          <a:p>
            <a:pPr indent="-457200">
              <a:lnSpc>
                <a:spcPct val="100000"/>
              </a:lnSpc>
              <a:buNone/>
            </a:pPr>
            <a:r>
              <a:rPr lang="en-SG" sz="1000" dirty="0">
                <a:latin typeface="Courier New" panose="02070309020205020404" pitchFamily="49" charset="0"/>
                <a:cs typeface="Courier New" panose="02070309020205020404" pitchFamily="49" charset="0"/>
              </a:rPr>
              <a:t>    else</a:t>
            </a:r>
          </a:p>
          <a:p>
            <a:pPr indent="-457200">
              <a:lnSpc>
                <a:spcPct val="100000"/>
              </a:lnSpc>
              <a:buNone/>
            </a:pPr>
            <a:r>
              <a:rPr lang="en-SG" sz="1000" dirty="0">
                <a:solidFill>
                  <a:schemeClr val="tx1"/>
                </a:solidFill>
                <a:latin typeface="Courier New" panose="02070309020205020404" pitchFamily="49" charset="0"/>
                <a:cs typeface="Courier New" panose="02070309020205020404" pitchFamily="49" charset="0"/>
              </a:rPr>
              <a:t>       </a:t>
            </a:r>
            <a:r>
              <a:rPr lang="en-SG" sz="1000" b="1" dirty="0">
                <a:solidFill>
                  <a:schemeClr val="tx1"/>
                </a:solidFill>
                <a:latin typeface="Courier New" panose="02070309020205020404" pitchFamily="49" charset="0"/>
                <a:cs typeface="Courier New" panose="02070309020205020404" pitchFamily="49" charset="0"/>
              </a:rPr>
              <a:t>BSTT(cur-&gt;</a:t>
            </a:r>
            <a:r>
              <a:rPr lang="en-SG" sz="1000" b="1" dirty="0" err="1">
                <a:solidFill>
                  <a:schemeClr val="tx1"/>
                </a:solidFill>
                <a:latin typeface="Courier New" panose="02070309020205020404" pitchFamily="49" charset="0"/>
                <a:cs typeface="Courier New" panose="02070309020205020404" pitchFamily="49" charset="0"/>
              </a:rPr>
              <a:t>right,c</a:t>
            </a:r>
            <a:r>
              <a:rPr lang="en-SG" sz="1000" b="1" dirty="0">
                <a:solidFill>
                  <a:schemeClr val="tx1"/>
                </a:solidFill>
                <a:latin typeface="Courier New" panose="02070309020205020404" pitchFamily="49" charset="0"/>
                <a:cs typeface="Courier New" panose="02070309020205020404" pitchFamily="49" charset="0"/>
              </a:rPr>
              <a:t>);</a:t>
            </a:r>
          </a:p>
          <a:p>
            <a:pPr>
              <a:lnSpc>
                <a:spcPct val="100000"/>
              </a:lnSpc>
              <a:spcBef>
                <a:spcPts val="300"/>
              </a:spcBef>
              <a:buNone/>
            </a:pPr>
            <a:r>
              <a:rPr lang="en-SG" sz="1000" dirty="0">
                <a:solidFill>
                  <a:prstClr val="black"/>
                </a:solidFill>
                <a:latin typeface="Courier New" panose="02070309020205020404" pitchFamily="49" charset="0"/>
                <a:cs typeface="Courier New" panose="02070309020205020404" pitchFamily="49" charset="0"/>
              </a:rPr>
              <a:t>}</a:t>
            </a:r>
          </a:p>
        </p:txBody>
      </p:sp>
      <p:cxnSp>
        <p:nvCxnSpPr>
          <p:cNvPr id="63" name="Straight Arrow Connector 62">
            <a:extLst>
              <a:ext uri="{FF2B5EF4-FFF2-40B4-BE49-F238E27FC236}">
                <a16:creationId xmlns:a16="http://schemas.microsoft.com/office/drawing/2014/main" id="{552DD9D7-7D58-4A4B-99A3-366D1D60B2EC}"/>
              </a:ext>
            </a:extLst>
          </p:cNvPr>
          <p:cNvCxnSpPr/>
          <p:nvPr/>
        </p:nvCxnSpPr>
        <p:spPr>
          <a:xfrm flipH="1">
            <a:off x="3184746" y="4318549"/>
            <a:ext cx="473268" cy="0"/>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93A6015C-663C-48CF-8312-4DAB7A1B6FDC}"/>
              </a:ext>
            </a:extLst>
          </p:cNvPr>
          <p:cNvCxnSpPr>
            <a:cxnSpLocks/>
          </p:cNvCxnSpPr>
          <p:nvPr/>
        </p:nvCxnSpPr>
        <p:spPr>
          <a:xfrm>
            <a:off x="1107854" y="3550337"/>
            <a:ext cx="0" cy="66060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7" name="Rectangle 66">
            <a:extLst>
              <a:ext uri="{FF2B5EF4-FFF2-40B4-BE49-F238E27FC236}">
                <a16:creationId xmlns:a16="http://schemas.microsoft.com/office/drawing/2014/main" id="{B10D4113-4925-4357-8266-9CD5EF87A97D}"/>
              </a:ext>
            </a:extLst>
          </p:cNvPr>
          <p:cNvSpPr/>
          <p:nvPr/>
        </p:nvSpPr>
        <p:spPr>
          <a:xfrm>
            <a:off x="4111503" y="4556760"/>
            <a:ext cx="1552697" cy="40132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solidFill>
                  <a:srgbClr val="FF0000"/>
                </a:solidFill>
              </a:rPr>
              <a:t>Found!</a:t>
            </a:r>
          </a:p>
        </p:txBody>
      </p:sp>
    </p:spTree>
    <p:extLst>
      <p:ext uri="{BB962C8B-B14F-4D97-AF65-F5344CB8AC3E}">
        <p14:creationId xmlns:p14="http://schemas.microsoft.com/office/powerpoint/2010/main" val="3813233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par>
                                <p:cTn id="8" presetID="1" presetClass="emph" presetSubtype="2" fill="hold" nodeType="withEffect">
                                  <p:stCondLst>
                                    <p:cond delay="0"/>
                                  </p:stCondLst>
                                  <p:childTnLst>
                                    <p:animClr clrSpc="rgb" dir="cw">
                                      <p:cBhvr>
                                        <p:cTn id="9" dur="500" fill="hold"/>
                                        <p:tgtEl>
                                          <p:spTgt spid="7"/>
                                        </p:tgtEl>
                                        <p:attrNameLst>
                                          <p:attrName>fillcolor</p:attrName>
                                        </p:attrNameLst>
                                      </p:cBhvr>
                                      <p:to>
                                        <a:srgbClr val="C00000"/>
                                      </p:to>
                                    </p:animClr>
                                    <p:set>
                                      <p:cBhvr>
                                        <p:cTn id="10" dur="500" fill="hold"/>
                                        <p:tgtEl>
                                          <p:spTgt spid="7"/>
                                        </p:tgtEl>
                                        <p:attrNameLst>
                                          <p:attrName>fill.type</p:attrName>
                                        </p:attrNameLst>
                                      </p:cBhvr>
                                      <p:to>
                                        <p:strVal val="solid"/>
                                      </p:to>
                                    </p:set>
                                    <p:set>
                                      <p:cBhvr>
                                        <p:cTn id="11" dur="500" fill="hold"/>
                                        <p:tgtEl>
                                          <p:spTgt spid="7"/>
                                        </p:tgtEl>
                                        <p:attrNameLst>
                                          <p:attrName>fill.on</p:attrName>
                                        </p:attrNameLst>
                                      </p:cBhvr>
                                      <p:to>
                                        <p:strVal val="true"/>
                                      </p:to>
                                    </p:set>
                                  </p:childTnLst>
                                </p:cTn>
                              </p:par>
                            </p:childTnLst>
                          </p:cTn>
                        </p:par>
                      </p:childTnLst>
                    </p:cTn>
                  </p:par>
                  <p:par>
                    <p:cTn id="12" fill="hold">
                      <p:stCondLst>
                        <p:cond delay="indefinite"/>
                      </p:stCondLst>
                      <p:childTnLst>
                        <p:par>
                          <p:cTn id="13" fill="hold">
                            <p:stCondLst>
                              <p:cond delay="0"/>
                            </p:stCondLst>
                            <p:childTnLst>
                              <p:par>
                                <p:cTn id="14" presetID="42" presetClass="path" presetSubtype="0" accel="50000" decel="50000" fill="hold" nodeType="clickEffect">
                                  <p:stCondLst>
                                    <p:cond delay="0"/>
                                  </p:stCondLst>
                                  <p:childTnLst>
                                    <p:animMotion origin="layout" path="M -4.72222E-6 -2.59259E-6 L -0.10399 0.11343 " pathEditMode="relative" rAng="0" ptsTypes="AA">
                                      <p:cBhvr>
                                        <p:cTn id="15" dur="500" fill="hold"/>
                                        <p:tgtEl>
                                          <p:spTgt spid="46"/>
                                        </p:tgtEl>
                                        <p:attrNameLst>
                                          <p:attrName>ppt_x</p:attrName>
                                          <p:attrName>ppt_y</p:attrName>
                                        </p:attrNameLst>
                                      </p:cBhvr>
                                      <p:rCtr x="-5208" y="5671"/>
                                    </p:animMotion>
                                  </p:childTnLst>
                                </p:cTn>
                              </p:par>
                            </p:childTnLst>
                          </p:cTn>
                        </p:par>
                      </p:childTnLst>
                    </p:cTn>
                  </p:par>
                  <p:par>
                    <p:cTn id="16" fill="hold">
                      <p:stCondLst>
                        <p:cond delay="indefinite"/>
                      </p:stCondLst>
                      <p:childTnLst>
                        <p:par>
                          <p:cTn id="17" fill="hold">
                            <p:stCondLst>
                              <p:cond delay="0"/>
                            </p:stCondLst>
                            <p:childTnLst>
                              <p:par>
                                <p:cTn id="18" presetID="42" presetClass="path" presetSubtype="0" accel="50000" decel="50000" fill="hold" nodeType="clickEffect">
                                  <p:stCondLst>
                                    <p:cond delay="0"/>
                                  </p:stCondLst>
                                  <p:childTnLst>
                                    <p:animMotion origin="layout" path="M -0.10399 0.11343 L -0.07552 0.1375 " pathEditMode="relative" rAng="0" ptsTypes="AA">
                                      <p:cBhvr>
                                        <p:cTn id="19" dur="500" fill="hold"/>
                                        <p:tgtEl>
                                          <p:spTgt spid="46"/>
                                        </p:tgtEl>
                                        <p:attrNameLst>
                                          <p:attrName>ppt_x</p:attrName>
                                          <p:attrName>ppt_y</p:attrName>
                                        </p:attrNameLst>
                                      </p:cBhvr>
                                      <p:rCtr x="1441" y="1204"/>
                                    </p:animMotion>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57"/>
                                        </p:tgtEl>
                                        <p:attrNameLst>
                                          <p:attrName>style.visibility</p:attrName>
                                        </p:attrNameLst>
                                      </p:cBhvr>
                                      <p:to>
                                        <p:strVal val="visible"/>
                                      </p:to>
                                    </p:set>
                                    <p:animEffect transition="in" filter="fade">
                                      <p:cBhvr>
                                        <p:cTn id="24" dur="500"/>
                                        <p:tgtEl>
                                          <p:spTgt spid="57"/>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59"/>
                                        </p:tgtEl>
                                        <p:attrNameLst>
                                          <p:attrName>style.visibility</p:attrName>
                                        </p:attrNameLst>
                                      </p:cBhvr>
                                      <p:to>
                                        <p:strVal val="visible"/>
                                      </p:to>
                                    </p:set>
                                    <p:animEffect transition="in" filter="fade">
                                      <p:cBhvr>
                                        <p:cTn id="27" dur="500"/>
                                        <p:tgtEl>
                                          <p:spTgt spid="5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0"/>
                                        </p:tgtEl>
                                        <p:attrNameLst>
                                          <p:attrName>style.visibility</p:attrName>
                                        </p:attrNameLst>
                                      </p:cBhvr>
                                      <p:to>
                                        <p:strVal val="visible"/>
                                      </p:to>
                                    </p:set>
                                    <p:animEffect transition="in" filter="fade">
                                      <p:cBhvr>
                                        <p:cTn id="32" dur="500"/>
                                        <p:tgtEl>
                                          <p:spTgt spid="60"/>
                                        </p:tgtEl>
                                      </p:cBhvr>
                                    </p:animEffect>
                                  </p:childTnLst>
                                </p:cTn>
                              </p:par>
                              <p:par>
                                <p:cTn id="33" presetID="1" presetClass="emph" presetSubtype="2" fill="hold" nodeType="withEffect">
                                  <p:stCondLst>
                                    <p:cond delay="0"/>
                                  </p:stCondLst>
                                  <p:childTnLst>
                                    <p:animClr clrSpc="rgb" dir="cw">
                                      <p:cBhvr>
                                        <p:cTn id="34" dur="500" fill="hold"/>
                                        <p:tgtEl>
                                          <p:spTgt spid="9"/>
                                        </p:tgtEl>
                                        <p:attrNameLst>
                                          <p:attrName>fillcolor</p:attrName>
                                        </p:attrNameLst>
                                      </p:cBhvr>
                                      <p:to>
                                        <a:srgbClr val="00B050"/>
                                      </p:to>
                                    </p:animClr>
                                    <p:set>
                                      <p:cBhvr>
                                        <p:cTn id="35" dur="500" fill="hold"/>
                                        <p:tgtEl>
                                          <p:spTgt spid="9"/>
                                        </p:tgtEl>
                                        <p:attrNameLst>
                                          <p:attrName>fill.type</p:attrName>
                                        </p:attrNameLst>
                                      </p:cBhvr>
                                      <p:to>
                                        <p:strVal val="solid"/>
                                      </p:to>
                                    </p:set>
                                    <p:set>
                                      <p:cBhvr>
                                        <p:cTn id="36" dur="500" fill="hold"/>
                                        <p:tgtEl>
                                          <p:spTgt spid="9"/>
                                        </p:tgtEl>
                                        <p:attrNameLst>
                                          <p:attrName>fill.on</p:attrName>
                                        </p:attrNameLst>
                                      </p:cBhvr>
                                      <p:to>
                                        <p:strVal val="true"/>
                                      </p:to>
                                    </p:set>
                                  </p:childTnLst>
                                </p:cTn>
                              </p:par>
                            </p:childTnLst>
                          </p:cTn>
                        </p:par>
                      </p:childTnLst>
                    </p:cTn>
                  </p:par>
                  <p:par>
                    <p:cTn id="37" fill="hold">
                      <p:stCondLst>
                        <p:cond delay="indefinite"/>
                      </p:stCondLst>
                      <p:childTnLst>
                        <p:par>
                          <p:cTn id="38" fill="hold">
                            <p:stCondLst>
                              <p:cond delay="0"/>
                            </p:stCondLst>
                            <p:childTnLst>
                              <p:par>
                                <p:cTn id="39" presetID="42" presetClass="path" presetSubtype="0" accel="50000" decel="50000" fill="hold" nodeType="clickEffect">
                                  <p:stCondLst>
                                    <p:cond delay="0"/>
                                  </p:stCondLst>
                                  <p:childTnLst>
                                    <p:animMotion origin="layout" path="M -1.38889E-6 -1.85185E-6 L -0.10399 0.11343 " pathEditMode="relative" rAng="0" ptsTypes="AA">
                                      <p:cBhvr>
                                        <p:cTn id="40" dur="500" fill="hold"/>
                                        <p:tgtEl>
                                          <p:spTgt spid="60"/>
                                        </p:tgtEl>
                                        <p:attrNameLst>
                                          <p:attrName>ppt_x</p:attrName>
                                          <p:attrName>ppt_y</p:attrName>
                                        </p:attrNameLst>
                                      </p:cBhvr>
                                      <p:rCtr x="-5208" y="5671"/>
                                    </p:animMotion>
                                  </p:childTnLst>
                                </p:cTn>
                              </p:par>
                            </p:childTnLst>
                          </p:cTn>
                        </p:par>
                      </p:childTnLst>
                    </p:cTn>
                  </p:par>
                  <p:par>
                    <p:cTn id="41" fill="hold">
                      <p:stCondLst>
                        <p:cond delay="indefinite"/>
                      </p:stCondLst>
                      <p:childTnLst>
                        <p:par>
                          <p:cTn id="42" fill="hold">
                            <p:stCondLst>
                              <p:cond delay="0"/>
                            </p:stCondLst>
                            <p:childTnLst>
                              <p:par>
                                <p:cTn id="43" presetID="42" presetClass="path" presetSubtype="0" accel="50000" decel="50000" fill="hold" nodeType="clickEffect">
                                  <p:stCondLst>
                                    <p:cond delay="0"/>
                                  </p:stCondLst>
                                  <p:childTnLst>
                                    <p:animMotion origin="layout" path="M -0.10399 0.11343 L -0.07552 0.1375 " pathEditMode="relative" rAng="0" ptsTypes="AA">
                                      <p:cBhvr>
                                        <p:cTn id="44" dur="500" fill="hold"/>
                                        <p:tgtEl>
                                          <p:spTgt spid="60"/>
                                        </p:tgtEl>
                                        <p:attrNameLst>
                                          <p:attrName>ppt_x</p:attrName>
                                          <p:attrName>ppt_y</p:attrName>
                                        </p:attrNameLst>
                                      </p:cBhvr>
                                      <p:rCtr x="1424" y="1204"/>
                                    </p:animMotion>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64"/>
                                        </p:tgtEl>
                                        <p:attrNameLst>
                                          <p:attrName>style.visibility</p:attrName>
                                        </p:attrNameLst>
                                      </p:cBhvr>
                                      <p:to>
                                        <p:strVal val="visible"/>
                                      </p:to>
                                    </p:set>
                                    <p:animEffect transition="in" filter="fade">
                                      <p:cBhvr>
                                        <p:cTn id="49" dur="500"/>
                                        <p:tgtEl>
                                          <p:spTgt spid="64"/>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62"/>
                                        </p:tgtEl>
                                        <p:attrNameLst>
                                          <p:attrName>style.visibility</p:attrName>
                                        </p:attrNameLst>
                                      </p:cBhvr>
                                      <p:to>
                                        <p:strVal val="visible"/>
                                      </p:to>
                                    </p:set>
                                    <p:animEffect transition="in" filter="fade">
                                      <p:cBhvr>
                                        <p:cTn id="52" dur="500"/>
                                        <p:tgtEl>
                                          <p:spTgt spid="62"/>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63"/>
                                        </p:tgtEl>
                                        <p:attrNameLst>
                                          <p:attrName>style.visibility</p:attrName>
                                        </p:attrNameLst>
                                      </p:cBhvr>
                                      <p:to>
                                        <p:strVal val="visible"/>
                                      </p:to>
                                    </p:set>
                                    <p:animEffect transition="in" filter="fade">
                                      <p:cBhvr>
                                        <p:cTn id="57" dur="500"/>
                                        <p:tgtEl>
                                          <p:spTgt spid="63"/>
                                        </p:tgtEl>
                                      </p:cBhvr>
                                    </p:animEffect>
                                  </p:childTnLst>
                                </p:cTn>
                              </p:par>
                              <p:par>
                                <p:cTn id="58" presetID="1" presetClass="emph" presetSubtype="2" fill="hold" nodeType="withEffect">
                                  <p:stCondLst>
                                    <p:cond delay="0"/>
                                  </p:stCondLst>
                                  <p:childTnLst>
                                    <p:animClr clrSpc="rgb" dir="cw">
                                      <p:cBhvr>
                                        <p:cTn id="59" dur="500" fill="hold"/>
                                        <p:tgtEl>
                                          <p:spTgt spid="11"/>
                                        </p:tgtEl>
                                        <p:attrNameLst>
                                          <p:attrName>fillcolor</p:attrName>
                                        </p:attrNameLst>
                                      </p:cBhvr>
                                      <p:to>
                                        <a:schemeClr val="accent2"/>
                                      </p:to>
                                    </p:animClr>
                                    <p:set>
                                      <p:cBhvr>
                                        <p:cTn id="60" dur="500" fill="hold"/>
                                        <p:tgtEl>
                                          <p:spTgt spid="11"/>
                                        </p:tgtEl>
                                        <p:attrNameLst>
                                          <p:attrName>fill.type</p:attrName>
                                        </p:attrNameLst>
                                      </p:cBhvr>
                                      <p:to>
                                        <p:strVal val="solid"/>
                                      </p:to>
                                    </p:set>
                                    <p:set>
                                      <p:cBhvr>
                                        <p:cTn id="61" dur="500" fill="hold"/>
                                        <p:tgtEl>
                                          <p:spTgt spid="11"/>
                                        </p:tgtEl>
                                        <p:attrNameLst>
                                          <p:attrName>fill.on</p:attrName>
                                        </p:attrNameLst>
                                      </p:cBhvr>
                                      <p:to>
                                        <p:strVal val="true"/>
                                      </p:to>
                                    </p:set>
                                  </p:childTnLst>
                                </p:cTn>
                              </p:par>
                            </p:childTnLst>
                          </p:cTn>
                        </p:par>
                      </p:childTnLst>
                    </p:cTn>
                  </p:par>
                  <p:par>
                    <p:cTn id="62" fill="hold">
                      <p:stCondLst>
                        <p:cond delay="indefinite"/>
                      </p:stCondLst>
                      <p:childTnLst>
                        <p:par>
                          <p:cTn id="63" fill="hold">
                            <p:stCondLst>
                              <p:cond delay="0"/>
                            </p:stCondLst>
                            <p:childTnLst>
                              <p:par>
                                <p:cTn id="64" presetID="42" presetClass="path" presetSubtype="0" accel="50000" decel="50000" fill="hold" nodeType="clickEffect">
                                  <p:stCondLst>
                                    <p:cond delay="0"/>
                                  </p:stCondLst>
                                  <p:childTnLst>
                                    <p:animMotion origin="layout" path="M -1.94444E-6 3.7037E-7 L 0.00052 0.07037 " pathEditMode="relative" rAng="0" ptsTypes="AA">
                                      <p:cBhvr>
                                        <p:cTn id="65" dur="500" fill="hold"/>
                                        <p:tgtEl>
                                          <p:spTgt spid="63"/>
                                        </p:tgtEl>
                                        <p:attrNameLst>
                                          <p:attrName>ppt_x</p:attrName>
                                          <p:attrName>ppt_y</p:attrName>
                                        </p:attrNameLst>
                                      </p:cBhvr>
                                      <p:rCtr x="17" y="3519"/>
                                    </p:animMotion>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67"/>
                                        </p:tgtEl>
                                        <p:attrNameLst>
                                          <p:attrName>style.visibility</p:attrName>
                                        </p:attrNameLst>
                                      </p:cBhvr>
                                      <p:to>
                                        <p:strVal val="visible"/>
                                      </p:to>
                                    </p:set>
                                    <p:animEffect transition="in" filter="fade">
                                      <p:cBhvr>
                                        <p:cTn id="70"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62" grpId="0" animBg="1"/>
      <p:bldP spid="67"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Content Placeholder 1"/>
          <p:cNvSpPr txBox="1">
            <a:spLocks/>
          </p:cNvSpPr>
          <p:nvPr/>
        </p:nvSpPr>
        <p:spPr>
          <a:xfrm>
            <a:off x="943117" y="1487637"/>
            <a:ext cx="6974399" cy="4588081"/>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30400" indent="0">
              <a:lnSpc>
                <a:spcPct val="100000"/>
              </a:lnSpc>
              <a:buNone/>
            </a:pPr>
            <a:r>
              <a:rPr lang="en-US" sz="1600" dirty="0">
                <a:solidFill>
                  <a:prstClr val="black"/>
                </a:solidFill>
                <a:latin typeface="Courier New" panose="02070309020205020404" pitchFamily="49" charset="0"/>
                <a:cs typeface="Courier New" panose="02070309020205020404" pitchFamily="49" charset="0"/>
              </a:rPr>
              <a:t>void</a:t>
            </a:r>
            <a:r>
              <a:rPr lang="en-US" sz="1600" b="1" dirty="0">
                <a:solidFill>
                  <a:prstClr val="black"/>
                </a:solidFill>
                <a:latin typeface="Courier New" panose="02070309020205020404" pitchFamily="49" charset="0"/>
                <a:cs typeface="Courier New" panose="02070309020205020404" pitchFamily="49" charset="0"/>
              </a:rPr>
              <a:t> </a:t>
            </a:r>
            <a:r>
              <a:rPr lang="en-US" sz="1600" dirty="0">
                <a:solidFill>
                  <a:prstClr val="black"/>
                </a:solidFill>
                <a:latin typeface="Courier New" panose="02070309020205020404" pitchFamily="49" charset="0"/>
                <a:cs typeface="Courier New" panose="02070309020205020404" pitchFamily="49" charset="0"/>
              </a:rPr>
              <a:t>BSTT</a:t>
            </a:r>
            <a:r>
              <a:rPr lang="en-US" sz="1600" spc="-5" dirty="0">
                <a:solidFill>
                  <a:prstClr val="black"/>
                </a:solidFill>
                <a:latin typeface="Courier New" panose="02070309020205020404" pitchFamily="49" charset="0"/>
                <a:cs typeface="Courier New" panose="02070309020205020404" pitchFamily="49" charset="0"/>
              </a:rPr>
              <a:t>(</a:t>
            </a:r>
            <a:r>
              <a:rPr lang="en-US" sz="1600" spc="-5" dirty="0" err="1">
                <a:solidFill>
                  <a:prstClr val="black"/>
                </a:solidFill>
                <a:latin typeface="Courier New" panose="02070309020205020404" pitchFamily="49" charset="0"/>
                <a:cs typeface="Courier New" panose="02070309020205020404" pitchFamily="49" charset="0"/>
              </a:rPr>
              <a:t>BTNod</a:t>
            </a:r>
            <a:r>
              <a:rPr lang="en-US" sz="1600" dirty="0" err="1">
                <a:solidFill>
                  <a:prstClr val="black"/>
                </a:solidFill>
                <a:latin typeface="Courier New" panose="02070309020205020404" pitchFamily="49" charset="0"/>
                <a:cs typeface="Courier New" panose="02070309020205020404" pitchFamily="49" charset="0"/>
              </a:rPr>
              <a:t>e</a:t>
            </a:r>
            <a:r>
              <a:rPr lang="en-US" sz="1600" dirty="0">
                <a:solidFill>
                  <a:prstClr val="black"/>
                </a:solidFill>
                <a:latin typeface="Courier New" panose="02070309020205020404" pitchFamily="49" charset="0"/>
                <a:cs typeface="Courier New" panose="02070309020205020404" pitchFamily="49" charset="0"/>
              </a:rPr>
              <a:t> </a:t>
            </a:r>
            <a:r>
              <a:rPr lang="en-US" sz="1600" spc="-5" dirty="0">
                <a:solidFill>
                  <a:prstClr val="black"/>
                </a:solidFill>
                <a:latin typeface="Courier New" panose="02070309020205020404" pitchFamily="49" charset="0"/>
                <a:cs typeface="Courier New" panose="02070309020205020404" pitchFamily="49" charset="0"/>
              </a:rPr>
              <a:t>*cur, char c){</a:t>
            </a:r>
            <a:endParaRPr lang="en-US" sz="1600" dirty="0">
              <a:solidFill>
                <a:prstClr val="black"/>
              </a:solidFill>
              <a:latin typeface="Courier New" panose="02070309020205020404" pitchFamily="49" charset="0"/>
              <a:cs typeface="Courier New" panose="02070309020205020404" pitchFamily="49" charset="0"/>
            </a:endParaRPr>
          </a:p>
          <a:p>
            <a:pPr marL="230400" indent="0">
              <a:lnSpc>
                <a:spcPct val="100000"/>
              </a:lnSpc>
              <a:buNone/>
            </a:pPr>
            <a:r>
              <a:rPr lang="en-SG" sz="1600" dirty="0">
                <a:latin typeface="Courier New" panose="02070309020205020404" pitchFamily="49" charset="0"/>
                <a:cs typeface="Courier New" panose="02070309020205020404" pitchFamily="49" charset="0"/>
              </a:rPr>
              <a:t>    if (cur == NULL) {</a:t>
            </a:r>
          </a:p>
          <a:p>
            <a:pPr marL="230400" indent="0">
              <a:lnSpc>
                <a:spcPct val="100000"/>
              </a:lnSpc>
              <a:buNone/>
            </a:pPr>
            <a:r>
              <a:rPr lang="en-SG" sz="1600" b="1" dirty="0">
                <a:solidFill>
                  <a:srgbClr val="F79646"/>
                </a:solidFill>
                <a:latin typeface="Courier New" panose="02070309020205020404" pitchFamily="49" charset="0"/>
                <a:cs typeface="Courier New" panose="02070309020205020404" pitchFamily="49" charset="0"/>
              </a:rPr>
              <a:t>	</a:t>
            </a:r>
            <a:r>
              <a:rPr lang="en-SG" sz="1600" b="1" dirty="0" err="1">
                <a:solidFill>
                  <a:srgbClr val="F79646"/>
                </a:solidFill>
                <a:latin typeface="Courier New" panose="02070309020205020404" pitchFamily="49" charset="0"/>
                <a:cs typeface="Courier New" panose="02070309020205020404" pitchFamily="49" charset="0"/>
              </a:rPr>
              <a:t>printf</a:t>
            </a:r>
            <a:r>
              <a:rPr lang="en-SG" sz="1600" b="1" dirty="0">
                <a:solidFill>
                  <a:srgbClr val="F79646"/>
                </a:solidFill>
                <a:latin typeface="Courier New" panose="02070309020205020404" pitchFamily="49" charset="0"/>
                <a:cs typeface="Courier New" panose="02070309020205020404" pitchFamily="49" charset="0"/>
              </a:rPr>
              <a:t>(“can’t find!”)</a:t>
            </a:r>
            <a:r>
              <a:rPr lang="en-SG" sz="1600" dirty="0">
                <a:latin typeface="Courier New" panose="02070309020205020404" pitchFamily="49" charset="0"/>
                <a:cs typeface="Courier New" panose="02070309020205020404" pitchFamily="49" charset="0"/>
              </a:rPr>
              <a:t>;</a:t>
            </a:r>
          </a:p>
          <a:p>
            <a:pPr marL="230400" indent="0">
              <a:lnSpc>
                <a:spcPct val="100000"/>
              </a:lnSpc>
              <a:buNone/>
            </a:pPr>
            <a:r>
              <a:rPr lang="en-SG" sz="1600" dirty="0">
                <a:latin typeface="Courier New" panose="02070309020205020404" pitchFamily="49" charset="0"/>
                <a:cs typeface="Courier New" panose="02070309020205020404" pitchFamily="49" charset="0"/>
              </a:rPr>
              <a:t>	return; </a:t>
            </a:r>
          </a:p>
          <a:p>
            <a:pPr marL="230400" indent="0">
              <a:lnSpc>
                <a:spcPct val="100000"/>
              </a:lnSpc>
              <a:buNone/>
            </a:pPr>
            <a:r>
              <a:rPr lang="en-SG" sz="1600" dirty="0">
                <a:latin typeface="Courier New" panose="02070309020205020404" pitchFamily="49" charset="0"/>
                <a:cs typeface="Courier New" panose="02070309020205020404" pitchFamily="49" charset="0"/>
              </a:rPr>
              <a:t>    }</a:t>
            </a:r>
            <a:endParaRPr lang="en-SG" sz="800" dirty="0">
              <a:latin typeface="Courier New" panose="02070309020205020404" pitchFamily="49" charset="0"/>
              <a:cs typeface="Courier New" panose="02070309020205020404" pitchFamily="49" charset="0"/>
            </a:endParaRPr>
          </a:p>
          <a:p>
            <a:pPr marL="230400" indent="0">
              <a:lnSpc>
                <a:spcPct val="100000"/>
              </a:lnSpc>
              <a:spcBef>
                <a:spcPts val="300"/>
              </a:spcBef>
              <a:buNone/>
            </a:pPr>
            <a:r>
              <a:rPr lang="en-SG" sz="1600" dirty="0">
                <a:latin typeface="Courier New" panose="02070309020205020404" pitchFamily="49" charset="0"/>
                <a:cs typeface="Courier New" panose="02070309020205020404" pitchFamily="49" charset="0"/>
              </a:rPr>
              <a:t>    if (c==cur-&gt;item)</a:t>
            </a:r>
          </a:p>
          <a:p>
            <a:pPr marL="230400" indent="0">
              <a:lnSpc>
                <a:spcPct val="100000"/>
              </a:lnSpc>
              <a:spcBef>
                <a:spcPts val="300"/>
              </a:spcBef>
              <a:buNone/>
            </a:pPr>
            <a:r>
              <a:rPr lang="en-SG" sz="1600" dirty="0">
                <a:latin typeface="Courier New" panose="02070309020205020404" pitchFamily="49" charset="0"/>
                <a:cs typeface="Courier New" panose="02070309020205020404" pitchFamily="49" charset="0"/>
              </a:rPr>
              <a:t>    { </a:t>
            </a:r>
          </a:p>
          <a:p>
            <a:pPr marL="230400" indent="0">
              <a:lnSpc>
                <a:spcPct val="100000"/>
              </a:lnSpc>
              <a:spcBef>
                <a:spcPts val="300"/>
              </a:spcBef>
              <a:buNone/>
            </a:pPr>
            <a:r>
              <a:rPr lang="en-SG" sz="1600" dirty="0">
                <a:latin typeface="Courier New" panose="02070309020205020404" pitchFamily="49" charset="0"/>
                <a:cs typeface="Courier New" panose="02070309020205020404" pitchFamily="49" charset="0"/>
              </a:rPr>
              <a:t>	</a:t>
            </a:r>
            <a:r>
              <a:rPr lang="en-SG" sz="1600" dirty="0" err="1">
                <a:latin typeface="Courier New" panose="02070309020205020404" pitchFamily="49" charset="0"/>
                <a:cs typeface="Courier New" panose="02070309020205020404" pitchFamily="49" charset="0"/>
              </a:rPr>
              <a:t>printf</a:t>
            </a:r>
            <a:r>
              <a:rPr lang="en-SG" sz="1600" dirty="0">
                <a:latin typeface="Courier New" panose="02070309020205020404" pitchFamily="49" charset="0"/>
                <a:cs typeface="Courier New" panose="02070309020205020404" pitchFamily="49" charset="0"/>
              </a:rPr>
              <a:t>(“found!\n”); </a:t>
            </a:r>
          </a:p>
          <a:p>
            <a:pPr marL="230400" indent="0">
              <a:lnSpc>
                <a:spcPct val="100000"/>
              </a:lnSpc>
              <a:spcBef>
                <a:spcPts val="300"/>
              </a:spcBef>
              <a:buNone/>
            </a:pPr>
            <a:r>
              <a:rPr lang="en-SG" sz="1600" dirty="0">
                <a:latin typeface="Courier New" panose="02070309020205020404" pitchFamily="49" charset="0"/>
                <a:cs typeface="Courier New" panose="02070309020205020404" pitchFamily="49" charset="0"/>
              </a:rPr>
              <a:t>	return;</a:t>
            </a:r>
          </a:p>
          <a:p>
            <a:pPr marL="230400" indent="0">
              <a:lnSpc>
                <a:spcPct val="100000"/>
              </a:lnSpc>
              <a:spcBef>
                <a:spcPts val="300"/>
              </a:spcBef>
              <a:buNone/>
            </a:pPr>
            <a:r>
              <a:rPr lang="en-SG" sz="1600" dirty="0">
                <a:latin typeface="Courier New" panose="02070309020205020404" pitchFamily="49" charset="0"/>
                <a:cs typeface="Courier New" panose="02070309020205020404" pitchFamily="49" charset="0"/>
              </a:rPr>
              <a:t>    }</a:t>
            </a:r>
          </a:p>
          <a:p>
            <a:pPr marL="230400" indent="0">
              <a:lnSpc>
                <a:spcPct val="100000"/>
              </a:lnSpc>
              <a:spcBef>
                <a:spcPts val="300"/>
              </a:spcBef>
              <a:buNone/>
            </a:pPr>
            <a:r>
              <a:rPr lang="en-SG" sz="1600" dirty="0">
                <a:latin typeface="Courier New" panose="02070309020205020404" pitchFamily="49" charset="0"/>
                <a:cs typeface="Courier New" panose="02070309020205020404" pitchFamily="49" charset="0"/>
              </a:rPr>
              <a:t>    if (c &lt; cur-&gt;item) </a:t>
            </a:r>
          </a:p>
          <a:p>
            <a:pPr marL="230400" indent="0">
              <a:lnSpc>
                <a:spcPct val="100000"/>
              </a:lnSpc>
              <a:spcBef>
                <a:spcPts val="300"/>
              </a:spcBef>
              <a:buNone/>
            </a:pPr>
            <a:r>
              <a:rPr lang="en-SG" sz="1600" dirty="0">
                <a:latin typeface="Courier New" panose="02070309020205020404" pitchFamily="49" charset="0"/>
                <a:cs typeface="Courier New" panose="02070309020205020404" pitchFamily="49" charset="0"/>
              </a:rPr>
              <a:t>       BSTT(cur-&gt;</a:t>
            </a:r>
            <a:r>
              <a:rPr lang="en-SG" sz="1600" dirty="0" err="1">
                <a:latin typeface="Courier New" panose="02070309020205020404" pitchFamily="49" charset="0"/>
                <a:cs typeface="Courier New" panose="02070309020205020404" pitchFamily="49" charset="0"/>
              </a:rPr>
              <a:t>left,c</a:t>
            </a:r>
            <a:r>
              <a:rPr lang="en-SG" sz="1600" dirty="0">
                <a:latin typeface="Courier New" panose="02070309020205020404" pitchFamily="49" charset="0"/>
                <a:cs typeface="Courier New" panose="02070309020205020404" pitchFamily="49" charset="0"/>
              </a:rPr>
              <a:t>);</a:t>
            </a:r>
          </a:p>
          <a:p>
            <a:pPr marL="230400" indent="0">
              <a:lnSpc>
                <a:spcPct val="100000"/>
              </a:lnSpc>
              <a:spcBef>
                <a:spcPts val="300"/>
              </a:spcBef>
              <a:buNone/>
            </a:pPr>
            <a:r>
              <a:rPr lang="en-SG" sz="1600" dirty="0">
                <a:latin typeface="Courier New" panose="02070309020205020404" pitchFamily="49" charset="0"/>
                <a:cs typeface="Courier New" panose="02070309020205020404" pitchFamily="49" charset="0"/>
              </a:rPr>
              <a:t>    else</a:t>
            </a:r>
          </a:p>
          <a:p>
            <a:pPr marL="230400" indent="0">
              <a:lnSpc>
                <a:spcPct val="100000"/>
              </a:lnSpc>
              <a:spcBef>
                <a:spcPts val="300"/>
              </a:spcBef>
              <a:buNone/>
            </a:pPr>
            <a:r>
              <a:rPr lang="en-SG" sz="1600" dirty="0">
                <a:latin typeface="Courier New" panose="02070309020205020404" pitchFamily="49" charset="0"/>
                <a:cs typeface="Courier New" panose="02070309020205020404" pitchFamily="49" charset="0"/>
              </a:rPr>
              <a:t>       BSTT(cur-&gt;</a:t>
            </a:r>
            <a:r>
              <a:rPr lang="en-SG" sz="1600" dirty="0" err="1">
                <a:latin typeface="Courier New" panose="02070309020205020404" pitchFamily="49" charset="0"/>
                <a:cs typeface="Courier New" panose="02070309020205020404" pitchFamily="49" charset="0"/>
              </a:rPr>
              <a:t>right,c</a:t>
            </a:r>
            <a:r>
              <a:rPr lang="en-SG" sz="1600" dirty="0">
                <a:latin typeface="Courier New" panose="02070309020205020404" pitchFamily="49" charset="0"/>
                <a:cs typeface="Courier New" panose="02070309020205020404" pitchFamily="49" charset="0"/>
              </a:rPr>
              <a:t>);</a:t>
            </a:r>
          </a:p>
          <a:p>
            <a:pPr marL="230400" indent="0">
              <a:lnSpc>
                <a:spcPct val="100000"/>
              </a:lnSpc>
              <a:spcBef>
                <a:spcPts val="300"/>
              </a:spcBef>
              <a:buNone/>
            </a:pPr>
            <a:r>
              <a:rPr lang="en-SG" sz="1600" dirty="0">
                <a:solidFill>
                  <a:prstClr val="black"/>
                </a:solidFill>
                <a:latin typeface="Courier New" panose="02070309020205020404" pitchFamily="49" charset="0"/>
                <a:cs typeface="Courier New" panose="02070309020205020404" pitchFamily="49" charset="0"/>
              </a:rPr>
              <a:t>}</a:t>
            </a:r>
          </a:p>
          <a:p>
            <a:pPr marL="0" indent="0">
              <a:lnSpc>
                <a:spcPct val="150000"/>
              </a:lnSpc>
              <a:buNone/>
            </a:pPr>
            <a:endParaRPr lang="en-SG" sz="1600" dirty="0"/>
          </a:p>
        </p:txBody>
      </p:sp>
      <p:grpSp>
        <p:nvGrpSpPr>
          <p:cNvPr id="52" name="Group 51"/>
          <p:cNvGrpSpPr/>
          <p:nvPr/>
        </p:nvGrpSpPr>
        <p:grpSpPr>
          <a:xfrm>
            <a:off x="5037141" y="1487637"/>
            <a:ext cx="2880375" cy="1934562"/>
            <a:chOff x="4905146" y="2397660"/>
            <a:chExt cx="3476854" cy="2335179"/>
          </a:xfrm>
        </p:grpSpPr>
        <p:sp>
          <p:nvSpPr>
            <p:cNvPr id="53" name="object 8"/>
            <p:cNvSpPr/>
            <p:nvPr/>
          </p:nvSpPr>
          <p:spPr>
            <a:xfrm>
              <a:off x="6542776" y="2397660"/>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54" name="object 9"/>
            <p:cNvSpPr txBox="1"/>
            <p:nvPr/>
          </p:nvSpPr>
          <p:spPr>
            <a:xfrm>
              <a:off x="6682876" y="2448510"/>
              <a:ext cx="193945"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H</a:t>
              </a:r>
              <a:endParaRPr sz="1400">
                <a:solidFill>
                  <a:prstClr val="black"/>
                </a:solidFill>
                <a:latin typeface="Verdana (Body)"/>
                <a:cs typeface="Calibri"/>
              </a:endParaRPr>
            </a:p>
          </p:txBody>
        </p:sp>
        <p:sp>
          <p:nvSpPr>
            <p:cNvPr id="57" name="object 11"/>
            <p:cNvSpPr/>
            <p:nvPr/>
          </p:nvSpPr>
          <p:spPr>
            <a:xfrm>
              <a:off x="5657210" y="2955228"/>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58" name="object 12"/>
            <p:cNvSpPr txBox="1"/>
            <p:nvPr/>
          </p:nvSpPr>
          <p:spPr>
            <a:xfrm>
              <a:off x="5812684" y="2992020"/>
              <a:ext cx="158085"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E</a:t>
              </a:r>
              <a:endParaRPr sz="1400">
                <a:solidFill>
                  <a:prstClr val="black"/>
                </a:solidFill>
                <a:latin typeface="Verdana (Body)"/>
                <a:cs typeface="Calibri"/>
              </a:endParaRPr>
            </a:p>
          </p:txBody>
        </p:sp>
        <p:sp>
          <p:nvSpPr>
            <p:cNvPr id="59" name="object 14"/>
            <p:cNvSpPr/>
            <p:nvPr/>
          </p:nvSpPr>
          <p:spPr>
            <a:xfrm>
              <a:off x="5214396"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60" name="object 15"/>
            <p:cNvSpPr txBox="1"/>
            <p:nvPr/>
          </p:nvSpPr>
          <p:spPr>
            <a:xfrm>
              <a:off x="5363535" y="3637434"/>
              <a:ext cx="172720" cy="346495"/>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B</a:t>
              </a:r>
              <a:endParaRPr sz="1400">
                <a:solidFill>
                  <a:prstClr val="black"/>
                </a:solidFill>
                <a:latin typeface="Verdana (Body)"/>
                <a:cs typeface="Calibri"/>
              </a:endParaRPr>
            </a:p>
          </p:txBody>
        </p:sp>
        <p:sp>
          <p:nvSpPr>
            <p:cNvPr id="62" name="object 17"/>
            <p:cNvSpPr/>
            <p:nvPr/>
          </p:nvSpPr>
          <p:spPr>
            <a:xfrm>
              <a:off x="6099993"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63" name="object 18"/>
            <p:cNvSpPr txBox="1"/>
            <p:nvPr/>
          </p:nvSpPr>
          <p:spPr>
            <a:xfrm>
              <a:off x="6258771" y="3637434"/>
              <a:ext cx="150765"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F</a:t>
              </a:r>
              <a:endParaRPr sz="1400">
                <a:solidFill>
                  <a:prstClr val="black"/>
                </a:solidFill>
                <a:latin typeface="Verdana (Body)"/>
                <a:cs typeface="Calibri"/>
              </a:endParaRPr>
            </a:p>
          </p:txBody>
        </p:sp>
        <p:sp>
          <p:nvSpPr>
            <p:cNvPr id="64" name="object 20"/>
            <p:cNvSpPr/>
            <p:nvPr/>
          </p:nvSpPr>
          <p:spPr>
            <a:xfrm>
              <a:off x="7428372" y="2955228"/>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65" name="object 21"/>
            <p:cNvSpPr txBox="1"/>
            <p:nvPr/>
          </p:nvSpPr>
          <p:spPr>
            <a:xfrm>
              <a:off x="7591612" y="2992020"/>
              <a:ext cx="140520"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L</a:t>
              </a:r>
              <a:endParaRPr sz="1400">
                <a:solidFill>
                  <a:prstClr val="black"/>
                </a:solidFill>
                <a:latin typeface="Verdana (Body)"/>
                <a:cs typeface="Calibri"/>
              </a:endParaRPr>
            </a:p>
          </p:txBody>
        </p:sp>
        <p:sp>
          <p:nvSpPr>
            <p:cNvPr id="66" name="object 23"/>
            <p:cNvSpPr/>
            <p:nvPr/>
          </p:nvSpPr>
          <p:spPr>
            <a:xfrm>
              <a:off x="6985589"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67" name="object 24"/>
            <p:cNvSpPr txBox="1"/>
            <p:nvPr/>
          </p:nvSpPr>
          <p:spPr>
            <a:xfrm>
              <a:off x="7160434" y="3637434"/>
              <a:ext cx="113441" cy="346495"/>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J</a:t>
              </a:r>
              <a:endParaRPr sz="1400">
                <a:solidFill>
                  <a:prstClr val="black"/>
                </a:solidFill>
                <a:latin typeface="Verdana (Body)"/>
                <a:cs typeface="Calibri"/>
              </a:endParaRPr>
            </a:p>
          </p:txBody>
        </p:sp>
        <p:sp>
          <p:nvSpPr>
            <p:cNvPr id="68" name="object 26"/>
            <p:cNvSpPr/>
            <p:nvPr/>
          </p:nvSpPr>
          <p:spPr>
            <a:xfrm>
              <a:off x="7871155"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69" name="object 27"/>
            <p:cNvSpPr txBox="1"/>
            <p:nvPr/>
          </p:nvSpPr>
          <p:spPr>
            <a:xfrm>
              <a:off x="7984741" y="3637434"/>
              <a:ext cx="254689" cy="346495"/>
            </a:xfrm>
            <a:prstGeom prst="ellipse">
              <a:avLst/>
            </a:prstGeom>
          </p:spPr>
          <p:txBody>
            <a:bodyPr vert="horz" wrap="square" lIns="0" tIns="0" rIns="0" bIns="0" rtlCol="0">
              <a:spAutoFit/>
            </a:bodyPr>
            <a:lstStyle/>
            <a:p>
              <a:pPr marL="12700"/>
              <a:r>
                <a:rPr sz="1400" spc="-20" dirty="0">
                  <a:solidFill>
                    <a:prstClr val="black"/>
                  </a:solidFill>
                  <a:latin typeface="Verdana (Body)"/>
                  <a:cs typeface="Calibri"/>
                </a:rPr>
                <a:t>M</a:t>
              </a:r>
              <a:endParaRPr sz="1400">
                <a:solidFill>
                  <a:prstClr val="black"/>
                </a:solidFill>
                <a:latin typeface="Verdana (Body)"/>
                <a:cs typeface="Calibri"/>
              </a:endParaRPr>
            </a:p>
          </p:txBody>
        </p:sp>
        <p:sp>
          <p:nvSpPr>
            <p:cNvPr id="70" name="object 47"/>
            <p:cNvSpPr/>
            <p:nvPr/>
          </p:nvSpPr>
          <p:spPr>
            <a:xfrm>
              <a:off x="6237977" y="4286611"/>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71" name="object 48"/>
            <p:cNvSpPr txBox="1"/>
            <p:nvPr/>
          </p:nvSpPr>
          <p:spPr>
            <a:xfrm>
              <a:off x="6364907" y="4323403"/>
              <a:ext cx="196141" cy="346495"/>
            </a:xfrm>
            <a:prstGeom prst="ellipse">
              <a:avLst/>
            </a:prstGeom>
          </p:spPr>
          <p:txBody>
            <a:bodyPr vert="horz" wrap="square" lIns="0" tIns="0" rIns="0" bIns="0" rtlCol="0">
              <a:spAutoFit/>
            </a:bodyPr>
            <a:lstStyle/>
            <a:p>
              <a:pPr marL="12700"/>
              <a:r>
                <a:rPr sz="1400" spc="-15" dirty="0">
                  <a:solidFill>
                    <a:prstClr val="black"/>
                  </a:solidFill>
                  <a:latin typeface="Verdana (Body)"/>
                  <a:cs typeface="Calibri"/>
                </a:rPr>
                <a:t>G</a:t>
              </a:r>
              <a:endParaRPr sz="1400" dirty="0">
                <a:solidFill>
                  <a:prstClr val="black"/>
                </a:solidFill>
                <a:latin typeface="Verdana (Body)"/>
                <a:cs typeface="Calibri"/>
              </a:endParaRPr>
            </a:p>
          </p:txBody>
        </p:sp>
        <p:sp>
          <p:nvSpPr>
            <p:cNvPr id="72" name="object 50"/>
            <p:cNvSpPr/>
            <p:nvPr/>
          </p:nvSpPr>
          <p:spPr>
            <a:xfrm>
              <a:off x="7433922"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73" name="object 51"/>
            <p:cNvSpPr txBox="1"/>
            <p:nvPr/>
          </p:nvSpPr>
          <p:spPr>
            <a:xfrm>
              <a:off x="7573586" y="4328477"/>
              <a:ext cx="166866" cy="346495"/>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K</a:t>
              </a:r>
              <a:endParaRPr sz="1400" dirty="0">
                <a:solidFill>
                  <a:prstClr val="black"/>
                </a:solidFill>
                <a:latin typeface="Verdana (Body)"/>
                <a:cs typeface="Calibri"/>
              </a:endParaRPr>
            </a:p>
          </p:txBody>
        </p:sp>
        <p:sp>
          <p:nvSpPr>
            <p:cNvPr id="74" name="object 59"/>
            <p:cNvSpPr/>
            <p:nvPr/>
          </p:nvSpPr>
          <p:spPr>
            <a:xfrm>
              <a:off x="6825022"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75" name="object 60"/>
            <p:cNvSpPr txBox="1"/>
            <p:nvPr/>
          </p:nvSpPr>
          <p:spPr>
            <a:xfrm>
              <a:off x="7019793" y="4328477"/>
              <a:ext cx="95874" cy="346495"/>
            </a:xfrm>
            <a:prstGeom prst="ellipse">
              <a:avLst/>
            </a:prstGeom>
          </p:spPr>
          <p:txBody>
            <a:bodyPr vert="horz" wrap="square" lIns="0" tIns="0" rIns="0" bIns="0" rtlCol="0">
              <a:spAutoFit/>
            </a:bodyPr>
            <a:lstStyle/>
            <a:p>
              <a:pPr marL="12700"/>
              <a:r>
                <a:rPr sz="1400" spc="-5" dirty="0">
                  <a:solidFill>
                    <a:prstClr val="black"/>
                  </a:solidFill>
                  <a:latin typeface="Verdana (Body)"/>
                  <a:cs typeface="Calibri"/>
                </a:rPr>
                <a:t>I</a:t>
              </a:r>
              <a:endParaRPr sz="1400">
                <a:solidFill>
                  <a:prstClr val="black"/>
                </a:solidFill>
                <a:latin typeface="Verdana (Body)"/>
                <a:cs typeface="Calibri"/>
              </a:endParaRPr>
            </a:p>
          </p:txBody>
        </p:sp>
        <p:sp>
          <p:nvSpPr>
            <p:cNvPr id="76" name="object 65"/>
            <p:cNvSpPr/>
            <p:nvPr/>
          </p:nvSpPr>
          <p:spPr>
            <a:xfrm>
              <a:off x="5514045"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77" name="object 66"/>
            <p:cNvSpPr txBox="1"/>
            <p:nvPr/>
          </p:nvSpPr>
          <p:spPr>
            <a:xfrm>
              <a:off x="5664399" y="4328477"/>
              <a:ext cx="169794"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C</a:t>
              </a:r>
              <a:endParaRPr sz="1400">
                <a:solidFill>
                  <a:prstClr val="black"/>
                </a:solidFill>
                <a:latin typeface="Verdana (Body)"/>
                <a:cs typeface="Calibri"/>
              </a:endParaRPr>
            </a:p>
          </p:txBody>
        </p:sp>
        <p:sp>
          <p:nvSpPr>
            <p:cNvPr id="78" name="object 71"/>
            <p:cNvSpPr/>
            <p:nvPr/>
          </p:nvSpPr>
          <p:spPr>
            <a:xfrm>
              <a:off x="4905146"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79" name="object 72"/>
            <p:cNvSpPr txBox="1"/>
            <p:nvPr/>
          </p:nvSpPr>
          <p:spPr>
            <a:xfrm>
              <a:off x="5050303" y="4328477"/>
              <a:ext cx="182236" cy="346495"/>
            </a:xfrm>
            <a:prstGeom prst="ellipse">
              <a:avLst/>
            </a:prstGeom>
          </p:spPr>
          <p:txBody>
            <a:bodyPr vert="horz" wrap="square" lIns="0" tIns="0" rIns="0" bIns="0" rtlCol="0">
              <a:spAutoFit/>
            </a:bodyPr>
            <a:lstStyle/>
            <a:p>
              <a:pPr marL="12700"/>
              <a:r>
                <a:rPr sz="1400" spc="-15" dirty="0">
                  <a:solidFill>
                    <a:prstClr val="black"/>
                  </a:solidFill>
                  <a:latin typeface="Verdana (Body)"/>
                  <a:cs typeface="Calibri"/>
                </a:rPr>
                <a:t>A</a:t>
              </a:r>
              <a:endParaRPr sz="1400">
                <a:solidFill>
                  <a:prstClr val="black"/>
                </a:solidFill>
                <a:latin typeface="Verdana (Body)"/>
                <a:cs typeface="Calibri"/>
              </a:endParaRPr>
            </a:p>
          </p:txBody>
        </p:sp>
        <p:cxnSp>
          <p:nvCxnSpPr>
            <p:cNvPr id="82" name="直接箭头连接符 31"/>
            <p:cNvCxnSpPr>
              <a:stCxn id="53" idx="5"/>
              <a:endCxn id="64" idx="1"/>
            </p:cNvCxnSpPr>
            <p:nvPr/>
          </p:nvCxnSpPr>
          <p:spPr>
            <a:xfrm>
              <a:off x="6978809" y="2774205"/>
              <a:ext cx="524375" cy="24562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83" name="直接箭头连接符 32"/>
            <p:cNvCxnSpPr>
              <a:stCxn id="53" idx="3"/>
              <a:endCxn id="57" idx="7"/>
            </p:cNvCxnSpPr>
            <p:nvPr/>
          </p:nvCxnSpPr>
          <p:spPr>
            <a:xfrm flipH="1">
              <a:off x="6093243" y="2774205"/>
              <a:ext cx="524345" cy="24562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84" name="直接箭头连接符 33"/>
            <p:cNvCxnSpPr>
              <a:stCxn id="57" idx="4"/>
              <a:endCxn id="59" idx="7"/>
            </p:cNvCxnSpPr>
            <p:nvPr/>
          </p:nvCxnSpPr>
          <p:spPr>
            <a:xfrm flipH="1">
              <a:off x="5650429" y="3396382"/>
              <a:ext cx="262204"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85" name="直接箭头连接符 34"/>
            <p:cNvCxnSpPr>
              <a:stCxn id="64" idx="3"/>
              <a:endCxn id="66" idx="0"/>
            </p:cNvCxnSpPr>
            <p:nvPr/>
          </p:nvCxnSpPr>
          <p:spPr>
            <a:xfrm flipH="1">
              <a:off x="7241012" y="3331776"/>
              <a:ext cx="262172"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86" name="直接箭头连接符 35"/>
            <p:cNvCxnSpPr>
              <a:stCxn id="57" idx="4"/>
              <a:endCxn id="62" idx="1"/>
            </p:cNvCxnSpPr>
            <p:nvPr/>
          </p:nvCxnSpPr>
          <p:spPr>
            <a:xfrm>
              <a:off x="5912633" y="3396382"/>
              <a:ext cx="262172"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87" name="直接箭头连接符 36"/>
            <p:cNvCxnSpPr>
              <a:stCxn id="64" idx="5"/>
              <a:endCxn id="68" idx="0"/>
            </p:cNvCxnSpPr>
            <p:nvPr/>
          </p:nvCxnSpPr>
          <p:spPr>
            <a:xfrm>
              <a:off x="7864405" y="3331776"/>
              <a:ext cx="262173"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88" name="直接箭头连接符 37"/>
            <p:cNvCxnSpPr>
              <a:stCxn id="59" idx="4"/>
              <a:endCxn id="76" idx="0"/>
            </p:cNvCxnSpPr>
            <p:nvPr/>
          </p:nvCxnSpPr>
          <p:spPr>
            <a:xfrm>
              <a:off x="5469819" y="4041796"/>
              <a:ext cx="299649"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89" name="直接箭头连接符 38"/>
            <p:cNvCxnSpPr>
              <a:stCxn id="59" idx="4"/>
              <a:endCxn id="78" idx="0"/>
            </p:cNvCxnSpPr>
            <p:nvPr/>
          </p:nvCxnSpPr>
          <p:spPr>
            <a:xfrm flipH="1">
              <a:off x="5160569" y="4041796"/>
              <a:ext cx="309250"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90" name="直接箭头连接符 39"/>
            <p:cNvCxnSpPr>
              <a:stCxn id="66" idx="4"/>
              <a:endCxn id="74" idx="0"/>
            </p:cNvCxnSpPr>
            <p:nvPr/>
          </p:nvCxnSpPr>
          <p:spPr>
            <a:xfrm flipH="1">
              <a:off x="7080445" y="4041796"/>
              <a:ext cx="160567"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91" name="直接箭头连接符 40"/>
            <p:cNvCxnSpPr>
              <a:stCxn id="62" idx="4"/>
              <a:endCxn id="70" idx="0"/>
            </p:cNvCxnSpPr>
            <p:nvPr/>
          </p:nvCxnSpPr>
          <p:spPr>
            <a:xfrm>
              <a:off x="6355416" y="4041796"/>
              <a:ext cx="137984" cy="244815"/>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92" name="直接箭头连接符 41"/>
            <p:cNvCxnSpPr>
              <a:stCxn id="66" idx="4"/>
              <a:endCxn id="72" idx="0"/>
            </p:cNvCxnSpPr>
            <p:nvPr/>
          </p:nvCxnSpPr>
          <p:spPr>
            <a:xfrm>
              <a:off x="7241012" y="4041796"/>
              <a:ext cx="448333" cy="249889"/>
            </a:xfrm>
            <a:prstGeom prst="straightConnector1">
              <a:avLst/>
            </a:prstGeom>
            <a:noFill/>
            <a:ln w="38100" cap="flat" cmpd="sng" algn="ctr">
              <a:solidFill>
                <a:srgbClr val="4F81BD">
                  <a:shade val="95000"/>
                  <a:satMod val="105000"/>
                </a:srgbClr>
              </a:solidFill>
              <a:prstDash val="solid"/>
              <a:tailEnd type="triangle"/>
            </a:ln>
            <a:effectLst/>
          </p:spPr>
        </p:cxnSp>
      </p:grpSp>
      <p:sp>
        <p:nvSpPr>
          <p:cNvPr id="94" name="文本框 129"/>
          <p:cNvSpPr txBox="1"/>
          <p:nvPr/>
        </p:nvSpPr>
        <p:spPr>
          <a:xfrm>
            <a:off x="5616234" y="1591064"/>
            <a:ext cx="878377" cy="307777"/>
          </a:xfrm>
          <a:prstGeom prst="rect">
            <a:avLst/>
          </a:prstGeom>
          <a:noFill/>
        </p:spPr>
        <p:txBody>
          <a:bodyPr wrap="square" rtlCol="0">
            <a:spAutoFit/>
          </a:bodyPr>
          <a:lstStyle/>
          <a:p>
            <a:r>
              <a:rPr lang="en-US" altLang="zh-CN" sz="1400" spc="-150" dirty="0">
                <a:solidFill>
                  <a:srgbClr val="C00000"/>
                </a:solidFill>
              </a:rPr>
              <a:t>‘D’ &lt; ‘H’</a:t>
            </a:r>
            <a:endParaRPr lang="zh-CN" altLang="en-US" sz="1400" spc="-150" dirty="0">
              <a:solidFill>
                <a:srgbClr val="C00000"/>
              </a:solidFill>
            </a:endParaRPr>
          </a:p>
        </p:txBody>
      </p:sp>
      <p:sp>
        <p:nvSpPr>
          <p:cNvPr id="95" name="文本框 130"/>
          <p:cNvSpPr txBox="1"/>
          <p:nvPr/>
        </p:nvSpPr>
        <p:spPr>
          <a:xfrm>
            <a:off x="5019465" y="2195617"/>
            <a:ext cx="878377" cy="307777"/>
          </a:xfrm>
          <a:prstGeom prst="rect">
            <a:avLst/>
          </a:prstGeom>
          <a:noFill/>
        </p:spPr>
        <p:txBody>
          <a:bodyPr wrap="square" rtlCol="0">
            <a:spAutoFit/>
          </a:bodyPr>
          <a:lstStyle/>
          <a:p>
            <a:r>
              <a:rPr lang="en-US" altLang="zh-CN" sz="1400" spc="-150" dirty="0">
                <a:solidFill>
                  <a:srgbClr val="C00000"/>
                </a:solidFill>
              </a:rPr>
              <a:t>‘D’ &lt; ‘E’</a:t>
            </a:r>
            <a:endParaRPr lang="zh-CN" altLang="en-US" sz="1400" spc="-150" dirty="0">
              <a:solidFill>
                <a:srgbClr val="C00000"/>
              </a:solidFill>
            </a:endParaRPr>
          </a:p>
        </p:txBody>
      </p:sp>
      <p:sp>
        <p:nvSpPr>
          <p:cNvPr id="96" name="文本框 131"/>
          <p:cNvSpPr txBox="1"/>
          <p:nvPr/>
        </p:nvSpPr>
        <p:spPr>
          <a:xfrm>
            <a:off x="5531833" y="2733423"/>
            <a:ext cx="878377" cy="307777"/>
          </a:xfrm>
          <a:prstGeom prst="rect">
            <a:avLst/>
          </a:prstGeom>
          <a:noFill/>
        </p:spPr>
        <p:txBody>
          <a:bodyPr wrap="square" rtlCol="0">
            <a:spAutoFit/>
          </a:bodyPr>
          <a:lstStyle/>
          <a:p>
            <a:r>
              <a:rPr lang="en-US" altLang="zh-CN" sz="1400" spc="-150" dirty="0">
                <a:solidFill>
                  <a:srgbClr val="C00000"/>
                </a:solidFill>
              </a:rPr>
              <a:t>‘D’ &gt; ‘B’</a:t>
            </a:r>
            <a:endParaRPr lang="zh-CN" altLang="en-US" sz="1400" spc="-150" dirty="0">
              <a:solidFill>
                <a:srgbClr val="C00000"/>
              </a:solidFill>
            </a:endParaRPr>
          </a:p>
        </p:txBody>
      </p:sp>
      <p:sp>
        <p:nvSpPr>
          <p:cNvPr id="2" name="Title 1"/>
          <p:cNvSpPr>
            <a:spLocks noGrp="1"/>
          </p:cNvSpPr>
          <p:nvPr>
            <p:ph type="title"/>
          </p:nvPr>
        </p:nvSpPr>
        <p:spPr/>
        <p:txBody>
          <a:bodyPr/>
          <a:lstStyle/>
          <a:p>
            <a:r>
              <a:rPr lang="en-SG"/>
              <a:t>BST Traversal (BSTT)</a:t>
            </a:r>
          </a:p>
        </p:txBody>
      </p:sp>
      <p:sp>
        <p:nvSpPr>
          <p:cNvPr id="3" name="Content Placeholder 1"/>
          <p:cNvSpPr txBox="1">
            <a:spLocks/>
          </p:cNvSpPr>
          <p:nvPr/>
        </p:nvSpPr>
        <p:spPr>
          <a:xfrm>
            <a:off x="4644617" y="4160314"/>
            <a:ext cx="4108006" cy="2219095"/>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30400" marR="5080" indent="-230400">
              <a:lnSpc>
                <a:spcPct val="150000"/>
              </a:lnSpc>
              <a:buFont typeface="Arial"/>
              <a:buChar char="•"/>
              <a:tabLst>
                <a:tab pos="355600" algn="l"/>
              </a:tabLst>
            </a:pPr>
            <a:r>
              <a:rPr lang="en-SG" sz="1600" spc="-15" dirty="0">
                <a:latin typeface="Verdana (Body)"/>
                <a:cs typeface="Calibri"/>
              </a:rPr>
              <a:t>What if the item doesn’t exist?</a:t>
            </a:r>
          </a:p>
          <a:p>
            <a:pPr marL="230400" marR="5080" indent="-230400">
              <a:lnSpc>
                <a:spcPct val="150000"/>
              </a:lnSpc>
              <a:buFont typeface="Arial"/>
              <a:buChar char="•"/>
              <a:tabLst>
                <a:tab pos="355600" algn="l"/>
              </a:tabLst>
            </a:pPr>
            <a:r>
              <a:rPr lang="en-SG" sz="1600" spc="-15" dirty="0">
                <a:latin typeface="Verdana (Body)"/>
                <a:cs typeface="Calibri"/>
              </a:rPr>
              <a:t>If we remove node ‘D’, and then </a:t>
            </a:r>
            <a:br>
              <a:rPr lang="en-SG" sz="1600" spc="-15" dirty="0">
                <a:latin typeface="Verdana (Body)"/>
                <a:cs typeface="Calibri"/>
              </a:rPr>
            </a:br>
            <a:r>
              <a:rPr lang="en-SG" sz="1600" spc="-15" dirty="0">
                <a:latin typeface="Verdana (Body)"/>
                <a:cs typeface="Calibri"/>
              </a:rPr>
              <a:t>check the traversal pattern</a:t>
            </a:r>
            <a:br>
              <a:rPr lang="en-SG" sz="1800" spc="-15" dirty="0">
                <a:latin typeface="Verdana (Body)"/>
                <a:cs typeface="Calibri"/>
              </a:rPr>
            </a:br>
            <a:endParaRPr lang="en-SG" sz="1800" b="1" spc="-15" dirty="0">
              <a:latin typeface="Verdana (Body)"/>
              <a:cs typeface="Calibri"/>
            </a:endParaRPr>
          </a:p>
          <a:p>
            <a:pPr marL="230400" marR="5080" indent="-230400">
              <a:lnSpc>
                <a:spcPct val="150000"/>
              </a:lnSpc>
              <a:buFont typeface="Arial"/>
              <a:buChar char="•"/>
              <a:tabLst>
                <a:tab pos="355600" algn="l"/>
              </a:tabLst>
            </a:pPr>
            <a:endParaRPr lang="en-SG" sz="1800" spc="-15" dirty="0">
              <a:latin typeface="Verdana (Body)"/>
              <a:cs typeface="Calibri"/>
            </a:endParaRPr>
          </a:p>
        </p:txBody>
      </p:sp>
      <p:sp>
        <p:nvSpPr>
          <p:cNvPr id="98" name="圆角矩形 134"/>
          <p:cNvSpPr/>
          <p:nvPr/>
        </p:nvSpPr>
        <p:spPr>
          <a:xfrm>
            <a:off x="5308452" y="3455294"/>
            <a:ext cx="1254053" cy="144028"/>
          </a:xfrm>
          <a:prstGeom prst="roundRect">
            <a:avLst/>
          </a:prstGeom>
          <a:solidFill>
            <a:srgbClr val="FAFA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3" name="直接箭头连接符 42"/>
          <p:cNvCxnSpPr/>
          <p:nvPr/>
        </p:nvCxnSpPr>
        <p:spPr>
          <a:xfrm>
            <a:off x="5753182" y="3422199"/>
            <a:ext cx="183423" cy="206982"/>
          </a:xfrm>
          <a:prstGeom prst="straightConnector1">
            <a:avLst/>
          </a:prstGeom>
          <a:noFill/>
          <a:ln w="38100" cap="flat" cmpd="sng" algn="ctr">
            <a:solidFill>
              <a:srgbClr val="4F81BD">
                <a:shade val="95000"/>
                <a:satMod val="105000"/>
              </a:srgbClr>
            </a:solidFill>
            <a:prstDash val="solid"/>
            <a:tailEnd type="triangle"/>
          </a:ln>
          <a:effectLst/>
        </p:spPr>
      </p:cxnSp>
      <p:sp>
        <p:nvSpPr>
          <p:cNvPr id="97" name="文本框 132"/>
          <p:cNvSpPr txBox="1"/>
          <p:nvPr/>
        </p:nvSpPr>
        <p:spPr>
          <a:xfrm>
            <a:off x="5806245" y="3360419"/>
            <a:ext cx="878377" cy="307777"/>
          </a:xfrm>
          <a:prstGeom prst="rect">
            <a:avLst/>
          </a:prstGeom>
          <a:noFill/>
        </p:spPr>
        <p:txBody>
          <a:bodyPr wrap="square" rtlCol="0">
            <a:spAutoFit/>
          </a:bodyPr>
          <a:lstStyle/>
          <a:p>
            <a:r>
              <a:rPr lang="en-US" altLang="zh-CN" sz="1400" spc="-150" dirty="0">
                <a:solidFill>
                  <a:srgbClr val="C00000"/>
                </a:solidFill>
              </a:rPr>
              <a:t>‘D’ &gt; ‘C’</a:t>
            </a:r>
            <a:endParaRPr lang="zh-CN" altLang="en-US" sz="1400" spc="-150" dirty="0">
              <a:solidFill>
                <a:srgbClr val="C00000"/>
              </a:solidFill>
            </a:endParaRPr>
          </a:p>
        </p:txBody>
      </p:sp>
    </p:spTree>
    <p:extLst>
      <p:ext uri="{BB962C8B-B14F-4D97-AF65-F5344CB8AC3E}">
        <p14:creationId xmlns:p14="http://schemas.microsoft.com/office/powerpoint/2010/main" val="1998990312"/>
      </p:ext>
    </p:extLst>
  </p:cSld>
  <p:clrMapOvr>
    <a:masterClrMapping/>
  </p:clrMapOvr>
  <p:transition>
    <p:wipe dir="u"/>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3BF2F-FEED-4B93-B888-F88706916FC0}"/>
              </a:ext>
            </a:extLst>
          </p:cNvPr>
          <p:cNvSpPr>
            <a:spLocks noGrp="1"/>
          </p:cNvSpPr>
          <p:nvPr>
            <p:ph type="title"/>
          </p:nvPr>
        </p:nvSpPr>
        <p:spPr/>
        <p:txBody>
          <a:bodyPr/>
          <a:lstStyle/>
          <a:p>
            <a:r>
              <a:rPr lang="en-SG" dirty="0"/>
              <a:t>BST Traversal (BSTT) – finding ‘A’</a:t>
            </a:r>
          </a:p>
        </p:txBody>
      </p:sp>
      <p:sp>
        <p:nvSpPr>
          <p:cNvPr id="3" name="Rectangle 2">
            <a:extLst>
              <a:ext uri="{FF2B5EF4-FFF2-40B4-BE49-F238E27FC236}">
                <a16:creationId xmlns:a16="http://schemas.microsoft.com/office/drawing/2014/main" id="{93B73C1E-C2EE-4A2F-A13E-64E16D8C13CC}"/>
              </a:ext>
            </a:extLst>
          </p:cNvPr>
          <p:cNvSpPr/>
          <p:nvPr/>
        </p:nvSpPr>
        <p:spPr>
          <a:xfrm>
            <a:off x="112772" y="656343"/>
            <a:ext cx="3579998" cy="1977464"/>
          </a:xfrm>
          <a:prstGeom prst="rect">
            <a:avLst/>
          </a:prstGeom>
          <a:solidFill>
            <a:schemeClr val="bg1"/>
          </a:solidFill>
          <a:ln w="19050">
            <a:solidFill>
              <a:srgbClr val="C00000"/>
            </a:solidFill>
          </a:ln>
        </p:spPr>
        <p:style>
          <a:lnRef idx="2">
            <a:schemeClr val="accent1"/>
          </a:lnRef>
          <a:fillRef idx="1">
            <a:schemeClr val="lt1"/>
          </a:fillRef>
          <a:effectRef idx="0">
            <a:schemeClr val="accent1"/>
          </a:effectRef>
          <a:fontRef idx="minor">
            <a:schemeClr val="dk1"/>
          </a:fontRef>
        </p:style>
        <p:txBody>
          <a:bodyPr wrap="square">
            <a:spAutoFit/>
          </a:bodyPr>
          <a:lstStyle/>
          <a:p>
            <a:pPr>
              <a:lnSpc>
                <a:spcPct val="100000"/>
              </a:lnSpc>
              <a:buNone/>
            </a:pPr>
            <a:r>
              <a:rPr lang="en-US" sz="1000" dirty="0">
                <a:solidFill>
                  <a:prstClr val="black"/>
                </a:solidFill>
                <a:latin typeface="Courier New" panose="02070309020205020404" pitchFamily="49" charset="0"/>
                <a:cs typeface="Courier New" panose="02070309020205020404" pitchFamily="49" charset="0"/>
              </a:rPr>
              <a:t>void</a:t>
            </a:r>
            <a:r>
              <a:rPr lang="en-US" sz="1000" b="1" dirty="0">
                <a:solidFill>
                  <a:prstClr val="black"/>
                </a:solidFill>
                <a:latin typeface="Courier New" panose="02070309020205020404" pitchFamily="49" charset="0"/>
                <a:cs typeface="Courier New" panose="02070309020205020404" pitchFamily="49" charset="0"/>
              </a:rPr>
              <a:t> </a:t>
            </a:r>
            <a:r>
              <a:rPr lang="en-US" sz="1000" b="1" dirty="0">
                <a:solidFill>
                  <a:srgbClr val="C00000"/>
                </a:solidFill>
                <a:latin typeface="Courier New" panose="02070309020205020404" pitchFamily="49" charset="0"/>
                <a:cs typeface="Courier New" panose="02070309020205020404" pitchFamily="49" charset="0"/>
              </a:rPr>
              <a:t>BSTT</a:t>
            </a:r>
            <a:r>
              <a:rPr lang="en-US" sz="1000" spc="-5" dirty="0">
                <a:solidFill>
                  <a:prstClr val="black"/>
                </a:solidFill>
                <a:latin typeface="Courier New" panose="02070309020205020404" pitchFamily="49" charset="0"/>
                <a:cs typeface="Courier New" panose="02070309020205020404" pitchFamily="49" charset="0"/>
              </a:rPr>
              <a:t>(</a:t>
            </a:r>
            <a:r>
              <a:rPr lang="en-US" sz="1000" spc="-5" dirty="0" err="1">
                <a:solidFill>
                  <a:prstClr val="black"/>
                </a:solidFill>
                <a:latin typeface="Courier New" panose="02070309020205020404" pitchFamily="49" charset="0"/>
                <a:cs typeface="Courier New" panose="02070309020205020404" pitchFamily="49" charset="0"/>
              </a:rPr>
              <a:t>BTNod</a:t>
            </a:r>
            <a:r>
              <a:rPr lang="en-US" sz="1000" dirty="0" err="1">
                <a:solidFill>
                  <a:prstClr val="black"/>
                </a:solidFill>
                <a:latin typeface="Courier New" panose="02070309020205020404" pitchFamily="49" charset="0"/>
                <a:cs typeface="Courier New" panose="02070309020205020404" pitchFamily="49" charset="0"/>
              </a:rPr>
              <a:t>e</a:t>
            </a:r>
            <a:r>
              <a:rPr lang="en-US" sz="1000" dirty="0">
                <a:solidFill>
                  <a:prstClr val="black"/>
                </a:solidFill>
                <a:latin typeface="Courier New" panose="02070309020205020404" pitchFamily="49" charset="0"/>
                <a:cs typeface="Courier New" panose="02070309020205020404" pitchFamily="49" charset="0"/>
              </a:rPr>
              <a:t> </a:t>
            </a:r>
            <a:r>
              <a:rPr lang="en-US" sz="1000" spc="-5" dirty="0">
                <a:solidFill>
                  <a:prstClr val="black"/>
                </a:solidFill>
                <a:latin typeface="Courier New" panose="02070309020205020404" pitchFamily="49" charset="0"/>
                <a:cs typeface="Courier New" panose="02070309020205020404" pitchFamily="49" charset="0"/>
              </a:rPr>
              <a:t>*cur, char c){</a:t>
            </a:r>
            <a:endParaRPr lang="en-US" sz="1000" dirty="0">
              <a:solidFill>
                <a:prstClr val="black"/>
              </a:solidFill>
              <a:latin typeface="Courier New" panose="02070309020205020404" pitchFamily="49" charset="0"/>
              <a:cs typeface="Courier New" panose="02070309020205020404" pitchFamily="49" charset="0"/>
            </a:endParaRPr>
          </a:p>
          <a:p>
            <a:pPr indent="-457200">
              <a:lnSpc>
                <a:spcPct val="100000"/>
              </a:lnSpc>
              <a:buNone/>
            </a:pPr>
            <a:r>
              <a:rPr lang="en-SG" sz="1000" dirty="0">
                <a:latin typeface="Courier New" panose="02070309020205020404" pitchFamily="49" charset="0"/>
                <a:cs typeface="Courier New" panose="02070309020205020404" pitchFamily="49" charset="0"/>
              </a:rPr>
              <a:t>    if (cur == NULL){</a:t>
            </a:r>
          </a:p>
          <a:p>
            <a:pPr indent="-457200"/>
            <a:r>
              <a:rPr lang="en-SG" sz="1000" dirty="0">
                <a:latin typeface="Courier New" panose="02070309020205020404" pitchFamily="49" charset="0"/>
                <a:cs typeface="Courier New" panose="02070309020205020404" pitchFamily="49" charset="0"/>
              </a:rPr>
              <a:t>        </a:t>
            </a:r>
            <a:r>
              <a:rPr lang="en-SG" sz="1000" dirty="0" err="1">
                <a:latin typeface="Courier New" panose="02070309020205020404" pitchFamily="49" charset="0"/>
                <a:cs typeface="Courier New" panose="02070309020205020404" pitchFamily="49" charset="0"/>
              </a:rPr>
              <a:t>printf</a:t>
            </a:r>
            <a:r>
              <a:rPr lang="en-SG" sz="1000" dirty="0">
                <a:latin typeface="Courier New" panose="02070309020205020404" pitchFamily="49" charset="0"/>
                <a:cs typeface="Courier New" panose="02070309020205020404" pitchFamily="49" charset="0"/>
              </a:rPr>
              <a:t>(“not found!\n”); return;</a:t>
            </a:r>
          </a:p>
          <a:p>
            <a:pPr indent="-457200"/>
            <a:r>
              <a:rPr lang="en-SG" sz="1000" dirty="0">
                <a:latin typeface="Courier New" panose="02070309020205020404" pitchFamily="49" charset="0"/>
                <a:cs typeface="Courier New" panose="02070309020205020404" pitchFamily="49" charset="0"/>
              </a:rPr>
              <a:t>    }</a:t>
            </a:r>
          </a:p>
          <a:p>
            <a:pPr indent="-457200">
              <a:lnSpc>
                <a:spcPct val="100000"/>
              </a:lnSpc>
              <a:buNone/>
            </a:pPr>
            <a:r>
              <a:rPr lang="en-SG" sz="1000" dirty="0">
                <a:latin typeface="Courier New" panose="02070309020205020404" pitchFamily="49" charset="0"/>
                <a:cs typeface="Courier New" panose="02070309020205020404" pitchFamily="49" charset="0"/>
              </a:rPr>
              <a:t>    if (c==cur-&gt;item){ </a:t>
            </a:r>
          </a:p>
          <a:p>
            <a:pPr indent="-457200">
              <a:lnSpc>
                <a:spcPct val="100000"/>
              </a:lnSpc>
              <a:buNone/>
            </a:pPr>
            <a:r>
              <a:rPr lang="en-SG" sz="1000" dirty="0">
                <a:latin typeface="Courier New" panose="02070309020205020404" pitchFamily="49" charset="0"/>
                <a:cs typeface="Courier New" panose="02070309020205020404" pitchFamily="49" charset="0"/>
              </a:rPr>
              <a:t>        </a:t>
            </a:r>
            <a:r>
              <a:rPr lang="en-SG" sz="1000" dirty="0" err="1">
                <a:latin typeface="Courier New" panose="02070309020205020404" pitchFamily="49" charset="0"/>
                <a:cs typeface="Courier New" panose="02070309020205020404" pitchFamily="49" charset="0"/>
              </a:rPr>
              <a:t>printf</a:t>
            </a:r>
            <a:r>
              <a:rPr lang="en-SG" sz="1000" dirty="0">
                <a:latin typeface="Courier New" panose="02070309020205020404" pitchFamily="49" charset="0"/>
                <a:cs typeface="Courier New" panose="02070309020205020404" pitchFamily="49" charset="0"/>
              </a:rPr>
              <a:t>(“found!\n”); return;</a:t>
            </a:r>
          </a:p>
          <a:p>
            <a:pPr indent="-457200">
              <a:lnSpc>
                <a:spcPct val="100000"/>
              </a:lnSpc>
              <a:buNone/>
            </a:pPr>
            <a:r>
              <a:rPr lang="en-SG" sz="1000" dirty="0">
                <a:latin typeface="Courier New" panose="02070309020205020404" pitchFamily="49" charset="0"/>
                <a:cs typeface="Courier New" panose="02070309020205020404" pitchFamily="49" charset="0"/>
              </a:rPr>
              <a:t>    }</a:t>
            </a:r>
          </a:p>
          <a:p>
            <a:pPr indent="-457200">
              <a:lnSpc>
                <a:spcPct val="100000"/>
              </a:lnSpc>
              <a:buNone/>
            </a:pPr>
            <a:r>
              <a:rPr lang="en-SG" sz="1000" dirty="0">
                <a:latin typeface="Courier New" panose="02070309020205020404" pitchFamily="49" charset="0"/>
                <a:cs typeface="Courier New" panose="02070309020205020404" pitchFamily="49" charset="0"/>
              </a:rPr>
              <a:t>    if (c &lt; cur-&gt;item) </a:t>
            </a:r>
          </a:p>
          <a:p>
            <a:pPr indent="-457200">
              <a:lnSpc>
                <a:spcPct val="100000"/>
              </a:lnSpc>
              <a:buNone/>
            </a:pPr>
            <a:r>
              <a:rPr lang="en-SG" sz="1000" dirty="0">
                <a:latin typeface="Courier New" panose="02070309020205020404" pitchFamily="49" charset="0"/>
                <a:cs typeface="Courier New" panose="02070309020205020404" pitchFamily="49" charset="0"/>
              </a:rPr>
              <a:t>       </a:t>
            </a:r>
            <a:r>
              <a:rPr lang="en-SG" sz="1000" b="1" dirty="0">
                <a:solidFill>
                  <a:srgbClr val="00B050"/>
                </a:solidFill>
                <a:latin typeface="Courier New" panose="02070309020205020404" pitchFamily="49" charset="0"/>
                <a:cs typeface="Courier New" panose="02070309020205020404" pitchFamily="49" charset="0"/>
              </a:rPr>
              <a:t>BSTT(cur-&gt;</a:t>
            </a:r>
            <a:r>
              <a:rPr lang="en-SG" sz="1000" b="1" dirty="0" err="1">
                <a:solidFill>
                  <a:srgbClr val="00B050"/>
                </a:solidFill>
                <a:latin typeface="Courier New" panose="02070309020205020404" pitchFamily="49" charset="0"/>
                <a:cs typeface="Courier New" panose="02070309020205020404" pitchFamily="49" charset="0"/>
              </a:rPr>
              <a:t>left,c</a:t>
            </a:r>
            <a:r>
              <a:rPr lang="en-SG" sz="1000" b="1" dirty="0">
                <a:solidFill>
                  <a:srgbClr val="00B050"/>
                </a:solidFill>
                <a:latin typeface="Courier New" panose="02070309020205020404" pitchFamily="49" charset="0"/>
                <a:cs typeface="Courier New" panose="02070309020205020404" pitchFamily="49" charset="0"/>
              </a:rPr>
              <a:t>);</a:t>
            </a:r>
          </a:p>
          <a:p>
            <a:pPr indent="-457200">
              <a:lnSpc>
                <a:spcPct val="100000"/>
              </a:lnSpc>
              <a:buNone/>
            </a:pPr>
            <a:r>
              <a:rPr lang="en-SG" sz="1000" dirty="0">
                <a:latin typeface="Courier New" panose="02070309020205020404" pitchFamily="49" charset="0"/>
                <a:cs typeface="Courier New" panose="02070309020205020404" pitchFamily="49" charset="0"/>
              </a:rPr>
              <a:t>    else</a:t>
            </a:r>
          </a:p>
          <a:p>
            <a:pPr indent="-457200">
              <a:lnSpc>
                <a:spcPct val="100000"/>
              </a:lnSpc>
              <a:buNone/>
            </a:pPr>
            <a:r>
              <a:rPr lang="en-SG" sz="1000" dirty="0">
                <a:solidFill>
                  <a:schemeClr val="tx1"/>
                </a:solidFill>
                <a:latin typeface="Courier New" panose="02070309020205020404" pitchFamily="49" charset="0"/>
                <a:cs typeface="Courier New" panose="02070309020205020404" pitchFamily="49" charset="0"/>
              </a:rPr>
              <a:t>       </a:t>
            </a:r>
            <a:r>
              <a:rPr lang="en-SG" sz="1000" b="1" dirty="0">
                <a:solidFill>
                  <a:schemeClr val="tx1"/>
                </a:solidFill>
                <a:latin typeface="Courier New" panose="02070309020205020404" pitchFamily="49" charset="0"/>
                <a:cs typeface="Courier New" panose="02070309020205020404" pitchFamily="49" charset="0"/>
              </a:rPr>
              <a:t>BSTT(cur-&gt;</a:t>
            </a:r>
            <a:r>
              <a:rPr lang="en-SG" sz="1000" b="1" dirty="0" err="1">
                <a:solidFill>
                  <a:schemeClr val="tx1"/>
                </a:solidFill>
                <a:latin typeface="Courier New" panose="02070309020205020404" pitchFamily="49" charset="0"/>
                <a:cs typeface="Courier New" panose="02070309020205020404" pitchFamily="49" charset="0"/>
              </a:rPr>
              <a:t>right,c</a:t>
            </a:r>
            <a:r>
              <a:rPr lang="en-SG" sz="1000" b="1" dirty="0">
                <a:solidFill>
                  <a:schemeClr val="tx1"/>
                </a:solidFill>
                <a:latin typeface="Courier New" panose="02070309020205020404" pitchFamily="49" charset="0"/>
                <a:cs typeface="Courier New" panose="02070309020205020404" pitchFamily="49" charset="0"/>
              </a:rPr>
              <a:t>);</a:t>
            </a:r>
          </a:p>
          <a:p>
            <a:pPr>
              <a:lnSpc>
                <a:spcPct val="100000"/>
              </a:lnSpc>
              <a:spcBef>
                <a:spcPts val="300"/>
              </a:spcBef>
              <a:buNone/>
            </a:pPr>
            <a:r>
              <a:rPr lang="en-SG" sz="1000" dirty="0">
                <a:solidFill>
                  <a:prstClr val="black"/>
                </a:solidFill>
                <a:latin typeface="Courier New" panose="02070309020205020404" pitchFamily="49" charset="0"/>
                <a:cs typeface="Courier New" panose="02070309020205020404" pitchFamily="49" charset="0"/>
              </a:rPr>
              <a:t>}</a:t>
            </a:r>
          </a:p>
        </p:txBody>
      </p:sp>
      <p:sp>
        <p:nvSpPr>
          <p:cNvPr id="7" name="object 8">
            <a:extLst>
              <a:ext uri="{FF2B5EF4-FFF2-40B4-BE49-F238E27FC236}">
                <a16:creationId xmlns:a16="http://schemas.microsoft.com/office/drawing/2014/main" id="{4E2CE230-92D2-47F6-B325-A18B2C123FFA}"/>
              </a:ext>
            </a:extLst>
          </p:cNvPr>
          <p:cNvSpPr/>
          <p:nvPr/>
        </p:nvSpPr>
        <p:spPr>
          <a:xfrm>
            <a:off x="7349619" y="745957"/>
            <a:ext cx="423206" cy="365471"/>
          </a:xfrm>
          <a:prstGeom prst="ellipse">
            <a:avLst/>
          </a:prstGeom>
          <a:solidFill>
            <a:schemeClr val="bg1">
              <a:lumMod val="65000"/>
            </a:schemeClr>
          </a:solidFill>
          <a:ln w="25399">
            <a:solidFill>
              <a:srgbClr val="839950"/>
            </a:solidFill>
          </a:ln>
        </p:spPr>
        <p:txBody>
          <a:bodyPr wrap="square" lIns="0" tIns="0" rIns="0" bIns="0" rtlCol="0"/>
          <a:lstStyle/>
          <a:p>
            <a:endParaRPr sz="1400" b="1">
              <a:solidFill>
                <a:schemeClr val="bg1"/>
              </a:solidFill>
              <a:latin typeface="Verdana (Body)"/>
            </a:endParaRPr>
          </a:p>
        </p:txBody>
      </p:sp>
      <p:sp>
        <p:nvSpPr>
          <p:cNvPr id="8" name="object 9">
            <a:extLst>
              <a:ext uri="{FF2B5EF4-FFF2-40B4-BE49-F238E27FC236}">
                <a16:creationId xmlns:a16="http://schemas.microsoft.com/office/drawing/2014/main" id="{0E444FB0-A255-4274-B174-FA6B4ABE464C}"/>
              </a:ext>
            </a:extLst>
          </p:cNvPr>
          <p:cNvSpPr txBox="1"/>
          <p:nvPr/>
        </p:nvSpPr>
        <p:spPr>
          <a:xfrm>
            <a:off x="7465684" y="788083"/>
            <a:ext cx="160672" cy="302955"/>
          </a:xfrm>
          <a:prstGeom prst="ellipse">
            <a:avLst/>
          </a:prstGeom>
          <a:noFill/>
        </p:spPr>
        <p:txBody>
          <a:bodyPr vert="horz" wrap="square" lIns="0" tIns="0" rIns="0" bIns="0" rtlCol="0">
            <a:spAutoFit/>
          </a:bodyPr>
          <a:lstStyle/>
          <a:p>
            <a:pPr marL="12700"/>
            <a:r>
              <a:rPr sz="1400" b="1" dirty="0">
                <a:solidFill>
                  <a:schemeClr val="bg1"/>
                </a:solidFill>
                <a:latin typeface="Verdana (Body)"/>
                <a:cs typeface="Calibri"/>
              </a:rPr>
              <a:t>H</a:t>
            </a:r>
          </a:p>
        </p:txBody>
      </p:sp>
      <p:sp>
        <p:nvSpPr>
          <p:cNvPr id="9" name="object 11">
            <a:extLst>
              <a:ext uri="{FF2B5EF4-FFF2-40B4-BE49-F238E27FC236}">
                <a16:creationId xmlns:a16="http://schemas.microsoft.com/office/drawing/2014/main" id="{A85361FD-B1DA-4873-B140-B1730096809F}"/>
              </a:ext>
            </a:extLst>
          </p:cNvPr>
          <p:cNvSpPr/>
          <p:nvPr/>
        </p:nvSpPr>
        <p:spPr>
          <a:xfrm>
            <a:off x="6615978" y="1207870"/>
            <a:ext cx="423206" cy="365471"/>
          </a:xfrm>
          <a:prstGeom prst="ellipse">
            <a:avLst/>
          </a:prstGeom>
          <a:solidFill>
            <a:schemeClr val="bg1">
              <a:lumMod val="65000"/>
            </a:schemeClr>
          </a:solidFill>
          <a:ln w="25399">
            <a:solidFill>
              <a:srgbClr val="839950"/>
            </a:solidFill>
          </a:ln>
        </p:spPr>
        <p:txBody>
          <a:bodyPr wrap="square" lIns="0" tIns="0" rIns="0" bIns="0" rtlCol="0"/>
          <a:lstStyle/>
          <a:p>
            <a:endParaRPr sz="1400" b="1">
              <a:solidFill>
                <a:schemeClr val="bg1"/>
              </a:solidFill>
              <a:latin typeface="Verdana (Body)"/>
            </a:endParaRPr>
          </a:p>
        </p:txBody>
      </p:sp>
      <p:sp>
        <p:nvSpPr>
          <p:cNvPr id="10" name="object 12">
            <a:extLst>
              <a:ext uri="{FF2B5EF4-FFF2-40B4-BE49-F238E27FC236}">
                <a16:creationId xmlns:a16="http://schemas.microsoft.com/office/drawing/2014/main" id="{9098C7CB-72BE-4C88-BC8C-5741E52AE2F5}"/>
              </a:ext>
            </a:extLst>
          </p:cNvPr>
          <p:cNvSpPr txBox="1"/>
          <p:nvPr/>
        </p:nvSpPr>
        <p:spPr>
          <a:xfrm>
            <a:off x="6744779" y="1238350"/>
            <a:ext cx="130964" cy="302955"/>
          </a:xfrm>
          <a:prstGeom prst="ellipse">
            <a:avLst/>
          </a:prstGeom>
          <a:noFill/>
        </p:spPr>
        <p:txBody>
          <a:bodyPr vert="horz" wrap="square" lIns="0" tIns="0" rIns="0" bIns="0" rtlCol="0">
            <a:spAutoFit/>
          </a:bodyPr>
          <a:lstStyle/>
          <a:p>
            <a:pPr marL="12700"/>
            <a:r>
              <a:rPr sz="1400" b="1" dirty="0">
                <a:solidFill>
                  <a:schemeClr val="bg1"/>
                </a:solidFill>
                <a:latin typeface="Verdana (Body)"/>
                <a:cs typeface="Calibri"/>
              </a:rPr>
              <a:t>E</a:t>
            </a:r>
            <a:endParaRPr sz="1400" b="1">
              <a:solidFill>
                <a:schemeClr val="bg1"/>
              </a:solidFill>
              <a:latin typeface="Verdana (Body)"/>
              <a:cs typeface="Calibri"/>
            </a:endParaRPr>
          </a:p>
        </p:txBody>
      </p:sp>
      <p:sp>
        <p:nvSpPr>
          <p:cNvPr id="11" name="object 14">
            <a:extLst>
              <a:ext uri="{FF2B5EF4-FFF2-40B4-BE49-F238E27FC236}">
                <a16:creationId xmlns:a16="http://schemas.microsoft.com/office/drawing/2014/main" id="{76C36217-C672-45A2-9440-D4D626E21B54}"/>
              </a:ext>
            </a:extLst>
          </p:cNvPr>
          <p:cNvSpPr/>
          <p:nvPr/>
        </p:nvSpPr>
        <p:spPr>
          <a:xfrm>
            <a:off x="6249132" y="1742559"/>
            <a:ext cx="423206" cy="365471"/>
          </a:xfrm>
          <a:prstGeom prst="ellipse">
            <a:avLst/>
          </a:prstGeom>
          <a:solidFill>
            <a:schemeClr val="bg1">
              <a:lumMod val="65000"/>
            </a:schemeClr>
          </a:solidFill>
          <a:ln w="25399">
            <a:solidFill>
              <a:srgbClr val="839950"/>
            </a:solidFill>
          </a:ln>
        </p:spPr>
        <p:txBody>
          <a:bodyPr wrap="square" lIns="0" tIns="0" rIns="0" bIns="0" rtlCol="0"/>
          <a:lstStyle/>
          <a:p>
            <a:endParaRPr sz="1400" b="1">
              <a:solidFill>
                <a:schemeClr val="bg1"/>
              </a:solidFill>
              <a:latin typeface="Verdana (Body)"/>
            </a:endParaRPr>
          </a:p>
        </p:txBody>
      </p:sp>
      <p:sp>
        <p:nvSpPr>
          <p:cNvPr id="12" name="object 15">
            <a:extLst>
              <a:ext uri="{FF2B5EF4-FFF2-40B4-BE49-F238E27FC236}">
                <a16:creationId xmlns:a16="http://schemas.microsoft.com/office/drawing/2014/main" id="{38602F98-06D4-407E-AF4D-D5BE1A5AE357}"/>
              </a:ext>
            </a:extLst>
          </p:cNvPr>
          <p:cNvSpPr txBox="1"/>
          <p:nvPr/>
        </p:nvSpPr>
        <p:spPr>
          <a:xfrm>
            <a:off x="6372685" y="1773039"/>
            <a:ext cx="143089" cy="302955"/>
          </a:xfrm>
          <a:prstGeom prst="ellipse">
            <a:avLst/>
          </a:prstGeom>
          <a:noFill/>
        </p:spPr>
        <p:txBody>
          <a:bodyPr vert="horz" wrap="square" lIns="0" tIns="0" rIns="0" bIns="0" rtlCol="0">
            <a:spAutoFit/>
          </a:bodyPr>
          <a:lstStyle/>
          <a:p>
            <a:pPr marL="12700"/>
            <a:r>
              <a:rPr sz="1400" b="1" spc="-10" dirty="0">
                <a:solidFill>
                  <a:schemeClr val="bg1"/>
                </a:solidFill>
                <a:latin typeface="Verdana (Body)"/>
                <a:cs typeface="Calibri"/>
              </a:rPr>
              <a:t>B</a:t>
            </a:r>
            <a:endParaRPr sz="1400" b="1">
              <a:solidFill>
                <a:schemeClr val="bg1"/>
              </a:solidFill>
              <a:latin typeface="Verdana (Body)"/>
              <a:cs typeface="Calibri"/>
            </a:endParaRPr>
          </a:p>
        </p:txBody>
      </p:sp>
      <p:sp>
        <p:nvSpPr>
          <p:cNvPr id="13" name="object 17">
            <a:extLst>
              <a:ext uri="{FF2B5EF4-FFF2-40B4-BE49-F238E27FC236}">
                <a16:creationId xmlns:a16="http://schemas.microsoft.com/office/drawing/2014/main" id="{0C64EAEA-F814-4E1F-A111-99FF3C88DFB0}"/>
              </a:ext>
            </a:extLst>
          </p:cNvPr>
          <p:cNvSpPr/>
          <p:nvPr/>
        </p:nvSpPr>
        <p:spPr>
          <a:xfrm>
            <a:off x="6982799" y="1742559"/>
            <a:ext cx="423206" cy="365471"/>
          </a:xfrm>
          <a:prstGeom prst="ellipse">
            <a:avLst/>
          </a:prstGeom>
          <a:solidFill>
            <a:schemeClr val="bg1">
              <a:lumMod val="65000"/>
            </a:schemeClr>
          </a:solidFill>
          <a:ln w="25399">
            <a:solidFill>
              <a:srgbClr val="839950"/>
            </a:solidFill>
          </a:ln>
        </p:spPr>
        <p:txBody>
          <a:bodyPr wrap="square" lIns="0" tIns="0" rIns="0" bIns="0" rtlCol="0"/>
          <a:lstStyle/>
          <a:p>
            <a:endParaRPr sz="1400" b="1">
              <a:solidFill>
                <a:schemeClr val="bg1"/>
              </a:solidFill>
              <a:latin typeface="Verdana (Body)"/>
            </a:endParaRPr>
          </a:p>
        </p:txBody>
      </p:sp>
      <p:sp>
        <p:nvSpPr>
          <p:cNvPr id="14" name="object 18">
            <a:extLst>
              <a:ext uri="{FF2B5EF4-FFF2-40B4-BE49-F238E27FC236}">
                <a16:creationId xmlns:a16="http://schemas.microsoft.com/office/drawing/2014/main" id="{E60CDA7B-A65E-449D-A445-FC31F49679CA}"/>
              </a:ext>
            </a:extLst>
          </p:cNvPr>
          <p:cNvSpPr txBox="1"/>
          <p:nvPr/>
        </p:nvSpPr>
        <p:spPr>
          <a:xfrm>
            <a:off x="7114337" y="1773039"/>
            <a:ext cx="124900" cy="302955"/>
          </a:xfrm>
          <a:prstGeom prst="ellipse">
            <a:avLst/>
          </a:prstGeom>
          <a:noFill/>
        </p:spPr>
        <p:txBody>
          <a:bodyPr vert="horz" wrap="square" lIns="0" tIns="0" rIns="0" bIns="0" rtlCol="0">
            <a:spAutoFit/>
          </a:bodyPr>
          <a:lstStyle/>
          <a:p>
            <a:pPr marL="12700"/>
            <a:r>
              <a:rPr sz="1400" b="1" dirty="0">
                <a:solidFill>
                  <a:schemeClr val="bg1"/>
                </a:solidFill>
                <a:latin typeface="Verdana (Body)"/>
                <a:cs typeface="Calibri"/>
              </a:rPr>
              <a:t>F</a:t>
            </a:r>
            <a:endParaRPr sz="1400" b="1">
              <a:solidFill>
                <a:schemeClr val="bg1"/>
              </a:solidFill>
              <a:latin typeface="Verdana (Body)"/>
              <a:cs typeface="Calibri"/>
            </a:endParaRPr>
          </a:p>
        </p:txBody>
      </p:sp>
      <p:sp>
        <p:nvSpPr>
          <p:cNvPr id="15" name="object 20">
            <a:extLst>
              <a:ext uri="{FF2B5EF4-FFF2-40B4-BE49-F238E27FC236}">
                <a16:creationId xmlns:a16="http://schemas.microsoft.com/office/drawing/2014/main" id="{CB814ABD-7034-43DF-9959-394B1D8A58B2}"/>
              </a:ext>
            </a:extLst>
          </p:cNvPr>
          <p:cNvSpPr/>
          <p:nvPr/>
        </p:nvSpPr>
        <p:spPr>
          <a:xfrm>
            <a:off x="8083285" y="1207870"/>
            <a:ext cx="423206" cy="365471"/>
          </a:xfrm>
          <a:prstGeom prst="ellipse">
            <a:avLst/>
          </a:prstGeom>
          <a:solidFill>
            <a:schemeClr val="bg1">
              <a:lumMod val="65000"/>
            </a:schemeClr>
          </a:solidFill>
          <a:ln w="25399">
            <a:solidFill>
              <a:srgbClr val="839950"/>
            </a:solidFill>
          </a:ln>
        </p:spPr>
        <p:txBody>
          <a:bodyPr wrap="square" lIns="0" tIns="0" rIns="0" bIns="0" rtlCol="0"/>
          <a:lstStyle/>
          <a:p>
            <a:endParaRPr sz="1400" b="1">
              <a:solidFill>
                <a:schemeClr val="bg1"/>
              </a:solidFill>
              <a:latin typeface="Verdana (Body)"/>
            </a:endParaRPr>
          </a:p>
        </p:txBody>
      </p:sp>
      <p:sp>
        <p:nvSpPr>
          <p:cNvPr id="16" name="object 21">
            <a:extLst>
              <a:ext uri="{FF2B5EF4-FFF2-40B4-BE49-F238E27FC236}">
                <a16:creationId xmlns:a16="http://schemas.microsoft.com/office/drawing/2014/main" id="{F3E395FE-1161-4D92-81F3-62BC49DBD02D}"/>
              </a:ext>
            </a:extLst>
          </p:cNvPr>
          <p:cNvSpPr txBox="1"/>
          <p:nvPr/>
        </p:nvSpPr>
        <p:spPr>
          <a:xfrm>
            <a:off x="8218520" y="1238350"/>
            <a:ext cx="116413" cy="302955"/>
          </a:xfrm>
          <a:prstGeom prst="ellipse">
            <a:avLst/>
          </a:prstGeom>
          <a:noFill/>
        </p:spPr>
        <p:txBody>
          <a:bodyPr vert="horz" wrap="square" lIns="0" tIns="0" rIns="0" bIns="0" rtlCol="0">
            <a:spAutoFit/>
          </a:bodyPr>
          <a:lstStyle/>
          <a:p>
            <a:pPr marL="12700"/>
            <a:r>
              <a:rPr sz="1400" b="1" dirty="0">
                <a:solidFill>
                  <a:schemeClr val="bg1"/>
                </a:solidFill>
                <a:latin typeface="Verdana (Body)"/>
                <a:cs typeface="Calibri"/>
              </a:rPr>
              <a:t>L</a:t>
            </a:r>
            <a:endParaRPr sz="1400" b="1">
              <a:solidFill>
                <a:schemeClr val="bg1"/>
              </a:solidFill>
              <a:latin typeface="Verdana (Body)"/>
              <a:cs typeface="Calibri"/>
            </a:endParaRPr>
          </a:p>
        </p:txBody>
      </p:sp>
      <p:sp>
        <p:nvSpPr>
          <p:cNvPr id="17" name="object 23">
            <a:extLst>
              <a:ext uri="{FF2B5EF4-FFF2-40B4-BE49-F238E27FC236}">
                <a16:creationId xmlns:a16="http://schemas.microsoft.com/office/drawing/2014/main" id="{828E6829-134B-42C4-8C34-1EE206DE728C}"/>
              </a:ext>
            </a:extLst>
          </p:cNvPr>
          <p:cNvSpPr/>
          <p:nvPr/>
        </p:nvSpPr>
        <p:spPr>
          <a:xfrm>
            <a:off x="7716464" y="1742559"/>
            <a:ext cx="423206" cy="365471"/>
          </a:xfrm>
          <a:prstGeom prst="ellipse">
            <a:avLst/>
          </a:prstGeom>
          <a:solidFill>
            <a:schemeClr val="bg1">
              <a:lumMod val="65000"/>
            </a:schemeClr>
          </a:solidFill>
          <a:ln w="25399">
            <a:solidFill>
              <a:srgbClr val="839950"/>
            </a:solidFill>
          </a:ln>
        </p:spPr>
        <p:txBody>
          <a:bodyPr wrap="square" lIns="0" tIns="0" rIns="0" bIns="0" rtlCol="0"/>
          <a:lstStyle/>
          <a:p>
            <a:endParaRPr sz="1400" b="1">
              <a:solidFill>
                <a:schemeClr val="bg1"/>
              </a:solidFill>
              <a:latin typeface="Verdana (Body)"/>
            </a:endParaRPr>
          </a:p>
        </p:txBody>
      </p:sp>
      <p:sp>
        <p:nvSpPr>
          <p:cNvPr id="18" name="object 24">
            <a:extLst>
              <a:ext uri="{FF2B5EF4-FFF2-40B4-BE49-F238E27FC236}">
                <a16:creationId xmlns:a16="http://schemas.microsoft.com/office/drawing/2014/main" id="{BC07D610-5C75-49BD-8340-14204C3C2AFC}"/>
              </a:ext>
            </a:extLst>
          </p:cNvPr>
          <p:cNvSpPr txBox="1"/>
          <p:nvPr/>
        </p:nvSpPr>
        <p:spPr>
          <a:xfrm>
            <a:off x="7861313" y="1773039"/>
            <a:ext cx="93979" cy="302955"/>
          </a:xfrm>
          <a:prstGeom prst="ellipse">
            <a:avLst/>
          </a:prstGeom>
          <a:noFill/>
        </p:spPr>
        <p:txBody>
          <a:bodyPr vert="horz" wrap="square" lIns="0" tIns="0" rIns="0" bIns="0" rtlCol="0">
            <a:spAutoFit/>
          </a:bodyPr>
          <a:lstStyle/>
          <a:p>
            <a:pPr marL="12700"/>
            <a:r>
              <a:rPr sz="1400" b="1" spc="-10" dirty="0">
                <a:solidFill>
                  <a:schemeClr val="bg1"/>
                </a:solidFill>
                <a:latin typeface="Verdana (Body)"/>
                <a:cs typeface="Calibri"/>
              </a:rPr>
              <a:t>J</a:t>
            </a:r>
            <a:endParaRPr sz="1400" b="1">
              <a:solidFill>
                <a:schemeClr val="bg1"/>
              </a:solidFill>
              <a:latin typeface="Verdana (Body)"/>
              <a:cs typeface="Calibri"/>
            </a:endParaRPr>
          </a:p>
        </p:txBody>
      </p:sp>
      <p:sp>
        <p:nvSpPr>
          <p:cNvPr id="19" name="object 26">
            <a:extLst>
              <a:ext uri="{FF2B5EF4-FFF2-40B4-BE49-F238E27FC236}">
                <a16:creationId xmlns:a16="http://schemas.microsoft.com/office/drawing/2014/main" id="{B40D2FBF-F303-4C4A-A1D9-77565560EB91}"/>
              </a:ext>
            </a:extLst>
          </p:cNvPr>
          <p:cNvSpPr/>
          <p:nvPr/>
        </p:nvSpPr>
        <p:spPr>
          <a:xfrm>
            <a:off x="8450105" y="1742559"/>
            <a:ext cx="423206" cy="365471"/>
          </a:xfrm>
          <a:prstGeom prst="ellipse">
            <a:avLst/>
          </a:prstGeom>
          <a:solidFill>
            <a:schemeClr val="bg1">
              <a:lumMod val="65000"/>
            </a:schemeClr>
          </a:solidFill>
          <a:ln w="25399">
            <a:solidFill>
              <a:srgbClr val="839950"/>
            </a:solidFill>
          </a:ln>
        </p:spPr>
        <p:txBody>
          <a:bodyPr wrap="square" lIns="0" tIns="0" rIns="0" bIns="0" rtlCol="0"/>
          <a:lstStyle/>
          <a:p>
            <a:endParaRPr sz="1400" b="1">
              <a:solidFill>
                <a:schemeClr val="bg1"/>
              </a:solidFill>
              <a:latin typeface="Verdana (Body)"/>
            </a:endParaRPr>
          </a:p>
        </p:txBody>
      </p:sp>
      <p:sp>
        <p:nvSpPr>
          <p:cNvPr id="20" name="object 27">
            <a:extLst>
              <a:ext uri="{FF2B5EF4-FFF2-40B4-BE49-F238E27FC236}">
                <a16:creationId xmlns:a16="http://schemas.microsoft.com/office/drawing/2014/main" id="{FB5CC1C0-DCEC-47F7-9D8A-35F83DF9D6BC}"/>
              </a:ext>
            </a:extLst>
          </p:cNvPr>
          <p:cNvSpPr txBox="1"/>
          <p:nvPr/>
        </p:nvSpPr>
        <p:spPr>
          <a:xfrm>
            <a:off x="8544205" y="1773039"/>
            <a:ext cx="210995" cy="302955"/>
          </a:xfrm>
          <a:prstGeom prst="ellipse">
            <a:avLst/>
          </a:prstGeom>
          <a:noFill/>
        </p:spPr>
        <p:txBody>
          <a:bodyPr vert="horz" wrap="square" lIns="0" tIns="0" rIns="0" bIns="0" rtlCol="0">
            <a:spAutoFit/>
          </a:bodyPr>
          <a:lstStyle/>
          <a:p>
            <a:pPr marL="12700"/>
            <a:r>
              <a:rPr sz="1400" b="1" spc="-20" dirty="0">
                <a:solidFill>
                  <a:schemeClr val="bg1"/>
                </a:solidFill>
                <a:latin typeface="Verdana (Body)"/>
                <a:cs typeface="Calibri"/>
              </a:rPr>
              <a:t>M</a:t>
            </a:r>
            <a:endParaRPr sz="1400" b="1">
              <a:solidFill>
                <a:schemeClr val="bg1"/>
              </a:solidFill>
              <a:latin typeface="Verdana (Body)"/>
              <a:cs typeface="Calibri"/>
            </a:endParaRPr>
          </a:p>
        </p:txBody>
      </p:sp>
      <p:cxnSp>
        <p:nvCxnSpPr>
          <p:cNvPr id="33" name="直接箭头连接符 31">
            <a:extLst>
              <a:ext uri="{FF2B5EF4-FFF2-40B4-BE49-F238E27FC236}">
                <a16:creationId xmlns:a16="http://schemas.microsoft.com/office/drawing/2014/main" id="{45F410A1-0DE8-45CA-9C35-D056161AEB44}"/>
              </a:ext>
            </a:extLst>
          </p:cNvPr>
          <p:cNvCxnSpPr>
            <a:stCxn id="7" idx="5"/>
            <a:endCxn id="15" idx="1"/>
          </p:cNvCxnSpPr>
          <p:nvPr/>
        </p:nvCxnSpPr>
        <p:spPr>
          <a:xfrm>
            <a:off x="7710847" y="1057903"/>
            <a:ext cx="434415" cy="203490"/>
          </a:xfrm>
          <a:prstGeom prst="straightConnector1">
            <a:avLst/>
          </a:prstGeom>
          <a:solidFill>
            <a:schemeClr val="bg1">
              <a:lumMod val="65000"/>
            </a:schemeClr>
          </a:solidFill>
          <a:ln w="38100" cap="flat" cmpd="sng" algn="ctr">
            <a:solidFill>
              <a:srgbClr val="4F81BD">
                <a:shade val="95000"/>
                <a:satMod val="105000"/>
              </a:srgbClr>
            </a:solidFill>
            <a:prstDash val="solid"/>
            <a:tailEnd type="triangle"/>
          </a:ln>
          <a:effectLst/>
        </p:spPr>
      </p:cxnSp>
      <p:cxnSp>
        <p:nvCxnSpPr>
          <p:cNvPr id="34" name="直接箭头连接符 32">
            <a:extLst>
              <a:ext uri="{FF2B5EF4-FFF2-40B4-BE49-F238E27FC236}">
                <a16:creationId xmlns:a16="http://schemas.microsoft.com/office/drawing/2014/main" id="{E1D1E5A0-7206-4DF2-B629-FF10860EC397}"/>
              </a:ext>
            </a:extLst>
          </p:cNvPr>
          <p:cNvCxnSpPr>
            <a:stCxn id="7" idx="3"/>
            <a:endCxn id="9" idx="7"/>
          </p:cNvCxnSpPr>
          <p:nvPr/>
        </p:nvCxnSpPr>
        <p:spPr>
          <a:xfrm flipH="1">
            <a:off x="6977207" y="1057903"/>
            <a:ext cx="434390" cy="203490"/>
          </a:xfrm>
          <a:prstGeom prst="straightConnector1">
            <a:avLst/>
          </a:prstGeom>
          <a:solidFill>
            <a:schemeClr val="bg1">
              <a:lumMod val="65000"/>
            </a:schemeClr>
          </a:solidFill>
          <a:ln w="38100" cap="flat" cmpd="sng" algn="ctr">
            <a:solidFill>
              <a:srgbClr val="4F81BD">
                <a:shade val="95000"/>
                <a:satMod val="105000"/>
              </a:srgbClr>
            </a:solidFill>
            <a:prstDash val="solid"/>
            <a:tailEnd type="triangle"/>
          </a:ln>
          <a:effectLst/>
        </p:spPr>
      </p:cxnSp>
      <p:cxnSp>
        <p:nvCxnSpPr>
          <p:cNvPr id="35" name="直接箭头连接符 33">
            <a:extLst>
              <a:ext uri="{FF2B5EF4-FFF2-40B4-BE49-F238E27FC236}">
                <a16:creationId xmlns:a16="http://schemas.microsoft.com/office/drawing/2014/main" id="{E1D42E99-467E-4F7B-9DA9-FE2C16329F44}"/>
              </a:ext>
            </a:extLst>
          </p:cNvPr>
          <p:cNvCxnSpPr>
            <a:stCxn id="9" idx="4"/>
            <a:endCxn id="11" idx="7"/>
          </p:cNvCxnSpPr>
          <p:nvPr/>
        </p:nvCxnSpPr>
        <p:spPr>
          <a:xfrm flipH="1">
            <a:off x="6610360" y="1573341"/>
            <a:ext cx="217221" cy="222740"/>
          </a:xfrm>
          <a:prstGeom prst="straightConnector1">
            <a:avLst/>
          </a:prstGeom>
          <a:solidFill>
            <a:schemeClr val="bg1">
              <a:lumMod val="65000"/>
            </a:schemeClr>
          </a:solidFill>
          <a:ln w="38100" cap="flat" cmpd="sng" algn="ctr">
            <a:solidFill>
              <a:srgbClr val="4F81BD">
                <a:shade val="95000"/>
                <a:satMod val="105000"/>
              </a:srgbClr>
            </a:solidFill>
            <a:prstDash val="solid"/>
            <a:tailEnd type="triangle"/>
          </a:ln>
          <a:effectLst/>
        </p:spPr>
      </p:cxnSp>
      <p:cxnSp>
        <p:nvCxnSpPr>
          <p:cNvPr id="36" name="直接箭头连接符 34">
            <a:extLst>
              <a:ext uri="{FF2B5EF4-FFF2-40B4-BE49-F238E27FC236}">
                <a16:creationId xmlns:a16="http://schemas.microsoft.com/office/drawing/2014/main" id="{9511B687-9DDF-4A2A-97DB-E8E1048542FB}"/>
              </a:ext>
            </a:extLst>
          </p:cNvPr>
          <p:cNvCxnSpPr>
            <a:stCxn id="15" idx="3"/>
            <a:endCxn id="17" idx="0"/>
          </p:cNvCxnSpPr>
          <p:nvPr/>
        </p:nvCxnSpPr>
        <p:spPr>
          <a:xfrm flipH="1">
            <a:off x="7928068" y="1519818"/>
            <a:ext cx="217195" cy="222740"/>
          </a:xfrm>
          <a:prstGeom prst="straightConnector1">
            <a:avLst/>
          </a:prstGeom>
          <a:solidFill>
            <a:schemeClr val="bg1">
              <a:lumMod val="65000"/>
            </a:schemeClr>
          </a:solidFill>
          <a:ln w="38100" cap="flat" cmpd="sng" algn="ctr">
            <a:solidFill>
              <a:srgbClr val="4F81BD">
                <a:shade val="95000"/>
                <a:satMod val="105000"/>
              </a:srgbClr>
            </a:solidFill>
            <a:prstDash val="solid"/>
            <a:tailEnd type="triangle"/>
          </a:ln>
          <a:effectLst/>
        </p:spPr>
      </p:cxnSp>
      <p:cxnSp>
        <p:nvCxnSpPr>
          <p:cNvPr id="37" name="直接箭头连接符 35">
            <a:extLst>
              <a:ext uri="{FF2B5EF4-FFF2-40B4-BE49-F238E27FC236}">
                <a16:creationId xmlns:a16="http://schemas.microsoft.com/office/drawing/2014/main" id="{D9285835-5FFB-49F4-AF89-972DF857E05D}"/>
              </a:ext>
            </a:extLst>
          </p:cNvPr>
          <p:cNvCxnSpPr>
            <a:stCxn id="9" idx="4"/>
            <a:endCxn id="13" idx="1"/>
          </p:cNvCxnSpPr>
          <p:nvPr/>
        </p:nvCxnSpPr>
        <p:spPr>
          <a:xfrm>
            <a:off x="6827581" y="1573341"/>
            <a:ext cx="217195" cy="222740"/>
          </a:xfrm>
          <a:prstGeom prst="straightConnector1">
            <a:avLst/>
          </a:prstGeom>
          <a:solidFill>
            <a:schemeClr val="bg1">
              <a:lumMod val="65000"/>
            </a:schemeClr>
          </a:solidFill>
          <a:ln w="38100" cap="flat" cmpd="sng" algn="ctr">
            <a:solidFill>
              <a:srgbClr val="4F81BD">
                <a:shade val="95000"/>
                <a:satMod val="105000"/>
              </a:srgbClr>
            </a:solidFill>
            <a:prstDash val="solid"/>
            <a:tailEnd type="triangle"/>
          </a:ln>
          <a:effectLst/>
        </p:spPr>
      </p:cxnSp>
      <p:cxnSp>
        <p:nvCxnSpPr>
          <p:cNvPr id="38" name="直接箭头连接符 36">
            <a:extLst>
              <a:ext uri="{FF2B5EF4-FFF2-40B4-BE49-F238E27FC236}">
                <a16:creationId xmlns:a16="http://schemas.microsoft.com/office/drawing/2014/main" id="{270E37CD-5609-4CE7-A1C0-A0892E72AAD3}"/>
              </a:ext>
            </a:extLst>
          </p:cNvPr>
          <p:cNvCxnSpPr>
            <a:stCxn id="15" idx="5"/>
            <a:endCxn id="19" idx="0"/>
          </p:cNvCxnSpPr>
          <p:nvPr/>
        </p:nvCxnSpPr>
        <p:spPr>
          <a:xfrm>
            <a:off x="8444513" y="1519818"/>
            <a:ext cx="217195" cy="222740"/>
          </a:xfrm>
          <a:prstGeom prst="straightConnector1">
            <a:avLst/>
          </a:prstGeom>
          <a:solidFill>
            <a:schemeClr val="bg1">
              <a:lumMod val="65000"/>
            </a:schemeClr>
          </a:solidFill>
          <a:ln w="38100" cap="flat" cmpd="sng" algn="ctr">
            <a:solidFill>
              <a:srgbClr val="4F81BD">
                <a:shade val="95000"/>
                <a:satMod val="105000"/>
              </a:srgbClr>
            </a:solidFill>
            <a:prstDash val="solid"/>
            <a:tailEnd type="triangle"/>
          </a:ln>
          <a:effectLst/>
        </p:spPr>
      </p:cxnSp>
      <p:cxnSp>
        <p:nvCxnSpPr>
          <p:cNvPr id="46" name="Straight Arrow Connector 45">
            <a:extLst>
              <a:ext uri="{FF2B5EF4-FFF2-40B4-BE49-F238E27FC236}">
                <a16:creationId xmlns:a16="http://schemas.microsoft.com/office/drawing/2014/main" id="{BA0B593A-285E-4C1F-A165-47AC318101E5}"/>
              </a:ext>
            </a:extLst>
          </p:cNvPr>
          <p:cNvCxnSpPr/>
          <p:nvPr/>
        </p:nvCxnSpPr>
        <p:spPr>
          <a:xfrm flipH="1">
            <a:off x="2895186" y="763953"/>
            <a:ext cx="473268"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59" name="Rectangle 58">
            <a:extLst>
              <a:ext uri="{FF2B5EF4-FFF2-40B4-BE49-F238E27FC236}">
                <a16:creationId xmlns:a16="http://schemas.microsoft.com/office/drawing/2014/main" id="{D7255785-3BEA-4147-A99C-0974F71266C6}"/>
              </a:ext>
            </a:extLst>
          </p:cNvPr>
          <p:cNvSpPr/>
          <p:nvPr/>
        </p:nvSpPr>
        <p:spPr>
          <a:xfrm>
            <a:off x="244852" y="2741417"/>
            <a:ext cx="3579998" cy="2023631"/>
          </a:xfrm>
          <a:prstGeom prst="rect">
            <a:avLst/>
          </a:prstGeom>
          <a:solidFill>
            <a:schemeClr val="bg1"/>
          </a:solidFill>
          <a:ln w="19050">
            <a:solidFill>
              <a:srgbClr val="00B050"/>
            </a:solidFill>
          </a:ln>
        </p:spPr>
        <p:style>
          <a:lnRef idx="2">
            <a:schemeClr val="accent1"/>
          </a:lnRef>
          <a:fillRef idx="1">
            <a:schemeClr val="lt1"/>
          </a:fillRef>
          <a:effectRef idx="0">
            <a:schemeClr val="accent1"/>
          </a:effectRef>
          <a:fontRef idx="minor">
            <a:schemeClr val="dk1"/>
          </a:fontRef>
        </p:style>
        <p:txBody>
          <a:bodyPr wrap="square">
            <a:spAutoFit/>
          </a:bodyPr>
          <a:lstStyle/>
          <a:p>
            <a:pPr>
              <a:lnSpc>
                <a:spcPct val="100000"/>
              </a:lnSpc>
              <a:buNone/>
            </a:pPr>
            <a:r>
              <a:rPr lang="en-US" sz="1000" dirty="0">
                <a:solidFill>
                  <a:prstClr val="black"/>
                </a:solidFill>
                <a:latin typeface="Courier New" panose="02070309020205020404" pitchFamily="49" charset="0"/>
                <a:cs typeface="Courier New" panose="02070309020205020404" pitchFamily="49" charset="0"/>
              </a:rPr>
              <a:t>void</a:t>
            </a:r>
            <a:r>
              <a:rPr lang="en-US" sz="1000" b="1" dirty="0">
                <a:solidFill>
                  <a:prstClr val="black"/>
                </a:solidFill>
                <a:latin typeface="Courier New" panose="02070309020205020404" pitchFamily="49" charset="0"/>
                <a:cs typeface="Courier New" panose="02070309020205020404" pitchFamily="49" charset="0"/>
              </a:rPr>
              <a:t> </a:t>
            </a:r>
            <a:r>
              <a:rPr lang="en-US" sz="1000" b="1" dirty="0">
                <a:solidFill>
                  <a:srgbClr val="00B050"/>
                </a:solidFill>
                <a:latin typeface="Courier New" panose="02070309020205020404" pitchFamily="49" charset="0"/>
                <a:cs typeface="Courier New" panose="02070309020205020404" pitchFamily="49" charset="0"/>
              </a:rPr>
              <a:t>BSTT</a:t>
            </a:r>
            <a:r>
              <a:rPr lang="en-US" sz="1000" spc="-5" dirty="0">
                <a:solidFill>
                  <a:prstClr val="black"/>
                </a:solidFill>
                <a:latin typeface="Courier New" panose="02070309020205020404" pitchFamily="49" charset="0"/>
                <a:cs typeface="Courier New" panose="02070309020205020404" pitchFamily="49" charset="0"/>
              </a:rPr>
              <a:t>(</a:t>
            </a:r>
            <a:r>
              <a:rPr lang="en-US" sz="1000" spc="-5" dirty="0" err="1">
                <a:solidFill>
                  <a:prstClr val="black"/>
                </a:solidFill>
                <a:latin typeface="Courier New" panose="02070309020205020404" pitchFamily="49" charset="0"/>
                <a:cs typeface="Courier New" panose="02070309020205020404" pitchFamily="49" charset="0"/>
              </a:rPr>
              <a:t>BTNod</a:t>
            </a:r>
            <a:r>
              <a:rPr lang="en-US" sz="1000" dirty="0" err="1">
                <a:solidFill>
                  <a:prstClr val="black"/>
                </a:solidFill>
                <a:latin typeface="Courier New" panose="02070309020205020404" pitchFamily="49" charset="0"/>
                <a:cs typeface="Courier New" panose="02070309020205020404" pitchFamily="49" charset="0"/>
              </a:rPr>
              <a:t>e</a:t>
            </a:r>
            <a:r>
              <a:rPr lang="en-US" sz="1000" dirty="0">
                <a:solidFill>
                  <a:prstClr val="black"/>
                </a:solidFill>
                <a:latin typeface="Courier New" panose="02070309020205020404" pitchFamily="49" charset="0"/>
                <a:cs typeface="Courier New" panose="02070309020205020404" pitchFamily="49" charset="0"/>
              </a:rPr>
              <a:t> </a:t>
            </a:r>
            <a:r>
              <a:rPr lang="en-US" sz="1000" spc="-5" dirty="0">
                <a:solidFill>
                  <a:prstClr val="black"/>
                </a:solidFill>
                <a:latin typeface="Courier New" panose="02070309020205020404" pitchFamily="49" charset="0"/>
                <a:cs typeface="Courier New" panose="02070309020205020404" pitchFamily="49" charset="0"/>
              </a:rPr>
              <a:t>*cur, char c){</a:t>
            </a:r>
            <a:endParaRPr lang="en-US" sz="1000" dirty="0">
              <a:solidFill>
                <a:prstClr val="black"/>
              </a:solidFill>
              <a:latin typeface="Courier New" panose="02070309020205020404" pitchFamily="49" charset="0"/>
              <a:cs typeface="Courier New" panose="02070309020205020404" pitchFamily="49" charset="0"/>
            </a:endParaRPr>
          </a:p>
          <a:p>
            <a:pPr indent="-457200">
              <a:lnSpc>
                <a:spcPct val="100000"/>
              </a:lnSpc>
              <a:buNone/>
            </a:pPr>
            <a:r>
              <a:rPr lang="en-SG" sz="1000" dirty="0">
                <a:latin typeface="Courier New" panose="02070309020205020404" pitchFamily="49" charset="0"/>
                <a:cs typeface="Courier New" panose="02070309020205020404" pitchFamily="49" charset="0"/>
              </a:rPr>
              <a:t>    if (cur == NULL){</a:t>
            </a:r>
          </a:p>
          <a:p>
            <a:pPr indent="-457200"/>
            <a:r>
              <a:rPr lang="en-SG" sz="1000" dirty="0">
                <a:latin typeface="Courier New" panose="02070309020205020404" pitchFamily="49" charset="0"/>
                <a:cs typeface="Courier New" panose="02070309020205020404" pitchFamily="49" charset="0"/>
              </a:rPr>
              <a:t>        </a:t>
            </a:r>
            <a:r>
              <a:rPr lang="en-SG" sz="1000" dirty="0" err="1">
                <a:latin typeface="Courier New" panose="02070309020205020404" pitchFamily="49" charset="0"/>
                <a:cs typeface="Courier New" panose="02070309020205020404" pitchFamily="49" charset="0"/>
              </a:rPr>
              <a:t>printf</a:t>
            </a:r>
            <a:r>
              <a:rPr lang="en-SG" sz="1000" dirty="0">
                <a:latin typeface="Courier New" panose="02070309020205020404" pitchFamily="49" charset="0"/>
                <a:cs typeface="Courier New" panose="02070309020205020404" pitchFamily="49" charset="0"/>
              </a:rPr>
              <a:t>(“not found!\n”); return;</a:t>
            </a:r>
          </a:p>
          <a:p>
            <a:pPr indent="-457200"/>
            <a:r>
              <a:rPr lang="en-SG" sz="1000" dirty="0">
                <a:latin typeface="Courier New" panose="02070309020205020404" pitchFamily="49" charset="0"/>
                <a:cs typeface="Courier New" panose="02070309020205020404" pitchFamily="49" charset="0"/>
              </a:rPr>
              <a:t>    }</a:t>
            </a:r>
          </a:p>
          <a:p>
            <a:pPr indent="-457200">
              <a:lnSpc>
                <a:spcPct val="100000"/>
              </a:lnSpc>
              <a:buNone/>
            </a:pPr>
            <a:endParaRPr lang="en-SG" sz="300" dirty="0">
              <a:latin typeface="Courier New" panose="02070309020205020404" pitchFamily="49" charset="0"/>
              <a:cs typeface="Courier New" panose="02070309020205020404" pitchFamily="49" charset="0"/>
            </a:endParaRPr>
          </a:p>
          <a:p>
            <a:pPr indent="-457200">
              <a:lnSpc>
                <a:spcPct val="100000"/>
              </a:lnSpc>
              <a:buNone/>
            </a:pPr>
            <a:r>
              <a:rPr lang="en-SG" sz="1000" dirty="0">
                <a:latin typeface="Courier New" panose="02070309020205020404" pitchFamily="49" charset="0"/>
                <a:cs typeface="Courier New" panose="02070309020205020404" pitchFamily="49" charset="0"/>
              </a:rPr>
              <a:t>    if (c==cur-&gt;item){ </a:t>
            </a:r>
          </a:p>
          <a:p>
            <a:pPr indent="-457200">
              <a:lnSpc>
                <a:spcPct val="100000"/>
              </a:lnSpc>
              <a:buNone/>
            </a:pPr>
            <a:r>
              <a:rPr lang="en-SG" sz="1000" dirty="0">
                <a:latin typeface="Courier New" panose="02070309020205020404" pitchFamily="49" charset="0"/>
                <a:cs typeface="Courier New" panose="02070309020205020404" pitchFamily="49" charset="0"/>
              </a:rPr>
              <a:t>        </a:t>
            </a:r>
            <a:r>
              <a:rPr lang="en-SG" sz="1000" dirty="0" err="1">
                <a:latin typeface="Courier New" panose="02070309020205020404" pitchFamily="49" charset="0"/>
                <a:cs typeface="Courier New" panose="02070309020205020404" pitchFamily="49" charset="0"/>
              </a:rPr>
              <a:t>printf</a:t>
            </a:r>
            <a:r>
              <a:rPr lang="en-SG" sz="1000" dirty="0">
                <a:latin typeface="Courier New" panose="02070309020205020404" pitchFamily="49" charset="0"/>
                <a:cs typeface="Courier New" panose="02070309020205020404" pitchFamily="49" charset="0"/>
              </a:rPr>
              <a:t>(“found!\n”); return;</a:t>
            </a:r>
          </a:p>
          <a:p>
            <a:pPr indent="-457200">
              <a:lnSpc>
                <a:spcPct val="100000"/>
              </a:lnSpc>
              <a:buNone/>
            </a:pPr>
            <a:r>
              <a:rPr lang="en-SG" sz="1000" dirty="0">
                <a:latin typeface="Courier New" panose="02070309020205020404" pitchFamily="49" charset="0"/>
                <a:cs typeface="Courier New" panose="02070309020205020404" pitchFamily="49" charset="0"/>
              </a:rPr>
              <a:t>    }</a:t>
            </a:r>
          </a:p>
          <a:p>
            <a:pPr indent="-457200">
              <a:lnSpc>
                <a:spcPct val="100000"/>
              </a:lnSpc>
              <a:buNone/>
            </a:pPr>
            <a:r>
              <a:rPr lang="en-SG" sz="1000" dirty="0">
                <a:latin typeface="Courier New" panose="02070309020205020404" pitchFamily="49" charset="0"/>
                <a:cs typeface="Courier New" panose="02070309020205020404" pitchFamily="49" charset="0"/>
              </a:rPr>
              <a:t>    if (c &lt; cur-&gt;item) </a:t>
            </a:r>
          </a:p>
          <a:p>
            <a:pPr indent="-457200">
              <a:lnSpc>
                <a:spcPct val="100000"/>
              </a:lnSpc>
              <a:buNone/>
            </a:pPr>
            <a:r>
              <a:rPr lang="en-SG" sz="1000" dirty="0">
                <a:solidFill>
                  <a:schemeClr val="accent2"/>
                </a:solidFill>
                <a:latin typeface="Courier New" panose="02070309020205020404" pitchFamily="49" charset="0"/>
                <a:cs typeface="Courier New" panose="02070309020205020404" pitchFamily="49" charset="0"/>
              </a:rPr>
              <a:t>       </a:t>
            </a:r>
            <a:r>
              <a:rPr lang="en-SG" sz="1000" b="1" dirty="0">
                <a:solidFill>
                  <a:schemeClr val="accent2"/>
                </a:solidFill>
                <a:latin typeface="Courier New" panose="02070309020205020404" pitchFamily="49" charset="0"/>
                <a:cs typeface="Courier New" panose="02070309020205020404" pitchFamily="49" charset="0"/>
              </a:rPr>
              <a:t>BSTT(cur-&gt;</a:t>
            </a:r>
            <a:r>
              <a:rPr lang="en-SG" sz="1000" b="1" dirty="0" err="1">
                <a:solidFill>
                  <a:schemeClr val="accent2"/>
                </a:solidFill>
                <a:latin typeface="Courier New" panose="02070309020205020404" pitchFamily="49" charset="0"/>
                <a:cs typeface="Courier New" panose="02070309020205020404" pitchFamily="49" charset="0"/>
              </a:rPr>
              <a:t>left,c</a:t>
            </a:r>
            <a:r>
              <a:rPr lang="en-SG" sz="1000" b="1" dirty="0">
                <a:solidFill>
                  <a:schemeClr val="accent2"/>
                </a:solidFill>
                <a:latin typeface="Courier New" panose="02070309020205020404" pitchFamily="49" charset="0"/>
                <a:cs typeface="Courier New" panose="02070309020205020404" pitchFamily="49" charset="0"/>
              </a:rPr>
              <a:t>);</a:t>
            </a:r>
          </a:p>
          <a:p>
            <a:pPr indent="-457200">
              <a:lnSpc>
                <a:spcPct val="100000"/>
              </a:lnSpc>
              <a:buNone/>
            </a:pPr>
            <a:r>
              <a:rPr lang="en-SG" sz="1000" dirty="0">
                <a:latin typeface="Courier New" panose="02070309020205020404" pitchFamily="49" charset="0"/>
                <a:cs typeface="Courier New" panose="02070309020205020404" pitchFamily="49" charset="0"/>
              </a:rPr>
              <a:t>    else</a:t>
            </a:r>
          </a:p>
          <a:p>
            <a:pPr indent="-457200">
              <a:lnSpc>
                <a:spcPct val="100000"/>
              </a:lnSpc>
              <a:buNone/>
            </a:pPr>
            <a:r>
              <a:rPr lang="en-SG" sz="1000" dirty="0">
                <a:solidFill>
                  <a:schemeClr val="tx1"/>
                </a:solidFill>
                <a:latin typeface="Courier New" panose="02070309020205020404" pitchFamily="49" charset="0"/>
                <a:cs typeface="Courier New" panose="02070309020205020404" pitchFamily="49" charset="0"/>
              </a:rPr>
              <a:t>       </a:t>
            </a:r>
            <a:r>
              <a:rPr lang="en-SG" sz="1000" b="1" dirty="0">
                <a:solidFill>
                  <a:schemeClr val="tx1"/>
                </a:solidFill>
                <a:latin typeface="Courier New" panose="02070309020205020404" pitchFamily="49" charset="0"/>
                <a:cs typeface="Courier New" panose="02070309020205020404" pitchFamily="49" charset="0"/>
              </a:rPr>
              <a:t>BSTT(cur-&gt;</a:t>
            </a:r>
            <a:r>
              <a:rPr lang="en-SG" sz="1000" b="1" dirty="0" err="1">
                <a:solidFill>
                  <a:schemeClr val="tx1"/>
                </a:solidFill>
                <a:latin typeface="Courier New" panose="02070309020205020404" pitchFamily="49" charset="0"/>
                <a:cs typeface="Courier New" panose="02070309020205020404" pitchFamily="49" charset="0"/>
              </a:rPr>
              <a:t>right,c</a:t>
            </a:r>
            <a:r>
              <a:rPr lang="en-SG" sz="1000" b="1" dirty="0">
                <a:solidFill>
                  <a:schemeClr val="tx1"/>
                </a:solidFill>
                <a:latin typeface="Courier New" panose="02070309020205020404" pitchFamily="49" charset="0"/>
                <a:cs typeface="Courier New" panose="02070309020205020404" pitchFamily="49" charset="0"/>
              </a:rPr>
              <a:t>);</a:t>
            </a:r>
          </a:p>
          <a:p>
            <a:pPr>
              <a:lnSpc>
                <a:spcPct val="100000"/>
              </a:lnSpc>
              <a:spcBef>
                <a:spcPts val="300"/>
              </a:spcBef>
              <a:buNone/>
            </a:pPr>
            <a:r>
              <a:rPr lang="en-SG" sz="1000" dirty="0">
                <a:solidFill>
                  <a:prstClr val="black"/>
                </a:solidFill>
                <a:latin typeface="Courier New" panose="02070309020205020404" pitchFamily="49" charset="0"/>
                <a:cs typeface="Courier New" panose="02070309020205020404" pitchFamily="49" charset="0"/>
              </a:rPr>
              <a:t>}</a:t>
            </a:r>
          </a:p>
        </p:txBody>
      </p:sp>
      <p:cxnSp>
        <p:nvCxnSpPr>
          <p:cNvPr id="57" name="Straight Arrow Connector 56">
            <a:extLst>
              <a:ext uri="{FF2B5EF4-FFF2-40B4-BE49-F238E27FC236}">
                <a16:creationId xmlns:a16="http://schemas.microsoft.com/office/drawing/2014/main" id="{9430E27A-84B7-49E2-9205-32D01BB52B29}"/>
              </a:ext>
            </a:extLst>
          </p:cNvPr>
          <p:cNvCxnSpPr>
            <a:cxnSpLocks/>
          </p:cNvCxnSpPr>
          <p:nvPr/>
        </p:nvCxnSpPr>
        <p:spPr>
          <a:xfrm>
            <a:off x="950374" y="2080815"/>
            <a:ext cx="0" cy="66060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id="{6221D2D5-9522-4FC3-A7D8-5D6F8DBDECDD}"/>
              </a:ext>
            </a:extLst>
          </p:cNvPr>
          <p:cNvSpPr/>
          <p:nvPr/>
        </p:nvSpPr>
        <p:spPr>
          <a:xfrm>
            <a:off x="412492" y="4860002"/>
            <a:ext cx="3579998" cy="1977464"/>
          </a:xfrm>
          <a:prstGeom prst="rect">
            <a:avLst/>
          </a:prstGeom>
          <a:solidFill>
            <a:schemeClr val="bg1"/>
          </a:solidFill>
          <a:ln w="19050">
            <a:solidFill>
              <a:schemeClr val="accent2"/>
            </a:solidFill>
          </a:ln>
        </p:spPr>
        <p:style>
          <a:lnRef idx="2">
            <a:schemeClr val="accent1"/>
          </a:lnRef>
          <a:fillRef idx="1">
            <a:schemeClr val="lt1"/>
          </a:fillRef>
          <a:effectRef idx="0">
            <a:schemeClr val="accent1"/>
          </a:effectRef>
          <a:fontRef idx="minor">
            <a:schemeClr val="dk1"/>
          </a:fontRef>
        </p:style>
        <p:txBody>
          <a:bodyPr wrap="square">
            <a:spAutoFit/>
          </a:bodyPr>
          <a:lstStyle/>
          <a:p>
            <a:pPr>
              <a:lnSpc>
                <a:spcPct val="100000"/>
              </a:lnSpc>
              <a:buNone/>
            </a:pPr>
            <a:r>
              <a:rPr lang="en-US" sz="1000" dirty="0">
                <a:solidFill>
                  <a:prstClr val="black"/>
                </a:solidFill>
                <a:latin typeface="Courier New" panose="02070309020205020404" pitchFamily="49" charset="0"/>
                <a:cs typeface="Courier New" panose="02070309020205020404" pitchFamily="49" charset="0"/>
              </a:rPr>
              <a:t>void</a:t>
            </a:r>
            <a:r>
              <a:rPr lang="en-US" sz="1000" b="1" dirty="0">
                <a:solidFill>
                  <a:prstClr val="black"/>
                </a:solidFill>
                <a:latin typeface="Courier New" panose="02070309020205020404" pitchFamily="49" charset="0"/>
                <a:cs typeface="Courier New" panose="02070309020205020404" pitchFamily="49" charset="0"/>
              </a:rPr>
              <a:t> </a:t>
            </a:r>
            <a:r>
              <a:rPr lang="en-US" sz="1000" b="1" dirty="0">
                <a:solidFill>
                  <a:schemeClr val="accent2"/>
                </a:solidFill>
                <a:latin typeface="Courier New" panose="02070309020205020404" pitchFamily="49" charset="0"/>
                <a:cs typeface="Courier New" panose="02070309020205020404" pitchFamily="49" charset="0"/>
              </a:rPr>
              <a:t>BSTT</a:t>
            </a:r>
            <a:r>
              <a:rPr lang="en-US" sz="1000" spc="-5" dirty="0">
                <a:solidFill>
                  <a:prstClr val="black"/>
                </a:solidFill>
                <a:latin typeface="Courier New" panose="02070309020205020404" pitchFamily="49" charset="0"/>
                <a:cs typeface="Courier New" panose="02070309020205020404" pitchFamily="49" charset="0"/>
              </a:rPr>
              <a:t>(</a:t>
            </a:r>
            <a:r>
              <a:rPr lang="en-US" sz="1000" spc="-5" dirty="0" err="1">
                <a:solidFill>
                  <a:prstClr val="black"/>
                </a:solidFill>
                <a:latin typeface="Courier New" panose="02070309020205020404" pitchFamily="49" charset="0"/>
                <a:cs typeface="Courier New" panose="02070309020205020404" pitchFamily="49" charset="0"/>
              </a:rPr>
              <a:t>BTNod</a:t>
            </a:r>
            <a:r>
              <a:rPr lang="en-US" sz="1000" dirty="0" err="1">
                <a:solidFill>
                  <a:prstClr val="black"/>
                </a:solidFill>
                <a:latin typeface="Courier New" panose="02070309020205020404" pitchFamily="49" charset="0"/>
                <a:cs typeface="Courier New" panose="02070309020205020404" pitchFamily="49" charset="0"/>
              </a:rPr>
              <a:t>e</a:t>
            </a:r>
            <a:r>
              <a:rPr lang="en-US" sz="1000" dirty="0">
                <a:solidFill>
                  <a:prstClr val="black"/>
                </a:solidFill>
                <a:latin typeface="Courier New" panose="02070309020205020404" pitchFamily="49" charset="0"/>
                <a:cs typeface="Courier New" panose="02070309020205020404" pitchFamily="49" charset="0"/>
              </a:rPr>
              <a:t> </a:t>
            </a:r>
            <a:r>
              <a:rPr lang="en-US" sz="1000" spc="-5" dirty="0">
                <a:solidFill>
                  <a:prstClr val="black"/>
                </a:solidFill>
                <a:latin typeface="Courier New" panose="02070309020205020404" pitchFamily="49" charset="0"/>
                <a:cs typeface="Courier New" panose="02070309020205020404" pitchFamily="49" charset="0"/>
              </a:rPr>
              <a:t>*cur, char c){</a:t>
            </a:r>
            <a:endParaRPr lang="en-US" sz="1000" dirty="0">
              <a:solidFill>
                <a:prstClr val="black"/>
              </a:solidFill>
              <a:latin typeface="Courier New" panose="02070309020205020404" pitchFamily="49" charset="0"/>
              <a:cs typeface="Courier New" panose="02070309020205020404" pitchFamily="49" charset="0"/>
            </a:endParaRPr>
          </a:p>
          <a:p>
            <a:pPr indent="-457200">
              <a:lnSpc>
                <a:spcPct val="100000"/>
              </a:lnSpc>
              <a:buNone/>
            </a:pPr>
            <a:r>
              <a:rPr lang="en-SG" sz="1000" dirty="0">
                <a:latin typeface="Courier New" panose="02070309020205020404" pitchFamily="49" charset="0"/>
                <a:cs typeface="Courier New" panose="02070309020205020404" pitchFamily="49" charset="0"/>
              </a:rPr>
              <a:t>    if (cur == NULL){</a:t>
            </a:r>
          </a:p>
          <a:p>
            <a:pPr indent="-457200"/>
            <a:r>
              <a:rPr lang="en-SG" sz="1000" dirty="0">
                <a:latin typeface="Courier New" panose="02070309020205020404" pitchFamily="49" charset="0"/>
                <a:cs typeface="Courier New" panose="02070309020205020404" pitchFamily="49" charset="0"/>
              </a:rPr>
              <a:t>        </a:t>
            </a:r>
            <a:r>
              <a:rPr lang="en-SG" sz="1000" dirty="0" err="1">
                <a:latin typeface="Courier New" panose="02070309020205020404" pitchFamily="49" charset="0"/>
                <a:cs typeface="Courier New" panose="02070309020205020404" pitchFamily="49" charset="0"/>
              </a:rPr>
              <a:t>printf</a:t>
            </a:r>
            <a:r>
              <a:rPr lang="en-SG" sz="1000" dirty="0">
                <a:latin typeface="Courier New" panose="02070309020205020404" pitchFamily="49" charset="0"/>
                <a:cs typeface="Courier New" panose="02070309020205020404" pitchFamily="49" charset="0"/>
              </a:rPr>
              <a:t>(“not found!\n”); return;</a:t>
            </a:r>
          </a:p>
          <a:p>
            <a:pPr indent="-457200"/>
            <a:r>
              <a:rPr lang="en-SG" sz="1000" dirty="0">
                <a:latin typeface="Courier New" panose="02070309020205020404" pitchFamily="49" charset="0"/>
                <a:cs typeface="Courier New" panose="02070309020205020404" pitchFamily="49" charset="0"/>
              </a:rPr>
              <a:t>    }</a:t>
            </a:r>
          </a:p>
          <a:p>
            <a:pPr indent="-457200">
              <a:lnSpc>
                <a:spcPct val="100000"/>
              </a:lnSpc>
              <a:buNone/>
            </a:pPr>
            <a:r>
              <a:rPr lang="en-SG" sz="1000" dirty="0">
                <a:latin typeface="Courier New" panose="02070309020205020404" pitchFamily="49" charset="0"/>
                <a:cs typeface="Courier New" panose="02070309020205020404" pitchFamily="49" charset="0"/>
              </a:rPr>
              <a:t>    if (c==cur-&gt;item){ </a:t>
            </a:r>
          </a:p>
          <a:p>
            <a:pPr indent="-457200">
              <a:lnSpc>
                <a:spcPct val="100000"/>
              </a:lnSpc>
              <a:buNone/>
            </a:pPr>
            <a:r>
              <a:rPr lang="en-SG" sz="1000" dirty="0">
                <a:latin typeface="Courier New" panose="02070309020205020404" pitchFamily="49" charset="0"/>
                <a:cs typeface="Courier New" panose="02070309020205020404" pitchFamily="49" charset="0"/>
              </a:rPr>
              <a:t>        </a:t>
            </a:r>
            <a:r>
              <a:rPr lang="en-SG" sz="1000" dirty="0" err="1">
                <a:latin typeface="Courier New" panose="02070309020205020404" pitchFamily="49" charset="0"/>
                <a:cs typeface="Courier New" panose="02070309020205020404" pitchFamily="49" charset="0"/>
              </a:rPr>
              <a:t>printf</a:t>
            </a:r>
            <a:r>
              <a:rPr lang="en-SG" sz="1000" dirty="0">
                <a:latin typeface="Courier New" panose="02070309020205020404" pitchFamily="49" charset="0"/>
                <a:cs typeface="Courier New" panose="02070309020205020404" pitchFamily="49" charset="0"/>
              </a:rPr>
              <a:t>(“found!\n”); return;</a:t>
            </a:r>
          </a:p>
          <a:p>
            <a:pPr indent="-457200">
              <a:lnSpc>
                <a:spcPct val="100000"/>
              </a:lnSpc>
              <a:buNone/>
            </a:pPr>
            <a:r>
              <a:rPr lang="en-SG" sz="1000" dirty="0">
                <a:latin typeface="Courier New" panose="02070309020205020404" pitchFamily="49" charset="0"/>
                <a:cs typeface="Courier New" panose="02070309020205020404" pitchFamily="49" charset="0"/>
              </a:rPr>
              <a:t>    }</a:t>
            </a:r>
          </a:p>
          <a:p>
            <a:pPr indent="-457200">
              <a:lnSpc>
                <a:spcPct val="100000"/>
              </a:lnSpc>
              <a:buNone/>
            </a:pPr>
            <a:r>
              <a:rPr lang="en-SG" sz="1000" dirty="0">
                <a:latin typeface="Courier New" panose="02070309020205020404" pitchFamily="49" charset="0"/>
                <a:cs typeface="Courier New" panose="02070309020205020404" pitchFamily="49" charset="0"/>
              </a:rPr>
              <a:t>    if (c &lt; cur-&gt;item) </a:t>
            </a:r>
          </a:p>
          <a:p>
            <a:pPr indent="-457200">
              <a:lnSpc>
                <a:spcPct val="100000"/>
              </a:lnSpc>
              <a:buNone/>
            </a:pPr>
            <a:r>
              <a:rPr lang="en-SG" sz="1000" dirty="0">
                <a:solidFill>
                  <a:srgbClr val="0070C0"/>
                </a:solidFill>
                <a:latin typeface="Courier New" panose="02070309020205020404" pitchFamily="49" charset="0"/>
                <a:cs typeface="Courier New" panose="02070309020205020404" pitchFamily="49" charset="0"/>
              </a:rPr>
              <a:t>       </a:t>
            </a:r>
            <a:r>
              <a:rPr lang="en-SG" sz="1000" b="1" dirty="0">
                <a:solidFill>
                  <a:srgbClr val="0070C0"/>
                </a:solidFill>
                <a:latin typeface="Courier New" panose="02070309020205020404" pitchFamily="49" charset="0"/>
                <a:cs typeface="Courier New" panose="02070309020205020404" pitchFamily="49" charset="0"/>
              </a:rPr>
              <a:t>BSTT(cur-&gt;</a:t>
            </a:r>
            <a:r>
              <a:rPr lang="en-SG" sz="1000" b="1" dirty="0" err="1">
                <a:solidFill>
                  <a:srgbClr val="0070C0"/>
                </a:solidFill>
                <a:latin typeface="Courier New" panose="02070309020205020404" pitchFamily="49" charset="0"/>
                <a:cs typeface="Courier New" panose="02070309020205020404" pitchFamily="49" charset="0"/>
              </a:rPr>
              <a:t>left,c</a:t>
            </a:r>
            <a:r>
              <a:rPr lang="en-SG" sz="1000" b="1" dirty="0">
                <a:solidFill>
                  <a:srgbClr val="0070C0"/>
                </a:solidFill>
                <a:latin typeface="Courier New" panose="02070309020205020404" pitchFamily="49" charset="0"/>
                <a:cs typeface="Courier New" panose="02070309020205020404" pitchFamily="49" charset="0"/>
              </a:rPr>
              <a:t>);</a:t>
            </a:r>
          </a:p>
          <a:p>
            <a:pPr indent="-457200">
              <a:lnSpc>
                <a:spcPct val="100000"/>
              </a:lnSpc>
              <a:buNone/>
            </a:pPr>
            <a:r>
              <a:rPr lang="en-SG" sz="1000" dirty="0">
                <a:latin typeface="Courier New" panose="02070309020205020404" pitchFamily="49" charset="0"/>
                <a:cs typeface="Courier New" panose="02070309020205020404" pitchFamily="49" charset="0"/>
              </a:rPr>
              <a:t>    else</a:t>
            </a:r>
          </a:p>
          <a:p>
            <a:pPr indent="-457200">
              <a:lnSpc>
                <a:spcPct val="100000"/>
              </a:lnSpc>
              <a:buNone/>
            </a:pPr>
            <a:r>
              <a:rPr lang="en-SG" sz="1000" dirty="0">
                <a:solidFill>
                  <a:schemeClr val="tx1"/>
                </a:solidFill>
                <a:latin typeface="Courier New" panose="02070309020205020404" pitchFamily="49" charset="0"/>
                <a:cs typeface="Courier New" panose="02070309020205020404" pitchFamily="49" charset="0"/>
              </a:rPr>
              <a:t>       </a:t>
            </a:r>
            <a:r>
              <a:rPr lang="en-SG" sz="1000" b="1" dirty="0">
                <a:solidFill>
                  <a:schemeClr val="tx1"/>
                </a:solidFill>
                <a:latin typeface="Courier New" panose="02070309020205020404" pitchFamily="49" charset="0"/>
                <a:cs typeface="Courier New" panose="02070309020205020404" pitchFamily="49" charset="0"/>
              </a:rPr>
              <a:t>BSTT(cur-&gt;</a:t>
            </a:r>
            <a:r>
              <a:rPr lang="en-SG" sz="1000" b="1" dirty="0" err="1">
                <a:solidFill>
                  <a:schemeClr val="tx1"/>
                </a:solidFill>
                <a:latin typeface="Courier New" panose="02070309020205020404" pitchFamily="49" charset="0"/>
                <a:cs typeface="Courier New" panose="02070309020205020404" pitchFamily="49" charset="0"/>
              </a:rPr>
              <a:t>right,c</a:t>
            </a:r>
            <a:r>
              <a:rPr lang="en-SG" sz="1000" b="1" dirty="0">
                <a:solidFill>
                  <a:schemeClr val="tx1"/>
                </a:solidFill>
                <a:latin typeface="Courier New" panose="02070309020205020404" pitchFamily="49" charset="0"/>
                <a:cs typeface="Courier New" panose="02070309020205020404" pitchFamily="49" charset="0"/>
              </a:rPr>
              <a:t>);</a:t>
            </a:r>
          </a:p>
          <a:p>
            <a:pPr>
              <a:lnSpc>
                <a:spcPct val="100000"/>
              </a:lnSpc>
              <a:spcBef>
                <a:spcPts val="300"/>
              </a:spcBef>
              <a:buNone/>
            </a:pPr>
            <a:r>
              <a:rPr lang="en-SG" sz="1000" dirty="0">
                <a:solidFill>
                  <a:prstClr val="black"/>
                </a:solidFill>
                <a:latin typeface="Courier New" panose="02070309020205020404" pitchFamily="49" charset="0"/>
                <a:cs typeface="Courier New" panose="02070309020205020404" pitchFamily="49" charset="0"/>
              </a:rPr>
              <a:t>}</a:t>
            </a:r>
          </a:p>
        </p:txBody>
      </p:sp>
      <p:cxnSp>
        <p:nvCxnSpPr>
          <p:cNvPr id="64" name="Straight Arrow Connector 63">
            <a:extLst>
              <a:ext uri="{FF2B5EF4-FFF2-40B4-BE49-F238E27FC236}">
                <a16:creationId xmlns:a16="http://schemas.microsoft.com/office/drawing/2014/main" id="{93A6015C-663C-48CF-8312-4DAB7A1B6FDC}"/>
              </a:ext>
            </a:extLst>
          </p:cNvPr>
          <p:cNvCxnSpPr>
            <a:cxnSpLocks/>
          </p:cNvCxnSpPr>
          <p:nvPr/>
        </p:nvCxnSpPr>
        <p:spPr>
          <a:xfrm>
            <a:off x="1118014" y="4199400"/>
            <a:ext cx="0" cy="66060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7" name="Rectangle 66">
            <a:extLst>
              <a:ext uri="{FF2B5EF4-FFF2-40B4-BE49-F238E27FC236}">
                <a16:creationId xmlns:a16="http://schemas.microsoft.com/office/drawing/2014/main" id="{B10D4113-4925-4357-8266-9CD5EF87A97D}"/>
              </a:ext>
            </a:extLst>
          </p:cNvPr>
          <p:cNvSpPr/>
          <p:nvPr/>
        </p:nvSpPr>
        <p:spPr>
          <a:xfrm>
            <a:off x="6494018" y="2541251"/>
            <a:ext cx="2261182" cy="40132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solidFill>
                  <a:srgbClr val="FF0000"/>
                </a:solidFill>
              </a:rPr>
              <a:t>Not Found!</a:t>
            </a:r>
          </a:p>
        </p:txBody>
      </p:sp>
      <p:cxnSp>
        <p:nvCxnSpPr>
          <p:cNvPr id="76" name="Straight Arrow Connector 75">
            <a:extLst>
              <a:ext uri="{FF2B5EF4-FFF2-40B4-BE49-F238E27FC236}">
                <a16:creationId xmlns:a16="http://schemas.microsoft.com/office/drawing/2014/main" id="{F6E4B5D0-4A43-460D-B6D7-538E50905BE7}"/>
              </a:ext>
            </a:extLst>
          </p:cNvPr>
          <p:cNvCxnSpPr/>
          <p:nvPr/>
        </p:nvCxnSpPr>
        <p:spPr>
          <a:xfrm flipH="1">
            <a:off x="2971386" y="2882313"/>
            <a:ext cx="473268"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F8399602-A0CD-4622-859C-52CCF79F5E45}"/>
              </a:ext>
            </a:extLst>
          </p:cNvPr>
          <p:cNvCxnSpPr/>
          <p:nvPr/>
        </p:nvCxnSpPr>
        <p:spPr>
          <a:xfrm flipH="1">
            <a:off x="3119120" y="4990513"/>
            <a:ext cx="473268" cy="0"/>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78" name="Rectangle 77">
            <a:extLst>
              <a:ext uri="{FF2B5EF4-FFF2-40B4-BE49-F238E27FC236}">
                <a16:creationId xmlns:a16="http://schemas.microsoft.com/office/drawing/2014/main" id="{9B4EED5A-408F-4DA5-BA2B-4EC81C9F70AD}"/>
              </a:ext>
            </a:extLst>
          </p:cNvPr>
          <p:cNvSpPr/>
          <p:nvPr/>
        </p:nvSpPr>
        <p:spPr>
          <a:xfrm>
            <a:off x="4559672" y="4860002"/>
            <a:ext cx="3579998" cy="1977464"/>
          </a:xfrm>
          <a:prstGeom prst="rect">
            <a:avLst/>
          </a:prstGeom>
          <a:solidFill>
            <a:schemeClr val="bg1"/>
          </a:solidFill>
          <a:ln w="19050">
            <a:solidFill>
              <a:srgbClr val="0070C0"/>
            </a:solidFill>
          </a:ln>
        </p:spPr>
        <p:style>
          <a:lnRef idx="2">
            <a:schemeClr val="accent1"/>
          </a:lnRef>
          <a:fillRef idx="1">
            <a:schemeClr val="lt1"/>
          </a:fillRef>
          <a:effectRef idx="0">
            <a:schemeClr val="accent1"/>
          </a:effectRef>
          <a:fontRef idx="minor">
            <a:schemeClr val="dk1"/>
          </a:fontRef>
        </p:style>
        <p:txBody>
          <a:bodyPr wrap="square">
            <a:spAutoFit/>
          </a:bodyPr>
          <a:lstStyle/>
          <a:p>
            <a:pPr>
              <a:lnSpc>
                <a:spcPct val="100000"/>
              </a:lnSpc>
              <a:buNone/>
            </a:pPr>
            <a:r>
              <a:rPr lang="en-US" sz="1000" dirty="0">
                <a:solidFill>
                  <a:prstClr val="black"/>
                </a:solidFill>
                <a:latin typeface="Courier New" panose="02070309020205020404" pitchFamily="49" charset="0"/>
                <a:cs typeface="Courier New" panose="02070309020205020404" pitchFamily="49" charset="0"/>
              </a:rPr>
              <a:t>void</a:t>
            </a:r>
            <a:r>
              <a:rPr lang="en-US" sz="1000" b="1" dirty="0">
                <a:solidFill>
                  <a:prstClr val="black"/>
                </a:solidFill>
                <a:latin typeface="Courier New" panose="02070309020205020404" pitchFamily="49" charset="0"/>
                <a:cs typeface="Courier New" panose="02070309020205020404" pitchFamily="49" charset="0"/>
              </a:rPr>
              <a:t> </a:t>
            </a:r>
            <a:r>
              <a:rPr lang="en-US" sz="1000" b="1" dirty="0">
                <a:solidFill>
                  <a:srgbClr val="0070C0"/>
                </a:solidFill>
                <a:latin typeface="Courier New" panose="02070309020205020404" pitchFamily="49" charset="0"/>
                <a:cs typeface="Courier New" panose="02070309020205020404" pitchFamily="49" charset="0"/>
              </a:rPr>
              <a:t>BSTT</a:t>
            </a:r>
            <a:r>
              <a:rPr lang="en-US" sz="1000" spc="-5" dirty="0">
                <a:solidFill>
                  <a:prstClr val="black"/>
                </a:solidFill>
                <a:latin typeface="Courier New" panose="02070309020205020404" pitchFamily="49" charset="0"/>
                <a:cs typeface="Courier New" panose="02070309020205020404" pitchFamily="49" charset="0"/>
              </a:rPr>
              <a:t>(</a:t>
            </a:r>
            <a:r>
              <a:rPr lang="en-US" sz="1000" spc="-5" dirty="0" err="1">
                <a:solidFill>
                  <a:prstClr val="black"/>
                </a:solidFill>
                <a:latin typeface="Courier New" panose="02070309020205020404" pitchFamily="49" charset="0"/>
                <a:cs typeface="Courier New" panose="02070309020205020404" pitchFamily="49" charset="0"/>
              </a:rPr>
              <a:t>BTNod</a:t>
            </a:r>
            <a:r>
              <a:rPr lang="en-US" sz="1000" dirty="0" err="1">
                <a:solidFill>
                  <a:prstClr val="black"/>
                </a:solidFill>
                <a:latin typeface="Courier New" panose="02070309020205020404" pitchFamily="49" charset="0"/>
                <a:cs typeface="Courier New" panose="02070309020205020404" pitchFamily="49" charset="0"/>
              </a:rPr>
              <a:t>e</a:t>
            </a:r>
            <a:r>
              <a:rPr lang="en-US" sz="1000" dirty="0">
                <a:solidFill>
                  <a:prstClr val="black"/>
                </a:solidFill>
                <a:latin typeface="Courier New" panose="02070309020205020404" pitchFamily="49" charset="0"/>
                <a:cs typeface="Courier New" panose="02070309020205020404" pitchFamily="49" charset="0"/>
              </a:rPr>
              <a:t> </a:t>
            </a:r>
            <a:r>
              <a:rPr lang="en-US" sz="1000" spc="-5" dirty="0">
                <a:solidFill>
                  <a:prstClr val="black"/>
                </a:solidFill>
                <a:latin typeface="Courier New" panose="02070309020205020404" pitchFamily="49" charset="0"/>
                <a:cs typeface="Courier New" panose="02070309020205020404" pitchFamily="49" charset="0"/>
              </a:rPr>
              <a:t>*cur, char c){</a:t>
            </a:r>
            <a:endParaRPr lang="en-US" sz="1000" dirty="0">
              <a:solidFill>
                <a:prstClr val="black"/>
              </a:solidFill>
              <a:latin typeface="Courier New" panose="02070309020205020404" pitchFamily="49" charset="0"/>
              <a:cs typeface="Courier New" panose="02070309020205020404" pitchFamily="49" charset="0"/>
            </a:endParaRPr>
          </a:p>
          <a:p>
            <a:pPr indent="-457200">
              <a:lnSpc>
                <a:spcPct val="100000"/>
              </a:lnSpc>
              <a:buNone/>
            </a:pPr>
            <a:r>
              <a:rPr lang="en-SG" sz="1000" dirty="0">
                <a:latin typeface="Courier New" panose="02070309020205020404" pitchFamily="49" charset="0"/>
                <a:cs typeface="Courier New" panose="02070309020205020404" pitchFamily="49" charset="0"/>
              </a:rPr>
              <a:t>    if (cur == NULL){</a:t>
            </a:r>
          </a:p>
          <a:p>
            <a:pPr indent="-457200"/>
            <a:r>
              <a:rPr lang="en-SG" sz="1000" dirty="0">
                <a:latin typeface="Courier New" panose="02070309020205020404" pitchFamily="49" charset="0"/>
                <a:cs typeface="Courier New" panose="02070309020205020404" pitchFamily="49" charset="0"/>
              </a:rPr>
              <a:t>        </a:t>
            </a:r>
            <a:r>
              <a:rPr lang="en-SG" sz="1000" dirty="0" err="1">
                <a:latin typeface="Courier New" panose="02070309020205020404" pitchFamily="49" charset="0"/>
                <a:cs typeface="Courier New" panose="02070309020205020404" pitchFamily="49" charset="0"/>
              </a:rPr>
              <a:t>printf</a:t>
            </a:r>
            <a:r>
              <a:rPr lang="en-SG" sz="1000" dirty="0">
                <a:latin typeface="Courier New" panose="02070309020205020404" pitchFamily="49" charset="0"/>
                <a:cs typeface="Courier New" panose="02070309020205020404" pitchFamily="49" charset="0"/>
              </a:rPr>
              <a:t>(“not found!\n”); return;</a:t>
            </a:r>
          </a:p>
          <a:p>
            <a:pPr indent="-457200"/>
            <a:r>
              <a:rPr lang="en-SG" sz="1000" dirty="0">
                <a:latin typeface="Courier New" panose="02070309020205020404" pitchFamily="49" charset="0"/>
                <a:cs typeface="Courier New" panose="02070309020205020404" pitchFamily="49" charset="0"/>
              </a:rPr>
              <a:t>    }</a:t>
            </a:r>
          </a:p>
          <a:p>
            <a:pPr indent="-457200">
              <a:lnSpc>
                <a:spcPct val="100000"/>
              </a:lnSpc>
              <a:buNone/>
            </a:pPr>
            <a:r>
              <a:rPr lang="en-SG" sz="1000" dirty="0">
                <a:latin typeface="Courier New" panose="02070309020205020404" pitchFamily="49" charset="0"/>
                <a:cs typeface="Courier New" panose="02070309020205020404" pitchFamily="49" charset="0"/>
              </a:rPr>
              <a:t>    if (c==cur-&gt;item){ </a:t>
            </a:r>
          </a:p>
          <a:p>
            <a:pPr indent="-457200">
              <a:lnSpc>
                <a:spcPct val="100000"/>
              </a:lnSpc>
              <a:buNone/>
            </a:pPr>
            <a:r>
              <a:rPr lang="en-SG" sz="1000" dirty="0">
                <a:latin typeface="Courier New" panose="02070309020205020404" pitchFamily="49" charset="0"/>
                <a:cs typeface="Courier New" panose="02070309020205020404" pitchFamily="49" charset="0"/>
              </a:rPr>
              <a:t>        </a:t>
            </a:r>
            <a:r>
              <a:rPr lang="en-SG" sz="1000" dirty="0" err="1">
                <a:latin typeface="Courier New" panose="02070309020205020404" pitchFamily="49" charset="0"/>
                <a:cs typeface="Courier New" panose="02070309020205020404" pitchFamily="49" charset="0"/>
              </a:rPr>
              <a:t>printf</a:t>
            </a:r>
            <a:r>
              <a:rPr lang="en-SG" sz="1000" dirty="0">
                <a:latin typeface="Courier New" panose="02070309020205020404" pitchFamily="49" charset="0"/>
                <a:cs typeface="Courier New" panose="02070309020205020404" pitchFamily="49" charset="0"/>
              </a:rPr>
              <a:t>(“found!\n”); return;</a:t>
            </a:r>
          </a:p>
          <a:p>
            <a:pPr indent="-457200">
              <a:lnSpc>
                <a:spcPct val="100000"/>
              </a:lnSpc>
              <a:buNone/>
            </a:pPr>
            <a:r>
              <a:rPr lang="en-SG" sz="1000" dirty="0">
                <a:latin typeface="Courier New" panose="02070309020205020404" pitchFamily="49" charset="0"/>
                <a:cs typeface="Courier New" panose="02070309020205020404" pitchFamily="49" charset="0"/>
              </a:rPr>
              <a:t>    }</a:t>
            </a:r>
          </a:p>
          <a:p>
            <a:pPr indent="-457200">
              <a:lnSpc>
                <a:spcPct val="100000"/>
              </a:lnSpc>
              <a:buNone/>
            </a:pPr>
            <a:r>
              <a:rPr lang="en-SG" sz="1000" dirty="0">
                <a:latin typeface="Courier New" panose="02070309020205020404" pitchFamily="49" charset="0"/>
                <a:cs typeface="Courier New" panose="02070309020205020404" pitchFamily="49" charset="0"/>
              </a:rPr>
              <a:t>    if (c &lt; cur-&gt;item) </a:t>
            </a:r>
          </a:p>
          <a:p>
            <a:pPr indent="-457200">
              <a:lnSpc>
                <a:spcPct val="100000"/>
              </a:lnSpc>
              <a:buNone/>
            </a:pPr>
            <a:r>
              <a:rPr lang="en-SG" sz="1000" dirty="0">
                <a:solidFill>
                  <a:schemeClr val="tx1"/>
                </a:solidFill>
                <a:latin typeface="Courier New" panose="02070309020205020404" pitchFamily="49" charset="0"/>
                <a:cs typeface="Courier New" panose="02070309020205020404" pitchFamily="49" charset="0"/>
              </a:rPr>
              <a:t>       </a:t>
            </a:r>
            <a:r>
              <a:rPr lang="en-SG" sz="1000" b="1" dirty="0">
                <a:solidFill>
                  <a:schemeClr val="tx1"/>
                </a:solidFill>
                <a:latin typeface="Courier New" panose="02070309020205020404" pitchFamily="49" charset="0"/>
                <a:cs typeface="Courier New" panose="02070309020205020404" pitchFamily="49" charset="0"/>
              </a:rPr>
              <a:t>BSTT(cur-&gt;</a:t>
            </a:r>
            <a:r>
              <a:rPr lang="en-SG" sz="1000" b="1" dirty="0" err="1">
                <a:solidFill>
                  <a:schemeClr val="tx1"/>
                </a:solidFill>
                <a:latin typeface="Courier New" panose="02070309020205020404" pitchFamily="49" charset="0"/>
                <a:cs typeface="Courier New" panose="02070309020205020404" pitchFamily="49" charset="0"/>
              </a:rPr>
              <a:t>left,c</a:t>
            </a:r>
            <a:r>
              <a:rPr lang="en-SG" sz="1000" b="1" dirty="0">
                <a:solidFill>
                  <a:schemeClr val="tx1"/>
                </a:solidFill>
                <a:latin typeface="Courier New" panose="02070309020205020404" pitchFamily="49" charset="0"/>
                <a:cs typeface="Courier New" panose="02070309020205020404" pitchFamily="49" charset="0"/>
              </a:rPr>
              <a:t>);</a:t>
            </a:r>
          </a:p>
          <a:p>
            <a:pPr indent="-457200">
              <a:lnSpc>
                <a:spcPct val="100000"/>
              </a:lnSpc>
              <a:buNone/>
            </a:pPr>
            <a:r>
              <a:rPr lang="en-SG" sz="1000" dirty="0">
                <a:latin typeface="Courier New" panose="02070309020205020404" pitchFamily="49" charset="0"/>
                <a:cs typeface="Courier New" panose="02070309020205020404" pitchFamily="49" charset="0"/>
              </a:rPr>
              <a:t>    else</a:t>
            </a:r>
          </a:p>
          <a:p>
            <a:pPr indent="-457200">
              <a:lnSpc>
                <a:spcPct val="100000"/>
              </a:lnSpc>
              <a:buNone/>
            </a:pPr>
            <a:r>
              <a:rPr lang="en-SG" sz="1000" dirty="0">
                <a:solidFill>
                  <a:schemeClr val="tx1"/>
                </a:solidFill>
                <a:latin typeface="Courier New" panose="02070309020205020404" pitchFamily="49" charset="0"/>
                <a:cs typeface="Courier New" panose="02070309020205020404" pitchFamily="49" charset="0"/>
              </a:rPr>
              <a:t>       </a:t>
            </a:r>
            <a:r>
              <a:rPr lang="en-SG" sz="1000" b="1" dirty="0">
                <a:solidFill>
                  <a:schemeClr val="tx1"/>
                </a:solidFill>
                <a:latin typeface="Courier New" panose="02070309020205020404" pitchFamily="49" charset="0"/>
                <a:cs typeface="Courier New" panose="02070309020205020404" pitchFamily="49" charset="0"/>
              </a:rPr>
              <a:t>BSTT(cur-&gt;</a:t>
            </a:r>
            <a:r>
              <a:rPr lang="en-SG" sz="1000" b="1" dirty="0" err="1">
                <a:solidFill>
                  <a:schemeClr val="tx1"/>
                </a:solidFill>
                <a:latin typeface="Courier New" panose="02070309020205020404" pitchFamily="49" charset="0"/>
                <a:cs typeface="Courier New" panose="02070309020205020404" pitchFamily="49" charset="0"/>
              </a:rPr>
              <a:t>right,c</a:t>
            </a:r>
            <a:r>
              <a:rPr lang="en-SG" sz="1000" b="1" dirty="0">
                <a:solidFill>
                  <a:schemeClr val="tx1"/>
                </a:solidFill>
                <a:latin typeface="Courier New" panose="02070309020205020404" pitchFamily="49" charset="0"/>
                <a:cs typeface="Courier New" panose="02070309020205020404" pitchFamily="49" charset="0"/>
              </a:rPr>
              <a:t>);</a:t>
            </a:r>
          </a:p>
          <a:p>
            <a:pPr>
              <a:lnSpc>
                <a:spcPct val="100000"/>
              </a:lnSpc>
              <a:spcBef>
                <a:spcPts val="300"/>
              </a:spcBef>
              <a:buNone/>
            </a:pPr>
            <a:r>
              <a:rPr lang="en-SG" sz="1000" dirty="0">
                <a:solidFill>
                  <a:prstClr val="black"/>
                </a:solidFill>
                <a:latin typeface="Courier New" panose="02070309020205020404" pitchFamily="49" charset="0"/>
                <a:cs typeface="Courier New" panose="02070309020205020404" pitchFamily="49" charset="0"/>
              </a:rPr>
              <a:t>}</a:t>
            </a:r>
          </a:p>
        </p:txBody>
      </p:sp>
      <p:cxnSp>
        <p:nvCxnSpPr>
          <p:cNvPr id="79" name="Straight Arrow Connector 78">
            <a:extLst>
              <a:ext uri="{FF2B5EF4-FFF2-40B4-BE49-F238E27FC236}">
                <a16:creationId xmlns:a16="http://schemas.microsoft.com/office/drawing/2014/main" id="{04C8707F-74E0-49B8-BB97-6076638CC66C}"/>
              </a:ext>
            </a:extLst>
          </p:cNvPr>
          <p:cNvCxnSpPr/>
          <p:nvPr/>
        </p:nvCxnSpPr>
        <p:spPr>
          <a:xfrm flipH="1">
            <a:off x="7266300" y="4990513"/>
            <a:ext cx="473268" cy="0"/>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E44B951D-FB4E-45F1-B12B-3A8ACC97685D}"/>
              </a:ext>
            </a:extLst>
          </p:cNvPr>
          <p:cNvCxnSpPr>
            <a:cxnSpLocks/>
          </p:cNvCxnSpPr>
          <p:nvPr/>
        </p:nvCxnSpPr>
        <p:spPr>
          <a:xfrm flipV="1">
            <a:off x="2580640" y="6201656"/>
            <a:ext cx="2047240" cy="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6" name="object 14">
            <a:extLst>
              <a:ext uri="{FF2B5EF4-FFF2-40B4-BE49-F238E27FC236}">
                <a16:creationId xmlns:a16="http://schemas.microsoft.com/office/drawing/2014/main" id="{84941DEF-4311-4D33-A996-AF76BA282CA7}"/>
              </a:ext>
            </a:extLst>
          </p:cNvPr>
          <p:cNvSpPr/>
          <p:nvPr/>
        </p:nvSpPr>
        <p:spPr>
          <a:xfrm>
            <a:off x="5727068" y="2245212"/>
            <a:ext cx="423206" cy="365471"/>
          </a:xfrm>
          <a:prstGeom prst="ellipse">
            <a:avLst/>
          </a:prstGeom>
          <a:noFill/>
          <a:ln w="25399">
            <a:solidFill>
              <a:srgbClr val="839950"/>
            </a:solidFill>
            <a:prstDash val="dash"/>
          </a:ln>
        </p:spPr>
        <p:txBody>
          <a:bodyPr wrap="square" lIns="0" tIns="0" rIns="0" bIns="0" rtlCol="0"/>
          <a:lstStyle/>
          <a:p>
            <a:endParaRPr sz="1400" b="1">
              <a:solidFill>
                <a:schemeClr val="bg1"/>
              </a:solidFill>
              <a:latin typeface="Verdana (Body)"/>
            </a:endParaRPr>
          </a:p>
        </p:txBody>
      </p:sp>
      <p:cxnSp>
        <p:nvCxnSpPr>
          <p:cNvPr id="87" name="直接箭头连接符 33">
            <a:extLst>
              <a:ext uri="{FF2B5EF4-FFF2-40B4-BE49-F238E27FC236}">
                <a16:creationId xmlns:a16="http://schemas.microsoft.com/office/drawing/2014/main" id="{9780F4F7-3E0E-49FA-8E2E-1A5E5C03B605}"/>
              </a:ext>
            </a:extLst>
          </p:cNvPr>
          <p:cNvCxnSpPr>
            <a:endCxn id="86" idx="7"/>
          </p:cNvCxnSpPr>
          <p:nvPr/>
        </p:nvCxnSpPr>
        <p:spPr>
          <a:xfrm flipH="1">
            <a:off x="6088296" y="2075994"/>
            <a:ext cx="217221" cy="222740"/>
          </a:xfrm>
          <a:prstGeom prst="straightConnector1">
            <a:avLst/>
          </a:prstGeom>
          <a:solidFill>
            <a:schemeClr val="bg1">
              <a:lumMod val="65000"/>
            </a:schemeClr>
          </a:solidFill>
          <a:ln w="38100" cap="flat" cmpd="sng" algn="ctr">
            <a:solidFill>
              <a:srgbClr val="4F81BD">
                <a:shade val="95000"/>
                <a:satMod val="105000"/>
              </a:srgbClr>
            </a:solidFill>
            <a:prstDash val="solid"/>
            <a:tailEnd type="triangle"/>
          </a:ln>
          <a:effectLst/>
        </p:spPr>
      </p:cxnSp>
    </p:spTree>
    <p:extLst>
      <p:ext uri="{BB962C8B-B14F-4D97-AF65-F5344CB8AC3E}">
        <p14:creationId xmlns:p14="http://schemas.microsoft.com/office/powerpoint/2010/main" val="1909201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par>
                                <p:cTn id="8" presetID="1" presetClass="emph" presetSubtype="2" fill="hold" nodeType="withEffect">
                                  <p:stCondLst>
                                    <p:cond delay="0"/>
                                  </p:stCondLst>
                                  <p:childTnLst>
                                    <p:animClr clrSpc="rgb" dir="cw">
                                      <p:cBhvr>
                                        <p:cTn id="9" dur="500" fill="hold"/>
                                        <p:tgtEl>
                                          <p:spTgt spid="7"/>
                                        </p:tgtEl>
                                        <p:attrNameLst>
                                          <p:attrName>fillcolor</p:attrName>
                                        </p:attrNameLst>
                                      </p:cBhvr>
                                      <p:to>
                                        <a:srgbClr val="C00000"/>
                                      </p:to>
                                    </p:animClr>
                                    <p:set>
                                      <p:cBhvr>
                                        <p:cTn id="10" dur="500" fill="hold"/>
                                        <p:tgtEl>
                                          <p:spTgt spid="7"/>
                                        </p:tgtEl>
                                        <p:attrNameLst>
                                          <p:attrName>fill.type</p:attrName>
                                        </p:attrNameLst>
                                      </p:cBhvr>
                                      <p:to>
                                        <p:strVal val="solid"/>
                                      </p:to>
                                    </p:set>
                                    <p:set>
                                      <p:cBhvr>
                                        <p:cTn id="11" dur="500" fill="hold"/>
                                        <p:tgtEl>
                                          <p:spTgt spid="7"/>
                                        </p:tgtEl>
                                        <p:attrNameLst>
                                          <p:attrName>fill.on</p:attrName>
                                        </p:attrNameLst>
                                      </p:cBhvr>
                                      <p:to>
                                        <p:strVal val="true"/>
                                      </p:to>
                                    </p:set>
                                  </p:childTnLst>
                                </p:cTn>
                              </p:par>
                            </p:childTnLst>
                          </p:cTn>
                        </p:par>
                      </p:childTnLst>
                    </p:cTn>
                  </p:par>
                  <p:par>
                    <p:cTn id="12" fill="hold">
                      <p:stCondLst>
                        <p:cond delay="indefinite"/>
                      </p:stCondLst>
                      <p:childTnLst>
                        <p:par>
                          <p:cTn id="13" fill="hold">
                            <p:stCondLst>
                              <p:cond delay="0"/>
                            </p:stCondLst>
                            <p:childTnLst>
                              <p:par>
                                <p:cTn id="14" presetID="42" presetClass="path" presetSubtype="0" accel="50000" decel="50000" fill="hold" nodeType="clickEffect">
                                  <p:stCondLst>
                                    <p:cond delay="0"/>
                                  </p:stCondLst>
                                  <p:childTnLst>
                                    <p:animMotion origin="layout" path="M -4.72222E-6 -2.59259E-6 L -0.10295 0.15764 " pathEditMode="relative" rAng="0" ptsTypes="AA">
                                      <p:cBhvr>
                                        <p:cTn id="15" dur="500" fill="hold"/>
                                        <p:tgtEl>
                                          <p:spTgt spid="46"/>
                                        </p:tgtEl>
                                        <p:attrNameLst>
                                          <p:attrName>ppt_x</p:attrName>
                                          <p:attrName>ppt_y</p:attrName>
                                        </p:attrNameLst>
                                      </p:cBhvr>
                                      <p:rCtr x="-5156" y="7870"/>
                                    </p:animMotion>
                                  </p:childTnLst>
                                </p:cTn>
                              </p:par>
                            </p:childTnLst>
                          </p:cTn>
                        </p:par>
                      </p:childTnLst>
                    </p:cTn>
                  </p:par>
                  <p:par>
                    <p:cTn id="16" fill="hold">
                      <p:stCondLst>
                        <p:cond delay="indefinite"/>
                      </p:stCondLst>
                      <p:childTnLst>
                        <p:par>
                          <p:cTn id="17" fill="hold">
                            <p:stCondLst>
                              <p:cond delay="0"/>
                            </p:stCondLst>
                            <p:childTnLst>
                              <p:par>
                                <p:cTn id="18" presetID="42" presetClass="path" presetSubtype="0" accel="50000" decel="50000" fill="hold" nodeType="clickEffect">
                                  <p:stCondLst>
                                    <p:cond delay="0"/>
                                  </p:stCondLst>
                                  <p:childTnLst>
                                    <p:animMotion origin="layout" path="M -0.10295 0.15764 L -0.07256 0.17801 " pathEditMode="relative" rAng="0" ptsTypes="AA">
                                      <p:cBhvr>
                                        <p:cTn id="19" dur="500" fill="hold"/>
                                        <p:tgtEl>
                                          <p:spTgt spid="46"/>
                                        </p:tgtEl>
                                        <p:attrNameLst>
                                          <p:attrName>ppt_x</p:attrName>
                                          <p:attrName>ppt_y</p:attrName>
                                        </p:attrNameLst>
                                      </p:cBhvr>
                                      <p:rCtr x="1510" y="1019"/>
                                    </p:animMotion>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57"/>
                                        </p:tgtEl>
                                        <p:attrNameLst>
                                          <p:attrName>style.visibility</p:attrName>
                                        </p:attrNameLst>
                                      </p:cBhvr>
                                      <p:to>
                                        <p:strVal val="visible"/>
                                      </p:to>
                                    </p:set>
                                    <p:animEffect transition="in" filter="fade">
                                      <p:cBhvr>
                                        <p:cTn id="24" dur="500"/>
                                        <p:tgtEl>
                                          <p:spTgt spid="57"/>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59"/>
                                        </p:tgtEl>
                                        <p:attrNameLst>
                                          <p:attrName>style.visibility</p:attrName>
                                        </p:attrNameLst>
                                      </p:cBhvr>
                                      <p:to>
                                        <p:strVal val="visible"/>
                                      </p:to>
                                    </p:set>
                                    <p:animEffect transition="in" filter="fade">
                                      <p:cBhvr>
                                        <p:cTn id="27" dur="500"/>
                                        <p:tgtEl>
                                          <p:spTgt spid="59"/>
                                        </p:tgtEl>
                                      </p:cBhvr>
                                    </p:animEffect>
                                  </p:childTnLst>
                                </p:cTn>
                              </p:par>
                              <p:par>
                                <p:cTn id="28" presetID="1" presetClass="emph" presetSubtype="2" fill="hold" nodeType="withEffect">
                                  <p:stCondLst>
                                    <p:cond delay="0"/>
                                  </p:stCondLst>
                                  <p:childTnLst>
                                    <p:animClr clrSpc="rgb" dir="cw">
                                      <p:cBhvr>
                                        <p:cTn id="29" dur="500" fill="hold"/>
                                        <p:tgtEl>
                                          <p:spTgt spid="9"/>
                                        </p:tgtEl>
                                        <p:attrNameLst>
                                          <p:attrName>fillcolor</p:attrName>
                                        </p:attrNameLst>
                                      </p:cBhvr>
                                      <p:to>
                                        <a:srgbClr val="00B050"/>
                                      </p:to>
                                    </p:animClr>
                                    <p:set>
                                      <p:cBhvr>
                                        <p:cTn id="30" dur="500" fill="hold"/>
                                        <p:tgtEl>
                                          <p:spTgt spid="9"/>
                                        </p:tgtEl>
                                        <p:attrNameLst>
                                          <p:attrName>fill.type</p:attrName>
                                        </p:attrNameLst>
                                      </p:cBhvr>
                                      <p:to>
                                        <p:strVal val="solid"/>
                                      </p:to>
                                    </p:set>
                                    <p:set>
                                      <p:cBhvr>
                                        <p:cTn id="31" dur="500" fill="hold"/>
                                        <p:tgtEl>
                                          <p:spTgt spid="9"/>
                                        </p:tgtEl>
                                        <p:attrNameLst>
                                          <p:attrName>fill.on</p:attrName>
                                        </p:attrNameLst>
                                      </p:cBhvr>
                                      <p:to>
                                        <p:strVal val="true"/>
                                      </p:to>
                                    </p:se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76"/>
                                        </p:tgtEl>
                                        <p:attrNameLst>
                                          <p:attrName>style.visibility</p:attrName>
                                        </p:attrNameLst>
                                      </p:cBhvr>
                                      <p:to>
                                        <p:strVal val="visible"/>
                                      </p:to>
                                    </p:set>
                                    <p:animEffect transition="in" filter="fade">
                                      <p:cBhvr>
                                        <p:cTn id="36" dur="500"/>
                                        <p:tgtEl>
                                          <p:spTgt spid="76"/>
                                        </p:tgtEl>
                                      </p:cBhvr>
                                    </p:animEffect>
                                  </p:childTnLst>
                                </p:cTn>
                              </p:par>
                            </p:childTnLst>
                          </p:cTn>
                        </p:par>
                      </p:childTnLst>
                    </p:cTn>
                  </p:par>
                  <p:par>
                    <p:cTn id="37" fill="hold">
                      <p:stCondLst>
                        <p:cond delay="indefinite"/>
                      </p:stCondLst>
                      <p:childTnLst>
                        <p:par>
                          <p:cTn id="38" fill="hold">
                            <p:stCondLst>
                              <p:cond delay="0"/>
                            </p:stCondLst>
                            <p:childTnLst>
                              <p:par>
                                <p:cTn id="39" presetID="42" presetClass="path" presetSubtype="0" accel="50000" decel="50000" fill="hold" nodeType="clickEffect">
                                  <p:stCondLst>
                                    <p:cond delay="0"/>
                                  </p:stCondLst>
                                  <p:childTnLst>
                                    <p:animMotion origin="layout" path="M 1.94444E-6 -3.7037E-7 L -0.10295 0.15764 " pathEditMode="relative" rAng="0" ptsTypes="AA">
                                      <p:cBhvr>
                                        <p:cTn id="40" dur="500" fill="hold"/>
                                        <p:tgtEl>
                                          <p:spTgt spid="76"/>
                                        </p:tgtEl>
                                        <p:attrNameLst>
                                          <p:attrName>ppt_x</p:attrName>
                                          <p:attrName>ppt_y</p:attrName>
                                        </p:attrNameLst>
                                      </p:cBhvr>
                                      <p:rCtr x="-5156" y="7870"/>
                                    </p:animMotion>
                                  </p:childTnLst>
                                </p:cTn>
                              </p:par>
                            </p:childTnLst>
                          </p:cTn>
                        </p:par>
                      </p:childTnLst>
                    </p:cTn>
                  </p:par>
                  <p:par>
                    <p:cTn id="41" fill="hold">
                      <p:stCondLst>
                        <p:cond delay="indefinite"/>
                      </p:stCondLst>
                      <p:childTnLst>
                        <p:par>
                          <p:cTn id="42" fill="hold">
                            <p:stCondLst>
                              <p:cond delay="0"/>
                            </p:stCondLst>
                            <p:childTnLst>
                              <p:par>
                                <p:cTn id="43" presetID="42" presetClass="path" presetSubtype="0" accel="50000" decel="50000" fill="hold" nodeType="clickEffect">
                                  <p:stCondLst>
                                    <p:cond delay="0"/>
                                  </p:stCondLst>
                                  <p:childTnLst>
                                    <p:animMotion origin="layout" path="M -0.10295 0.15764 L -0.07257 0.17801 " pathEditMode="relative" rAng="0" ptsTypes="AA">
                                      <p:cBhvr>
                                        <p:cTn id="44" dur="500" fill="hold"/>
                                        <p:tgtEl>
                                          <p:spTgt spid="76"/>
                                        </p:tgtEl>
                                        <p:attrNameLst>
                                          <p:attrName>ppt_x</p:attrName>
                                          <p:attrName>ppt_y</p:attrName>
                                        </p:attrNameLst>
                                      </p:cBhvr>
                                      <p:rCtr x="1510" y="1019"/>
                                    </p:animMotion>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64"/>
                                        </p:tgtEl>
                                        <p:attrNameLst>
                                          <p:attrName>style.visibility</p:attrName>
                                        </p:attrNameLst>
                                      </p:cBhvr>
                                      <p:to>
                                        <p:strVal val="visible"/>
                                      </p:to>
                                    </p:set>
                                    <p:animEffect transition="in" filter="fade">
                                      <p:cBhvr>
                                        <p:cTn id="49" dur="500"/>
                                        <p:tgtEl>
                                          <p:spTgt spid="64"/>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62"/>
                                        </p:tgtEl>
                                        <p:attrNameLst>
                                          <p:attrName>style.visibility</p:attrName>
                                        </p:attrNameLst>
                                      </p:cBhvr>
                                      <p:to>
                                        <p:strVal val="visible"/>
                                      </p:to>
                                    </p:set>
                                    <p:animEffect transition="in" filter="fade">
                                      <p:cBhvr>
                                        <p:cTn id="52" dur="500"/>
                                        <p:tgtEl>
                                          <p:spTgt spid="62"/>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77"/>
                                        </p:tgtEl>
                                        <p:attrNameLst>
                                          <p:attrName>style.visibility</p:attrName>
                                        </p:attrNameLst>
                                      </p:cBhvr>
                                      <p:to>
                                        <p:strVal val="visible"/>
                                      </p:to>
                                    </p:set>
                                    <p:animEffect transition="in" filter="fade">
                                      <p:cBhvr>
                                        <p:cTn id="57" dur="500"/>
                                        <p:tgtEl>
                                          <p:spTgt spid="77"/>
                                        </p:tgtEl>
                                      </p:cBhvr>
                                    </p:animEffect>
                                  </p:childTnLst>
                                </p:cTn>
                              </p:par>
                              <p:par>
                                <p:cTn id="58" presetID="1" presetClass="emph" presetSubtype="2" fill="hold" nodeType="withEffect">
                                  <p:stCondLst>
                                    <p:cond delay="0"/>
                                  </p:stCondLst>
                                  <p:childTnLst>
                                    <p:animClr clrSpc="rgb" dir="cw">
                                      <p:cBhvr>
                                        <p:cTn id="59" dur="500" fill="hold"/>
                                        <p:tgtEl>
                                          <p:spTgt spid="11"/>
                                        </p:tgtEl>
                                        <p:attrNameLst>
                                          <p:attrName>fillcolor</p:attrName>
                                        </p:attrNameLst>
                                      </p:cBhvr>
                                      <p:to>
                                        <a:schemeClr val="accent2"/>
                                      </p:to>
                                    </p:animClr>
                                    <p:set>
                                      <p:cBhvr>
                                        <p:cTn id="60" dur="500" fill="hold"/>
                                        <p:tgtEl>
                                          <p:spTgt spid="11"/>
                                        </p:tgtEl>
                                        <p:attrNameLst>
                                          <p:attrName>fill.type</p:attrName>
                                        </p:attrNameLst>
                                      </p:cBhvr>
                                      <p:to>
                                        <p:strVal val="solid"/>
                                      </p:to>
                                    </p:set>
                                    <p:set>
                                      <p:cBhvr>
                                        <p:cTn id="61" dur="500" fill="hold"/>
                                        <p:tgtEl>
                                          <p:spTgt spid="11"/>
                                        </p:tgtEl>
                                        <p:attrNameLst>
                                          <p:attrName>fill.on</p:attrName>
                                        </p:attrNameLst>
                                      </p:cBhvr>
                                      <p:to>
                                        <p:strVal val="true"/>
                                      </p:to>
                                    </p:set>
                                  </p:childTnLst>
                                </p:cTn>
                              </p:par>
                            </p:childTnLst>
                          </p:cTn>
                        </p:par>
                      </p:childTnLst>
                    </p:cTn>
                  </p:par>
                  <p:par>
                    <p:cTn id="62" fill="hold">
                      <p:stCondLst>
                        <p:cond delay="indefinite"/>
                      </p:stCondLst>
                      <p:childTnLst>
                        <p:par>
                          <p:cTn id="63" fill="hold">
                            <p:stCondLst>
                              <p:cond delay="0"/>
                            </p:stCondLst>
                            <p:childTnLst>
                              <p:par>
                                <p:cTn id="64" presetID="42" presetClass="path" presetSubtype="0" accel="50000" decel="50000" fill="hold" nodeType="clickEffect">
                                  <p:stCondLst>
                                    <p:cond delay="0"/>
                                  </p:stCondLst>
                                  <p:childTnLst>
                                    <p:animMotion origin="layout" path="M -3.88889E-6 2.22222E-6 L -0.10295 0.15764 " pathEditMode="relative" rAng="0" ptsTypes="AA">
                                      <p:cBhvr>
                                        <p:cTn id="65" dur="500" fill="hold"/>
                                        <p:tgtEl>
                                          <p:spTgt spid="77"/>
                                        </p:tgtEl>
                                        <p:attrNameLst>
                                          <p:attrName>ppt_x</p:attrName>
                                          <p:attrName>ppt_y</p:attrName>
                                        </p:attrNameLst>
                                      </p:cBhvr>
                                      <p:rCtr x="-5156" y="7870"/>
                                    </p:animMotion>
                                  </p:childTnLst>
                                </p:cTn>
                              </p:par>
                            </p:childTnLst>
                          </p:cTn>
                        </p:par>
                      </p:childTnLst>
                    </p:cTn>
                  </p:par>
                  <p:par>
                    <p:cTn id="66" fill="hold">
                      <p:stCondLst>
                        <p:cond delay="indefinite"/>
                      </p:stCondLst>
                      <p:childTnLst>
                        <p:par>
                          <p:cTn id="67" fill="hold">
                            <p:stCondLst>
                              <p:cond delay="0"/>
                            </p:stCondLst>
                            <p:childTnLst>
                              <p:par>
                                <p:cTn id="68" presetID="42" presetClass="path" presetSubtype="0" accel="50000" decel="50000" fill="hold" nodeType="clickEffect">
                                  <p:stCondLst>
                                    <p:cond delay="0"/>
                                  </p:stCondLst>
                                  <p:childTnLst>
                                    <p:animMotion origin="layout" path="M -0.10295 0.15764 L -0.07257 0.17801 " pathEditMode="relative" rAng="0" ptsTypes="AA">
                                      <p:cBhvr>
                                        <p:cTn id="69" dur="500" fill="hold"/>
                                        <p:tgtEl>
                                          <p:spTgt spid="77"/>
                                        </p:tgtEl>
                                        <p:attrNameLst>
                                          <p:attrName>ppt_x</p:attrName>
                                          <p:attrName>ppt_y</p:attrName>
                                        </p:attrNameLst>
                                      </p:cBhvr>
                                      <p:rCtr x="1510" y="1019"/>
                                    </p:animMotion>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nodeType="clickEffect">
                                  <p:stCondLst>
                                    <p:cond delay="0"/>
                                  </p:stCondLst>
                                  <p:childTnLst>
                                    <p:set>
                                      <p:cBhvr>
                                        <p:cTn id="73" dur="1" fill="hold">
                                          <p:stCondLst>
                                            <p:cond delay="0"/>
                                          </p:stCondLst>
                                        </p:cTn>
                                        <p:tgtEl>
                                          <p:spTgt spid="82"/>
                                        </p:tgtEl>
                                        <p:attrNameLst>
                                          <p:attrName>style.visibility</p:attrName>
                                        </p:attrNameLst>
                                      </p:cBhvr>
                                      <p:to>
                                        <p:strVal val="visible"/>
                                      </p:to>
                                    </p:set>
                                    <p:animEffect transition="in" filter="fade">
                                      <p:cBhvr>
                                        <p:cTn id="74" dur="500"/>
                                        <p:tgtEl>
                                          <p:spTgt spid="82"/>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78"/>
                                        </p:tgtEl>
                                        <p:attrNameLst>
                                          <p:attrName>style.visibility</p:attrName>
                                        </p:attrNameLst>
                                      </p:cBhvr>
                                      <p:to>
                                        <p:strVal val="visible"/>
                                      </p:to>
                                    </p:set>
                                    <p:animEffect transition="in" filter="fade">
                                      <p:cBhvr>
                                        <p:cTn id="77" dur="500"/>
                                        <p:tgtEl>
                                          <p:spTgt spid="78"/>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79"/>
                                        </p:tgtEl>
                                        <p:attrNameLst>
                                          <p:attrName>style.visibility</p:attrName>
                                        </p:attrNameLst>
                                      </p:cBhvr>
                                      <p:to>
                                        <p:strVal val="visible"/>
                                      </p:to>
                                    </p:set>
                                    <p:animEffect transition="in" filter="fade">
                                      <p:cBhvr>
                                        <p:cTn id="82" dur="500"/>
                                        <p:tgtEl>
                                          <p:spTgt spid="79"/>
                                        </p:tgtEl>
                                      </p:cBhvr>
                                    </p:animEffect>
                                  </p:childTnLst>
                                </p:cTn>
                              </p:par>
                              <p:par>
                                <p:cTn id="83" presetID="10" presetClass="entr" presetSubtype="0" fill="hold" nodeType="withEffect">
                                  <p:stCondLst>
                                    <p:cond delay="0"/>
                                  </p:stCondLst>
                                  <p:childTnLst>
                                    <p:set>
                                      <p:cBhvr>
                                        <p:cTn id="84" dur="1" fill="hold">
                                          <p:stCondLst>
                                            <p:cond delay="0"/>
                                          </p:stCondLst>
                                        </p:cTn>
                                        <p:tgtEl>
                                          <p:spTgt spid="87"/>
                                        </p:tgtEl>
                                        <p:attrNameLst>
                                          <p:attrName>style.visibility</p:attrName>
                                        </p:attrNameLst>
                                      </p:cBhvr>
                                      <p:to>
                                        <p:strVal val="visible"/>
                                      </p:to>
                                    </p:set>
                                    <p:animEffect transition="in" filter="fade">
                                      <p:cBhvr>
                                        <p:cTn id="85" dur="500"/>
                                        <p:tgtEl>
                                          <p:spTgt spid="87"/>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86"/>
                                        </p:tgtEl>
                                        <p:attrNameLst>
                                          <p:attrName>style.visibility</p:attrName>
                                        </p:attrNameLst>
                                      </p:cBhvr>
                                      <p:to>
                                        <p:strVal val="visible"/>
                                      </p:to>
                                    </p:set>
                                    <p:animEffect transition="in" filter="fade">
                                      <p:cBhvr>
                                        <p:cTn id="88" dur="500"/>
                                        <p:tgtEl>
                                          <p:spTgt spid="86"/>
                                        </p:tgtEl>
                                      </p:cBhvr>
                                    </p:animEffect>
                                  </p:childTnLst>
                                </p:cTn>
                              </p:par>
                            </p:childTnLst>
                          </p:cTn>
                        </p:par>
                      </p:childTnLst>
                    </p:cTn>
                  </p:par>
                  <p:par>
                    <p:cTn id="89" fill="hold">
                      <p:stCondLst>
                        <p:cond delay="indefinite"/>
                      </p:stCondLst>
                      <p:childTnLst>
                        <p:par>
                          <p:cTn id="90" fill="hold">
                            <p:stCondLst>
                              <p:cond delay="0"/>
                            </p:stCondLst>
                            <p:childTnLst>
                              <p:par>
                                <p:cTn id="91" presetID="42" presetClass="path" presetSubtype="0" accel="50000" decel="50000" fill="hold" nodeType="clickEffect">
                                  <p:stCondLst>
                                    <p:cond delay="0"/>
                                  </p:stCondLst>
                                  <p:childTnLst>
                                    <p:animMotion origin="layout" path="M 3.88889E-6 2.22222E-6 L 0.04948 0.04282 " pathEditMode="relative" rAng="0" ptsTypes="AA">
                                      <p:cBhvr>
                                        <p:cTn id="92" dur="500" fill="hold"/>
                                        <p:tgtEl>
                                          <p:spTgt spid="79"/>
                                        </p:tgtEl>
                                        <p:attrNameLst>
                                          <p:attrName>ppt_x</p:attrName>
                                          <p:attrName>ppt_y</p:attrName>
                                        </p:attrNameLst>
                                      </p:cBhvr>
                                      <p:rCtr x="2465" y="2130"/>
                                    </p:animMotion>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67"/>
                                        </p:tgtEl>
                                        <p:attrNameLst>
                                          <p:attrName>style.visibility</p:attrName>
                                        </p:attrNameLst>
                                      </p:cBhvr>
                                      <p:to>
                                        <p:strVal val="visible"/>
                                      </p:to>
                                    </p:set>
                                    <p:animEffect transition="in" filter="fade">
                                      <p:cBhvr>
                                        <p:cTn id="97"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62" grpId="0" animBg="1"/>
      <p:bldP spid="67" grpId="0" animBg="1"/>
      <p:bldP spid="78" grpId="0" animBg="1"/>
      <p:bldP spid="86"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48649" y="3434517"/>
            <a:ext cx="2330026" cy="359288"/>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 name="Content Placeholder 1"/>
          <p:cNvSpPr txBox="1">
            <a:spLocks/>
          </p:cNvSpPr>
          <p:nvPr/>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SG" sz="1800"/>
              <a:t>Item Search</a:t>
            </a:r>
          </a:p>
          <a:p>
            <a:pPr>
              <a:lnSpc>
                <a:spcPct val="150000"/>
              </a:lnSpc>
            </a:pPr>
            <a:r>
              <a:rPr lang="en-SG" sz="1800"/>
              <a:t>Binary Search Trees (BST)</a:t>
            </a:r>
          </a:p>
          <a:p>
            <a:pPr>
              <a:lnSpc>
                <a:spcPct val="150000"/>
              </a:lnSpc>
            </a:pPr>
            <a:r>
              <a:rPr lang="en-SG" sz="1800"/>
              <a:t>BST Operations:</a:t>
            </a:r>
          </a:p>
          <a:p>
            <a:pPr lvl="1">
              <a:lnSpc>
                <a:spcPct val="150000"/>
              </a:lnSpc>
              <a:buFont typeface="Verdana" panose="020B0604030504040204" pitchFamily="34" charset="0"/>
              <a:buChar char="-"/>
            </a:pPr>
            <a:r>
              <a:rPr lang="en-SG" sz="1600"/>
              <a:t>Traversal</a:t>
            </a:r>
          </a:p>
          <a:p>
            <a:pPr lvl="1">
              <a:lnSpc>
                <a:spcPct val="150000"/>
              </a:lnSpc>
              <a:buFont typeface="Verdana" panose="020B0604030504040204" pitchFamily="34" charset="0"/>
              <a:buChar char="-"/>
            </a:pPr>
            <a:r>
              <a:rPr lang="en-SG" sz="1600" b="1"/>
              <a:t>Inserting a node</a:t>
            </a:r>
          </a:p>
          <a:p>
            <a:pPr lvl="1">
              <a:lnSpc>
                <a:spcPct val="150000"/>
              </a:lnSpc>
              <a:buFont typeface="Verdana" panose="020B0604030504040204" pitchFamily="34" charset="0"/>
              <a:buChar char="-"/>
            </a:pPr>
            <a:r>
              <a:rPr lang="en-SG" sz="1600"/>
              <a:t>Removing a node</a:t>
            </a:r>
          </a:p>
        </p:txBody>
      </p:sp>
      <p:sp>
        <p:nvSpPr>
          <p:cNvPr id="2" name="Title 1"/>
          <p:cNvSpPr>
            <a:spLocks noGrp="1"/>
          </p:cNvSpPr>
          <p:nvPr>
            <p:ph type="title"/>
          </p:nvPr>
        </p:nvSpPr>
        <p:spPr/>
        <p:txBody>
          <a:bodyPr/>
          <a:lstStyle/>
          <a:p>
            <a:r>
              <a:rPr lang="en-SG"/>
              <a:t>OUTLINE</a:t>
            </a:r>
          </a:p>
        </p:txBody>
      </p:sp>
      <p:grpSp>
        <p:nvGrpSpPr>
          <p:cNvPr id="6" name="Group 5"/>
          <p:cNvGrpSpPr/>
          <p:nvPr/>
        </p:nvGrpSpPr>
        <p:grpSpPr>
          <a:xfrm>
            <a:off x="4915976" y="1967697"/>
            <a:ext cx="2880375" cy="2507015"/>
            <a:chOff x="4905146" y="2397660"/>
            <a:chExt cx="3476854" cy="3026178"/>
          </a:xfrm>
        </p:grpSpPr>
        <p:sp>
          <p:nvSpPr>
            <p:cNvPr id="7" name="object 8"/>
            <p:cNvSpPr/>
            <p:nvPr/>
          </p:nvSpPr>
          <p:spPr>
            <a:xfrm>
              <a:off x="6542776" y="2397660"/>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8" name="object 9"/>
            <p:cNvSpPr txBox="1"/>
            <p:nvPr/>
          </p:nvSpPr>
          <p:spPr>
            <a:xfrm>
              <a:off x="6682876" y="2448510"/>
              <a:ext cx="193945"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H</a:t>
              </a:r>
              <a:endParaRPr sz="1400">
                <a:solidFill>
                  <a:prstClr val="black"/>
                </a:solidFill>
                <a:latin typeface="Verdana (Body)"/>
                <a:cs typeface="Calibri"/>
              </a:endParaRPr>
            </a:p>
          </p:txBody>
        </p:sp>
        <p:sp>
          <p:nvSpPr>
            <p:cNvPr id="9" name="object 11"/>
            <p:cNvSpPr/>
            <p:nvPr/>
          </p:nvSpPr>
          <p:spPr>
            <a:xfrm>
              <a:off x="5657210" y="2955228"/>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0" name="object 12"/>
            <p:cNvSpPr txBox="1"/>
            <p:nvPr/>
          </p:nvSpPr>
          <p:spPr>
            <a:xfrm>
              <a:off x="5812684" y="2992020"/>
              <a:ext cx="158085"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E</a:t>
              </a:r>
              <a:endParaRPr sz="1400">
                <a:solidFill>
                  <a:prstClr val="black"/>
                </a:solidFill>
                <a:latin typeface="Verdana (Body)"/>
                <a:cs typeface="Calibri"/>
              </a:endParaRPr>
            </a:p>
          </p:txBody>
        </p:sp>
        <p:sp>
          <p:nvSpPr>
            <p:cNvPr id="11" name="object 14"/>
            <p:cNvSpPr/>
            <p:nvPr/>
          </p:nvSpPr>
          <p:spPr>
            <a:xfrm>
              <a:off x="5214396"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2" name="object 15"/>
            <p:cNvSpPr txBox="1"/>
            <p:nvPr/>
          </p:nvSpPr>
          <p:spPr>
            <a:xfrm>
              <a:off x="5363535" y="3637434"/>
              <a:ext cx="172720" cy="346495"/>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B</a:t>
              </a:r>
              <a:endParaRPr sz="1400">
                <a:solidFill>
                  <a:prstClr val="black"/>
                </a:solidFill>
                <a:latin typeface="Verdana (Body)"/>
                <a:cs typeface="Calibri"/>
              </a:endParaRPr>
            </a:p>
          </p:txBody>
        </p:sp>
        <p:sp>
          <p:nvSpPr>
            <p:cNvPr id="13" name="object 17"/>
            <p:cNvSpPr/>
            <p:nvPr/>
          </p:nvSpPr>
          <p:spPr>
            <a:xfrm>
              <a:off x="6099993"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4" name="object 18"/>
            <p:cNvSpPr txBox="1"/>
            <p:nvPr/>
          </p:nvSpPr>
          <p:spPr>
            <a:xfrm>
              <a:off x="6258771" y="3637434"/>
              <a:ext cx="150765"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F</a:t>
              </a:r>
              <a:endParaRPr sz="1400">
                <a:solidFill>
                  <a:prstClr val="black"/>
                </a:solidFill>
                <a:latin typeface="Verdana (Body)"/>
                <a:cs typeface="Calibri"/>
              </a:endParaRPr>
            </a:p>
          </p:txBody>
        </p:sp>
        <p:sp>
          <p:nvSpPr>
            <p:cNvPr id="15" name="object 20"/>
            <p:cNvSpPr/>
            <p:nvPr/>
          </p:nvSpPr>
          <p:spPr>
            <a:xfrm>
              <a:off x="7428372" y="2955228"/>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6" name="object 21"/>
            <p:cNvSpPr txBox="1"/>
            <p:nvPr/>
          </p:nvSpPr>
          <p:spPr>
            <a:xfrm>
              <a:off x="7591612" y="2992020"/>
              <a:ext cx="140520"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L</a:t>
              </a:r>
              <a:endParaRPr sz="1400">
                <a:solidFill>
                  <a:prstClr val="black"/>
                </a:solidFill>
                <a:latin typeface="Verdana (Body)"/>
                <a:cs typeface="Calibri"/>
              </a:endParaRPr>
            </a:p>
          </p:txBody>
        </p:sp>
        <p:sp>
          <p:nvSpPr>
            <p:cNvPr id="17" name="object 23"/>
            <p:cNvSpPr/>
            <p:nvPr/>
          </p:nvSpPr>
          <p:spPr>
            <a:xfrm>
              <a:off x="6985589"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8" name="object 24"/>
            <p:cNvSpPr txBox="1"/>
            <p:nvPr/>
          </p:nvSpPr>
          <p:spPr>
            <a:xfrm>
              <a:off x="7160434" y="3637434"/>
              <a:ext cx="113441" cy="346495"/>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J</a:t>
              </a:r>
              <a:endParaRPr sz="1400">
                <a:solidFill>
                  <a:prstClr val="black"/>
                </a:solidFill>
                <a:latin typeface="Verdana (Body)"/>
                <a:cs typeface="Calibri"/>
              </a:endParaRPr>
            </a:p>
          </p:txBody>
        </p:sp>
        <p:sp>
          <p:nvSpPr>
            <p:cNvPr id="19" name="object 26"/>
            <p:cNvSpPr/>
            <p:nvPr/>
          </p:nvSpPr>
          <p:spPr>
            <a:xfrm>
              <a:off x="7871155"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0" name="object 27"/>
            <p:cNvSpPr txBox="1"/>
            <p:nvPr/>
          </p:nvSpPr>
          <p:spPr>
            <a:xfrm>
              <a:off x="7984741" y="3637434"/>
              <a:ext cx="254689" cy="346495"/>
            </a:xfrm>
            <a:prstGeom prst="ellipse">
              <a:avLst/>
            </a:prstGeom>
          </p:spPr>
          <p:txBody>
            <a:bodyPr vert="horz" wrap="square" lIns="0" tIns="0" rIns="0" bIns="0" rtlCol="0">
              <a:spAutoFit/>
            </a:bodyPr>
            <a:lstStyle/>
            <a:p>
              <a:pPr marL="12700"/>
              <a:r>
                <a:rPr sz="1400" spc="-20" dirty="0">
                  <a:solidFill>
                    <a:prstClr val="black"/>
                  </a:solidFill>
                  <a:latin typeface="Verdana (Body)"/>
                  <a:cs typeface="Calibri"/>
                </a:rPr>
                <a:t>M</a:t>
              </a:r>
              <a:endParaRPr sz="1400">
                <a:solidFill>
                  <a:prstClr val="black"/>
                </a:solidFill>
                <a:latin typeface="Verdana (Body)"/>
                <a:cs typeface="Calibri"/>
              </a:endParaRPr>
            </a:p>
          </p:txBody>
        </p:sp>
        <p:sp>
          <p:nvSpPr>
            <p:cNvPr id="21" name="object 47"/>
            <p:cNvSpPr/>
            <p:nvPr/>
          </p:nvSpPr>
          <p:spPr>
            <a:xfrm>
              <a:off x="6237977" y="4286611"/>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2" name="object 48"/>
            <p:cNvSpPr txBox="1"/>
            <p:nvPr/>
          </p:nvSpPr>
          <p:spPr>
            <a:xfrm>
              <a:off x="6364907" y="4323403"/>
              <a:ext cx="196141" cy="346495"/>
            </a:xfrm>
            <a:prstGeom prst="ellipse">
              <a:avLst/>
            </a:prstGeom>
          </p:spPr>
          <p:txBody>
            <a:bodyPr vert="horz" wrap="square" lIns="0" tIns="0" rIns="0" bIns="0" rtlCol="0">
              <a:spAutoFit/>
            </a:bodyPr>
            <a:lstStyle/>
            <a:p>
              <a:pPr marL="12700"/>
              <a:r>
                <a:rPr sz="1400" spc="-15" dirty="0">
                  <a:solidFill>
                    <a:prstClr val="black"/>
                  </a:solidFill>
                  <a:latin typeface="Verdana (Body)"/>
                  <a:cs typeface="Calibri"/>
                </a:rPr>
                <a:t>G</a:t>
              </a:r>
              <a:endParaRPr sz="1400" dirty="0">
                <a:solidFill>
                  <a:prstClr val="black"/>
                </a:solidFill>
                <a:latin typeface="Verdana (Body)"/>
                <a:cs typeface="Calibri"/>
              </a:endParaRPr>
            </a:p>
          </p:txBody>
        </p:sp>
        <p:sp>
          <p:nvSpPr>
            <p:cNvPr id="23" name="object 50"/>
            <p:cNvSpPr/>
            <p:nvPr/>
          </p:nvSpPr>
          <p:spPr>
            <a:xfrm>
              <a:off x="7433922"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4" name="object 51"/>
            <p:cNvSpPr txBox="1"/>
            <p:nvPr/>
          </p:nvSpPr>
          <p:spPr>
            <a:xfrm>
              <a:off x="7573586" y="4328477"/>
              <a:ext cx="166866" cy="346495"/>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K</a:t>
              </a:r>
              <a:endParaRPr sz="1400" dirty="0">
                <a:solidFill>
                  <a:prstClr val="black"/>
                </a:solidFill>
                <a:latin typeface="Verdana (Body)"/>
                <a:cs typeface="Calibri"/>
              </a:endParaRPr>
            </a:p>
          </p:txBody>
        </p:sp>
        <p:sp>
          <p:nvSpPr>
            <p:cNvPr id="25" name="object 59"/>
            <p:cNvSpPr/>
            <p:nvPr/>
          </p:nvSpPr>
          <p:spPr>
            <a:xfrm>
              <a:off x="6825022"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6" name="object 60"/>
            <p:cNvSpPr txBox="1"/>
            <p:nvPr/>
          </p:nvSpPr>
          <p:spPr>
            <a:xfrm>
              <a:off x="7019793" y="4328477"/>
              <a:ext cx="95874" cy="346495"/>
            </a:xfrm>
            <a:prstGeom prst="ellipse">
              <a:avLst/>
            </a:prstGeom>
          </p:spPr>
          <p:txBody>
            <a:bodyPr vert="horz" wrap="square" lIns="0" tIns="0" rIns="0" bIns="0" rtlCol="0">
              <a:spAutoFit/>
            </a:bodyPr>
            <a:lstStyle/>
            <a:p>
              <a:pPr marL="12700"/>
              <a:r>
                <a:rPr sz="1400" spc="-5" dirty="0">
                  <a:solidFill>
                    <a:prstClr val="black"/>
                  </a:solidFill>
                  <a:latin typeface="Verdana (Body)"/>
                  <a:cs typeface="Calibri"/>
                </a:rPr>
                <a:t>I</a:t>
              </a:r>
              <a:endParaRPr sz="1400">
                <a:solidFill>
                  <a:prstClr val="black"/>
                </a:solidFill>
                <a:latin typeface="Verdana (Body)"/>
                <a:cs typeface="Calibri"/>
              </a:endParaRPr>
            </a:p>
          </p:txBody>
        </p:sp>
        <p:sp>
          <p:nvSpPr>
            <p:cNvPr id="27" name="object 65"/>
            <p:cNvSpPr/>
            <p:nvPr/>
          </p:nvSpPr>
          <p:spPr>
            <a:xfrm>
              <a:off x="5514045"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8" name="object 66"/>
            <p:cNvSpPr txBox="1"/>
            <p:nvPr/>
          </p:nvSpPr>
          <p:spPr>
            <a:xfrm>
              <a:off x="5664399" y="4328477"/>
              <a:ext cx="169794"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C</a:t>
              </a:r>
              <a:endParaRPr sz="1400">
                <a:solidFill>
                  <a:prstClr val="black"/>
                </a:solidFill>
                <a:latin typeface="Verdana (Body)"/>
                <a:cs typeface="Calibri"/>
              </a:endParaRPr>
            </a:p>
          </p:txBody>
        </p:sp>
        <p:sp>
          <p:nvSpPr>
            <p:cNvPr id="29" name="object 71"/>
            <p:cNvSpPr/>
            <p:nvPr/>
          </p:nvSpPr>
          <p:spPr>
            <a:xfrm>
              <a:off x="4905146"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30" name="object 72"/>
            <p:cNvSpPr txBox="1"/>
            <p:nvPr/>
          </p:nvSpPr>
          <p:spPr>
            <a:xfrm>
              <a:off x="5050303" y="4328477"/>
              <a:ext cx="182236" cy="346495"/>
            </a:xfrm>
            <a:prstGeom prst="ellipse">
              <a:avLst/>
            </a:prstGeom>
          </p:spPr>
          <p:txBody>
            <a:bodyPr vert="horz" wrap="square" lIns="0" tIns="0" rIns="0" bIns="0" rtlCol="0">
              <a:spAutoFit/>
            </a:bodyPr>
            <a:lstStyle/>
            <a:p>
              <a:pPr marL="12700"/>
              <a:r>
                <a:rPr sz="1400" spc="-15" dirty="0">
                  <a:solidFill>
                    <a:prstClr val="black"/>
                  </a:solidFill>
                  <a:latin typeface="Verdana (Body)"/>
                  <a:cs typeface="Calibri"/>
                </a:rPr>
                <a:t>A</a:t>
              </a:r>
              <a:endParaRPr sz="1400">
                <a:solidFill>
                  <a:prstClr val="black"/>
                </a:solidFill>
                <a:latin typeface="Verdana (Body)"/>
                <a:cs typeface="Calibri"/>
              </a:endParaRPr>
            </a:p>
          </p:txBody>
        </p:sp>
        <p:sp>
          <p:nvSpPr>
            <p:cNvPr id="31" name="object 77"/>
            <p:cNvSpPr/>
            <p:nvPr/>
          </p:nvSpPr>
          <p:spPr>
            <a:xfrm>
              <a:off x="5735452" y="4982684"/>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32" name="object 78"/>
            <p:cNvSpPr txBox="1"/>
            <p:nvPr/>
          </p:nvSpPr>
          <p:spPr>
            <a:xfrm>
              <a:off x="5876426" y="5033534"/>
              <a:ext cx="191750"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D</a:t>
              </a:r>
              <a:endParaRPr sz="1400">
                <a:solidFill>
                  <a:prstClr val="black"/>
                </a:solidFill>
                <a:latin typeface="Verdana (Body)"/>
                <a:cs typeface="Calibri"/>
              </a:endParaRPr>
            </a:p>
          </p:txBody>
        </p:sp>
        <p:cxnSp>
          <p:nvCxnSpPr>
            <p:cNvPr id="33" name="直接箭头连接符 31"/>
            <p:cNvCxnSpPr>
              <a:stCxn id="7" idx="5"/>
              <a:endCxn id="15" idx="1"/>
            </p:cNvCxnSpPr>
            <p:nvPr/>
          </p:nvCxnSpPr>
          <p:spPr>
            <a:xfrm>
              <a:off x="6978809" y="2774205"/>
              <a:ext cx="524375" cy="24562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4" name="直接箭头连接符 32"/>
            <p:cNvCxnSpPr>
              <a:stCxn id="7" idx="3"/>
              <a:endCxn id="9" idx="7"/>
            </p:cNvCxnSpPr>
            <p:nvPr/>
          </p:nvCxnSpPr>
          <p:spPr>
            <a:xfrm flipH="1">
              <a:off x="6093243" y="2774205"/>
              <a:ext cx="524345" cy="24562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5" name="直接箭头连接符 33"/>
            <p:cNvCxnSpPr>
              <a:stCxn id="9" idx="4"/>
              <a:endCxn id="11" idx="7"/>
            </p:cNvCxnSpPr>
            <p:nvPr/>
          </p:nvCxnSpPr>
          <p:spPr>
            <a:xfrm flipH="1">
              <a:off x="5650429" y="3396382"/>
              <a:ext cx="262204"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6" name="直接箭头连接符 34"/>
            <p:cNvCxnSpPr>
              <a:stCxn id="15" idx="3"/>
              <a:endCxn id="17" idx="0"/>
            </p:cNvCxnSpPr>
            <p:nvPr/>
          </p:nvCxnSpPr>
          <p:spPr>
            <a:xfrm flipH="1">
              <a:off x="7241012" y="3331776"/>
              <a:ext cx="262172"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7" name="直接箭头连接符 35"/>
            <p:cNvCxnSpPr>
              <a:stCxn id="9" idx="4"/>
              <a:endCxn id="13" idx="1"/>
            </p:cNvCxnSpPr>
            <p:nvPr/>
          </p:nvCxnSpPr>
          <p:spPr>
            <a:xfrm>
              <a:off x="5912633" y="3396382"/>
              <a:ext cx="262172"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8" name="直接箭头连接符 36"/>
            <p:cNvCxnSpPr>
              <a:stCxn id="15" idx="5"/>
              <a:endCxn id="19" idx="0"/>
            </p:cNvCxnSpPr>
            <p:nvPr/>
          </p:nvCxnSpPr>
          <p:spPr>
            <a:xfrm>
              <a:off x="7864405" y="3331776"/>
              <a:ext cx="262173"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9" name="直接箭头连接符 37"/>
            <p:cNvCxnSpPr>
              <a:stCxn id="11" idx="4"/>
              <a:endCxn id="27" idx="0"/>
            </p:cNvCxnSpPr>
            <p:nvPr/>
          </p:nvCxnSpPr>
          <p:spPr>
            <a:xfrm>
              <a:off x="5469819" y="4041796"/>
              <a:ext cx="299649"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40" name="直接箭头连接符 38"/>
            <p:cNvCxnSpPr>
              <a:stCxn id="11" idx="4"/>
              <a:endCxn id="29" idx="0"/>
            </p:cNvCxnSpPr>
            <p:nvPr/>
          </p:nvCxnSpPr>
          <p:spPr>
            <a:xfrm flipH="1">
              <a:off x="5160569" y="4041796"/>
              <a:ext cx="309250"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41" name="直接箭头连接符 39"/>
            <p:cNvCxnSpPr>
              <a:stCxn id="17" idx="4"/>
              <a:endCxn id="25" idx="0"/>
            </p:cNvCxnSpPr>
            <p:nvPr/>
          </p:nvCxnSpPr>
          <p:spPr>
            <a:xfrm flipH="1">
              <a:off x="7080445" y="4041796"/>
              <a:ext cx="160567"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42" name="直接箭头连接符 40"/>
            <p:cNvCxnSpPr>
              <a:stCxn id="13" idx="4"/>
              <a:endCxn id="21" idx="0"/>
            </p:cNvCxnSpPr>
            <p:nvPr/>
          </p:nvCxnSpPr>
          <p:spPr>
            <a:xfrm>
              <a:off x="6355416" y="4041796"/>
              <a:ext cx="137984" cy="244815"/>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43" name="直接箭头连接符 41"/>
            <p:cNvCxnSpPr>
              <a:stCxn id="17" idx="4"/>
              <a:endCxn id="23" idx="0"/>
            </p:cNvCxnSpPr>
            <p:nvPr/>
          </p:nvCxnSpPr>
          <p:spPr>
            <a:xfrm>
              <a:off x="7241012" y="4041796"/>
              <a:ext cx="448333"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44" name="直接箭头连接符 42"/>
            <p:cNvCxnSpPr>
              <a:stCxn id="27" idx="4"/>
              <a:endCxn id="31" idx="0"/>
            </p:cNvCxnSpPr>
            <p:nvPr/>
          </p:nvCxnSpPr>
          <p:spPr>
            <a:xfrm>
              <a:off x="5769468" y="4732839"/>
              <a:ext cx="221407" cy="249845"/>
            </a:xfrm>
            <a:prstGeom prst="straightConnector1">
              <a:avLst/>
            </a:prstGeom>
            <a:noFill/>
            <a:ln w="38100" cap="flat" cmpd="sng" algn="ctr">
              <a:solidFill>
                <a:srgbClr val="4F81BD">
                  <a:shade val="95000"/>
                  <a:satMod val="105000"/>
                </a:srgbClr>
              </a:solidFill>
              <a:prstDash val="solid"/>
              <a:tailEnd type="triangle"/>
            </a:ln>
            <a:effectLst/>
          </p:spPr>
        </p:cxnSp>
      </p:grpSp>
    </p:spTree>
    <p:extLst>
      <p:ext uri="{BB962C8B-B14F-4D97-AF65-F5344CB8AC3E}">
        <p14:creationId xmlns:p14="http://schemas.microsoft.com/office/powerpoint/2010/main" val="343335333"/>
      </p:ext>
    </p:extLst>
  </p:cSld>
  <p:clrMapOvr>
    <a:masterClrMapping/>
  </p:clrMapOvr>
  <p:transition>
    <p:wipe dir="u"/>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t>Inserting a node into a BST</a:t>
            </a:r>
          </a:p>
        </p:txBody>
      </p:sp>
      <p:sp>
        <p:nvSpPr>
          <p:cNvPr id="3" name="Content Placeholder 1"/>
          <p:cNvSpPr txBox="1">
            <a:spLocks/>
          </p:cNvSpPr>
          <p:nvPr/>
        </p:nvSpPr>
        <p:spPr>
          <a:xfrm>
            <a:off x="1084801"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SG" sz="1800"/>
              <a:t>Given an existing BST, an insertion operation must result in a BST</a:t>
            </a:r>
          </a:p>
          <a:p>
            <a:pPr>
              <a:lnSpc>
                <a:spcPct val="150000"/>
              </a:lnSpc>
            </a:pPr>
            <a:r>
              <a:rPr lang="en-SG" sz="1800"/>
              <a:t>How do we know where to place a new node ‘D’?</a:t>
            </a:r>
          </a:p>
          <a:p>
            <a:pPr>
              <a:lnSpc>
                <a:spcPct val="150000"/>
              </a:lnSpc>
            </a:pPr>
            <a:endParaRPr lang="en-SG" sz="1800"/>
          </a:p>
        </p:txBody>
      </p:sp>
      <p:grpSp>
        <p:nvGrpSpPr>
          <p:cNvPr id="4" name="Group 3"/>
          <p:cNvGrpSpPr/>
          <p:nvPr/>
        </p:nvGrpSpPr>
        <p:grpSpPr>
          <a:xfrm>
            <a:off x="3131813" y="3065077"/>
            <a:ext cx="2880375" cy="2507015"/>
            <a:chOff x="4905146" y="2397660"/>
            <a:chExt cx="3476854" cy="3026178"/>
          </a:xfrm>
        </p:grpSpPr>
        <p:sp>
          <p:nvSpPr>
            <p:cNvPr id="5" name="object 8"/>
            <p:cNvSpPr/>
            <p:nvPr/>
          </p:nvSpPr>
          <p:spPr>
            <a:xfrm>
              <a:off x="6542776" y="2397660"/>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6" name="object 9"/>
            <p:cNvSpPr txBox="1"/>
            <p:nvPr/>
          </p:nvSpPr>
          <p:spPr>
            <a:xfrm>
              <a:off x="6682876" y="2448510"/>
              <a:ext cx="193945"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H</a:t>
              </a:r>
              <a:endParaRPr sz="1400">
                <a:solidFill>
                  <a:prstClr val="black"/>
                </a:solidFill>
                <a:latin typeface="Verdana (Body)"/>
                <a:cs typeface="Calibri"/>
              </a:endParaRPr>
            </a:p>
          </p:txBody>
        </p:sp>
        <p:sp>
          <p:nvSpPr>
            <p:cNvPr id="7" name="object 11"/>
            <p:cNvSpPr/>
            <p:nvPr/>
          </p:nvSpPr>
          <p:spPr>
            <a:xfrm>
              <a:off x="5657210" y="2955228"/>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8" name="object 12"/>
            <p:cNvSpPr txBox="1"/>
            <p:nvPr/>
          </p:nvSpPr>
          <p:spPr>
            <a:xfrm>
              <a:off x="5812684" y="2992020"/>
              <a:ext cx="158085"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E</a:t>
              </a:r>
              <a:endParaRPr sz="1400">
                <a:solidFill>
                  <a:prstClr val="black"/>
                </a:solidFill>
                <a:latin typeface="Verdana (Body)"/>
                <a:cs typeface="Calibri"/>
              </a:endParaRPr>
            </a:p>
          </p:txBody>
        </p:sp>
        <p:sp>
          <p:nvSpPr>
            <p:cNvPr id="9" name="object 14"/>
            <p:cNvSpPr/>
            <p:nvPr/>
          </p:nvSpPr>
          <p:spPr>
            <a:xfrm>
              <a:off x="5214396"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0" name="object 15"/>
            <p:cNvSpPr txBox="1"/>
            <p:nvPr/>
          </p:nvSpPr>
          <p:spPr>
            <a:xfrm>
              <a:off x="5363535" y="3637434"/>
              <a:ext cx="172720" cy="346495"/>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B</a:t>
              </a:r>
              <a:endParaRPr sz="1400">
                <a:solidFill>
                  <a:prstClr val="black"/>
                </a:solidFill>
                <a:latin typeface="Verdana (Body)"/>
                <a:cs typeface="Calibri"/>
              </a:endParaRPr>
            </a:p>
          </p:txBody>
        </p:sp>
        <p:sp>
          <p:nvSpPr>
            <p:cNvPr id="11" name="object 17"/>
            <p:cNvSpPr/>
            <p:nvPr/>
          </p:nvSpPr>
          <p:spPr>
            <a:xfrm>
              <a:off x="6099993"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2" name="object 18"/>
            <p:cNvSpPr txBox="1"/>
            <p:nvPr/>
          </p:nvSpPr>
          <p:spPr>
            <a:xfrm>
              <a:off x="6258771" y="3637434"/>
              <a:ext cx="150765"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F</a:t>
              </a:r>
              <a:endParaRPr sz="1400">
                <a:solidFill>
                  <a:prstClr val="black"/>
                </a:solidFill>
                <a:latin typeface="Verdana (Body)"/>
                <a:cs typeface="Calibri"/>
              </a:endParaRPr>
            </a:p>
          </p:txBody>
        </p:sp>
        <p:sp>
          <p:nvSpPr>
            <p:cNvPr id="13" name="object 20"/>
            <p:cNvSpPr/>
            <p:nvPr/>
          </p:nvSpPr>
          <p:spPr>
            <a:xfrm>
              <a:off x="7428372" y="2955228"/>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4" name="object 21"/>
            <p:cNvSpPr txBox="1"/>
            <p:nvPr/>
          </p:nvSpPr>
          <p:spPr>
            <a:xfrm>
              <a:off x="7591612" y="2992020"/>
              <a:ext cx="140520"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L</a:t>
              </a:r>
              <a:endParaRPr sz="1400">
                <a:solidFill>
                  <a:prstClr val="black"/>
                </a:solidFill>
                <a:latin typeface="Verdana (Body)"/>
                <a:cs typeface="Calibri"/>
              </a:endParaRPr>
            </a:p>
          </p:txBody>
        </p:sp>
        <p:sp>
          <p:nvSpPr>
            <p:cNvPr id="15" name="object 23"/>
            <p:cNvSpPr/>
            <p:nvPr/>
          </p:nvSpPr>
          <p:spPr>
            <a:xfrm>
              <a:off x="6985589"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6" name="object 24"/>
            <p:cNvSpPr txBox="1"/>
            <p:nvPr/>
          </p:nvSpPr>
          <p:spPr>
            <a:xfrm>
              <a:off x="7160434" y="3637434"/>
              <a:ext cx="113441" cy="346495"/>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J</a:t>
              </a:r>
              <a:endParaRPr sz="1400">
                <a:solidFill>
                  <a:prstClr val="black"/>
                </a:solidFill>
                <a:latin typeface="Verdana (Body)"/>
                <a:cs typeface="Calibri"/>
              </a:endParaRPr>
            </a:p>
          </p:txBody>
        </p:sp>
        <p:sp>
          <p:nvSpPr>
            <p:cNvPr id="17" name="object 26"/>
            <p:cNvSpPr/>
            <p:nvPr/>
          </p:nvSpPr>
          <p:spPr>
            <a:xfrm>
              <a:off x="7871155"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8" name="object 27"/>
            <p:cNvSpPr txBox="1"/>
            <p:nvPr/>
          </p:nvSpPr>
          <p:spPr>
            <a:xfrm>
              <a:off x="7984741" y="3637434"/>
              <a:ext cx="254689" cy="346495"/>
            </a:xfrm>
            <a:prstGeom prst="ellipse">
              <a:avLst/>
            </a:prstGeom>
          </p:spPr>
          <p:txBody>
            <a:bodyPr vert="horz" wrap="square" lIns="0" tIns="0" rIns="0" bIns="0" rtlCol="0">
              <a:spAutoFit/>
            </a:bodyPr>
            <a:lstStyle/>
            <a:p>
              <a:pPr marL="12700"/>
              <a:r>
                <a:rPr sz="1400" spc="-20" dirty="0">
                  <a:solidFill>
                    <a:prstClr val="black"/>
                  </a:solidFill>
                  <a:latin typeface="Verdana (Body)"/>
                  <a:cs typeface="Calibri"/>
                </a:rPr>
                <a:t>M</a:t>
              </a:r>
              <a:endParaRPr sz="1400">
                <a:solidFill>
                  <a:prstClr val="black"/>
                </a:solidFill>
                <a:latin typeface="Verdana (Body)"/>
                <a:cs typeface="Calibri"/>
              </a:endParaRPr>
            </a:p>
          </p:txBody>
        </p:sp>
        <p:sp>
          <p:nvSpPr>
            <p:cNvPr id="19" name="object 47"/>
            <p:cNvSpPr/>
            <p:nvPr/>
          </p:nvSpPr>
          <p:spPr>
            <a:xfrm>
              <a:off x="6237977" y="4286611"/>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0" name="object 48"/>
            <p:cNvSpPr txBox="1"/>
            <p:nvPr/>
          </p:nvSpPr>
          <p:spPr>
            <a:xfrm>
              <a:off x="6364907" y="4323403"/>
              <a:ext cx="196141" cy="346495"/>
            </a:xfrm>
            <a:prstGeom prst="ellipse">
              <a:avLst/>
            </a:prstGeom>
          </p:spPr>
          <p:txBody>
            <a:bodyPr vert="horz" wrap="square" lIns="0" tIns="0" rIns="0" bIns="0" rtlCol="0">
              <a:spAutoFit/>
            </a:bodyPr>
            <a:lstStyle/>
            <a:p>
              <a:pPr marL="12700"/>
              <a:r>
                <a:rPr sz="1400" spc="-15" dirty="0">
                  <a:solidFill>
                    <a:prstClr val="black"/>
                  </a:solidFill>
                  <a:latin typeface="Verdana (Body)"/>
                  <a:cs typeface="Calibri"/>
                </a:rPr>
                <a:t>G</a:t>
              </a:r>
              <a:endParaRPr sz="1400" dirty="0">
                <a:solidFill>
                  <a:prstClr val="black"/>
                </a:solidFill>
                <a:latin typeface="Verdana (Body)"/>
                <a:cs typeface="Calibri"/>
              </a:endParaRPr>
            </a:p>
          </p:txBody>
        </p:sp>
        <p:sp>
          <p:nvSpPr>
            <p:cNvPr id="21" name="object 50"/>
            <p:cNvSpPr/>
            <p:nvPr/>
          </p:nvSpPr>
          <p:spPr>
            <a:xfrm>
              <a:off x="7433922"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2" name="object 51"/>
            <p:cNvSpPr txBox="1"/>
            <p:nvPr/>
          </p:nvSpPr>
          <p:spPr>
            <a:xfrm>
              <a:off x="7573586" y="4328477"/>
              <a:ext cx="166866" cy="346495"/>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K</a:t>
              </a:r>
              <a:endParaRPr sz="1400" dirty="0">
                <a:solidFill>
                  <a:prstClr val="black"/>
                </a:solidFill>
                <a:latin typeface="Verdana (Body)"/>
                <a:cs typeface="Calibri"/>
              </a:endParaRPr>
            </a:p>
          </p:txBody>
        </p:sp>
        <p:sp>
          <p:nvSpPr>
            <p:cNvPr id="23" name="object 59"/>
            <p:cNvSpPr/>
            <p:nvPr/>
          </p:nvSpPr>
          <p:spPr>
            <a:xfrm>
              <a:off x="6825022"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4" name="object 60"/>
            <p:cNvSpPr txBox="1"/>
            <p:nvPr/>
          </p:nvSpPr>
          <p:spPr>
            <a:xfrm>
              <a:off x="7019793" y="4328477"/>
              <a:ext cx="95874" cy="346495"/>
            </a:xfrm>
            <a:prstGeom prst="ellipse">
              <a:avLst/>
            </a:prstGeom>
          </p:spPr>
          <p:txBody>
            <a:bodyPr vert="horz" wrap="square" lIns="0" tIns="0" rIns="0" bIns="0" rtlCol="0">
              <a:spAutoFit/>
            </a:bodyPr>
            <a:lstStyle/>
            <a:p>
              <a:pPr marL="12700"/>
              <a:r>
                <a:rPr sz="1400" spc="-5" dirty="0">
                  <a:solidFill>
                    <a:prstClr val="black"/>
                  </a:solidFill>
                  <a:latin typeface="Verdana (Body)"/>
                  <a:cs typeface="Calibri"/>
                </a:rPr>
                <a:t>I</a:t>
              </a:r>
              <a:endParaRPr sz="1400">
                <a:solidFill>
                  <a:prstClr val="black"/>
                </a:solidFill>
                <a:latin typeface="Verdana (Body)"/>
                <a:cs typeface="Calibri"/>
              </a:endParaRPr>
            </a:p>
          </p:txBody>
        </p:sp>
        <p:sp>
          <p:nvSpPr>
            <p:cNvPr id="25" name="object 65"/>
            <p:cNvSpPr/>
            <p:nvPr/>
          </p:nvSpPr>
          <p:spPr>
            <a:xfrm>
              <a:off x="5514045"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6" name="object 66"/>
            <p:cNvSpPr txBox="1"/>
            <p:nvPr/>
          </p:nvSpPr>
          <p:spPr>
            <a:xfrm>
              <a:off x="5664399" y="4328477"/>
              <a:ext cx="169794"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C</a:t>
              </a:r>
              <a:endParaRPr sz="1400">
                <a:solidFill>
                  <a:prstClr val="black"/>
                </a:solidFill>
                <a:latin typeface="Verdana (Body)"/>
                <a:cs typeface="Calibri"/>
              </a:endParaRPr>
            </a:p>
          </p:txBody>
        </p:sp>
        <p:sp>
          <p:nvSpPr>
            <p:cNvPr id="27" name="object 71"/>
            <p:cNvSpPr/>
            <p:nvPr/>
          </p:nvSpPr>
          <p:spPr>
            <a:xfrm>
              <a:off x="4905146"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8" name="object 72"/>
            <p:cNvSpPr txBox="1"/>
            <p:nvPr/>
          </p:nvSpPr>
          <p:spPr>
            <a:xfrm>
              <a:off x="5050303" y="4328477"/>
              <a:ext cx="182236" cy="346495"/>
            </a:xfrm>
            <a:prstGeom prst="ellipse">
              <a:avLst/>
            </a:prstGeom>
          </p:spPr>
          <p:txBody>
            <a:bodyPr vert="horz" wrap="square" lIns="0" tIns="0" rIns="0" bIns="0" rtlCol="0">
              <a:spAutoFit/>
            </a:bodyPr>
            <a:lstStyle/>
            <a:p>
              <a:pPr marL="12700"/>
              <a:r>
                <a:rPr sz="1400" spc="-15" dirty="0">
                  <a:solidFill>
                    <a:prstClr val="black"/>
                  </a:solidFill>
                  <a:latin typeface="Verdana (Body)"/>
                  <a:cs typeface="Calibri"/>
                </a:rPr>
                <a:t>A</a:t>
              </a:r>
              <a:endParaRPr sz="1400">
                <a:solidFill>
                  <a:prstClr val="black"/>
                </a:solidFill>
                <a:latin typeface="Verdana (Body)"/>
                <a:cs typeface="Calibri"/>
              </a:endParaRPr>
            </a:p>
          </p:txBody>
        </p:sp>
        <p:sp>
          <p:nvSpPr>
            <p:cNvPr id="29" name="object 77"/>
            <p:cNvSpPr/>
            <p:nvPr/>
          </p:nvSpPr>
          <p:spPr>
            <a:xfrm>
              <a:off x="5735452" y="4982684"/>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30" name="object 78"/>
            <p:cNvSpPr txBox="1"/>
            <p:nvPr/>
          </p:nvSpPr>
          <p:spPr>
            <a:xfrm>
              <a:off x="5876426" y="5021271"/>
              <a:ext cx="191750"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D</a:t>
              </a:r>
              <a:endParaRPr sz="1400">
                <a:solidFill>
                  <a:prstClr val="black"/>
                </a:solidFill>
                <a:latin typeface="Verdana (Body)"/>
                <a:cs typeface="Calibri"/>
              </a:endParaRPr>
            </a:p>
          </p:txBody>
        </p:sp>
        <p:cxnSp>
          <p:nvCxnSpPr>
            <p:cNvPr id="31" name="直接箭头连接符 31"/>
            <p:cNvCxnSpPr>
              <a:stCxn id="5" idx="5"/>
              <a:endCxn id="13" idx="1"/>
            </p:cNvCxnSpPr>
            <p:nvPr/>
          </p:nvCxnSpPr>
          <p:spPr>
            <a:xfrm>
              <a:off x="6978809" y="2774205"/>
              <a:ext cx="524375" cy="24562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2" name="直接箭头连接符 32"/>
            <p:cNvCxnSpPr>
              <a:stCxn id="5" idx="3"/>
              <a:endCxn id="7" idx="7"/>
            </p:cNvCxnSpPr>
            <p:nvPr/>
          </p:nvCxnSpPr>
          <p:spPr>
            <a:xfrm flipH="1">
              <a:off x="6093243" y="2774205"/>
              <a:ext cx="524345" cy="24562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3" name="直接箭头连接符 33"/>
            <p:cNvCxnSpPr>
              <a:stCxn id="7" idx="4"/>
              <a:endCxn id="9" idx="7"/>
            </p:cNvCxnSpPr>
            <p:nvPr/>
          </p:nvCxnSpPr>
          <p:spPr>
            <a:xfrm flipH="1">
              <a:off x="5650429" y="3396382"/>
              <a:ext cx="262204"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4" name="直接箭头连接符 34"/>
            <p:cNvCxnSpPr>
              <a:stCxn id="13" idx="3"/>
              <a:endCxn id="15" idx="0"/>
            </p:cNvCxnSpPr>
            <p:nvPr/>
          </p:nvCxnSpPr>
          <p:spPr>
            <a:xfrm flipH="1">
              <a:off x="7241012" y="3331776"/>
              <a:ext cx="262172"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5" name="直接箭头连接符 35"/>
            <p:cNvCxnSpPr>
              <a:stCxn id="7" idx="4"/>
              <a:endCxn id="11" idx="1"/>
            </p:cNvCxnSpPr>
            <p:nvPr/>
          </p:nvCxnSpPr>
          <p:spPr>
            <a:xfrm>
              <a:off x="5912633" y="3396382"/>
              <a:ext cx="262172"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6" name="直接箭头连接符 36"/>
            <p:cNvCxnSpPr>
              <a:stCxn id="13" idx="5"/>
              <a:endCxn id="17" idx="0"/>
            </p:cNvCxnSpPr>
            <p:nvPr/>
          </p:nvCxnSpPr>
          <p:spPr>
            <a:xfrm>
              <a:off x="7864405" y="3331776"/>
              <a:ext cx="262173"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7" name="直接箭头连接符 37"/>
            <p:cNvCxnSpPr>
              <a:stCxn id="9" idx="4"/>
              <a:endCxn id="25" idx="0"/>
            </p:cNvCxnSpPr>
            <p:nvPr/>
          </p:nvCxnSpPr>
          <p:spPr>
            <a:xfrm>
              <a:off x="5469819" y="4041796"/>
              <a:ext cx="299649"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8" name="直接箭头连接符 38"/>
            <p:cNvCxnSpPr>
              <a:stCxn id="9" idx="4"/>
              <a:endCxn id="27" idx="0"/>
            </p:cNvCxnSpPr>
            <p:nvPr/>
          </p:nvCxnSpPr>
          <p:spPr>
            <a:xfrm flipH="1">
              <a:off x="5160569" y="4041796"/>
              <a:ext cx="309250"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9" name="直接箭头连接符 39"/>
            <p:cNvCxnSpPr>
              <a:stCxn id="15" idx="4"/>
              <a:endCxn id="23" idx="0"/>
            </p:cNvCxnSpPr>
            <p:nvPr/>
          </p:nvCxnSpPr>
          <p:spPr>
            <a:xfrm flipH="1">
              <a:off x="7080445" y="4041796"/>
              <a:ext cx="160567"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40" name="直接箭头连接符 40"/>
            <p:cNvCxnSpPr>
              <a:stCxn id="11" idx="4"/>
              <a:endCxn id="19" idx="0"/>
            </p:cNvCxnSpPr>
            <p:nvPr/>
          </p:nvCxnSpPr>
          <p:spPr>
            <a:xfrm>
              <a:off x="6355416" y="4041796"/>
              <a:ext cx="137984" cy="244815"/>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41" name="直接箭头连接符 41"/>
            <p:cNvCxnSpPr>
              <a:stCxn id="15" idx="4"/>
              <a:endCxn id="21" idx="0"/>
            </p:cNvCxnSpPr>
            <p:nvPr/>
          </p:nvCxnSpPr>
          <p:spPr>
            <a:xfrm>
              <a:off x="7241012" y="4041796"/>
              <a:ext cx="448333" cy="249889"/>
            </a:xfrm>
            <a:prstGeom prst="straightConnector1">
              <a:avLst/>
            </a:prstGeom>
            <a:noFill/>
            <a:ln w="38100" cap="flat" cmpd="sng" algn="ctr">
              <a:solidFill>
                <a:srgbClr val="4F81BD">
                  <a:shade val="95000"/>
                  <a:satMod val="105000"/>
                </a:srgbClr>
              </a:solidFill>
              <a:prstDash val="solid"/>
              <a:tailEnd type="triangle"/>
            </a:ln>
            <a:effectLst/>
          </p:spPr>
        </p:cxnSp>
      </p:grpSp>
    </p:spTree>
    <p:extLst>
      <p:ext uri="{BB962C8B-B14F-4D97-AF65-F5344CB8AC3E}">
        <p14:creationId xmlns:p14="http://schemas.microsoft.com/office/powerpoint/2010/main" val="3602052334"/>
      </p:ext>
    </p:extLst>
  </p:cSld>
  <p:clrMapOvr>
    <a:masterClrMapping/>
  </p:clrMapOvr>
  <p:transition>
    <p:wipe dir="u"/>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t>Inserting a node into a BST</a:t>
            </a:r>
          </a:p>
        </p:txBody>
      </p:sp>
      <p:sp>
        <p:nvSpPr>
          <p:cNvPr id="3" name="Content Placeholder 1"/>
          <p:cNvSpPr txBox="1">
            <a:spLocks/>
          </p:cNvSpPr>
          <p:nvPr/>
        </p:nvSpPr>
        <p:spPr>
          <a:xfrm>
            <a:off x="1084801"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SG" sz="1800"/>
              <a:t>Key point:</a:t>
            </a:r>
          </a:p>
          <a:p>
            <a:pPr lvl="1">
              <a:lnSpc>
                <a:spcPct val="150000"/>
              </a:lnSpc>
              <a:buFont typeface="Verdana" panose="020B0604030504040204" pitchFamily="34" charset="0"/>
              <a:buChar char="-"/>
            </a:pPr>
            <a:r>
              <a:rPr lang="en-SG" sz="1600"/>
              <a:t>Given an existing BST and a new value to store, there is always a unique position for the new value</a:t>
            </a:r>
          </a:p>
        </p:txBody>
      </p:sp>
      <p:grpSp>
        <p:nvGrpSpPr>
          <p:cNvPr id="4" name="Group 3"/>
          <p:cNvGrpSpPr/>
          <p:nvPr/>
        </p:nvGrpSpPr>
        <p:grpSpPr>
          <a:xfrm>
            <a:off x="3131813" y="3065077"/>
            <a:ext cx="2880375" cy="2507015"/>
            <a:chOff x="4905146" y="2397660"/>
            <a:chExt cx="3476854" cy="3026178"/>
          </a:xfrm>
        </p:grpSpPr>
        <p:sp>
          <p:nvSpPr>
            <p:cNvPr id="5" name="object 8"/>
            <p:cNvSpPr/>
            <p:nvPr/>
          </p:nvSpPr>
          <p:spPr>
            <a:xfrm>
              <a:off x="6542776" y="2397660"/>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6" name="object 9"/>
            <p:cNvSpPr txBox="1"/>
            <p:nvPr/>
          </p:nvSpPr>
          <p:spPr>
            <a:xfrm>
              <a:off x="6682876" y="2448510"/>
              <a:ext cx="193945"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H</a:t>
              </a:r>
              <a:endParaRPr sz="1400">
                <a:solidFill>
                  <a:prstClr val="black"/>
                </a:solidFill>
                <a:latin typeface="Verdana (Body)"/>
                <a:cs typeface="Calibri"/>
              </a:endParaRPr>
            </a:p>
          </p:txBody>
        </p:sp>
        <p:sp>
          <p:nvSpPr>
            <p:cNvPr id="7" name="object 11"/>
            <p:cNvSpPr/>
            <p:nvPr/>
          </p:nvSpPr>
          <p:spPr>
            <a:xfrm>
              <a:off x="5657210" y="2955228"/>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8" name="object 12"/>
            <p:cNvSpPr txBox="1"/>
            <p:nvPr/>
          </p:nvSpPr>
          <p:spPr>
            <a:xfrm>
              <a:off x="5812684" y="2992020"/>
              <a:ext cx="158085"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E</a:t>
              </a:r>
              <a:endParaRPr sz="1400">
                <a:solidFill>
                  <a:prstClr val="black"/>
                </a:solidFill>
                <a:latin typeface="Verdana (Body)"/>
                <a:cs typeface="Calibri"/>
              </a:endParaRPr>
            </a:p>
          </p:txBody>
        </p:sp>
        <p:sp>
          <p:nvSpPr>
            <p:cNvPr id="9" name="object 14"/>
            <p:cNvSpPr/>
            <p:nvPr/>
          </p:nvSpPr>
          <p:spPr>
            <a:xfrm>
              <a:off x="5214396"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0" name="object 15"/>
            <p:cNvSpPr txBox="1"/>
            <p:nvPr/>
          </p:nvSpPr>
          <p:spPr>
            <a:xfrm>
              <a:off x="5363535" y="3637434"/>
              <a:ext cx="172720" cy="346495"/>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B</a:t>
              </a:r>
              <a:endParaRPr sz="1400">
                <a:solidFill>
                  <a:prstClr val="black"/>
                </a:solidFill>
                <a:latin typeface="Verdana (Body)"/>
                <a:cs typeface="Calibri"/>
              </a:endParaRPr>
            </a:p>
          </p:txBody>
        </p:sp>
        <p:sp>
          <p:nvSpPr>
            <p:cNvPr id="11" name="object 17"/>
            <p:cNvSpPr/>
            <p:nvPr/>
          </p:nvSpPr>
          <p:spPr>
            <a:xfrm>
              <a:off x="6099993"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2" name="object 18"/>
            <p:cNvSpPr txBox="1"/>
            <p:nvPr/>
          </p:nvSpPr>
          <p:spPr>
            <a:xfrm>
              <a:off x="6258771" y="3637434"/>
              <a:ext cx="150765"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F</a:t>
              </a:r>
              <a:endParaRPr sz="1400">
                <a:solidFill>
                  <a:prstClr val="black"/>
                </a:solidFill>
                <a:latin typeface="Verdana (Body)"/>
                <a:cs typeface="Calibri"/>
              </a:endParaRPr>
            </a:p>
          </p:txBody>
        </p:sp>
        <p:sp>
          <p:nvSpPr>
            <p:cNvPr id="13" name="object 20"/>
            <p:cNvSpPr/>
            <p:nvPr/>
          </p:nvSpPr>
          <p:spPr>
            <a:xfrm>
              <a:off x="7428372" y="2955228"/>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4" name="object 21"/>
            <p:cNvSpPr txBox="1"/>
            <p:nvPr/>
          </p:nvSpPr>
          <p:spPr>
            <a:xfrm>
              <a:off x="7591612" y="2992020"/>
              <a:ext cx="140520"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L</a:t>
              </a:r>
              <a:endParaRPr sz="1400">
                <a:solidFill>
                  <a:prstClr val="black"/>
                </a:solidFill>
                <a:latin typeface="Verdana (Body)"/>
                <a:cs typeface="Calibri"/>
              </a:endParaRPr>
            </a:p>
          </p:txBody>
        </p:sp>
        <p:sp>
          <p:nvSpPr>
            <p:cNvPr id="15" name="object 23"/>
            <p:cNvSpPr/>
            <p:nvPr/>
          </p:nvSpPr>
          <p:spPr>
            <a:xfrm>
              <a:off x="6985589"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6" name="object 24"/>
            <p:cNvSpPr txBox="1"/>
            <p:nvPr/>
          </p:nvSpPr>
          <p:spPr>
            <a:xfrm>
              <a:off x="7160434" y="3637434"/>
              <a:ext cx="113441" cy="346495"/>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J</a:t>
              </a:r>
              <a:endParaRPr sz="1400">
                <a:solidFill>
                  <a:prstClr val="black"/>
                </a:solidFill>
                <a:latin typeface="Verdana (Body)"/>
                <a:cs typeface="Calibri"/>
              </a:endParaRPr>
            </a:p>
          </p:txBody>
        </p:sp>
        <p:sp>
          <p:nvSpPr>
            <p:cNvPr id="17" name="object 26"/>
            <p:cNvSpPr/>
            <p:nvPr/>
          </p:nvSpPr>
          <p:spPr>
            <a:xfrm>
              <a:off x="7871155"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8" name="object 27"/>
            <p:cNvSpPr txBox="1"/>
            <p:nvPr/>
          </p:nvSpPr>
          <p:spPr>
            <a:xfrm>
              <a:off x="7984741" y="3637434"/>
              <a:ext cx="254689" cy="346495"/>
            </a:xfrm>
            <a:prstGeom prst="ellipse">
              <a:avLst/>
            </a:prstGeom>
          </p:spPr>
          <p:txBody>
            <a:bodyPr vert="horz" wrap="square" lIns="0" tIns="0" rIns="0" bIns="0" rtlCol="0">
              <a:spAutoFit/>
            </a:bodyPr>
            <a:lstStyle/>
            <a:p>
              <a:pPr marL="12700"/>
              <a:r>
                <a:rPr sz="1400" spc="-20" dirty="0">
                  <a:solidFill>
                    <a:prstClr val="black"/>
                  </a:solidFill>
                  <a:latin typeface="Verdana (Body)"/>
                  <a:cs typeface="Calibri"/>
                </a:rPr>
                <a:t>M</a:t>
              </a:r>
              <a:endParaRPr sz="1400">
                <a:solidFill>
                  <a:prstClr val="black"/>
                </a:solidFill>
                <a:latin typeface="Verdana (Body)"/>
                <a:cs typeface="Calibri"/>
              </a:endParaRPr>
            </a:p>
          </p:txBody>
        </p:sp>
        <p:sp>
          <p:nvSpPr>
            <p:cNvPr id="19" name="object 47"/>
            <p:cNvSpPr/>
            <p:nvPr/>
          </p:nvSpPr>
          <p:spPr>
            <a:xfrm>
              <a:off x="6237977" y="4286611"/>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0" name="object 48"/>
            <p:cNvSpPr txBox="1"/>
            <p:nvPr/>
          </p:nvSpPr>
          <p:spPr>
            <a:xfrm>
              <a:off x="6364907" y="4323403"/>
              <a:ext cx="196141" cy="346495"/>
            </a:xfrm>
            <a:prstGeom prst="ellipse">
              <a:avLst/>
            </a:prstGeom>
          </p:spPr>
          <p:txBody>
            <a:bodyPr vert="horz" wrap="square" lIns="0" tIns="0" rIns="0" bIns="0" rtlCol="0">
              <a:spAutoFit/>
            </a:bodyPr>
            <a:lstStyle/>
            <a:p>
              <a:pPr marL="12700"/>
              <a:r>
                <a:rPr sz="1400" spc="-15" dirty="0">
                  <a:solidFill>
                    <a:prstClr val="black"/>
                  </a:solidFill>
                  <a:latin typeface="Verdana (Body)"/>
                  <a:cs typeface="Calibri"/>
                </a:rPr>
                <a:t>G</a:t>
              </a:r>
              <a:endParaRPr sz="1400" dirty="0">
                <a:solidFill>
                  <a:prstClr val="black"/>
                </a:solidFill>
                <a:latin typeface="Verdana (Body)"/>
                <a:cs typeface="Calibri"/>
              </a:endParaRPr>
            </a:p>
          </p:txBody>
        </p:sp>
        <p:sp>
          <p:nvSpPr>
            <p:cNvPr id="21" name="object 50"/>
            <p:cNvSpPr/>
            <p:nvPr/>
          </p:nvSpPr>
          <p:spPr>
            <a:xfrm>
              <a:off x="7433922"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2" name="object 51"/>
            <p:cNvSpPr txBox="1"/>
            <p:nvPr/>
          </p:nvSpPr>
          <p:spPr>
            <a:xfrm>
              <a:off x="7573586" y="4328477"/>
              <a:ext cx="166866" cy="346495"/>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K</a:t>
              </a:r>
              <a:endParaRPr sz="1400" dirty="0">
                <a:solidFill>
                  <a:prstClr val="black"/>
                </a:solidFill>
                <a:latin typeface="Verdana (Body)"/>
                <a:cs typeface="Calibri"/>
              </a:endParaRPr>
            </a:p>
          </p:txBody>
        </p:sp>
        <p:sp>
          <p:nvSpPr>
            <p:cNvPr id="23" name="object 59"/>
            <p:cNvSpPr/>
            <p:nvPr/>
          </p:nvSpPr>
          <p:spPr>
            <a:xfrm>
              <a:off x="6825022"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4" name="object 60"/>
            <p:cNvSpPr txBox="1"/>
            <p:nvPr/>
          </p:nvSpPr>
          <p:spPr>
            <a:xfrm>
              <a:off x="7019793" y="4328477"/>
              <a:ext cx="95874" cy="346495"/>
            </a:xfrm>
            <a:prstGeom prst="ellipse">
              <a:avLst/>
            </a:prstGeom>
          </p:spPr>
          <p:txBody>
            <a:bodyPr vert="horz" wrap="square" lIns="0" tIns="0" rIns="0" bIns="0" rtlCol="0">
              <a:spAutoFit/>
            </a:bodyPr>
            <a:lstStyle/>
            <a:p>
              <a:pPr marL="12700"/>
              <a:r>
                <a:rPr sz="1400" spc="-5" dirty="0">
                  <a:solidFill>
                    <a:prstClr val="black"/>
                  </a:solidFill>
                  <a:latin typeface="Verdana (Body)"/>
                  <a:cs typeface="Calibri"/>
                </a:rPr>
                <a:t>I</a:t>
              </a:r>
              <a:endParaRPr sz="1400">
                <a:solidFill>
                  <a:prstClr val="black"/>
                </a:solidFill>
                <a:latin typeface="Verdana (Body)"/>
                <a:cs typeface="Calibri"/>
              </a:endParaRPr>
            </a:p>
          </p:txBody>
        </p:sp>
        <p:sp>
          <p:nvSpPr>
            <p:cNvPr id="25" name="object 65"/>
            <p:cNvSpPr/>
            <p:nvPr/>
          </p:nvSpPr>
          <p:spPr>
            <a:xfrm>
              <a:off x="5514045"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6" name="object 66"/>
            <p:cNvSpPr txBox="1"/>
            <p:nvPr/>
          </p:nvSpPr>
          <p:spPr>
            <a:xfrm>
              <a:off x="5664399" y="4328477"/>
              <a:ext cx="169794"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C</a:t>
              </a:r>
              <a:endParaRPr sz="1400">
                <a:solidFill>
                  <a:prstClr val="black"/>
                </a:solidFill>
                <a:latin typeface="Verdana (Body)"/>
                <a:cs typeface="Calibri"/>
              </a:endParaRPr>
            </a:p>
          </p:txBody>
        </p:sp>
        <p:sp>
          <p:nvSpPr>
            <p:cNvPr id="27" name="object 71"/>
            <p:cNvSpPr/>
            <p:nvPr/>
          </p:nvSpPr>
          <p:spPr>
            <a:xfrm>
              <a:off x="4905146"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8" name="object 72"/>
            <p:cNvSpPr txBox="1"/>
            <p:nvPr/>
          </p:nvSpPr>
          <p:spPr>
            <a:xfrm>
              <a:off x="5050303" y="4328477"/>
              <a:ext cx="182236" cy="346495"/>
            </a:xfrm>
            <a:prstGeom prst="ellipse">
              <a:avLst/>
            </a:prstGeom>
          </p:spPr>
          <p:txBody>
            <a:bodyPr vert="horz" wrap="square" lIns="0" tIns="0" rIns="0" bIns="0" rtlCol="0">
              <a:spAutoFit/>
            </a:bodyPr>
            <a:lstStyle/>
            <a:p>
              <a:pPr marL="12700"/>
              <a:r>
                <a:rPr sz="1400" spc="-15" dirty="0">
                  <a:solidFill>
                    <a:prstClr val="black"/>
                  </a:solidFill>
                  <a:latin typeface="Verdana (Body)"/>
                  <a:cs typeface="Calibri"/>
                </a:rPr>
                <a:t>A</a:t>
              </a:r>
              <a:endParaRPr sz="1400">
                <a:solidFill>
                  <a:prstClr val="black"/>
                </a:solidFill>
                <a:latin typeface="Verdana (Body)"/>
                <a:cs typeface="Calibri"/>
              </a:endParaRPr>
            </a:p>
          </p:txBody>
        </p:sp>
        <p:sp>
          <p:nvSpPr>
            <p:cNvPr id="29" name="object 77"/>
            <p:cNvSpPr/>
            <p:nvPr/>
          </p:nvSpPr>
          <p:spPr>
            <a:xfrm>
              <a:off x="5735452" y="4982684"/>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30" name="object 78"/>
            <p:cNvSpPr txBox="1"/>
            <p:nvPr/>
          </p:nvSpPr>
          <p:spPr>
            <a:xfrm>
              <a:off x="5876426" y="5021271"/>
              <a:ext cx="191750"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D</a:t>
              </a:r>
              <a:endParaRPr sz="1400">
                <a:solidFill>
                  <a:prstClr val="black"/>
                </a:solidFill>
                <a:latin typeface="Verdana (Body)"/>
                <a:cs typeface="Calibri"/>
              </a:endParaRPr>
            </a:p>
          </p:txBody>
        </p:sp>
        <p:cxnSp>
          <p:nvCxnSpPr>
            <p:cNvPr id="31" name="直接箭头连接符 31"/>
            <p:cNvCxnSpPr>
              <a:stCxn id="5" idx="5"/>
              <a:endCxn id="13" idx="1"/>
            </p:cNvCxnSpPr>
            <p:nvPr/>
          </p:nvCxnSpPr>
          <p:spPr>
            <a:xfrm>
              <a:off x="6978809" y="2774205"/>
              <a:ext cx="524375" cy="24562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2" name="直接箭头连接符 32"/>
            <p:cNvCxnSpPr>
              <a:stCxn id="5" idx="3"/>
              <a:endCxn id="7" idx="7"/>
            </p:cNvCxnSpPr>
            <p:nvPr/>
          </p:nvCxnSpPr>
          <p:spPr>
            <a:xfrm flipH="1">
              <a:off x="6093243" y="2774205"/>
              <a:ext cx="524345" cy="24562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3" name="直接箭头连接符 33"/>
            <p:cNvCxnSpPr>
              <a:stCxn id="7" idx="4"/>
              <a:endCxn id="9" idx="7"/>
            </p:cNvCxnSpPr>
            <p:nvPr/>
          </p:nvCxnSpPr>
          <p:spPr>
            <a:xfrm flipH="1">
              <a:off x="5650429" y="3396382"/>
              <a:ext cx="262204"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4" name="直接箭头连接符 34"/>
            <p:cNvCxnSpPr>
              <a:stCxn id="13" idx="3"/>
              <a:endCxn id="15" idx="0"/>
            </p:cNvCxnSpPr>
            <p:nvPr/>
          </p:nvCxnSpPr>
          <p:spPr>
            <a:xfrm flipH="1">
              <a:off x="7241012" y="3331776"/>
              <a:ext cx="262172"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5" name="直接箭头连接符 35"/>
            <p:cNvCxnSpPr>
              <a:stCxn id="7" idx="4"/>
              <a:endCxn id="11" idx="1"/>
            </p:cNvCxnSpPr>
            <p:nvPr/>
          </p:nvCxnSpPr>
          <p:spPr>
            <a:xfrm>
              <a:off x="5912633" y="3396382"/>
              <a:ext cx="262172"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6" name="直接箭头连接符 36"/>
            <p:cNvCxnSpPr>
              <a:stCxn id="13" idx="5"/>
              <a:endCxn id="17" idx="0"/>
            </p:cNvCxnSpPr>
            <p:nvPr/>
          </p:nvCxnSpPr>
          <p:spPr>
            <a:xfrm>
              <a:off x="7864405" y="3331776"/>
              <a:ext cx="262173"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7" name="直接箭头连接符 37"/>
            <p:cNvCxnSpPr>
              <a:stCxn id="9" idx="4"/>
              <a:endCxn id="25" idx="0"/>
            </p:cNvCxnSpPr>
            <p:nvPr/>
          </p:nvCxnSpPr>
          <p:spPr>
            <a:xfrm>
              <a:off x="5469819" y="4041796"/>
              <a:ext cx="299649"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8" name="直接箭头连接符 38"/>
            <p:cNvCxnSpPr>
              <a:stCxn id="9" idx="4"/>
              <a:endCxn id="27" idx="0"/>
            </p:cNvCxnSpPr>
            <p:nvPr/>
          </p:nvCxnSpPr>
          <p:spPr>
            <a:xfrm flipH="1">
              <a:off x="5160569" y="4041796"/>
              <a:ext cx="309250"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9" name="直接箭头连接符 39"/>
            <p:cNvCxnSpPr>
              <a:stCxn id="15" idx="4"/>
              <a:endCxn id="23" idx="0"/>
            </p:cNvCxnSpPr>
            <p:nvPr/>
          </p:nvCxnSpPr>
          <p:spPr>
            <a:xfrm flipH="1">
              <a:off x="7080445" y="4041796"/>
              <a:ext cx="160567"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40" name="直接箭头连接符 40"/>
            <p:cNvCxnSpPr>
              <a:stCxn id="11" idx="4"/>
              <a:endCxn id="19" idx="0"/>
            </p:cNvCxnSpPr>
            <p:nvPr/>
          </p:nvCxnSpPr>
          <p:spPr>
            <a:xfrm>
              <a:off x="6355416" y="4041796"/>
              <a:ext cx="137984" cy="244815"/>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41" name="直接箭头连接符 41"/>
            <p:cNvCxnSpPr>
              <a:stCxn id="15" idx="4"/>
              <a:endCxn id="21" idx="0"/>
            </p:cNvCxnSpPr>
            <p:nvPr/>
          </p:nvCxnSpPr>
          <p:spPr>
            <a:xfrm>
              <a:off x="7241012" y="4041796"/>
              <a:ext cx="448333" cy="249889"/>
            </a:xfrm>
            <a:prstGeom prst="straightConnector1">
              <a:avLst/>
            </a:prstGeom>
            <a:noFill/>
            <a:ln w="38100" cap="flat" cmpd="sng" algn="ctr">
              <a:solidFill>
                <a:srgbClr val="4F81BD">
                  <a:shade val="95000"/>
                  <a:satMod val="105000"/>
                </a:srgbClr>
              </a:solidFill>
              <a:prstDash val="solid"/>
              <a:tailEnd type="triangle"/>
            </a:ln>
            <a:effectLst/>
          </p:spPr>
        </p:cxnSp>
      </p:grpSp>
    </p:spTree>
    <p:extLst>
      <p:ext uri="{BB962C8B-B14F-4D97-AF65-F5344CB8AC3E}">
        <p14:creationId xmlns:p14="http://schemas.microsoft.com/office/powerpoint/2010/main" val="2707146217"/>
      </p:ext>
    </p:extLst>
  </p:cSld>
  <p:clrMapOvr>
    <a:masterClrMapping/>
  </p:clrMapOvr>
  <p:transition>
    <p:wipe dir="u"/>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t>Inserting a node into a BST</a:t>
            </a:r>
          </a:p>
        </p:txBody>
      </p:sp>
      <p:sp>
        <p:nvSpPr>
          <p:cNvPr id="3" name="Content Placeholder 1"/>
          <p:cNvSpPr txBox="1">
            <a:spLocks/>
          </p:cNvSpPr>
          <p:nvPr/>
        </p:nvSpPr>
        <p:spPr>
          <a:xfrm>
            <a:off x="1084801"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nSpc>
                <a:spcPct val="150000"/>
              </a:lnSpc>
              <a:buFont typeface="+mj-lt"/>
              <a:buAutoNum type="arabicPeriod"/>
            </a:pPr>
            <a:r>
              <a:rPr lang="en-SG" sz="1800"/>
              <a:t>Use BSTT() to get to the correct empty location</a:t>
            </a:r>
          </a:p>
          <a:p>
            <a:pPr marL="342900" indent="-342900">
              <a:lnSpc>
                <a:spcPct val="150000"/>
              </a:lnSpc>
              <a:buFont typeface="+mj-lt"/>
              <a:buAutoNum type="arabicPeriod"/>
            </a:pPr>
            <a:r>
              <a:rPr lang="en-SG" sz="1800"/>
              <a:t>Add the new node</a:t>
            </a:r>
          </a:p>
        </p:txBody>
      </p:sp>
      <p:grpSp>
        <p:nvGrpSpPr>
          <p:cNvPr id="4" name="Group 3"/>
          <p:cNvGrpSpPr/>
          <p:nvPr/>
        </p:nvGrpSpPr>
        <p:grpSpPr>
          <a:xfrm>
            <a:off x="3131813" y="3065077"/>
            <a:ext cx="2880375" cy="2507015"/>
            <a:chOff x="4905146" y="2397660"/>
            <a:chExt cx="3476854" cy="3026178"/>
          </a:xfrm>
        </p:grpSpPr>
        <p:sp>
          <p:nvSpPr>
            <p:cNvPr id="5" name="object 8"/>
            <p:cNvSpPr/>
            <p:nvPr/>
          </p:nvSpPr>
          <p:spPr>
            <a:xfrm>
              <a:off x="6542776" y="2397660"/>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6" name="object 9"/>
            <p:cNvSpPr txBox="1"/>
            <p:nvPr/>
          </p:nvSpPr>
          <p:spPr>
            <a:xfrm>
              <a:off x="6682876" y="2448510"/>
              <a:ext cx="193945"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H</a:t>
              </a:r>
              <a:endParaRPr sz="1400">
                <a:solidFill>
                  <a:prstClr val="black"/>
                </a:solidFill>
                <a:latin typeface="Verdana (Body)"/>
                <a:cs typeface="Calibri"/>
              </a:endParaRPr>
            </a:p>
          </p:txBody>
        </p:sp>
        <p:sp>
          <p:nvSpPr>
            <p:cNvPr id="7" name="object 11"/>
            <p:cNvSpPr/>
            <p:nvPr/>
          </p:nvSpPr>
          <p:spPr>
            <a:xfrm>
              <a:off x="5657210" y="2955228"/>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8" name="object 12"/>
            <p:cNvSpPr txBox="1"/>
            <p:nvPr/>
          </p:nvSpPr>
          <p:spPr>
            <a:xfrm>
              <a:off x="5812684" y="2992020"/>
              <a:ext cx="158085"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E</a:t>
              </a:r>
              <a:endParaRPr sz="1400">
                <a:solidFill>
                  <a:prstClr val="black"/>
                </a:solidFill>
                <a:latin typeface="Verdana (Body)"/>
                <a:cs typeface="Calibri"/>
              </a:endParaRPr>
            </a:p>
          </p:txBody>
        </p:sp>
        <p:sp>
          <p:nvSpPr>
            <p:cNvPr id="9" name="object 14"/>
            <p:cNvSpPr/>
            <p:nvPr/>
          </p:nvSpPr>
          <p:spPr>
            <a:xfrm>
              <a:off x="5214396"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0" name="object 15"/>
            <p:cNvSpPr txBox="1"/>
            <p:nvPr/>
          </p:nvSpPr>
          <p:spPr>
            <a:xfrm>
              <a:off x="5363535" y="3637434"/>
              <a:ext cx="172720" cy="346495"/>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B</a:t>
              </a:r>
              <a:endParaRPr sz="1400">
                <a:solidFill>
                  <a:prstClr val="black"/>
                </a:solidFill>
                <a:latin typeface="Verdana (Body)"/>
                <a:cs typeface="Calibri"/>
              </a:endParaRPr>
            </a:p>
          </p:txBody>
        </p:sp>
        <p:sp>
          <p:nvSpPr>
            <p:cNvPr id="11" name="object 17"/>
            <p:cNvSpPr/>
            <p:nvPr/>
          </p:nvSpPr>
          <p:spPr>
            <a:xfrm>
              <a:off x="6099993"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2" name="object 18"/>
            <p:cNvSpPr txBox="1"/>
            <p:nvPr/>
          </p:nvSpPr>
          <p:spPr>
            <a:xfrm>
              <a:off x="6258771" y="3637434"/>
              <a:ext cx="150765"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F</a:t>
              </a:r>
              <a:endParaRPr sz="1400">
                <a:solidFill>
                  <a:prstClr val="black"/>
                </a:solidFill>
                <a:latin typeface="Verdana (Body)"/>
                <a:cs typeface="Calibri"/>
              </a:endParaRPr>
            </a:p>
          </p:txBody>
        </p:sp>
        <p:sp>
          <p:nvSpPr>
            <p:cNvPr id="13" name="object 20"/>
            <p:cNvSpPr/>
            <p:nvPr/>
          </p:nvSpPr>
          <p:spPr>
            <a:xfrm>
              <a:off x="7428372" y="2955228"/>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4" name="object 21"/>
            <p:cNvSpPr txBox="1"/>
            <p:nvPr/>
          </p:nvSpPr>
          <p:spPr>
            <a:xfrm>
              <a:off x="7591612" y="2992020"/>
              <a:ext cx="140520"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L</a:t>
              </a:r>
              <a:endParaRPr sz="1400">
                <a:solidFill>
                  <a:prstClr val="black"/>
                </a:solidFill>
                <a:latin typeface="Verdana (Body)"/>
                <a:cs typeface="Calibri"/>
              </a:endParaRPr>
            </a:p>
          </p:txBody>
        </p:sp>
        <p:sp>
          <p:nvSpPr>
            <p:cNvPr id="15" name="object 23"/>
            <p:cNvSpPr/>
            <p:nvPr/>
          </p:nvSpPr>
          <p:spPr>
            <a:xfrm>
              <a:off x="6985589"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6" name="object 24"/>
            <p:cNvSpPr txBox="1"/>
            <p:nvPr/>
          </p:nvSpPr>
          <p:spPr>
            <a:xfrm>
              <a:off x="7160434" y="3637434"/>
              <a:ext cx="113441" cy="346495"/>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J</a:t>
              </a:r>
              <a:endParaRPr sz="1400">
                <a:solidFill>
                  <a:prstClr val="black"/>
                </a:solidFill>
                <a:latin typeface="Verdana (Body)"/>
                <a:cs typeface="Calibri"/>
              </a:endParaRPr>
            </a:p>
          </p:txBody>
        </p:sp>
        <p:sp>
          <p:nvSpPr>
            <p:cNvPr id="17" name="object 26"/>
            <p:cNvSpPr/>
            <p:nvPr/>
          </p:nvSpPr>
          <p:spPr>
            <a:xfrm>
              <a:off x="7871155"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8" name="object 27"/>
            <p:cNvSpPr txBox="1"/>
            <p:nvPr/>
          </p:nvSpPr>
          <p:spPr>
            <a:xfrm>
              <a:off x="7984741" y="3637434"/>
              <a:ext cx="254689" cy="346495"/>
            </a:xfrm>
            <a:prstGeom prst="ellipse">
              <a:avLst/>
            </a:prstGeom>
          </p:spPr>
          <p:txBody>
            <a:bodyPr vert="horz" wrap="square" lIns="0" tIns="0" rIns="0" bIns="0" rtlCol="0">
              <a:spAutoFit/>
            </a:bodyPr>
            <a:lstStyle/>
            <a:p>
              <a:pPr marL="12700"/>
              <a:r>
                <a:rPr sz="1400" spc="-20" dirty="0">
                  <a:solidFill>
                    <a:prstClr val="black"/>
                  </a:solidFill>
                  <a:latin typeface="Verdana (Body)"/>
                  <a:cs typeface="Calibri"/>
                </a:rPr>
                <a:t>M</a:t>
              </a:r>
              <a:endParaRPr sz="1400">
                <a:solidFill>
                  <a:prstClr val="black"/>
                </a:solidFill>
                <a:latin typeface="Verdana (Body)"/>
                <a:cs typeface="Calibri"/>
              </a:endParaRPr>
            </a:p>
          </p:txBody>
        </p:sp>
        <p:sp>
          <p:nvSpPr>
            <p:cNvPr id="19" name="object 47"/>
            <p:cNvSpPr/>
            <p:nvPr/>
          </p:nvSpPr>
          <p:spPr>
            <a:xfrm>
              <a:off x="6237977" y="4286611"/>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0" name="object 48"/>
            <p:cNvSpPr txBox="1"/>
            <p:nvPr/>
          </p:nvSpPr>
          <p:spPr>
            <a:xfrm>
              <a:off x="6364907" y="4323403"/>
              <a:ext cx="196141" cy="346495"/>
            </a:xfrm>
            <a:prstGeom prst="ellipse">
              <a:avLst/>
            </a:prstGeom>
          </p:spPr>
          <p:txBody>
            <a:bodyPr vert="horz" wrap="square" lIns="0" tIns="0" rIns="0" bIns="0" rtlCol="0">
              <a:spAutoFit/>
            </a:bodyPr>
            <a:lstStyle/>
            <a:p>
              <a:pPr marL="12700"/>
              <a:r>
                <a:rPr sz="1400" spc="-15" dirty="0">
                  <a:solidFill>
                    <a:prstClr val="black"/>
                  </a:solidFill>
                  <a:latin typeface="Verdana (Body)"/>
                  <a:cs typeface="Calibri"/>
                </a:rPr>
                <a:t>G</a:t>
              </a:r>
              <a:endParaRPr sz="1400" dirty="0">
                <a:solidFill>
                  <a:prstClr val="black"/>
                </a:solidFill>
                <a:latin typeface="Verdana (Body)"/>
                <a:cs typeface="Calibri"/>
              </a:endParaRPr>
            </a:p>
          </p:txBody>
        </p:sp>
        <p:sp>
          <p:nvSpPr>
            <p:cNvPr id="21" name="object 50"/>
            <p:cNvSpPr/>
            <p:nvPr/>
          </p:nvSpPr>
          <p:spPr>
            <a:xfrm>
              <a:off x="7433922"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2" name="object 51"/>
            <p:cNvSpPr txBox="1"/>
            <p:nvPr/>
          </p:nvSpPr>
          <p:spPr>
            <a:xfrm>
              <a:off x="7573586" y="4328477"/>
              <a:ext cx="166866" cy="346495"/>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K</a:t>
              </a:r>
              <a:endParaRPr sz="1400" dirty="0">
                <a:solidFill>
                  <a:prstClr val="black"/>
                </a:solidFill>
                <a:latin typeface="Verdana (Body)"/>
                <a:cs typeface="Calibri"/>
              </a:endParaRPr>
            </a:p>
          </p:txBody>
        </p:sp>
        <p:sp>
          <p:nvSpPr>
            <p:cNvPr id="23" name="object 59"/>
            <p:cNvSpPr/>
            <p:nvPr/>
          </p:nvSpPr>
          <p:spPr>
            <a:xfrm>
              <a:off x="6825022"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4" name="object 60"/>
            <p:cNvSpPr txBox="1"/>
            <p:nvPr/>
          </p:nvSpPr>
          <p:spPr>
            <a:xfrm>
              <a:off x="7019793" y="4328477"/>
              <a:ext cx="95874" cy="346495"/>
            </a:xfrm>
            <a:prstGeom prst="ellipse">
              <a:avLst/>
            </a:prstGeom>
          </p:spPr>
          <p:txBody>
            <a:bodyPr vert="horz" wrap="square" lIns="0" tIns="0" rIns="0" bIns="0" rtlCol="0">
              <a:spAutoFit/>
            </a:bodyPr>
            <a:lstStyle/>
            <a:p>
              <a:pPr marL="12700"/>
              <a:r>
                <a:rPr sz="1400" spc="-5" dirty="0">
                  <a:solidFill>
                    <a:prstClr val="black"/>
                  </a:solidFill>
                  <a:latin typeface="Verdana (Body)"/>
                  <a:cs typeface="Calibri"/>
                </a:rPr>
                <a:t>I</a:t>
              </a:r>
              <a:endParaRPr sz="1400">
                <a:solidFill>
                  <a:prstClr val="black"/>
                </a:solidFill>
                <a:latin typeface="Verdana (Body)"/>
                <a:cs typeface="Calibri"/>
              </a:endParaRPr>
            </a:p>
          </p:txBody>
        </p:sp>
        <p:sp>
          <p:nvSpPr>
            <p:cNvPr id="25" name="object 65"/>
            <p:cNvSpPr/>
            <p:nvPr/>
          </p:nvSpPr>
          <p:spPr>
            <a:xfrm>
              <a:off x="5514045"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6" name="object 66"/>
            <p:cNvSpPr txBox="1"/>
            <p:nvPr/>
          </p:nvSpPr>
          <p:spPr>
            <a:xfrm>
              <a:off x="5664399" y="4328477"/>
              <a:ext cx="169794"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C</a:t>
              </a:r>
              <a:endParaRPr sz="1400">
                <a:solidFill>
                  <a:prstClr val="black"/>
                </a:solidFill>
                <a:latin typeface="Verdana (Body)"/>
                <a:cs typeface="Calibri"/>
              </a:endParaRPr>
            </a:p>
          </p:txBody>
        </p:sp>
        <p:sp>
          <p:nvSpPr>
            <p:cNvPr id="27" name="object 71"/>
            <p:cNvSpPr/>
            <p:nvPr/>
          </p:nvSpPr>
          <p:spPr>
            <a:xfrm>
              <a:off x="4905146"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8" name="object 72"/>
            <p:cNvSpPr txBox="1"/>
            <p:nvPr/>
          </p:nvSpPr>
          <p:spPr>
            <a:xfrm>
              <a:off x="5050303" y="4328477"/>
              <a:ext cx="182236" cy="346495"/>
            </a:xfrm>
            <a:prstGeom prst="ellipse">
              <a:avLst/>
            </a:prstGeom>
          </p:spPr>
          <p:txBody>
            <a:bodyPr vert="horz" wrap="square" lIns="0" tIns="0" rIns="0" bIns="0" rtlCol="0">
              <a:spAutoFit/>
            </a:bodyPr>
            <a:lstStyle/>
            <a:p>
              <a:pPr marL="12700"/>
              <a:r>
                <a:rPr sz="1400" spc="-15" dirty="0">
                  <a:solidFill>
                    <a:prstClr val="black"/>
                  </a:solidFill>
                  <a:latin typeface="Verdana (Body)"/>
                  <a:cs typeface="Calibri"/>
                </a:rPr>
                <a:t>A</a:t>
              </a:r>
              <a:endParaRPr sz="1400">
                <a:solidFill>
                  <a:prstClr val="black"/>
                </a:solidFill>
                <a:latin typeface="Verdana (Body)"/>
                <a:cs typeface="Calibri"/>
              </a:endParaRPr>
            </a:p>
          </p:txBody>
        </p:sp>
        <p:sp>
          <p:nvSpPr>
            <p:cNvPr id="29" name="object 77"/>
            <p:cNvSpPr/>
            <p:nvPr/>
          </p:nvSpPr>
          <p:spPr>
            <a:xfrm>
              <a:off x="5735452" y="4982684"/>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30" name="object 78"/>
            <p:cNvSpPr txBox="1"/>
            <p:nvPr/>
          </p:nvSpPr>
          <p:spPr>
            <a:xfrm>
              <a:off x="5876426" y="5021271"/>
              <a:ext cx="191750"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D</a:t>
              </a:r>
              <a:endParaRPr sz="1400">
                <a:solidFill>
                  <a:prstClr val="black"/>
                </a:solidFill>
                <a:latin typeface="Verdana (Body)"/>
                <a:cs typeface="Calibri"/>
              </a:endParaRPr>
            </a:p>
          </p:txBody>
        </p:sp>
        <p:cxnSp>
          <p:nvCxnSpPr>
            <p:cNvPr id="31" name="直接箭头连接符 31"/>
            <p:cNvCxnSpPr>
              <a:stCxn id="5" idx="5"/>
              <a:endCxn id="13" idx="1"/>
            </p:cNvCxnSpPr>
            <p:nvPr/>
          </p:nvCxnSpPr>
          <p:spPr>
            <a:xfrm>
              <a:off x="6978809" y="2774205"/>
              <a:ext cx="524375" cy="24562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2" name="直接箭头连接符 32"/>
            <p:cNvCxnSpPr>
              <a:stCxn id="5" idx="3"/>
              <a:endCxn id="7" idx="7"/>
            </p:cNvCxnSpPr>
            <p:nvPr/>
          </p:nvCxnSpPr>
          <p:spPr>
            <a:xfrm flipH="1">
              <a:off x="6093243" y="2774205"/>
              <a:ext cx="524345" cy="24562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3" name="直接箭头连接符 33"/>
            <p:cNvCxnSpPr>
              <a:stCxn id="7" idx="4"/>
              <a:endCxn id="9" idx="7"/>
            </p:cNvCxnSpPr>
            <p:nvPr/>
          </p:nvCxnSpPr>
          <p:spPr>
            <a:xfrm flipH="1">
              <a:off x="5650429" y="3396382"/>
              <a:ext cx="262204"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4" name="直接箭头连接符 34"/>
            <p:cNvCxnSpPr>
              <a:stCxn id="13" idx="3"/>
              <a:endCxn id="15" idx="0"/>
            </p:cNvCxnSpPr>
            <p:nvPr/>
          </p:nvCxnSpPr>
          <p:spPr>
            <a:xfrm flipH="1">
              <a:off x="7241012" y="3331776"/>
              <a:ext cx="262172"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5" name="直接箭头连接符 35"/>
            <p:cNvCxnSpPr>
              <a:stCxn id="7" idx="4"/>
              <a:endCxn id="11" idx="1"/>
            </p:cNvCxnSpPr>
            <p:nvPr/>
          </p:nvCxnSpPr>
          <p:spPr>
            <a:xfrm>
              <a:off x="5912633" y="3396382"/>
              <a:ext cx="262172"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6" name="直接箭头连接符 36"/>
            <p:cNvCxnSpPr>
              <a:stCxn id="13" idx="5"/>
              <a:endCxn id="17" idx="0"/>
            </p:cNvCxnSpPr>
            <p:nvPr/>
          </p:nvCxnSpPr>
          <p:spPr>
            <a:xfrm>
              <a:off x="7864405" y="3331776"/>
              <a:ext cx="262173"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7" name="直接箭头连接符 37"/>
            <p:cNvCxnSpPr>
              <a:stCxn id="9" idx="4"/>
              <a:endCxn id="25" idx="0"/>
            </p:cNvCxnSpPr>
            <p:nvPr/>
          </p:nvCxnSpPr>
          <p:spPr>
            <a:xfrm>
              <a:off x="5469819" y="4041796"/>
              <a:ext cx="299649"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8" name="直接箭头连接符 38"/>
            <p:cNvCxnSpPr>
              <a:stCxn id="9" idx="4"/>
              <a:endCxn id="27" idx="0"/>
            </p:cNvCxnSpPr>
            <p:nvPr/>
          </p:nvCxnSpPr>
          <p:spPr>
            <a:xfrm flipH="1">
              <a:off x="5160569" y="4041796"/>
              <a:ext cx="309250"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9" name="直接箭头连接符 39"/>
            <p:cNvCxnSpPr>
              <a:stCxn id="15" idx="4"/>
              <a:endCxn id="23" idx="0"/>
            </p:cNvCxnSpPr>
            <p:nvPr/>
          </p:nvCxnSpPr>
          <p:spPr>
            <a:xfrm flipH="1">
              <a:off x="7080445" y="4041796"/>
              <a:ext cx="160567"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40" name="直接箭头连接符 40"/>
            <p:cNvCxnSpPr>
              <a:stCxn id="11" idx="4"/>
              <a:endCxn id="19" idx="0"/>
            </p:cNvCxnSpPr>
            <p:nvPr/>
          </p:nvCxnSpPr>
          <p:spPr>
            <a:xfrm>
              <a:off x="6355416" y="4041796"/>
              <a:ext cx="137984" cy="244815"/>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41" name="直接箭头连接符 41"/>
            <p:cNvCxnSpPr>
              <a:stCxn id="15" idx="4"/>
              <a:endCxn id="21" idx="0"/>
            </p:cNvCxnSpPr>
            <p:nvPr/>
          </p:nvCxnSpPr>
          <p:spPr>
            <a:xfrm>
              <a:off x="7241012" y="4041796"/>
              <a:ext cx="448333" cy="249889"/>
            </a:xfrm>
            <a:prstGeom prst="straightConnector1">
              <a:avLst/>
            </a:prstGeom>
            <a:noFill/>
            <a:ln w="38100" cap="flat" cmpd="sng" algn="ctr">
              <a:solidFill>
                <a:srgbClr val="4F81BD">
                  <a:shade val="95000"/>
                  <a:satMod val="105000"/>
                </a:srgbClr>
              </a:solidFill>
              <a:prstDash val="solid"/>
              <a:tailEnd type="triangle"/>
            </a:ln>
            <a:effectLst/>
          </p:spPr>
        </p:cxnSp>
      </p:grpSp>
    </p:spTree>
    <p:extLst>
      <p:ext uri="{BB962C8B-B14F-4D97-AF65-F5344CB8AC3E}">
        <p14:creationId xmlns:p14="http://schemas.microsoft.com/office/powerpoint/2010/main" val="382257874"/>
      </p:ext>
    </p:extLst>
  </p:cSld>
  <p:clrMapOvr>
    <a:masterClrMapping/>
  </p:clrMapOvr>
  <p:transition>
    <p:wipe dir="u"/>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t>Inserting a node into a BST</a:t>
            </a:r>
          </a:p>
        </p:txBody>
      </p:sp>
      <p:sp>
        <p:nvSpPr>
          <p:cNvPr id="3" name="Content Placeholder 1"/>
          <p:cNvSpPr txBox="1">
            <a:spLocks/>
          </p:cNvSpPr>
          <p:nvPr/>
        </p:nvSpPr>
        <p:spPr>
          <a:xfrm>
            <a:off x="1084801"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nSpc>
                <a:spcPct val="150000"/>
              </a:lnSpc>
              <a:buFont typeface="+mj-lt"/>
              <a:buAutoNum type="arabicPeriod"/>
            </a:pPr>
            <a:r>
              <a:rPr lang="en-SG" sz="1800"/>
              <a:t>Use BSTT(root, ‘D’) to get to the correct empty location to insert ‘D’</a:t>
            </a:r>
          </a:p>
          <a:p>
            <a:pPr marL="342900" indent="-342900">
              <a:lnSpc>
                <a:spcPct val="150000"/>
              </a:lnSpc>
              <a:buFont typeface="+mj-lt"/>
              <a:buAutoNum type="arabicPeriod"/>
            </a:pPr>
            <a:r>
              <a:rPr lang="en-SG" sz="1800"/>
              <a:t>Add the new node ‘D’</a:t>
            </a:r>
          </a:p>
        </p:txBody>
      </p:sp>
      <p:grpSp>
        <p:nvGrpSpPr>
          <p:cNvPr id="4" name="Group 3"/>
          <p:cNvGrpSpPr/>
          <p:nvPr/>
        </p:nvGrpSpPr>
        <p:grpSpPr>
          <a:xfrm>
            <a:off x="3131813" y="3065077"/>
            <a:ext cx="2880375" cy="2507015"/>
            <a:chOff x="4905146" y="2397660"/>
            <a:chExt cx="3476854" cy="3026178"/>
          </a:xfrm>
        </p:grpSpPr>
        <p:sp>
          <p:nvSpPr>
            <p:cNvPr id="5" name="object 8"/>
            <p:cNvSpPr/>
            <p:nvPr/>
          </p:nvSpPr>
          <p:spPr>
            <a:xfrm>
              <a:off x="6542776" y="2397660"/>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6" name="object 9"/>
            <p:cNvSpPr txBox="1"/>
            <p:nvPr/>
          </p:nvSpPr>
          <p:spPr>
            <a:xfrm>
              <a:off x="6682876" y="2448510"/>
              <a:ext cx="193945"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H</a:t>
              </a:r>
              <a:endParaRPr sz="1400">
                <a:solidFill>
                  <a:prstClr val="black"/>
                </a:solidFill>
                <a:latin typeface="Verdana (Body)"/>
                <a:cs typeface="Calibri"/>
              </a:endParaRPr>
            </a:p>
          </p:txBody>
        </p:sp>
        <p:sp>
          <p:nvSpPr>
            <p:cNvPr id="7" name="object 11"/>
            <p:cNvSpPr/>
            <p:nvPr/>
          </p:nvSpPr>
          <p:spPr>
            <a:xfrm>
              <a:off x="5657210" y="2955228"/>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8" name="object 12"/>
            <p:cNvSpPr txBox="1"/>
            <p:nvPr/>
          </p:nvSpPr>
          <p:spPr>
            <a:xfrm>
              <a:off x="5812684" y="2992020"/>
              <a:ext cx="158085"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E</a:t>
              </a:r>
              <a:endParaRPr sz="1400">
                <a:solidFill>
                  <a:prstClr val="black"/>
                </a:solidFill>
                <a:latin typeface="Verdana (Body)"/>
                <a:cs typeface="Calibri"/>
              </a:endParaRPr>
            </a:p>
          </p:txBody>
        </p:sp>
        <p:sp>
          <p:nvSpPr>
            <p:cNvPr id="9" name="object 14"/>
            <p:cNvSpPr/>
            <p:nvPr/>
          </p:nvSpPr>
          <p:spPr>
            <a:xfrm>
              <a:off x="5214396"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0" name="object 15"/>
            <p:cNvSpPr txBox="1"/>
            <p:nvPr/>
          </p:nvSpPr>
          <p:spPr>
            <a:xfrm>
              <a:off x="5363535" y="3637434"/>
              <a:ext cx="172720" cy="346495"/>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B</a:t>
              </a:r>
              <a:endParaRPr sz="1400">
                <a:solidFill>
                  <a:prstClr val="black"/>
                </a:solidFill>
                <a:latin typeface="Verdana (Body)"/>
                <a:cs typeface="Calibri"/>
              </a:endParaRPr>
            </a:p>
          </p:txBody>
        </p:sp>
        <p:sp>
          <p:nvSpPr>
            <p:cNvPr id="11" name="object 17"/>
            <p:cNvSpPr/>
            <p:nvPr/>
          </p:nvSpPr>
          <p:spPr>
            <a:xfrm>
              <a:off x="6099993"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2" name="object 18"/>
            <p:cNvSpPr txBox="1"/>
            <p:nvPr/>
          </p:nvSpPr>
          <p:spPr>
            <a:xfrm>
              <a:off x="6258771" y="3637434"/>
              <a:ext cx="150765"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F</a:t>
              </a:r>
              <a:endParaRPr sz="1400">
                <a:solidFill>
                  <a:prstClr val="black"/>
                </a:solidFill>
                <a:latin typeface="Verdana (Body)"/>
                <a:cs typeface="Calibri"/>
              </a:endParaRPr>
            </a:p>
          </p:txBody>
        </p:sp>
        <p:sp>
          <p:nvSpPr>
            <p:cNvPr id="13" name="object 20"/>
            <p:cNvSpPr/>
            <p:nvPr/>
          </p:nvSpPr>
          <p:spPr>
            <a:xfrm>
              <a:off x="7428372" y="2955228"/>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4" name="object 21"/>
            <p:cNvSpPr txBox="1"/>
            <p:nvPr/>
          </p:nvSpPr>
          <p:spPr>
            <a:xfrm>
              <a:off x="7591612" y="2992020"/>
              <a:ext cx="140520"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L</a:t>
              </a:r>
              <a:endParaRPr sz="1400">
                <a:solidFill>
                  <a:prstClr val="black"/>
                </a:solidFill>
                <a:latin typeface="Verdana (Body)"/>
                <a:cs typeface="Calibri"/>
              </a:endParaRPr>
            </a:p>
          </p:txBody>
        </p:sp>
        <p:sp>
          <p:nvSpPr>
            <p:cNvPr id="15" name="object 23"/>
            <p:cNvSpPr/>
            <p:nvPr/>
          </p:nvSpPr>
          <p:spPr>
            <a:xfrm>
              <a:off x="6985589"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6" name="object 24"/>
            <p:cNvSpPr txBox="1"/>
            <p:nvPr/>
          </p:nvSpPr>
          <p:spPr>
            <a:xfrm>
              <a:off x="7160434" y="3637434"/>
              <a:ext cx="113441" cy="346495"/>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J</a:t>
              </a:r>
              <a:endParaRPr sz="1400">
                <a:solidFill>
                  <a:prstClr val="black"/>
                </a:solidFill>
                <a:latin typeface="Verdana (Body)"/>
                <a:cs typeface="Calibri"/>
              </a:endParaRPr>
            </a:p>
          </p:txBody>
        </p:sp>
        <p:sp>
          <p:nvSpPr>
            <p:cNvPr id="17" name="object 26"/>
            <p:cNvSpPr/>
            <p:nvPr/>
          </p:nvSpPr>
          <p:spPr>
            <a:xfrm>
              <a:off x="7871155"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8" name="object 27"/>
            <p:cNvSpPr txBox="1"/>
            <p:nvPr/>
          </p:nvSpPr>
          <p:spPr>
            <a:xfrm>
              <a:off x="7984741" y="3637434"/>
              <a:ext cx="254689" cy="346495"/>
            </a:xfrm>
            <a:prstGeom prst="ellipse">
              <a:avLst/>
            </a:prstGeom>
          </p:spPr>
          <p:txBody>
            <a:bodyPr vert="horz" wrap="square" lIns="0" tIns="0" rIns="0" bIns="0" rtlCol="0">
              <a:spAutoFit/>
            </a:bodyPr>
            <a:lstStyle/>
            <a:p>
              <a:pPr marL="12700"/>
              <a:r>
                <a:rPr sz="1400" spc="-20" dirty="0">
                  <a:solidFill>
                    <a:prstClr val="black"/>
                  </a:solidFill>
                  <a:latin typeface="Verdana (Body)"/>
                  <a:cs typeface="Calibri"/>
                </a:rPr>
                <a:t>M</a:t>
              </a:r>
              <a:endParaRPr sz="1400">
                <a:solidFill>
                  <a:prstClr val="black"/>
                </a:solidFill>
                <a:latin typeface="Verdana (Body)"/>
                <a:cs typeface="Calibri"/>
              </a:endParaRPr>
            </a:p>
          </p:txBody>
        </p:sp>
        <p:sp>
          <p:nvSpPr>
            <p:cNvPr id="19" name="object 47"/>
            <p:cNvSpPr/>
            <p:nvPr/>
          </p:nvSpPr>
          <p:spPr>
            <a:xfrm>
              <a:off x="6237977" y="4286611"/>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0" name="object 48"/>
            <p:cNvSpPr txBox="1"/>
            <p:nvPr/>
          </p:nvSpPr>
          <p:spPr>
            <a:xfrm>
              <a:off x="6364907" y="4323403"/>
              <a:ext cx="196141" cy="346495"/>
            </a:xfrm>
            <a:prstGeom prst="ellipse">
              <a:avLst/>
            </a:prstGeom>
          </p:spPr>
          <p:txBody>
            <a:bodyPr vert="horz" wrap="square" lIns="0" tIns="0" rIns="0" bIns="0" rtlCol="0">
              <a:spAutoFit/>
            </a:bodyPr>
            <a:lstStyle/>
            <a:p>
              <a:pPr marL="12700"/>
              <a:r>
                <a:rPr sz="1400" spc="-15" dirty="0">
                  <a:solidFill>
                    <a:prstClr val="black"/>
                  </a:solidFill>
                  <a:latin typeface="Verdana (Body)"/>
                  <a:cs typeface="Calibri"/>
                </a:rPr>
                <a:t>G</a:t>
              </a:r>
              <a:endParaRPr sz="1400" dirty="0">
                <a:solidFill>
                  <a:prstClr val="black"/>
                </a:solidFill>
                <a:latin typeface="Verdana (Body)"/>
                <a:cs typeface="Calibri"/>
              </a:endParaRPr>
            </a:p>
          </p:txBody>
        </p:sp>
        <p:sp>
          <p:nvSpPr>
            <p:cNvPr id="21" name="object 50"/>
            <p:cNvSpPr/>
            <p:nvPr/>
          </p:nvSpPr>
          <p:spPr>
            <a:xfrm>
              <a:off x="7433922"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2" name="object 51"/>
            <p:cNvSpPr txBox="1"/>
            <p:nvPr/>
          </p:nvSpPr>
          <p:spPr>
            <a:xfrm>
              <a:off x="7573586" y="4328477"/>
              <a:ext cx="166866" cy="346495"/>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K</a:t>
              </a:r>
              <a:endParaRPr sz="1400" dirty="0">
                <a:solidFill>
                  <a:prstClr val="black"/>
                </a:solidFill>
                <a:latin typeface="Verdana (Body)"/>
                <a:cs typeface="Calibri"/>
              </a:endParaRPr>
            </a:p>
          </p:txBody>
        </p:sp>
        <p:sp>
          <p:nvSpPr>
            <p:cNvPr id="23" name="object 59"/>
            <p:cNvSpPr/>
            <p:nvPr/>
          </p:nvSpPr>
          <p:spPr>
            <a:xfrm>
              <a:off x="6825022"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4" name="object 60"/>
            <p:cNvSpPr txBox="1"/>
            <p:nvPr/>
          </p:nvSpPr>
          <p:spPr>
            <a:xfrm>
              <a:off x="7019793" y="4328477"/>
              <a:ext cx="95874" cy="346495"/>
            </a:xfrm>
            <a:prstGeom prst="ellipse">
              <a:avLst/>
            </a:prstGeom>
          </p:spPr>
          <p:txBody>
            <a:bodyPr vert="horz" wrap="square" lIns="0" tIns="0" rIns="0" bIns="0" rtlCol="0">
              <a:spAutoFit/>
            </a:bodyPr>
            <a:lstStyle/>
            <a:p>
              <a:pPr marL="12700"/>
              <a:r>
                <a:rPr sz="1400" spc="-5" dirty="0">
                  <a:solidFill>
                    <a:prstClr val="black"/>
                  </a:solidFill>
                  <a:latin typeface="Verdana (Body)"/>
                  <a:cs typeface="Calibri"/>
                </a:rPr>
                <a:t>I</a:t>
              </a:r>
              <a:endParaRPr sz="1400">
                <a:solidFill>
                  <a:prstClr val="black"/>
                </a:solidFill>
                <a:latin typeface="Verdana (Body)"/>
                <a:cs typeface="Calibri"/>
              </a:endParaRPr>
            </a:p>
          </p:txBody>
        </p:sp>
        <p:sp>
          <p:nvSpPr>
            <p:cNvPr id="25" name="object 65"/>
            <p:cNvSpPr/>
            <p:nvPr/>
          </p:nvSpPr>
          <p:spPr>
            <a:xfrm>
              <a:off x="5514045"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6" name="object 66"/>
            <p:cNvSpPr txBox="1"/>
            <p:nvPr/>
          </p:nvSpPr>
          <p:spPr>
            <a:xfrm>
              <a:off x="5664399" y="4328477"/>
              <a:ext cx="169794"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C</a:t>
              </a:r>
              <a:endParaRPr sz="1400">
                <a:solidFill>
                  <a:prstClr val="black"/>
                </a:solidFill>
                <a:latin typeface="Verdana (Body)"/>
                <a:cs typeface="Calibri"/>
              </a:endParaRPr>
            </a:p>
          </p:txBody>
        </p:sp>
        <p:sp>
          <p:nvSpPr>
            <p:cNvPr id="27" name="object 71"/>
            <p:cNvSpPr/>
            <p:nvPr/>
          </p:nvSpPr>
          <p:spPr>
            <a:xfrm>
              <a:off x="4905146"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8" name="object 72"/>
            <p:cNvSpPr txBox="1"/>
            <p:nvPr/>
          </p:nvSpPr>
          <p:spPr>
            <a:xfrm>
              <a:off x="5050303" y="4328477"/>
              <a:ext cx="182236" cy="346495"/>
            </a:xfrm>
            <a:prstGeom prst="ellipse">
              <a:avLst/>
            </a:prstGeom>
          </p:spPr>
          <p:txBody>
            <a:bodyPr vert="horz" wrap="square" lIns="0" tIns="0" rIns="0" bIns="0" rtlCol="0">
              <a:spAutoFit/>
            </a:bodyPr>
            <a:lstStyle/>
            <a:p>
              <a:pPr marL="12700"/>
              <a:r>
                <a:rPr sz="1400" spc="-15" dirty="0">
                  <a:solidFill>
                    <a:prstClr val="black"/>
                  </a:solidFill>
                  <a:latin typeface="Verdana (Body)"/>
                  <a:cs typeface="Calibri"/>
                </a:rPr>
                <a:t>A</a:t>
              </a:r>
              <a:endParaRPr sz="1400">
                <a:solidFill>
                  <a:prstClr val="black"/>
                </a:solidFill>
                <a:latin typeface="Verdana (Body)"/>
                <a:cs typeface="Calibri"/>
              </a:endParaRPr>
            </a:p>
          </p:txBody>
        </p:sp>
        <p:sp>
          <p:nvSpPr>
            <p:cNvPr id="29" name="object 77"/>
            <p:cNvSpPr/>
            <p:nvPr/>
          </p:nvSpPr>
          <p:spPr>
            <a:xfrm>
              <a:off x="5735452" y="4982684"/>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30" name="object 78"/>
            <p:cNvSpPr txBox="1"/>
            <p:nvPr/>
          </p:nvSpPr>
          <p:spPr>
            <a:xfrm>
              <a:off x="5876426" y="5021271"/>
              <a:ext cx="191750"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D</a:t>
              </a:r>
              <a:endParaRPr sz="1400">
                <a:solidFill>
                  <a:prstClr val="black"/>
                </a:solidFill>
                <a:latin typeface="Verdana (Body)"/>
                <a:cs typeface="Calibri"/>
              </a:endParaRPr>
            </a:p>
          </p:txBody>
        </p:sp>
        <p:cxnSp>
          <p:nvCxnSpPr>
            <p:cNvPr id="31" name="直接箭头连接符 31"/>
            <p:cNvCxnSpPr>
              <a:stCxn id="5" idx="5"/>
              <a:endCxn id="13" idx="1"/>
            </p:cNvCxnSpPr>
            <p:nvPr/>
          </p:nvCxnSpPr>
          <p:spPr>
            <a:xfrm>
              <a:off x="6978809" y="2774205"/>
              <a:ext cx="524375" cy="24562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2" name="直接箭头连接符 32"/>
            <p:cNvCxnSpPr>
              <a:stCxn id="5" idx="3"/>
              <a:endCxn id="7" idx="7"/>
            </p:cNvCxnSpPr>
            <p:nvPr/>
          </p:nvCxnSpPr>
          <p:spPr>
            <a:xfrm flipH="1">
              <a:off x="6093243" y="2774205"/>
              <a:ext cx="524345" cy="24562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3" name="直接箭头连接符 33"/>
            <p:cNvCxnSpPr>
              <a:stCxn id="7" idx="4"/>
              <a:endCxn id="9" idx="7"/>
            </p:cNvCxnSpPr>
            <p:nvPr/>
          </p:nvCxnSpPr>
          <p:spPr>
            <a:xfrm flipH="1">
              <a:off x="5650429" y="3396382"/>
              <a:ext cx="262204"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4" name="直接箭头连接符 34"/>
            <p:cNvCxnSpPr>
              <a:stCxn id="13" idx="3"/>
              <a:endCxn id="15" idx="0"/>
            </p:cNvCxnSpPr>
            <p:nvPr/>
          </p:nvCxnSpPr>
          <p:spPr>
            <a:xfrm flipH="1">
              <a:off x="7241012" y="3331776"/>
              <a:ext cx="262172"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5" name="直接箭头连接符 35"/>
            <p:cNvCxnSpPr>
              <a:stCxn id="7" idx="4"/>
              <a:endCxn id="11" idx="1"/>
            </p:cNvCxnSpPr>
            <p:nvPr/>
          </p:nvCxnSpPr>
          <p:spPr>
            <a:xfrm>
              <a:off x="5912633" y="3396382"/>
              <a:ext cx="262172"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6" name="直接箭头连接符 36"/>
            <p:cNvCxnSpPr>
              <a:stCxn id="13" idx="5"/>
              <a:endCxn id="17" idx="0"/>
            </p:cNvCxnSpPr>
            <p:nvPr/>
          </p:nvCxnSpPr>
          <p:spPr>
            <a:xfrm>
              <a:off x="7864405" y="3331776"/>
              <a:ext cx="262173"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7" name="直接箭头连接符 37"/>
            <p:cNvCxnSpPr>
              <a:stCxn id="9" idx="4"/>
              <a:endCxn id="25" idx="0"/>
            </p:cNvCxnSpPr>
            <p:nvPr/>
          </p:nvCxnSpPr>
          <p:spPr>
            <a:xfrm>
              <a:off x="5469819" y="4041796"/>
              <a:ext cx="299649"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8" name="直接箭头连接符 38"/>
            <p:cNvCxnSpPr>
              <a:stCxn id="9" idx="4"/>
              <a:endCxn id="27" idx="0"/>
            </p:cNvCxnSpPr>
            <p:nvPr/>
          </p:nvCxnSpPr>
          <p:spPr>
            <a:xfrm flipH="1">
              <a:off x="5160569" y="4041796"/>
              <a:ext cx="309250"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9" name="直接箭头连接符 39"/>
            <p:cNvCxnSpPr>
              <a:stCxn id="15" idx="4"/>
              <a:endCxn id="23" idx="0"/>
            </p:cNvCxnSpPr>
            <p:nvPr/>
          </p:nvCxnSpPr>
          <p:spPr>
            <a:xfrm flipH="1">
              <a:off x="7080445" y="4041796"/>
              <a:ext cx="160567"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40" name="直接箭头连接符 40"/>
            <p:cNvCxnSpPr>
              <a:stCxn id="11" idx="4"/>
              <a:endCxn id="19" idx="0"/>
            </p:cNvCxnSpPr>
            <p:nvPr/>
          </p:nvCxnSpPr>
          <p:spPr>
            <a:xfrm>
              <a:off x="6355416" y="4041796"/>
              <a:ext cx="137984" cy="244815"/>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41" name="直接箭头连接符 41"/>
            <p:cNvCxnSpPr>
              <a:stCxn id="15" idx="4"/>
              <a:endCxn id="21" idx="0"/>
            </p:cNvCxnSpPr>
            <p:nvPr/>
          </p:nvCxnSpPr>
          <p:spPr>
            <a:xfrm>
              <a:off x="7241012" y="4041796"/>
              <a:ext cx="448333" cy="249889"/>
            </a:xfrm>
            <a:prstGeom prst="straightConnector1">
              <a:avLst/>
            </a:prstGeom>
            <a:noFill/>
            <a:ln w="38100" cap="flat" cmpd="sng" algn="ctr">
              <a:solidFill>
                <a:srgbClr val="4F81BD">
                  <a:shade val="95000"/>
                  <a:satMod val="105000"/>
                </a:srgbClr>
              </a:solidFill>
              <a:prstDash val="solid"/>
              <a:tailEnd type="triangle"/>
            </a:ln>
            <a:effectLst/>
          </p:spPr>
        </p:cxnSp>
      </p:grpSp>
      <p:cxnSp>
        <p:nvCxnSpPr>
          <p:cNvPr id="42" name="直接箭头连接符 42"/>
          <p:cNvCxnSpPr/>
          <p:nvPr/>
        </p:nvCxnSpPr>
        <p:spPr>
          <a:xfrm>
            <a:off x="3847854" y="4999639"/>
            <a:ext cx="183423" cy="206982"/>
          </a:xfrm>
          <a:prstGeom prst="straightConnector1">
            <a:avLst/>
          </a:prstGeom>
          <a:noFill/>
          <a:ln w="38100" cap="flat" cmpd="sng" algn="ctr">
            <a:solidFill>
              <a:srgbClr val="4F81BD">
                <a:shade val="95000"/>
                <a:satMod val="105000"/>
              </a:srgbClr>
            </a:solidFill>
            <a:prstDash val="solid"/>
            <a:tailEnd type="triangle"/>
          </a:ln>
          <a:effectLst/>
        </p:spPr>
      </p:cxnSp>
      <p:sp>
        <p:nvSpPr>
          <p:cNvPr id="43" name="文本框 129"/>
          <p:cNvSpPr txBox="1"/>
          <p:nvPr/>
        </p:nvSpPr>
        <p:spPr>
          <a:xfrm>
            <a:off x="3710906" y="3168504"/>
            <a:ext cx="878377" cy="307777"/>
          </a:xfrm>
          <a:prstGeom prst="rect">
            <a:avLst/>
          </a:prstGeom>
          <a:noFill/>
        </p:spPr>
        <p:txBody>
          <a:bodyPr wrap="square" rtlCol="0">
            <a:spAutoFit/>
          </a:bodyPr>
          <a:lstStyle/>
          <a:p>
            <a:r>
              <a:rPr lang="en-US" altLang="zh-CN" sz="1400" spc="-150" dirty="0">
                <a:solidFill>
                  <a:srgbClr val="C00000"/>
                </a:solidFill>
              </a:rPr>
              <a:t>‘D’ &lt; ‘H’</a:t>
            </a:r>
            <a:endParaRPr lang="zh-CN" altLang="en-US" sz="1400" spc="-150" dirty="0">
              <a:solidFill>
                <a:srgbClr val="C00000"/>
              </a:solidFill>
            </a:endParaRPr>
          </a:p>
        </p:txBody>
      </p:sp>
      <p:sp>
        <p:nvSpPr>
          <p:cNvPr id="44" name="文本框 130"/>
          <p:cNvSpPr txBox="1"/>
          <p:nvPr/>
        </p:nvSpPr>
        <p:spPr>
          <a:xfrm>
            <a:off x="3114137" y="3773057"/>
            <a:ext cx="878377" cy="307777"/>
          </a:xfrm>
          <a:prstGeom prst="rect">
            <a:avLst/>
          </a:prstGeom>
          <a:noFill/>
        </p:spPr>
        <p:txBody>
          <a:bodyPr wrap="square" rtlCol="0">
            <a:spAutoFit/>
          </a:bodyPr>
          <a:lstStyle/>
          <a:p>
            <a:r>
              <a:rPr lang="en-US" altLang="zh-CN" sz="1400" spc="-150" dirty="0">
                <a:solidFill>
                  <a:srgbClr val="C00000"/>
                </a:solidFill>
              </a:rPr>
              <a:t>‘D’ &lt; ‘E’</a:t>
            </a:r>
            <a:endParaRPr lang="zh-CN" altLang="en-US" sz="1400" spc="-150" dirty="0">
              <a:solidFill>
                <a:srgbClr val="C00000"/>
              </a:solidFill>
            </a:endParaRPr>
          </a:p>
        </p:txBody>
      </p:sp>
      <p:sp>
        <p:nvSpPr>
          <p:cNvPr id="45" name="文本框 131"/>
          <p:cNvSpPr txBox="1"/>
          <p:nvPr/>
        </p:nvSpPr>
        <p:spPr>
          <a:xfrm>
            <a:off x="3626505" y="4310863"/>
            <a:ext cx="878377" cy="307777"/>
          </a:xfrm>
          <a:prstGeom prst="rect">
            <a:avLst/>
          </a:prstGeom>
          <a:noFill/>
        </p:spPr>
        <p:txBody>
          <a:bodyPr wrap="square" rtlCol="0">
            <a:spAutoFit/>
          </a:bodyPr>
          <a:lstStyle/>
          <a:p>
            <a:r>
              <a:rPr lang="en-US" altLang="zh-CN" sz="1400" spc="-150" dirty="0">
                <a:solidFill>
                  <a:srgbClr val="C00000"/>
                </a:solidFill>
              </a:rPr>
              <a:t>‘D’ &gt; ‘B’</a:t>
            </a:r>
            <a:endParaRPr lang="zh-CN" altLang="en-US" sz="1400" spc="-150" dirty="0">
              <a:solidFill>
                <a:srgbClr val="C00000"/>
              </a:solidFill>
            </a:endParaRPr>
          </a:p>
        </p:txBody>
      </p:sp>
      <p:sp>
        <p:nvSpPr>
          <p:cNvPr id="46" name="文本框 132"/>
          <p:cNvSpPr txBox="1"/>
          <p:nvPr/>
        </p:nvSpPr>
        <p:spPr>
          <a:xfrm>
            <a:off x="3900917" y="4937859"/>
            <a:ext cx="878377" cy="307777"/>
          </a:xfrm>
          <a:prstGeom prst="rect">
            <a:avLst/>
          </a:prstGeom>
          <a:noFill/>
        </p:spPr>
        <p:txBody>
          <a:bodyPr wrap="square" rtlCol="0">
            <a:spAutoFit/>
          </a:bodyPr>
          <a:lstStyle/>
          <a:p>
            <a:r>
              <a:rPr lang="en-US" altLang="zh-CN" sz="1400" spc="-150" dirty="0">
                <a:solidFill>
                  <a:srgbClr val="C00000"/>
                </a:solidFill>
              </a:rPr>
              <a:t>‘D’ &gt; ‘C’</a:t>
            </a:r>
            <a:endParaRPr lang="zh-CN" altLang="en-US" sz="1400" spc="-150" dirty="0">
              <a:solidFill>
                <a:srgbClr val="C00000"/>
              </a:solidFill>
            </a:endParaRPr>
          </a:p>
        </p:txBody>
      </p:sp>
    </p:spTree>
    <p:extLst>
      <p:ext uri="{BB962C8B-B14F-4D97-AF65-F5344CB8AC3E}">
        <p14:creationId xmlns:p14="http://schemas.microsoft.com/office/powerpoint/2010/main" val="3388937991"/>
      </p:ext>
    </p:extLst>
  </p:cSld>
  <p:clrMapOvr>
    <a:masterClrMapping/>
  </p:clrMapOvr>
  <p:transition>
    <p:wipe dir="u"/>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t>Inserting a node into a BST</a:t>
            </a:r>
          </a:p>
        </p:txBody>
      </p:sp>
      <p:sp>
        <p:nvSpPr>
          <p:cNvPr id="3" name="Content Placeholder 1"/>
          <p:cNvSpPr txBox="1">
            <a:spLocks/>
          </p:cNvSpPr>
          <p:nvPr/>
        </p:nvSpPr>
        <p:spPr>
          <a:xfrm>
            <a:off x="1084801"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SG" sz="1800"/>
              <a:t>Node insertion is relatively simple!</a:t>
            </a:r>
          </a:p>
          <a:p>
            <a:pPr>
              <a:lnSpc>
                <a:spcPct val="150000"/>
              </a:lnSpc>
            </a:pPr>
            <a:r>
              <a:rPr lang="en-SG" sz="1800"/>
              <a:t>Further exercise: Try Inserting ‘Z’</a:t>
            </a:r>
          </a:p>
        </p:txBody>
      </p:sp>
      <p:grpSp>
        <p:nvGrpSpPr>
          <p:cNvPr id="4" name="Group 3"/>
          <p:cNvGrpSpPr/>
          <p:nvPr/>
        </p:nvGrpSpPr>
        <p:grpSpPr>
          <a:xfrm>
            <a:off x="3131813" y="3065077"/>
            <a:ext cx="2880375" cy="1934562"/>
            <a:chOff x="4905146" y="2397660"/>
            <a:chExt cx="3476854" cy="2335179"/>
          </a:xfrm>
        </p:grpSpPr>
        <p:sp>
          <p:nvSpPr>
            <p:cNvPr id="5" name="object 8"/>
            <p:cNvSpPr/>
            <p:nvPr/>
          </p:nvSpPr>
          <p:spPr>
            <a:xfrm>
              <a:off x="6542776" y="2397660"/>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6" name="object 9"/>
            <p:cNvSpPr txBox="1"/>
            <p:nvPr/>
          </p:nvSpPr>
          <p:spPr>
            <a:xfrm>
              <a:off x="6682876" y="2448510"/>
              <a:ext cx="193945"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H</a:t>
              </a:r>
              <a:endParaRPr sz="1400">
                <a:solidFill>
                  <a:prstClr val="black"/>
                </a:solidFill>
                <a:latin typeface="Verdana (Body)"/>
                <a:cs typeface="Calibri"/>
              </a:endParaRPr>
            </a:p>
          </p:txBody>
        </p:sp>
        <p:sp>
          <p:nvSpPr>
            <p:cNvPr id="7" name="object 11"/>
            <p:cNvSpPr/>
            <p:nvPr/>
          </p:nvSpPr>
          <p:spPr>
            <a:xfrm>
              <a:off x="5657210" y="2955228"/>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8" name="object 12"/>
            <p:cNvSpPr txBox="1"/>
            <p:nvPr/>
          </p:nvSpPr>
          <p:spPr>
            <a:xfrm>
              <a:off x="5812684" y="2992020"/>
              <a:ext cx="158085"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E</a:t>
              </a:r>
              <a:endParaRPr sz="1400">
                <a:solidFill>
                  <a:prstClr val="black"/>
                </a:solidFill>
                <a:latin typeface="Verdana (Body)"/>
                <a:cs typeface="Calibri"/>
              </a:endParaRPr>
            </a:p>
          </p:txBody>
        </p:sp>
        <p:sp>
          <p:nvSpPr>
            <p:cNvPr id="9" name="object 14"/>
            <p:cNvSpPr/>
            <p:nvPr/>
          </p:nvSpPr>
          <p:spPr>
            <a:xfrm>
              <a:off x="5214396"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0" name="object 15"/>
            <p:cNvSpPr txBox="1"/>
            <p:nvPr/>
          </p:nvSpPr>
          <p:spPr>
            <a:xfrm>
              <a:off x="5363535" y="3637434"/>
              <a:ext cx="172720" cy="346495"/>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B</a:t>
              </a:r>
              <a:endParaRPr sz="1400">
                <a:solidFill>
                  <a:prstClr val="black"/>
                </a:solidFill>
                <a:latin typeface="Verdana (Body)"/>
                <a:cs typeface="Calibri"/>
              </a:endParaRPr>
            </a:p>
          </p:txBody>
        </p:sp>
        <p:sp>
          <p:nvSpPr>
            <p:cNvPr id="11" name="object 17"/>
            <p:cNvSpPr/>
            <p:nvPr/>
          </p:nvSpPr>
          <p:spPr>
            <a:xfrm>
              <a:off x="6099993"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2" name="object 18"/>
            <p:cNvSpPr txBox="1"/>
            <p:nvPr/>
          </p:nvSpPr>
          <p:spPr>
            <a:xfrm>
              <a:off x="6258771" y="3637434"/>
              <a:ext cx="150765"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F</a:t>
              </a:r>
              <a:endParaRPr sz="1400">
                <a:solidFill>
                  <a:prstClr val="black"/>
                </a:solidFill>
                <a:latin typeface="Verdana (Body)"/>
                <a:cs typeface="Calibri"/>
              </a:endParaRPr>
            </a:p>
          </p:txBody>
        </p:sp>
        <p:sp>
          <p:nvSpPr>
            <p:cNvPr id="13" name="object 20"/>
            <p:cNvSpPr/>
            <p:nvPr/>
          </p:nvSpPr>
          <p:spPr>
            <a:xfrm>
              <a:off x="7428372" y="2955228"/>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4" name="object 21"/>
            <p:cNvSpPr txBox="1"/>
            <p:nvPr/>
          </p:nvSpPr>
          <p:spPr>
            <a:xfrm>
              <a:off x="7591612" y="2992020"/>
              <a:ext cx="140520"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L</a:t>
              </a:r>
              <a:endParaRPr sz="1400">
                <a:solidFill>
                  <a:prstClr val="black"/>
                </a:solidFill>
                <a:latin typeface="Verdana (Body)"/>
                <a:cs typeface="Calibri"/>
              </a:endParaRPr>
            </a:p>
          </p:txBody>
        </p:sp>
        <p:sp>
          <p:nvSpPr>
            <p:cNvPr id="15" name="object 23"/>
            <p:cNvSpPr/>
            <p:nvPr/>
          </p:nvSpPr>
          <p:spPr>
            <a:xfrm>
              <a:off x="6985589"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6" name="object 24"/>
            <p:cNvSpPr txBox="1"/>
            <p:nvPr/>
          </p:nvSpPr>
          <p:spPr>
            <a:xfrm>
              <a:off x="7160434" y="3637434"/>
              <a:ext cx="113441" cy="346495"/>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J</a:t>
              </a:r>
              <a:endParaRPr sz="1400">
                <a:solidFill>
                  <a:prstClr val="black"/>
                </a:solidFill>
                <a:latin typeface="Verdana (Body)"/>
                <a:cs typeface="Calibri"/>
              </a:endParaRPr>
            </a:p>
          </p:txBody>
        </p:sp>
        <p:sp>
          <p:nvSpPr>
            <p:cNvPr id="17" name="object 26"/>
            <p:cNvSpPr/>
            <p:nvPr/>
          </p:nvSpPr>
          <p:spPr>
            <a:xfrm>
              <a:off x="7871155"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8" name="object 27"/>
            <p:cNvSpPr txBox="1"/>
            <p:nvPr/>
          </p:nvSpPr>
          <p:spPr>
            <a:xfrm>
              <a:off x="7984741" y="3637434"/>
              <a:ext cx="254689" cy="346495"/>
            </a:xfrm>
            <a:prstGeom prst="ellipse">
              <a:avLst/>
            </a:prstGeom>
          </p:spPr>
          <p:txBody>
            <a:bodyPr vert="horz" wrap="square" lIns="0" tIns="0" rIns="0" bIns="0" rtlCol="0">
              <a:spAutoFit/>
            </a:bodyPr>
            <a:lstStyle/>
            <a:p>
              <a:pPr marL="12700"/>
              <a:r>
                <a:rPr sz="1400" spc="-20" dirty="0">
                  <a:solidFill>
                    <a:prstClr val="black"/>
                  </a:solidFill>
                  <a:latin typeface="Verdana (Body)"/>
                  <a:cs typeface="Calibri"/>
                </a:rPr>
                <a:t>M</a:t>
              </a:r>
              <a:endParaRPr sz="1400">
                <a:solidFill>
                  <a:prstClr val="black"/>
                </a:solidFill>
                <a:latin typeface="Verdana (Body)"/>
                <a:cs typeface="Calibri"/>
              </a:endParaRPr>
            </a:p>
          </p:txBody>
        </p:sp>
        <p:sp>
          <p:nvSpPr>
            <p:cNvPr id="19" name="object 47"/>
            <p:cNvSpPr/>
            <p:nvPr/>
          </p:nvSpPr>
          <p:spPr>
            <a:xfrm>
              <a:off x="6237977" y="4286611"/>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0" name="object 48"/>
            <p:cNvSpPr txBox="1"/>
            <p:nvPr/>
          </p:nvSpPr>
          <p:spPr>
            <a:xfrm>
              <a:off x="6364907" y="4323403"/>
              <a:ext cx="196141" cy="346495"/>
            </a:xfrm>
            <a:prstGeom prst="ellipse">
              <a:avLst/>
            </a:prstGeom>
          </p:spPr>
          <p:txBody>
            <a:bodyPr vert="horz" wrap="square" lIns="0" tIns="0" rIns="0" bIns="0" rtlCol="0">
              <a:spAutoFit/>
            </a:bodyPr>
            <a:lstStyle/>
            <a:p>
              <a:pPr marL="12700"/>
              <a:r>
                <a:rPr sz="1400" spc="-15" dirty="0">
                  <a:solidFill>
                    <a:prstClr val="black"/>
                  </a:solidFill>
                  <a:latin typeface="Verdana (Body)"/>
                  <a:cs typeface="Calibri"/>
                </a:rPr>
                <a:t>G</a:t>
              </a:r>
              <a:endParaRPr sz="1400" dirty="0">
                <a:solidFill>
                  <a:prstClr val="black"/>
                </a:solidFill>
                <a:latin typeface="Verdana (Body)"/>
                <a:cs typeface="Calibri"/>
              </a:endParaRPr>
            </a:p>
          </p:txBody>
        </p:sp>
        <p:sp>
          <p:nvSpPr>
            <p:cNvPr id="21" name="object 50"/>
            <p:cNvSpPr/>
            <p:nvPr/>
          </p:nvSpPr>
          <p:spPr>
            <a:xfrm>
              <a:off x="7433922"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2" name="object 51"/>
            <p:cNvSpPr txBox="1"/>
            <p:nvPr/>
          </p:nvSpPr>
          <p:spPr>
            <a:xfrm>
              <a:off x="7573586" y="4328477"/>
              <a:ext cx="166866" cy="346495"/>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K</a:t>
              </a:r>
              <a:endParaRPr sz="1400" dirty="0">
                <a:solidFill>
                  <a:prstClr val="black"/>
                </a:solidFill>
                <a:latin typeface="Verdana (Body)"/>
                <a:cs typeface="Calibri"/>
              </a:endParaRPr>
            </a:p>
          </p:txBody>
        </p:sp>
        <p:sp>
          <p:nvSpPr>
            <p:cNvPr id="23" name="object 59"/>
            <p:cNvSpPr/>
            <p:nvPr/>
          </p:nvSpPr>
          <p:spPr>
            <a:xfrm>
              <a:off x="6825022"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4" name="object 60"/>
            <p:cNvSpPr txBox="1"/>
            <p:nvPr/>
          </p:nvSpPr>
          <p:spPr>
            <a:xfrm>
              <a:off x="7019793" y="4328477"/>
              <a:ext cx="95874" cy="346495"/>
            </a:xfrm>
            <a:prstGeom prst="ellipse">
              <a:avLst/>
            </a:prstGeom>
          </p:spPr>
          <p:txBody>
            <a:bodyPr vert="horz" wrap="square" lIns="0" tIns="0" rIns="0" bIns="0" rtlCol="0">
              <a:spAutoFit/>
            </a:bodyPr>
            <a:lstStyle/>
            <a:p>
              <a:pPr marL="12700"/>
              <a:r>
                <a:rPr sz="1400" spc="-5" dirty="0">
                  <a:solidFill>
                    <a:prstClr val="black"/>
                  </a:solidFill>
                  <a:latin typeface="Verdana (Body)"/>
                  <a:cs typeface="Calibri"/>
                </a:rPr>
                <a:t>I</a:t>
              </a:r>
              <a:endParaRPr sz="1400">
                <a:solidFill>
                  <a:prstClr val="black"/>
                </a:solidFill>
                <a:latin typeface="Verdana (Body)"/>
                <a:cs typeface="Calibri"/>
              </a:endParaRPr>
            </a:p>
          </p:txBody>
        </p:sp>
        <p:sp>
          <p:nvSpPr>
            <p:cNvPr id="25" name="object 65"/>
            <p:cNvSpPr/>
            <p:nvPr/>
          </p:nvSpPr>
          <p:spPr>
            <a:xfrm>
              <a:off x="5514045"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6" name="object 66"/>
            <p:cNvSpPr txBox="1"/>
            <p:nvPr/>
          </p:nvSpPr>
          <p:spPr>
            <a:xfrm>
              <a:off x="5664399" y="4328477"/>
              <a:ext cx="169794"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C</a:t>
              </a:r>
              <a:endParaRPr sz="1400">
                <a:solidFill>
                  <a:prstClr val="black"/>
                </a:solidFill>
                <a:latin typeface="Verdana (Body)"/>
                <a:cs typeface="Calibri"/>
              </a:endParaRPr>
            </a:p>
          </p:txBody>
        </p:sp>
        <p:sp>
          <p:nvSpPr>
            <p:cNvPr id="27" name="object 71"/>
            <p:cNvSpPr/>
            <p:nvPr/>
          </p:nvSpPr>
          <p:spPr>
            <a:xfrm>
              <a:off x="4905146"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8" name="object 72"/>
            <p:cNvSpPr txBox="1"/>
            <p:nvPr/>
          </p:nvSpPr>
          <p:spPr>
            <a:xfrm>
              <a:off x="5050303" y="4328477"/>
              <a:ext cx="182236" cy="346495"/>
            </a:xfrm>
            <a:prstGeom prst="ellipse">
              <a:avLst/>
            </a:prstGeom>
          </p:spPr>
          <p:txBody>
            <a:bodyPr vert="horz" wrap="square" lIns="0" tIns="0" rIns="0" bIns="0" rtlCol="0">
              <a:spAutoFit/>
            </a:bodyPr>
            <a:lstStyle/>
            <a:p>
              <a:pPr marL="12700"/>
              <a:r>
                <a:rPr sz="1400" spc="-15" dirty="0">
                  <a:solidFill>
                    <a:prstClr val="black"/>
                  </a:solidFill>
                  <a:latin typeface="Verdana (Body)"/>
                  <a:cs typeface="Calibri"/>
                </a:rPr>
                <a:t>A</a:t>
              </a:r>
              <a:endParaRPr sz="1400">
                <a:solidFill>
                  <a:prstClr val="black"/>
                </a:solidFill>
                <a:latin typeface="Verdana (Body)"/>
                <a:cs typeface="Calibri"/>
              </a:endParaRPr>
            </a:p>
          </p:txBody>
        </p:sp>
        <p:cxnSp>
          <p:nvCxnSpPr>
            <p:cNvPr id="31" name="直接箭头连接符 31"/>
            <p:cNvCxnSpPr>
              <a:stCxn id="5" idx="5"/>
              <a:endCxn id="13" idx="1"/>
            </p:cNvCxnSpPr>
            <p:nvPr/>
          </p:nvCxnSpPr>
          <p:spPr>
            <a:xfrm>
              <a:off x="6978809" y="2774205"/>
              <a:ext cx="524375" cy="24562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2" name="直接箭头连接符 32"/>
            <p:cNvCxnSpPr>
              <a:stCxn id="5" idx="3"/>
              <a:endCxn id="7" idx="7"/>
            </p:cNvCxnSpPr>
            <p:nvPr/>
          </p:nvCxnSpPr>
          <p:spPr>
            <a:xfrm flipH="1">
              <a:off x="6093243" y="2774205"/>
              <a:ext cx="524345" cy="24562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3" name="直接箭头连接符 33"/>
            <p:cNvCxnSpPr>
              <a:stCxn id="7" idx="4"/>
              <a:endCxn id="9" idx="7"/>
            </p:cNvCxnSpPr>
            <p:nvPr/>
          </p:nvCxnSpPr>
          <p:spPr>
            <a:xfrm flipH="1">
              <a:off x="5650429" y="3396382"/>
              <a:ext cx="262204"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4" name="直接箭头连接符 34"/>
            <p:cNvCxnSpPr>
              <a:stCxn id="13" idx="3"/>
              <a:endCxn id="15" idx="0"/>
            </p:cNvCxnSpPr>
            <p:nvPr/>
          </p:nvCxnSpPr>
          <p:spPr>
            <a:xfrm flipH="1">
              <a:off x="7241012" y="3331776"/>
              <a:ext cx="262172"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5" name="直接箭头连接符 35"/>
            <p:cNvCxnSpPr>
              <a:stCxn id="7" idx="4"/>
              <a:endCxn id="11" idx="1"/>
            </p:cNvCxnSpPr>
            <p:nvPr/>
          </p:nvCxnSpPr>
          <p:spPr>
            <a:xfrm>
              <a:off x="5912633" y="3396382"/>
              <a:ext cx="262172"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6" name="直接箭头连接符 36"/>
            <p:cNvCxnSpPr>
              <a:stCxn id="13" idx="5"/>
              <a:endCxn id="17" idx="0"/>
            </p:cNvCxnSpPr>
            <p:nvPr/>
          </p:nvCxnSpPr>
          <p:spPr>
            <a:xfrm>
              <a:off x="7864405" y="3331776"/>
              <a:ext cx="262173"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7" name="直接箭头连接符 37"/>
            <p:cNvCxnSpPr>
              <a:stCxn id="9" idx="4"/>
              <a:endCxn id="25" idx="0"/>
            </p:cNvCxnSpPr>
            <p:nvPr/>
          </p:nvCxnSpPr>
          <p:spPr>
            <a:xfrm>
              <a:off x="5469819" y="4041796"/>
              <a:ext cx="299649"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8" name="直接箭头连接符 38"/>
            <p:cNvCxnSpPr>
              <a:stCxn id="9" idx="4"/>
              <a:endCxn id="27" idx="0"/>
            </p:cNvCxnSpPr>
            <p:nvPr/>
          </p:nvCxnSpPr>
          <p:spPr>
            <a:xfrm flipH="1">
              <a:off x="5160569" y="4041796"/>
              <a:ext cx="309250"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9" name="直接箭头连接符 39"/>
            <p:cNvCxnSpPr>
              <a:stCxn id="15" idx="4"/>
              <a:endCxn id="23" idx="0"/>
            </p:cNvCxnSpPr>
            <p:nvPr/>
          </p:nvCxnSpPr>
          <p:spPr>
            <a:xfrm flipH="1">
              <a:off x="7080445" y="4041796"/>
              <a:ext cx="160567"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40" name="直接箭头连接符 40"/>
            <p:cNvCxnSpPr>
              <a:stCxn id="11" idx="4"/>
              <a:endCxn id="19" idx="0"/>
            </p:cNvCxnSpPr>
            <p:nvPr/>
          </p:nvCxnSpPr>
          <p:spPr>
            <a:xfrm>
              <a:off x="6355416" y="4041796"/>
              <a:ext cx="137984" cy="244815"/>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41" name="直接箭头连接符 41"/>
            <p:cNvCxnSpPr>
              <a:stCxn id="15" idx="4"/>
              <a:endCxn id="21" idx="0"/>
            </p:cNvCxnSpPr>
            <p:nvPr/>
          </p:nvCxnSpPr>
          <p:spPr>
            <a:xfrm>
              <a:off x="7241012" y="4041796"/>
              <a:ext cx="448333" cy="249889"/>
            </a:xfrm>
            <a:prstGeom prst="straightConnector1">
              <a:avLst/>
            </a:prstGeom>
            <a:noFill/>
            <a:ln w="38100" cap="flat" cmpd="sng" algn="ctr">
              <a:solidFill>
                <a:srgbClr val="4F81BD">
                  <a:shade val="95000"/>
                  <a:satMod val="105000"/>
                </a:srgbClr>
              </a:solidFill>
              <a:prstDash val="solid"/>
              <a:tailEnd type="triangle"/>
            </a:ln>
            <a:effectLst/>
          </p:spPr>
        </p:cxnSp>
      </p:grpSp>
      <p:sp>
        <p:nvSpPr>
          <p:cNvPr id="53" name="object 77"/>
          <p:cNvSpPr/>
          <p:nvPr/>
        </p:nvSpPr>
        <p:spPr>
          <a:xfrm>
            <a:off x="6009580" y="5182527"/>
            <a:ext cx="422807" cy="365127"/>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54" name="object 78"/>
          <p:cNvSpPr txBox="1"/>
          <p:nvPr/>
        </p:nvSpPr>
        <p:spPr>
          <a:xfrm>
            <a:off x="6126259" y="5224614"/>
            <a:ext cx="158704" cy="302955"/>
          </a:xfrm>
          <a:prstGeom prst="ellipse">
            <a:avLst/>
          </a:prstGeom>
        </p:spPr>
        <p:txBody>
          <a:bodyPr vert="horz" wrap="square" lIns="0" tIns="0" rIns="0" bIns="0" rtlCol="0">
            <a:spAutoFit/>
          </a:bodyPr>
          <a:lstStyle/>
          <a:p>
            <a:pPr marL="12700"/>
            <a:r>
              <a:rPr lang="en-US" sz="1400" dirty="0">
                <a:solidFill>
                  <a:prstClr val="black"/>
                </a:solidFill>
                <a:latin typeface="Verdana (Body)"/>
                <a:cs typeface="Calibri"/>
              </a:rPr>
              <a:t>Z</a:t>
            </a:r>
            <a:endParaRPr sz="1400" dirty="0">
              <a:solidFill>
                <a:prstClr val="black"/>
              </a:solidFill>
              <a:latin typeface="Verdana (Body)"/>
              <a:cs typeface="Calibri"/>
            </a:endParaRPr>
          </a:p>
        </p:txBody>
      </p:sp>
      <p:cxnSp>
        <p:nvCxnSpPr>
          <p:cNvPr id="55" name="直接箭头连接符 47"/>
          <p:cNvCxnSpPr>
            <a:stCxn id="17" idx="4"/>
            <a:endCxn id="53" idx="0"/>
          </p:cNvCxnSpPr>
          <p:nvPr/>
        </p:nvCxnSpPr>
        <p:spPr>
          <a:xfrm>
            <a:off x="5800585" y="4427150"/>
            <a:ext cx="420399" cy="755377"/>
          </a:xfrm>
          <a:prstGeom prst="straightConnector1">
            <a:avLst/>
          </a:prstGeom>
          <a:noFill/>
          <a:ln w="38100" cap="flat" cmpd="sng" algn="ctr">
            <a:solidFill>
              <a:srgbClr val="4F81BD">
                <a:shade val="95000"/>
                <a:satMod val="105000"/>
              </a:srgbClr>
            </a:solidFill>
            <a:prstDash val="solid"/>
            <a:tailEnd type="triangle"/>
          </a:ln>
          <a:effectLst/>
        </p:spPr>
      </p:cxnSp>
    </p:spTree>
    <p:extLst>
      <p:ext uri="{BB962C8B-B14F-4D97-AF65-F5344CB8AC3E}">
        <p14:creationId xmlns:p14="http://schemas.microsoft.com/office/powerpoint/2010/main" val="215424236"/>
      </p:ext>
    </p:extLst>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wipe(up)">
                                      <p:cBhvr>
                                        <p:cTn id="7"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934DB-135C-596C-1B6D-0344B00D821F}"/>
              </a:ext>
            </a:extLst>
          </p:cNvPr>
          <p:cNvSpPr>
            <a:spLocks noGrp="1"/>
          </p:cNvSpPr>
          <p:nvPr>
            <p:ph type="title"/>
          </p:nvPr>
        </p:nvSpPr>
        <p:spPr/>
        <p:txBody>
          <a:bodyPr/>
          <a:lstStyle/>
          <a:p>
            <a:r>
              <a:rPr lang="en-SG" dirty="0"/>
              <a:t>Week 05 Practice Questions</a:t>
            </a:r>
          </a:p>
        </p:txBody>
      </p:sp>
      <p:pic>
        <p:nvPicPr>
          <p:cNvPr id="7" name="Picture 6">
            <a:extLst>
              <a:ext uri="{FF2B5EF4-FFF2-40B4-BE49-F238E27FC236}">
                <a16:creationId xmlns:a16="http://schemas.microsoft.com/office/drawing/2014/main" id="{C3C8A761-B6F5-B4A1-CB00-7692655A0E49}"/>
              </a:ext>
            </a:extLst>
          </p:cNvPr>
          <p:cNvPicPr>
            <a:picLocks noChangeAspect="1"/>
          </p:cNvPicPr>
          <p:nvPr/>
        </p:nvPicPr>
        <p:blipFill>
          <a:blip r:embed="rId2"/>
          <a:stretch>
            <a:fillRect/>
          </a:stretch>
        </p:blipFill>
        <p:spPr>
          <a:xfrm>
            <a:off x="0" y="968343"/>
            <a:ext cx="9144000" cy="4921314"/>
          </a:xfrm>
          <a:prstGeom prst="rect">
            <a:avLst/>
          </a:prstGeom>
        </p:spPr>
      </p:pic>
    </p:spTree>
    <p:extLst>
      <p:ext uri="{BB962C8B-B14F-4D97-AF65-F5344CB8AC3E}">
        <p14:creationId xmlns:p14="http://schemas.microsoft.com/office/powerpoint/2010/main" val="143905151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t>Inserting a node into a BST</a:t>
            </a:r>
          </a:p>
        </p:txBody>
      </p:sp>
      <p:sp>
        <p:nvSpPr>
          <p:cNvPr id="3" name="Content Placeholder 1"/>
          <p:cNvSpPr txBox="1">
            <a:spLocks/>
          </p:cNvSpPr>
          <p:nvPr/>
        </p:nvSpPr>
        <p:spPr>
          <a:xfrm>
            <a:off x="690861" y="1419264"/>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SG" sz="1800"/>
              <a:t>Node insertion is relatively simple!</a:t>
            </a:r>
          </a:p>
          <a:p>
            <a:pPr>
              <a:lnSpc>
                <a:spcPct val="150000"/>
              </a:lnSpc>
            </a:pPr>
            <a:r>
              <a:rPr lang="en-SG" sz="1800"/>
              <a:t>Further exercise: Try Inserting ‘Z’</a:t>
            </a:r>
          </a:p>
        </p:txBody>
      </p:sp>
      <p:grpSp>
        <p:nvGrpSpPr>
          <p:cNvPr id="4" name="Group 3"/>
          <p:cNvGrpSpPr/>
          <p:nvPr/>
        </p:nvGrpSpPr>
        <p:grpSpPr>
          <a:xfrm>
            <a:off x="3131813" y="3065077"/>
            <a:ext cx="2880375" cy="1934562"/>
            <a:chOff x="4905146" y="2397660"/>
            <a:chExt cx="3476854" cy="2335179"/>
          </a:xfrm>
        </p:grpSpPr>
        <p:sp>
          <p:nvSpPr>
            <p:cNvPr id="5" name="object 8"/>
            <p:cNvSpPr/>
            <p:nvPr/>
          </p:nvSpPr>
          <p:spPr>
            <a:xfrm>
              <a:off x="6542776" y="2397660"/>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6" name="object 9"/>
            <p:cNvSpPr txBox="1"/>
            <p:nvPr/>
          </p:nvSpPr>
          <p:spPr>
            <a:xfrm>
              <a:off x="6682876" y="2448510"/>
              <a:ext cx="193945"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H</a:t>
              </a:r>
              <a:endParaRPr sz="1400">
                <a:solidFill>
                  <a:prstClr val="black"/>
                </a:solidFill>
                <a:latin typeface="Verdana (Body)"/>
                <a:cs typeface="Calibri"/>
              </a:endParaRPr>
            </a:p>
          </p:txBody>
        </p:sp>
        <p:sp>
          <p:nvSpPr>
            <p:cNvPr id="7" name="object 11"/>
            <p:cNvSpPr/>
            <p:nvPr/>
          </p:nvSpPr>
          <p:spPr>
            <a:xfrm>
              <a:off x="5657210" y="2955228"/>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8" name="object 12"/>
            <p:cNvSpPr txBox="1"/>
            <p:nvPr/>
          </p:nvSpPr>
          <p:spPr>
            <a:xfrm>
              <a:off x="5812684" y="2992020"/>
              <a:ext cx="158085"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E</a:t>
              </a:r>
              <a:endParaRPr sz="1400">
                <a:solidFill>
                  <a:prstClr val="black"/>
                </a:solidFill>
                <a:latin typeface="Verdana (Body)"/>
                <a:cs typeface="Calibri"/>
              </a:endParaRPr>
            </a:p>
          </p:txBody>
        </p:sp>
        <p:sp>
          <p:nvSpPr>
            <p:cNvPr id="9" name="object 14"/>
            <p:cNvSpPr/>
            <p:nvPr/>
          </p:nvSpPr>
          <p:spPr>
            <a:xfrm>
              <a:off x="5214396"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0" name="object 15"/>
            <p:cNvSpPr txBox="1"/>
            <p:nvPr/>
          </p:nvSpPr>
          <p:spPr>
            <a:xfrm>
              <a:off x="5363535" y="3637434"/>
              <a:ext cx="172720" cy="346495"/>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B</a:t>
              </a:r>
              <a:endParaRPr sz="1400">
                <a:solidFill>
                  <a:prstClr val="black"/>
                </a:solidFill>
                <a:latin typeface="Verdana (Body)"/>
                <a:cs typeface="Calibri"/>
              </a:endParaRPr>
            </a:p>
          </p:txBody>
        </p:sp>
        <p:sp>
          <p:nvSpPr>
            <p:cNvPr id="11" name="object 17"/>
            <p:cNvSpPr/>
            <p:nvPr/>
          </p:nvSpPr>
          <p:spPr>
            <a:xfrm>
              <a:off x="6099993"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2" name="object 18"/>
            <p:cNvSpPr txBox="1"/>
            <p:nvPr/>
          </p:nvSpPr>
          <p:spPr>
            <a:xfrm>
              <a:off x="6258771" y="3637434"/>
              <a:ext cx="150765"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F</a:t>
              </a:r>
              <a:endParaRPr sz="1400">
                <a:solidFill>
                  <a:prstClr val="black"/>
                </a:solidFill>
                <a:latin typeface="Verdana (Body)"/>
                <a:cs typeface="Calibri"/>
              </a:endParaRPr>
            </a:p>
          </p:txBody>
        </p:sp>
        <p:sp>
          <p:nvSpPr>
            <p:cNvPr id="13" name="object 20"/>
            <p:cNvSpPr/>
            <p:nvPr/>
          </p:nvSpPr>
          <p:spPr>
            <a:xfrm>
              <a:off x="7428372" y="2955228"/>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4" name="object 21"/>
            <p:cNvSpPr txBox="1"/>
            <p:nvPr/>
          </p:nvSpPr>
          <p:spPr>
            <a:xfrm>
              <a:off x="7591612" y="2992020"/>
              <a:ext cx="140520"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L</a:t>
              </a:r>
              <a:endParaRPr sz="1400">
                <a:solidFill>
                  <a:prstClr val="black"/>
                </a:solidFill>
                <a:latin typeface="Verdana (Body)"/>
                <a:cs typeface="Calibri"/>
              </a:endParaRPr>
            </a:p>
          </p:txBody>
        </p:sp>
        <p:sp>
          <p:nvSpPr>
            <p:cNvPr id="15" name="object 23"/>
            <p:cNvSpPr/>
            <p:nvPr/>
          </p:nvSpPr>
          <p:spPr>
            <a:xfrm>
              <a:off x="6985589"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6" name="object 24"/>
            <p:cNvSpPr txBox="1"/>
            <p:nvPr/>
          </p:nvSpPr>
          <p:spPr>
            <a:xfrm>
              <a:off x="7160434" y="3637434"/>
              <a:ext cx="113441" cy="346495"/>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J</a:t>
              </a:r>
              <a:endParaRPr sz="1400">
                <a:solidFill>
                  <a:prstClr val="black"/>
                </a:solidFill>
                <a:latin typeface="Verdana (Body)"/>
                <a:cs typeface="Calibri"/>
              </a:endParaRPr>
            </a:p>
          </p:txBody>
        </p:sp>
        <p:sp>
          <p:nvSpPr>
            <p:cNvPr id="17" name="object 26"/>
            <p:cNvSpPr/>
            <p:nvPr/>
          </p:nvSpPr>
          <p:spPr>
            <a:xfrm>
              <a:off x="7871155"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8" name="object 27"/>
            <p:cNvSpPr txBox="1"/>
            <p:nvPr/>
          </p:nvSpPr>
          <p:spPr>
            <a:xfrm>
              <a:off x="7984741" y="3637434"/>
              <a:ext cx="254689" cy="346495"/>
            </a:xfrm>
            <a:prstGeom prst="ellipse">
              <a:avLst/>
            </a:prstGeom>
          </p:spPr>
          <p:txBody>
            <a:bodyPr vert="horz" wrap="square" lIns="0" tIns="0" rIns="0" bIns="0" rtlCol="0">
              <a:spAutoFit/>
            </a:bodyPr>
            <a:lstStyle/>
            <a:p>
              <a:pPr marL="12700"/>
              <a:r>
                <a:rPr sz="1400" spc="-20" dirty="0">
                  <a:solidFill>
                    <a:prstClr val="black"/>
                  </a:solidFill>
                  <a:latin typeface="Verdana (Body)"/>
                  <a:cs typeface="Calibri"/>
                </a:rPr>
                <a:t>M</a:t>
              </a:r>
              <a:endParaRPr sz="1400" dirty="0">
                <a:solidFill>
                  <a:prstClr val="black"/>
                </a:solidFill>
                <a:latin typeface="Verdana (Body)"/>
                <a:cs typeface="Calibri"/>
              </a:endParaRPr>
            </a:p>
          </p:txBody>
        </p:sp>
        <p:sp>
          <p:nvSpPr>
            <p:cNvPr id="19" name="object 47"/>
            <p:cNvSpPr/>
            <p:nvPr/>
          </p:nvSpPr>
          <p:spPr>
            <a:xfrm>
              <a:off x="6237977" y="4286611"/>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0" name="object 48"/>
            <p:cNvSpPr txBox="1"/>
            <p:nvPr/>
          </p:nvSpPr>
          <p:spPr>
            <a:xfrm>
              <a:off x="6364907" y="4323403"/>
              <a:ext cx="196141" cy="346495"/>
            </a:xfrm>
            <a:prstGeom prst="ellipse">
              <a:avLst/>
            </a:prstGeom>
          </p:spPr>
          <p:txBody>
            <a:bodyPr vert="horz" wrap="square" lIns="0" tIns="0" rIns="0" bIns="0" rtlCol="0">
              <a:spAutoFit/>
            </a:bodyPr>
            <a:lstStyle/>
            <a:p>
              <a:pPr marL="12700"/>
              <a:r>
                <a:rPr sz="1400" spc="-15" dirty="0">
                  <a:solidFill>
                    <a:prstClr val="black"/>
                  </a:solidFill>
                  <a:latin typeface="Verdana (Body)"/>
                  <a:cs typeface="Calibri"/>
                </a:rPr>
                <a:t>G</a:t>
              </a:r>
              <a:endParaRPr sz="1400" dirty="0">
                <a:solidFill>
                  <a:prstClr val="black"/>
                </a:solidFill>
                <a:latin typeface="Verdana (Body)"/>
                <a:cs typeface="Calibri"/>
              </a:endParaRPr>
            </a:p>
          </p:txBody>
        </p:sp>
        <p:sp>
          <p:nvSpPr>
            <p:cNvPr id="21" name="object 50"/>
            <p:cNvSpPr/>
            <p:nvPr/>
          </p:nvSpPr>
          <p:spPr>
            <a:xfrm>
              <a:off x="7433922"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2" name="object 51"/>
            <p:cNvSpPr txBox="1"/>
            <p:nvPr/>
          </p:nvSpPr>
          <p:spPr>
            <a:xfrm>
              <a:off x="7573586" y="4328477"/>
              <a:ext cx="166866" cy="346495"/>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K</a:t>
              </a:r>
              <a:endParaRPr sz="1400" dirty="0">
                <a:solidFill>
                  <a:prstClr val="black"/>
                </a:solidFill>
                <a:latin typeface="Verdana (Body)"/>
                <a:cs typeface="Calibri"/>
              </a:endParaRPr>
            </a:p>
          </p:txBody>
        </p:sp>
        <p:sp>
          <p:nvSpPr>
            <p:cNvPr id="23" name="object 59"/>
            <p:cNvSpPr/>
            <p:nvPr/>
          </p:nvSpPr>
          <p:spPr>
            <a:xfrm>
              <a:off x="6825022"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4" name="object 60"/>
            <p:cNvSpPr txBox="1"/>
            <p:nvPr/>
          </p:nvSpPr>
          <p:spPr>
            <a:xfrm>
              <a:off x="7019793" y="4328477"/>
              <a:ext cx="95874" cy="346495"/>
            </a:xfrm>
            <a:prstGeom prst="ellipse">
              <a:avLst/>
            </a:prstGeom>
          </p:spPr>
          <p:txBody>
            <a:bodyPr vert="horz" wrap="square" lIns="0" tIns="0" rIns="0" bIns="0" rtlCol="0">
              <a:spAutoFit/>
            </a:bodyPr>
            <a:lstStyle/>
            <a:p>
              <a:pPr marL="12700"/>
              <a:r>
                <a:rPr sz="1400" spc="-5" dirty="0">
                  <a:solidFill>
                    <a:prstClr val="black"/>
                  </a:solidFill>
                  <a:latin typeface="Verdana (Body)"/>
                  <a:cs typeface="Calibri"/>
                </a:rPr>
                <a:t>I</a:t>
              </a:r>
              <a:endParaRPr sz="1400">
                <a:solidFill>
                  <a:prstClr val="black"/>
                </a:solidFill>
                <a:latin typeface="Verdana (Body)"/>
                <a:cs typeface="Calibri"/>
              </a:endParaRPr>
            </a:p>
          </p:txBody>
        </p:sp>
        <p:sp>
          <p:nvSpPr>
            <p:cNvPr id="25" name="object 65"/>
            <p:cNvSpPr/>
            <p:nvPr/>
          </p:nvSpPr>
          <p:spPr>
            <a:xfrm>
              <a:off x="5514045"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6" name="object 66"/>
            <p:cNvSpPr txBox="1"/>
            <p:nvPr/>
          </p:nvSpPr>
          <p:spPr>
            <a:xfrm>
              <a:off x="5664399" y="4328477"/>
              <a:ext cx="169794"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C</a:t>
              </a:r>
              <a:endParaRPr sz="1400">
                <a:solidFill>
                  <a:prstClr val="black"/>
                </a:solidFill>
                <a:latin typeface="Verdana (Body)"/>
                <a:cs typeface="Calibri"/>
              </a:endParaRPr>
            </a:p>
          </p:txBody>
        </p:sp>
        <p:sp>
          <p:nvSpPr>
            <p:cNvPr id="27" name="object 71"/>
            <p:cNvSpPr/>
            <p:nvPr/>
          </p:nvSpPr>
          <p:spPr>
            <a:xfrm>
              <a:off x="4905146"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8" name="object 72"/>
            <p:cNvSpPr txBox="1"/>
            <p:nvPr/>
          </p:nvSpPr>
          <p:spPr>
            <a:xfrm>
              <a:off x="5050303" y="4328477"/>
              <a:ext cx="182236" cy="346495"/>
            </a:xfrm>
            <a:prstGeom prst="ellipse">
              <a:avLst/>
            </a:prstGeom>
          </p:spPr>
          <p:txBody>
            <a:bodyPr vert="horz" wrap="square" lIns="0" tIns="0" rIns="0" bIns="0" rtlCol="0">
              <a:spAutoFit/>
            </a:bodyPr>
            <a:lstStyle/>
            <a:p>
              <a:pPr marL="12700"/>
              <a:r>
                <a:rPr sz="1400" spc="-15" dirty="0">
                  <a:solidFill>
                    <a:prstClr val="black"/>
                  </a:solidFill>
                  <a:latin typeface="Verdana (Body)"/>
                  <a:cs typeface="Calibri"/>
                </a:rPr>
                <a:t>A</a:t>
              </a:r>
              <a:endParaRPr sz="1400">
                <a:solidFill>
                  <a:prstClr val="black"/>
                </a:solidFill>
                <a:latin typeface="Verdana (Body)"/>
                <a:cs typeface="Calibri"/>
              </a:endParaRPr>
            </a:p>
          </p:txBody>
        </p:sp>
        <p:cxnSp>
          <p:nvCxnSpPr>
            <p:cNvPr id="31" name="直接箭头连接符 31"/>
            <p:cNvCxnSpPr>
              <a:stCxn id="5" idx="5"/>
              <a:endCxn id="13" idx="1"/>
            </p:cNvCxnSpPr>
            <p:nvPr/>
          </p:nvCxnSpPr>
          <p:spPr>
            <a:xfrm>
              <a:off x="6978809" y="2774205"/>
              <a:ext cx="524375" cy="24562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2" name="直接箭头连接符 32"/>
            <p:cNvCxnSpPr>
              <a:stCxn id="5" idx="3"/>
              <a:endCxn id="7" idx="7"/>
            </p:cNvCxnSpPr>
            <p:nvPr/>
          </p:nvCxnSpPr>
          <p:spPr>
            <a:xfrm flipH="1">
              <a:off x="6093243" y="2774205"/>
              <a:ext cx="524345" cy="24562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3" name="直接箭头连接符 33"/>
            <p:cNvCxnSpPr>
              <a:stCxn id="7" idx="4"/>
              <a:endCxn id="9" idx="7"/>
            </p:cNvCxnSpPr>
            <p:nvPr/>
          </p:nvCxnSpPr>
          <p:spPr>
            <a:xfrm flipH="1">
              <a:off x="5650429" y="3396382"/>
              <a:ext cx="262204"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4" name="直接箭头连接符 34"/>
            <p:cNvCxnSpPr>
              <a:stCxn id="13" idx="3"/>
              <a:endCxn id="15" idx="0"/>
            </p:cNvCxnSpPr>
            <p:nvPr/>
          </p:nvCxnSpPr>
          <p:spPr>
            <a:xfrm flipH="1">
              <a:off x="7241012" y="3331776"/>
              <a:ext cx="262172"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5" name="直接箭头连接符 35"/>
            <p:cNvCxnSpPr>
              <a:stCxn id="7" idx="4"/>
              <a:endCxn id="11" idx="1"/>
            </p:cNvCxnSpPr>
            <p:nvPr/>
          </p:nvCxnSpPr>
          <p:spPr>
            <a:xfrm>
              <a:off x="5912633" y="3396382"/>
              <a:ext cx="262172"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6" name="直接箭头连接符 36"/>
            <p:cNvCxnSpPr>
              <a:stCxn id="13" idx="5"/>
              <a:endCxn id="17" idx="0"/>
            </p:cNvCxnSpPr>
            <p:nvPr/>
          </p:nvCxnSpPr>
          <p:spPr>
            <a:xfrm>
              <a:off x="7864405" y="3331776"/>
              <a:ext cx="262173"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7" name="直接箭头连接符 37"/>
            <p:cNvCxnSpPr>
              <a:stCxn id="9" idx="4"/>
              <a:endCxn id="25" idx="0"/>
            </p:cNvCxnSpPr>
            <p:nvPr/>
          </p:nvCxnSpPr>
          <p:spPr>
            <a:xfrm>
              <a:off x="5469819" y="4041796"/>
              <a:ext cx="299649"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8" name="直接箭头连接符 38"/>
            <p:cNvCxnSpPr>
              <a:stCxn id="9" idx="4"/>
              <a:endCxn id="27" idx="0"/>
            </p:cNvCxnSpPr>
            <p:nvPr/>
          </p:nvCxnSpPr>
          <p:spPr>
            <a:xfrm flipH="1">
              <a:off x="5160569" y="4041796"/>
              <a:ext cx="309250"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9" name="直接箭头连接符 39"/>
            <p:cNvCxnSpPr>
              <a:stCxn id="15" idx="4"/>
              <a:endCxn id="23" idx="0"/>
            </p:cNvCxnSpPr>
            <p:nvPr/>
          </p:nvCxnSpPr>
          <p:spPr>
            <a:xfrm flipH="1">
              <a:off x="7080445" y="4041796"/>
              <a:ext cx="160567"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40" name="直接箭头连接符 40"/>
            <p:cNvCxnSpPr>
              <a:stCxn id="11" idx="4"/>
              <a:endCxn id="19" idx="0"/>
            </p:cNvCxnSpPr>
            <p:nvPr/>
          </p:nvCxnSpPr>
          <p:spPr>
            <a:xfrm>
              <a:off x="6355416" y="4041796"/>
              <a:ext cx="137984" cy="244815"/>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41" name="直接箭头连接符 41"/>
            <p:cNvCxnSpPr>
              <a:stCxn id="15" idx="4"/>
              <a:endCxn id="21" idx="0"/>
            </p:cNvCxnSpPr>
            <p:nvPr/>
          </p:nvCxnSpPr>
          <p:spPr>
            <a:xfrm>
              <a:off x="7241012" y="4041796"/>
              <a:ext cx="448333" cy="249889"/>
            </a:xfrm>
            <a:prstGeom prst="straightConnector1">
              <a:avLst/>
            </a:prstGeom>
            <a:noFill/>
            <a:ln w="38100" cap="flat" cmpd="sng" algn="ctr">
              <a:solidFill>
                <a:srgbClr val="4F81BD">
                  <a:shade val="95000"/>
                  <a:satMod val="105000"/>
                </a:srgbClr>
              </a:solidFill>
              <a:prstDash val="solid"/>
              <a:tailEnd type="triangle"/>
            </a:ln>
            <a:effectLst/>
          </p:spPr>
        </p:cxnSp>
      </p:grpSp>
      <p:sp>
        <p:nvSpPr>
          <p:cNvPr id="53" name="object 77"/>
          <p:cNvSpPr/>
          <p:nvPr/>
        </p:nvSpPr>
        <p:spPr>
          <a:xfrm>
            <a:off x="5411582" y="5418797"/>
            <a:ext cx="422807" cy="365127"/>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54" name="object 78"/>
          <p:cNvSpPr txBox="1"/>
          <p:nvPr/>
        </p:nvSpPr>
        <p:spPr>
          <a:xfrm>
            <a:off x="5983577" y="4670586"/>
            <a:ext cx="158704" cy="302955"/>
          </a:xfrm>
          <a:prstGeom prst="ellipse">
            <a:avLst/>
          </a:prstGeom>
        </p:spPr>
        <p:txBody>
          <a:bodyPr vert="horz" wrap="square" lIns="0" tIns="0" rIns="0" bIns="0" rtlCol="0">
            <a:spAutoFit/>
          </a:bodyPr>
          <a:lstStyle/>
          <a:p>
            <a:pPr marL="12700"/>
            <a:r>
              <a:rPr lang="en-US" sz="1400" dirty="0">
                <a:solidFill>
                  <a:prstClr val="black"/>
                </a:solidFill>
                <a:latin typeface="Verdana (Body)"/>
                <a:cs typeface="Calibri"/>
              </a:rPr>
              <a:t>Z</a:t>
            </a:r>
            <a:endParaRPr sz="1400" dirty="0">
              <a:solidFill>
                <a:prstClr val="black"/>
              </a:solidFill>
              <a:latin typeface="Verdana (Body)"/>
              <a:cs typeface="Calibri"/>
            </a:endParaRPr>
          </a:p>
        </p:txBody>
      </p:sp>
      <p:cxnSp>
        <p:nvCxnSpPr>
          <p:cNvPr id="55" name="直接箭头连接符 47"/>
          <p:cNvCxnSpPr>
            <a:cxnSpLocks/>
          </p:cNvCxnSpPr>
          <p:nvPr/>
        </p:nvCxnSpPr>
        <p:spPr>
          <a:xfrm flipH="1">
            <a:off x="5702285" y="4974203"/>
            <a:ext cx="356395" cy="464533"/>
          </a:xfrm>
          <a:prstGeom prst="straightConnector1">
            <a:avLst/>
          </a:prstGeom>
          <a:noFill/>
          <a:ln w="38100" cap="flat" cmpd="sng" algn="ctr">
            <a:solidFill>
              <a:srgbClr val="4F81BD">
                <a:shade val="95000"/>
                <a:satMod val="105000"/>
              </a:srgbClr>
            </a:solidFill>
            <a:prstDash val="solid"/>
            <a:tailEnd type="triangle"/>
          </a:ln>
          <a:effectLst/>
        </p:spPr>
      </p:cxnSp>
      <p:sp>
        <p:nvSpPr>
          <p:cNvPr id="83" name="object 26">
            <a:extLst>
              <a:ext uri="{FF2B5EF4-FFF2-40B4-BE49-F238E27FC236}">
                <a16:creationId xmlns:a16="http://schemas.microsoft.com/office/drawing/2014/main" id="{566A871C-A125-4F74-94A6-8EC45DD6634D}"/>
              </a:ext>
            </a:extLst>
          </p:cNvPr>
          <p:cNvSpPr/>
          <p:nvPr/>
        </p:nvSpPr>
        <p:spPr>
          <a:xfrm>
            <a:off x="5848966" y="4621234"/>
            <a:ext cx="423206" cy="365471"/>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cxnSp>
        <p:nvCxnSpPr>
          <p:cNvPr id="84" name="直接箭头连接符 36">
            <a:extLst>
              <a:ext uri="{FF2B5EF4-FFF2-40B4-BE49-F238E27FC236}">
                <a16:creationId xmlns:a16="http://schemas.microsoft.com/office/drawing/2014/main" id="{3EA6D377-3BED-4BD8-8EC4-9F7861ADC51C}"/>
              </a:ext>
            </a:extLst>
          </p:cNvPr>
          <p:cNvCxnSpPr/>
          <p:nvPr/>
        </p:nvCxnSpPr>
        <p:spPr>
          <a:xfrm>
            <a:off x="5865506" y="4427149"/>
            <a:ext cx="217195" cy="222740"/>
          </a:xfrm>
          <a:prstGeom prst="straightConnector1">
            <a:avLst/>
          </a:prstGeom>
          <a:noFill/>
          <a:ln w="38100" cap="flat" cmpd="sng" algn="ctr">
            <a:solidFill>
              <a:srgbClr val="4F81BD">
                <a:shade val="95000"/>
                <a:satMod val="105000"/>
              </a:srgbClr>
            </a:solidFill>
            <a:prstDash val="solid"/>
            <a:tailEnd type="triangle"/>
          </a:ln>
          <a:effectLst/>
        </p:spPr>
      </p:cxnSp>
      <p:sp>
        <p:nvSpPr>
          <p:cNvPr id="85" name="object 27">
            <a:extLst>
              <a:ext uri="{FF2B5EF4-FFF2-40B4-BE49-F238E27FC236}">
                <a16:creationId xmlns:a16="http://schemas.microsoft.com/office/drawing/2014/main" id="{A3FD878D-B1B3-4F55-9B9D-B5DECC4D9A4E}"/>
              </a:ext>
            </a:extLst>
          </p:cNvPr>
          <p:cNvSpPr txBox="1"/>
          <p:nvPr/>
        </p:nvSpPr>
        <p:spPr>
          <a:xfrm>
            <a:off x="5517487" y="5438736"/>
            <a:ext cx="210995" cy="302955"/>
          </a:xfrm>
          <a:prstGeom prst="ellipse">
            <a:avLst/>
          </a:prstGeom>
        </p:spPr>
        <p:txBody>
          <a:bodyPr vert="horz" wrap="square" lIns="0" tIns="0" rIns="0" bIns="0" rtlCol="0">
            <a:spAutoFit/>
          </a:bodyPr>
          <a:lstStyle/>
          <a:p>
            <a:pPr marL="12700"/>
            <a:r>
              <a:rPr lang="en-SG" sz="1400" spc="-20" dirty="0">
                <a:solidFill>
                  <a:prstClr val="black"/>
                </a:solidFill>
                <a:latin typeface="Verdana (Body)"/>
                <a:cs typeface="Calibri"/>
              </a:rPr>
              <a:t>Q</a:t>
            </a:r>
            <a:endParaRPr sz="1400" dirty="0">
              <a:solidFill>
                <a:prstClr val="black"/>
              </a:solidFill>
              <a:latin typeface="Verdana (Body)"/>
              <a:cs typeface="Calibri"/>
            </a:endParaRPr>
          </a:p>
        </p:txBody>
      </p:sp>
    </p:spTree>
    <p:extLst>
      <p:ext uri="{BB962C8B-B14F-4D97-AF65-F5344CB8AC3E}">
        <p14:creationId xmlns:p14="http://schemas.microsoft.com/office/powerpoint/2010/main" val="2618409792"/>
      </p:ext>
    </p:extLst>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wipe(up)">
                                      <p:cBhvr>
                                        <p:cTn id="7"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48647" y="3851213"/>
            <a:ext cx="3092598" cy="1204497"/>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 name="Content Placeholder 1"/>
          <p:cNvSpPr txBox="1">
            <a:spLocks/>
          </p:cNvSpPr>
          <p:nvPr/>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SG" sz="1800"/>
              <a:t>Item Search</a:t>
            </a:r>
          </a:p>
          <a:p>
            <a:pPr>
              <a:lnSpc>
                <a:spcPct val="150000"/>
              </a:lnSpc>
            </a:pPr>
            <a:r>
              <a:rPr lang="en-SG" sz="1800"/>
              <a:t>Binary Search Trees (BST)</a:t>
            </a:r>
          </a:p>
          <a:p>
            <a:pPr>
              <a:lnSpc>
                <a:spcPct val="150000"/>
              </a:lnSpc>
            </a:pPr>
            <a:r>
              <a:rPr lang="en-SG" sz="1800"/>
              <a:t>BST Operations:</a:t>
            </a:r>
          </a:p>
          <a:p>
            <a:pPr lvl="1">
              <a:lnSpc>
                <a:spcPct val="150000"/>
              </a:lnSpc>
              <a:buFont typeface="Verdana" panose="020B0604030504040204" pitchFamily="34" charset="0"/>
              <a:buChar char="-"/>
            </a:pPr>
            <a:r>
              <a:rPr lang="en-SG" sz="1600"/>
              <a:t>Traversal</a:t>
            </a:r>
          </a:p>
          <a:p>
            <a:pPr lvl="1">
              <a:lnSpc>
                <a:spcPct val="150000"/>
              </a:lnSpc>
              <a:buFont typeface="Verdana" panose="020B0604030504040204" pitchFamily="34" charset="0"/>
              <a:buChar char="-"/>
            </a:pPr>
            <a:r>
              <a:rPr lang="en-SG" sz="1600"/>
              <a:t>Inserting a node</a:t>
            </a:r>
          </a:p>
          <a:p>
            <a:pPr lvl="1">
              <a:lnSpc>
                <a:spcPct val="150000"/>
              </a:lnSpc>
              <a:buFont typeface="Verdana" panose="020B0604030504040204" pitchFamily="34" charset="0"/>
              <a:buChar char="-"/>
            </a:pPr>
            <a:r>
              <a:rPr lang="en-SG" sz="1600" b="1"/>
              <a:t>Removing a node</a:t>
            </a:r>
          </a:p>
          <a:p>
            <a:pPr marL="457200" lvl="1" indent="0">
              <a:lnSpc>
                <a:spcPct val="150000"/>
              </a:lnSpc>
              <a:buNone/>
            </a:pPr>
            <a:r>
              <a:rPr lang="en-SG" sz="1600" b="1"/>
              <a:t>After removal, the tree is</a:t>
            </a:r>
            <a:br>
              <a:rPr lang="en-SG" sz="1600" b="1"/>
            </a:br>
            <a:r>
              <a:rPr lang="en-SG" sz="1600" b="1"/>
              <a:t>still a BST</a:t>
            </a:r>
          </a:p>
        </p:txBody>
      </p:sp>
      <p:sp>
        <p:nvSpPr>
          <p:cNvPr id="2" name="Title 1"/>
          <p:cNvSpPr>
            <a:spLocks noGrp="1"/>
          </p:cNvSpPr>
          <p:nvPr>
            <p:ph type="title"/>
          </p:nvPr>
        </p:nvSpPr>
        <p:spPr/>
        <p:txBody>
          <a:bodyPr/>
          <a:lstStyle/>
          <a:p>
            <a:r>
              <a:rPr lang="en-SG"/>
              <a:t>OUTLINE</a:t>
            </a:r>
          </a:p>
        </p:txBody>
      </p:sp>
      <p:grpSp>
        <p:nvGrpSpPr>
          <p:cNvPr id="6" name="Group 5"/>
          <p:cNvGrpSpPr/>
          <p:nvPr/>
        </p:nvGrpSpPr>
        <p:grpSpPr>
          <a:xfrm>
            <a:off x="4915976" y="1967697"/>
            <a:ext cx="2880375" cy="2507015"/>
            <a:chOff x="4905146" y="2397660"/>
            <a:chExt cx="3476854" cy="3026178"/>
          </a:xfrm>
        </p:grpSpPr>
        <p:sp>
          <p:nvSpPr>
            <p:cNvPr id="7" name="object 8"/>
            <p:cNvSpPr/>
            <p:nvPr/>
          </p:nvSpPr>
          <p:spPr>
            <a:xfrm>
              <a:off x="6542776" y="2397660"/>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8" name="object 9"/>
            <p:cNvSpPr txBox="1"/>
            <p:nvPr/>
          </p:nvSpPr>
          <p:spPr>
            <a:xfrm>
              <a:off x="6682876" y="2448510"/>
              <a:ext cx="193945"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H</a:t>
              </a:r>
              <a:endParaRPr sz="1400">
                <a:solidFill>
                  <a:prstClr val="black"/>
                </a:solidFill>
                <a:latin typeface="Verdana (Body)"/>
                <a:cs typeface="Calibri"/>
              </a:endParaRPr>
            </a:p>
          </p:txBody>
        </p:sp>
        <p:sp>
          <p:nvSpPr>
            <p:cNvPr id="9" name="object 11"/>
            <p:cNvSpPr/>
            <p:nvPr/>
          </p:nvSpPr>
          <p:spPr>
            <a:xfrm>
              <a:off x="5657210" y="2955228"/>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0" name="object 12"/>
            <p:cNvSpPr txBox="1"/>
            <p:nvPr/>
          </p:nvSpPr>
          <p:spPr>
            <a:xfrm>
              <a:off x="5812684" y="2992020"/>
              <a:ext cx="158085"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E</a:t>
              </a:r>
              <a:endParaRPr sz="1400">
                <a:solidFill>
                  <a:prstClr val="black"/>
                </a:solidFill>
                <a:latin typeface="Verdana (Body)"/>
                <a:cs typeface="Calibri"/>
              </a:endParaRPr>
            </a:p>
          </p:txBody>
        </p:sp>
        <p:sp>
          <p:nvSpPr>
            <p:cNvPr id="11" name="object 14"/>
            <p:cNvSpPr/>
            <p:nvPr/>
          </p:nvSpPr>
          <p:spPr>
            <a:xfrm>
              <a:off x="5214396"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2" name="object 15"/>
            <p:cNvSpPr txBox="1"/>
            <p:nvPr/>
          </p:nvSpPr>
          <p:spPr>
            <a:xfrm>
              <a:off x="5363535" y="3637434"/>
              <a:ext cx="172720" cy="346495"/>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B</a:t>
              </a:r>
              <a:endParaRPr sz="1400">
                <a:solidFill>
                  <a:prstClr val="black"/>
                </a:solidFill>
                <a:latin typeface="Verdana (Body)"/>
                <a:cs typeface="Calibri"/>
              </a:endParaRPr>
            </a:p>
          </p:txBody>
        </p:sp>
        <p:sp>
          <p:nvSpPr>
            <p:cNvPr id="13" name="object 17"/>
            <p:cNvSpPr/>
            <p:nvPr/>
          </p:nvSpPr>
          <p:spPr>
            <a:xfrm>
              <a:off x="6099993"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4" name="object 18"/>
            <p:cNvSpPr txBox="1"/>
            <p:nvPr/>
          </p:nvSpPr>
          <p:spPr>
            <a:xfrm>
              <a:off x="6258771" y="3637434"/>
              <a:ext cx="150765"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F</a:t>
              </a:r>
              <a:endParaRPr sz="1400">
                <a:solidFill>
                  <a:prstClr val="black"/>
                </a:solidFill>
                <a:latin typeface="Verdana (Body)"/>
                <a:cs typeface="Calibri"/>
              </a:endParaRPr>
            </a:p>
          </p:txBody>
        </p:sp>
        <p:sp>
          <p:nvSpPr>
            <p:cNvPr id="15" name="object 20"/>
            <p:cNvSpPr/>
            <p:nvPr/>
          </p:nvSpPr>
          <p:spPr>
            <a:xfrm>
              <a:off x="7428372" y="2955228"/>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6" name="object 21"/>
            <p:cNvSpPr txBox="1"/>
            <p:nvPr/>
          </p:nvSpPr>
          <p:spPr>
            <a:xfrm>
              <a:off x="7591612" y="2992020"/>
              <a:ext cx="140520"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L</a:t>
              </a:r>
              <a:endParaRPr sz="1400">
                <a:solidFill>
                  <a:prstClr val="black"/>
                </a:solidFill>
                <a:latin typeface="Verdana (Body)"/>
                <a:cs typeface="Calibri"/>
              </a:endParaRPr>
            </a:p>
          </p:txBody>
        </p:sp>
        <p:sp>
          <p:nvSpPr>
            <p:cNvPr id="17" name="object 23"/>
            <p:cNvSpPr/>
            <p:nvPr/>
          </p:nvSpPr>
          <p:spPr>
            <a:xfrm>
              <a:off x="6985589"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18" name="object 24"/>
            <p:cNvSpPr txBox="1"/>
            <p:nvPr/>
          </p:nvSpPr>
          <p:spPr>
            <a:xfrm>
              <a:off x="7160434" y="3637434"/>
              <a:ext cx="113441" cy="346495"/>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J</a:t>
              </a:r>
              <a:endParaRPr sz="1400">
                <a:solidFill>
                  <a:prstClr val="black"/>
                </a:solidFill>
                <a:latin typeface="Verdana (Body)"/>
                <a:cs typeface="Calibri"/>
              </a:endParaRPr>
            </a:p>
          </p:txBody>
        </p:sp>
        <p:sp>
          <p:nvSpPr>
            <p:cNvPr id="19" name="object 26"/>
            <p:cNvSpPr/>
            <p:nvPr/>
          </p:nvSpPr>
          <p:spPr>
            <a:xfrm>
              <a:off x="7871155" y="3600642"/>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0" name="object 27"/>
            <p:cNvSpPr txBox="1"/>
            <p:nvPr/>
          </p:nvSpPr>
          <p:spPr>
            <a:xfrm>
              <a:off x="7984741" y="3637434"/>
              <a:ext cx="254689" cy="346495"/>
            </a:xfrm>
            <a:prstGeom prst="ellipse">
              <a:avLst/>
            </a:prstGeom>
          </p:spPr>
          <p:txBody>
            <a:bodyPr vert="horz" wrap="square" lIns="0" tIns="0" rIns="0" bIns="0" rtlCol="0">
              <a:spAutoFit/>
            </a:bodyPr>
            <a:lstStyle/>
            <a:p>
              <a:pPr marL="12700"/>
              <a:r>
                <a:rPr sz="1400" spc="-20" dirty="0">
                  <a:solidFill>
                    <a:prstClr val="black"/>
                  </a:solidFill>
                  <a:latin typeface="Verdana (Body)"/>
                  <a:cs typeface="Calibri"/>
                </a:rPr>
                <a:t>M</a:t>
              </a:r>
              <a:endParaRPr sz="1400">
                <a:solidFill>
                  <a:prstClr val="black"/>
                </a:solidFill>
                <a:latin typeface="Verdana (Body)"/>
                <a:cs typeface="Calibri"/>
              </a:endParaRPr>
            </a:p>
          </p:txBody>
        </p:sp>
        <p:sp>
          <p:nvSpPr>
            <p:cNvPr id="21" name="object 47"/>
            <p:cNvSpPr/>
            <p:nvPr/>
          </p:nvSpPr>
          <p:spPr>
            <a:xfrm>
              <a:off x="6237977" y="4286611"/>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2" name="object 48"/>
            <p:cNvSpPr txBox="1"/>
            <p:nvPr/>
          </p:nvSpPr>
          <p:spPr>
            <a:xfrm>
              <a:off x="6364907" y="4323403"/>
              <a:ext cx="196141" cy="346495"/>
            </a:xfrm>
            <a:prstGeom prst="ellipse">
              <a:avLst/>
            </a:prstGeom>
          </p:spPr>
          <p:txBody>
            <a:bodyPr vert="horz" wrap="square" lIns="0" tIns="0" rIns="0" bIns="0" rtlCol="0">
              <a:spAutoFit/>
            </a:bodyPr>
            <a:lstStyle/>
            <a:p>
              <a:pPr marL="12700"/>
              <a:r>
                <a:rPr sz="1400" spc="-15" dirty="0">
                  <a:solidFill>
                    <a:prstClr val="black"/>
                  </a:solidFill>
                  <a:latin typeface="Verdana (Body)"/>
                  <a:cs typeface="Calibri"/>
                </a:rPr>
                <a:t>G</a:t>
              </a:r>
              <a:endParaRPr sz="1400" dirty="0">
                <a:solidFill>
                  <a:prstClr val="black"/>
                </a:solidFill>
                <a:latin typeface="Verdana (Body)"/>
                <a:cs typeface="Calibri"/>
              </a:endParaRPr>
            </a:p>
          </p:txBody>
        </p:sp>
        <p:sp>
          <p:nvSpPr>
            <p:cNvPr id="23" name="object 50"/>
            <p:cNvSpPr/>
            <p:nvPr/>
          </p:nvSpPr>
          <p:spPr>
            <a:xfrm>
              <a:off x="7433922"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4" name="object 51"/>
            <p:cNvSpPr txBox="1"/>
            <p:nvPr/>
          </p:nvSpPr>
          <p:spPr>
            <a:xfrm>
              <a:off x="7573586" y="4328477"/>
              <a:ext cx="166866" cy="346495"/>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K</a:t>
              </a:r>
              <a:endParaRPr sz="1400" dirty="0">
                <a:solidFill>
                  <a:prstClr val="black"/>
                </a:solidFill>
                <a:latin typeface="Verdana (Body)"/>
                <a:cs typeface="Calibri"/>
              </a:endParaRPr>
            </a:p>
          </p:txBody>
        </p:sp>
        <p:sp>
          <p:nvSpPr>
            <p:cNvPr id="25" name="object 59"/>
            <p:cNvSpPr/>
            <p:nvPr/>
          </p:nvSpPr>
          <p:spPr>
            <a:xfrm>
              <a:off x="6825022"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6" name="object 60"/>
            <p:cNvSpPr txBox="1"/>
            <p:nvPr/>
          </p:nvSpPr>
          <p:spPr>
            <a:xfrm>
              <a:off x="7019793" y="4328477"/>
              <a:ext cx="95874" cy="346495"/>
            </a:xfrm>
            <a:prstGeom prst="ellipse">
              <a:avLst/>
            </a:prstGeom>
          </p:spPr>
          <p:txBody>
            <a:bodyPr vert="horz" wrap="square" lIns="0" tIns="0" rIns="0" bIns="0" rtlCol="0">
              <a:spAutoFit/>
            </a:bodyPr>
            <a:lstStyle/>
            <a:p>
              <a:pPr marL="12700"/>
              <a:r>
                <a:rPr sz="1400" spc="-5" dirty="0">
                  <a:solidFill>
                    <a:prstClr val="black"/>
                  </a:solidFill>
                  <a:latin typeface="Verdana (Body)"/>
                  <a:cs typeface="Calibri"/>
                </a:rPr>
                <a:t>I</a:t>
              </a:r>
              <a:endParaRPr sz="1400">
                <a:solidFill>
                  <a:prstClr val="black"/>
                </a:solidFill>
                <a:latin typeface="Verdana (Body)"/>
                <a:cs typeface="Calibri"/>
              </a:endParaRPr>
            </a:p>
          </p:txBody>
        </p:sp>
        <p:sp>
          <p:nvSpPr>
            <p:cNvPr id="27" name="object 65"/>
            <p:cNvSpPr/>
            <p:nvPr/>
          </p:nvSpPr>
          <p:spPr>
            <a:xfrm>
              <a:off x="5514045"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28" name="object 66"/>
            <p:cNvSpPr txBox="1"/>
            <p:nvPr/>
          </p:nvSpPr>
          <p:spPr>
            <a:xfrm>
              <a:off x="5664399" y="4328477"/>
              <a:ext cx="169794"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C</a:t>
              </a:r>
              <a:endParaRPr sz="1400">
                <a:solidFill>
                  <a:prstClr val="black"/>
                </a:solidFill>
                <a:latin typeface="Verdana (Body)"/>
                <a:cs typeface="Calibri"/>
              </a:endParaRPr>
            </a:p>
          </p:txBody>
        </p:sp>
        <p:sp>
          <p:nvSpPr>
            <p:cNvPr id="29" name="object 71"/>
            <p:cNvSpPr/>
            <p:nvPr/>
          </p:nvSpPr>
          <p:spPr>
            <a:xfrm>
              <a:off x="4905146" y="4291685"/>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30" name="object 72"/>
            <p:cNvSpPr txBox="1"/>
            <p:nvPr/>
          </p:nvSpPr>
          <p:spPr>
            <a:xfrm>
              <a:off x="5050303" y="4328477"/>
              <a:ext cx="182236" cy="346495"/>
            </a:xfrm>
            <a:prstGeom prst="ellipse">
              <a:avLst/>
            </a:prstGeom>
          </p:spPr>
          <p:txBody>
            <a:bodyPr vert="horz" wrap="square" lIns="0" tIns="0" rIns="0" bIns="0" rtlCol="0">
              <a:spAutoFit/>
            </a:bodyPr>
            <a:lstStyle/>
            <a:p>
              <a:pPr marL="12700"/>
              <a:r>
                <a:rPr sz="1400" spc="-15" dirty="0">
                  <a:solidFill>
                    <a:prstClr val="black"/>
                  </a:solidFill>
                  <a:latin typeface="Verdana (Body)"/>
                  <a:cs typeface="Calibri"/>
                </a:rPr>
                <a:t>A</a:t>
              </a:r>
              <a:endParaRPr sz="1400">
                <a:solidFill>
                  <a:prstClr val="black"/>
                </a:solidFill>
                <a:latin typeface="Verdana (Body)"/>
                <a:cs typeface="Calibri"/>
              </a:endParaRPr>
            </a:p>
          </p:txBody>
        </p:sp>
        <p:sp>
          <p:nvSpPr>
            <p:cNvPr id="31" name="object 77"/>
            <p:cNvSpPr/>
            <p:nvPr/>
          </p:nvSpPr>
          <p:spPr>
            <a:xfrm>
              <a:off x="5735452" y="4982684"/>
              <a:ext cx="510845" cy="441154"/>
            </a:xfrm>
            <a:prstGeom prst="ellipse">
              <a:avLst/>
            </a:prstGeom>
            <a:ln w="25399">
              <a:solidFill>
                <a:srgbClr val="839950"/>
              </a:solidFill>
            </a:ln>
          </p:spPr>
          <p:txBody>
            <a:bodyPr wrap="square" lIns="0" tIns="0" rIns="0" bIns="0" rtlCol="0"/>
            <a:lstStyle/>
            <a:p>
              <a:endParaRPr sz="1400">
                <a:solidFill>
                  <a:prstClr val="black"/>
                </a:solidFill>
                <a:latin typeface="Verdana (Body)"/>
              </a:endParaRPr>
            </a:p>
          </p:txBody>
        </p:sp>
        <p:sp>
          <p:nvSpPr>
            <p:cNvPr id="32" name="object 78"/>
            <p:cNvSpPr txBox="1"/>
            <p:nvPr/>
          </p:nvSpPr>
          <p:spPr>
            <a:xfrm>
              <a:off x="5876426" y="5033534"/>
              <a:ext cx="191750" cy="346495"/>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D</a:t>
              </a:r>
              <a:endParaRPr sz="1400">
                <a:solidFill>
                  <a:prstClr val="black"/>
                </a:solidFill>
                <a:latin typeface="Verdana (Body)"/>
                <a:cs typeface="Calibri"/>
              </a:endParaRPr>
            </a:p>
          </p:txBody>
        </p:sp>
        <p:cxnSp>
          <p:nvCxnSpPr>
            <p:cNvPr id="33" name="直接箭头连接符 31"/>
            <p:cNvCxnSpPr>
              <a:stCxn id="7" idx="5"/>
              <a:endCxn id="15" idx="1"/>
            </p:cNvCxnSpPr>
            <p:nvPr/>
          </p:nvCxnSpPr>
          <p:spPr>
            <a:xfrm>
              <a:off x="6978809" y="2774205"/>
              <a:ext cx="524375" cy="24562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4" name="直接箭头连接符 32"/>
            <p:cNvCxnSpPr>
              <a:stCxn id="7" idx="3"/>
              <a:endCxn id="9" idx="7"/>
            </p:cNvCxnSpPr>
            <p:nvPr/>
          </p:nvCxnSpPr>
          <p:spPr>
            <a:xfrm flipH="1">
              <a:off x="6093243" y="2774205"/>
              <a:ext cx="524345" cy="24562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5" name="直接箭头连接符 33"/>
            <p:cNvCxnSpPr>
              <a:stCxn id="9" idx="4"/>
              <a:endCxn id="11" idx="7"/>
            </p:cNvCxnSpPr>
            <p:nvPr/>
          </p:nvCxnSpPr>
          <p:spPr>
            <a:xfrm flipH="1">
              <a:off x="5650429" y="3396382"/>
              <a:ext cx="262204"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6" name="直接箭头连接符 34"/>
            <p:cNvCxnSpPr>
              <a:stCxn id="15" idx="3"/>
              <a:endCxn id="17" idx="0"/>
            </p:cNvCxnSpPr>
            <p:nvPr/>
          </p:nvCxnSpPr>
          <p:spPr>
            <a:xfrm flipH="1">
              <a:off x="7241012" y="3331776"/>
              <a:ext cx="262172"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7" name="直接箭头连接符 35"/>
            <p:cNvCxnSpPr>
              <a:stCxn id="9" idx="4"/>
              <a:endCxn id="13" idx="1"/>
            </p:cNvCxnSpPr>
            <p:nvPr/>
          </p:nvCxnSpPr>
          <p:spPr>
            <a:xfrm>
              <a:off x="5912633" y="3396382"/>
              <a:ext cx="262172"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8" name="直接箭头连接符 36"/>
            <p:cNvCxnSpPr>
              <a:stCxn id="15" idx="5"/>
              <a:endCxn id="19" idx="0"/>
            </p:cNvCxnSpPr>
            <p:nvPr/>
          </p:nvCxnSpPr>
          <p:spPr>
            <a:xfrm>
              <a:off x="7864405" y="3331776"/>
              <a:ext cx="262173" cy="268866"/>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39" name="直接箭头连接符 37"/>
            <p:cNvCxnSpPr>
              <a:stCxn id="11" idx="4"/>
              <a:endCxn id="27" idx="0"/>
            </p:cNvCxnSpPr>
            <p:nvPr/>
          </p:nvCxnSpPr>
          <p:spPr>
            <a:xfrm>
              <a:off x="5469819" y="4041796"/>
              <a:ext cx="299649"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40" name="直接箭头连接符 38"/>
            <p:cNvCxnSpPr>
              <a:stCxn id="11" idx="4"/>
              <a:endCxn id="29" idx="0"/>
            </p:cNvCxnSpPr>
            <p:nvPr/>
          </p:nvCxnSpPr>
          <p:spPr>
            <a:xfrm flipH="1">
              <a:off x="5160569" y="4041796"/>
              <a:ext cx="309250"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41" name="直接箭头连接符 39"/>
            <p:cNvCxnSpPr>
              <a:stCxn id="17" idx="4"/>
              <a:endCxn id="25" idx="0"/>
            </p:cNvCxnSpPr>
            <p:nvPr/>
          </p:nvCxnSpPr>
          <p:spPr>
            <a:xfrm flipH="1">
              <a:off x="7080445" y="4041796"/>
              <a:ext cx="160567"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42" name="直接箭头连接符 40"/>
            <p:cNvCxnSpPr>
              <a:stCxn id="13" idx="4"/>
              <a:endCxn id="21" idx="0"/>
            </p:cNvCxnSpPr>
            <p:nvPr/>
          </p:nvCxnSpPr>
          <p:spPr>
            <a:xfrm>
              <a:off x="6355416" y="4041796"/>
              <a:ext cx="137984" cy="244815"/>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43" name="直接箭头连接符 41"/>
            <p:cNvCxnSpPr>
              <a:stCxn id="17" idx="4"/>
              <a:endCxn id="23" idx="0"/>
            </p:cNvCxnSpPr>
            <p:nvPr/>
          </p:nvCxnSpPr>
          <p:spPr>
            <a:xfrm>
              <a:off x="7241012" y="4041796"/>
              <a:ext cx="448333" cy="249889"/>
            </a:xfrm>
            <a:prstGeom prst="straightConnector1">
              <a:avLst/>
            </a:prstGeom>
            <a:noFill/>
            <a:ln w="38100" cap="flat" cmpd="sng" algn="ctr">
              <a:solidFill>
                <a:srgbClr val="4F81BD">
                  <a:shade val="95000"/>
                  <a:satMod val="105000"/>
                </a:srgbClr>
              </a:solidFill>
              <a:prstDash val="solid"/>
              <a:tailEnd type="triangle"/>
            </a:ln>
            <a:effectLst/>
          </p:spPr>
        </p:cxnSp>
        <p:cxnSp>
          <p:nvCxnSpPr>
            <p:cNvPr id="44" name="直接箭头连接符 42"/>
            <p:cNvCxnSpPr>
              <a:stCxn id="27" idx="4"/>
              <a:endCxn id="31" idx="0"/>
            </p:cNvCxnSpPr>
            <p:nvPr/>
          </p:nvCxnSpPr>
          <p:spPr>
            <a:xfrm>
              <a:off x="5769468" y="4732839"/>
              <a:ext cx="221407" cy="249845"/>
            </a:xfrm>
            <a:prstGeom prst="straightConnector1">
              <a:avLst/>
            </a:prstGeom>
            <a:noFill/>
            <a:ln w="38100" cap="flat" cmpd="sng" algn="ctr">
              <a:solidFill>
                <a:srgbClr val="4F81BD">
                  <a:shade val="95000"/>
                  <a:satMod val="105000"/>
                </a:srgbClr>
              </a:solidFill>
              <a:prstDash val="solid"/>
              <a:tailEnd type="triangle"/>
            </a:ln>
            <a:effectLst/>
          </p:spPr>
        </p:cxnSp>
      </p:grpSp>
    </p:spTree>
    <p:extLst>
      <p:ext uri="{BB962C8B-B14F-4D97-AF65-F5344CB8AC3E}">
        <p14:creationId xmlns:p14="http://schemas.microsoft.com/office/powerpoint/2010/main" val="403758209"/>
      </p:ext>
    </p:extLst>
  </p:cSld>
  <p:clrMapOvr>
    <a:masterClrMapping/>
  </p:clrMapOvr>
  <p:transition>
    <p:wipe dir="u"/>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t>Removing a node from a BST</a:t>
            </a:r>
          </a:p>
        </p:txBody>
      </p:sp>
      <p:sp>
        <p:nvSpPr>
          <p:cNvPr id="3" name="Content Placeholder 1"/>
          <p:cNvSpPr txBox="1">
            <a:spLocks/>
          </p:cNvSpPr>
          <p:nvPr/>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en-SG" sz="1800"/>
              <a:t>Node removal is more complicated</a:t>
            </a:r>
          </a:p>
          <a:p>
            <a:pPr algn="just">
              <a:lnSpc>
                <a:spcPct val="150000"/>
              </a:lnSpc>
            </a:pPr>
            <a:r>
              <a:rPr lang="en-SG" sz="1800"/>
              <a:t>Beginning with a BST, the resulting tree after removing a node must still be a BST</a:t>
            </a:r>
          </a:p>
          <a:p>
            <a:pPr marL="230400" indent="0" algn="just">
              <a:lnSpc>
                <a:spcPct val="150000"/>
              </a:lnSpc>
              <a:buNone/>
            </a:pPr>
            <a:r>
              <a:rPr lang="en-SG" sz="1800">
                <a:solidFill>
                  <a:srgbClr val="3366FF"/>
                </a:solidFill>
              </a:rPr>
              <a:t>Obey the BST rule: L &lt; C &lt; R</a:t>
            </a:r>
            <a:endParaRPr lang="en-SG" sz="1800"/>
          </a:p>
        </p:txBody>
      </p:sp>
    </p:spTree>
    <p:extLst>
      <p:ext uri="{BB962C8B-B14F-4D97-AF65-F5344CB8AC3E}">
        <p14:creationId xmlns:p14="http://schemas.microsoft.com/office/powerpoint/2010/main" val="1998584374"/>
      </p:ext>
    </p:extLst>
  </p:cSld>
  <p:clrMapOvr>
    <a:masterClrMapping/>
  </p:clrMapOvr>
  <p:transition>
    <p:wipe dir="u"/>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t>Removing a node from a BST</a:t>
            </a:r>
          </a:p>
        </p:txBody>
      </p:sp>
      <p:sp>
        <p:nvSpPr>
          <p:cNvPr id="3" name="Content Placeholder 1"/>
          <p:cNvSpPr txBox="1">
            <a:spLocks/>
          </p:cNvSpPr>
          <p:nvPr/>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en-SG" sz="1800"/>
              <a:t>Remove node X - a bit tricky</a:t>
            </a:r>
          </a:p>
          <a:p>
            <a:pPr algn="just">
              <a:lnSpc>
                <a:spcPct val="150000"/>
              </a:lnSpc>
            </a:pPr>
            <a:r>
              <a:rPr lang="en-SG" sz="1800"/>
              <a:t>3 cases:</a:t>
            </a:r>
          </a:p>
          <a:p>
            <a:pPr marL="800100" lvl="1" indent="-342900" algn="just">
              <a:lnSpc>
                <a:spcPct val="150000"/>
              </a:lnSpc>
              <a:buClr>
                <a:schemeClr val="tx1"/>
              </a:buClr>
              <a:buFont typeface="+mj-lt"/>
              <a:buAutoNum type="arabicPeriod"/>
            </a:pPr>
            <a:r>
              <a:rPr lang="en-SG" sz="1600">
                <a:solidFill>
                  <a:srgbClr val="00B050"/>
                </a:solidFill>
              </a:rPr>
              <a:t>x has no children</a:t>
            </a:r>
            <a:r>
              <a:rPr lang="en-SG" sz="1600"/>
              <a:t>:</a:t>
            </a:r>
            <a:r>
              <a:rPr lang="en-SG" sz="1600">
                <a:solidFill>
                  <a:srgbClr val="00B050"/>
                </a:solidFill>
              </a:rPr>
              <a:t> </a:t>
            </a:r>
          </a:p>
          <a:p>
            <a:pPr lvl="2" algn="just">
              <a:lnSpc>
                <a:spcPct val="150000"/>
              </a:lnSpc>
              <a:buClr>
                <a:schemeClr val="tx1"/>
              </a:buClr>
              <a:buFont typeface="Courier New" panose="02070309020205020404" pitchFamily="49" charset="0"/>
              <a:buChar char="o"/>
            </a:pPr>
            <a:r>
              <a:rPr lang="en-SG" sz="1400">
                <a:solidFill>
                  <a:srgbClr val="00B050"/>
                </a:solidFill>
              </a:rPr>
              <a:t>Remove x</a:t>
            </a:r>
            <a:endParaRPr lang="en-SG" sz="2000" b="1">
              <a:solidFill>
                <a:srgbClr val="68CE68"/>
              </a:solidFill>
            </a:endParaRPr>
          </a:p>
          <a:p>
            <a:pPr marL="800100" lvl="1" indent="-342900" algn="just">
              <a:lnSpc>
                <a:spcPct val="150000"/>
              </a:lnSpc>
              <a:buClr>
                <a:schemeClr val="tx1"/>
              </a:buClr>
              <a:buFont typeface="+mj-lt"/>
              <a:buAutoNum type="arabicPeriod"/>
            </a:pPr>
            <a:r>
              <a:rPr lang="en-SG" sz="1600">
                <a:solidFill>
                  <a:srgbClr val="FE6C76"/>
                </a:solidFill>
              </a:rPr>
              <a:t>x has one child y</a:t>
            </a:r>
            <a:r>
              <a:rPr lang="en-SG" sz="1600"/>
              <a:t>:</a:t>
            </a:r>
            <a:r>
              <a:rPr lang="en-US" altLang="zh-CN" sz="1600">
                <a:solidFill>
                  <a:srgbClr val="FE6C76"/>
                </a:solidFill>
                <a:latin typeface="Calibri" panose="020F0502020204030204" pitchFamily="34" charset="0"/>
                <a:ea typeface="宋体" panose="02010600030101010101" pitchFamily="2" charset="-122"/>
              </a:rPr>
              <a:t> </a:t>
            </a:r>
            <a:endParaRPr lang="en-SG" sz="1600">
              <a:solidFill>
                <a:srgbClr val="FE6C76"/>
              </a:solidFill>
            </a:endParaRPr>
          </a:p>
          <a:p>
            <a:pPr lvl="2" algn="just">
              <a:lnSpc>
                <a:spcPct val="150000"/>
              </a:lnSpc>
              <a:buClr>
                <a:schemeClr val="tx1"/>
              </a:buClr>
              <a:buFont typeface="Courier New" panose="02070309020205020404" pitchFamily="49" charset="0"/>
              <a:buChar char="o"/>
            </a:pPr>
            <a:r>
              <a:rPr lang="en-SG" sz="1400">
                <a:solidFill>
                  <a:srgbClr val="FE6C76"/>
                </a:solidFill>
              </a:rPr>
              <a:t>Replace x with y</a:t>
            </a:r>
            <a:r>
              <a:rPr lang="en-US" altLang="zh-CN" sz="1400">
                <a:solidFill>
                  <a:srgbClr val="FE6C76"/>
                </a:solidFill>
                <a:latin typeface="Calibri" panose="020F0502020204030204" pitchFamily="34" charset="0"/>
                <a:ea typeface="宋体" panose="02010600030101010101" pitchFamily="2" charset="-122"/>
              </a:rPr>
              <a:t> </a:t>
            </a:r>
            <a:endParaRPr lang="en-SG" sz="1400"/>
          </a:p>
          <a:p>
            <a:pPr marL="800100" lvl="1" indent="-342900" algn="just">
              <a:lnSpc>
                <a:spcPct val="150000"/>
              </a:lnSpc>
              <a:buClr>
                <a:schemeClr val="tx1"/>
              </a:buClr>
              <a:buFont typeface="+mj-lt"/>
              <a:buAutoNum type="arabicPeriod"/>
            </a:pPr>
            <a:r>
              <a:rPr lang="en-SG" sz="1600">
                <a:solidFill>
                  <a:srgbClr val="6066C9"/>
                </a:solidFill>
              </a:rPr>
              <a:t>x has two children: </a:t>
            </a:r>
          </a:p>
          <a:p>
            <a:pPr lvl="2" algn="just">
              <a:lnSpc>
                <a:spcPct val="150000"/>
              </a:lnSpc>
              <a:buClr>
                <a:schemeClr val="tx1"/>
              </a:buClr>
              <a:buFont typeface="Courier New" panose="02070309020205020404" pitchFamily="49" charset="0"/>
              <a:buChar char="o"/>
            </a:pPr>
            <a:r>
              <a:rPr lang="en-SG" sz="1400">
                <a:solidFill>
                  <a:srgbClr val="6066C9"/>
                </a:solidFill>
              </a:rPr>
              <a:t>Swap x with successor</a:t>
            </a:r>
          </a:p>
          <a:p>
            <a:pPr lvl="2" algn="just">
              <a:lnSpc>
                <a:spcPct val="150000"/>
              </a:lnSpc>
              <a:buClr>
                <a:schemeClr val="tx1"/>
              </a:buClr>
              <a:buFont typeface="Courier New" panose="02070309020205020404" pitchFamily="49" charset="0"/>
              <a:buChar char="o"/>
            </a:pPr>
            <a:r>
              <a:rPr lang="en-SG" sz="1400">
                <a:solidFill>
                  <a:srgbClr val="6066C9"/>
                </a:solidFill>
              </a:rPr>
              <a:t>Perform case 1 or 2 to remove it</a:t>
            </a:r>
            <a:endParaRPr lang="en-SG" sz="1800"/>
          </a:p>
        </p:txBody>
      </p:sp>
      <p:sp>
        <p:nvSpPr>
          <p:cNvPr id="119" name="object 8"/>
          <p:cNvSpPr/>
          <p:nvPr/>
        </p:nvSpPr>
        <p:spPr>
          <a:xfrm>
            <a:off x="6286726" y="2282488"/>
            <a:ext cx="426218" cy="368072"/>
          </a:xfrm>
          <a:prstGeom prst="ellipse">
            <a:avLst/>
          </a:prstGeom>
          <a:solidFill>
            <a:srgbClr val="0033CC">
              <a:lumMod val="20000"/>
              <a:lumOff val="8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20" name="object 9"/>
          <p:cNvSpPr txBox="1"/>
          <p:nvPr/>
        </p:nvSpPr>
        <p:spPr>
          <a:xfrm>
            <a:off x="6403617" y="2324917"/>
            <a:ext cx="161816" cy="252767"/>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H</a:t>
            </a:r>
            <a:endParaRPr sz="1400">
              <a:solidFill>
                <a:prstClr val="black"/>
              </a:solidFill>
              <a:latin typeface="Verdana (Body)"/>
              <a:cs typeface="Calibri"/>
            </a:endParaRPr>
          </a:p>
        </p:txBody>
      </p:sp>
      <p:sp>
        <p:nvSpPr>
          <p:cNvPr id="121" name="object 11"/>
          <p:cNvSpPr/>
          <p:nvPr/>
        </p:nvSpPr>
        <p:spPr>
          <a:xfrm>
            <a:off x="5547863" y="2747692"/>
            <a:ext cx="426218" cy="368072"/>
          </a:xfrm>
          <a:prstGeom prst="ellipse">
            <a:avLst/>
          </a:prstGeom>
          <a:solidFill>
            <a:srgbClr val="0033CC">
              <a:lumMod val="20000"/>
              <a:lumOff val="8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22" name="object 12"/>
          <p:cNvSpPr txBox="1"/>
          <p:nvPr/>
        </p:nvSpPr>
        <p:spPr>
          <a:xfrm>
            <a:off x="5677581" y="2785792"/>
            <a:ext cx="131896" cy="252767"/>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E</a:t>
            </a:r>
            <a:endParaRPr sz="1400">
              <a:solidFill>
                <a:prstClr val="black"/>
              </a:solidFill>
              <a:latin typeface="Verdana (Body)"/>
              <a:cs typeface="Calibri"/>
            </a:endParaRPr>
          </a:p>
        </p:txBody>
      </p:sp>
      <p:sp>
        <p:nvSpPr>
          <p:cNvPr id="123" name="object 14"/>
          <p:cNvSpPr/>
          <p:nvPr/>
        </p:nvSpPr>
        <p:spPr>
          <a:xfrm>
            <a:off x="5178406" y="3286186"/>
            <a:ext cx="426218" cy="368072"/>
          </a:xfrm>
          <a:prstGeom prst="ellipse">
            <a:avLst/>
          </a:prstGeom>
          <a:solidFill>
            <a:srgbClr val="0033CC">
              <a:lumMod val="20000"/>
              <a:lumOff val="8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24" name="object 15"/>
          <p:cNvSpPr txBox="1"/>
          <p:nvPr/>
        </p:nvSpPr>
        <p:spPr>
          <a:xfrm>
            <a:off x="5302838" y="3324286"/>
            <a:ext cx="144108" cy="252767"/>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B</a:t>
            </a:r>
            <a:endParaRPr sz="1400">
              <a:solidFill>
                <a:prstClr val="black"/>
              </a:solidFill>
              <a:latin typeface="Verdana (Body)"/>
              <a:cs typeface="Calibri"/>
            </a:endParaRPr>
          </a:p>
        </p:txBody>
      </p:sp>
      <p:sp>
        <p:nvSpPr>
          <p:cNvPr id="125" name="object 17"/>
          <p:cNvSpPr/>
          <p:nvPr/>
        </p:nvSpPr>
        <p:spPr>
          <a:xfrm>
            <a:off x="5917294" y="3286186"/>
            <a:ext cx="426218" cy="368072"/>
          </a:xfrm>
          <a:prstGeom prst="ellipse">
            <a:avLst/>
          </a:prstGeom>
          <a:solidFill>
            <a:srgbClr val="CC0000">
              <a:lumMod val="20000"/>
              <a:lumOff val="8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26" name="object 18"/>
          <p:cNvSpPr txBox="1"/>
          <p:nvPr/>
        </p:nvSpPr>
        <p:spPr>
          <a:xfrm>
            <a:off x="6049769" y="3324286"/>
            <a:ext cx="125789" cy="252767"/>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F</a:t>
            </a:r>
            <a:endParaRPr sz="1400">
              <a:solidFill>
                <a:prstClr val="black"/>
              </a:solidFill>
              <a:latin typeface="Verdana (Body)"/>
              <a:cs typeface="Calibri"/>
            </a:endParaRPr>
          </a:p>
        </p:txBody>
      </p:sp>
      <p:sp>
        <p:nvSpPr>
          <p:cNvPr id="127" name="object 20"/>
          <p:cNvSpPr/>
          <p:nvPr/>
        </p:nvSpPr>
        <p:spPr>
          <a:xfrm>
            <a:off x="7025613" y="2747692"/>
            <a:ext cx="426218" cy="368072"/>
          </a:xfrm>
          <a:prstGeom prst="ellipse">
            <a:avLst/>
          </a:prstGeom>
          <a:solidFill>
            <a:srgbClr val="0033CC">
              <a:lumMod val="20000"/>
              <a:lumOff val="8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28" name="object 21"/>
          <p:cNvSpPr txBox="1"/>
          <p:nvPr/>
        </p:nvSpPr>
        <p:spPr>
          <a:xfrm>
            <a:off x="7161811" y="2785792"/>
            <a:ext cx="117241" cy="252767"/>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L</a:t>
            </a:r>
            <a:endParaRPr sz="1400">
              <a:solidFill>
                <a:prstClr val="black"/>
              </a:solidFill>
              <a:latin typeface="Verdana (Body)"/>
              <a:cs typeface="Calibri"/>
            </a:endParaRPr>
          </a:p>
        </p:txBody>
      </p:sp>
      <p:sp>
        <p:nvSpPr>
          <p:cNvPr id="129" name="object 23"/>
          <p:cNvSpPr/>
          <p:nvPr/>
        </p:nvSpPr>
        <p:spPr>
          <a:xfrm>
            <a:off x="6656182" y="3286186"/>
            <a:ext cx="426218" cy="368072"/>
          </a:xfrm>
          <a:prstGeom prst="ellipse">
            <a:avLst/>
          </a:prstGeom>
          <a:solidFill>
            <a:srgbClr val="0033CC">
              <a:lumMod val="20000"/>
              <a:lumOff val="8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30" name="object 24"/>
          <p:cNvSpPr txBox="1"/>
          <p:nvPr/>
        </p:nvSpPr>
        <p:spPr>
          <a:xfrm>
            <a:off x="6802062" y="3324286"/>
            <a:ext cx="94647" cy="252767"/>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J</a:t>
            </a:r>
            <a:endParaRPr sz="1400">
              <a:solidFill>
                <a:prstClr val="black"/>
              </a:solidFill>
              <a:latin typeface="Verdana (Body)"/>
              <a:cs typeface="Calibri"/>
            </a:endParaRPr>
          </a:p>
        </p:txBody>
      </p:sp>
      <p:sp>
        <p:nvSpPr>
          <p:cNvPr id="131" name="object 26"/>
          <p:cNvSpPr/>
          <p:nvPr/>
        </p:nvSpPr>
        <p:spPr>
          <a:xfrm>
            <a:off x="7395045" y="3286186"/>
            <a:ext cx="426218" cy="368072"/>
          </a:xfrm>
          <a:prstGeom prst="ellipse">
            <a:avLst/>
          </a:prstGeom>
          <a:solidFill>
            <a:srgbClr val="2D8A2D">
              <a:lumMod val="40000"/>
              <a:lumOff val="6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32" name="object 27"/>
          <p:cNvSpPr txBox="1"/>
          <p:nvPr/>
        </p:nvSpPr>
        <p:spPr>
          <a:xfrm>
            <a:off x="7489814" y="3324286"/>
            <a:ext cx="212497" cy="252767"/>
          </a:xfrm>
          <a:prstGeom prst="ellipse">
            <a:avLst/>
          </a:prstGeom>
        </p:spPr>
        <p:txBody>
          <a:bodyPr vert="horz" wrap="square" lIns="0" tIns="0" rIns="0" bIns="0" rtlCol="0">
            <a:spAutoFit/>
          </a:bodyPr>
          <a:lstStyle/>
          <a:p>
            <a:pPr marL="12700"/>
            <a:r>
              <a:rPr sz="1400" spc="-20" dirty="0">
                <a:solidFill>
                  <a:prstClr val="black"/>
                </a:solidFill>
                <a:latin typeface="Verdana (Body)"/>
                <a:cs typeface="Calibri"/>
              </a:rPr>
              <a:t>M</a:t>
            </a:r>
            <a:endParaRPr sz="1400" dirty="0">
              <a:solidFill>
                <a:prstClr val="black"/>
              </a:solidFill>
              <a:latin typeface="Verdana (Body)"/>
              <a:cs typeface="Calibri"/>
            </a:endParaRPr>
          </a:p>
        </p:txBody>
      </p:sp>
      <p:sp>
        <p:nvSpPr>
          <p:cNvPr id="133" name="object 47"/>
          <p:cNvSpPr/>
          <p:nvPr/>
        </p:nvSpPr>
        <p:spPr>
          <a:xfrm>
            <a:off x="6032420" y="3858517"/>
            <a:ext cx="426218" cy="368072"/>
          </a:xfrm>
          <a:prstGeom prst="ellipse">
            <a:avLst/>
          </a:prstGeom>
          <a:solidFill>
            <a:srgbClr val="2D8A2D">
              <a:lumMod val="40000"/>
              <a:lumOff val="6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34" name="object 48"/>
          <p:cNvSpPr txBox="1"/>
          <p:nvPr/>
        </p:nvSpPr>
        <p:spPr>
          <a:xfrm>
            <a:off x="6148555" y="3896617"/>
            <a:ext cx="163648" cy="252767"/>
          </a:xfrm>
          <a:prstGeom prst="ellipse">
            <a:avLst/>
          </a:prstGeom>
        </p:spPr>
        <p:txBody>
          <a:bodyPr vert="horz" wrap="square" lIns="0" tIns="0" rIns="0" bIns="0" rtlCol="0">
            <a:spAutoFit/>
          </a:bodyPr>
          <a:lstStyle/>
          <a:p>
            <a:pPr marL="12700"/>
            <a:r>
              <a:rPr sz="1400" spc="-15" dirty="0">
                <a:solidFill>
                  <a:prstClr val="black"/>
                </a:solidFill>
                <a:latin typeface="Verdana (Body)"/>
                <a:cs typeface="Calibri"/>
              </a:rPr>
              <a:t>G</a:t>
            </a:r>
            <a:endParaRPr sz="1400" dirty="0">
              <a:solidFill>
                <a:prstClr val="black"/>
              </a:solidFill>
              <a:latin typeface="Verdana (Body)"/>
              <a:cs typeface="Calibri"/>
            </a:endParaRPr>
          </a:p>
        </p:txBody>
      </p:sp>
      <p:sp>
        <p:nvSpPr>
          <p:cNvPr id="135" name="object 50"/>
          <p:cNvSpPr/>
          <p:nvPr/>
        </p:nvSpPr>
        <p:spPr>
          <a:xfrm>
            <a:off x="7007321" y="3861821"/>
            <a:ext cx="426218" cy="368072"/>
          </a:xfrm>
          <a:prstGeom prst="ellipse">
            <a:avLst/>
          </a:prstGeom>
          <a:solidFill>
            <a:srgbClr val="2D8A2D">
              <a:lumMod val="40000"/>
              <a:lumOff val="6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36" name="object 51"/>
          <p:cNvSpPr txBox="1"/>
          <p:nvPr/>
        </p:nvSpPr>
        <p:spPr>
          <a:xfrm>
            <a:off x="7141763" y="3900851"/>
            <a:ext cx="139223" cy="252767"/>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K</a:t>
            </a:r>
            <a:endParaRPr sz="1400" dirty="0">
              <a:solidFill>
                <a:prstClr val="black"/>
              </a:solidFill>
              <a:latin typeface="Verdana (Body)"/>
              <a:cs typeface="Calibri"/>
            </a:endParaRPr>
          </a:p>
        </p:txBody>
      </p:sp>
      <p:sp>
        <p:nvSpPr>
          <p:cNvPr id="137" name="object 59"/>
          <p:cNvSpPr/>
          <p:nvPr/>
        </p:nvSpPr>
        <p:spPr>
          <a:xfrm>
            <a:off x="6522215" y="3862751"/>
            <a:ext cx="426218" cy="368072"/>
          </a:xfrm>
          <a:prstGeom prst="ellipse">
            <a:avLst/>
          </a:prstGeom>
          <a:solidFill>
            <a:srgbClr val="2D8A2D">
              <a:lumMod val="40000"/>
              <a:lumOff val="6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38" name="object 60"/>
          <p:cNvSpPr txBox="1"/>
          <p:nvPr/>
        </p:nvSpPr>
        <p:spPr>
          <a:xfrm>
            <a:off x="6682107" y="3900851"/>
            <a:ext cx="79992" cy="252767"/>
          </a:xfrm>
          <a:prstGeom prst="ellipse">
            <a:avLst/>
          </a:prstGeom>
        </p:spPr>
        <p:txBody>
          <a:bodyPr vert="horz" wrap="square" lIns="0" tIns="0" rIns="0" bIns="0" rtlCol="0">
            <a:spAutoFit/>
          </a:bodyPr>
          <a:lstStyle/>
          <a:p>
            <a:pPr marL="12700"/>
            <a:r>
              <a:rPr sz="1400" spc="-5" dirty="0">
                <a:solidFill>
                  <a:prstClr val="black"/>
                </a:solidFill>
                <a:latin typeface="Verdana (Body)"/>
                <a:cs typeface="Calibri"/>
              </a:rPr>
              <a:t>I</a:t>
            </a:r>
            <a:endParaRPr sz="1400">
              <a:solidFill>
                <a:prstClr val="black"/>
              </a:solidFill>
              <a:latin typeface="Verdana (Body)"/>
              <a:cs typeface="Calibri"/>
            </a:endParaRPr>
          </a:p>
        </p:txBody>
      </p:sp>
      <p:sp>
        <p:nvSpPr>
          <p:cNvPr id="139" name="object 65"/>
          <p:cNvSpPr/>
          <p:nvPr/>
        </p:nvSpPr>
        <p:spPr>
          <a:xfrm>
            <a:off x="5428415" y="3862751"/>
            <a:ext cx="426218" cy="368072"/>
          </a:xfrm>
          <a:prstGeom prst="ellipse">
            <a:avLst/>
          </a:prstGeom>
          <a:solidFill>
            <a:srgbClr val="CC0000">
              <a:lumMod val="20000"/>
              <a:lumOff val="8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40" name="object 66"/>
          <p:cNvSpPr txBox="1"/>
          <p:nvPr/>
        </p:nvSpPr>
        <p:spPr>
          <a:xfrm>
            <a:off x="5553861" y="3900851"/>
            <a:ext cx="141666" cy="252767"/>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C</a:t>
            </a:r>
            <a:endParaRPr sz="1400">
              <a:solidFill>
                <a:prstClr val="black"/>
              </a:solidFill>
              <a:latin typeface="Verdana (Body)"/>
              <a:cs typeface="Calibri"/>
            </a:endParaRPr>
          </a:p>
        </p:txBody>
      </p:sp>
      <p:sp>
        <p:nvSpPr>
          <p:cNvPr id="141" name="object 71"/>
          <p:cNvSpPr/>
          <p:nvPr/>
        </p:nvSpPr>
        <p:spPr>
          <a:xfrm>
            <a:off x="4920386" y="3862751"/>
            <a:ext cx="426218" cy="368072"/>
          </a:xfrm>
          <a:prstGeom prst="ellipse">
            <a:avLst/>
          </a:prstGeom>
          <a:solidFill>
            <a:srgbClr val="2D8A2D">
              <a:lumMod val="40000"/>
              <a:lumOff val="6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42" name="object 72"/>
          <p:cNvSpPr txBox="1"/>
          <p:nvPr/>
        </p:nvSpPr>
        <p:spPr>
          <a:xfrm>
            <a:off x="5041496" y="3900851"/>
            <a:ext cx="152047" cy="252767"/>
          </a:xfrm>
          <a:prstGeom prst="ellipse">
            <a:avLst/>
          </a:prstGeom>
        </p:spPr>
        <p:txBody>
          <a:bodyPr vert="horz" wrap="square" lIns="0" tIns="0" rIns="0" bIns="0" rtlCol="0">
            <a:spAutoFit/>
          </a:bodyPr>
          <a:lstStyle/>
          <a:p>
            <a:pPr marL="12700"/>
            <a:r>
              <a:rPr sz="1400" spc="-15" dirty="0">
                <a:solidFill>
                  <a:prstClr val="black"/>
                </a:solidFill>
                <a:latin typeface="Verdana (Body)"/>
                <a:cs typeface="Calibri"/>
              </a:rPr>
              <a:t>A</a:t>
            </a:r>
            <a:endParaRPr sz="1400" dirty="0">
              <a:solidFill>
                <a:prstClr val="black"/>
              </a:solidFill>
              <a:latin typeface="Verdana (Body)"/>
              <a:cs typeface="Calibri"/>
            </a:endParaRPr>
          </a:p>
        </p:txBody>
      </p:sp>
      <p:sp>
        <p:nvSpPr>
          <p:cNvPr id="143" name="object 77"/>
          <p:cNvSpPr/>
          <p:nvPr/>
        </p:nvSpPr>
        <p:spPr>
          <a:xfrm>
            <a:off x="5613143" y="4439279"/>
            <a:ext cx="426218" cy="368072"/>
          </a:xfrm>
          <a:prstGeom prst="ellipse">
            <a:avLst/>
          </a:prstGeom>
          <a:solidFill>
            <a:srgbClr val="2D8A2D">
              <a:lumMod val="40000"/>
              <a:lumOff val="6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44" name="object 78"/>
          <p:cNvSpPr txBox="1"/>
          <p:nvPr/>
        </p:nvSpPr>
        <p:spPr>
          <a:xfrm>
            <a:off x="5730763" y="4481705"/>
            <a:ext cx="159985" cy="252767"/>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D</a:t>
            </a:r>
          </a:p>
        </p:txBody>
      </p:sp>
      <p:cxnSp>
        <p:nvCxnSpPr>
          <p:cNvPr id="145" name="直接箭头连接符 51"/>
          <p:cNvCxnSpPr>
            <a:stCxn id="119" idx="5"/>
            <a:endCxn id="127" idx="1"/>
          </p:cNvCxnSpPr>
          <p:nvPr/>
        </p:nvCxnSpPr>
        <p:spPr>
          <a:xfrm>
            <a:off x="6650525" y="2596657"/>
            <a:ext cx="437507" cy="204938"/>
          </a:xfrm>
          <a:prstGeom prst="straightConnector1">
            <a:avLst/>
          </a:prstGeom>
          <a:noFill/>
          <a:ln w="38100" cap="flat" cmpd="sng" algn="ctr">
            <a:solidFill>
              <a:srgbClr val="0033CC"/>
            </a:solidFill>
            <a:prstDash val="solid"/>
            <a:miter lim="800000"/>
            <a:tailEnd type="triangle"/>
          </a:ln>
          <a:effectLst/>
        </p:spPr>
      </p:cxnSp>
      <p:cxnSp>
        <p:nvCxnSpPr>
          <p:cNvPr id="146" name="直接箭头连接符 52"/>
          <p:cNvCxnSpPr>
            <a:stCxn id="119" idx="3"/>
            <a:endCxn id="121" idx="7"/>
          </p:cNvCxnSpPr>
          <p:nvPr/>
        </p:nvCxnSpPr>
        <p:spPr>
          <a:xfrm flipH="1">
            <a:off x="5911662" y="2596657"/>
            <a:ext cx="437482" cy="204938"/>
          </a:xfrm>
          <a:prstGeom prst="straightConnector1">
            <a:avLst/>
          </a:prstGeom>
          <a:noFill/>
          <a:ln w="38100" cap="flat" cmpd="sng" algn="ctr">
            <a:solidFill>
              <a:srgbClr val="0033CC"/>
            </a:solidFill>
            <a:prstDash val="solid"/>
            <a:miter lim="800000"/>
            <a:tailEnd type="triangle"/>
          </a:ln>
          <a:effectLst/>
        </p:spPr>
      </p:cxnSp>
      <p:cxnSp>
        <p:nvCxnSpPr>
          <p:cNvPr id="147" name="直接箭头连接符 53"/>
          <p:cNvCxnSpPr>
            <a:stCxn id="121" idx="4"/>
            <a:endCxn id="123" idx="7"/>
          </p:cNvCxnSpPr>
          <p:nvPr/>
        </p:nvCxnSpPr>
        <p:spPr>
          <a:xfrm flipH="1">
            <a:off x="5542205" y="3115764"/>
            <a:ext cx="218767" cy="224326"/>
          </a:xfrm>
          <a:prstGeom prst="straightConnector1">
            <a:avLst/>
          </a:prstGeom>
          <a:noFill/>
          <a:ln w="38100" cap="flat" cmpd="sng" algn="ctr">
            <a:solidFill>
              <a:srgbClr val="0033CC"/>
            </a:solidFill>
            <a:prstDash val="solid"/>
            <a:miter lim="800000"/>
            <a:tailEnd type="triangle"/>
          </a:ln>
          <a:effectLst/>
        </p:spPr>
      </p:cxnSp>
      <p:cxnSp>
        <p:nvCxnSpPr>
          <p:cNvPr id="148" name="直接箭头连接符 54"/>
          <p:cNvCxnSpPr>
            <a:stCxn id="127" idx="3"/>
            <a:endCxn id="129" idx="0"/>
          </p:cNvCxnSpPr>
          <p:nvPr/>
        </p:nvCxnSpPr>
        <p:spPr>
          <a:xfrm flipH="1">
            <a:off x="6869292" y="3061861"/>
            <a:ext cx="218740" cy="224326"/>
          </a:xfrm>
          <a:prstGeom prst="straightConnector1">
            <a:avLst/>
          </a:prstGeom>
          <a:noFill/>
          <a:ln w="38100" cap="flat" cmpd="sng" algn="ctr">
            <a:solidFill>
              <a:srgbClr val="0033CC"/>
            </a:solidFill>
            <a:prstDash val="solid"/>
            <a:miter lim="800000"/>
            <a:tailEnd type="triangle"/>
          </a:ln>
          <a:effectLst/>
        </p:spPr>
      </p:cxnSp>
      <p:cxnSp>
        <p:nvCxnSpPr>
          <p:cNvPr id="149" name="直接箭头连接符 55"/>
          <p:cNvCxnSpPr>
            <a:stCxn id="121" idx="4"/>
            <a:endCxn id="125" idx="1"/>
          </p:cNvCxnSpPr>
          <p:nvPr/>
        </p:nvCxnSpPr>
        <p:spPr>
          <a:xfrm>
            <a:off x="5760972" y="3115764"/>
            <a:ext cx="218740" cy="224326"/>
          </a:xfrm>
          <a:prstGeom prst="straightConnector1">
            <a:avLst/>
          </a:prstGeom>
          <a:noFill/>
          <a:ln w="38100" cap="flat" cmpd="sng" algn="ctr">
            <a:solidFill>
              <a:srgbClr val="0033CC"/>
            </a:solidFill>
            <a:prstDash val="solid"/>
            <a:miter lim="800000"/>
            <a:tailEnd type="triangle"/>
          </a:ln>
          <a:effectLst/>
        </p:spPr>
      </p:cxnSp>
      <p:cxnSp>
        <p:nvCxnSpPr>
          <p:cNvPr id="150" name="直接箭头连接符 56"/>
          <p:cNvCxnSpPr>
            <a:stCxn id="127" idx="5"/>
            <a:endCxn id="131" idx="0"/>
          </p:cNvCxnSpPr>
          <p:nvPr/>
        </p:nvCxnSpPr>
        <p:spPr>
          <a:xfrm>
            <a:off x="7389413" y="3061861"/>
            <a:ext cx="218741" cy="224326"/>
          </a:xfrm>
          <a:prstGeom prst="straightConnector1">
            <a:avLst/>
          </a:prstGeom>
          <a:noFill/>
          <a:ln w="38100" cap="flat" cmpd="sng" algn="ctr">
            <a:solidFill>
              <a:srgbClr val="0033CC"/>
            </a:solidFill>
            <a:prstDash val="solid"/>
            <a:miter lim="800000"/>
            <a:tailEnd type="triangle"/>
          </a:ln>
          <a:effectLst/>
        </p:spPr>
      </p:cxnSp>
      <p:cxnSp>
        <p:nvCxnSpPr>
          <p:cNvPr id="151" name="直接箭头连接符 57"/>
          <p:cNvCxnSpPr>
            <a:stCxn id="123" idx="4"/>
            <a:endCxn id="139" idx="0"/>
          </p:cNvCxnSpPr>
          <p:nvPr/>
        </p:nvCxnSpPr>
        <p:spPr>
          <a:xfrm>
            <a:off x="5391515" y="3654258"/>
            <a:ext cx="250009" cy="208492"/>
          </a:xfrm>
          <a:prstGeom prst="straightConnector1">
            <a:avLst/>
          </a:prstGeom>
          <a:noFill/>
          <a:ln w="38100" cap="flat" cmpd="sng" algn="ctr">
            <a:solidFill>
              <a:srgbClr val="0033CC"/>
            </a:solidFill>
            <a:prstDash val="solid"/>
            <a:miter lim="800000"/>
            <a:tailEnd type="triangle"/>
          </a:ln>
          <a:effectLst/>
        </p:spPr>
      </p:cxnSp>
      <p:cxnSp>
        <p:nvCxnSpPr>
          <p:cNvPr id="152" name="直接箭头连接符 58"/>
          <p:cNvCxnSpPr>
            <a:stCxn id="123" idx="4"/>
            <a:endCxn id="141" idx="0"/>
          </p:cNvCxnSpPr>
          <p:nvPr/>
        </p:nvCxnSpPr>
        <p:spPr>
          <a:xfrm flipH="1">
            <a:off x="5133496" y="3654258"/>
            <a:ext cx="258020" cy="208492"/>
          </a:xfrm>
          <a:prstGeom prst="straightConnector1">
            <a:avLst/>
          </a:prstGeom>
          <a:noFill/>
          <a:ln w="38100" cap="flat" cmpd="sng" algn="ctr">
            <a:solidFill>
              <a:srgbClr val="0033CC"/>
            </a:solidFill>
            <a:prstDash val="solid"/>
            <a:miter lim="800000"/>
            <a:tailEnd type="triangle"/>
          </a:ln>
          <a:effectLst/>
        </p:spPr>
      </p:cxnSp>
      <p:cxnSp>
        <p:nvCxnSpPr>
          <p:cNvPr id="153" name="直接箭头连接符 59"/>
          <p:cNvCxnSpPr>
            <a:stCxn id="129" idx="4"/>
            <a:endCxn id="137" idx="0"/>
          </p:cNvCxnSpPr>
          <p:nvPr/>
        </p:nvCxnSpPr>
        <p:spPr>
          <a:xfrm flipH="1">
            <a:off x="6735324" y="3654258"/>
            <a:ext cx="133967" cy="208492"/>
          </a:xfrm>
          <a:prstGeom prst="straightConnector1">
            <a:avLst/>
          </a:prstGeom>
          <a:noFill/>
          <a:ln w="38100" cap="flat" cmpd="sng" algn="ctr">
            <a:solidFill>
              <a:srgbClr val="0033CC"/>
            </a:solidFill>
            <a:prstDash val="solid"/>
            <a:miter lim="800000"/>
            <a:tailEnd type="triangle"/>
          </a:ln>
          <a:effectLst/>
        </p:spPr>
      </p:cxnSp>
      <p:cxnSp>
        <p:nvCxnSpPr>
          <p:cNvPr id="154" name="直接箭头连接符 60"/>
          <p:cNvCxnSpPr>
            <a:stCxn id="125" idx="4"/>
            <a:endCxn id="133" idx="0"/>
          </p:cNvCxnSpPr>
          <p:nvPr/>
        </p:nvCxnSpPr>
        <p:spPr>
          <a:xfrm>
            <a:off x="6130404" y="3654258"/>
            <a:ext cx="115126" cy="204259"/>
          </a:xfrm>
          <a:prstGeom prst="straightConnector1">
            <a:avLst/>
          </a:prstGeom>
          <a:noFill/>
          <a:ln w="38100" cap="flat" cmpd="sng" algn="ctr">
            <a:solidFill>
              <a:srgbClr val="0033CC"/>
            </a:solidFill>
            <a:prstDash val="solid"/>
            <a:miter lim="800000"/>
            <a:tailEnd type="triangle"/>
          </a:ln>
          <a:effectLst/>
        </p:spPr>
      </p:cxnSp>
      <p:cxnSp>
        <p:nvCxnSpPr>
          <p:cNvPr id="155" name="直接箭头连接符 61"/>
          <p:cNvCxnSpPr>
            <a:stCxn id="129" idx="4"/>
            <a:endCxn id="135" idx="0"/>
          </p:cNvCxnSpPr>
          <p:nvPr/>
        </p:nvCxnSpPr>
        <p:spPr>
          <a:xfrm>
            <a:off x="6869292" y="3654258"/>
            <a:ext cx="351139" cy="207563"/>
          </a:xfrm>
          <a:prstGeom prst="straightConnector1">
            <a:avLst/>
          </a:prstGeom>
          <a:noFill/>
          <a:ln w="38100" cap="flat" cmpd="sng" algn="ctr">
            <a:solidFill>
              <a:srgbClr val="0033CC"/>
            </a:solidFill>
            <a:prstDash val="solid"/>
            <a:miter lim="800000"/>
            <a:tailEnd type="triangle"/>
          </a:ln>
          <a:effectLst/>
        </p:spPr>
      </p:cxnSp>
      <p:cxnSp>
        <p:nvCxnSpPr>
          <p:cNvPr id="156" name="直接箭头连接符 62"/>
          <p:cNvCxnSpPr>
            <a:stCxn id="139" idx="4"/>
            <a:endCxn id="143" idx="0"/>
          </p:cNvCxnSpPr>
          <p:nvPr/>
        </p:nvCxnSpPr>
        <p:spPr>
          <a:xfrm>
            <a:off x="5641524" y="4230823"/>
            <a:ext cx="184729" cy="208456"/>
          </a:xfrm>
          <a:prstGeom prst="straightConnector1">
            <a:avLst/>
          </a:prstGeom>
          <a:noFill/>
          <a:ln w="38100" cap="flat" cmpd="sng" algn="ctr">
            <a:solidFill>
              <a:srgbClr val="0033CC"/>
            </a:solidFill>
            <a:prstDash val="solid"/>
            <a:miter lim="800000"/>
            <a:tailEnd type="triangle"/>
          </a:ln>
          <a:effectLst/>
        </p:spPr>
      </p:cxnSp>
    </p:spTree>
    <p:extLst>
      <p:ext uri="{BB962C8B-B14F-4D97-AF65-F5344CB8AC3E}">
        <p14:creationId xmlns:p14="http://schemas.microsoft.com/office/powerpoint/2010/main" val="3173359019"/>
      </p:ext>
    </p:extLst>
  </p:cSld>
  <p:clrMapOvr>
    <a:masterClrMapping/>
  </p:clrMapOvr>
  <p:transition>
    <p:wipe dir="u"/>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t>Removing a node from a BST</a:t>
            </a:r>
          </a:p>
        </p:txBody>
      </p:sp>
      <p:sp>
        <p:nvSpPr>
          <p:cNvPr id="3" name="Content Placeholder 1"/>
          <p:cNvSpPr txBox="1">
            <a:spLocks/>
          </p:cNvSpPr>
          <p:nvPr/>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en-SG" sz="1800"/>
              <a:t>Remove node X - a bit tricky</a:t>
            </a:r>
          </a:p>
          <a:p>
            <a:pPr algn="just">
              <a:lnSpc>
                <a:spcPct val="150000"/>
              </a:lnSpc>
            </a:pPr>
            <a:r>
              <a:rPr lang="en-SG" sz="1800"/>
              <a:t>3 cases:</a:t>
            </a:r>
          </a:p>
          <a:p>
            <a:pPr marL="800100" lvl="1" indent="-342900" algn="just">
              <a:lnSpc>
                <a:spcPct val="150000"/>
              </a:lnSpc>
              <a:buClr>
                <a:schemeClr val="tx1"/>
              </a:buClr>
              <a:buFont typeface="+mj-lt"/>
              <a:buAutoNum type="arabicPeriod"/>
            </a:pPr>
            <a:r>
              <a:rPr lang="en-SG" sz="1600" b="1">
                <a:solidFill>
                  <a:srgbClr val="00B050"/>
                </a:solidFill>
              </a:rPr>
              <a:t>x has no children</a:t>
            </a:r>
            <a:r>
              <a:rPr lang="en-SG" sz="1600" b="1"/>
              <a:t>:</a:t>
            </a:r>
            <a:r>
              <a:rPr lang="en-SG" sz="1600" b="1">
                <a:solidFill>
                  <a:srgbClr val="00B050"/>
                </a:solidFill>
              </a:rPr>
              <a:t> </a:t>
            </a:r>
          </a:p>
          <a:p>
            <a:pPr lvl="2" algn="just">
              <a:lnSpc>
                <a:spcPct val="150000"/>
              </a:lnSpc>
              <a:buClr>
                <a:schemeClr val="tx1"/>
              </a:buClr>
              <a:buFont typeface="Courier New" panose="02070309020205020404" pitchFamily="49" charset="0"/>
              <a:buChar char="o"/>
            </a:pPr>
            <a:r>
              <a:rPr lang="en-SG" sz="1400" b="1">
                <a:solidFill>
                  <a:srgbClr val="00B050"/>
                </a:solidFill>
              </a:rPr>
              <a:t>Remove x</a:t>
            </a:r>
            <a:endParaRPr lang="en-SG" sz="2000" b="1">
              <a:solidFill>
                <a:srgbClr val="68CE68"/>
              </a:solidFill>
            </a:endParaRPr>
          </a:p>
          <a:p>
            <a:pPr marL="800100" lvl="1" indent="-342900" algn="just">
              <a:lnSpc>
                <a:spcPct val="150000"/>
              </a:lnSpc>
              <a:buClr>
                <a:schemeClr val="tx1"/>
              </a:buClr>
              <a:buFont typeface="+mj-lt"/>
              <a:buAutoNum type="arabicPeriod"/>
            </a:pPr>
            <a:r>
              <a:rPr lang="en-SG" sz="1600">
                <a:solidFill>
                  <a:schemeClr val="bg1">
                    <a:lumMod val="65000"/>
                  </a:schemeClr>
                </a:solidFill>
              </a:rPr>
              <a:t>x has one child y:</a:t>
            </a:r>
            <a:r>
              <a:rPr lang="en-US" altLang="zh-CN" sz="1600">
                <a:solidFill>
                  <a:schemeClr val="bg1">
                    <a:lumMod val="65000"/>
                  </a:schemeClr>
                </a:solidFill>
                <a:latin typeface="Calibri" panose="020F0502020204030204" pitchFamily="34" charset="0"/>
                <a:ea typeface="宋体" panose="02010600030101010101" pitchFamily="2" charset="-122"/>
              </a:rPr>
              <a:t> </a:t>
            </a:r>
            <a:endParaRPr lang="en-SG" sz="1600">
              <a:solidFill>
                <a:schemeClr val="bg1">
                  <a:lumMod val="65000"/>
                </a:schemeClr>
              </a:solidFill>
            </a:endParaRPr>
          </a:p>
          <a:p>
            <a:pPr lvl="2" algn="just">
              <a:lnSpc>
                <a:spcPct val="150000"/>
              </a:lnSpc>
              <a:buClr>
                <a:schemeClr val="tx1"/>
              </a:buClr>
              <a:buFont typeface="Courier New" panose="02070309020205020404" pitchFamily="49" charset="0"/>
              <a:buChar char="o"/>
            </a:pPr>
            <a:r>
              <a:rPr lang="en-SG" sz="1400">
                <a:solidFill>
                  <a:schemeClr val="bg1">
                    <a:lumMod val="65000"/>
                  </a:schemeClr>
                </a:solidFill>
              </a:rPr>
              <a:t>Replace x with y</a:t>
            </a:r>
            <a:r>
              <a:rPr lang="en-US" altLang="zh-CN" sz="1400">
                <a:solidFill>
                  <a:schemeClr val="bg1">
                    <a:lumMod val="65000"/>
                  </a:schemeClr>
                </a:solidFill>
                <a:latin typeface="Calibri" panose="020F0502020204030204" pitchFamily="34" charset="0"/>
                <a:ea typeface="宋体" panose="02010600030101010101" pitchFamily="2" charset="-122"/>
              </a:rPr>
              <a:t> </a:t>
            </a:r>
            <a:endParaRPr lang="en-SG" sz="1400">
              <a:solidFill>
                <a:schemeClr val="bg1">
                  <a:lumMod val="65000"/>
                </a:schemeClr>
              </a:solidFill>
            </a:endParaRPr>
          </a:p>
          <a:p>
            <a:pPr marL="800100" lvl="1" indent="-342900" algn="just">
              <a:lnSpc>
                <a:spcPct val="150000"/>
              </a:lnSpc>
              <a:buClr>
                <a:schemeClr val="tx1"/>
              </a:buClr>
              <a:buFont typeface="+mj-lt"/>
              <a:buAutoNum type="arabicPeriod"/>
            </a:pPr>
            <a:r>
              <a:rPr lang="en-SG" sz="1600">
                <a:solidFill>
                  <a:schemeClr val="bg1">
                    <a:lumMod val="65000"/>
                  </a:schemeClr>
                </a:solidFill>
              </a:rPr>
              <a:t>x has two children: </a:t>
            </a:r>
          </a:p>
          <a:p>
            <a:pPr lvl="2" algn="just">
              <a:lnSpc>
                <a:spcPct val="150000"/>
              </a:lnSpc>
              <a:buClr>
                <a:schemeClr val="tx1"/>
              </a:buClr>
              <a:buFont typeface="Courier New" panose="02070309020205020404" pitchFamily="49" charset="0"/>
              <a:buChar char="o"/>
            </a:pPr>
            <a:r>
              <a:rPr lang="en-SG" sz="1400">
                <a:solidFill>
                  <a:schemeClr val="bg1">
                    <a:lumMod val="65000"/>
                  </a:schemeClr>
                </a:solidFill>
              </a:rPr>
              <a:t>Swap x with successor</a:t>
            </a:r>
          </a:p>
          <a:p>
            <a:pPr lvl="2" algn="just">
              <a:lnSpc>
                <a:spcPct val="150000"/>
              </a:lnSpc>
              <a:buClr>
                <a:schemeClr val="tx1"/>
              </a:buClr>
              <a:buFont typeface="Courier New" panose="02070309020205020404" pitchFamily="49" charset="0"/>
              <a:buChar char="o"/>
            </a:pPr>
            <a:r>
              <a:rPr lang="en-SG" sz="1400">
                <a:solidFill>
                  <a:schemeClr val="bg1">
                    <a:lumMod val="65000"/>
                  </a:schemeClr>
                </a:solidFill>
              </a:rPr>
              <a:t>Perform case 1 or 2 to remove it</a:t>
            </a:r>
            <a:endParaRPr lang="en-SG" sz="1800">
              <a:solidFill>
                <a:schemeClr val="bg1">
                  <a:lumMod val="65000"/>
                </a:schemeClr>
              </a:solidFill>
            </a:endParaRPr>
          </a:p>
        </p:txBody>
      </p:sp>
      <p:sp>
        <p:nvSpPr>
          <p:cNvPr id="119" name="object 8"/>
          <p:cNvSpPr/>
          <p:nvPr/>
        </p:nvSpPr>
        <p:spPr>
          <a:xfrm>
            <a:off x="6286726" y="2282488"/>
            <a:ext cx="426218" cy="368072"/>
          </a:xfrm>
          <a:prstGeom prst="ellipse">
            <a:avLst/>
          </a:prstGeom>
          <a:solidFill>
            <a:srgbClr val="0033CC">
              <a:lumMod val="20000"/>
              <a:lumOff val="8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20" name="object 9"/>
          <p:cNvSpPr txBox="1"/>
          <p:nvPr/>
        </p:nvSpPr>
        <p:spPr>
          <a:xfrm>
            <a:off x="6403617" y="2324917"/>
            <a:ext cx="161816" cy="252767"/>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H</a:t>
            </a:r>
            <a:endParaRPr sz="1400">
              <a:solidFill>
                <a:prstClr val="black"/>
              </a:solidFill>
              <a:latin typeface="Verdana (Body)"/>
              <a:cs typeface="Calibri"/>
            </a:endParaRPr>
          </a:p>
        </p:txBody>
      </p:sp>
      <p:sp>
        <p:nvSpPr>
          <p:cNvPr id="121" name="object 11"/>
          <p:cNvSpPr/>
          <p:nvPr/>
        </p:nvSpPr>
        <p:spPr>
          <a:xfrm>
            <a:off x="5547863" y="2747692"/>
            <a:ext cx="426218" cy="368072"/>
          </a:xfrm>
          <a:prstGeom prst="ellipse">
            <a:avLst/>
          </a:prstGeom>
          <a:solidFill>
            <a:srgbClr val="0033CC">
              <a:lumMod val="20000"/>
              <a:lumOff val="8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22" name="object 12"/>
          <p:cNvSpPr txBox="1"/>
          <p:nvPr/>
        </p:nvSpPr>
        <p:spPr>
          <a:xfrm>
            <a:off x="5677581" y="2785792"/>
            <a:ext cx="131896" cy="252767"/>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E</a:t>
            </a:r>
            <a:endParaRPr sz="1400">
              <a:solidFill>
                <a:prstClr val="black"/>
              </a:solidFill>
              <a:latin typeface="Verdana (Body)"/>
              <a:cs typeface="Calibri"/>
            </a:endParaRPr>
          </a:p>
        </p:txBody>
      </p:sp>
      <p:sp>
        <p:nvSpPr>
          <p:cNvPr id="123" name="object 14"/>
          <p:cNvSpPr/>
          <p:nvPr/>
        </p:nvSpPr>
        <p:spPr>
          <a:xfrm>
            <a:off x="5178406" y="3286186"/>
            <a:ext cx="426218" cy="368072"/>
          </a:xfrm>
          <a:prstGeom prst="ellipse">
            <a:avLst/>
          </a:prstGeom>
          <a:solidFill>
            <a:srgbClr val="0033CC">
              <a:lumMod val="20000"/>
              <a:lumOff val="8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24" name="object 15"/>
          <p:cNvSpPr txBox="1"/>
          <p:nvPr/>
        </p:nvSpPr>
        <p:spPr>
          <a:xfrm>
            <a:off x="5302838" y="3324286"/>
            <a:ext cx="144108" cy="252767"/>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B</a:t>
            </a:r>
            <a:endParaRPr sz="1400">
              <a:solidFill>
                <a:prstClr val="black"/>
              </a:solidFill>
              <a:latin typeface="Verdana (Body)"/>
              <a:cs typeface="Calibri"/>
            </a:endParaRPr>
          </a:p>
        </p:txBody>
      </p:sp>
      <p:sp>
        <p:nvSpPr>
          <p:cNvPr id="125" name="object 17"/>
          <p:cNvSpPr/>
          <p:nvPr/>
        </p:nvSpPr>
        <p:spPr>
          <a:xfrm>
            <a:off x="5917294" y="3286186"/>
            <a:ext cx="426218" cy="368072"/>
          </a:xfrm>
          <a:prstGeom prst="ellipse">
            <a:avLst/>
          </a:prstGeom>
          <a:solidFill>
            <a:srgbClr val="CC0000">
              <a:lumMod val="20000"/>
              <a:lumOff val="8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26" name="object 18"/>
          <p:cNvSpPr txBox="1"/>
          <p:nvPr/>
        </p:nvSpPr>
        <p:spPr>
          <a:xfrm>
            <a:off x="6049769" y="3324286"/>
            <a:ext cx="125789" cy="252767"/>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F</a:t>
            </a:r>
            <a:endParaRPr sz="1400">
              <a:solidFill>
                <a:prstClr val="black"/>
              </a:solidFill>
              <a:latin typeface="Verdana (Body)"/>
              <a:cs typeface="Calibri"/>
            </a:endParaRPr>
          </a:p>
        </p:txBody>
      </p:sp>
      <p:sp>
        <p:nvSpPr>
          <p:cNvPr id="127" name="object 20"/>
          <p:cNvSpPr/>
          <p:nvPr/>
        </p:nvSpPr>
        <p:spPr>
          <a:xfrm>
            <a:off x="7025613" y="2747692"/>
            <a:ext cx="426218" cy="368072"/>
          </a:xfrm>
          <a:prstGeom prst="ellipse">
            <a:avLst/>
          </a:prstGeom>
          <a:solidFill>
            <a:srgbClr val="0033CC">
              <a:lumMod val="20000"/>
              <a:lumOff val="8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28" name="object 21"/>
          <p:cNvSpPr txBox="1"/>
          <p:nvPr/>
        </p:nvSpPr>
        <p:spPr>
          <a:xfrm>
            <a:off x="7161811" y="2785792"/>
            <a:ext cx="117241" cy="252767"/>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L</a:t>
            </a:r>
            <a:endParaRPr sz="1400">
              <a:solidFill>
                <a:prstClr val="black"/>
              </a:solidFill>
              <a:latin typeface="Verdana (Body)"/>
              <a:cs typeface="Calibri"/>
            </a:endParaRPr>
          </a:p>
        </p:txBody>
      </p:sp>
      <p:sp>
        <p:nvSpPr>
          <p:cNvPr id="129" name="object 23"/>
          <p:cNvSpPr/>
          <p:nvPr/>
        </p:nvSpPr>
        <p:spPr>
          <a:xfrm>
            <a:off x="6656182" y="3286186"/>
            <a:ext cx="426218" cy="368072"/>
          </a:xfrm>
          <a:prstGeom prst="ellipse">
            <a:avLst/>
          </a:prstGeom>
          <a:solidFill>
            <a:srgbClr val="0033CC">
              <a:lumMod val="20000"/>
              <a:lumOff val="8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30" name="object 24"/>
          <p:cNvSpPr txBox="1"/>
          <p:nvPr/>
        </p:nvSpPr>
        <p:spPr>
          <a:xfrm>
            <a:off x="6802062" y="3324286"/>
            <a:ext cx="94647" cy="252767"/>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J</a:t>
            </a:r>
            <a:endParaRPr sz="1400">
              <a:solidFill>
                <a:prstClr val="black"/>
              </a:solidFill>
              <a:latin typeface="Verdana (Body)"/>
              <a:cs typeface="Calibri"/>
            </a:endParaRPr>
          </a:p>
        </p:txBody>
      </p:sp>
      <p:sp>
        <p:nvSpPr>
          <p:cNvPr id="131" name="object 26"/>
          <p:cNvSpPr/>
          <p:nvPr/>
        </p:nvSpPr>
        <p:spPr>
          <a:xfrm>
            <a:off x="7395045" y="3286186"/>
            <a:ext cx="426218" cy="368072"/>
          </a:xfrm>
          <a:prstGeom prst="ellipse">
            <a:avLst/>
          </a:prstGeom>
          <a:solidFill>
            <a:srgbClr val="2D8A2D">
              <a:lumMod val="40000"/>
              <a:lumOff val="6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32" name="object 27"/>
          <p:cNvSpPr txBox="1"/>
          <p:nvPr/>
        </p:nvSpPr>
        <p:spPr>
          <a:xfrm>
            <a:off x="7489814" y="3324286"/>
            <a:ext cx="212497" cy="252767"/>
          </a:xfrm>
          <a:prstGeom prst="ellipse">
            <a:avLst/>
          </a:prstGeom>
        </p:spPr>
        <p:txBody>
          <a:bodyPr vert="horz" wrap="square" lIns="0" tIns="0" rIns="0" bIns="0" rtlCol="0">
            <a:spAutoFit/>
          </a:bodyPr>
          <a:lstStyle/>
          <a:p>
            <a:pPr marL="12700"/>
            <a:r>
              <a:rPr sz="1400" spc="-20" dirty="0">
                <a:solidFill>
                  <a:prstClr val="black"/>
                </a:solidFill>
                <a:latin typeface="Verdana (Body)"/>
                <a:cs typeface="Calibri"/>
              </a:rPr>
              <a:t>M</a:t>
            </a:r>
            <a:endParaRPr sz="1400" dirty="0">
              <a:solidFill>
                <a:prstClr val="black"/>
              </a:solidFill>
              <a:latin typeface="Verdana (Body)"/>
              <a:cs typeface="Calibri"/>
            </a:endParaRPr>
          </a:p>
        </p:txBody>
      </p:sp>
      <p:sp>
        <p:nvSpPr>
          <p:cNvPr id="133" name="object 47"/>
          <p:cNvSpPr/>
          <p:nvPr/>
        </p:nvSpPr>
        <p:spPr>
          <a:xfrm>
            <a:off x="6032420" y="3858517"/>
            <a:ext cx="426218" cy="368072"/>
          </a:xfrm>
          <a:prstGeom prst="ellipse">
            <a:avLst/>
          </a:prstGeom>
          <a:solidFill>
            <a:srgbClr val="2D8A2D">
              <a:lumMod val="40000"/>
              <a:lumOff val="6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34" name="object 48"/>
          <p:cNvSpPr txBox="1"/>
          <p:nvPr/>
        </p:nvSpPr>
        <p:spPr>
          <a:xfrm>
            <a:off x="6148555" y="3896617"/>
            <a:ext cx="163648" cy="252767"/>
          </a:xfrm>
          <a:prstGeom prst="ellipse">
            <a:avLst/>
          </a:prstGeom>
        </p:spPr>
        <p:txBody>
          <a:bodyPr vert="horz" wrap="square" lIns="0" tIns="0" rIns="0" bIns="0" rtlCol="0">
            <a:spAutoFit/>
          </a:bodyPr>
          <a:lstStyle/>
          <a:p>
            <a:pPr marL="12700"/>
            <a:r>
              <a:rPr sz="1400" spc="-15" dirty="0">
                <a:solidFill>
                  <a:prstClr val="black"/>
                </a:solidFill>
                <a:latin typeface="Verdana (Body)"/>
                <a:cs typeface="Calibri"/>
              </a:rPr>
              <a:t>G</a:t>
            </a:r>
            <a:endParaRPr sz="1400" dirty="0">
              <a:solidFill>
                <a:prstClr val="black"/>
              </a:solidFill>
              <a:latin typeface="Verdana (Body)"/>
              <a:cs typeface="Calibri"/>
            </a:endParaRPr>
          </a:p>
        </p:txBody>
      </p:sp>
      <p:sp>
        <p:nvSpPr>
          <p:cNvPr id="135" name="object 50"/>
          <p:cNvSpPr/>
          <p:nvPr/>
        </p:nvSpPr>
        <p:spPr>
          <a:xfrm>
            <a:off x="7007321" y="3861821"/>
            <a:ext cx="426218" cy="368072"/>
          </a:xfrm>
          <a:prstGeom prst="ellipse">
            <a:avLst/>
          </a:prstGeom>
          <a:solidFill>
            <a:srgbClr val="2D8A2D">
              <a:lumMod val="40000"/>
              <a:lumOff val="6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36" name="object 51"/>
          <p:cNvSpPr txBox="1"/>
          <p:nvPr/>
        </p:nvSpPr>
        <p:spPr>
          <a:xfrm>
            <a:off x="7141763" y="3900851"/>
            <a:ext cx="139223" cy="252767"/>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K</a:t>
            </a:r>
            <a:endParaRPr sz="1400" dirty="0">
              <a:solidFill>
                <a:prstClr val="black"/>
              </a:solidFill>
              <a:latin typeface="Verdana (Body)"/>
              <a:cs typeface="Calibri"/>
            </a:endParaRPr>
          </a:p>
        </p:txBody>
      </p:sp>
      <p:sp>
        <p:nvSpPr>
          <p:cNvPr id="137" name="object 59"/>
          <p:cNvSpPr/>
          <p:nvPr/>
        </p:nvSpPr>
        <p:spPr>
          <a:xfrm>
            <a:off x="6522215" y="3862751"/>
            <a:ext cx="426218" cy="368072"/>
          </a:xfrm>
          <a:prstGeom prst="ellipse">
            <a:avLst/>
          </a:prstGeom>
          <a:solidFill>
            <a:srgbClr val="2D8A2D">
              <a:lumMod val="40000"/>
              <a:lumOff val="6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38" name="object 60"/>
          <p:cNvSpPr txBox="1"/>
          <p:nvPr/>
        </p:nvSpPr>
        <p:spPr>
          <a:xfrm>
            <a:off x="6682107" y="3900851"/>
            <a:ext cx="79992" cy="252767"/>
          </a:xfrm>
          <a:prstGeom prst="ellipse">
            <a:avLst/>
          </a:prstGeom>
        </p:spPr>
        <p:txBody>
          <a:bodyPr vert="horz" wrap="square" lIns="0" tIns="0" rIns="0" bIns="0" rtlCol="0">
            <a:spAutoFit/>
          </a:bodyPr>
          <a:lstStyle/>
          <a:p>
            <a:pPr marL="12700"/>
            <a:r>
              <a:rPr sz="1400" spc="-5" dirty="0">
                <a:solidFill>
                  <a:prstClr val="black"/>
                </a:solidFill>
                <a:latin typeface="Verdana (Body)"/>
                <a:cs typeface="Calibri"/>
              </a:rPr>
              <a:t>I</a:t>
            </a:r>
            <a:endParaRPr sz="1400">
              <a:solidFill>
                <a:prstClr val="black"/>
              </a:solidFill>
              <a:latin typeface="Verdana (Body)"/>
              <a:cs typeface="Calibri"/>
            </a:endParaRPr>
          </a:p>
        </p:txBody>
      </p:sp>
      <p:sp>
        <p:nvSpPr>
          <p:cNvPr id="139" name="object 65"/>
          <p:cNvSpPr/>
          <p:nvPr/>
        </p:nvSpPr>
        <p:spPr>
          <a:xfrm>
            <a:off x="5428415" y="3862751"/>
            <a:ext cx="426218" cy="368072"/>
          </a:xfrm>
          <a:prstGeom prst="ellipse">
            <a:avLst/>
          </a:prstGeom>
          <a:solidFill>
            <a:srgbClr val="CC0000">
              <a:lumMod val="20000"/>
              <a:lumOff val="8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40" name="object 66"/>
          <p:cNvSpPr txBox="1"/>
          <p:nvPr/>
        </p:nvSpPr>
        <p:spPr>
          <a:xfrm>
            <a:off x="5553861" y="3900851"/>
            <a:ext cx="141666" cy="252767"/>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C</a:t>
            </a:r>
            <a:endParaRPr sz="1400">
              <a:solidFill>
                <a:prstClr val="black"/>
              </a:solidFill>
              <a:latin typeface="Verdana (Body)"/>
              <a:cs typeface="Calibri"/>
            </a:endParaRPr>
          </a:p>
        </p:txBody>
      </p:sp>
      <p:sp>
        <p:nvSpPr>
          <p:cNvPr id="141" name="object 71"/>
          <p:cNvSpPr/>
          <p:nvPr/>
        </p:nvSpPr>
        <p:spPr>
          <a:xfrm>
            <a:off x="4920386" y="3862751"/>
            <a:ext cx="426218" cy="368072"/>
          </a:xfrm>
          <a:prstGeom prst="ellipse">
            <a:avLst/>
          </a:prstGeom>
          <a:solidFill>
            <a:srgbClr val="2D8A2D">
              <a:lumMod val="40000"/>
              <a:lumOff val="6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42" name="object 72"/>
          <p:cNvSpPr txBox="1"/>
          <p:nvPr/>
        </p:nvSpPr>
        <p:spPr>
          <a:xfrm>
            <a:off x="5041496" y="3900851"/>
            <a:ext cx="152047" cy="252767"/>
          </a:xfrm>
          <a:prstGeom prst="ellipse">
            <a:avLst/>
          </a:prstGeom>
        </p:spPr>
        <p:txBody>
          <a:bodyPr vert="horz" wrap="square" lIns="0" tIns="0" rIns="0" bIns="0" rtlCol="0">
            <a:spAutoFit/>
          </a:bodyPr>
          <a:lstStyle/>
          <a:p>
            <a:pPr marL="12700"/>
            <a:r>
              <a:rPr sz="1400" spc="-15" dirty="0">
                <a:solidFill>
                  <a:prstClr val="black"/>
                </a:solidFill>
                <a:latin typeface="Verdana (Body)"/>
                <a:cs typeface="Calibri"/>
              </a:rPr>
              <a:t>A</a:t>
            </a:r>
            <a:endParaRPr sz="1400" dirty="0">
              <a:solidFill>
                <a:prstClr val="black"/>
              </a:solidFill>
              <a:latin typeface="Verdana (Body)"/>
              <a:cs typeface="Calibri"/>
            </a:endParaRPr>
          </a:p>
        </p:txBody>
      </p:sp>
      <p:sp>
        <p:nvSpPr>
          <p:cNvPr id="143" name="object 77"/>
          <p:cNvSpPr/>
          <p:nvPr/>
        </p:nvSpPr>
        <p:spPr>
          <a:xfrm>
            <a:off x="5613143" y="4439279"/>
            <a:ext cx="426218" cy="368072"/>
          </a:xfrm>
          <a:prstGeom prst="ellipse">
            <a:avLst/>
          </a:prstGeom>
          <a:solidFill>
            <a:srgbClr val="2D8A2D">
              <a:lumMod val="40000"/>
              <a:lumOff val="6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44" name="object 78"/>
          <p:cNvSpPr txBox="1"/>
          <p:nvPr/>
        </p:nvSpPr>
        <p:spPr>
          <a:xfrm>
            <a:off x="5730763" y="4481705"/>
            <a:ext cx="159985" cy="252767"/>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D</a:t>
            </a:r>
          </a:p>
        </p:txBody>
      </p:sp>
      <p:cxnSp>
        <p:nvCxnSpPr>
          <p:cNvPr id="145" name="直接箭头连接符 51"/>
          <p:cNvCxnSpPr>
            <a:stCxn id="119" idx="5"/>
            <a:endCxn id="127" idx="1"/>
          </p:cNvCxnSpPr>
          <p:nvPr/>
        </p:nvCxnSpPr>
        <p:spPr>
          <a:xfrm>
            <a:off x="6650525" y="2596657"/>
            <a:ext cx="437507" cy="204938"/>
          </a:xfrm>
          <a:prstGeom prst="straightConnector1">
            <a:avLst/>
          </a:prstGeom>
          <a:noFill/>
          <a:ln w="38100" cap="flat" cmpd="sng" algn="ctr">
            <a:solidFill>
              <a:srgbClr val="0033CC"/>
            </a:solidFill>
            <a:prstDash val="solid"/>
            <a:miter lim="800000"/>
            <a:tailEnd type="triangle"/>
          </a:ln>
          <a:effectLst/>
        </p:spPr>
      </p:cxnSp>
      <p:cxnSp>
        <p:nvCxnSpPr>
          <p:cNvPr id="146" name="直接箭头连接符 52"/>
          <p:cNvCxnSpPr>
            <a:stCxn id="119" idx="3"/>
            <a:endCxn id="121" idx="7"/>
          </p:cNvCxnSpPr>
          <p:nvPr/>
        </p:nvCxnSpPr>
        <p:spPr>
          <a:xfrm flipH="1">
            <a:off x="5911662" y="2596657"/>
            <a:ext cx="437482" cy="204938"/>
          </a:xfrm>
          <a:prstGeom prst="straightConnector1">
            <a:avLst/>
          </a:prstGeom>
          <a:noFill/>
          <a:ln w="38100" cap="flat" cmpd="sng" algn="ctr">
            <a:solidFill>
              <a:srgbClr val="0033CC"/>
            </a:solidFill>
            <a:prstDash val="solid"/>
            <a:miter lim="800000"/>
            <a:tailEnd type="triangle"/>
          </a:ln>
          <a:effectLst/>
        </p:spPr>
      </p:cxnSp>
      <p:cxnSp>
        <p:nvCxnSpPr>
          <p:cNvPr id="147" name="直接箭头连接符 53"/>
          <p:cNvCxnSpPr>
            <a:stCxn id="121" idx="4"/>
            <a:endCxn id="123" idx="7"/>
          </p:cNvCxnSpPr>
          <p:nvPr/>
        </p:nvCxnSpPr>
        <p:spPr>
          <a:xfrm flipH="1">
            <a:off x="5542205" y="3115764"/>
            <a:ext cx="218767" cy="224326"/>
          </a:xfrm>
          <a:prstGeom prst="straightConnector1">
            <a:avLst/>
          </a:prstGeom>
          <a:noFill/>
          <a:ln w="38100" cap="flat" cmpd="sng" algn="ctr">
            <a:solidFill>
              <a:srgbClr val="0033CC"/>
            </a:solidFill>
            <a:prstDash val="solid"/>
            <a:miter lim="800000"/>
            <a:tailEnd type="triangle"/>
          </a:ln>
          <a:effectLst/>
        </p:spPr>
      </p:cxnSp>
      <p:cxnSp>
        <p:nvCxnSpPr>
          <p:cNvPr id="148" name="直接箭头连接符 54"/>
          <p:cNvCxnSpPr>
            <a:stCxn id="127" idx="3"/>
            <a:endCxn id="129" idx="0"/>
          </p:cNvCxnSpPr>
          <p:nvPr/>
        </p:nvCxnSpPr>
        <p:spPr>
          <a:xfrm flipH="1">
            <a:off x="6869292" y="3061861"/>
            <a:ext cx="218740" cy="224326"/>
          </a:xfrm>
          <a:prstGeom prst="straightConnector1">
            <a:avLst/>
          </a:prstGeom>
          <a:noFill/>
          <a:ln w="38100" cap="flat" cmpd="sng" algn="ctr">
            <a:solidFill>
              <a:srgbClr val="0033CC"/>
            </a:solidFill>
            <a:prstDash val="solid"/>
            <a:miter lim="800000"/>
            <a:tailEnd type="triangle"/>
          </a:ln>
          <a:effectLst/>
        </p:spPr>
      </p:cxnSp>
      <p:cxnSp>
        <p:nvCxnSpPr>
          <p:cNvPr id="149" name="直接箭头连接符 55"/>
          <p:cNvCxnSpPr>
            <a:stCxn id="121" idx="4"/>
            <a:endCxn id="125" idx="1"/>
          </p:cNvCxnSpPr>
          <p:nvPr/>
        </p:nvCxnSpPr>
        <p:spPr>
          <a:xfrm>
            <a:off x="5760972" y="3115764"/>
            <a:ext cx="218740" cy="224326"/>
          </a:xfrm>
          <a:prstGeom prst="straightConnector1">
            <a:avLst/>
          </a:prstGeom>
          <a:noFill/>
          <a:ln w="38100" cap="flat" cmpd="sng" algn="ctr">
            <a:solidFill>
              <a:srgbClr val="0033CC"/>
            </a:solidFill>
            <a:prstDash val="solid"/>
            <a:miter lim="800000"/>
            <a:tailEnd type="triangle"/>
          </a:ln>
          <a:effectLst/>
        </p:spPr>
      </p:cxnSp>
      <p:cxnSp>
        <p:nvCxnSpPr>
          <p:cNvPr id="150" name="直接箭头连接符 56"/>
          <p:cNvCxnSpPr>
            <a:stCxn id="127" idx="5"/>
            <a:endCxn id="131" idx="0"/>
          </p:cNvCxnSpPr>
          <p:nvPr/>
        </p:nvCxnSpPr>
        <p:spPr>
          <a:xfrm>
            <a:off x="7389413" y="3061861"/>
            <a:ext cx="218741" cy="224326"/>
          </a:xfrm>
          <a:prstGeom prst="straightConnector1">
            <a:avLst/>
          </a:prstGeom>
          <a:noFill/>
          <a:ln w="38100" cap="flat" cmpd="sng" algn="ctr">
            <a:solidFill>
              <a:srgbClr val="0033CC"/>
            </a:solidFill>
            <a:prstDash val="solid"/>
            <a:miter lim="800000"/>
            <a:tailEnd type="triangle"/>
          </a:ln>
          <a:effectLst/>
        </p:spPr>
      </p:cxnSp>
      <p:cxnSp>
        <p:nvCxnSpPr>
          <p:cNvPr id="151" name="直接箭头连接符 57"/>
          <p:cNvCxnSpPr>
            <a:stCxn id="123" idx="4"/>
            <a:endCxn id="139" idx="0"/>
          </p:cNvCxnSpPr>
          <p:nvPr/>
        </p:nvCxnSpPr>
        <p:spPr>
          <a:xfrm>
            <a:off x="5391515" y="3654258"/>
            <a:ext cx="250009" cy="208492"/>
          </a:xfrm>
          <a:prstGeom prst="straightConnector1">
            <a:avLst/>
          </a:prstGeom>
          <a:noFill/>
          <a:ln w="38100" cap="flat" cmpd="sng" algn="ctr">
            <a:solidFill>
              <a:srgbClr val="0033CC"/>
            </a:solidFill>
            <a:prstDash val="solid"/>
            <a:miter lim="800000"/>
            <a:tailEnd type="triangle"/>
          </a:ln>
          <a:effectLst/>
        </p:spPr>
      </p:cxnSp>
      <p:cxnSp>
        <p:nvCxnSpPr>
          <p:cNvPr id="152" name="直接箭头连接符 58"/>
          <p:cNvCxnSpPr>
            <a:stCxn id="123" idx="4"/>
            <a:endCxn id="141" idx="0"/>
          </p:cNvCxnSpPr>
          <p:nvPr/>
        </p:nvCxnSpPr>
        <p:spPr>
          <a:xfrm flipH="1">
            <a:off x="5133496" y="3654258"/>
            <a:ext cx="258020" cy="208492"/>
          </a:xfrm>
          <a:prstGeom prst="straightConnector1">
            <a:avLst/>
          </a:prstGeom>
          <a:noFill/>
          <a:ln w="38100" cap="flat" cmpd="sng" algn="ctr">
            <a:solidFill>
              <a:srgbClr val="0033CC"/>
            </a:solidFill>
            <a:prstDash val="solid"/>
            <a:miter lim="800000"/>
            <a:tailEnd type="triangle"/>
          </a:ln>
          <a:effectLst/>
        </p:spPr>
      </p:cxnSp>
      <p:cxnSp>
        <p:nvCxnSpPr>
          <p:cNvPr id="153" name="直接箭头连接符 59"/>
          <p:cNvCxnSpPr>
            <a:stCxn id="129" idx="4"/>
            <a:endCxn id="137" idx="0"/>
          </p:cNvCxnSpPr>
          <p:nvPr/>
        </p:nvCxnSpPr>
        <p:spPr>
          <a:xfrm flipH="1">
            <a:off x="6735324" y="3654258"/>
            <a:ext cx="133967" cy="208492"/>
          </a:xfrm>
          <a:prstGeom prst="straightConnector1">
            <a:avLst/>
          </a:prstGeom>
          <a:noFill/>
          <a:ln w="38100" cap="flat" cmpd="sng" algn="ctr">
            <a:solidFill>
              <a:srgbClr val="0033CC"/>
            </a:solidFill>
            <a:prstDash val="solid"/>
            <a:miter lim="800000"/>
            <a:tailEnd type="triangle"/>
          </a:ln>
          <a:effectLst/>
        </p:spPr>
      </p:cxnSp>
      <p:cxnSp>
        <p:nvCxnSpPr>
          <p:cNvPr id="154" name="直接箭头连接符 60"/>
          <p:cNvCxnSpPr>
            <a:stCxn id="125" idx="4"/>
            <a:endCxn id="133" idx="0"/>
          </p:cNvCxnSpPr>
          <p:nvPr/>
        </p:nvCxnSpPr>
        <p:spPr>
          <a:xfrm>
            <a:off x="6130404" y="3654258"/>
            <a:ext cx="115126" cy="204259"/>
          </a:xfrm>
          <a:prstGeom prst="straightConnector1">
            <a:avLst/>
          </a:prstGeom>
          <a:noFill/>
          <a:ln w="38100" cap="flat" cmpd="sng" algn="ctr">
            <a:solidFill>
              <a:srgbClr val="0033CC"/>
            </a:solidFill>
            <a:prstDash val="solid"/>
            <a:miter lim="800000"/>
            <a:tailEnd type="triangle"/>
          </a:ln>
          <a:effectLst/>
        </p:spPr>
      </p:cxnSp>
      <p:cxnSp>
        <p:nvCxnSpPr>
          <p:cNvPr id="155" name="直接箭头连接符 61"/>
          <p:cNvCxnSpPr>
            <a:stCxn id="129" idx="4"/>
            <a:endCxn id="135" idx="0"/>
          </p:cNvCxnSpPr>
          <p:nvPr/>
        </p:nvCxnSpPr>
        <p:spPr>
          <a:xfrm>
            <a:off x="6869292" y="3654258"/>
            <a:ext cx="351139" cy="207563"/>
          </a:xfrm>
          <a:prstGeom prst="straightConnector1">
            <a:avLst/>
          </a:prstGeom>
          <a:noFill/>
          <a:ln w="38100" cap="flat" cmpd="sng" algn="ctr">
            <a:solidFill>
              <a:srgbClr val="0033CC"/>
            </a:solidFill>
            <a:prstDash val="solid"/>
            <a:miter lim="800000"/>
            <a:tailEnd type="triangle"/>
          </a:ln>
          <a:effectLst/>
        </p:spPr>
      </p:cxnSp>
      <p:cxnSp>
        <p:nvCxnSpPr>
          <p:cNvPr id="156" name="直接箭头连接符 62"/>
          <p:cNvCxnSpPr>
            <a:stCxn id="139" idx="4"/>
            <a:endCxn id="143" idx="0"/>
          </p:cNvCxnSpPr>
          <p:nvPr/>
        </p:nvCxnSpPr>
        <p:spPr>
          <a:xfrm>
            <a:off x="5641524" y="4230823"/>
            <a:ext cx="184729" cy="208456"/>
          </a:xfrm>
          <a:prstGeom prst="straightConnector1">
            <a:avLst/>
          </a:prstGeom>
          <a:noFill/>
          <a:ln w="38100" cap="flat" cmpd="sng" algn="ctr">
            <a:solidFill>
              <a:srgbClr val="0033CC"/>
            </a:solidFill>
            <a:prstDash val="solid"/>
            <a:miter lim="800000"/>
            <a:tailEnd type="triangle"/>
          </a:ln>
          <a:effectLst/>
        </p:spPr>
      </p:cxnSp>
    </p:spTree>
    <p:extLst>
      <p:ext uri="{BB962C8B-B14F-4D97-AF65-F5344CB8AC3E}">
        <p14:creationId xmlns:p14="http://schemas.microsoft.com/office/powerpoint/2010/main" val="4263575624"/>
      </p:ext>
    </p:extLst>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xit" presetSubtype="0" fill="hold" nodeType="clickEffect">
                                  <p:stCondLst>
                                    <p:cond delay="0"/>
                                  </p:stCondLst>
                                  <p:childTnLst>
                                    <p:anim calcmode="lin" valueType="num">
                                      <p:cBhvr>
                                        <p:cTn id="6" dur="1000"/>
                                        <p:tgtEl>
                                          <p:spTgt spid="152"/>
                                        </p:tgtEl>
                                        <p:attrNameLst>
                                          <p:attrName>ppt_w</p:attrName>
                                        </p:attrNameLst>
                                      </p:cBhvr>
                                      <p:tavLst>
                                        <p:tav tm="0">
                                          <p:val>
                                            <p:strVal val="ppt_w"/>
                                          </p:val>
                                        </p:tav>
                                        <p:tav tm="100000">
                                          <p:val>
                                            <p:fltVal val="0"/>
                                          </p:val>
                                        </p:tav>
                                      </p:tavLst>
                                    </p:anim>
                                    <p:anim calcmode="lin" valueType="num">
                                      <p:cBhvr>
                                        <p:cTn id="7" dur="1000"/>
                                        <p:tgtEl>
                                          <p:spTgt spid="152"/>
                                        </p:tgtEl>
                                        <p:attrNameLst>
                                          <p:attrName>ppt_h</p:attrName>
                                        </p:attrNameLst>
                                      </p:cBhvr>
                                      <p:tavLst>
                                        <p:tav tm="0">
                                          <p:val>
                                            <p:strVal val="ppt_h"/>
                                          </p:val>
                                        </p:tav>
                                        <p:tav tm="100000">
                                          <p:val>
                                            <p:fltVal val="0"/>
                                          </p:val>
                                        </p:tav>
                                      </p:tavLst>
                                    </p:anim>
                                    <p:anim calcmode="lin" valueType="num">
                                      <p:cBhvr>
                                        <p:cTn id="8" dur="1000"/>
                                        <p:tgtEl>
                                          <p:spTgt spid="152"/>
                                        </p:tgtEl>
                                        <p:attrNameLst>
                                          <p:attrName>style.rotation</p:attrName>
                                        </p:attrNameLst>
                                      </p:cBhvr>
                                      <p:tavLst>
                                        <p:tav tm="0">
                                          <p:val>
                                            <p:fltVal val="0"/>
                                          </p:val>
                                        </p:tav>
                                        <p:tav tm="100000">
                                          <p:val>
                                            <p:fltVal val="90"/>
                                          </p:val>
                                        </p:tav>
                                      </p:tavLst>
                                    </p:anim>
                                    <p:animEffect transition="out" filter="fade">
                                      <p:cBhvr>
                                        <p:cTn id="9" dur="1000"/>
                                        <p:tgtEl>
                                          <p:spTgt spid="152"/>
                                        </p:tgtEl>
                                      </p:cBhvr>
                                    </p:animEffect>
                                    <p:set>
                                      <p:cBhvr>
                                        <p:cTn id="10" dur="1" fill="hold">
                                          <p:stCondLst>
                                            <p:cond delay="999"/>
                                          </p:stCondLst>
                                        </p:cTn>
                                        <p:tgtEl>
                                          <p:spTgt spid="152"/>
                                        </p:tgtEl>
                                        <p:attrNameLst>
                                          <p:attrName>style.visibility</p:attrName>
                                        </p:attrNameLst>
                                      </p:cBhvr>
                                      <p:to>
                                        <p:strVal val="hidden"/>
                                      </p:to>
                                    </p:set>
                                  </p:childTnLst>
                                </p:cTn>
                              </p:par>
                              <p:par>
                                <p:cTn id="11" presetID="31" presetClass="exit" presetSubtype="0" fill="hold" grpId="0" nodeType="withEffect">
                                  <p:stCondLst>
                                    <p:cond delay="0"/>
                                  </p:stCondLst>
                                  <p:childTnLst>
                                    <p:anim calcmode="lin" valueType="num">
                                      <p:cBhvr>
                                        <p:cTn id="12" dur="1000"/>
                                        <p:tgtEl>
                                          <p:spTgt spid="142"/>
                                        </p:tgtEl>
                                        <p:attrNameLst>
                                          <p:attrName>ppt_w</p:attrName>
                                        </p:attrNameLst>
                                      </p:cBhvr>
                                      <p:tavLst>
                                        <p:tav tm="0">
                                          <p:val>
                                            <p:strVal val="ppt_w"/>
                                          </p:val>
                                        </p:tav>
                                        <p:tav tm="100000">
                                          <p:val>
                                            <p:fltVal val="0"/>
                                          </p:val>
                                        </p:tav>
                                      </p:tavLst>
                                    </p:anim>
                                    <p:anim calcmode="lin" valueType="num">
                                      <p:cBhvr>
                                        <p:cTn id="13" dur="1000"/>
                                        <p:tgtEl>
                                          <p:spTgt spid="142"/>
                                        </p:tgtEl>
                                        <p:attrNameLst>
                                          <p:attrName>ppt_h</p:attrName>
                                        </p:attrNameLst>
                                      </p:cBhvr>
                                      <p:tavLst>
                                        <p:tav tm="0">
                                          <p:val>
                                            <p:strVal val="ppt_h"/>
                                          </p:val>
                                        </p:tav>
                                        <p:tav tm="100000">
                                          <p:val>
                                            <p:fltVal val="0"/>
                                          </p:val>
                                        </p:tav>
                                      </p:tavLst>
                                    </p:anim>
                                    <p:anim calcmode="lin" valueType="num">
                                      <p:cBhvr>
                                        <p:cTn id="14" dur="1000"/>
                                        <p:tgtEl>
                                          <p:spTgt spid="142"/>
                                        </p:tgtEl>
                                        <p:attrNameLst>
                                          <p:attrName>style.rotation</p:attrName>
                                        </p:attrNameLst>
                                      </p:cBhvr>
                                      <p:tavLst>
                                        <p:tav tm="0">
                                          <p:val>
                                            <p:fltVal val="0"/>
                                          </p:val>
                                        </p:tav>
                                        <p:tav tm="100000">
                                          <p:val>
                                            <p:fltVal val="90"/>
                                          </p:val>
                                        </p:tav>
                                      </p:tavLst>
                                    </p:anim>
                                    <p:animEffect transition="out" filter="fade">
                                      <p:cBhvr>
                                        <p:cTn id="15" dur="1000"/>
                                        <p:tgtEl>
                                          <p:spTgt spid="142"/>
                                        </p:tgtEl>
                                      </p:cBhvr>
                                    </p:animEffect>
                                    <p:set>
                                      <p:cBhvr>
                                        <p:cTn id="16" dur="1" fill="hold">
                                          <p:stCondLst>
                                            <p:cond delay="999"/>
                                          </p:stCondLst>
                                        </p:cTn>
                                        <p:tgtEl>
                                          <p:spTgt spid="142"/>
                                        </p:tgtEl>
                                        <p:attrNameLst>
                                          <p:attrName>style.visibility</p:attrName>
                                        </p:attrNameLst>
                                      </p:cBhvr>
                                      <p:to>
                                        <p:strVal val="hidden"/>
                                      </p:to>
                                    </p:set>
                                  </p:childTnLst>
                                </p:cTn>
                              </p:par>
                              <p:par>
                                <p:cTn id="17" presetID="31" presetClass="exit" presetSubtype="0" fill="hold" grpId="0" nodeType="withEffect">
                                  <p:stCondLst>
                                    <p:cond delay="0"/>
                                  </p:stCondLst>
                                  <p:childTnLst>
                                    <p:anim calcmode="lin" valueType="num">
                                      <p:cBhvr>
                                        <p:cTn id="18" dur="1000"/>
                                        <p:tgtEl>
                                          <p:spTgt spid="141"/>
                                        </p:tgtEl>
                                        <p:attrNameLst>
                                          <p:attrName>ppt_w</p:attrName>
                                        </p:attrNameLst>
                                      </p:cBhvr>
                                      <p:tavLst>
                                        <p:tav tm="0">
                                          <p:val>
                                            <p:strVal val="ppt_w"/>
                                          </p:val>
                                        </p:tav>
                                        <p:tav tm="100000">
                                          <p:val>
                                            <p:fltVal val="0"/>
                                          </p:val>
                                        </p:tav>
                                      </p:tavLst>
                                    </p:anim>
                                    <p:anim calcmode="lin" valueType="num">
                                      <p:cBhvr>
                                        <p:cTn id="19" dur="1000"/>
                                        <p:tgtEl>
                                          <p:spTgt spid="141"/>
                                        </p:tgtEl>
                                        <p:attrNameLst>
                                          <p:attrName>ppt_h</p:attrName>
                                        </p:attrNameLst>
                                      </p:cBhvr>
                                      <p:tavLst>
                                        <p:tav tm="0">
                                          <p:val>
                                            <p:strVal val="ppt_h"/>
                                          </p:val>
                                        </p:tav>
                                        <p:tav tm="100000">
                                          <p:val>
                                            <p:fltVal val="0"/>
                                          </p:val>
                                        </p:tav>
                                      </p:tavLst>
                                    </p:anim>
                                    <p:anim calcmode="lin" valueType="num">
                                      <p:cBhvr>
                                        <p:cTn id="20" dur="1000"/>
                                        <p:tgtEl>
                                          <p:spTgt spid="141"/>
                                        </p:tgtEl>
                                        <p:attrNameLst>
                                          <p:attrName>style.rotation</p:attrName>
                                        </p:attrNameLst>
                                      </p:cBhvr>
                                      <p:tavLst>
                                        <p:tav tm="0">
                                          <p:val>
                                            <p:fltVal val="0"/>
                                          </p:val>
                                        </p:tav>
                                        <p:tav tm="100000">
                                          <p:val>
                                            <p:fltVal val="90"/>
                                          </p:val>
                                        </p:tav>
                                      </p:tavLst>
                                    </p:anim>
                                    <p:animEffect transition="out" filter="fade">
                                      <p:cBhvr>
                                        <p:cTn id="21" dur="1000"/>
                                        <p:tgtEl>
                                          <p:spTgt spid="141"/>
                                        </p:tgtEl>
                                      </p:cBhvr>
                                    </p:animEffect>
                                    <p:set>
                                      <p:cBhvr>
                                        <p:cTn id="22" dur="1" fill="hold">
                                          <p:stCondLst>
                                            <p:cond delay="999"/>
                                          </p:stCondLst>
                                        </p:cTn>
                                        <p:tgtEl>
                                          <p:spTgt spid="141"/>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31" presetClass="exit" presetSubtype="0" fill="hold" nodeType="clickEffect">
                                  <p:stCondLst>
                                    <p:cond delay="0"/>
                                  </p:stCondLst>
                                  <p:childTnLst>
                                    <p:anim calcmode="lin" valueType="num">
                                      <p:cBhvr>
                                        <p:cTn id="26" dur="1000"/>
                                        <p:tgtEl>
                                          <p:spTgt spid="156"/>
                                        </p:tgtEl>
                                        <p:attrNameLst>
                                          <p:attrName>ppt_w</p:attrName>
                                        </p:attrNameLst>
                                      </p:cBhvr>
                                      <p:tavLst>
                                        <p:tav tm="0">
                                          <p:val>
                                            <p:strVal val="ppt_w"/>
                                          </p:val>
                                        </p:tav>
                                        <p:tav tm="100000">
                                          <p:val>
                                            <p:fltVal val="0"/>
                                          </p:val>
                                        </p:tav>
                                      </p:tavLst>
                                    </p:anim>
                                    <p:anim calcmode="lin" valueType="num">
                                      <p:cBhvr>
                                        <p:cTn id="27" dur="1000"/>
                                        <p:tgtEl>
                                          <p:spTgt spid="156"/>
                                        </p:tgtEl>
                                        <p:attrNameLst>
                                          <p:attrName>ppt_h</p:attrName>
                                        </p:attrNameLst>
                                      </p:cBhvr>
                                      <p:tavLst>
                                        <p:tav tm="0">
                                          <p:val>
                                            <p:strVal val="ppt_h"/>
                                          </p:val>
                                        </p:tav>
                                        <p:tav tm="100000">
                                          <p:val>
                                            <p:fltVal val="0"/>
                                          </p:val>
                                        </p:tav>
                                      </p:tavLst>
                                    </p:anim>
                                    <p:anim calcmode="lin" valueType="num">
                                      <p:cBhvr>
                                        <p:cTn id="28" dur="1000"/>
                                        <p:tgtEl>
                                          <p:spTgt spid="156"/>
                                        </p:tgtEl>
                                        <p:attrNameLst>
                                          <p:attrName>style.rotation</p:attrName>
                                        </p:attrNameLst>
                                      </p:cBhvr>
                                      <p:tavLst>
                                        <p:tav tm="0">
                                          <p:val>
                                            <p:fltVal val="0"/>
                                          </p:val>
                                        </p:tav>
                                        <p:tav tm="100000">
                                          <p:val>
                                            <p:fltVal val="90"/>
                                          </p:val>
                                        </p:tav>
                                      </p:tavLst>
                                    </p:anim>
                                    <p:animEffect transition="out" filter="fade">
                                      <p:cBhvr>
                                        <p:cTn id="29" dur="1000"/>
                                        <p:tgtEl>
                                          <p:spTgt spid="156"/>
                                        </p:tgtEl>
                                      </p:cBhvr>
                                    </p:animEffect>
                                    <p:set>
                                      <p:cBhvr>
                                        <p:cTn id="30" dur="1" fill="hold">
                                          <p:stCondLst>
                                            <p:cond delay="999"/>
                                          </p:stCondLst>
                                        </p:cTn>
                                        <p:tgtEl>
                                          <p:spTgt spid="156"/>
                                        </p:tgtEl>
                                        <p:attrNameLst>
                                          <p:attrName>style.visibility</p:attrName>
                                        </p:attrNameLst>
                                      </p:cBhvr>
                                      <p:to>
                                        <p:strVal val="hidden"/>
                                      </p:to>
                                    </p:set>
                                  </p:childTnLst>
                                </p:cTn>
                              </p:par>
                              <p:par>
                                <p:cTn id="31" presetID="31" presetClass="exit" presetSubtype="0" fill="hold" grpId="0" nodeType="withEffect">
                                  <p:stCondLst>
                                    <p:cond delay="0"/>
                                  </p:stCondLst>
                                  <p:childTnLst>
                                    <p:anim calcmode="lin" valueType="num">
                                      <p:cBhvr>
                                        <p:cTn id="32" dur="1000"/>
                                        <p:tgtEl>
                                          <p:spTgt spid="144"/>
                                        </p:tgtEl>
                                        <p:attrNameLst>
                                          <p:attrName>ppt_w</p:attrName>
                                        </p:attrNameLst>
                                      </p:cBhvr>
                                      <p:tavLst>
                                        <p:tav tm="0">
                                          <p:val>
                                            <p:strVal val="ppt_w"/>
                                          </p:val>
                                        </p:tav>
                                        <p:tav tm="100000">
                                          <p:val>
                                            <p:fltVal val="0"/>
                                          </p:val>
                                        </p:tav>
                                      </p:tavLst>
                                    </p:anim>
                                    <p:anim calcmode="lin" valueType="num">
                                      <p:cBhvr>
                                        <p:cTn id="33" dur="1000"/>
                                        <p:tgtEl>
                                          <p:spTgt spid="144"/>
                                        </p:tgtEl>
                                        <p:attrNameLst>
                                          <p:attrName>ppt_h</p:attrName>
                                        </p:attrNameLst>
                                      </p:cBhvr>
                                      <p:tavLst>
                                        <p:tav tm="0">
                                          <p:val>
                                            <p:strVal val="ppt_h"/>
                                          </p:val>
                                        </p:tav>
                                        <p:tav tm="100000">
                                          <p:val>
                                            <p:fltVal val="0"/>
                                          </p:val>
                                        </p:tav>
                                      </p:tavLst>
                                    </p:anim>
                                    <p:anim calcmode="lin" valueType="num">
                                      <p:cBhvr>
                                        <p:cTn id="34" dur="1000"/>
                                        <p:tgtEl>
                                          <p:spTgt spid="144"/>
                                        </p:tgtEl>
                                        <p:attrNameLst>
                                          <p:attrName>style.rotation</p:attrName>
                                        </p:attrNameLst>
                                      </p:cBhvr>
                                      <p:tavLst>
                                        <p:tav tm="0">
                                          <p:val>
                                            <p:fltVal val="0"/>
                                          </p:val>
                                        </p:tav>
                                        <p:tav tm="100000">
                                          <p:val>
                                            <p:fltVal val="90"/>
                                          </p:val>
                                        </p:tav>
                                      </p:tavLst>
                                    </p:anim>
                                    <p:animEffect transition="out" filter="fade">
                                      <p:cBhvr>
                                        <p:cTn id="35" dur="1000"/>
                                        <p:tgtEl>
                                          <p:spTgt spid="144"/>
                                        </p:tgtEl>
                                      </p:cBhvr>
                                    </p:animEffect>
                                    <p:set>
                                      <p:cBhvr>
                                        <p:cTn id="36" dur="1" fill="hold">
                                          <p:stCondLst>
                                            <p:cond delay="999"/>
                                          </p:stCondLst>
                                        </p:cTn>
                                        <p:tgtEl>
                                          <p:spTgt spid="144"/>
                                        </p:tgtEl>
                                        <p:attrNameLst>
                                          <p:attrName>style.visibility</p:attrName>
                                        </p:attrNameLst>
                                      </p:cBhvr>
                                      <p:to>
                                        <p:strVal val="hidden"/>
                                      </p:to>
                                    </p:set>
                                  </p:childTnLst>
                                </p:cTn>
                              </p:par>
                              <p:par>
                                <p:cTn id="37" presetID="31" presetClass="exit" presetSubtype="0" fill="hold" grpId="0" nodeType="withEffect">
                                  <p:stCondLst>
                                    <p:cond delay="0"/>
                                  </p:stCondLst>
                                  <p:childTnLst>
                                    <p:anim calcmode="lin" valueType="num">
                                      <p:cBhvr>
                                        <p:cTn id="38" dur="1000"/>
                                        <p:tgtEl>
                                          <p:spTgt spid="143"/>
                                        </p:tgtEl>
                                        <p:attrNameLst>
                                          <p:attrName>ppt_w</p:attrName>
                                        </p:attrNameLst>
                                      </p:cBhvr>
                                      <p:tavLst>
                                        <p:tav tm="0">
                                          <p:val>
                                            <p:strVal val="ppt_w"/>
                                          </p:val>
                                        </p:tav>
                                        <p:tav tm="100000">
                                          <p:val>
                                            <p:fltVal val="0"/>
                                          </p:val>
                                        </p:tav>
                                      </p:tavLst>
                                    </p:anim>
                                    <p:anim calcmode="lin" valueType="num">
                                      <p:cBhvr>
                                        <p:cTn id="39" dur="1000"/>
                                        <p:tgtEl>
                                          <p:spTgt spid="143"/>
                                        </p:tgtEl>
                                        <p:attrNameLst>
                                          <p:attrName>ppt_h</p:attrName>
                                        </p:attrNameLst>
                                      </p:cBhvr>
                                      <p:tavLst>
                                        <p:tav tm="0">
                                          <p:val>
                                            <p:strVal val="ppt_h"/>
                                          </p:val>
                                        </p:tav>
                                        <p:tav tm="100000">
                                          <p:val>
                                            <p:fltVal val="0"/>
                                          </p:val>
                                        </p:tav>
                                      </p:tavLst>
                                    </p:anim>
                                    <p:anim calcmode="lin" valueType="num">
                                      <p:cBhvr>
                                        <p:cTn id="40" dur="1000"/>
                                        <p:tgtEl>
                                          <p:spTgt spid="143"/>
                                        </p:tgtEl>
                                        <p:attrNameLst>
                                          <p:attrName>style.rotation</p:attrName>
                                        </p:attrNameLst>
                                      </p:cBhvr>
                                      <p:tavLst>
                                        <p:tav tm="0">
                                          <p:val>
                                            <p:fltVal val="0"/>
                                          </p:val>
                                        </p:tav>
                                        <p:tav tm="100000">
                                          <p:val>
                                            <p:fltVal val="90"/>
                                          </p:val>
                                        </p:tav>
                                      </p:tavLst>
                                    </p:anim>
                                    <p:animEffect transition="out" filter="fade">
                                      <p:cBhvr>
                                        <p:cTn id="41" dur="1000"/>
                                        <p:tgtEl>
                                          <p:spTgt spid="143"/>
                                        </p:tgtEl>
                                      </p:cBhvr>
                                    </p:animEffect>
                                    <p:set>
                                      <p:cBhvr>
                                        <p:cTn id="42" dur="1" fill="hold">
                                          <p:stCondLst>
                                            <p:cond delay="999"/>
                                          </p:stCondLst>
                                        </p:cTn>
                                        <p:tgtEl>
                                          <p:spTgt spid="143"/>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31" presetClass="exit" presetSubtype="0" fill="hold" nodeType="clickEffect">
                                  <p:stCondLst>
                                    <p:cond delay="0"/>
                                  </p:stCondLst>
                                  <p:childTnLst>
                                    <p:anim calcmode="lin" valueType="num">
                                      <p:cBhvr>
                                        <p:cTn id="46" dur="1000"/>
                                        <p:tgtEl>
                                          <p:spTgt spid="154"/>
                                        </p:tgtEl>
                                        <p:attrNameLst>
                                          <p:attrName>ppt_w</p:attrName>
                                        </p:attrNameLst>
                                      </p:cBhvr>
                                      <p:tavLst>
                                        <p:tav tm="0">
                                          <p:val>
                                            <p:strVal val="ppt_w"/>
                                          </p:val>
                                        </p:tav>
                                        <p:tav tm="100000">
                                          <p:val>
                                            <p:fltVal val="0"/>
                                          </p:val>
                                        </p:tav>
                                      </p:tavLst>
                                    </p:anim>
                                    <p:anim calcmode="lin" valueType="num">
                                      <p:cBhvr>
                                        <p:cTn id="47" dur="1000"/>
                                        <p:tgtEl>
                                          <p:spTgt spid="154"/>
                                        </p:tgtEl>
                                        <p:attrNameLst>
                                          <p:attrName>ppt_h</p:attrName>
                                        </p:attrNameLst>
                                      </p:cBhvr>
                                      <p:tavLst>
                                        <p:tav tm="0">
                                          <p:val>
                                            <p:strVal val="ppt_h"/>
                                          </p:val>
                                        </p:tav>
                                        <p:tav tm="100000">
                                          <p:val>
                                            <p:fltVal val="0"/>
                                          </p:val>
                                        </p:tav>
                                      </p:tavLst>
                                    </p:anim>
                                    <p:anim calcmode="lin" valueType="num">
                                      <p:cBhvr>
                                        <p:cTn id="48" dur="1000"/>
                                        <p:tgtEl>
                                          <p:spTgt spid="154"/>
                                        </p:tgtEl>
                                        <p:attrNameLst>
                                          <p:attrName>style.rotation</p:attrName>
                                        </p:attrNameLst>
                                      </p:cBhvr>
                                      <p:tavLst>
                                        <p:tav tm="0">
                                          <p:val>
                                            <p:fltVal val="0"/>
                                          </p:val>
                                        </p:tav>
                                        <p:tav tm="100000">
                                          <p:val>
                                            <p:fltVal val="90"/>
                                          </p:val>
                                        </p:tav>
                                      </p:tavLst>
                                    </p:anim>
                                    <p:animEffect transition="out" filter="fade">
                                      <p:cBhvr>
                                        <p:cTn id="49" dur="1000"/>
                                        <p:tgtEl>
                                          <p:spTgt spid="154"/>
                                        </p:tgtEl>
                                      </p:cBhvr>
                                    </p:animEffect>
                                    <p:set>
                                      <p:cBhvr>
                                        <p:cTn id="50" dur="1" fill="hold">
                                          <p:stCondLst>
                                            <p:cond delay="999"/>
                                          </p:stCondLst>
                                        </p:cTn>
                                        <p:tgtEl>
                                          <p:spTgt spid="154"/>
                                        </p:tgtEl>
                                        <p:attrNameLst>
                                          <p:attrName>style.visibility</p:attrName>
                                        </p:attrNameLst>
                                      </p:cBhvr>
                                      <p:to>
                                        <p:strVal val="hidden"/>
                                      </p:to>
                                    </p:set>
                                  </p:childTnLst>
                                </p:cTn>
                              </p:par>
                              <p:par>
                                <p:cTn id="51" presetID="31" presetClass="exit" presetSubtype="0" fill="hold" grpId="0" nodeType="withEffect">
                                  <p:stCondLst>
                                    <p:cond delay="0"/>
                                  </p:stCondLst>
                                  <p:childTnLst>
                                    <p:anim calcmode="lin" valueType="num">
                                      <p:cBhvr>
                                        <p:cTn id="52" dur="1000"/>
                                        <p:tgtEl>
                                          <p:spTgt spid="134"/>
                                        </p:tgtEl>
                                        <p:attrNameLst>
                                          <p:attrName>ppt_w</p:attrName>
                                        </p:attrNameLst>
                                      </p:cBhvr>
                                      <p:tavLst>
                                        <p:tav tm="0">
                                          <p:val>
                                            <p:strVal val="ppt_w"/>
                                          </p:val>
                                        </p:tav>
                                        <p:tav tm="100000">
                                          <p:val>
                                            <p:fltVal val="0"/>
                                          </p:val>
                                        </p:tav>
                                      </p:tavLst>
                                    </p:anim>
                                    <p:anim calcmode="lin" valueType="num">
                                      <p:cBhvr>
                                        <p:cTn id="53" dur="1000"/>
                                        <p:tgtEl>
                                          <p:spTgt spid="134"/>
                                        </p:tgtEl>
                                        <p:attrNameLst>
                                          <p:attrName>ppt_h</p:attrName>
                                        </p:attrNameLst>
                                      </p:cBhvr>
                                      <p:tavLst>
                                        <p:tav tm="0">
                                          <p:val>
                                            <p:strVal val="ppt_h"/>
                                          </p:val>
                                        </p:tav>
                                        <p:tav tm="100000">
                                          <p:val>
                                            <p:fltVal val="0"/>
                                          </p:val>
                                        </p:tav>
                                      </p:tavLst>
                                    </p:anim>
                                    <p:anim calcmode="lin" valueType="num">
                                      <p:cBhvr>
                                        <p:cTn id="54" dur="1000"/>
                                        <p:tgtEl>
                                          <p:spTgt spid="134"/>
                                        </p:tgtEl>
                                        <p:attrNameLst>
                                          <p:attrName>style.rotation</p:attrName>
                                        </p:attrNameLst>
                                      </p:cBhvr>
                                      <p:tavLst>
                                        <p:tav tm="0">
                                          <p:val>
                                            <p:fltVal val="0"/>
                                          </p:val>
                                        </p:tav>
                                        <p:tav tm="100000">
                                          <p:val>
                                            <p:fltVal val="90"/>
                                          </p:val>
                                        </p:tav>
                                      </p:tavLst>
                                    </p:anim>
                                    <p:animEffect transition="out" filter="fade">
                                      <p:cBhvr>
                                        <p:cTn id="55" dur="1000"/>
                                        <p:tgtEl>
                                          <p:spTgt spid="134"/>
                                        </p:tgtEl>
                                      </p:cBhvr>
                                    </p:animEffect>
                                    <p:set>
                                      <p:cBhvr>
                                        <p:cTn id="56" dur="1" fill="hold">
                                          <p:stCondLst>
                                            <p:cond delay="999"/>
                                          </p:stCondLst>
                                        </p:cTn>
                                        <p:tgtEl>
                                          <p:spTgt spid="134"/>
                                        </p:tgtEl>
                                        <p:attrNameLst>
                                          <p:attrName>style.visibility</p:attrName>
                                        </p:attrNameLst>
                                      </p:cBhvr>
                                      <p:to>
                                        <p:strVal val="hidden"/>
                                      </p:to>
                                    </p:set>
                                  </p:childTnLst>
                                </p:cTn>
                              </p:par>
                              <p:par>
                                <p:cTn id="57" presetID="31" presetClass="exit" presetSubtype="0" fill="hold" grpId="0" nodeType="withEffect">
                                  <p:stCondLst>
                                    <p:cond delay="0"/>
                                  </p:stCondLst>
                                  <p:childTnLst>
                                    <p:anim calcmode="lin" valueType="num">
                                      <p:cBhvr>
                                        <p:cTn id="58" dur="1000"/>
                                        <p:tgtEl>
                                          <p:spTgt spid="133"/>
                                        </p:tgtEl>
                                        <p:attrNameLst>
                                          <p:attrName>ppt_w</p:attrName>
                                        </p:attrNameLst>
                                      </p:cBhvr>
                                      <p:tavLst>
                                        <p:tav tm="0">
                                          <p:val>
                                            <p:strVal val="ppt_w"/>
                                          </p:val>
                                        </p:tav>
                                        <p:tav tm="100000">
                                          <p:val>
                                            <p:fltVal val="0"/>
                                          </p:val>
                                        </p:tav>
                                      </p:tavLst>
                                    </p:anim>
                                    <p:anim calcmode="lin" valueType="num">
                                      <p:cBhvr>
                                        <p:cTn id="59" dur="1000"/>
                                        <p:tgtEl>
                                          <p:spTgt spid="133"/>
                                        </p:tgtEl>
                                        <p:attrNameLst>
                                          <p:attrName>ppt_h</p:attrName>
                                        </p:attrNameLst>
                                      </p:cBhvr>
                                      <p:tavLst>
                                        <p:tav tm="0">
                                          <p:val>
                                            <p:strVal val="ppt_h"/>
                                          </p:val>
                                        </p:tav>
                                        <p:tav tm="100000">
                                          <p:val>
                                            <p:fltVal val="0"/>
                                          </p:val>
                                        </p:tav>
                                      </p:tavLst>
                                    </p:anim>
                                    <p:anim calcmode="lin" valueType="num">
                                      <p:cBhvr>
                                        <p:cTn id="60" dur="1000"/>
                                        <p:tgtEl>
                                          <p:spTgt spid="133"/>
                                        </p:tgtEl>
                                        <p:attrNameLst>
                                          <p:attrName>style.rotation</p:attrName>
                                        </p:attrNameLst>
                                      </p:cBhvr>
                                      <p:tavLst>
                                        <p:tav tm="0">
                                          <p:val>
                                            <p:fltVal val="0"/>
                                          </p:val>
                                        </p:tav>
                                        <p:tav tm="100000">
                                          <p:val>
                                            <p:fltVal val="90"/>
                                          </p:val>
                                        </p:tav>
                                      </p:tavLst>
                                    </p:anim>
                                    <p:animEffect transition="out" filter="fade">
                                      <p:cBhvr>
                                        <p:cTn id="61" dur="1000"/>
                                        <p:tgtEl>
                                          <p:spTgt spid="133"/>
                                        </p:tgtEl>
                                      </p:cBhvr>
                                    </p:animEffect>
                                    <p:set>
                                      <p:cBhvr>
                                        <p:cTn id="62" dur="1" fill="hold">
                                          <p:stCondLst>
                                            <p:cond delay="999"/>
                                          </p:stCondLst>
                                        </p:cTn>
                                        <p:tgtEl>
                                          <p:spTgt spid="133"/>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31" presetClass="exit" presetSubtype="0" fill="hold" nodeType="clickEffect">
                                  <p:stCondLst>
                                    <p:cond delay="0"/>
                                  </p:stCondLst>
                                  <p:childTnLst>
                                    <p:anim calcmode="lin" valueType="num">
                                      <p:cBhvr>
                                        <p:cTn id="66" dur="1000"/>
                                        <p:tgtEl>
                                          <p:spTgt spid="155"/>
                                        </p:tgtEl>
                                        <p:attrNameLst>
                                          <p:attrName>ppt_w</p:attrName>
                                        </p:attrNameLst>
                                      </p:cBhvr>
                                      <p:tavLst>
                                        <p:tav tm="0">
                                          <p:val>
                                            <p:strVal val="ppt_w"/>
                                          </p:val>
                                        </p:tav>
                                        <p:tav tm="100000">
                                          <p:val>
                                            <p:fltVal val="0"/>
                                          </p:val>
                                        </p:tav>
                                      </p:tavLst>
                                    </p:anim>
                                    <p:anim calcmode="lin" valueType="num">
                                      <p:cBhvr>
                                        <p:cTn id="67" dur="1000"/>
                                        <p:tgtEl>
                                          <p:spTgt spid="155"/>
                                        </p:tgtEl>
                                        <p:attrNameLst>
                                          <p:attrName>ppt_h</p:attrName>
                                        </p:attrNameLst>
                                      </p:cBhvr>
                                      <p:tavLst>
                                        <p:tav tm="0">
                                          <p:val>
                                            <p:strVal val="ppt_h"/>
                                          </p:val>
                                        </p:tav>
                                        <p:tav tm="100000">
                                          <p:val>
                                            <p:fltVal val="0"/>
                                          </p:val>
                                        </p:tav>
                                      </p:tavLst>
                                    </p:anim>
                                    <p:anim calcmode="lin" valueType="num">
                                      <p:cBhvr>
                                        <p:cTn id="68" dur="1000"/>
                                        <p:tgtEl>
                                          <p:spTgt spid="155"/>
                                        </p:tgtEl>
                                        <p:attrNameLst>
                                          <p:attrName>style.rotation</p:attrName>
                                        </p:attrNameLst>
                                      </p:cBhvr>
                                      <p:tavLst>
                                        <p:tav tm="0">
                                          <p:val>
                                            <p:fltVal val="0"/>
                                          </p:val>
                                        </p:tav>
                                        <p:tav tm="100000">
                                          <p:val>
                                            <p:fltVal val="90"/>
                                          </p:val>
                                        </p:tav>
                                      </p:tavLst>
                                    </p:anim>
                                    <p:animEffect transition="out" filter="fade">
                                      <p:cBhvr>
                                        <p:cTn id="69" dur="1000"/>
                                        <p:tgtEl>
                                          <p:spTgt spid="155"/>
                                        </p:tgtEl>
                                      </p:cBhvr>
                                    </p:animEffect>
                                    <p:set>
                                      <p:cBhvr>
                                        <p:cTn id="70" dur="1" fill="hold">
                                          <p:stCondLst>
                                            <p:cond delay="999"/>
                                          </p:stCondLst>
                                        </p:cTn>
                                        <p:tgtEl>
                                          <p:spTgt spid="155"/>
                                        </p:tgtEl>
                                        <p:attrNameLst>
                                          <p:attrName>style.visibility</p:attrName>
                                        </p:attrNameLst>
                                      </p:cBhvr>
                                      <p:to>
                                        <p:strVal val="hidden"/>
                                      </p:to>
                                    </p:set>
                                  </p:childTnLst>
                                </p:cTn>
                              </p:par>
                              <p:par>
                                <p:cTn id="71" presetID="31" presetClass="exit" presetSubtype="0" fill="hold" grpId="0" nodeType="withEffect">
                                  <p:stCondLst>
                                    <p:cond delay="0"/>
                                  </p:stCondLst>
                                  <p:childTnLst>
                                    <p:anim calcmode="lin" valueType="num">
                                      <p:cBhvr>
                                        <p:cTn id="72" dur="1000"/>
                                        <p:tgtEl>
                                          <p:spTgt spid="136"/>
                                        </p:tgtEl>
                                        <p:attrNameLst>
                                          <p:attrName>ppt_w</p:attrName>
                                        </p:attrNameLst>
                                      </p:cBhvr>
                                      <p:tavLst>
                                        <p:tav tm="0">
                                          <p:val>
                                            <p:strVal val="ppt_w"/>
                                          </p:val>
                                        </p:tav>
                                        <p:tav tm="100000">
                                          <p:val>
                                            <p:fltVal val="0"/>
                                          </p:val>
                                        </p:tav>
                                      </p:tavLst>
                                    </p:anim>
                                    <p:anim calcmode="lin" valueType="num">
                                      <p:cBhvr>
                                        <p:cTn id="73" dur="1000"/>
                                        <p:tgtEl>
                                          <p:spTgt spid="136"/>
                                        </p:tgtEl>
                                        <p:attrNameLst>
                                          <p:attrName>ppt_h</p:attrName>
                                        </p:attrNameLst>
                                      </p:cBhvr>
                                      <p:tavLst>
                                        <p:tav tm="0">
                                          <p:val>
                                            <p:strVal val="ppt_h"/>
                                          </p:val>
                                        </p:tav>
                                        <p:tav tm="100000">
                                          <p:val>
                                            <p:fltVal val="0"/>
                                          </p:val>
                                        </p:tav>
                                      </p:tavLst>
                                    </p:anim>
                                    <p:anim calcmode="lin" valueType="num">
                                      <p:cBhvr>
                                        <p:cTn id="74" dur="1000"/>
                                        <p:tgtEl>
                                          <p:spTgt spid="136"/>
                                        </p:tgtEl>
                                        <p:attrNameLst>
                                          <p:attrName>style.rotation</p:attrName>
                                        </p:attrNameLst>
                                      </p:cBhvr>
                                      <p:tavLst>
                                        <p:tav tm="0">
                                          <p:val>
                                            <p:fltVal val="0"/>
                                          </p:val>
                                        </p:tav>
                                        <p:tav tm="100000">
                                          <p:val>
                                            <p:fltVal val="90"/>
                                          </p:val>
                                        </p:tav>
                                      </p:tavLst>
                                    </p:anim>
                                    <p:animEffect transition="out" filter="fade">
                                      <p:cBhvr>
                                        <p:cTn id="75" dur="1000"/>
                                        <p:tgtEl>
                                          <p:spTgt spid="136"/>
                                        </p:tgtEl>
                                      </p:cBhvr>
                                    </p:animEffect>
                                    <p:set>
                                      <p:cBhvr>
                                        <p:cTn id="76" dur="1" fill="hold">
                                          <p:stCondLst>
                                            <p:cond delay="999"/>
                                          </p:stCondLst>
                                        </p:cTn>
                                        <p:tgtEl>
                                          <p:spTgt spid="136"/>
                                        </p:tgtEl>
                                        <p:attrNameLst>
                                          <p:attrName>style.visibility</p:attrName>
                                        </p:attrNameLst>
                                      </p:cBhvr>
                                      <p:to>
                                        <p:strVal val="hidden"/>
                                      </p:to>
                                    </p:set>
                                  </p:childTnLst>
                                </p:cTn>
                              </p:par>
                              <p:par>
                                <p:cTn id="77" presetID="31" presetClass="exit" presetSubtype="0" fill="hold" grpId="0" nodeType="withEffect">
                                  <p:stCondLst>
                                    <p:cond delay="0"/>
                                  </p:stCondLst>
                                  <p:childTnLst>
                                    <p:anim calcmode="lin" valueType="num">
                                      <p:cBhvr>
                                        <p:cTn id="78" dur="1000"/>
                                        <p:tgtEl>
                                          <p:spTgt spid="135"/>
                                        </p:tgtEl>
                                        <p:attrNameLst>
                                          <p:attrName>ppt_w</p:attrName>
                                        </p:attrNameLst>
                                      </p:cBhvr>
                                      <p:tavLst>
                                        <p:tav tm="0">
                                          <p:val>
                                            <p:strVal val="ppt_w"/>
                                          </p:val>
                                        </p:tav>
                                        <p:tav tm="100000">
                                          <p:val>
                                            <p:fltVal val="0"/>
                                          </p:val>
                                        </p:tav>
                                      </p:tavLst>
                                    </p:anim>
                                    <p:anim calcmode="lin" valueType="num">
                                      <p:cBhvr>
                                        <p:cTn id="79" dur="1000"/>
                                        <p:tgtEl>
                                          <p:spTgt spid="135"/>
                                        </p:tgtEl>
                                        <p:attrNameLst>
                                          <p:attrName>ppt_h</p:attrName>
                                        </p:attrNameLst>
                                      </p:cBhvr>
                                      <p:tavLst>
                                        <p:tav tm="0">
                                          <p:val>
                                            <p:strVal val="ppt_h"/>
                                          </p:val>
                                        </p:tav>
                                        <p:tav tm="100000">
                                          <p:val>
                                            <p:fltVal val="0"/>
                                          </p:val>
                                        </p:tav>
                                      </p:tavLst>
                                    </p:anim>
                                    <p:anim calcmode="lin" valueType="num">
                                      <p:cBhvr>
                                        <p:cTn id="80" dur="1000"/>
                                        <p:tgtEl>
                                          <p:spTgt spid="135"/>
                                        </p:tgtEl>
                                        <p:attrNameLst>
                                          <p:attrName>style.rotation</p:attrName>
                                        </p:attrNameLst>
                                      </p:cBhvr>
                                      <p:tavLst>
                                        <p:tav tm="0">
                                          <p:val>
                                            <p:fltVal val="0"/>
                                          </p:val>
                                        </p:tav>
                                        <p:tav tm="100000">
                                          <p:val>
                                            <p:fltVal val="90"/>
                                          </p:val>
                                        </p:tav>
                                      </p:tavLst>
                                    </p:anim>
                                    <p:animEffect transition="out" filter="fade">
                                      <p:cBhvr>
                                        <p:cTn id="81" dur="1000"/>
                                        <p:tgtEl>
                                          <p:spTgt spid="135"/>
                                        </p:tgtEl>
                                      </p:cBhvr>
                                    </p:animEffect>
                                    <p:set>
                                      <p:cBhvr>
                                        <p:cTn id="82" dur="1" fill="hold">
                                          <p:stCondLst>
                                            <p:cond delay="999"/>
                                          </p:stCondLst>
                                        </p:cTn>
                                        <p:tgtEl>
                                          <p:spTgt spid="135"/>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31" presetClass="exit" presetSubtype="0" fill="hold" nodeType="clickEffect">
                                  <p:stCondLst>
                                    <p:cond delay="0"/>
                                  </p:stCondLst>
                                  <p:childTnLst>
                                    <p:anim calcmode="lin" valueType="num">
                                      <p:cBhvr>
                                        <p:cTn id="86" dur="1000"/>
                                        <p:tgtEl>
                                          <p:spTgt spid="153"/>
                                        </p:tgtEl>
                                        <p:attrNameLst>
                                          <p:attrName>ppt_w</p:attrName>
                                        </p:attrNameLst>
                                      </p:cBhvr>
                                      <p:tavLst>
                                        <p:tav tm="0">
                                          <p:val>
                                            <p:strVal val="ppt_w"/>
                                          </p:val>
                                        </p:tav>
                                        <p:tav tm="100000">
                                          <p:val>
                                            <p:fltVal val="0"/>
                                          </p:val>
                                        </p:tav>
                                      </p:tavLst>
                                    </p:anim>
                                    <p:anim calcmode="lin" valueType="num">
                                      <p:cBhvr>
                                        <p:cTn id="87" dur="1000"/>
                                        <p:tgtEl>
                                          <p:spTgt spid="153"/>
                                        </p:tgtEl>
                                        <p:attrNameLst>
                                          <p:attrName>ppt_h</p:attrName>
                                        </p:attrNameLst>
                                      </p:cBhvr>
                                      <p:tavLst>
                                        <p:tav tm="0">
                                          <p:val>
                                            <p:strVal val="ppt_h"/>
                                          </p:val>
                                        </p:tav>
                                        <p:tav tm="100000">
                                          <p:val>
                                            <p:fltVal val="0"/>
                                          </p:val>
                                        </p:tav>
                                      </p:tavLst>
                                    </p:anim>
                                    <p:anim calcmode="lin" valueType="num">
                                      <p:cBhvr>
                                        <p:cTn id="88" dur="1000"/>
                                        <p:tgtEl>
                                          <p:spTgt spid="153"/>
                                        </p:tgtEl>
                                        <p:attrNameLst>
                                          <p:attrName>style.rotation</p:attrName>
                                        </p:attrNameLst>
                                      </p:cBhvr>
                                      <p:tavLst>
                                        <p:tav tm="0">
                                          <p:val>
                                            <p:fltVal val="0"/>
                                          </p:val>
                                        </p:tav>
                                        <p:tav tm="100000">
                                          <p:val>
                                            <p:fltVal val="90"/>
                                          </p:val>
                                        </p:tav>
                                      </p:tavLst>
                                    </p:anim>
                                    <p:animEffect transition="out" filter="fade">
                                      <p:cBhvr>
                                        <p:cTn id="89" dur="1000"/>
                                        <p:tgtEl>
                                          <p:spTgt spid="153"/>
                                        </p:tgtEl>
                                      </p:cBhvr>
                                    </p:animEffect>
                                    <p:set>
                                      <p:cBhvr>
                                        <p:cTn id="90" dur="1" fill="hold">
                                          <p:stCondLst>
                                            <p:cond delay="999"/>
                                          </p:stCondLst>
                                        </p:cTn>
                                        <p:tgtEl>
                                          <p:spTgt spid="153"/>
                                        </p:tgtEl>
                                        <p:attrNameLst>
                                          <p:attrName>style.visibility</p:attrName>
                                        </p:attrNameLst>
                                      </p:cBhvr>
                                      <p:to>
                                        <p:strVal val="hidden"/>
                                      </p:to>
                                    </p:set>
                                  </p:childTnLst>
                                </p:cTn>
                              </p:par>
                              <p:par>
                                <p:cTn id="91" presetID="31" presetClass="exit" presetSubtype="0" fill="hold" grpId="0" nodeType="withEffect">
                                  <p:stCondLst>
                                    <p:cond delay="0"/>
                                  </p:stCondLst>
                                  <p:childTnLst>
                                    <p:anim calcmode="lin" valueType="num">
                                      <p:cBhvr>
                                        <p:cTn id="92" dur="1000"/>
                                        <p:tgtEl>
                                          <p:spTgt spid="138"/>
                                        </p:tgtEl>
                                        <p:attrNameLst>
                                          <p:attrName>ppt_w</p:attrName>
                                        </p:attrNameLst>
                                      </p:cBhvr>
                                      <p:tavLst>
                                        <p:tav tm="0">
                                          <p:val>
                                            <p:strVal val="ppt_w"/>
                                          </p:val>
                                        </p:tav>
                                        <p:tav tm="100000">
                                          <p:val>
                                            <p:fltVal val="0"/>
                                          </p:val>
                                        </p:tav>
                                      </p:tavLst>
                                    </p:anim>
                                    <p:anim calcmode="lin" valueType="num">
                                      <p:cBhvr>
                                        <p:cTn id="93" dur="1000"/>
                                        <p:tgtEl>
                                          <p:spTgt spid="138"/>
                                        </p:tgtEl>
                                        <p:attrNameLst>
                                          <p:attrName>ppt_h</p:attrName>
                                        </p:attrNameLst>
                                      </p:cBhvr>
                                      <p:tavLst>
                                        <p:tav tm="0">
                                          <p:val>
                                            <p:strVal val="ppt_h"/>
                                          </p:val>
                                        </p:tav>
                                        <p:tav tm="100000">
                                          <p:val>
                                            <p:fltVal val="0"/>
                                          </p:val>
                                        </p:tav>
                                      </p:tavLst>
                                    </p:anim>
                                    <p:anim calcmode="lin" valueType="num">
                                      <p:cBhvr>
                                        <p:cTn id="94" dur="1000"/>
                                        <p:tgtEl>
                                          <p:spTgt spid="138"/>
                                        </p:tgtEl>
                                        <p:attrNameLst>
                                          <p:attrName>style.rotation</p:attrName>
                                        </p:attrNameLst>
                                      </p:cBhvr>
                                      <p:tavLst>
                                        <p:tav tm="0">
                                          <p:val>
                                            <p:fltVal val="0"/>
                                          </p:val>
                                        </p:tav>
                                        <p:tav tm="100000">
                                          <p:val>
                                            <p:fltVal val="90"/>
                                          </p:val>
                                        </p:tav>
                                      </p:tavLst>
                                    </p:anim>
                                    <p:animEffect transition="out" filter="fade">
                                      <p:cBhvr>
                                        <p:cTn id="95" dur="1000"/>
                                        <p:tgtEl>
                                          <p:spTgt spid="138"/>
                                        </p:tgtEl>
                                      </p:cBhvr>
                                    </p:animEffect>
                                    <p:set>
                                      <p:cBhvr>
                                        <p:cTn id="96" dur="1" fill="hold">
                                          <p:stCondLst>
                                            <p:cond delay="999"/>
                                          </p:stCondLst>
                                        </p:cTn>
                                        <p:tgtEl>
                                          <p:spTgt spid="138"/>
                                        </p:tgtEl>
                                        <p:attrNameLst>
                                          <p:attrName>style.visibility</p:attrName>
                                        </p:attrNameLst>
                                      </p:cBhvr>
                                      <p:to>
                                        <p:strVal val="hidden"/>
                                      </p:to>
                                    </p:set>
                                  </p:childTnLst>
                                </p:cTn>
                              </p:par>
                              <p:par>
                                <p:cTn id="97" presetID="31" presetClass="exit" presetSubtype="0" fill="hold" grpId="0" nodeType="withEffect">
                                  <p:stCondLst>
                                    <p:cond delay="0"/>
                                  </p:stCondLst>
                                  <p:childTnLst>
                                    <p:anim calcmode="lin" valueType="num">
                                      <p:cBhvr>
                                        <p:cTn id="98" dur="1000"/>
                                        <p:tgtEl>
                                          <p:spTgt spid="137"/>
                                        </p:tgtEl>
                                        <p:attrNameLst>
                                          <p:attrName>ppt_w</p:attrName>
                                        </p:attrNameLst>
                                      </p:cBhvr>
                                      <p:tavLst>
                                        <p:tav tm="0">
                                          <p:val>
                                            <p:strVal val="ppt_w"/>
                                          </p:val>
                                        </p:tav>
                                        <p:tav tm="100000">
                                          <p:val>
                                            <p:fltVal val="0"/>
                                          </p:val>
                                        </p:tav>
                                      </p:tavLst>
                                    </p:anim>
                                    <p:anim calcmode="lin" valueType="num">
                                      <p:cBhvr>
                                        <p:cTn id="99" dur="1000"/>
                                        <p:tgtEl>
                                          <p:spTgt spid="137"/>
                                        </p:tgtEl>
                                        <p:attrNameLst>
                                          <p:attrName>ppt_h</p:attrName>
                                        </p:attrNameLst>
                                      </p:cBhvr>
                                      <p:tavLst>
                                        <p:tav tm="0">
                                          <p:val>
                                            <p:strVal val="ppt_h"/>
                                          </p:val>
                                        </p:tav>
                                        <p:tav tm="100000">
                                          <p:val>
                                            <p:fltVal val="0"/>
                                          </p:val>
                                        </p:tav>
                                      </p:tavLst>
                                    </p:anim>
                                    <p:anim calcmode="lin" valueType="num">
                                      <p:cBhvr>
                                        <p:cTn id="100" dur="1000"/>
                                        <p:tgtEl>
                                          <p:spTgt spid="137"/>
                                        </p:tgtEl>
                                        <p:attrNameLst>
                                          <p:attrName>style.rotation</p:attrName>
                                        </p:attrNameLst>
                                      </p:cBhvr>
                                      <p:tavLst>
                                        <p:tav tm="0">
                                          <p:val>
                                            <p:fltVal val="0"/>
                                          </p:val>
                                        </p:tav>
                                        <p:tav tm="100000">
                                          <p:val>
                                            <p:fltVal val="90"/>
                                          </p:val>
                                        </p:tav>
                                      </p:tavLst>
                                    </p:anim>
                                    <p:animEffect transition="out" filter="fade">
                                      <p:cBhvr>
                                        <p:cTn id="101" dur="1000"/>
                                        <p:tgtEl>
                                          <p:spTgt spid="137"/>
                                        </p:tgtEl>
                                      </p:cBhvr>
                                    </p:animEffect>
                                    <p:set>
                                      <p:cBhvr>
                                        <p:cTn id="102" dur="1" fill="hold">
                                          <p:stCondLst>
                                            <p:cond delay="999"/>
                                          </p:stCondLst>
                                        </p:cTn>
                                        <p:tgtEl>
                                          <p:spTgt spid="137"/>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31" presetClass="exit" presetSubtype="0" fill="hold" nodeType="clickEffect">
                                  <p:stCondLst>
                                    <p:cond delay="0"/>
                                  </p:stCondLst>
                                  <p:childTnLst>
                                    <p:anim calcmode="lin" valueType="num">
                                      <p:cBhvr>
                                        <p:cTn id="106" dur="1000"/>
                                        <p:tgtEl>
                                          <p:spTgt spid="150"/>
                                        </p:tgtEl>
                                        <p:attrNameLst>
                                          <p:attrName>ppt_w</p:attrName>
                                        </p:attrNameLst>
                                      </p:cBhvr>
                                      <p:tavLst>
                                        <p:tav tm="0">
                                          <p:val>
                                            <p:strVal val="ppt_w"/>
                                          </p:val>
                                        </p:tav>
                                        <p:tav tm="100000">
                                          <p:val>
                                            <p:fltVal val="0"/>
                                          </p:val>
                                        </p:tav>
                                      </p:tavLst>
                                    </p:anim>
                                    <p:anim calcmode="lin" valueType="num">
                                      <p:cBhvr>
                                        <p:cTn id="107" dur="1000"/>
                                        <p:tgtEl>
                                          <p:spTgt spid="150"/>
                                        </p:tgtEl>
                                        <p:attrNameLst>
                                          <p:attrName>ppt_h</p:attrName>
                                        </p:attrNameLst>
                                      </p:cBhvr>
                                      <p:tavLst>
                                        <p:tav tm="0">
                                          <p:val>
                                            <p:strVal val="ppt_h"/>
                                          </p:val>
                                        </p:tav>
                                        <p:tav tm="100000">
                                          <p:val>
                                            <p:fltVal val="0"/>
                                          </p:val>
                                        </p:tav>
                                      </p:tavLst>
                                    </p:anim>
                                    <p:anim calcmode="lin" valueType="num">
                                      <p:cBhvr>
                                        <p:cTn id="108" dur="1000"/>
                                        <p:tgtEl>
                                          <p:spTgt spid="150"/>
                                        </p:tgtEl>
                                        <p:attrNameLst>
                                          <p:attrName>style.rotation</p:attrName>
                                        </p:attrNameLst>
                                      </p:cBhvr>
                                      <p:tavLst>
                                        <p:tav tm="0">
                                          <p:val>
                                            <p:fltVal val="0"/>
                                          </p:val>
                                        </p:tav>
                                        <p:tav tm="100000">
                                          <p:val>
                                            <p:fltVal val="90"/>
                                          </p:val>
                                        </p:tav>
                                      </p:tavLst>
                                    </p:anim>
                                    <p:animEffect transition="out" filter="fade">
                                      <p:cBhvr>
                                        <p:cTn id="109" dur="1000"/>
                                        <p:tgtEl>
                                          <p:spTgt spid="150"/>
                                        </p:tgtEl>
                                      </p:cBhvr>
                                    </p:animEffect>
                                    <p:set>
                                      <p:cBhvr>
                                        <p:cTn id="110" dur="1" fill="hold">
                                          <p:stCondLst>
                                            <p:cond delay="999"/>
                                          </p:stCondLst>
                                        </p:cTn>
                                        <p:tgtEl>
                                          <p:spTgt spid="150"/>
                                        </p:tgtEl>
                                        <p:attrNameLst>
                                          <p:attrName>style.visibility</p:attrName>
                                        </p:attrNameLst>
                                      </p:cBhvr>
                                      <p:to>
                                        <p:strVal val="hidden"/>
                                      </p:to>
                                    </p:set>
                                  </p:childTnLst>
                                </p:cTn>
                              </p:par>
                              <p:par>
                                <p:cTn id="111" presetID="31" presetClass="exit" presetSubtype="0" fill="hold" grpId="0" nodeType="withEffect">
                                  <p:stCondLst>
                                    <p:cond delay="0"/>
                                  </p:stCondLst>
                                  <p:childTnLst>
                                    <p:anim calcmode="lin" valueType="num">
                                      <p:cBhvr>
                                        <p:cTn id="112" dur="1000"/>
                                        <p:tgtEl>
                                          <p:spTgt spid="132"/>
                                        </p:tgtEl>
                                        <p:attrNameLst>
                                          <p:attrName>ppt_w</p:attrName>
                                        </p:attrNameLst>
                                      </p:cBhvr>
                                      <p:tavLst>
                                        <p:tav tm="0">
                                          <p:val>
                                            <p:strVal val="ppt_w"/>
                                          </p:val>
                                        </p:tav>
                                        <p:tav tm="100000">
                                          <p:val>
                                            <p:fltVal val="0"/>
                                          </p:val>
                                        </p:tav>
                                      </p:tavLst>
                                    </p:anim>
                                    <p:anim calcmode="lin" valueType="num">
                                      <p:cBhvr>
                                        <p:cTn id="113" dur="1000"/>
                                        <p:tgtEl>
                                          <p:spTgt spid="132"/>
                                        </p:tgtEl>
                                        <p:attrNameLst>
                                          <p:attrName>ppt_h</p:attrName>
                                        </p:attrNameLst>
                                      </p:cBhvr>
                                      <p:tavLst>
                                        <p:tav tm="0">
                                          <p:val>
                                            <p:strVal val="ppt_h"/>
                                          </p:val>
                                        </p:tav>
                                        <p:tav tm="100000">
                                          <p:val>
                                            <p:fltVal val="0"/>
                                          </p:val>
                                        </p:tav>
                                      </p:tavLst>
                                    </p:anim>
                                    <p:anim calcmode="lin" valueType="num">
                                      <p:cBhvr>
                                        <p:cTn id="114" dur="1000"/>
                                        <p:tgtEl>
                                          <p:spTgt spid="132"/>
                                        </p:tgtEl>
                                        <p:attrNameLst>
                                          <p:attrName>style.rotation</p:attrName>
                                        </p:attrNameLst>
                                      </p:cBhvr>
                                      <p:tavLst>
                                        <p:tav tm="0">
                                          <p:val>
                                            <p:fltVal val="0"/>
                                          </p:val>
                                        </p:tav>
                                        <p:tav tm="100000">
                                          <p:val>
                                            <p:fltVal val="90"/>
                                          </p:val>
                                        </p:tav>
                                      </p:tavLst>
                                    </p:anim>
                                    <p:animEffect transition="out" filter="fade">
                                      <p:cBhvr>
                                        <p:cTn id="115" dur="1000"/>
                                        <p:tgtEl>
                                          <p:spTgt spid="132"/>
                                        </p:tgtEl>
                                      </p:cBhvr>
                                    </p:animEffect>
                                    <p:set>
                                      <p:cBhvr>
                                        <p:cTn id="116" dur="1" fill="hold">
                                          <p:stCondLst>
                                            <p:cond delay="999"/>
                                          </p:stCondLst>
                                        </p:cTn>
                                        <p:tgtEl>
                                          <p:spTgt spid="132"/>
                                        </p:tgtEl>
                                        <p:attrNameLst>
                                          <p:attrName>style.visibility</p:attrName>
                                        </p:attrNameLst>
                                      </p:cBhvr>
                                      <p:to>
                                        <p:strVal val="hidden"/>
                                      </p:to>
                                    </p:set>
                                  </p:childTnLst>
                                </p:cTn>
                              </p:par>
                              <p:par>
                                <p:cTn id="117" presetID="31" presetClass="exit" presetSubtype="0" fill="hold" grpId="0" nodeType="withEffect">
                                  <p:stCondLst>
                                    <p:cond delay="0"/>
                                  </p:stCondLst>
                                  <p:childTnLst>
                                    <p:anim calcmode="lin" valueType="num">
                                      <p:cBhvr>
                                        <p:cTn id="118" dur="1000"/>
                                        <p:tgtEl>
                                          <p:spTgt spid="131"/>
                                        </p:tgtEl>
                                        <p:attrNameLst>
                                          <p:attrName>ppt_w</p:attrName>
                                        </p:attrNameLst>
                                      </p:cBhvr>
                                      <p:tavLst>
                                        <p:tav tm="0">
                                          <p:val>
                                            <p:strVal val="ppt_w"/>
                                          </p:val>
                                        </p:tav>
                                        <p:tav tm="100000">
                                          <p:val>
                                            <p:fltVal val="0"/>
                                          </p:val>
                                        </p:tav>
                                      </p:tavLst>
                                    </p:anim>
                                    <p:anim calcmode="lin" valueType="num">
                                      <p:cBhvr>
                                        <p:cTn id="119" dur="1000"/>
                                        <p:tgtEl>
                                          <p:spTgt spid="131"/>
                                        </p:tgtEl>
                                        <p:attrNameLst>
                                          <p:attrName>ppt_h</p:attrName>
                                        </p:attrNameLst>
                                      </p:cBhvr>
                                      <p:tavLst>
                                        <p:tav tm="0">
                                          <p:val>
                                            <p:strVal val="ppt_h"/>
                                          </p:val>
                                        </p:tav>
                                        <p:tav tm="100000">
                                          <p:val>
                                            <p:fltVal val="0"/>
                                          </p:val>
                                        </p:tav>
                                      </p:tavLst>
                                    </p:anim>
                                    <p:anim calcmode="lin" valueType="num">
                                      <p:cBhvr>
                                        <p:cTn id="120" dur="1000"/>
                                        <p:tgtEl>
                                          <p:spTgt spid="131"/>
                                        </p:tgtEl>
                                        <p:attrNameLst>
                                          <p:attrName>style.rotation</p:attrName>
                                        </p:attrNameLst>
                                      </p:cBhvr>
                                      <p:tavLst>
                                        <p:tav tm="0">
                                          <p:val>
                                            <p:fltVal val="0"/>
                                          </p:val>
                                        </p:tav>
                                        <p:tav tm="100000">
                                          <p:val>
                                            <p:fltVal val="90"/>
                                          </p:val>
                                        </p:tav>
                                      </p:tavLst>
                                    </p:anim>
                                    <p:animEffect transition="out" filter="fade">
                                      <p:cBhvr>
                                        <p:cTn id="121" dur="1000"/>
                                        <p:tgtEl>
                                          <p:spTgt spid="131"/>
                                        </p:tgtEl>
                                      </p:cBhvr>
                                    </p:animEffect>
                                    <p:set>
                                      <p:cBhvr>
                                        <p:cTn id="122" dur="1" fill="hold">
                                          <p:stCondLst>
                                            <p:cond delay="999"/>
                                          </p:stCondLst>
                                        </p:cTn>
                                        <p:tgtEl>
                                          <p:spTgt spid="13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 grpId="0" animBg="1"/>
      <p:bldP spid="132" grpId="0"/>
      <p:bldP spid="133" grpId="0" animBg="1"/>
      <p:bldP spid="134" grpId="0"/>
      <p:bldP spid="135" grpId="0" animBg="1"/>
      <p:bldP spid="136" grpId="0"/>
      <p:bldP spid="137" grpId="0" animBg="1"/>
      <p:bldP spid="138" grpId="0"/>
      <p:bldP spid="141" grpId="0" animBg="1"/>
      <p:bldP spid="142" grpId="0"/>
      <p:bldP spid="143" grpId="0" animBg="1"/>
      <p:bldP spid="144"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t>Removing a node from a BST</a:t>
            </a:r>
          </a:p>
        </p:txBody>
      </p:sp>
      <p:sp>
        <p:nvSpPr>
          <p:cNvPr id="3" name="Content Placeholder 1"/>
          <p:cNvSpPr txBox="1">
            <a:spLocks/>
          </p:cNvSpPr>
          <p:nvPr/>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en-SG" sz="1800"/>
              <a:t>Remove node X - a bit tricky</a:t>
            </a:r>
          </a:p>
          <a:p>
            <a:pPr algn="just">
              <a:lnSpc>
                <a:spcPct val="150000"/>
              </a:lnSpc>
            </a:pPr>
            <a:r>
              <a:rPr lang="en-SG" sz="1800"/>
              <a:t>3 cases:</a:t>
            </a:r>
          </a:p>
          <a:p>
            <a:pPr marL="800100" lvl="1" indent="-342900" algn="just">
              <a:lnSpc>
                <a:spcPct val="150000"/>
              </a:lnSpc>
              <a:buClr>
                <a:schemeClr val="tx1"/>
              </a:buClr>
              <a:buFont typeface="+mj-lt"/>
              <a:buAutoNum type="arabicPeriod"/>
            </a:pPr>
            <a:r>
              <a:rPr lang="en-SG" sz="1600">
                <a:solidFill>
                  <a:schemeClr val="bg1">
                    <a:lumMod val="65000"/>
                  </a:schemeClr>
                </a:solidFill>
              </a:rPr>
              <a:t>x has no children: </a:t>
            </a:r>
          </a:p>
          <a:p>
            <a:pPr lvl="2" algn="just">
              <a:lnSpc>
                <a:spcPct val="150000"/>
              </a:lnSpc>
              <a:buClr>
                <a:schemeClr val="tx1"/>
              </a:buClr>
              <a:buFont typeface="Courier New" panose="02070309020205020404" pitchFamily="49" charset="0"/>
              <a:buChar char="o"/>
            </a:pPr>
            <a:r>
              <a:rPr lang="en-SG" sz="1400">
                <a:solidFill>
                  <a:schemeClr val="bg1">
                    <a:lumMod val="65000"/>
                  </a:schemeClr>
                </a:solidFill>
              </a:rPr>
              <a:t>Remove x</a:t>
            </a:r>
            <a:endParaRPr lang="en-SG" sz="2000">
              <a:solidFill>
                <a:schemeClr val="bg1">
                  <a:lumMod val="65000"/>
                </a:schemeClr>
              </a:solidFill>
            </a:endParaRPr>
          </a:p>
          <a:p>
            <a:pPr marL="800100" lvl="1" indent="-342900" algn="just">
              <a:lnSpc>
                <a:spcPct val="150000"/>
              </a:lnSpc>
              <a:buClr>
                <a:schemeClr val="tx1"/>
              </a:buClr>
              <a:buFont typeface="+mj-lt"/>
              <a:buAutoNum type="arabicPeriod"/>
            </a:pPr>
            <a:r>
              <a:rPr lang="en-SG" sz="1600" b="1">
                <a:solidFill>
                  <a:srgbClr val="FE6C76"/>
                </a:solidFill>
              </a:rPr>
              <a:t>x has one child y:</a:t>
            </a:r>
            <a:r>
              <a:rPr lang="en-US" altLang="zh-CN" sz="1600" b="1">
                <a:solidFill>
                  <a:srgbClr val="FE6C76"/>
                </a:solidFill>
                <a:latin typeface="Calibri" panose="020F0502020204030204" pitchFamily="34" charset="0"/>
                <a:ea typeface="宋体" panose="02010600030101010101" pitchFamily="2" charset="-122"/>
              </a:rPr>
              <a:t> </a:t>
            </a:r>
            <a:endParaRPr lang="en-SG" sz="1600" b="1">
              <a:solidFill>
                <a:srgbClr val="FE6C76"/>
              </a:solidFill>
            </a:endParaRPr>
          </a:p>
          <a:p>
            <a:pPr lvl="2" algn="just">
              <a:lnSpc>
                <a:spcPct val="150000"/>
              </a:lnSpc>
              <a:buClr>
                <a:schemeClr val="tx1"/>
              </a:buClr>
              <a:buFont typeface="Courier New" panose="02070309020205020404" pitchFamily="49" charset="0"/>
              <a:buChar char="o"/>
            </a:pPr>
            <a:r>
              <a:rPr lang="en-SG" sz="1400" b="1">
                <a:solidFill>
                  <a:srgbClr val="FE6C76"/>
                </a:solidFill>
              </a:rPr>
              <a:t>Replace x with y</a:t>
            </a:r>
            <a:r>
              <a:rPr lang="en-US" altLang="zh-CN" sz="1400" b="1">
                <a:solidFill>
                  <a:srgbClr val="FE6C76"/>
                </a:solidFill>
                <a:latin typeface="Calibri" panose="020F0502020204030204" pitchFamily="34" charset="0"/>
                <a:ea typeface="宋体" panose="02010600030101010101" pitchFamily="2" charset="-122"/>
              </a:rPr>
              <a:t> </a:t>
            </a:r>
            <a:endParaRPr lang="en-SG" sz="1400" b="1">
              <a:solidFill>
                <a:srgbClr val="FE6C76"/>
              </a:solidFill>
            </a:endParaRPr>
          </a:p>
          <a:p>
            <a:pPr marL="800100" lvl="1" indent="-342900" algn="just">
              <a:lnSpc>
                <a:spcPct val="150000"/>
              </a:lnSpc>
              <a:buClr>
                <a:schemeClr val="tx1"/>
              </a:buClr>
              <a:buFont typeface="+mj-lt"/>
              <a:buAutoNum type="arabicPeriod"/>
            </a:pPr>
            <a:r>
              <a:rPr lang="en-SG" sz="1600">
                <a:solidFill>
                  <a:schemeClr val="bg1">
                    <a:lumMod val="65000"/>
                  </a:schemeClr>
                </a:solidFill>
              </a:rPr>
              <a:t>x has two children: </a:t>
            </a:r>
          </a:p>
          <a:p>
            <a:pPr lvl="2" algn="just">
              <a:lnSpc>
                <a:spcPct val="150000"/>
              </a:lnSpc>
              <a:buClr>
                <a:schemeClr val="tx1"/>
              </a:buClr>
              <a:buFont typeface="Courier New" panose="02070309020205020404" pitchFamily="49" charset="0"/>
              <a:buChar char="o"/>
            </a:pPr>
            <a:r>
              <a:rPr lang="en-SG" sz="1400">
                <a:solidFill>
                  <a:schemeClr val="bg1">
                    <a:lumMod val="65000"/>
                  </a:schemeClr>
                </a:solidFill>
              </a:rPr>
              <a:t>Swap x with successor</a:t>
            </a:r>
          </a:p>
          <a:p>
            <a:pPr lvl="2" algn="just">
              <a:lnSpc>
                <a:spcPct val="150000"/>
              </a:lnSpc>
              <a:buClr>
                <a:schemeClr val="tx1"/>
              </a:buClr>
              <a:buFont typeface="Courier New" panose="02070309020205020404" pitchFamily="49" charset="0"/>
              <a:buChar char="o"/>
            </a:pPr>
            <a:r>
              <a:rPr lang="en-SG" sz="1400">
                <a:solidFill>
                  <a:schemeClr val="bg1">
                    <a:lumMod val="65000"/>
                  </a:schemeClr>
                </a:solidFill>
              </a:rPr>
              <a:t>Perform case 1 or 2 to remove it</a:t>
            </a:r>
            <a:endParaRPr lang="en-SG" sz="1800">
              <a:solidFill>
                <a:schemeClr val="bg1">
                  <a:lumMod val="65000"/>
                </a:schemeClr>
              </a:solidFill>
            </a:endParaRPr>
          </a:p>
        </p:txBody>
      </p:sp>
      <p:sp>
        <p:nvSpPr>
          <p:cNvPr id="119" name="object 8"/>
          <p:cNvSpPr/>
          <p:nvPr/>
        </p:nvSpPr>
        <p:spPr>
          <a:xfrm>
            <a:off x="6286726" y="2282488"/>
            <a:ext cx="426218" cy="368072"/>
          </a:xfrm>
          <a:prstGeom prst="ellipse">
            <a:avLst/>
          </a:prstGeom>
          <a:solidFill>
            <a:srgbClr val="0033CC">
              <a:lumMod val="20000"/>
              <a:lumOff val="8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20" name="object 9"/>
          <p:cNvSpPr txBox="1"/>
          <p:nvPr/>
        </p:nvSpPr>
        <p:spPr>
          <a:xfrm>
            <a:off x="6403617" y="2324917"/>
            <a:ext cx="161816" cy="252767"/>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H</a:t>
            </a:r>
            <a:endParaRPr sz="1400">
              <a:solidFill>
                <a:prstClr val="black"/>
              </a:solidFill>
              <a:latin typeface="Verdana (Body)"/>
              <a:cs typeface="Calibri"/>
            </a:endParaRPr>
          </a:p>
        </p:txBody>
      </p:sp>
      <p:sp>
        <p:nvSpPr>
          <p:cNvPr id="121" name="object 11"/>
          <p:cNvSpPr/>
          <p:nvPr/>
        </p:nvSpPr>
        <p:spPr>
          <a:xfrm>
            <a:off x="5547863" y="2747692"/>
            <a:ext cx="426218" cy="368072"/>
          </a:xfrm>
          <a:prstGeom prst="ellipse">
            <a:avLst/>
          </a:prstGeom>
          <a:solidFill>
            <a:srgbClr val="0033CC">
              <a:lumMod val="20000"/>
              <a:lumOff val="8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22" name="object 12"/>
          <p:cNvSpPr txBox="1"/>
          <p:nvPr/>
        </p:nvSpPr>
        <p:spPr>
          <a:xfrm>
            <a:off x="5677581" y="2785792"/>
            <a:ext cx="131896" cy="252767"/>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E</a:t>
            </a:r>
            <a:endParaRPr sz="1400">
              <a:solidFill>
                <a:prstClr val="black"/>
              </a:solidFill>
              <a:latin typeface="Verdana (Body)"/>
              <a:cs typeface="Calibri"/>
            </a:endParaRPr>
          </a:p>
        </p:txBody>
      </p:sp>
      <p:sp>
        <p:nvSpPr>
          <p:cNvPr id="123" name="object 14"/>
          <p:cNvSpPr/>
          <p:nvPr/>
        </p:nvSpPr>
        <p:spPr>
          <a:xfrm>
            <a:off x="5178406" y="3286186"/>
            <a:ext cx="426218" cy="368072"/>
          </a:xfrm>
          <a:prstGeom prst="ellipse">
            <a:avLst/>
          </a:prstGeom>
          <a:solidFill>
            <a:srgbClr val="0033CC">
              <a:lumMod val="20000"/>
              <a:lumOff val="8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24" name="object 15"/>
          <p:cNvSpPr txBox="1"/>
          <p:nvPr/>
        </p:nvSpPr>
        <p:spPr>
          <a:xfrm>
            <a:off x="5302838" y="3324286"/>
            <a:ext cx="144108" cy="252767"/>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B</a:t>
            </a:r>
            <a:endParaRPr sz="1400">
              <a:solidFill>
                <a:prstClr val="black"/>
              </a:solidFill>
              <a:latin typeface="Verdana (Body)"/>
              <a:cs typeface="Calibri"/>
            </a:endParaRPr>
          </a:p>
        </p:txBody>
      </p:sp>
      <p:sp>
        <p:nvSpPr>
          <p:cNvPr id="125" name="object 17"/>
          <p:cNvSpPr/>
          <p:nvPr/>
        </p:nvSpPr>
        <p:spPr>
          <a:xfrm>
            <a:off x="5917294" y="3286186"/>
            <a:ext cx="426218" cy="368072"/>
          </a:xfrm>
          <a:prstGeom prst="ellipse">
            <a:avLst/>
          </a:prstGeom>
          <a:solidFill>
            <a:srgbClr val="CC0000">
              <a:lumMod val="20000"/>
              <a:lumOff val="8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26" name="object 18"/>
          <p:cNvSpPr txBox="1"/>
          <p:nvPr/>
        </p:nvSpPr>
        <p:spPr>
          <a:xfrm>
            <a:off x="6049769" y="3324286"/>
            <a:ext cx="125789" cy="252767"/>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F</a:t>
            </a:r>
            <a:endParaRPr sz="1400">
              <a:solidFill>
                <a:prstClr val="black"/>
              </a:solidFill>
              <a:latin typeface="Verdana (Body)"/>
              <a:cs typeface="Calibri"/>
            </a:endParaRPr>
          </a:p>
        </p:txBody>
      </p:sp>
      <p:sp>
        <p:nvSpPr>
          <p:cNvPr id="127" name="object 20"/>
          <p:cNvSpPr/>
          <p:nvPr/>
        </p:nvSpPr>
        <p:spPr>
          <a:xfrm>
            <a:off x="7025613" y="2747692"/>
            <a:ext cx="426218" cy="368072"/>
          </a:xfrm>
          <a:prstGeom prst="ellipse">
            <a:avLst/>
          </a:prstGeom>
          <a:solidFill>
            <a:srgbClr val="FFC2C2"/>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28" name="object 21"/>
          <p:cNvSpPr txBox="1"/>
          <p:nvPr/>
        </p:nvSpPr>
        <p:spPr>
          <a:xfrm>
            <a:off x="7161811" y="2785792"/>
            <a:ext cx="117241" cy="252767"/>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L</a:t>
            </a:r>
            <a:endParaRPr sz="1400">
              <a:solidFill>
                <a:prstClr val="black"/>
              </a:solidFill>
              <a:latin typeface="Verdana (Body)"/>
              <a:cs typeface="Calibri"/>
            </a:endParaRPr>
          </a:p>
        </p:txBody>
      </p:sp>
      <p:grpSp>
        <p:nvGrpSpPr>
          <p:cNvPr id="4" name="Group 3"/>
          <p:cNvGrpSpPr/>
          <p:nvPr/>
        </p:nvGrpSpPr>
        <p:grpSpPr>
          <a:xfrm>
            <a:off x="6032420" y="3858517"/>
            <a:ext cx="426218" cy="368072"/>
            <a:chOff x="6032420" y="3858517"/>
            <a:chExt cx="426218" cy="368072"/>
          </a:xfrm>
        </p:grpSpPr>
        <p:sp>
          <p:nvSpPr>
            <p:cNvPr id="133" name="object 47"/>
            <p:cNvSpPr/>
            <p:nvPr/>
          </p:nvSpPr>
          <p:spPr>
            <a:xfrm>
              <a:off x="6032420" y="3858517"/>
              <a:ext cx="426218" cy="368072"/>
            </a:xfrm>
            <a:prstGeom prst="ellipse">
              <a:avLst/>
            </a:prstGeom>
            <a:solidFill>
              <a:srgbClr val="2D8A2D">
                <a:lumMod val="40000"/>
                <a:lumOff val="6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34" name="object 48"/>
            <p:cNvSpPr txBox="1"/>
            <p:nvPr/>
          </p:nvSpPr>
          <p:spPr>
            <a:xfrm>
              <a:off x="6148555" y="3896617"/>
              <a:ext cx="163648" cy="252767"/>
            </a:xfrm>
            <a:prstGeom prst="ellipse">
              <a:avLst/>
            </a:prstGeom>
          </p:spPr>
          <p:txBody>
            <a:bodyPr vert="horz" wrap="square" lIns="0" tIns="0" rIns="0" bIns="0" rtlCol="0">
              <a:spAutoFit/>
            </a:bodyPr>
            <a:lstStyle/>
            <a:p>
              <a:pPr marL="12700"/>
              <a:r>
                <a:rPr sz="1400" spc="-15" dirty="0">
                  <a:solidFill>
                    <a:prstClr val="black"/>
                  </a:solidFill>
                  <a:latin typeface="Verdana (Body)"/>
                  <a:cs typeface="Calibri"/>
                </a:rPr>
                <a:t>G</a:t>
              </a:r>
              <a:endParaRPr sz="1400" dirty="0">
                <a:solidFill>
                  <a:prstClr val="black"/>
                </a:solidFill>
                <a:latin typeface="Verdana (Body)"/>
                <a:cs typeface="Calibri"/>
              </a:endParaRPr>
            </a:p>
          </p:txBody>
        </p:sp>
      </p:grpSp>
      <p:sp>
        <p:nvSpPr>
          <p:cNvPr id="139" name="object 65"/>
          <p:cNvSpPr/>
          <p:nvPr/>
        </p:nvSpPr>
        <p:spPr>
          <a:xfrm>
            <a:off x="5428415" y="3862751"/>
            <a:ext cx="426218" cy="368072"/>
          </a:xfrm>
          <a:prstGeom prst="ellipse">
            <a:avLst/>
          </a:prstGeom>
          <a:solidFill>
            <a:srgbClr val="CC0000">
              <a:lumMod val="20000"/>
              <a:lumOff val="8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40" name="object 66"/>
          <p:cNvSpPr txBox="1"/>
          <p:nvPr/>
        </p:nvSpPr>
        <p:spPr>
          <a:xfrm>
            <a:off x="5553861" y="3900851"/>
            <a:ext cx="141666" cy="252767"/>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C</a:t>
            </a:r>
            <a:endParaRPr sz="1400">
              <a:solidFill>
                <a:prstClr val="black"/>
              </a:solidFill>
              <a:latin typeface="Verdana (Body)"/>
              <a:cs typeface="Calibri"/>
            </a:endParaRPr>
          </a:p>
        </p:txBody>
      </p:sp>
      <p:sp>
        <p:nvSpPr>
          <p:cNvPr id="141" name="object 71"/>
          <p:cNvSpPr/>
          <p:nvPr/>
        </p:nvSpPr>
        <p:spPr>
          <a:xfrm>
            <a:off x="4920386" y="3862751"/>
            <a:ext cx="426218" cy="368072"/>
          </a:xfrm>
          <a:prstGeom prst="ellipse">
            <a:avLst/>
          </a:prstGeom>
          <a:solidFill>
            <a:srgbClr val="2D8A2D">
              <a:lumMod val="40000"/>
              <a:lumOff val="6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42" name="object 72"/>
          <p:cNvSpPr txBox="1"/>
          <p:nvPr/>
        </p:nvSpPr>
        <p:spPr>
          <a:xfrm>
            <a:off x="5041496" y="3900851"/>
            <a:ext cx="152047" cy="252767"/>
          </a:xfrm>
          <a:prstGeom prst="ellipse">
            <a:avLst/>
          </a:prstGeom>
        </p:spPr>
        <p:txBody>
          <a:bodyPr vert="horz" wrap="square" lIns="0" tIns="0" rIns="0" bIns="0" rtlCol="0">
            <a:spAutoFit/>
          </a:bodyPr>
          <a:lstStyle/>
          <a:p>
            <a:pPr marL="12700"/>
            <a:r>
              <a:rPr sz="1400" spc="-15" dirty="0">
                <a:solidFill>
                  <a:prstClr val="black"/>
                </a:solidFill>
                <a:latin typeface="Verdana (Body)"/>
                <a:cs typeface="Calibri"/>
              </a:rPr>
              <a:t>A</a:t>
            </a:r>
            <a:endParaRPr sz="1400" dirty="0">
              <a:solidFill>
                <a:prstClr val="black"/>
              </a:solidFill>
              <a:latin typeface="Verdana (Body)"/>
              <a:cs typeface="Calibri"/>
            </a:endParaRPr>
          </a:p>
        </p:txBody>
      </p:sp>
      <p:grpSp>
        <p:nvGrpSpPr>
          <p:cNvPr id="6" name="Group 5"/>
          <p:cNvGrpSpPr/>
          <p:nvPr/>
        </p:nvGrpSpPr>
        <p:grpSpPr>
          <a:xfrm>
            <a:off x="5613143" y="4439279"/>
            <a:ext cx="426218" cy="368072"/>
            <a:chOff x="5613143" y="4439279"/>
            <a:chExt cx="426218" cy="368072"/>
          </a:xfrm>
        </p:grpSpPr>
        <p:sp>
          <p:nvSpPr>
            <p:cNvPr id="143" name="object 77"/>
            <p:cNvSpPr/>
            <p:nvPr/>
          </p:nvSpPr>
          <p:spPr>
            <a:xfrm>
              <a:off x="5613143" y="4439279"/>
              <a:ext cx="426218" cy="368072"/>
            </a:xfrm>
            <a:prstGeom prst="ellipse">
              <a:avLst/>
            </a:prstGeom>
            <a:solidFill>
              <a:srgbClr val="2D8A2D">
                <a:lumMod val="40000"/>
                <a:lumOff val="6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44" name="object 78"/>
            <p:cNvSpPr txBox="1"/>
            <p:nvPr/>
          </p:nvSpPr>
          <p:spPr>
            <a:xfrm>
              <a:off x="5730763" y="4481705"/>
              <a:ext cx="159985" cy="252767"/>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D</a:t>
              </a:r>
            </a:p>
          </p:txBody>
        </p:sp>
      </p:grpSp>
      <p:cxnSp>
        <p:nvCxnSpPr>
          <p:cNvPr id="145" name="直接箭头连接符 51"/>
          <p:cNvCxnSpPr>
            <a:stCxn id="119" idx="5"/>
            <a:endCxn id="127" idx="1"/>
          </p:cNvCxnSpPr>
          <p:nvPr/>
        </p:nvCxnSpPr>
        <p:spPr>
          <a:xfrm>
            <a:off x="6650525" y="2596657"/>
            <a:ext cx="437507" cy="204938"/>
          </a:xfrm>
          <a:prstGeom prst="straightConnector1">
            <a:avLst/>
          </a:prstGeom>
          <a:noFill/>
          <a:ln w="38100" cap="flat" cmpd="sng" algn="ctr">
            <a:solidFill>
              <a:srgbClr val="0033CC"/>
            </a:solidFill>
            <a:prstDash val="solid"/>
            <a:miter lim="800000"/>
            <a:tailEnd type="triangle"/>
          </a:ln>
          <a:effectLst/>
        </p:spPr>
      </p:cxnSp>
      <p:cxnSp>
        <p:nvCxnSpPr>
          <p:cNvPr id="146" name="直接箭头连接符 52"/>
          <p:cNvCxnSpPr>
            <a:stCxn id="119" idx="3"/>
            <a:endCxn id="121" idx="7"/>
          </p:cNvCxnSpPr>
          <p:nvPr/>
        </p:nvCxnSpPr>
        <p:spPr>
          <a:xfrm flipH="1">
            <a:off x="5911662" y="2596657"/>
            <a:ext cx="437482" cy="204938"/>
          </a:xfrm>
          <a:prstGeom prst="straightConnector1">
            <a:avLst/>
          </a:prstGeom>
          <a:noFill/>
          <a:ln w="38100" cap="flat" cmpd="sng" algn="ctr">
            <a:solidFill>
              <a:srgbClr val="0033CC"/>
            </a:solidFill>
            <a:prstDash val="solid"/>
            <a:miter lim="800000"/>
            <a:tailEnd type="triangle"/>
          </a:ln>
          <a:effectLst/>
        </p:spPr>
      </p:cxnSp>
      <p:cxnSp>
        <p:nvCxnSpPr>
          <p:cNvPr id="147" name="直接箭头连接符 53"/>
          <p:cNvCxnSpPr>
            <a:stCxn id="121" idx="4"/>
            <a:endCxn id="123" idx="7"/>
          </p:cNvCxnSpPr>
          <p:nvPr/>
        </p:nvCxnSpPr>
        <p:spPr>
          <a:xfrm flipH="1">
            <a:off x="5542205" y="3115764"/>
            <a:ext cx="218767" cy="224326"/>
          </a:xfrm>
          <a:prstGeom prst="straightConnector1">
            <a:avLst/>
          </a:prstGeom>
          <a:noFill/>
          <a:ln w="38100" cap="flat" cmpd="sng" algn="ctr">
            <a:solidFill>
              <a:srgbClr val="0033CC"/>
            </a:solidFill>
            <a:prstDash val="solid"/>
            <a:miter lim="800000"/>
            <a:tailEnd type="triangle"/>
          </a:ln>
          <a:effectLst/>
        </p:spPr>
      </p:cxnSp>
      <p:cxnSp>
        <p:nvCxnSpPr>
          <p:cNvPr id="148" name="直接箭头连接符 54"/>
          <p:cNvCxnSpPr>
            <a:stCxn id="127" idx="3"/>
            <a:endCxn id="129" idx="0"/>
          </p:cNvCxnSpPr>
          <p:nvPr/>
        </p:nvCxnSpPr>
        <p:spPr>
          <a:xfrm flipH="1">
            <a:off x="6869292" y="3061861"/>
            <a:ext cx="218740" cy="224326"/>
          </a:xfrm>
          <a:prstGeom prst="straightConnector1">
            <a:avLst/>
          </a:prstGeom>
          <a:noFill/>
          <a:ln w="38100" cap="flat" cmpd="sng" algn="ctr">
            <a:solidFill>
              <a:srgbClr val="0033CC"/>
            </a:solidFill>
            <a:prstDash val="solid"/>
            <a:miter lim="800000"/>
            <a:tailEnd type="triangle"/>
          </a:ln>
          <a:effectLst/>
        </p:spPr>
      </p:cxnSp>
      <p:cxnSp>
        <p:nvCxnSpPr>
          <p:cNvPr id="149" name="直接箭头连接符 55"/>
          <p:cNvCxnSpPr>
            <a:stCxn id="121" idx="4"/>
            <a:endCxn id="125" idx="1"/>
          </p:cNvCxnSpPr>
          <p:nvPr/>
        </p:nvCxnSpPr>
        <p:spPr>
          <a:xfrm>
            <a:off x="5760972" y="3115764"/>
            <a:ext cx="218740" cy="224326"/>
          </a:xfrm>
          <a:prstGeom prst="straightConnector1">
            <a:avLst/>
          </a:prstGeom>
          <a:noFill/>
          <a:ln w="38100" cap="flat" cmpd="sng" algn="ctr">
            <a:solidFill>
              <a:srgbClr val="0033CC"/>
            </a:solidFill>
            <a:prstDash val="solid"/>
            <a:miter lim="800000"/>
            <a:tailEnd type="triangle"/>
          </a:ln>
          <a:effectLst/>
        </p:spPr>
      </p:cxnSp>
      <p:cxnSp>
        <p:nvCxnSpPr>
          <p:cNvPr id="151" name="直接箭头连接符 57"/>
          <p:cNvCxnSpPr>
            <a:stCxn id="123" idx="4"/>
            <a:endCxn id="139" idx="0"/>
          </p:cNvCxnSpPr>
          <p:nvPr/>
        </p:nvCxnSpPr>
        <p:spPr>
          <a:xfrm>
            <a:off x="5391515" y="3654258"/>
            <a:ext cx="250009" cy="208492"/>
          </a:xfrm>
          <a:prstGeom prst="straightConnector1">
            <a:avLst/>
          </a:prstGeom>
          <a:noFill/>
          <a:ln w="38100" cap="flat" cmpd="sng" algn="ctr">
            <a:solidFill>
              <a:srgbClr val="0033CC"/>
            </a:solidFill>
            <a:prstDash val="solid"/>
            <a:miter lim="800000"/>
            <a:tailEnd type="triangle"/>
          </a:ln>
          <a:effectLst/>
        </p:spPr>
      </p:cxnSp>
      <p:cxnSp>
        <p:nvCxnSpPr>
          <p:cNvPr id="152" name="直接箭头连接符 58"/>
          <p:cNvCxnSpPr>
            <a:stCxn id="123" idx="4"/>
            <a:endCxn id="141" idx="0"/>
          </p:cNvCxnSpPr>
          <p:nvPr/>
        </p:nvCxnSpPr>
        <p:spPr>
          <a:xfrm flipH="1">
            <a:off x="5133496" y="3654258"/>
            <a:ext cx="258020" cy="208492"/>
          </a:xfrm>
          <a:prstGeom prst="straightConnector1">
            <a:avLst/>
          </a:prstGeom>
          <a:noFill/>
          <a:ln w="38100" cap="flat" cmpd="sng" algn="ctr">
            <a:solidFill>
              <a:srgbClr val="0033CC"/>
            </a:solidFill>
            <a:prstDash val="solid"/>
            <a:miter lim="800000"/>
            <a:tailEnd type="triangle"/>
          </a:ln>
          <a:effectLst/>
        </p:spPr>
      </p:cxnSp>
      <p:cxnSp>
        <p:nvCxnSpPr>
          <p:cNvPr id="154" name="直接箭头连接符 60"/>
          <p:cNvCxnSpPr>
            <a:stCxn id="125" idx="4"/>
            <a:endCxn id="133" idx="0"/>
          </p:cNvCxnSpPr>
          <p:nvPr/>
        </p:nvCxnSpPr>
        <p:spPr>
          <a:xfrm>
            <a:off x="6130404" y="3654258"/>
            <a:ext cx="115126" cy="204259"/>
          </a:xfrm>
          <a:prstGeom prst="straightConnector1">
            <a:avLst/>
          </a:prstGeom>
          <a:noFill/>
          <a:ln w="38100" cap="flat" cmpd="sng" algn="ctr">
            <a:solidFill>
              <a:srgbClr val="0033CC"/>
            </a:solidFill>
            <a:prstDash val="solid"/>
            <a:miter lim="800000"/>
            <a:tailEnd type="triangle"/>
          </a:ln>
          <a:effectLst/>
        </p:spPr>
      </p:cxnSp>
      <p:grpSp>
        <p:nvGrpSpPr>
          <p:cNvPr id="5" name="Group 4"/>
          <p:cNvGrpSpPr/>
          <p:nvPr/>
        </p:nvGrpSpPr>
        <p:grpSpPr>
          <a:xfrm>
            <a:off x="6522215" y="3286186"/>
            <a:ext cx="911324" cy="944637"/>
            <a:chOff x="6522215" y="3286186"/>
            <a:chExt cx="911324" cy="944637"/>
          </a:xfrm>
        </p:grpSpPr>
        <p:sp>
          <p:nvSpPr>
            <p:cNvPr id="129" name="object 23"/>
            <p:cNvSpPr/>
            <p:nvPr/>
          </p:nvSpPr>
          <p:spPr>
            <a:xfrm>
              <a:off x="6656182" y="3286186"/>
              <a:ext cx="426218" cy="368072"/>
            </a:xfrm>
            <a:prstGeom prst="ellipse">
              <a:avLst/>
            </a:prstGeom>
            <a:solidFill>
              <a:srgbClr val="0033CC">
                <a:lumMod val="20000"/>
                <a:lumOff val="8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30" name="object 24"/>
            <p:cNvSpPr txBox="1"/>
            <p:nvPr/>
          </p:nvSpPr>
          <p:spPr>
            <a:xfrm>
              <a:off x="6802062" y="3324286"/>
              <a:ext cx="94647" cy="252767"/>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J</a:t>
              </a:r>
              <a:endParaRPr sz="1400">
                <a:solidFill>
                  <a:prstClr val="black"/>
                </a:solidFill>
                <a:latin typeface="Verdana (Body)"/>
                <a:cs typeface="Calibri"/>
              </a:endParaRPr>
            </a:p>
          </p:txBody>
        </p:sp>
        <p:sp>
          <p:nvSpPr>
            <p:cNvPr id="135" name="object 50"/>
            <p:cNvSpPr/>
            <p:nvPr/>
          </p:nvSpPr>
          <p:spPr>
            <a:xfrm>
              <a:off x="7007321" y="3861821"/>
              <a:ext cx="426218" cy="368072"/>
            </a:xfrm>
            <a:prstGeom prst="ellipse">
              <a:avLst/>
            </a:prstGeom>
            <a:solidFill>
              <a:srgbClr val="2D8A2D">
                <a:lumMod val="40000"/>
                <a:lumOff val="6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36" name="object 51"/>
            <p:cNvSpPr txBox="1"/>
            <p:nvPr/>
          </p:nvSpPr>
          <p:spPr>
            <a:xfrm>
              <a:off x="7141763" y="3900851"/>
              <a:ext cx="139223" cy="252767"/>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K</a:t>
              </a:r>
              <a:endParaRPr sz="1400" dirty="0">
                <a:solidFill>
                  <a:prstClr val="black"/>
                </a:solidFill>
                <a:latin typeface="Verdana (Body)"/>
                <a:cs typeface="Calibri"/>
              </a:endParaRPr>
            </a:p>
          </p:txBody>
        </p:sp>
        <p:sp>
          <p:nvSpPr>
            <p:cNvPr id="137" name="object 59"/>
            <p:cNvSpPr/>
            <p:nvPr/>
          </p:nvSpPr>
          <p:spPr>
            <a:xfrm>
              <a:off x="6522215" y="3862751"/>
              <a:ext cx="426218" cy="368072"/>
            </a:xfrm>
            <a:prstGeom prst="ellipse">
              <a:avLst/>
            </a:prstGeom>
            <a:solidFill>
              <a:srgbClr val="2D8A2D">
                <a:lumMod val="40000"/>
                <a:lumOff val="6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38" name="object 60"/>
            <p:cNvSpPr txBox="1"/>
            <p:nvPr/>
          </p:nvSpPr>
          <p:spPr>
            <a:xfrm>
              <a:off x="6682107" y="3900851"/>
              <a:ext cx="79992" cy="252767"/>
            </a:xfrm>
            <a:prstGeom prst="ellipse">
              <a:avLst/>
            </a:prstGeom>
          </p:spPr>
          <p:txBody>
            <a:bodyPr vert="horz" wrap="square" lIns="0" tIns="0" rIns="0" bIns="0" rtlCol="0">
              <a:spAutoFit/>
            </a:bodyPr>
            <a:lstStyle/>
            <a:p>
              <a:pPr marL="12700"/>
              <a:r>
                <a:rPr sz="1400" spc="-5" dirty="0">
                  <a:solidFill>
                    <a:prstClr val="black"/>
                  </a:solidFill>
                  <a:latin typeface="Verdana (Body)"/>
                  <a:cs typeface="Calibri"/>
                </a:rPr>
                <a:t>I</a:t>
              </a:r>
              <a:endParaRPr sz="1400">
                <a:solidFill>
                  <a:prstClr val="black"/>
                </a:solidFill>
                <a:latin typeface="Verdana (Body)"/>
                <a:cs typeface="Calibri"/>
              </a:endParaRPr>
            </a:p>
          </p:txBody>
        </p:sp>
        <p:cxnSp>
          <p:nvCxnSpPr>
            <p:cNvPr id="153" name="直接箭头连接符 59"/>
            <p:cNvCxnSpPr>
              <a:stCxn id="129" idx="4"/>
              <a:endCxn id="137" idx="0"/>
            </p:cNvCxnSpPr>
            <p:nvPr/>
          </p:nvCxnSpPr>
          <p:spPr>
            <a:xfrm flipH="1">
              <a:off x="6735324" y="3654258"/>
              <a:ext cx="133967" cy="208492"/>
            </a:xfrm>
            <a:prstGeom prst="straightConnector1">
              <a:avLst/>
            </a:prstGeom>
            <a:noFill/>
            <a:ln w="38100" cap="flat" cmpd="sng" algn="ctr">
              <a:solidFill>
                <a:srgbClr val="0033CC"/>
              </a:solidFill>
              <a:prstDash val="solid"/>
              <a:miter lim="800000"/>
              <a:tailEnd type="triangle"/>
            </a:ln>
            <a:effectLst/>
          </p:spPr>
        </p:cxnSp>
        <p:cxnSp>
          <p:nvCxnSpPr>
            <p:cNvPr id="155" name="直接箭头连接符 61"/>
            <p:cNvCxnSpPr>
              <a:stCxn id="129" idx="4"/>
              <a:endCxn id="135" idx="0"/>
            </p:cNvCxnSpPr>
            <p:nvPr/>
          </p:nvCxnSpPr>
          <p:spPr>
            <a:xfrm>
              <a:off x="6869292" y="3654258"/>
              <a:ext cx="351139" cy="207563"/>
            </a:xfrm>
            <a:prstGeom prst="straightConnector1">
              <a:avLst/>
            </a:prstGeom>
            <a:noFill/>
            <a:ln w="38100" cap="flat" cmpd="sng" algn="ctr">
              <a:solidFill>
                <a:srgbClr val="0033CC"/>
              </a:solidFill>
              <a:prstDash val="solid"/>
              <a:miter lim="800000"/>
              <a:tailEnd type="triangle"/>
            </a:ln>
            <a:effectLst/>
          </p:spPr>
        </p:cxnSp>
      </p:grpSp>
      <p:cxnSp>
        <p:nvCxnSpPr>
          <p:cNvPr id="156" name="直接箭头连接符 62"/>
          <p:cNvCxnSpPr>
            <a:stCxn id="139" idx="4"/>
            <a:endCxn id="143" idx="0"/>
          </p:cNvCxnSpPr>
          <p:nvPr/>
        </p:nvCxnSpPr>
        <p:spPr>
          <a:xfrm>
            <a:off x="5641524" y="4230823"/>
            <a:ext cx="184729" cy="208456"/>
          </a:xfrm>
          <a:prstGeom prst="straightConnector1">
            <a:avLst/>
          </a:prstGeom>
          <a:noFill/>
          <a:ln w="38100" cap="flat" cmpd="sng" algn="ctr">
            <a:solidFill>
              <a:srgbClr val="0033CC"/>
            </a:solidFill>
            <a:prstDash val="solid"/>
            <a:miter lim="800000"/>
            <a:tailEnd type="triangle"/>
          </a:ln>
          <a:effectLst/>
        </p:spPr>
      </p:cxnSp>
    </p:spTree>
    <p:extLst>
      <p:ext uri="{BB962C8B-B14F-4D97-AF65-F5344CB8AC3E}">
        <p14:creationId xmlns:p14="http://schemas.microsoft.com/office/powerpoint/2010/main" val="2851700586"/>
      </p:ext>
    </p:extLst>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126"/>
                                        </p:tgtEl>
                                      </p:cBhvr>
                                    </p:animEffect>
                                    <p:animScale>
                                      <p:cBhvr>
                                        <p:cTn id="7" dur="250" autoRev="1" fill="hold"/>
                                        <p:tgtEl>
                                          <p:spTgt spid="126"/>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125"/>
                                        </p:tgtEl>
                                      </p:cBhvr>
                                    </p:animEffect>
                                    <p:animScale>
                                      <p:cBhvr>
                                        <p:cTn id="10" dur="250" autoRev="1" fill="hold"/>
                                        <p:tgtEl>
                                          <p:spTgt spid="125"/>
                                        </p:tgtEl>
                                      </p:cBhvr>
                                      <p:by x="105000" y="105000"/>
                                    </p:animScale>
                                  </p:childTnLst>
                                </p:cTn>
                              </p:par>
                            </p:childTnLst>
                          </p:cTn>
                        </p:par>
                      </p:childTnLst>
                    </p:cTn>
                  </p:par>
                  <p:par>
                    <p:cTn id="11" fill="hold">
                      <p:stCondLst>
                        <p:cond delay="indefinite"/>
                      </p:stCondLst>
                      <p:childTnLst>
                        <p:par>
                          <p:cTn id="12" fill="hold">
                            <p:stCondLst>
                              <p:cond delay="0"/>
                            </p:stCondLst>
                            <p:childTnLst>
                              <p:par>
                                <p:cTn id="13" presetID="53" presetClass="exit" presetSubtype="32" fill="hold" grpId="1" nodeType="clickEffect">
                                  <p:stCondLst>
                                    <p:cond delay="0"/>
                                  </p:stCondLst>
                                  <p:childTnLst>
                                    <p:anim calcmode="lin" valueType="num">
                                      <p:cBhvr>
                                        <p:cTn id="14" dur="500"/>
                                        <p:tgtEl>
                                          <p:spTgt spid="126"/>
                                        </p:tgtEl>
                                        <p:attrNameLst>
                                          <p:attrName>ppt_w</p:attrName>
                                        </p:attrNameLst>
                                      </p:cBhvr>
                                      <p:tavLst>
                                        <p:tav tm="0">
                                          <p:val>
                                            <p:strVal val="ppt_w"/>
                                          </p:val>
                                        </p:tav>
                                        <p:tav tm="100000">
                                          <p:val>
                                            <p:fltVal val="0"/>
                                          </p:val>
                                        </p:tav>
                                      </p:tavLst>
                                    </p:anim>
                                    <p:anim calcmode="lin" valueType="num">
                                      <p:cBhvr>
                                        <p:cTn id="15" dur="500"/>
                                        <p:tgtEl>
                                          <p:spTgt spid="126"/>
                                        </p:tgtEl>
                                        <p:attrNameLst>
                                          <p:attrName>ppt_h</p:attrName>
                                        </p:attrNameLst>
                                      </p:cBhvr>
                                      <p:tavLst>
                                        <p:tav tm="0">
                                          <p:val>
                                            <p:strVal val="ppt_h"/>
                                          </p:val>
                                        </p:tav>
                                        <p:tav tm="100000">
                                          <p:val>
                                            <p:fltVal val="0"/>
                                          </p:val>
                                        </p:tav>
                                      </p:tavLst>
                                    </p:anim>
                                    <p:animEffect transition="out" filter="fade">
                                      <p:cBhvr>
                                        <p:cTn id="16" dur="500"/>
                                        <p:tgtEl>
                                          <p:spTgt spid="126"/>
                                        </p:tgtEl>
                                      </p:cBhvr>
                                    </p:animEffect>
                                    <p:set>
                                      <p:cBhvr>
                                        <p:cTn id="17" dur="1" fill="hold">
                                          <p:stCondLst>
                                            <p:cond delay="499"/>
                                          </p:stCondLst>
                                        </p:cTn>
                                        <p:tgtEl>
                                          <p:spTgt spid="126"/>
                                        </p:tgtEl>
                                        <p:attrNameLst>
                                          <p:attrName>style.visibility</p:attrName>
                                        </p:attrNameLst>
                                      </p:cBhvr>
                                      <p:to>
                                        <p:strVal val="hidden"/>
                                      </p:to>
                                    </p:set>
                                  </p:childTnLst>
                                </p:cTn>
                              </p:par>
                              <p:par>
                                <p:cTn id="18" presetID="53" presetClass="exit" presetSubtype="32" fill="hold" grpId="1" nodeType="withEffect">
                                  <p:stCondLst>
                                    <p:cond delay="0"/>
                                  </p:stCondLst>
                                  <p:childTnLst>
                                    <p:anim calcmode="lin" valueType="num">
                                      <p:cBhvr>
                                        <p:cTn id="19" dur="500"/>
                                        <p:tgtEl>
                                          <p:spTgt spid="125"/>
                                        </p:tgtEl>
                                        <p:attrNameLst>
                                          <p:attrName>ppt_w</p:attrName>
                                        </p:attrNameLst>
                                      </p:cBhvr>
                                      <p:tavLst>
                                        <p:tav tm="0">
                                          <p:val>
                                            <p:strVal val="ppt_w"/>
                                          </p:val>
                                        </p:tav>
                                        <p:tav tm="100000">
                                          <p:val>
                                            <p:fltVal val="0"/>
                                          </p:val>
                                        </p:tav>
                                      </p:tavLst>
                                    </p:anim>
                                    <p:anim calcmode="lin" valueType="num">
                                      <p:cBhvr>
                                        <p:cTn id="20" dur="500"/>
                                        <p:tgtEl>
                                          <p:spTgt spid="125"/>
                                        </p:tgtEl>
                                        <p:attrNameLst>
                                          <p:attrName>ppt_h</p:attrName>
                                        </p:attrNameLst>
                                      </p:cBhvr>
                                      <p:tavLst>
                                        <p:tav tm="0">
                                          <p:val>
                                            <p:strVal val="ppt_h"/>
                                          </p:val>
                                        </p:tav>
                                        <p:tav tm="100000">
                                          <p:val>
                                            <p:fltVal val="0"/>
                                          </p:val>
                                        </p:tav>
                                      </p:tavLst>
                                    </p:anim>
                                    <p:animEffect transition="out" filter="fade">
                                      <p:cBhvr>
                                        <p:cTn id="21" dur="500"/>
                                        <p:tgtEl>
                                          <p:spTgt spid="125"/>
                                        </p:tgtEl>
                                      </p:cBhvr>
                                    </p:animEffect>
                                    <p:set>
                                      <p:cBhvr>
                                        <p:cTn id="22" dur="1" fill="hold">
                                          <p:stCondLst>
                                            <p:cond delay="499"/>
                                          </p:stCondLst>
                                        </p:cTn>
                                        <p:tgtEl>
                                          <p:spTgt spid="125"/>
                                        </p:tgtEl>
                                        <p:attrNameLst>
                                          <p:attrName>style.visibility</p:attrName>
                                        </p:attrNameLst>
                                      </p:cBhvr>
                                      <p:to>
                                        <p:strVal val="hidden"/>
                                      </p:to>
                                    </p:set>
                                  </p:childTnLst>
                                </p:cTn>
                              </p:par>
                              <p:par>
                                <p:cTn id="23" presetID="53" presetClass="exit" presetSubtype="32" fill="hold" nodeType="withEffect">
                                  <p:stCondLst>
                                    <p:cond delay="0"/>
                                  </p:stCondLst>
                                  <p:childTnLst>
                                    <p:anim calcmode="lin" valueType="num">
                                      <p:cBhvr>
                                        <p:cTn id="24" dur="500"/>
                                        <p:tgtEl>
                                          <p:spTgt spid="154"/>
                                        </p:tgtEl>
                                        <p:attrNameLst>
                                          <p:attrName>ppt_w</p:attrName>
                                        </p:attrNameLst>
                                      </p:cBhvr>
                                      <p:tavLst>
                                        <p:tav tm="0">
                                          <p:val>
                                            <p:strVal val="ppt_w"/>
                                          </p:val>
                                        </p:tav>
                                        <p:tav tm="100000">
                                          <p:val>
                                            <p:fltVal val="0"/>
                                          </p:val>
                                        </p:tav>
                                      </p:tavLst>
                                    </p:anim>
                                    <p:anim calcmode="lin" valueType="num">
                                      <p:cBhvr>
                                        <p:cTn id="25" dur="500"/>
                                        <p:tgtEl>
                                          <p:spTgt spid="154"/>
                                        </p:tgtEl>
                                        <p:attrNameLst>
                                          <p:attrName>ppt_h</p:attrName>
                                        </p:attrNameLst>
                                      </p:cBhvr>
                                      <p:tavLst>
                                        <p:tav tm="0">
                                          <p:val>
                                            <p:strVal val="ppt_h"/>
                                          </p:val>
                                        </p:tav>
                                        <p:tav tm="100000">
                                          <p:val>
                                            <p:fltVal val="0"/>
                                          </p:val>
                                        </p:tav>
                                      </p:tavLst>
                                    </p:anim>
                                    <p:animEffect transition="out" filter="fade">
                                      <p:cBhvr>
                                        <p:cTn id="26" dur="500"/>
                                        <p:tgtEl>
                                          <p:spTgt spid="154"/>
                                        </p:tgtEl>
                                      </p:cBhvr>
                                    </p:animEffect>
                                    <p:set>
                                      <p:cBhvr>
                                        <p:cTn id="27" dur="1" fill="hold">
                                          <p:stCondLst>
                                            <p:cond delay="499"/>
                                          </p:stCondLst>
                                        </p:cTn>
                                        <p:tgtEl>
                                          <p:spTgt spid="154"/>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42" presetClass="path" presetSubtype="0" accel="50000" decel="50000" fill="hold" nodeType="clickEffect">
                                  <p:stCondLst>
                                    <p:cond delay="0"/>
                                  </p:stCondLst>
                                  <p:childTnLst>
                                    <p:animMotion origin="layout" path="M 3.88889E-6 -1.85185E-6 L -0.0132 -0.08356 " pathEditMode="relative" rAng="0" ptsTypes="AA">
                                      <p:cBhvr>
                                        <p:cTn id="31" dur="2000" fill="hold"/>
                                        <p:tgtEl>
                                          <p:spTgt spid="4"/>
                                        </p:tgtEl>
                                        <p:attrNameLst>
                                          <p:attrName>ppt_x</p:attrName>
                                          <p:attrName>ppt_y</p:attrName>
                                        </p:attrNameLst>
                                      </p:cBhvr>
                                      <p:rCtr x="-660" y="-4190"/>
                                    </p:animMotion>
                                  </p:childTnLst>
                                </p:cTn>
                              </p:par>
                            </p:childTnLst>
                          </p:cTn>
                        </p:par>
                      </p:childTnLst>
                    </p:cTn>
                  </p:par>
                  <p:par>
                    <p:cTn id="32" fill="hold">
                      <p:stCondLst>
                        <p:cond delay="indefinite"/>
                      </p:stCondLst>
                      <p:childTnLst>
                        <p:par>
                          <p:cTn id="33" fill="hold">
                            <p:stCondLst>
                              <p:cond delay="0"/>
                            </p:stCondLst>
                            <p:childTnLst>
                              <p:par>
                                <p:cTn id="34" presetID="26" presetClass="emph" presetSubtype="0" fill="hold" grpId="0" nodeType="clickEffect">
                                  <p:stCondLst>
                                    <p:cond delay="0"/>
                                  </p:stCondLst>
                                  <p:childTnLst>
                                    <p:animEffect transition="out" filter="fade">
                                      <p:cBhvr>
                                        <p:cTn id="35" dur="500" tmFilter="0, 0; .2, .5; .8, .5; 1, 0"/>
                                        <p:tgtEl>
                                          <p:spTgt spid="128"/>
                                        </p:tgtEl>
                                      </p:cBhvr>
                                    </p:animEffect>
                                    <p:animScale>
                                      <p:cBhvr>
                                        <p:cTn id="36" dur="250" autoRev="1" fill="hold"/>
                                        <p:tgtEl>
                                          <p:spTgt spid="128"/>
                                        </p:tgtEl>
                                      </p:cBhvr>
                                      <p:by x="105000" y="105000"/>
                                    </p:animScale>
                                  </p:childTnLst>
                                </p:cTn>
                              </p:par>
                              <p:par>
                                <p:cTn id="37" presetID="26" presetClass="emph" presetSubtype="0" fill="hold" grpId="0" nodeType="withEffect">
                                  <p:stCondLst>
                                    <p:cond delay="0"/>
                                  </p:stCondLst>
                                  <p:childTnLst>
                                    <p:animEffect transition="out" filter="fade">
                                      <p:cBhvr>
                                        <p:cTn id="38" dur="500" tmFilter="0, 0; .2, .5; .8, .5; 1, 0"/>
                                        <p:tgtEl>
                                          <p:spTgt spid="127"/>
                                        </p:tgtEl>
                                      </p:cBhvr>
                                    </p:animEffect>
                                    <p:animScale>
                                      <p:cBhvr>
                                        <p:cTn id="39" dur="250" autoRev="1" fill="hold"/>
                                        <p:tgtEl>
                                          <p:spTgt spid="127"/>
                                        </p:tgtEl>
                                      </p:cBhvr>
                                      <p:by x="105000" y="105000"/>
                                    </p:animScale>
                                  </p:childTnLst>
                                </p:cTn>
                              </p:par>
                            </p:childTnLst>
                          </p:cTn>
                        </p:par>
                      </p:childTnLst>
                    </p:cTn>
                  </p:par>
                  <p:par>
                    <p:cTn id="40" fill="hold">
                      <p:stCondLst>
                        <p:cond delay="indefinite"/>
                      </p:stCondLst>
                      <p:childTnLst>
                        <p:par>
                          <p:cTn id="41" fill="hold">
                            <p:stCondLst>
                              <p:cond delay="0"/>
                            </p:stCondLst>
                            <p:childTnLst>
                              <p:par>
                                <p:cTn id="42" presetID="53" presetClass="exit" presetSubtype="32" fill="hold" grpId="1" nodeType="clickEffect">
                                  <p:stCondLst>
                                    <p:cond delay="0"/>
                                  </p:stCondLst>
                                  <p:childTnLst>
                                    <p:anim calcmode="lin" valueType="num">
                                      <p:cBhvr>
                                        <p:cTn id="43" dur="500"/>
                                        <p:tgtEl>
                                          <p:spTgt spid="128"/>
                                        </p:tgtEl>
                                        <p:attrNameLst>
                                          <p:attrName>ppt_w</p:attrName>
                                        </p:attrNameLst>
                                      </p:cBhvr>
                                      <p:tavLst>
                                        <p:tav tm="0">
                                          <p:val>
                                            <p:strVal val="ppt_w"/>
                                          </p:val>
                                        </p:tav>
                                        <p:tav tm="100000">
                                          <p:val>
                                            <p:fltVal val="0"/>
                                          </p:val>
                                        </p:tav>
                                      </p:tavLst>
                                    </p:anim>
                                    <p:anim calcmode="lin" valueType="num">
                                      <p:cBhvr>
                                        <p:cTn id="44" dur="500"/>
                                        <p:tgtEl>
                                          <p:spTgt spid="128"/>
                                        </p:tgtEl>
                                        <p:attrNameLst>
                                          <p:attrName>ppt_h</p:attrName>
                                        </p:attrNameLst>
                                      </p:cBhvr>
                                      <p:tavLst>
                                        <p:tav tm="0">
                                          <p:val>
                                            <p:strVal val="ppt_h"/>
                                          </p:val>
                                        </p:tav>
                                        <p:tav tm="100000">
                                          <p:val>
                                            <p:fltVal val="0"/>
                                          </p:val>
                                        </p:tav>
                                      </p:tavLst>
                                    </p:anim>
                                    <p:animEffect transition="out" filter="fade">
                                      <p:cBhvr>
                                        <p:cTn id="45" dur="500"/>
                                        <p:tgtEl>
                                          <p:spTgt spid="128"/>
                                        </p:tgtEl>
                                      </p:cBhvr>
                                    </p:animEffect>
                                    <p:set>
                                      <p:cBhvr>
                                        <p:cTn id="46" dur="1" fill="hold">
                                          <p:stCondLst>
                                            <p:cond delay="499"/>
                                          </p:stCondLst>
                                        </p:cTn>
                                        <p:tgtEl>
                                          <p:spTgt spid="128"/>
                                        </p:tgtEl>
                                        <p:attrNameLst>
                                          <p:attrName>style.visibility</p:attrName>
                                        </p:attrNameLst>
                                      </p:cBhvr>
                                      <p:to>
                                        <p:strVal val="hidden"/>
                                      </p:to>
                                    </p:set>
                                  </p:childTnLst>
                                </p:cTn>
                              </p:par>
                              <p:par>
                                <p:cTn id="47" presetID="53" presetClass="exit" presetSubtype="32" fill="hold" grpId="1" nodeType="withEffect">
                                  <p:stCondLst>
                                    <p:cond delay="0"/>
                                  </p:stCondLst>
                                  <p:childTnLst>
                                    <p:anim calcmode="lin" valueType="num">
                                      <p:cBhvr>
                                        <p:cTn id="48" dur="500"/>
                                        <p:tgtEl>
                                          <p:spTgt spid="127"/>
                                        </p:tgtEl>
                                        <p:attrNameLst>
                                          <p:attrName>ppt_w</p:attrName>
                                        </p:attrNameLst>
                                      </p:cBhvr>
                                      <p:tavLst>
                                        <p:tav tm="0">
                                          <p:val>
                                            <p:strVal val="ppt_w"/>
                                          </p:val>
                                        </p:tav>
                                        <p:tav tm="100000">
                                          <p:val>
                                            <p:fltVal val="0"/>
                                          </p:val>
                                        </p:tav>
                                      </p:tavLst>
                                    </p:anim>
                                    <p:anim calcmode="lin" valueType="num">
                                      <p:cBhvr>
                                        <p:cTn id="49" dur="500"/>
                                        <p:tgtEl>
                                          <p:spTgt spid="127"/>
                                        </p:tgtEl>
                                        <p:attrNameLst>
                                          <p:attrName>ppt_h</p:attrName>
                                        </p:attrNameLst>
                                      </p:cBhvr>
                                      <p:tavLst>
                                        <p:tav tm="0">
                                          <p:val>
                                            <p:strVal val="ppt_h"/>
                                          </p:val>
                                        </p:tav>
                                        <p:tav tm="100000">
                                          <p:val>
                                            <p:fltVal val="0"/>
                                          </p:val>
                                        </p:tav>
                                      </p:tavLst>
                                    </p:anim>
                                    <p:animEffect transition="out" filter="fade">
                                      <p:cBhvr>
                                        <p:cTn id="50" dur="500"/>
                                        <p:tgtEl>
                                          <p:spTgt spid="127"/>
                                        </p:tgtEl>
                                      </p:cBhvr>
                                    </p:animEffect>
                                    <p:set>
                                      <p:cBhvr>
                                        <p:cTn id="51" dur="1" fill="hold">
                                          <p:stCondLst>
                                            <p:cond delay="499"/>
                                          </p:stCondLst>
                                        </p:cTn>
                                        <p:tgtEl>
                                          <p:spTgt spid="127"/>
                                        </p:tgtEl>
                                        <p:attrNameLst>
                                          <p:attrName>style.visibility</p:attrName>
                                        </p:attrNameLst>
                                      </p:cBhvr>
                                      <p:to>
                                        <p:strVal val="hidden"/>
                                      </p:to>
                                    </p:set>
                                  </p:childTnLst>
                                </p:cTn>
                              </p:par>
                              <p:par>
                                <p:cTn id="52" presetID="53" presetClass="exit" presetSubtype="32" fill="hold" nodeType="withEffect">
                                  <p:stCondLst>
                                    <p:cond delay="0"/>
                                  </p:stCondLst>
                                  <p:childTnLst>
                                    <p:anim calcmode="lin" valueType="num">
                                      <p:cBhvr>
                                        <p:cTn id="53" dur="500"/>
                                        <p:tgtEl>
                                          <p:spTgt spid="148"/>
                                        </p:tgtEl>
                                        <p:attrNameLst>
                                          <p:attrName>ppt_w</p:attrName>
                                        </p:attrNameLst>
                                      </p:cBhvr>
                                      <p:tavLst>
                                        <p:tav tm="0">
                                          <p:val>
                                            <p:strVal val="ppt_w"/>
                                          </p:val>
                                        </p:tav>
                                        <p:tav tm="100000">
                                          <p:val>
                                            <p:fltVal val="0"/>
                                          </p:val>
                                        </p:tav>
                                      </p:tavLst>
                                    </p:anim>
                                    <p:anim calcmode="lin" valueType="num">
                                      <p:cBhvr>
                                        <p:cTn id="54" dur="500"/>
                                        <p:tgtEl>
                                          <p:spTgt spid="148"/>
                                        </p:tgtEl>
                                        <p:attrNameLst>
                                          <p:attrName>ppt_h</p:attrName>
                                        </p:attrNameLst>
                                      </p:cBhvr>
                                      <p:tavLst>
                                        <p:tav tm="0">
                                          <p:val>
                                            <p:strVal val="ppt_h"/>
                                          </p:val>
                                        </p:tav>
                                        <p:tav tm="100000">
                                          <p:val>
                                            <p:fltVal val="0"/>
                                          </p:val>
                                        </p:tav>
                                      </p:tavLst>
                                    </p:anim>
                                    <p:animEffect transition="out" filter="fade">
                                      <p:cBhvr>
                                        <p:cTn id="55" dur="500"/>
                                        <p:tgtEl>
                                          <p:spTgt spid="148"/>
                                        </p:tgtEl>
                                      </p:cBhvr>
                                    </p:animEffect>
                                    <p:set>
                                      <p:cBhvr>
                                        <p:cTn id="56" dur="1" fill="hold">
                                          <p:stCondLst>
                                            <p:cond delay="499"/>
                                          </p:stCondLst>
                                        </p:cTn>
                                        <p:tgtEl>
                                          <p:spTgt spid="148"/>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42" presetClass="path" presetSubtype="0" accel="50000" decel="50000" fill="hold" nodeType="clickEffect">
                                  <p:stCondLst>
                                    <p:cond delay="0"/>
                                  </p:stCondLst>
                                  <p:childTnLst>
                                    <p:animMotion origin="layout" path="M -8.33333E-7 3.33333E-6 L 0.04184 -0.07824 " pathEditMode="relative" rAng="0" ptsTypes="AA">
                                      <p:cBhvr>
                                        <p:cTn id="60" dur="2000" fill="hold"/>
                                        <p:tgtEl>
                                          <p:spTgt spid="5"/>
                                        </p:tgtEl>
                                        <p:attrNameLst>
                                          <p:attrName>ppt_x</p:attrName>
                                          <p:attrName>ppt_y</p:attrName>
                                        </p:attrNameLst>
                                      </p:cBhvr>
                                      <p:rCtr x="2083" y="-3912"/>
                                    </p:animMotion>
                                  </p:childTnLst>
                                </p:cTn>
                              </p:par>
                            </p:childTnLst>
                          </p:cTn>
                        </p:par>
                      </p:childTnLst>
                    </p:cTn>
                  </p:par>
                  <p:par>
                    <p:cTn id="61" fill="hold">
                      <p:stCondLst>
                        <p:cond delay="indefinite"/>
                      </p:stCondLst>
                      <p:childTnLst>
                        <p:par>
                          <p:cTn id="62" fill="hold">
                            <p:stCondLst>
                              <p:cond delay="0"/>
                            </p:stCondLst>
                            <p:childTnLst>
                              <p:par>
                                <p:cTn id="63" presetID="26" presetClass="emph" presetSubtype="0" fill="hold" grpId="0" nodeType="clickEffect">
                                  <p:stCondLst>
                                    <p:cond delay="0"/>
                                  </p:stCondLst>
                                  <p:childTnLst>
                                    <p:animEffect transition="out" filter="fade">
                                      <p:cBhvr>
                                        <p:cTn id="64" dur="500" tmFilter="0, 0; .2, .5; .8, .5; 1, 0"/>
                                        <p:tgtEl>
                                          <p:spTgt spid="140"/>
                                        </p:tgtEl>
                                      </p:cBhvr>
                                    </p:animEffect>
                                    <p:animScale>
                                      <p:cBhvr>
                                        <p:cTn id="65" dur="250" autoRev="1" fill="hold"/>
                                        <p:tgtEl>
                                          <p:spTgt spid="140"/>
                                        </p:tgtEl>
                                      </p:cBhvr>
                                      <p:by x="105000" y="105000"/>
                                    </p:animScale>
                                  </p:childTnLst>
                                </p:cTn>
                              </p:par>
                              <p:par>
                                <p:cTn id="66" presetID="26" presetClass="emph" presetSubtype="0" fill="hold" grpId="0" nodeType="withEffect">
                                  <p:stCondLst>
                                    <p:cond delay="0"/>
                                  </p:stCondLst>
                                  <p:childTnLst>
                                    <p:animEffect transition="out" filter="fade">
                                      <p:cBhvr>
                                        <p:cTn id="67" dur="500" tmFilter="0, 0; .2, .5; .8, .5; 1, 0"/>
                                        <p:tgtEl>
                                          <p:spTgt spid="139"/>
                                        </p:tgtEl>
                                      </p:cBhvr>
                                    </p:animEffect>
                                    <p:animScale>
                                      <p:cBhvr>
                                        <p:cTn id="68" dur="250" autoRev="1" fill="hold"/>
                                        <p:tgtEl>
                                          <p:spTgt spid="139"/>
                                        </p:tgtEl>
                                      </p:cBhvr>
                                      <p:by x="105000" y="105000"/>
                                    </p:animScale>
                                  </p:childTnLst>
                                </p:cTn>
                              </p:par>
                            </p:childTnLst>
                          </p:cTn>
                        </p:par>
                      </p:childTnLst>
                    </p:cTn>
                  </p:par>
                  <p:par>
                    <p:cTn id="69" fill="hold">
                      <p:stCondLst>
                        <p:cond delay="indefinite"/>
                      </p:stCondLst>
                      <p:childTnLst>
                        <p:par>
                          <p:cTn id="70" fill="hold">
                            <p:stCondLst>
                              <p:cond delay="0"/>
                            </p:stCondLst>
                            <p:childTnLst>
                              <p:par>
                                <p:cTn id="71" presetID="53" presetClass="exit" presetSubtype="32" fill="hold" grpId="1" nodeType="clickEffect">
                                  <p:stCondLst>
                                    <p:cond delay="0"/>
                                  </p:stCondLst>
                                  <p:childTnLst>
                                    <p:anim calcmode="lin" valueType="num">
                                      <p:cBhvr>
                                        <p:cTn id="72" dur="500"/>
                                        <p:tgtEl>
                                          <p:spTgt spid="140"/>
                                        </p:tgtEl>
                                        <p:attrNameLst>
                                          <p:attrName>ppt_w</p:attrName>
                                        </p:attrNameLst>
                                      </p:cBhvr>
                                      <p:tavLst>
                                        <p:tav tm="0">
                                          <p:val>
                                            <p:strVal val="ppt_w"/>
                                          </p:val>
                                        </p:tav>
                                        <p:tav tm="100000">
                                          <p:val>
                                            <p:fltVal val="0"/>
                                          </p:val>
                                        </p:tav>
                                      </p:tavLst>
                                    </p:anim>
                                    <p:anim calcmode="lin" valueType="num">
                                      <p:cBhvr>
                                        <p:cTn id="73" dur="500"/>
                                        <p:tgtEl>
                                          <p:spTgt spid="140"/>
                                        </p:tgtEl>
                                        <p:attrNameLst>
                                          <p:attrName>ppt_h</p:attrName>
                                        </p:attrNameLst>
                                      </p:cBhvr>
                                      <p:tavLst>
                                        <p:tav tm="0">
                                          <p:val>
                                            <p:strVal val="ppt_h"/>
                                          </p:val>
                                        </p:tav>
                                        <p:tav tm="100000">
                                          <p:val>
                                            <p:fltVal val="0"/>
                                          </p:val>
                                        </p:tav>
                                      </p:tavLst>
                                    </p:anim>
                                    <p:animEffect transition="out" filter="fade">
                                      <p:cBhvr>
                                        <p:cTn id="74" dur="500"/>
                                        <p:tgtEl>
                                          <p:spTgt spid="140"/>
                                        </p:tgtEl>
                                      </p:cBhvr>
                                    </p:animEffect>
                                    <p:set>
                                      <p:cBhvr>
                                        <p:cTn id="75" dur="1" fill="hold">
                                          <p:stCondLst>
                                            <p:cond delay="499"/>
                                          </p:stCondLst>
                                        </p:cTn>
                                        <p:tgtEl>
                                          <p:spTgt spid="140"/>
                                        </p:tgtEl>
                                        <p:attrNameLst>
                                          <p:attrName>style.visibility</p:attrName>
                                        </p:attrNameLst>
                                      </p:cBhvr>
                                      <p:to>
                                        <p:strVal val="hidden"/>
                                      </p:to>
                                    </p:set>
                                  </p:childTnLst>
                                </p:cTn>
                              </p:par>
                              <p:par>
                                <p:cTn id="76" presetID="53" presetClass="exit" presetSubtype="32" fill="hold" grpId="1" nodeType="withEffect">
                                  <p:stCondLst>
                                    <p:cond delay="0"/>
                                  </p:stCondLst>
                                  <p:childTnLst>
                                    <p:anim calcmode="lin" valueType="num">
                                      <p:cBhvr>
                                        <p:cTn id="77" dur="500"/>
                                        <p:tgtEl>
                                          <p:spTgt spid="139"/>
                                        </p:tgtEl>
                                        <p:attrNameLst>
                                          <p:attrName>ppt_w</p:attrName>
                                        </p:attrNameLst>
                                      </p:cBhvr>
                                      <p:tavLst>
                                        <p:tav tm="0">
                                          <p:val>
                                            <p:strVal val="ppt_w"/>
                                          </p:val>
                                        </p:tav>
                                        <p:tav tm="100000">
                                          <p:val>
                                            <p:fltVal val="0"/>
                                          </p:val>
                                        </p:tav>
                                      </p:tavLst>
                                    </p:anim>
                                    <p:anim calcmode="lin" valueType="num">
                                      <p:cBhvr>
                                        <p:cTn id="78" dur="500"/>
                                        <p:tgtEl>
                                          <p:spTgt spid="139"/>
                                        </p:tgtEl>
                                        <p:attrNameLst>
                                          <p:attrName>ppt_h</p:attrName>
                                        </p:attrNameLst>
                                      </p:cBhvr>
                                      <p:tavLst>
                                        <p:tav tm="0">
                                          <p:val>
                                            <p:strVal val="ppt_h"/>
                                          </p:val>
                                        </p:tav>
                                        <p:tav tm="100000">
                                          <p:val>
                                            <p:fltVal val="0"/>
                                          </p:val>
                                        </p:tav>
                                      </p:tavLst>
                                    </p:anim>
                                    <p:animEffect transition="out" filter="fade">
                                      <p:cBhvr>
                                        <p:cTn id="79" dur="500"/>
                                        <p:tgtEl>
                                          <p:spTgt spid="139"/>
                                        </p:tgtEl>
                                      </p:cBhvr>
                                    </p:animEffect>
                                    <p:set>
                                      <p:cBhvr>
                                        <p:cTn id="80" dur="1" fill="hold">
                                          <p:stCondLst>
                                            <p:cond delay="499"/>
                                          </p:stCondLst>
                                        </p:cTn>
                                        <p:tgtEl>
                                          <p:spTgt spid="139"/>
                                        </p:tgtEl>
                                        <p:attrNameLst>
                                          <p:attrName>style.visibility</p:attrName>
                                        </p:attrNameLst>
                                      </p:cBhvr>
                                      <p:to>
                                        <p:strVal val="hidden"/>
                                      </p:to>
                                    </p:set>
                                  </p:childTnLst>
                                </p:cTn>
                              </p:par>
                              <p:par>
                                <p:cTn id="81" presetID="53" presetClass="exit" presetSubtype="32" fill="hold" nodeType="withEffect">
                                  <p:stCondLst>
                                    <p:cond delay="0"/>
                                  </p:stCondLst>
                                  <p:childTnLst>
                                    <p:anim calcmode="lin" valueType="num">
                                      <p:cBhvr>
                                        <p:cTn id="82" dur="500"/>
                                        <p:tgtEl>
                                          <p:spTgt spid="156"/>
                                        </p:tgtEl>
                                        <p:attrNameLst>
                                          <p:attrName>ppt_w</p:attrName>
                                        </p:attrNameLst>
                                      </p:cBhvr>
                                      <p:tavLst>
                                        <p:tav tm="0">
                                          <p:val>
                                            <p:strVal val="ppt_w"/>
                                          </p:val>
                                        </p:tav>
                                        <p:tav tm="100000">
                                          <p:val>
                                            <p:fltVal val="0"/>
                                          </p:val>
                                        </p:tav>
                                      </p:tavLst>
                                    </p:anim>
                                    <p:anim calcmode="lin" valueType="num">
                                      <p:cBhvr>
                                        <p:cTn id="83" dur="500"/>
                                        <p:tgtEl>
                                          <p:spTgt spid="156"/>
                                        </p:tgtEl>
                                        <p:attrNameLst>
                                          <p:attrName>ppt_h</p:attrName>
                                        </p:attrNameLst>
                                      </p:cBhvr>
                                      <p:tavLst>
                                        <p:tav tm="0">
                                          <p:val>
                                            <p:strVal val="ppt_h"/>
                                          </p:val>
                                        </p:tav>
                                        <p:tav tm="100000">
                                          <p:val>
                                            <p:fltVal val="0"/>
                                          </p:val>
                                        </p:tav>
                                      </p:tavLst>
                                    </p:anim>
                                    <p:animEffect transition="out" filter="fade">
                                      <p:cBhvr>
                                        <p:cTn id="84" dur="500"/>
                                        <p:tgtEl>
                                          <p:spTgt spid="156"/>
                                        </p:tgtEl>
                                      </p:cBhvr>
                                    </p:animEffect>
                                    <p:set>
                                      <p:cBhvr>
                                        <p:cTn id="85" dur="1" fill="hold">
                                          <p:stCondLst>
                                            <p:cond delay="499"/>
                                          </p:stCondLst>
                                        </p:cTn>
                                        <p:tgtEl>
                                          <p:spTgt spid="156"/>
                                        </p:tgtEl>
                                        <p:attrNameLst>
                                          <p:attrName>style.visibility</p:attrName>
                                        </p:attrNameLst>
                                      </p:cBhvr>
                                      <p:to>
                                        <p:strVal val="hidden"/>
                                      </p:to>
                                    </p:set>
                                  </p:childTnLst>
                                </p:cTn>
                              </p:par>
                            </p:childTnLst>
                          </p:cTn>
                        </p:par>
                      </p:childTnLst>
                    </p:cTn>
                  </p:par>
                  <p:par>
                    <p:cTn id="86" fill="hold">
                      <p:stCondLst>
                        <p:cond delay="indefinite"/>
                      </p:stCondLst>
                      <p:childTnLst>
                        <p:par>
                          <p:cTn id="87" fill="hold">
                            <p:stCondLst>
                              <p:cond delay="0"/>
                            </p:stCondLst>
                            <p:childTnLst>
                              <p:par>
                                <p:cTn id="88" presetID="42" presetClass="path" presetSubtype="0" accel="50000" decel="50000" fill="hold" nodeType="clickEffect">
                                  <p:stCondLst>
                                    <p:cond delay="0"/>
                                  </p:stCondLst>
                                  <p:childTnLst>
                                    <p:animMotion origin="layout" path="M -2.77778E-6 -4.07407E-6 L -0.02014 -0.08379 " pathEditMode="relative" rAng="0" ptsTypes="AA">
                                      <p:cBhvr>
                                        <p:cTn id="89" dur="2000" fill="hold"/>
                                        <p:tgtEl>
                                          <p:spTgt spid="6"/>
                                        </p:tgtEl>
                                        <p:attrNameLst>
                                          <p:attrName>ppt_x</p:attrName>
                                          <p:attrName>ppt_y</p:attrName>
                                        </p:attrNameLst>
                                      </p:cBhvr>
                                      <p:rCtr x="-1007" y="-419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 grpId="0" animBg="1"/>
      <p:bldP spid="125" grpId="1" animBg="1"/>
      <p:bldP spid="126" grpId="0"/>
      <p:bldP spid="126" grpId="1"/>
      <p:bldP spid="127" grpId="0" animBg="1"/>
      <p:bldP spid="127" grpId="1" animBg="1"/>
      <p:bldP spid="128" grpId="0"/>
      <p:bldP spid="128" grpId="1"/>
      <p:bldP spid="139" grpId="0" animBg="1"/>
      <p:bldP spid="139" grpId="1" animBg="1"/>
      <p:bldP spid="140" grpId="0"/>
      <p:bldP spid="140" grpId="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t>Removing a node from a BST</a:t>
            </a:r>
          </a:p>
        </p:txBody>
      </p:sp>
      <p:sp>
        <p:nvSpPr>
          <p:cNvPr id="3" name="Content Placeholder 1"/>
          <p:cNvSpPr txBox="1">
            <a:spLocks/>
          </p:cNvSpPr>
          <p:nvPr/>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en-SG" sz="1800"/>
              <a:t>Remove node X - a bit tricky</a:t>
            </a:r>
          </a:p>
          <a:p>
            <a:pPr algn="just">
              <a:lnSpc>
                <a:spcPct val="150000"/>
              </a:lnSpc>
            </a:pPr>
            <a:r>
              <a:rPr lang="en-SG" sz="1800"/>
              <a:t>3 cases:</a:t>
            </a:r>
          </a:p>
          <a:p>
            <a:pPr marL="800100" lvl="1" indent="-342900" algn="just">
              <a:lnSpc>
                <a:spcPct val="150000"/>
              </a:lnSpc>
              <a:buClr>
                <a:schemeClr val="tx1"/>
              </a:buClr>
              <a:buFont typeface="+mj-lt"/>
              <a:buAutoNum type="arabicPeriod"/>
            </a:pPr>
            <a:r>
              <a:rPr lang="en-SG" sz="1600">
                <a:solidFill>
                  <a:schemeClr val="bg1">
                    <a:lumMod val="65000"/>
                  </a:schemeClr>
                </a:solidFill>
              </a:rPr>
              <a:t>x has no children: </a:t>
            </a:r>
          </a:p>
          <a:p>
            <a:pPr lvl="2" algn="just">
              <a:lnSpc>
                <a:spcPct val="150000"/>
              </a:lnSpc>
              <a:buClr>
                <a:schemeClr val="tx1"/>
              </a:buClr>
              <a:buFont typeface="Courier New" panose="02070309020205020404" pitchFamily="49" charset="0"/>
              <a:buChar char="o"/>
            </a:pPr>
            <a:r>
              <a:rPr lang="en-SG" sz="1400">
                <a:solidFill>
                  <a:schemeClr val="bg1">
                    <a:lumMod val="65000"/>
                  </a:schemeClr>
                </a:solidFill>
              </a:rPr>
              <a:t>Remove x</a:t>
            </a:r>
            <a:endParaRPr lang="en-SG" sz="2000">
              <a:solidFill>
                <a:schemeClr val="bg1">
                  <a:lumMod val="65000"/>
                </a:schemeClr>
              </a:solidFill>
            </a:endParaRPr>
          </a:p>
          <a:p>
            <a:pPr marL="800100" lvl="1" indent="-342900" algn="just">
              <a:lnSpc>
                <a:spcPct val="150000"/>
              </a:lnSpc>
              <a:buClr>
                <a:schemeClr val="tx1"/>
              </a:buClr>
              <a:buFont typeface="+mj-lt"/>
              <a:buAutoNum type="arabicPeriod"/>
            </a:pPr>
            <a:r>
              <a:rPr lang="en-SG" sz="1600">
                <a:solidFill>
                  <a:schemeClr val="bg1">
                    <a:lumMod val="65000"/>
                  </a:schemeClr>
                </a:solidFill>
              </a:rPr>
              <a:t>x has one child y:</a:t>
            </a:r>
            <a:r>
              <a:rPr lang="en-US" altLang="zh-CN" sz="1600">
                <a:solidFill>
                  <a:schemeClr val="bg1">
                    <a:lumMod val="65000"/>
                  </a:schemeClr>
                </a:solidFill>
                <a:latin typeface="Calibri" panose="020F0502020204030204" pitchFamily="34" charset="0"/>
                <a:ea typeface="宋体" panose="02010600030101010101" pitchFamily="2" charset="-122"/>
              </a:rPr>
              <a:t> </a:t>
            </a:r>
            <a:endParaRPr lang="en-SG" sz="1600">
              <a:solidFill>
                <a:schemeClr val="bg1">
                  <a:lumMod val="65000"/>
                </a:schemeClr>
              </a:solidFill>
            </a:endParaRPr>
          </a:p>
          <a:p>
            <a:pPr lvl="2" algn="just">
              <a:lnSpc>
                <a:spcPct val="150000"/>
              </a:lnSpc>
              <a:buClr>
                <a:schemeClr val="tx1"/>
              </a:buClr>
              <a:buFont typeface="Courier New" panose="02070309020205020404" pitchFamily="49" charset="0"/>
              <a:buChar char="o"/>
            </a:pPr>
            <a:r>
              <a:rPr lang="en-SG" sz="1400">
                <a:solidFill>
                  <a:schemeClr val="bg1">
                    <a:lumMod val="65000"/>
                  </a:schemeClr>
                </a:solidFill>
              </a:rPr>
              <a:t>Replace x with y</a:t>
            </a:r>
            <a:r>
              <a:rPr lang="en-US" altLang="zh-CN" sz="1400">
                <a:solidFill>
                  <a:schemeClr val="bg1">
                    <a:lumMod val="65000"/>
                  </a:schemeClr>
                </a:solidFill>
                <a:latin typeface="Calibri" panose="020F0502020204030204" pitchFamily="34" charset="0"/>
                <a:ea typeface="宋体" panose="02010600030101010101" pitchFamily="2" charset="-122"/>
              </a:rPr>
              <a:t> </a:t>
            </a:r>
            <a:endParaRPr lang="en-SG" sz="1400">
              <a:solidFill>
                <a:schemeClr val="bg1">
                  <a:lumMod val="65000"/>
                </a:schemeClr>
              </a:solidFill>
            </a:endParaRPr>
          </a:p>
          <a:p>
            <a:pPr marL="800100" lvl="1" indent="-342900" algn="just">
              <a:lnSpc>
                <a:spcPct val="150000"/>
              </a:lnSpc>
              <a:buClr>
                <a:schemeClr val="tx1"/>
              </a:buClr>
              <a:buFont typeface="+mj-lt"/>
              <a:buAutoNum type="arabicPeriod"/>
            </a:pPr>
            <a:r>
              <a:rPr lang="en-SG" sz="1600" b="1">
                <a:solidFill>
                  <a:srgbClr val="6066C9"/>
                </a:solidFill>
              </a:rPr>
              <a:t>x has two children: </a:t>
            </a:r>
          </a:p>
          <a:p>
            <a:pPr lvl="2" algn="just">
              <a:lnSpc>
                <a:spcPct val="150000"/>
              </a:lnSpc>
              <a:buClr>
                <a:schemeClr val="tx1"/>
              </a:buClr>
              <a:buFont typeface="Courier New" panose="02070309020205020404" pitchFamily="49" charset="0"/>
              <a:buChar char="o"/>
            </a:pPr>
            <a:r>
              <a:rPr lang="en-SG" sz="1400" b="1">
                <a:solidFill>
                  <a:srgbClr val="6066C9"/>
                </a:solidFill>
              </a:rPr>
              <a:t>Swap x with successor</a:t>
            </a:r>
          </a:p>
          <a:p>
            <a:pPr lvl="2" algn="just">
              <a:lnSpc>
                <a:spcPct val="150000"/>
              </a:lnSpc>
              <a:buClr>
                <a:schemeClr val="tx1"/>
              </a:buClr>
              <a:buFont typeface="Courier New" panose="02070309020205020404" pitchFamily="49" charset="0"/>
              <a:buChar char="o"/>
            </a:pPr>
            <a:r>
              <a:rPr lang="en-SG" sz="1400" b="1">
                <a:solidFill>
                  <a:srgbClr val="6066C9"/>
                </a:solidFill>
              </a:rPr>
              <a:t>Perform case 1 or 2 to remove it</a:t>
            </a:r>
            <a:endParaRPr lang="en-SG" sz="1800" b="1">
              <a:solidFill>
                <a:srgbClr val="6066C9"/>
              </a:solidFill>
            </a:endParaRPr>
          </a:p>
        </p:txBody>
      </p:sp>
      <p:sp>
        <p:nvSpPr>
          <p:cNvPr id="119" name="object 8"/>
          <p:cNvSpPr/>
          <p:nvPr/>
        </p:nvSpPr>
        <p:spPr>
          <a:xfrm>
            <a:off x="6286726" y="2282488"/>
            <a:ext cx="426218" cy="368072"/>
          </a:xfrm>
          <a:prstGeom prst="ellipse">
            <a:avLst/>
          </a:prstGeom>
          <a:solidFill>
            <a:srgbClr val="0033CC">
              <a:lumMod val="20000"/>
              <a:lumOff val="8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20" name="object 9"/>
          <p:cNvSpPr txBox="1"/>
          <p:nvPr/>
        </p:nvSpPr>
        <p:spPr>
          <a:xfrm>
            <a:off x="6403617" y="2324917"/>
            <a:ext cx="161816" cy="252767"/>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H</a:t>
            </a:r>
            <a:endParaRPr sz="1400">
              <a:solidFill>
                <a:prstClr val="black"/>
              </a:solidFill>
              <a:latin typeface="Verdana (Body)"/>
              <a:cs typeface="Calibri"/>
            </a:endParaRPr>
          </a:p>
        </p:txBody>
      </p:sp>
      <p:sp>
        <p:nvSpPr>
          <p:cNvPr id="121" name="object 11"/>
          <p:cNvSpPr/>
          <p:nvPr/>
        </p:nvSpPr>
        <p:spPr>
          <a:xfrm>
            <a:off x="5547863" y="2747692"/>
            <a:ext cx="426218" cy="368072"/>
          </a:xfrm>
          <a:prstGeom prst="ellipse">
            <a:avLst/>
          </a:prstGeom>
          <a:solidFill>
            <a:srgbClr val="0033CC">
              <a:lumMod val="20000"/>
              <a:lumOff val="8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22" name="object 12"/>
          <p:cNvSpPr txBox="1"/>
          <p:nvPr/>
        </p:nvSpPr>
        <p:spPr>
          <a:xfrm>
            <a:off x="5677581" y="2785792"/>
            <a:ext cx="131896" cy="252767"/>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E</a:t>
            </a:r>
            <a:endParaRPr sz="1400">
              <a:solidFill>
                <a:prstClr val="black"/>
              </a:solidFill>
              <a:latin typeface="Verdana (Body)"/>
              <a:cs typeface="Calibri"/>
            </a:endParaRPr>
          </a:p>
        </p:txBody>
      </p:sp>
      <p:sp>
        <p:nvSpPr>
          <p:cNvPr id="123" name="object 14"/>
          <p:cNvSpPr/>
          <p:nvPr/>
        </p:nvSpPr>
        <p:spPr>
          <a:xfrm>
            <a:off x="5178406" y="3286186"/>
            <a:ext cx="426218" cy="368072"/>
          </a:xfrm>
          <a:prstGeom prst="ellipse">
            <a:avLst/>
          </a:prstGeom>
          <a:solidFill>
            <a:srgbClr val="0033CC">
              <a:lumMod val="20000"/>
              <a:lumOff val="8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24" name="object 15"/>
          <p:cNvSpPr txBox="1"/>
          <p:nvPr/>
        </p:nvSpPr>
        <p:spPr>
          <a:xfrm>
            <a:off x="5302838" y="3324286"/>
            <a:ext cx="144108" cy="252767"/>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B</a:t>
            </a:r>
            <a:endParaRPr sz="1400">
              <a:solidFill>
                <a:prstClr val="black"/>
              </a:solidFill>
              <a:latin typeface="Verdana (Body)"/>
              <a:cs typeface="Calibri"/>
            </a:endParaRPr>
          </a:p>
        </p:txBody>
      </p:sp>
      <p:sp>
        <p:nvSpPr>
          <p:cNvPr id="125" name="object 17"/>
          <p:cNvSpPr/>
          <p:nvPr/>
        </p:nvSpPr>
        <p:spPr>
          <a:xfrm>
            <a:off x="5917294" y="3286186"/>
            <a:ext cx="426218" cy="368072"/>
          </a:xfrm>
          <a:prstGeom prst="ellipse">
            <a:avLst/>
          </a:prstGeom>
          <a:solidFill>
            <a:srgbClr val="CC0000">
              <a:lumMod val="20000"/>
              <a:lumOff val="8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26" name="object 18"/>
          <p:cNvSpPr txBox="1"/>
          <p:nvPr/>
        </p:nvSpPr>
        <p:spPr>
          <a:xfrm>
            <a:off x="6049769" y="3324286"/>
            <a:ext cx="125789" cy="252767"/>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F</a:t>
            </a:r>
            <a:endParaRPr sz="1400">
              <a:solidFill>
                <a:prstClr val="black"/>
              </a:solidFill>
              <a:latin typeface="Verdana (Body)"/>
              <a:cs typeface="Calibri"/>
            </a:endParaRPr>
          </a:p>
        </p:txBody>
      </p:sp>
      <p:sp>
        <p:nvSpPr>
          <p:cNvPr id="127" name="object 20"/>
          <p:cNvSpPr/>
          <p:nvPr/>
        </p:nvSpPr>
        <p:spPr>
          <a:xfrm>
            <a:off x="7025613" y="2747692"/>
            <a:ext cx="426218" cy="368072"/>
          </a:xfrm>
          <a:prstGeom prst="ellipse">
            <a:avLst/>
          </a:prstGeom>
          <a:solidFill>
            <a:srgbClr val="0033CC">
              <a:lumMod val="20000"/>
              <a:lumOff val="8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28" name="object 21"/>
          <p:cNvSpPr txBox="1"/>
          <p:nvPr/>
        </p:nvSpPr>
        <p:spPr>
          <a:xfrm>
            <a:off x="7161811" y="2785792"/>
            <a:ext cx="117241" cy="252767"/>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L</a:t>
            </a:r>
            <a:endParaRPr sz="1400">
              <a:solidFill>
                <a:prstClr val="black"/>
              </a:solidFill>
              <a:latin typeface="Verdana (Body)"/>
              <a:cs typeface="Calibri"/>
            </a:endParaRPr>
          </a:p>
        </p:txBody>
      </p:sp>
      <p:sp>
        <p:nvSpPr>
          <p:cNvPr id="129" name="object 23"/>
          <p:cNvSpPr/>
          <p:nvPr/>
        </p:nvSpPr>
        <p:spPr>
          <a:xfrm>
            <a:off x="6656182" y="3286186"/>
            <a:ext cx="426218" cy="368072"/>
          </a:xfrm>
          <a:prstGeom prst="ellipse">
            <a:avLst/>
          </a:prstGeom>
          <a:solidFill>
            <a:srgbClr val="0033CC">
              <a:lumMod val="20000"/>
              <a:lumOff val="8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30" name="object 24"/>
          <p:cNvSpPr txBox="1"/>
          <p:nvPr/>
        </p:nvSpPr>
        <p:spPr>
          <a:xfrm>
            <a:off x="6802062" y="3324286"/>
            <a:ext cx="94647" cy="252767"/>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J</a:t>
            </a:r>
            <a:endParaRPr sz="1400">
              <a:solidFill>
                <a:prstClr val="black"/>
              </a:solidFill>
              <a:latin typeface="Verdana (Body)"/>
              <a:cs typeface="Calibri"/>
            </a:endParaRPr>
          </a:p>
        </p:txBody>
      </p:sp>
      <p:sp>
        <p:nvSpPr>
          <p:cNvPr id="131" name="object 26"/>
          <p:cNvSpPr/>
          <p:nvPr/>
        </p:nvSpPr>
        <p:spPr>
          <a:xfrm>
            <a:off x="7395045" y="3286186"/>
            <a:ext cx="426218" cy="368072"/>
          </a:xfrm>
          <a:prstGeom prst="ellipse">
            <a:avLst/>
          </a:prstGeom>
          <a:solidFill>
            <a:srgbClr val="2D8A2D">
              <a:lumMod val="40000"/>
              <a:lumOff val="6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32" name="object 27"/>
          <p:cNvSpPr txBox="1"/>
          <p:nvPr/>
        </p:nvSpPr>
        <p:spPr>
          <a:xfrm>
            <a:off x="7489814" y="3324286"/>
            <a:ext cx="212497" cy="252767"/>
          </a:xfrm>
          <a:prstGeom prst="ellipse">
            <a:avLst/>
          </a:prstGeom>
        </p:spPr>
        <p:txBody>
          <a:bodyPr vert="horz" wrap="square" lIns="0" tIns="0" rIns="0" bIns="0" rtlCol="0">
            <a:spAutoFit/>
          </a:bodyPr>
          <a:lstStyle/>
          <a:p>
            <a:pPr marL="12700"/>
            <a:r>
              <a:rPr sz="1400" spc="-20" dirty="0">
                <a:solidFill>
                  <a:prstClr val="black"/>
                </a:solidFill>
                <a:latin typeface="Verdana (Body)"/>
                <a:cs typeface="Calibri"/>
              </a:rPr>
              <a:t>M</a:t>
            </a:r>
            <a:endParaRPr sz="1400" dirty="0">
              <a:solidFill>
                <a:prstClr val="black"/>
              </a:solidFill>
              <a:latin typeface="Verdana (Body)"/>
              <a:cs typeface="Calibri"/>
            </a:endParaRPr>
          </a:p>
        </p:txBody>
      </p:sp>
      <p:sp>
        <p:nvSpPr>
          <p:cNvPr id="133" name="object 47"/>
          <p:cNvSpPr/>
          <p:nvPr/>
        </p:nvSpPr>
        <p:spPr>
          <a:xfrm>
            <a:off x="6032420" y="3858517"/>
            <a:ext cx="426218" cy="368072"/>
          </a:xfrm>
          <a:prstGeom prst="ellipse">
            <a:avLst/>
          </a:prstGeom>
          <a:solidFill>
            <a:srgbClr val="2D8A2D">
              <a:lumMod val="40000"/>
              <a:lumOff val="6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34" name="object 48"/>
          <p:cNvSpPr txBox="1"/>
          <p:nvPr/>
        </p:nvSpPr>
        <p:spPr>
          <a:xfrm>
            <a:off x="6148555" y="3896617"/>
            <a:ext cx="163648" cy="252767"/>
          </a:xfrm>
          <a:prstGeom prst="ellipse">
            <a:avLst/>
          </a:prstGeom>
        </p:spPr>
        <p:txBody>
          <a:bodyPr vert="horz" wrap="square" lIns="0" tIns="0" rIns="0" bIns="0" rtlCol="0">
            <a:spAutoFit/>
          </a:bodyPr>
          <a:lstStyle/>
          <a:p>
            <a:pPr marL="12700"/>
            <a:r>
              <a:rPr sz="1400" spc="-15" dirty="0">
                <a:solidFill>
                  <a:prstClr val="black"/>
                </a:solidFill>
                <a:latin typeface="Verdana (Body)"/>
                <a:cs typeface="Calibri"/>
              </a:rPr>
              <a:t>G</a:t>
            </a:r>
            <a:endParaRPr sz="1400" dirty="0">
              <a:solidFill>
                <a:prstClr val="black"/>
              </a:solidFill>
              <a:latin typeface="Verdana (Body)"/>
              <a:cs typeface="Calibri"/>
            </a:endParaRPr>
          </a:p>
        </p:txBody>
      </p:sp>
      <p:sp>
        <p:nvSpPr>
          <p:cNvPr id="135" name="object 50"/>
          <p:cNvSpPr/>
          <p:nvPr/>
        </p:nvSpPr>
        <p:spPr>
          <a:xfrm>
            <a:off x="7007321" y="3861821"/>
            <a:ext cx="426218" cy="368072"/>
          </a:xfrm>
          <a:prstGeom prst="ellipse">
            <a:avLst/>
          </a:prstGeom>
          <a:solidFill>
            <a:srgbClr val="2D8A2D">
              <a:lumMod val="40000"/>
              <a:lumOff val="6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36" name="object 51"/>
          <p:cNvSpPr txBox="1"/>
          <p:nvPr/>
        </p:nvSpPr>
        <p:spPr>
          <a:xfrm>
            <a:off x="7141763" y="3900851"/>
            <a:ext cx="139223" cy="252767"/>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K</a:t>
            </a:r>
            <a:endParaRPr sz="1400" dirty="0">
              <a:solidFill>
                <a:prstClr val="black"/>
              </a:solidFill>
              <a:latin typeface="Verdana (Body)"/>
              <a:cs typeface="Calibri"/>
            </a:endParaRPr>
          </a:p>
        </p:txBody>
      </p:sp>
      <p:sp>
        <p:nvSpPr>
          <p:cNvPr id="137" name="object 59"/>
          <p:cNvSpPr/>
          <p:nvPr/>
        </p:nvSpPr>
        <p:spPr>
          <a:xfrm>
            <a:off x="6522215" y="3862751"/>
            <a:ext cx="426218" cy="368072"/>
          </a:xfrm>
          <a:prstGeom prst="ellipse">
            <a:avLst/>
          </a:prstGeom>
          <a:solidFill>
            <a:srgbClr val="2D8A2D">
              <a:lumMod val="40000"/>
              <a:lumOff val="6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38" name="object 60"/>
          <p:cNvSpPr txBox="1"/>
          <p:nvPr/>
        </p:nvSpPr>
        <p:spPr>
          <a:xfrm>
            <a:off x="6682107" y="3900851"/>
            <a:ext cx="79992" cy="252767"/>
          </a:xfrm>
          <a:prstGeom prst="ellipse">
            <a:avLst/>
          </a:prstGeom>
        </p:spPr>
        <p:txBody>
          <a:bodyPr vert="horz" wrap="square" lIns="0" tIns="0" rIns="0" bIns="0" rtlCol="0">
            <a:spAutoFit/>
          </a:bodyPr>
          <a:lstStyle/>
          <a:p>
            <a:pPr marL="12700"/>
            <a:r>
              <a:rPr sz="1400" spc="-5" dirty="0">
                <a:solidFill>
                  <a:prstClr val="black"/>
                </a:solidFill>
                <a:latin typeface="Verdana (Body)"/>
                <a:cs typeface="Calibri"/>
              </a:rPr>
              <a:t>I</a:t>
            </a:r>
            <a:endParaRPr sz="1400">
              <a:solidFill>
                <a:prstClr val="black"/>
              </a:solidFill>
              <a:latin typeface="Verdana (Body)"/>
              <a:cs typeface="Calibri"/>
            </a:endParaRPr>
          </a:p>
        </p:txBody>
      </p:sp>
      <p:sp>
        <p:nvSpPr>
          <p:cNvPr id="139" name="object 65"/>
          <p:cNvSpPr/>
          <p:nvPr/>
        </p:nvSpPr>
        <p:spPr>
          <a:xfrm>
            <a:off x="5428415" y="3862751"/>
            <a:ext cx="426218" cy="368072"/>
          </a:xfrm>
          <a:prstGeom prst="ellipse">
            <a:avLst/>
          </a:prstGeom>
          <a:solidFill>
            <a:srgbClr val="CC0000">
              <a:lumMod val="20000"/>
              <a:lumOff val="8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40" name="object 66"/>
          <p:cNvSpPr txBox="1"/>
          <p:nvPr/>
        </p:nvSpPr>
        <p:spPr>
          <a:xfrm>
            <a:off x="5553861" y="3900851"/>
            <a:ext cx="141666" cy="252767"/>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C</a:t>
            </a:r>
            <a:endParaRPr sz="1400">
              <a:solidFill>
                <a:prstClr val="black"/>
              </a:solidFill>
              <a:latin typeface="Verdana (Body)"/>
              <a:cs typeface="Calibri"/>
            </a:endParaRPr>
          </a:p>
        </p:txBody>
      </p:sp>
      <p:sp>
        <p:nvSpPr>
          <p:cNvPr id="141" name="object 71"/>
          <p:cNvSpPr/>
          <p:nvPr/>
        </p:nvSpPr>
        <p:spPr>
          <a:xfrm>
            <a:off x="4920386" y="3862751"/>
            <a:ext cx="426218" cy="368072"/>
          </a:xfrm>
          <a:prstGeom prst="ellipse">
            <a:avLst/>
          </a:prstGeom>
          <a:solidFill>
            <a:srgbClr val="2D8A2D">
              <a:lumMod val="40000"/>
              <a:lumOff val="6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42" name="object 72"/>
          <p:cNvSpPr txBox="1"/>
          <p:nvPr/>
        </p:nvSpPr>
        <p:spPr>
          <a:xfrm>
            <a:off x="5041496" y="3900851"/>
            <a:ext cx="152047" cy="252767"/>
          </a:xfrm>
          <a:prstGeom prst="ellipse">
            <a:avLst/>
          </a:prstGeom>
        </p:spPr>
        <p:txBody>
          <a:bodyPr vert="horz" wrap="square" lIns="0" tIns="0" rIns="0" bIns="0" rtlCol="0">
            <a:spAutoFit/>
          </a:bodyPr>
          <a:lstStyle/>
          <a:p>
            <a:pPr marL="12700"/>
            <a:r>
              <a:rPr sz="1400" spc="-15" dirty="0">
                <a:solidFill>
                  <a:prstClr val="black"/>
                </a:solidFill>
                <a:latin typeface="Verdana (Body)"/>
                <a:cs typeface="Calibri"/>
              </a:rPr>
              <a:t>A</a:t>
            </a:r>
            <a:endParaRPr sz="1400" dirty="0">
              <a:solidFill>
                <a:prstClr val="black"/>
              </a:solidFill>
              <a:latin typeface="Verdana (Body)"/>
              <a:cs typeface="Calibri"/>
            </a:endParaRPr>
          </a:p>
        </p:txBody>
      </p:sp>
      <p:sp>
        <p:nvSpPr>
          <p:cNvPr id="143" name="object 77"/>
          <p:cNvSpPr/>
          <p:nvPr/>
        </p:nvSpPr>
        <p:spPr>
          <a:xfrm>
            <a:off x="5613143" y="4439279"/>
            <a:ext cx="426218" cy="368072"/>
          </a:xfrm>
          <a:prstGeom prst="ellipse">
            <a:avLst/>
          </a:prstGeom>
          <a:solidFill>
            <a:srgbClr val="2D8A2D">
              <a:lumMod val="40000"/>
              <a:lumOff val="6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44" name="object 78"/>
          <p:cNvSpPr txBox="1"/>
          <p:nvPr/>
        </p:nvSpPr>
        <p:spPr>
          <a:xfrm>
            <a:off x="5730763" y="4481705"/>
            <a:ext cx="159985" cy="252767"/>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D</a:t>
            </a:r>
          </a:p>
        </p:txBody>
      </p:sp>
      <p:cxnSp>
        <p:nvCxnSpPr>
          <p:cNvPr id="145" name="直接箭头连接符 51"/>
          <p:cNvCxnSpPr>
            <a:stCxn id="119" idx="5"/>
            <a:endCxn id="127" idx="1"/>
          </p:cNvCxnSpPr>
          <p:nvPr/>
        </p:nvCxnSpPr>
        <p:spPr>
          <a:xfrm>
            <a:off x="6650525" y="2596657"/>
            <a:ext cx="437507" cy="204938"/>
          </a:xfrm>
          <a:prstGeom prst="straightConnector1">
            <a:avLst/>
          </a:prstGeom>
          <a:noFill/>
          <a:ln w="38100" cap="flat" cmpd="sng" algn="ctr">
            <a:solidFill>
              <a:srgbClr val="0033CC"/>
            </a:solidFill>
            <a:prstDash val="solid"/>
            <a:miter lim="800000"/>
            <a:tailEnd type="triangle"/>
          </a:ln>
          <a:effectLst/>
        </p:spPr>
      </p:cxnSp>
      <p:cxnSp>
        <p:nvCxnSpPr>
          <p:cNvPr id="146" name="直接箭头连接符 52"/>
          <p:cNvCxnSpPr>
            <a:stCxn id="119" idx="3"/>
            <a:endCxn id="121" idx="7"/>
          </p:cNvCxnSpPr>
          <p:nvPr/>
        </p:nvCxnSpPr>
        <p:spPr>
          <a:xfrm flipH="1">
            <a:off x="5911662" y="2596657"/>
            <a:ext cx="437482" cy="204938"/>
          </a:xfrm>
          <a:prstGeom prst="straightConnector1">
            <a:avLst/>
          </a:prstGeom>
          <a:noFill/>
          <a:ln w="38100" cap="flat" cmpd="sng" algn="ctr">
            <a:solidFill>
              <a:srgbClr val="0033CC"/>
            </a:solidFill>
            <a:prstDash val="solid"/>
            <a:miter lim="800000"/>
            <a:tailEnd type="triangle"/>
          </a:ln>
          <a:effectLst/>
        </p:spPr>
      </p:cxnSp>
      <p:cxnSp>
        <p:nvCxnSpPr>
          <p:cNvPr id="147" name="直接箭头连接符 53"/>
          <p:cNvCxnSpPr>
            <a:stCxn id="121" idx="4"/>
            <a:endCxn id="123" idx="7"/>
          </p:cNvCxnSpPr>
          <p:nvPr/>
        </p:nvCxnSpPr>
        <p:spPr>
          <a:xfrm flipH="1">
            <a:off x="5542205" y="3115764"/>
            <a:ext cx="218767" cy="224326"/>
          </a:xfrm>
          <a:prstGeom prst="straightConnector1">
            <a:avLst/>
          </a:prstGeom>
          <a:noFill/>
          <a:ln w="38100" cap="flat" cmpd="sng" algn="ctr">
            <a:solidFill>
              <a:srgbClr val="0033CC"/>
            </a:solidFill>
            <a:prstDash val="solid"/>
            <a:miter lim="800000"/>
            <a:tailEnd type="triangle"/>
          </a:ln>
          <a:effectLst/>
        </p:spPr>
      </p:cxnSp>
      <p:cxnSp>
        <p:nvCxnSpPr>
          <p:cNvPr id="148" name="直接箭头连接符 54"/>
          <p:cNvCxnSpPr>
            <a:stCxn id="127" idx="3"/>
            <a:endCxn id="129" idx="0"/>
          </p:cNvCxnSpPr>
          <p:nvPr/>
        </p:nvCxnSpPr>
        <p:spPr>
          <a:xfrm flipH="1">
            <a:off x="6869292" y="3061861"/>
            <a:ext cx="218740" cy="224326"/>
          </a:xfrm>
          <a:prstGeom prst="straightConnector1">
            <a:avLst/>
          </a:prstGeom>
          <a:noFill/>
          <a:ln w="38100" cap="flat" cmpd="sng" algn="ctr">
            <a:solidFill>
              <a:srgbClr val="0033CC"/>
            </a:solidFill>
            <a:prstDash val="solid"/>
            <a:miter lim="800000"/>
            <a:tailEnd type="triangle"/>
          </a:ln>
          <a:effectLst/>
        </p:spPr>
      </p:cxnSp>
      <p:cxnSp>
        <p:nvCxnSpPr>
          <p:cNvPr id="149" name="直接箭头连接符 55"/>
          <p:cNvCxnSpPr>
            <a:stCxn id="121" idx="4"/>
            <a:endCxn id="125" idx="1"/>
          </p:cNvCxnSpPr>
          <p:nvPr/>
        </p:nvCxnSpPr>
        <p:spPr>
          <a:xfrm>
            <a:off x="5760972" y="3115764"/>
            <a:ext cx="218740" cy="224326"/>
          </a:xfrm>
          <a:prstGeom prst="straightConnector1">
            <a:avLst/>
          </a:prstGeom>
          <a:noFill/>
          <a:ln w="38100" cap="flat" cmpd="sng" algn="ctr">
            <a:solidFill>
              <a:srgbClr val="0033CC"/>
            </a:solidFill>
            <a:prstDash val="solid"/>
            <a:miter lim="800000"/>
            <a:tailEnd type="triangle"/>
          </a:ln>
          <a:effectLst/>
        </p:spPr>
      </p:cxnSp>
      <p:cxnSp>
        <p:nvCxnSpPr>
          <p:cNvPr id="150" name="直接箭头连接符 56"/>
          <p:cNvCxnSpPr>
            <a:stCxn id="127" idx="5"/>
            <a:endCxn id="131" idx="0"/>
          </p:cNvCxnSpPr>
          <p:nvPr/>
        </p:nvCxnSpPr>
        <p:spPr>
          <a:xfrm>
            <a:off x="7389413" y="3061861"/>
            <a:ext cx="218741" cy="224326"/>
          </a:xfrm>
          <a:prstGeom prst="straightConnector1">
            <a:avLst/>
          </a:prstGeom>
          <a:noFill/>
          <a:ln w="38100" cap="flat" cmpd="sng" algn="ctr">
            <a:solidFill>
              <a:srgbClr val="0033CC"/>
            </a:solidFill>
            <a:prstDash val="solid"/>
            <a:miter lim="800000"/>
            <a:tailEnd type="triangle"/>
          </a:ln>
          <a:effectLst/>
        </p:spPr>
      </p:cxnSp>
      <p:cxnSp>
        <p:nvCxnSpPr>
          <p:cNvPr id="151" name="直接箭头连接符 57"/>
          <p:cNvCxnSpPr>
            <a:stCxn id="123" idx="4"/>
            <a:endCxn id="139" idx="0"/>
          </p:cNvCxnSpPr>
          <p:nvPr/>
        </p:nvCxnSpPr>
        <p:spPr>
          <a:xfrm>
            <a:off x="5391515" y="3654258"/>
            <a:ext cx="250009" cy="208492"/>
          </a:xfrm>
          <a:prstGeom prst="straightConnector1">
            <a:avLst/>
          </a:prstGeom>
          <a:noFill/>
          <a:ln w="38100" cap="flat" cmpd="sng" algn="ctr">
            <a:solidFill>
              <a:srgbClr val="0033CC"/>
            </a:solidFill>
            <a:prstDash val="solid"/>
            <a:miter lim="800000"/>
            <a:tailEnd type="triangle"/>
          </a:ln>
          <a:effectLst/>
        </p:spPr>
      </p:cxnSp>
      <p:cxnSp>
        <p:nvCxnSpPr>
          <p:cNvPr id="152" name="直接箭头连接符 58"/>
          <p:cNvCxnSpPr>
            <a:stCxn id="123" idx="4"/>
            <a:endCxn id="141" idx="0"/>
          </p:cNvCxnSpPr>
          <p:nvPr/>
        </p:nvCxnSpPr>
        <p:spPr>
          <a:xfrm flipH="1">
            <a:off x="5133496" y="3654258"/>
            <a:ext cx="258020" cy="208492"/>
          </a:xfrm>
          <a:prstGeom prst="straightConnector1">
            <a:avLst/>
          </a:prstGeom>
          <a:noFill/>
          <a:ln w="38100" cap="flat" cmpd="sng" algn="ctr">
            <a:solidFill>
              <a:srgbClr val="0033CC"/>
            </a:solidFill>
            <a:prstDash val="solid"/>
            <a:miter lim="800000"/>
            <a:tailEnd type="triangle"/>
          </a:ln>
          <a:effectLst/>
        </p:spPr>
      </p:cxnSp>
      <p:cxnSp>
        <p:nvCxnSpPr>
          <p:cNvPr id="153" name="直接箭头连接符 59"/>
          <p:cNvCxnSpPr>
            <a:stCxn id="129" idx="4"/>
            <a:endCxn id="137" idx="0"/>
          </p:cNvCxnSpPr>
          <p:nvPr/>
        </p:nvCxnSpPr>
        <p:spPr>
          <a:xfrm flipH="1">
            <a:off x="6735324" y="3654258"/>
            <a:ext cx="133967" cy="208492"/>
          </a:xfrm>
          <a:prstGeom prst="straightConnector1">
            <a:avLst/>
          </a:prstGeom>
          <a:noFill/>
          <a:ln w="38100" cap="flat" cmpd="sng" algn="ctr">
            <a:solidFill>
              <a:srgbClr val="0033CC"/>
            </a:solidFill>
            <a:prstDash val="solid"/>
            <a:miter lim="800000"/>
            <a:tailEnd type="triangle"/>
          </a:ln>
          <a:effectLst/>
        </p:spPr>
      </p:cxnSp>
      <p:cxnSp>
        <p:nvCxnSpPr>
          <p:cNvPr id="154" name="直接箭头连接符 60"/>
          <p:cNvCxnSpPr>
            <a:stCxn id="125" idx="4"/>
            <a:endCxn id="133" idx="0"/>
          </p:cNvCxnSpPr>
          <p:nvPr/>
        </p:nvCxnSpPr>
        <p:spPr>
          <a:xfrm>
            <a:off x="6130404" y="3654258"/>
            <a:ext cx="115126" cy="204259"/>
          </a:xfrm>
          <a:prstGeom prst="straightConnector1">
            <a:avLst/>
          </a:prstGeom>
          <a:noFill/>
          <a:ln w="38100" cap="flat" cmpd="sng" algn="ctr">
            <a:solidFill>
              <a:srgbClr val="0033CC"/>
            </a:solidFill>
            <a:prstDash val="solid"/>
            <a:miter lim="800000"/>
            <a:tailEnd type="triangle"/>
          </a:ln>
          <a:effectLst/>
        </p:spPr>
      </p:cxnSp>
      <p:cxnSp>
        <p:nvCxnSpPr>
          <p:cNvPr id="155" name="直接箭头连接符 61"/>
          <p:cNvCxnSpPr>
            <a:stCxn id="129" idx="4"/>
            <a:endCxn id="135" idx="0"/>
          </p:cNvCxnSpPr>
          <p:nvPr/>
        </p:nvCxnSpPr>
        <p:spPr>
          <a:xfrm>
            <a:off x="6869292" y="3654258"/>
            <a:ext cx="351139" cy="207563"/>
          </a:xfrm>
          <a:prstGeom prst="straightConnector1">
            <a:avLst/>
          </a:prstGeom>
          <a:noFill/>
          <a:ln w="38100" cap="flat" cmpd="sng" algn="ctr">
            <a:solidFill>
              <a:srgbClr val="0033CC"/>
            </a:solidFill>
            <a:prstDash val="solid"/>
            <a:miter lim="800000"/>
            <a:tailEnd type="triangle"/>
          </a:ln>
          <a:effectLst/>
        </p:spPr>
      </p:cxnSp>
      <p:cxnSp>
        <p:nvCxnSpPr>
          <p:cNvPr id="156" name="直接箭头连接符 62"/>
          <p:cNvCxnSpPr>
            <a:stCxn id="139" idx="4"/>
            <a:endCxn id="143" idx="0"/>
          </p:cNvCxnSpPr>
          <p:nvPr/>
        </p:nvCxnSpPr>
        <p:spPr>
          <a:xfrm>
            <a:off x="5641524" y="4230823"/>
            <a:ext cx="184729" cy="208456"/>
          </a:xfrm>
          <a:prstGeom prst="straightConnector1">
            <a:avLst/>
          </a:prstGeom>
          <a:noFill/>
          <a:ln w="38100" cap="flat" cmpd="sng" algn="ctr">
            <a:solidFill>
              <a:srgbClr val="0033CC"/>
            </a:solidFill>
            <a:prstDash val="solid"/>
            <a:miter lim="800000"/>
            <a:tailEnd type="triangle"/>
          </a:ln>
          <a:effectLst/>
        </p:spPr>
      </p:cxnSp>
    </p:spTree>
    <p:extLst>
      <p:ext uri="{BB962C8B-B14F-4D97-AF65-F5344CB8AC3E}">
        <p14:creationId xmlns:p14="http://schemas.microsoft.com/office/powerpoint/2010/main" val="1769136650"/>
      </p:ext>
    </p:extLst>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120"/>
                                        </p:tgtEl>
                                      </p:cBhvr>
                                    </p:animEffect>
                                    <p:animScale>
                                      <p:cBhvr>
                                        <p:cTn id="7" dur="250" autoRev="1" fill="hold"/>
                                        <p:tgtEl>
                                          <p:spTgt spid="120"/>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119"/>
                                        </p:tgtEl>
                                      </p:cBhvr>
                                    </p:animEffect>
                                    <p:animScale>
                                      <p:cBhvr>
                                        <p:cTn id="10" dur="250" autoRev="1" fill="hold"/>
                                        <p:tgtEl>
                                          <p:spTgt spid="119"/>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 grpId="0" animBg="1"/>
      <p:bldP spid="120" grpId="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1"/>
          <p:cNvSpPr txBox="1">
            <a:spLocks/>
          </p:cNvSpPr>
          <p:nvPr/>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buNone/>
            </a:pPr>
            <a:endParaRPr lang="en-SG" sz="1400"/>
          </a:p>
          <a:p>
            <a:pPr marL="0" indent="0" algn="just">
              <a:lnSpc>
                <a:spcPct val="100000"/>
              </a:lnSpc>
              <a:buNone/>
            </a:pPr>
            <a:endParaRPr lang="en-SG" sz="1400"/>
          </a:p>
          <a:p>
            <a:pPr marL="0" indent="0" algn="just">
              <a:lnSpc>
                <a:spcPct val="100000"/>
              </a:lnSpc>
              <a:buNone/>
            </a:pPr>
            <a:r>
              <a:rPr lang="en-SG" sz="1400"/>
              <a:t>In-order traversal of a BST produce a sorted list (in ascending order)</a:t>
            </a:r>
          </a:p>
          <a:p>
            <a:pPr marL="0" indent="0" algn="just">
              <a:lnSpc>
                <a:spcPct val="100000"/>
              </a:lnSpc>
              <a:spcBef>
                <a:spcPts val="300"/>
              </a:spcBef>
              <a:buNone/>
            </a:pPr>
            <a:r>
              <a:rPr lang="en-SG" sz="1400" b="1">
                <a:solidFill>
                  <a:srgbClr val="4F81BD"/>
                </a:solidFill>
              </a:rPr>
              <a:t>Successor is: </a:t>
            </a:r>
          </a:p>
          <a:p>
            <a:pPr algn="just">
              <a:lnSpc>
                <a:spcPct val="100000"/>
              </a:lnSpc>
              <a:spcBef>
                <a:spcPts val="300"/>
              </a:spcBef>
            </a:pPr>
            <a:r>
              <a:rPr lang="en-SG" sz="1400" b="1">
                <a:solidFill>
                  <a:srgbClr val="4F81BD"/>
                </a:solidFill>
              </a:rPr>
              <a:t>The node immediately after it in the</a:t>
            </a:r>
            <a:r>
              <a:rPr lang="en-US" altLang="zh-CN" sz="2000" b="1" i="1" kern="0">
                <a:solidFill>
                  <a:srgbClr val="4F81BD"/>
                </a:solidFill>
                <a:latin typeface="Calibri"/>
                <a:ea typeface="宋体" panose="02010600030101010101" pitchFamily="2" charset="-122"/>
              </a:rPr>
              <a:t> </a:t>
            </a:r>
            <a:r>
              <a:rPr lang="en-SG" sz="1400" b="1">
                <a:solidFill>
                  <a:srgbClr val="4F81BD"/>
                </a:solidFill>
              </a:rPr>
              <a:t>sorted list, </a:t>
            </a:r>
            <a:r>
              <a:rPr lang="en-SG" sz="1400"/>
              <a:t>or</a:t>
            </a:r>
          </a:p>
          <a:p>
            <a:pPr algn="just">
              <a:lnSpc>
                <a:spcPct val="100000"/>
              </a:lnSpc>
              <a:spcBef>
                <a:spcPts val="300"/>
              </a:spcBef>
            </a:pPr>
            <a:r>
              <a:rPr lang="en-SG" sz="1400" b="1">
                <a:solidFill>
                  <a:srgbClr val="4F81BD"/>
                </a:solidFill>
              </a:rPr>
              <a:t>The next node visited using an in‐order traversal</a:t>
            </a:r>
          </a:p>
          <a:p>
            <a:pPr marL="0" indent="0" algn="just">
              <a:lnSpc>
                <a:spcPct val="100000"/>
              </a:lnSpc>
              <a:spcBef>
                <a:spcPts val="300"/>
              </a:spcBef>
              <a:buNone/>
            </a:pPr>
            <a:endParaRPr lang="en-SG" sz="1050"/>
          </a:p>
          <a:p>
            <a:pPr marL="0" indent="0" algn="just">
              <a:lnSpc>
                <a:spcPct val="100000"/>
              </a:lnSpc>
              <a:buNone/>
            </a:pPr>
            <a:r>
              <a:rPr lang="en-SG" sz="1400"/>
              <a:t>X has two children, so X’s successor is minimum node in its right subtree.</a:t>
            </a:r>
          </a:p>
          <a:p>
            <a:pPr marL="0" indent="0" algn="just">
              <a:lnSpc>
                <a:spcPct val="100000"/>
              </a:lnSpc>
              <a:spcBef>
                <a:spcPts val="300"/>
              </a:spcBef>
              <a:buNone/>
            </a:pPr>
            <a:r>
              <a:rPr lang="en-SG" sz="1400"/>
              <a:t>E.g.: H’s successor is I, E’s successor is F, J’s successor is K.</a:t>
            </a:r>
          </a:p>
          <a:p>
            <a:pPr marL="0" indent="0" algn="just">
              <a:lnSpc>
                <a:spcPct val="100000"/>
              </a:lnSpc>
              <a:buNone/>
            </a:pPr>
            <a:endParaRPr lang="en-SG" sz="1400"/>
          </a:p>
        </p:txBody>
      </p:sp>
      <p:pic>
        <p:nvPicPr>
          <p:cNvPr id="16" name="图片 3"/>
          <p:cNvPicPr>
            <a:picLocks noChangeAspect="1"/>
          </p:cNvPicPr>
          <p:nvPr/>
        </p:nvPicPr>
        <p:blipFill>
          <a:blip r:embed="rId3"/>
          <a:stretch>
            <a:fillRect/>
          </a:stretch>
        </p:blipFill>
        <p:spPr>
          <a:xfrm>
            <a:off x="2050743" y="3986675"/>
            <a:ext cx="5044970" cy="2027245"/>
          </a:xfrm>
          <a:prstGeom prst="rect">
            <a:avLst/>
          </a:prstGeom>
        </p:spPr>
      </p:pic>
      <p:cxnSp>
        <p:nvCxnSpPr>
          <p:cNvPr id="17" name="直接连接符 7"/>
          <p:cNvCxnSpPr/>
          <p:nvPr/>
        </p:nvCxnSpPr>
        <p:spPr>
          <a:xfrm flipH="1">
            <a:off x="4693346" y="5654555"/>
            <a:ext cx="240237" cy="35936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直接连接符 9"/>
          <p:cNvCxnSpPr/>
          <p:nvPr/>
        </p:nvCxnSpPr>
        <p:spPr>
          <a:xfrm>
            <a:off x="4693346" y="5654555"/>
            <a:ext cx="240237" cy="35936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9" name="任意多边形 12"/>
          <p:cNvSpPr/>
          <p:nvPr/>
        </p:nvSpPr>
        <p:spPr>
          <a:xfrm>
            <a:off x="4480233" y="5901860"/>
            <a:ext cx="743959" cy="197594"/>
          </a:xfrm>
          <a:custGeom>
            <a:avLst/>
            <a:gdLst>
              <a:gd name="connsiteX0" fmla="*/ 0 w 943897"/>
              <a:gd name="connsiteY0" fmla="*/ 0 h 251388"/>
              <a:gd name="connsiteX1" fmla="*/ 412955 w 943897"/>
              <a:gd name="connsiteY1" fmla="*/ 250723 h 251388"/>
              <a:gd name="connsiteX2" fmla="*/ 943897 w 943897"/>
              <a:gd name="connsiteY2" fmla="*/ 58994 h 251388"/>
            </a:gdLst>
            <a:ahLst/>
            <a:cxnLst>
              <a:cxn ang="0">
                <a:pos x="connsiteX0" y="connsiteY0"/>
              </a:cxn>
              <a:cxn ang="0">
                <a:pos x="connsiteX1" y="connsiteY1"/>
              </a:cxn>
              <a:cxn ang="0">
                <a:pos x="connsiteX2" y="connsiteY2"/>
              </a:cxn>
            </a:cxnLst>
            <a:rect l="l" t="t" r="r" b="b"/>
            <a:pathLst>
              <a:path w="943897" h="251388">
                <a:moveTo>
                  <a:pt x="0" y="0"/>
                </a:moveTo>
                <a:cubicBezTo>
                  <a:pt x="127819" y="120445"/>
                  <a:pt x="255639" y="240891"/>
                  <a:pt x="412955" y="250723"/>
                </a:cubicBezTo>
                <a:cubicBezTo>
                  <a:pt x="570271" y="260555"/>
                  <a:pt x="757084" y="159774"/>
                  <a:pt x="943897" y="58994"/>
                </a:cubicBezTo>
              </a:path>
            </a:pathLst>
          </a:custGeom>
          <a:noFill/>
          <a:ln w="28575">
            <a:solidFill>
              <a:srgbClr val="3366FF"/>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Verdana (Body)"/>
            </a:endParaRPr>
          </a:p>
        </p:txBody>
      </p:sp>
      <p:sp>
        <p:nvSpPr>
          <p:cNvPr id="20" name="椭圆 15"/>
          <p:cNvSpPr/>
          <p:nvPr/>
        </p:nvSpPr>
        <p:spPr>
          <a:xfrm>
            <a:off x="4705874" y="4056673"/>
            <a:ext cx="300296" cy="2395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Verdana (Body)"/>
              </a:rPr>
              <a:t>H</a:t>
            </a:r>
            <a:endParaRPr lang="zh-CN" altLang="en-US" sz="1400" dirty="0">
              <a:latin typeface="Verdana (Body)"/>
            </a:endParaRPr>
          </a:p>
        </p:txBody>
      </p:sp>
      <p:cxnSp>
        <p:nvCxnSpPr>
          <p:cNvPr id="21" name="直接连接符 13"/>
          <p:cNvCxnSpPr/>
          <p:nvPr/>
        </p:nvCxnSpPr>
        <p:spPr>
          <a:xfrm flipH="1">
            <a:off x="5173820" y="4995718"/>
            <a:ext cx="240237" cy="35936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直接连接符 14"/>
          <p:cNvCxnSpPr/>
          <p:nvPr/>
        </p:nvCxnSpPr>
        <p:spPr>
          <a:xfrm>
            <a:off x="5173820" y="4995718"/>
            <a:ext cx="240237" cy="35936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3" name="椭圆 15"/>
          <p:cNvSpPr/>
          <p:nvPr/>
        </p:nvSpPr>
        <p:spPr>
          <a:xfrm>
            <a:off x="5117571" y="5069582"/>
            <a:ext cx="300296" cy="2395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Verdana (Body)"/>
              </a:rPr>
              <a:t>I</a:t>
            </a:r>
            <a:endParaRPr lang="zh-CN" altLang="en-US" sz="1400" dirty="0">
              <a:latin typeface="Verdana (Body)"/>
            </a:endParaRPr>
          </a:p>
        </p:txBody>
      </p:sp>
      <p:sp>
        <p:nvSpPr>
          <p:cNvPr id="2" name="Title 1"/>
          <p:cNvSpPr>
            <a:spLocks noGrp="1"/>
          </p:cNvSpPr>
          <p:nvPr>
            <p:ph type="title"/>
          </p:nvPr>
        </p:nvSpPr>
        <p:spPr/>
        <p:txBody>
          <a:bodyPr/>
          <a:lstStyle/>
          <a:p>
            <a:r>
              <a:rPr lang="en-SG"/>
              <a:t>What is the successor of X?</a:t>
            </a:r>
          </a:p>
        </p:txBody>
      </p:sp>
      <p:sp>
        <p:nvSpPr>
          <p:cNvPr id="5" name="矩形 4"/>
          <p:cNvSpPr/>
          <p:nvPr/>
        </p:nvSpPr>
        <p:spPr>
          <a:xfrm>
            <a:off x="1080522" y="1380226"/>
            <a:ext cx="6974399" cy="584775"/>
          </a:xfrm>
          <a:prstGeom prst="rect">
            <a:avLst/>
          </a:prstGeom>
          <a:solidFill>
            <a:srgbClr val="F79646">
              <a:lumMod val="20000"/>
              <a:lumOff val="80000"/>
            </a:srgbClr>
          </a:solidFill>
        </p:spPr>
        <p:txBody>
          <a:bodyPr wrap="square">
            <a:spAutoFit/>
          </a:bodyPr>
          <a:lstStyle/>
          <a:p>
            <a:pPr marL="12700" marR="5080" lvl="0" indent="0" algn="just" defTabSz="914400" eaLnBrk="1" fontAlgn="auto" latinLnBrk="0" hangingPunct="1">
              <a:lnSpc>
                <a:spcPct val="99700"/>
              </a:lnSpc>
              <a:spcBef>
                <a:spcPts val="760"/>
              </a:spcBef>
              <a:spcAft>
                <a:spcPts val="0"/>
              </a:spcAft>
              <a:buClrTx/>
              <a:buSzTx/>
              <a:buFontTx/>
              <a:buNone/>
              <a:tabLst>
                <a:tab pos="355600" algn="l"/>
              </a:tabLst>
              <a:defRPr/>
            </a:pPr>
            <a:r>
              <a:rPr kumimoji="0" lang="en-US" altLang="zh-CN" sz="1600" b="0" i="0" u="none" strike="noStrike" kern="0" cap="none" spc="-20" normalizeH="0" baseline="0" noProof="0" dirty="0">
                <a:ln>
                  <a:noFill/>
                </a:ln>
                <a:solidFill>
                  <a:prstClr val="black"/>
                </a:solidFill>
                <a:effectLst/>
                <a:uLnTx/>
                <a:uFillTx/>
                <a:latin typeface="Verdana (Body)"/>
                <a:ea typeface="宋体" panose="02010600030101010101" pitchFamily="2" charset="-122"/>
                <a:cs typeface="Calibri"/>
              </a:rPr>
              <a:t>Re</a:t>
            </a:r>
            <a:r>
              <a:rPr kumimoji="0" lang="en-US" altLang="zh-CN" sz="1600" b="0" i="0" u="none" strike="noStrike" kern="0" cap="none" spc="0" normalizeH="0" baseline="0" noProof="0" dirty="0">
                <a:ln>
                  <a:noFill/>
                </a:ln>
                <a:solidFill>
                  <a:prstClr val="black"/>
                </a:solidFill>
                <a:effectLst/>
                <a:uLnTx/>
                <a:uFillTx/>
                <a:latin typeface="Verdana (Body)"/>
                <a:ea typeface="宋体" panose="02010600030101010101" pitchFamily="2" charset="-122"/>
                <a:cs typeface="Calibri"/>
              </a:rPr>
              <a:t>pl</a:t>
            </a:r>
            <a:r>
              <a:rPr kumimoji="0" lang="en-US" altLang="zh-CN" sz="1600" b="0" i="0" u="none" strike="noStrike" kern="0" cap="none" spc="-15" normalizeH="0" baseline="0" noProof="0" dirty="0">
                <a:ln>
                  <a:noFill/>
                </a:ln>
                <a:solidFill>
                  <a:prstClr val="black"/>
                </a:solidFill>
                <a:effectLst/>
                <a:uLnTx/>
                <a:uFillTx/>
                <a:latin typeface="Verdana (Body)"/>
                <a:ea typeface="宋体" panose="02010600030101010101" pitchFamily="2" charset="-122"/>
                <a:cs typeface="Calibri"/>
              </a:rPr>
              <a:t>ac</a:t>
            </a:r>
            <a:r>
              <a:rPr kumimoji="0" lang="en-US" altLang="zh-CN" sz="1600" b="0" i="0" u="none" strike="noStrike" kern="0" cap="none" spc="0" normalizeH="0" baseline="0" noProof="0" dirty="0">
                <a:ln>
                  <a:noFill/>
                </a:ln>
                <a:solidFill>
                  <a:prstClr val="black"/>
                </a:solidFill>
                <a:effectLst/>
                <a:uLnTx/>
                <a:uFillTx/>
                <a:latin typeface="Verdana (Body)"/>
                <a:ea typeface="宋体" panose="02010600030101010101" pitchFamily="2" charset="-122"/>
                <a:cs typeface="Calibri"/>
              </a:rPr>
              <a:t>in</a:t>
            </a:r>
            <a:r>
              <a:rPr kumimoji="0" lang="en-US" altLang="zh-CN" sz="1600" b="0" i="0" u="none" strike="noStrike" kern="0" cap="none" spc="-15" normalizeH="0" baseline="0" noProof="0" dirty="0">
                <a:ln>
                  <a:noFill/>
                </a:ln>
                <a:solidFill>
                  <a:prstClr val="black"/>
                </a:solidFill>
                <a:effectLst/>
                <a:uLnTx/>
                <a:uFillTx/>
                <a:latin typeface="Verdana (Body)"/>
                <a:ea typeface="宋体" panose="02010600030101010101" pitchFamily="2" charset="-122"/>
                <a:cs typeface="Calibri"/>
              </a:rPr>
              <a:t>g</a:t>
            </a:r>
            <a:r>
              <a:rPr kumimoji="0" lang="en-US" altLang="zh-CN" sz="1600" b="0" i="0" u="none" strike="noStrike" kern="0" cap="none" spc="0" normalizeH="0" baseline="0" noProof="0" dirty="0">
                <a:ln>
                  <a:noFill/>
                </a:ln>
                <a:solidFill>
                  <a:prstClr val="black"/>
                </a:solidFill>
                <a:effectLst/>
                <a:uLnTx/>
                <a:uFillTx/>
                <a:latin typeface="Verdana (Body)"/>
                <a:ea typeface="宋体" panose="02010600030101010101" pitchFamily="2" charset="-122"/>
                <a:cs typeface="Calibri"/>
              </a:rPr>
              <a:t> a n</a:t>
            </a:r>
            <a:r>
              <a:rPr kumimoji="0" lang="en-US" altLang="zh-CN" sz="1600" b="0" i="0" u="none" strike="noStrike" kern="0" cap="none" spc="-5" normalizeH="0" baseline="0" noProof="0" dirty="0">
                <a:ln>
                  <a:noFill/>
                </a:ln>
                <a:solidFill>
                  <a:prstClr val="black"/>
                </a:solidFill>
                <a:effectLst/>
                <a:uLnTx/>
                <a:uFillTx/>
                <a:latin typeface="Verdana (Body)"/>
                <a:ea typeface="宋体" panose="02010600030101010101" pitchFamily="2" charset="-122"/>
                <a:cs typeface="Calibri"/>
              </a:rPr>
              <a:t>o</a:t>
            </a:r>
            <a:r>
              <a:rPr kumimoji="0" lang="en-US" altLang="zh-CN" sz="1600" b="0" i="0" u="none" strike="noStrike" kern="0" cap="none" spc="0" normalizeH="0" baseline="0" noProof="0" dirty="0">
                <a:ln>
                  <a:noFill/>
                </a:ln>
                <a:solidFill>
                  <a:prstClr val="black"/>
                </a:solidFill>
                <a:effectLst/>
                <a:uLnTx/>
                <a:uFillTx/>
                <a:latin typeface="Verdana (Body)"/>
                <a:ea typeface="宋体" panose="02010600030101010101" pitchFamily="2" charset="-122"/>
                <a:cs typeface="Calibri"/>
              </a:rPr>
              <a:t>d</a:t>
            </a:r>
            <a:r>
              <a:rPr kumimoji="0" lang="en-US" altLang="zh-CN" sz="1600" b="0" i="0" u="none" strike="noStrike" kern="0" cap="none" spc="-15" normalizeH="0" baseline="0" noProof="0" dirty="0">
                <a:ln>
                  <a:noFill/>
                </a:ln>
                <a:solidFill>
                  <a:prstClr val="black"/>
                </a:solidFill>
                <a:effectLst/>
                <a:uLnTx/>
                <a:uFillTx/>
                <a:latin typeface="Verdana (Body)"/>
                <a:ea typeface="宋体" panose="02010600030101010101" pitchFamily="2" charset="-122"/>
                <a:cs typeface="Calibri"/>
              </a:rPr>
              <a:t>e</a:t>
            </a:r>
            <a:r>
              <a:rPr kumimoji="0" lang="en-US" altLang="zh-CN" sz="1600" b="0" i="0" u="none" strike="noStrike" kern="0" cap="none" spc="0" normalizeH="0" baseline="0" noProof="0" dirty="0">
                <a:ln>
                  <a:noFill/>
                </a:ln>
                <a:solidFill>
                  <a:prstClr val="black"/>
                </a:solidFill>
                <a:effectLst/>
                <a:uLnTx/>
                <a:uFillTx/>
                <a:latin typeface="Verdana (Body)"/>
                <a:ea typeface="宋体" panose="02010600030101010101" pitchFamily="2" charset="-122"/>
                <a:cs typeface="Calibri"/>
              </a:rPr>
              <a:t> </a:t>
            </a:r>
            <a:r>
              <a:rPr kumimoji="0" lang="en-US" altLang="zh-CN" sz="1600" b="0" i="0" u="none" strike="noStrike" kern="0" cap="none" spc="-30" normalizeH="0" baseline="0" noProof="0" dirty="0">
                <a:ln>
                  <a:noFill/>
                </a:ln>
                <a:solidFill>
                  <a:prstClr val="black"/>
                </a:solidFill>
                <a:effectLst/>
                <a:uLnTx/>
                <a:uFillTx/>
                <a:latin typeface="Verdana (Body)"/>
                <a:ea typeface="宋体" panose="02010600030101010101" pitchFamily="2" charset="-122"/>
                <a:cs typeface="Calibri"/>
              </a:rPr>
              <a:t>w</a:t>
            </a:r>
            <a:r>
              <a:rPr kumimoji="0" lang="en-US" altLang="zh-CN" sz="1600" b="0" i="0" u="none" strike="noStrike" kern="0" cap="none" spc="0" normalizeH="0" baseline="0" noProof="0" dirty="0">
                <a:ln>
                  <a:noFill/>
                </a:ln>
                <a:solidFill>
                  <a:prstClr val="black"/>
                </a:solidFill>
                <a:effectLst/>
                <a:uLnTx/>
                <a:uFillTx/>
                <a:latin typeface="Verdana (Body)"/>
                <a:ea typeface="宋体" panose="02010600030101010101" pitchFamily="2" charset="-122"/>
                <a:cs typeface="Calibri"/>
              </a:rPr>
              <a:t>ith </a:t>
            </a:r>
            <a:r>
              <a:rPr kumimoji="0" lang="en-US" altLang="zh-CN" sz="1600" b="0" i="0" u="none" strike="noStrike" kern="0" cap="none" spc="0" normalizeH="0" baseline="0" noProof="0">
                <a:ln>
                  <a:noFill/>
                </a:ln>
                <a:solidFill>
                  <a:prstClr val="black"/>
                </a:solidFill>
                <a:effectLst/>
                <a:uLnTx/>
                <a:uFillTx/>
                <a:latin typeface="Verdana (Body)"/>
                <a:ea typeface="宋体" panose="02010600030101010101" pitchFamily="2" charset="-122"/>
                <a:cs typeface="Calibri"/>
              </a:rPr>
              <a:t>its in-order</a:t>
            </a:r>
            <a:r>
              <a:rPr kumimoji="0" lang="en-US" altLang="zh-CN" sz="1600" b="0" i="0" u="none" strike="noStrike" kern="0" cap="none" spc="0" normalizeH="0" noProof="0">
                <a:ln>
                  <a:noFill/>
                </a:ln>
                <a:solidFill>
                  <a:prstClr val="black"/>
                </a:solidFill>
                <a:effectLst/>
                <a:uLnTx/>
                <a:uFillTx/>
                <a:latin typeface="Verdana (Body)"/>
                <a:ea typeface="宋体" panose="02010600030101010101" pitchFamily="2" charset="-122"/>
                <a:cs typeface="Calibri"/>
              </a:rPr>
              <a:t> </a:t>
            </a:r>
            <a:r>
              <a:rPr lang="en-US" altLang="zh-CN" sz="1600" kern="0" noProof="0">
                <a:solidFill>
                  <a:prstClr val="black"/>
                </a:solidFill>
                <a:latin typeface="Verdana (Body)"/>
                <a:ea typeface="宋体" panose="02010600030101010101" pitchFamily="2" charset="-122"/>
              </a:rPr>
              <a:t>successor</a:t>
            </a:r>
            <a:r>
              <a:rPr kumimoji="0" lang="en-US" altLang="zh-CN" sz="1600" b="1" i="0" u="none" strike="noStrike" kern="0" cap="none" spc="0" normalizeH="0" baseline="0" noProof="0">
                <a:ln>
                  <a:noFill/>
                </a:ln>
                <a:solidFill>
                  <a:prstClr val="black"/>
                </a:solidFill>
                <a:effectLst/>
                <a:uLnTx/>
                <a:uFillTx/>
                <a:latin typeface="Verdana (Body)"/>
                <a:ea typeface="宋体" panose="02010600030101010101" pitchFamily="2" charset="-122"/>
              </a:rPr>
              <a:t> </a:t>
            </a:r>
            <a:r>
              <a:rPr kumimoji="0" lang="en-US" altLang="zh-CN" sz="1600" b="0" i="0" u="none" strike="noStrike" kern="0" cap="none" spc="-15" normalizeH="0" baseline="0" noProof="0" dirty="0">
                <a:ln>
                  <a:noFill/>
                </a:ln>
                <a:solidFill>
                  <a:prstClr val="black"/>
                </a:solidFill>
                <a:effectLst/>
                <a:uLnTx/>
                <a:uFillTx/>
                <a:latin typeface="Verdana (Body)"/>
                <a:ea typeface="宋体" panose="02010600030101010101" pitchFamily="2" charset="-122"/>
                <a:cs typeface="Calibri"/>
              </a:rPr>
              <a:t>e</a:t>
            </a:r>
            <a:r>
              <a:rPr kumimoji="0" lang="en-US" altLang="zh-CN" sz="1600" b="0" i="0" u="none" strike="noStrike" kern="0" cap="none" spc="0" normalizeH="0" baseline="0" noProof="0" dirty="0">
                <a:ln>
                  <a:noFill/>
                </a:ln>
                <a:solidFill>
                  <a:prstClr val="black"/>
                </a:solidFill>
                <a:effectLst/>
                <a:uLnTx/>
                <a:uFillTx/>
                <a:latin typeface="Verdana (Body)"/>
                <a:ea typeface="宋体" panose="02010600030101010101" pitchFamily="2" charset="-122"/>
                <a:cs typeface="Calibri"/>
              </a:rPr>
              <a:t>nsu</a:t>
            </a:r>
            <a:r>
              <a:rPr kumimoji="0" lang="en-US" altLang="zh-CN" sz="1600" b="0" i="0" u="none" strike="noStrike" kern="0" cap="none" spc="-15" normalizeH="0" baseline="0" noProof="0" dirty="0">
                <a:ln>
                  <a:noFill/>
                </a:ln>
                <a:solidFill>
                  <a:prstClr val="black"/>
                </a:solidFill>
                <a:effectLst/>
                <a:uLnTx/>
                <a:uFillTx/>
                <a:latin typeface="Verdana (Body)"/>
                <a:ea typeface="宋体" panose="02010600030101010101" pitchFamily="2" charset="-122"/>
                <a:cs typeface="Calibri"/>
              </a:rPr>
              <a:t>re</a:t>
            </a:r>
            <a:r>
              <a:rPr kumimoji="0" lang="en-US" altLang="zh-CN" sz="1600" b="0" i="0" u="none" strike="noStrike" kern="0" cap="none" spc="0" normalizeH="0" baseline="0" noProof="0" dirty="0">
                <a:ln>
                  <a:noFill/>
                </a:ln>
                <a:solidFill>
                  <a:prstClr val="black"/>
                </a:solidFill>
                <a:effectLst/>
                <a:uLnTx/>
                <a:uFillTx/>
                <a:latin typeface="Verdana (Body)"/>
                <a:ea typeface="宋体" panose="02010600030101010101" pitchFamily="2" charset="-122"/>
                <a:cs typeface="Calibri"/>
              </a:rPr>
              <a:t>s th</a:t>
            </a:r>
            <a:r>
              <a:rPr kumimoji="0" lang="en-US" altLang="zh-CN" sz="1600" b="0" i="0" u="none" strike="noStrike" kern="0" cap="none" spc="-15" normalizeH="0" baseline="0" noProof="0" dirty="0">
                <a:ln>
                  <a:noFill/>
                </a:ln>
                <a:solidFill>
                  <a:prstClr val="black"/>
                </a:solidFill>
                <a:effectLst/>
                <a:uLnTx/>
                <a:uFillTx/>
                <a:latin typeface="Verdana (Body)"/>
                <a:ea typeface="宋体" panose="02010600030101010101" pitchFamily="2" charset="-122"/>
                <a:cs typeface="Calibri"/>
              </a:rPr>
              <a:t>at</a:t>
            </a:r>
            <a:r>
              <a:rPr kumimoji="0" lang="en-US" altLang="zh-CN" sz="1600" b="0" i="0" u="none" strike="noStrike" kern="0" cap="none" spc="-10" normalizeH="0" baseline="0" noProof="0" dirty="0">
                <a:ln>
                  <a:noFill/>
                </a:ln>
                <a:solidFill>
                  <a:prstClr val="black"/>
                </a:solidFill>
                <a:effectLst/>
                <a:uLnTx/>
                <a:uFillTx/>
                <a:latin typeface="Verdana (Body)"/>
                <a:ea typeface="宋体" panose="02010600030101010101" pitchFamily="2" charset="-122"/>
                <a:cs typeface="Calibri"/>
              </a:rPr>
              <a:t> </a:t>
            </a:r>
            <a:r>
              <a:rPr kumimoji="0" lang="en-US" altLang="zh-CN" sz="1600" b="0" i="0" u="none" strike="noStrike" kern="0" cap="none" spc="0" normalizeH="0" baseline="0" noProof="0" dirty="0">
                <a:ln>
                  <a:noFill/>
                </a:ln>
                <a:solidFill>
                  <a:prstClr val="black"/>
                </a:solidFill>
                <a:effectLst/>
                <a:uLnTx/>
                <a:uFillTx/>
                <a:latin typeface="Verdana (Body)"/>
                <a:ea typeface="宋体" panose="02010600030101010101" pitchFamily="2" charset="-122"/>
                <a:cs typeface="Calibri"/>
              </a:rPr>
              <a:t>th</a:t>
            </a:r>
            <a:r>
              <a:rPr kumimoji="0" lang="en-US" altLang="zh-CN" sz="1600" b="0" i="0" u="none" strike="noStrike" kern="0" cap="none" spc="-15" normalizeH="0" baseline="0" noProof="0" dirty="0">
                <a:ln>
                  <a:noFill/>
                </a:ln>
                <a:solidFill>
                  <a:prstClr val="black"/>
                </a:solidFill>
                <a:effectLst/>
                <a:uLnTx/>
                <a:uFillTx/>
                <a:latin typeface="Verdana (Body)"/>
                <a:ea typeface="宋体" panose="02010600030101010101" pitchFamily="2" charset="-122"/>
                <a:cs typeface="Calibri"/>
              </a:rPr>
              <a:t>e</a:t>
            </a:r>
            <a:r>
              <a:rPr kumimoji="0" lang="en-US" altLang="zh-CN" sz="1600" b="0" i="0" u="none" strike="noStrike" kern="0" cap="none" spc="0" normalizeH="0" baseline="0" noProof="0" dirty="0">
                <a:ln>
                  <a:noFill/>
                </a:ln>
                <a:solidFill>
                  <a:prstClr val="black"/>
                </a:solidFill>
                <a:effectLst/>
                <a:uLnTx/>
                <a:uFillTx/>
                <a:latin typeface="Verdana (Body)"/>
                <a:ea typeface="宋体" panose="02010600030101010101" pitchFamily="2" charset="-122"/>
                <a:cs typeface="Calibri"/>
              </a:rPr>
              <a:t> </a:t>
            </a:r>
            <a:r>
              <a:rPr kumimoji="0" lang="en-US" altLang="zh-CN" sz="1600" b="0" i="0" u="none" strike="noStrike" kern="0" cap="none" spc="-25" normalizeH="0" baseline="0" noProof="0" dirty="0">
                <a:ln>
                  <a:noFill/>
                </a:ln>
                <a:solidFill>
                  <a:prstClr val="black"/>
                </a:solidFill>
                <a:effectLst/>
                <a:uLnTx/>
                <a:uFillTx/>
                <a:latin typeface="Verdana (Body)"/>
                <a:ea typeface="宋体" panose="02010600030101010101" pitchFamily="2" charset="-122"/>
                <a:cs typeface="Calibri"/>
              </a:rPr>
              <a:t>B</a:t>
            </a:r>
            <a:r>
              <a:rPr kumimoji="0" lang="en-US" altLang="zh-CN" sz="1600" b="0" i="0" u="none" strike="noStrike" kern="0" cap="none" spc="0" normalizeH="0" baseline="0" noProof="0" dirty="0">
                <a:ln>
                  <a:noFill/>
                </a:ln>
                <a:solidFill>
                  <a:prstClr val="black"/>
                </a:solidFill>
                <a:effectLst/>
                <a:uLnTx/>
                <a:uFillTx/>
                <a:latin typeface="Verdana (Body)"/>
                <a:ea typeface="宋体" panose="02010600030101010101" pitchFamily="2" charset="-122"/>
                <a:cs typeface="Calibri"/>
              </a:rPr>
              <a:t>ST </a:t>
            </a:r>
            <a:r>
              <a:rPr kumimoji="0" lang="en-US" altLang="zh-CN" sz="1600" b="0" i="0" u="none" strike="noStrike" kern="0" cap="none" spc="-15" normalizeH="0" baseline="0" noProof="0" dirty="0">
                <a:ln>
                  <a:noFill/>
                </a:ln>
                <a:solidFill>
                  <a:prstClr val="black"/>
                </a:solidFill>
                <a:effectLst/>
                <a:uLnTx/>
                <a:uFillTx/>
                <a:latin typeface="Verdana (Body)"/>
                <a:ea typeface="宋体" panose="02010600030101010101" pitchFamily="2" charset="-122"/>
                <a:cs typeface="Calibri"/>
              </a:rPr>
              <a:t>r</a:t>
            </a:r>
            <a:r>
              <a:rPr kumimoji="0" lang="en-US" altLang="zh-CN" sz="1600" b="0" i="0" u="none" strike="noStrike" kern="0" cap="none" spc="0" normalizeH="0" baseline="0" noProof="0" dirty="0">
                <a:ln>
                  <a:noFill/>
                </a:ln>
                <a:solidFill>
                  <a:prstClr val="black"/>
                </a:solidFill>
                <a:effectLst/>
                <a:uLnTx/>
                <a:uFillTx/>
                <a:latin typeface="Verdana (Body)"/>
                <a:ea typeface="宋体" panose="02010600030101010101" pitchFamily="2" charset="-122"/>
                <a:cs typeface="Calibri"/>
              </a:rPr>
              <a:t>ul</a:t>
            </a:r>
            <a:r>
              <a:rPr kumimoji="0" lang="en-US" altLang="zh-CN" sz="1600" b="0" i="0" u="none" strike="noStrike" kern="0" cap="none" spc="-15" normalizeH="0" baseline="0" noProof="0" dirty="0">
                <a:ln>
                  <a:noFill/>
                </a:ln>
                <a:solidFill>
                  <a:prstClr val="black"/>
                </a:solidFill>
                <a:effectLst/>
                <a:uLnTx/>
                <a:uFillTx/>
                <a:latin typeface="Verdana (Body)"/>
                <a:ea typeface="宋体" panose="02010600030101010101" pitchFamily="2" charset="-122"/>
                <a:cs typeface="Calibri"/>
              </a:rPr>
              <a:t>e</a:t>
            </a:r>
            <a:r>
              <a:rPr kumimoji="0" lang="en-US" altLang="zh-CN" sz="1600" b="0" i="0" u="none" strike="noStrike" kern="0" cap="none" spc="0" normalizeH="0" baseline="0" noProof="0" dirty="0">
                <a:ln>
                  <a:noFill/>
                </a:ln>
                <a:solidFill>
                  <a:prstClr val="black"/>
                </a:solidFill>
                <a:effectLst/>
                <a:uLnTx/>
                <a:uFillTx/>
                <a:latin typeface="Verdana (Body)"/>
                <a:ea typeface="宋体" panose="02010600030101010101" pitchFamily="2" charset="-122"/>
                <a:cs typeface="Calibri"/>
              </a:rPr>
              <a:t> (L&lt;C&lt;R)  is </a:t>
            </a:r>
            <a:r>
              <a:rPr kumimoji="0" lang="en-US" altLang="zh-CN" sz="1600" b="0" i="0" u="none" strike="noStrike" kern="0" cap="none" spc="-25" normalizeH="0" baseline="0" noProof="0" dirty="0">
                <a:ln>
                  <a:noFill/>
                </a:ln>
                <a:solidFill>
                  <a:prstClr val="black"/>
                </a:solidFill>
                <a:effectLst/>
                <a:uLnTx/>
                <a:uFillTx/>
                <a:latin typeface="Verdana (Body)"/>
                <a:ea typeface="宋体" panose="02010600030101010101" pitchFamily="2" charset="-122"/>
                <a:cs typeface="Calibri"/>
              </a:rPr>
              <a:t>m</a:t>
            </a:r>
            <a:r>
              <a:rPr kumimoji="0" lang="en-US" altLang="zh-CN" sz="1600" b="0" i="0" u="none" strike="noStrike" kern="0" cap="none" spc="0" normalizeH="0" baseline="0" noProof="0" dirty="0">
                <a:ln>
                  <a:noFill/>
                </a:ln>
                <a:solidFill>
                  <a:prstClr val="black"/>
                </a:solidFill>
                <a:effectLst/>
                <a:uLnTx/>
                <a:uFillTx/>
                <a:latin typeface="Verdana (Body)"/>
                <a:ea typeface="宋体" panose="02010600030101010101" pitchFamily="2" charset="-122"/>
                <a:cs typeface="Calibri"/>
              </a:rPr>
              <a:t>ainta</a:t>
            </a:r>
            <a:r>
              <a:rPr kumimoji="0" lang="en-US" altLang="zh-CN" sz="1600" b="0" i="0" u="none" strike="noStrike" kern="0" cap="none" spc="-5" normalizeH="0" baseline="0" noProof="0" dirty="0">
                <a:ln>
                  <a:noFill/>
                </a:ln>
                <a:solidFill>
                  <a:prstClr val="black"/>
                </a:solidFill>
                <a:effectLst/>
                <a:uLnTx/>
                <a:uFillTx/>
                <a:latin typeface="Verdana (Body)"/>
                <a:ea typeface="宋体" panose="02010600030101010101" pitchFamily="2" charset="-122"/>
                <a:cs typeface="Calibri"/>
              </a:rPr>
              <a:t>i</a:t>
            </a:r>
            <a:r>
              <a:rPr kumimoji="0" lang="en-US" altLang="zh-CN" sz="1600" b="0" i="0" u="none" strike="noStrike" kern="0" cap="none" spc="0" normalizeH="0" baseline="0" noProof="0" dirty="0">
                <a:ln>
                  <a:noFill/>
                </a:ln>
                <a:solidFill>
                  <a:prstClr val="black"/>
                </a:solidFill>
                <a:effectLst/>
                <a:uLnTx/>
                <a:uFillTx/>
                <a:latin typeface="Verdana (Body)"/>
                <a:ea typeface="宋体" panose="02010600030101010101" pitchFamily="2" charset="-122"/>
                <a:cs typeface="Calibri"/>
              </a:rPr>
              <a:t>n</a:t>
            </a:r>
            <a:r>
              <a:rPr kumimoji="0" lang="en-US" altLang="zh-CN" sz="1600" b="0" i="0" u="none" strike="noStrike" kern="0" cap="none" spc="-15" normalizeH="0" baseline="0" noProof="0" dirty="0">
                <a:ln>
                  <a:noFill/>
                </a:ln>
                <a:solidFill>
                  <a:prstClr val="black"/>
                </a:solidFill>
                <a:effectLst/>
                <a:uLnTx/>
                <a:uFillTx/>
                <a:latin typeface="Verdana (Body)"/>
                <a:ea typeface="宋体" panose="02010600030101010101" pitchFamily="2" charset="-122"/>
                <a:cs typeface="Calibri"/>
              </a:rPr>
              <a:t>e</a:t>
            </a:r>
            <a:r>
              <a:rPr kumimoji="0" lang="en-US" altLang="zh-CN" sz="1600" b="0" i="0" u="none" strike="noStrike" kern="0" cap="none" spc="0" normalizeH="0" baseline="0" noProof="0" dirty="0">
                <a:ln>
                  <a:noFill/>
                </a:ln>
                <a:solidFill>
                  <a:prstClr val="black"/>
                </a:solidFill>
                <a:effectLst/>
                <a:uLnTx/>
                <a:uFillTx/>
                <a:latin typeface="Verdana (Body)"/>
                <a:ea typeface="宋体" panose="02010600030101010101" pitchFamily="2" charset="-122"/>
                <a:cs typeface="Calibri"/>
              </a:rPr>
              <a:t>d</a:t>
            </a:r>
          </a:p>
        </p:txBody>
      </p:sp>
    </p:spTree>
    <p:extLst>
      <p:ext uri="{BB962C8B-B14F-4D97-AF65-F5344CB8AC3E}">
        <p14:creationId xmlns:p14="http://schemas.microsoft.com/office/powerpoint/2010/main" val="1308271861"/>
      </p:ext>
    </p:extLst>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barn(inVertical)">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path" presetSubtype="0" accel="50000" decel="50000" fill="hold" grpId="1" nodeType="clickEffect">
                                  <p:stCondLst>
                                    <p:cond delay="0"/>
                                  </p:stCondLst>
                                  <p:childTnLst>
                                    <p:animMotion origin="layout" path="M -1.66667E-6 -1.48148E-6 L -0.04462 -0.14629 " pathEditMode="relative" rAng="0" ptsTypes="AA">
                                      <p:cBhvr>
                                        <p:cTn id="11" dur="2000" fill="hold"/>
                                        <p:tgtEl>
                                          <p:spTgt spid="23"/>
                                        </p:tgtEl>
                                        <p:attrNameLst>
                                          <p:attrName>ppt_x</p:attrName>
                                          <p:attrName>ppt_y</p:attrName>
                                        </p:attrNameLst>
                                      </p:cBhvr>
                                      <p:rCtr x="-2240" y="-7315"/>
                                    </p:animMotion>
                                  </p:childTnLst>
                                </p:cTn>
                              </p:par>
                            </p:childTnLst>
                          </p:cTn>
                        </p:par>
                      </p:childTnLst>
                    </p:cTn>
                  </p:par>
                  <p:par>
                    <p:cTn id="12" fill="hold">
                      <p:stCondLst>
                        <p:cond delay="indefinite"/>
                      </p:stCondLst>
                      <p:childTnLst>
                        <p:par>
                          <p:cTn id="13" fill="hold">
                            <p:stCondLst>
                              <p:cond delay="0"/>
                            </p:stCondLst>
                            <p:childTnLst>
                              <p:par>
                                <p:cTn id="14" presetID="42" presetClass="path" presetSubtype="0" accel="50000" decel="50000" fill="hold" grpId="0" nodeType="clickEffect">
                                  <p:stCondLst>
                                    <p:cond delay="0"/>
                                  </p:stCondLst>
                                  <p:childTnLst>
                                    <p:animMotion origin="layout" path="M -2.77778E-6 3.7037E-6 L 0.04549 0.14791 " pathEditMode="relative" rAng="0" ptsTypes="AA">
                                      <p:cBhvr>
                                        <p:cTn id="15" dur="2000" fill="hold"/>
                                        <p:tgtEl>
                                          <p:spTgt spid="20"/>
                                        </p:tgtEl>
                                        <p:attrNameLst>
                                          <p:attrName>ppt_x</p:attrName>
                                          <p:attrName>ppt_y</p:attrName>
                                        </p:attrNameLst>
                                      </p:cBhvr>
                                      <p:rCtr x="2274" y="7384"/>
                                    </p:animMotion>
                                  </p:childTnLst>
                                </p:cTn>
                              </p:par>
                            </p:childTnLst>
                          </p:cTn>
                        </p:par>
                      </p:childTnLst>
                    </p:cTn>
                  </p:par>
                  <p:par>
                    <p:cTn id="16" fill="hold">
                      <p:stCondLst>
                        <p:cond delay="indefinite"/>
                      </p:stCondLst>
                      <p:childTnLst>
                        <p:par>
                          <p:cTn id="17" fill="hold">
                            <p:stCondLst>
                              <p:cond delay="0"/>
                            </p:stCondLst>
                            <p:childTnLst>
                              <p:par>
                                <p:cTn id="18" presetID="53" presetClass="entr" presetSubtype="16" fill="hold" nodeType="clickEffect">
                                  <p:stCondLst>
                                    <p:cond delay="0"/>
                                  </p:stCondLst>
                                  <p:childTnLst>
                                    <p:set>
                                      <p:cBhvr>
                                        <p:cTn id="19" dur="1" fill="hold">
                                          <p:stCondLst>
                                            <p:cond delay="0"/>
                                          </p:stCondLst>
                                        </p:cTn>
                                        <p:tgtEl>
                                          <p:spTgt spid="22"/>
                                        </p:tgtEl>
                                        <p:attrNameLst>
                                          <p:attrName>style.visibility</p:attrName>
                                        </p:attrNameLst>
                                      </p:cBhvr>
                                      <p:to>
                                        <p:strVal val="visible"/>
                                      </p:to>
                                    </p:set>
                                    <p:anim calcmode="lin" valueType="num">
                                      <p:cBhvr>
                                        <p:cTn id="20" dur="500" fill="hold"/>
                                        <p:tgtEl>
                                          <p:spTgt spid="22"/>
                                        </p:tgtEl>
                                        <p:attrNameLst>
                                          <p:attrName>ppt_w</p:attrName>
                                        </p:attrNameLst>
                                      </p:cBhvr>
                                      <p:tavLst>
                                        <p:tav tm="0">
                                          <p:val>
                                            <p:fltVal val="0"/>
                                          </p:val>
                                        </p:tav>
                                        <p:tav tm="100000">
                                          <p:val>
                                            <p:strVal val="#ppt_w"/>
                                          </p:val>
                                        </p:tav>
                                      </p:tavLst>
                                    </p:anim>
                                    <p:anim calcmode="lin" valueType="num">
                                      <p:cBhvr>
                                        <p:cTn id="21" dur="500" fill="hold"/>
                                        <p:tgtEl>
                                          <p:spTgt spid="22"/>
                                        </p:tgtEl>
                                        <p:attrNameLst>
                                          <p:attrName>ppt_h</p:attrName>
                                        </p:attrNameLst>
                                      </p:cBhvr>
                                      <p:tavLst>
                                        <p:tav tm="0">
                                          <p:val>
                                            <p:fltVal val="0"/>
                                          </p:val>
                                        </p:tav>
                                        <p:tav tm="100000">
                                          <p:val>
                                            <p:strVal val="#ppt_h"/>
                                          </p:val>
                                        </p:tav>
                                      </p:tavLst>
                                    </p:anim>
                                    <p:animEffect transition="in" filter="fade">
                                      <p:cBhvr>
                                        <p:cTn id="22" dur="500"/>
                                        <p:tgtEl>
                                          <p:spTgt spid="22"/>
                                        </p:tgtEl>
                                      </p:cBhvr>
                                    </p:animEffect>
                                  </p:childTnLst>
                                </p:cTn>
                              </p:par>
                              <p:par>
                                <p:cTn id="23" presetID="53" presetClass="entr" presetSubtype="16" fill="hold" nodeType="withEffect">
                                  <p:stCondLst>
                                    <p:cond delay="0"/>
                                  </p:stCondLst>
                                  <p:childTnLst>
                                    <p:set>
                                      <p:cBhvr>
                                        <p:cTn id="24" dur="1" fill="hold">
                                          <p:stCondLst>
                                            <p:cond delay="0"/>
                                          </p:stCondLst>
                                        </p:cTn>
                                        <p:tgtEl>
                                          <p:spTgt spid="21"/>
                                        </p:tgtEl>
                                        <p:attrNameLst>
                                          <p:attrName>style.visibility</p:attrName>
                                        </p:attrNameLst>
                                      </p:cBhvr>
                                      <p:to>
                                        <p:strVal val="visible"/>
                                      </p:to>
                                    </p:set>
                                    <p:anim calcmode="lin" valueType="num">
                                      <p:cBhvr>
                                        <p:cTn id="25" dur="500" fill="hold"/>
                                        <p:tgtEl>
                                          <p:spTgt spid="21"/>
                                        </p:tgtEl>
                                        <p:attrNameLst>
                                          <p:attrName>ppt_w</p:attrName>
                                        </p:attrNameLst>
                                      </p:cBhvr>
                                      <p:tavLst>
                                        <p:tav tm="0">
                                          <p:val>
                                            <p:fltVal val="0"/>
                                          </p:val>
                                        </p:tav>
                                        <p:tav tm="100000">
                                          <p:val>
                                            <p:strVal val="#ppt_w"/>
                                          </p:val>
                                        </p:tav>
                                      </p:tavLst>
                                    </p:anim>
                                    <p:anim calcmode="lin" valueType="num">
                                      <p:cBhvr>
                                        <p:cTn id="26" dur="500" fill="hold"/>
                                        <p:tgtEl>
                                          <p:spTgt spid="21"/>
                                        </p:tgtEl>
                                        <p:attrNameLst>
                                          <p:attrName>ppt_h</p:attrName>
                                        </p:attrNameLst>
                                      </p:cBhvr>
                                      <p:tavLst>
                                        <p:tav tm="0">
                                          <p:val>
                                            <p:fltVal val="0"/>
                                          </p:val>
                                        </p:tav>
                                        <p:tav tm="100000">
                                          <p:val>
                                            <p:strVal val="#ppt_h"/>
                                          </p:val>
                                        </p:tav>
                                      </p:tavLst>
                                    </p:anim>
                                    <p:animEffect transition="in" filter="fade">
                                      <p:cBhvr>
                                        <p:cTn id="27" dur="500"/>
                                        <p:tgtEl>
                                          <p:spTgt spid="21"/>
                                        </p:tgtEl>
                                      </p:cBhvr>
                                    </p:animEffect>
                                  </p:childTnLst>
                                </p:cTn>
                              </p:par>
                            </p:childTnLst>
                          </p:cTn>
                        </p:par>
                      </p:childTnLst>
                    </p:cTn>
                  </p:par>
                  <p:par>
                    <p:cTn id="28" fill="hold">
                      <p:stCondLst>
                        <p:cond delay="indefinite"/>
                      </p:stCondLst>
                      <p:childTnLst>
                        <p:par>
                          <p:cTn id="29" fill="hold">
                            <p:stCondLst>
                              <p:cond delay="0"/>
                            </p:stCondLst>
                            <p:childTnLst>
                              <p:par>
                                <p:cTn id="30" presetID="53" presetClass="entr" presetSubtype="16" fill="hold" nodeType="clickEffect">
                                  <p:stCondLst>
                                    <p:cond delay="0"/>
                                  </p:stCondLst>
                                  <p:childTnLst>
                                    <p:set>
                                      <p:cBhvr>
                                        <p:cTn id="31" dur="1" fill="hold">
                                          <p:stCondLst>
                                            <p:cond delay="0"/>
                                          </p:stCondLst>
                                        </p:cTn>
                                        <p:tgtEl>
                                          <p:spTgt spid="17"/>
                                        </p:tgtEl>
                                        <p:attrNameLst>
                                          <p:attrName>style.visibility</p:attrName>
                                        </p:attrNameLst>
                                      </p:cBhvr>
                                      <p:to>
                                        <p:strVal val="visible"/>
                                      </p:to>
                                    </p:set>
                                    <p:anim calcmode="lin" valueType="num">
                                      <p:cBhvr>
                                        <p:cTn id="32" dur="500" fill="hold"/>
                                        <p:tgtEl>
                                          <p:spTgt spid="17"/>
                                        </p:tgtEl>
                                        <p:attrNameLst>
                                          <p:attrName>ppt_w</p:attrName>
                                        </p:attrNameLst>
                                      </p:cBhvr>
                                      <p:tavLst>
                                        <p:tav tm="0">
                                          <p:val>
                                            <p:fltVal val="0"/>
                                          </p:val>
                                        </p:tav>
                                        <p:tav tm="100000">
                                          <p:val>
                                            <p:strVal val="#ppt_w"/>
                                          </p:val>
                                        </p:tav>
                                      </p:tavLst>
                                    </p:anim>
                                    <p:anim calcmode="lin" valueType="num">
                                      <p:cBhvr>
                                        <p:cTn id="33" dur="500" fill="hold"/>
                                        <p:tgtEl>
                                          <p:spTgt spid="17"/>
                                        </p:tgtEl>
                                        <p:attrNameLst>
                                          <p:attrName>ppt_h</p:attrName>
                                        </p:attrNameLst>
                                      </p:cBhvr>
                                      <p:tavLst>
                                        <p:tav tm="0">
                                          <p:val>
                                            <p:fltVal val="0"/>
                                          </p:val>
                                        </p:tav>
                                        <p:tav tm="100000">
                                          <p:val>
                                            <p:strVal val="#ppt_h"/>
                                          </p:val>
                                        </p:tav>
                                      </p:tavLst>
                                    </p:anim>
                                    <p:animEffect transition="in" filter="fade">
                                      <p:cBhvr>
                                        <p:cTn id="34" dur="500"/>
                                        <p:tgtEl>
                                          <p:spTgt spid="17"/>
                                        </p:tgtEl>
                                      </p:cBhvr>
                                    </p:animEffect>
                                  </p:childTnLst>
                                </p:cTn>
                              </p:par>
                              <p:par>
                                <p:cTn id="35" presetID="53" presetClass="entr" presetSubtype="16" fill="hold" nodeType="withEffect">
                                  <p:stCondLst>
                                    <p:cond delay="0"/>
                                  </p:stCondLst>
                                  <p:childTnLst>
                                    <p:set>
                                      <p:cBhvr>
                                        <p:cTn id="36" dur="1" fill="hold">
                                          <p:stCondLst>
                                            <p:cond delay="0"/>
                                          </p:stCondLst>
                                        </p:cTn>
                                        <p:tgtEl>
                                          <p:spTgt spid="18"/>
                                        </p:tgtEl>
                                        <p:attrNameLst>
                                          <p:attrName>style.visibility</p:attrName>
                                        </p:attrNameLst>
                                      </p:cBhvr>
                                      <p:to>
                                        <p:strVal val="visible"/>
                                      </p:to>
                                    </p:set>
                                    <p:anim calcmode="lin" valueType="num">
                                      <p:cBhvr>
                                        <p:cTn id="37" dur="500" fill="hold"/>
                                        <p:tgtEl>
                                          <p:spTgt spid="18"/>
                                        </p:tgtEl>
                                        <p:attrNameLst>
                                          <p:attrName>ppt_w</p:attrName>
                                        </p:attrNameLst>
                                      </p:cBhvr>
                                      <p:tavLst>
                                        <p:tav tm="0">
                                          <p:val>
                                            <p:fltVal val="0"/>
                                          </p:val>
                                        </p:tav>
                                        <p:tav tm="100000">
                                          <p:val>
                                            <p:strVal val="#ppt_w"/>
                                          </p:val>
                                        </p:tav>
                                      </p:tavLst>
                                    </p:anim>
                                    <p:anim calcmode="lin" valueType="num">
                                      <p:cBhvr>
                                        <p:cTn id="38" dur="500" fill="hold"/>
                                        <p:tgtEl>
                                          <p:spTgt spid="18"/>
                                        </p:tgtEl>
                                        <p:attrNameLst>
                                          <p:attrName>ppt_h</p:attrName>
                                        </p:attrNameLst>
                                      </p:cBhvr>
                                      <p:tavLst>
                                        <p:tav tm="0">
                                          <p:val>
                                            <p:fltVal val="0"/>
                                          </p:val>
                                        </p:tav>
                                        <p:tav tm="100000">
                                          <p:val>
                                            <p:strVal val="#ppt_h"/>
                                          </p:val>
                                        </p:tav>
                                      </p:tavLst>
                                    </p:anim>
                                    <p:animEffect transition="in" filter="fade">
                                      <p:cBhvr>
                                        <p:cTn id="39" dur="500"/>
                                        <p:tgtEl>
                                          <p:spTgt spid="18"/>
                                        </p:tgtEl>
                                      </p:cBhvr>
                                    </p:animEffect>
                                  </p:childTnLst>
                                </p:cTn>
                              </p:par>
                            </p:childTnLst>
                          </p:cTn>
                        </p:par>
                      </p:childTnLst>
                    </p:cTn>
                  </p:par>
                  <p:par>
                    <p:cTn id="40" fill="hold">
                      <p:stCondLst>
                        <p:cond delay="indefinite"/>
                      </p:stCondLst>
                      <p:childTnLst>
                        <p:par>
                          <p:cTn id="41" fill="hold">
                            <p:stCondLst>
                              <p:cond delay="0"/>
                            </p:stCondLst>
                            <p:childTnLst>
                              <p:par>
                                <p:cTn id="42" presetID="53" presetClass="entr" presetSubtype="16" fill="hold" grpId="0" nodeType="clickEffect">
                                  <p:stCondLst>
                                    <p:cond delay="0"/>
                                  </p:stCondLst>
                                  <p:childTnLst>
                                    <p:set>
                                      <p:cBhvr>
                                        <p:cTn id="43" dur="1" fill="hold">
                                          <p:stCondLst>
                                            <p:cond delay="0"/>
                                          </p:stCondLst>
                                        </p:cTn>
                                        <p:tgtEl>
                                          <p:spTgt spid="19"/>
                                        </p:tgtEl>
                                        <p:attrNameLst>
                                          <p:attrName>style.visibility</p:attrName>
                                        </p:attrNameLst>
                                      </p:cBhvr>
                                      <p:to>
                                        <p:strVal val="visible"/>
                                      </p:to>
                                    </p:set>
                                    <p:anim calcmode="lin" valueType="num">
                                      <p:cBhvr>
                                        <p:cTn id="44" dur="500" fill="hold"/>
                                        <p:tgtEl>
                                          <p:spTgt spid="19"/>
                                        </p:tgtEl>
                                        <p:attrNameLst>
                                          <p:attrName>ppt_w</p:attrName>
                                        </p:attrNameLst>
                                      </p:cBhvr>
                                      <p:tavLst>
                                        <p:tav tm="0">
                                          <p:val>
                                            <p:fltVal val="0"/>
                                          </p:val>
                                        </p:tav>
                                        <p:tav tm="100000">
                                          <p:val>
                                            <p:strVal val="#ppt_w"/>
                                          </p:val>
                                        </p:tav>
                                      </p:tavLst>
                                    </p:anim>
                                    <p:anim calcmode="lin" valueType="num">
                                      <p:cBhvr>
                                        <p:cTn id="45" dur="500" fill="hold"/>
                                        <p:tgtEl>
                                          <p:spTgt spid="19"/>
                                        </p:tgtEl>
                                        <p:attrNameLst>
                                          <p:attrName>ppt_h</p:attrName>
                                        </p:attrNameLst>
                                      </p:cBhvr>
                                      <p:tavLst>
                                        <p:tav tm="0">
                                          <p:val>
                                            <p:fltVal val="0"/>
                                          </p:val>
                                        </p:tav>
                                        <p:tav tm="100000">
                                          <p:val>
                                            <p:strVal val="#ppt_h"/>
                                          </p:val>
                                        </p:tav>
                                      </p:tavLst>
                                    </p:anim>
                                    <p:animEffect transition="in" filter="fade">
                                      <p:cBhvr>
                                        <p:cTn id="4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3" grpId="0" animBg="1"/>
      <p:bldP spid="23" grpId="1" animBg="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t>Removing a node from a BST</a:t>
            </a:r>
          </a:p>
        </p:txBody>
      </p:sp>
      <p:sp>
        <p:nvSpPr>
          <p:cNvPr id="3" name="Content Placeholder 1"/>
          <p:cNvSpPr txBox="1">
            <a:spLocks/>
          </p:cNvSpPr>
          <p:nvPr/>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en-SG" sz="1800"/>
              <a:t>Remove node X - a bit tricky</a:t>
            </a:r>
          </a:p>
          <a:p>
            <a:pPr algn="just">
              <a:lnSpc>
                <a:spcPct val="150000"/>
              </a:lnSpc>
            </a:pPr>
            <a:r>
              <a:rPr lang="en-SG" sz="1800"/>
              <a:t>3 cases:</a:t>
            </a:r>
          </a:p>
          <a:p>
            <a:pPr marL="800100" lvl="1" indent="-342900" algn="just">
              <a:lnSpc>
                <a:spcPct val="150000"/>
              </a:lnSpc>
              <a:buClr>
                <a:schemeClr val="tx1"/>
              </a:buClr>
              <a:buFont typeface="+mj-lt"/>
              <a:buAutoNum type="arabicPeriod"/>
            </a:pPr>
            <a:r>
              <a:rPr lang="en-SG" sz="1600">
                <a:solidFill>
                  <a:schemeClr val="bg1">
                    <a:lumMod val="65000"/>
                  </a:schemeClr>
                </a:solidFill>
              </a:rPr>
              <a:t>x has no children: </a:t>
            </a:r>
          </a:p>
          <a:p>
            <a:pPr lvl="2" algn="just">
              <a:lnSpc>
                <a:spcPct val="150000"/>
              </a:lnSpc>
              <a:buClr>
                <a:schemeClr val="tx1"/>
              </a:buClr>
              <a:buFont typeface="Courier New" panose="02070309020205020404" pitchFamily="49" charset="0"/>
              <a:buChar char="o"/>
            </a:pPr>
            <a:r>
              <a:rPr lang="en-SG" sz="1400">
                <a:solidFill>
                  <a:schemeClr val="bg1">
                    <a:lumMod val="65000"/>
                  </a:schemeClr>
                </a:solidFill>
              </a:rPr>
              <a:t>Remove x</a:t>
            </a:r>
            <a:endParaRPr lang="en-SG" sz="2000">
              <a:solidFill>
                <a:schemeClr val="bg1">
                  <a:lumMod val="65000"/>
                </a:schemeClr>
              </a:solidFill>
            </a:endParaRPr>
          </a:p>
          <a:p>
            <a:pPr marL="800100" lvl="1" indent="-342900" algn="just">
              <a:lnSpc>
                <a:spcPct val="150000"/>
              </a:lnSpc>
              <a:buClr>
                <a:schemeClr val="tx1"/>
              </a:buClr>
              <a:buFont typeface="+mj-lt"/>
              <a:buAutoNum type="arabicPeriod"/>
            </a:pPr>
            <a:r>
              <a:rPr lang="en-SG" sz="1600">
                <a:solidFill>
                  <a:schemeClr val="bg1">
                    <a:lumMod val="65000"/>
                  </a:schemeClr>
                </a:solidFill>
              </a:rPr>
              <a:t>x has one child y:</a:t>
            </a:r>
            <a:r>
              <a:rPr lang="en-US" altLang="zh-CN" sz="1600">
                <a:solidFill>
                  <a:schemeClr val="bg1">
                    <a:lumMod val="65000"/>
                  </a:schemeClr>
                </a:solidFill>
                <a:latin typeface="Calibri" panose="020F0502020204030204" pitchFamily="34" charset="0"/>
                <a:ea typeface="宋体" panose="02010600030101010101" pitchFamily="2" charset="-122"/>
              </a:rPr>
              <a:t> </a:t>
            </a:r>
            <a:endParaRPr lang="en-SG" sz="1600">
              <a:solidFill>
                <a:schemeClr val="bg1">
                  <a:lumMod val="65000"/>
                </a:schemeClr>
              </a:solidFill>
            </a:endParaRPr>
          </a:p>
          <a:p>
            <a:pPr lvl="2" algn="just">
              <a:lnSpc>
                <a:spcPct val="150000"/>
              </a:lnSpc>
              <a:buClr>
                <a:schemeClr val="tx1"/>
              </a:buClr>
              <a:buFont typeface="Courier New" panose="02070309020205020404" pitchFamily="49" charset="0"/>
              <a:buChar char="o"/>
            </a:pPr>
            <a:r>
              <a:rPr lang="en-SG" sz="1400">
                <a:solidFill>
                  <a:schemeClr val="bg1">
                    <a:lumMod val="65000"/>
                  </a:schemeClr>
                </a:solidFill>
              </a:rPr>
              <a:t>Replace x with y</a:t>
            </a:r>
            <a:r>
              <a:rPr lang="en-US" altLang="zh-CN" sz="1400">
                <a:solidFill>
                  <a:schemeClr val="bg1">
                    <a:lumMod val="65000"/>
                  </a:schemeClr>
                </a:solidFill>
                <a:latin typeface="Calibri" panose="020F0502020204030204" pitchFamily="34" charset="0"/>
                <a:ea typeface="宋体" panose="02010600030101010101" pitchFamily="2" charset="-122"/>
              </a:rPr>
              <a:t> </a:t>
            </a:r>
            <a:endParaRPr lang="en-SG" sz="1400">
              <a:solidFill>
                <a:schemeClr val="bg1">
                  <a:lumMod val="65000"/>
                </a:schemeClr>
              </a:solidFill>
            </a:endParaRPr>
          </a:p>
          <a:p>
            <a:pPr marL="800100" lvl="1" indent="-342900" algn="just">
              <a:lnSpc>
                <a:spcPct val="150000"/>
              </a:lnSpc>
              <a:buClr>
                <a:schemeClr val="tx1"/>
              </a:buClr>
              <a:buFont typeface="+mj-lt"/>
              <a:buAutoNum type="arabicPeriod"/>
            </a:pPr>
            <a:r>
              <a:rPr lang="en-SG" sz="1600" b="1">
                <a:solidFill>
                  <a:srgbClr val="6066C9"/>
                </a:solidFill>
              </a:rPr>
              <a:t>x has two children: </a:t>
            </a:r>
          </a:p>
          <a:p>
            <a:pPr lvl="2" algn="just">
              <a:lnSpc>
                <a:spcPct val="150000"/>
              </a:lnSpc>
              <a:buClr>
                <a:schemeClr val="tx1"/>
              </a:buClr>
              <a:buFont typeface="Courier New" panose="02070309020205020404" pitchFamily="49" charset="0"/>
              <a:buChar char="o"/>
            </a:pPr>
            <a:r>
              <a:rPr lang="en-SG" sz="1400" b="1">
                <a:solidFill>
                  <a:srgbClr val="6066C9"/>
                </a:solidFill>
              </a:rPr>
              <a:t>Swap x with successor</a:t>
            </a:r>
          </a:p>
          <a:p>
            <a:pPr lvl="2" algn="just">
              <a:lnSpc>
                <a:spcPct val="150000"/>
              </a:lnSpc>
              <a:buClr>
                <a:schemeClr val="tx1"/>
              </a:buClr>
              <a:buFont typeface="Courier New" panose="02070309020205020404" pitchFamily="49" charset="0"/>
              <a:buChar char="o"/>
            </a:pPr>
            <a:r>
              <a:rPr lang="en-SG" sz="1400" b="1">
                <a:solidFill>
                  <a:srgbClr val="6066C9"/>
                </a:solidFill>
              </a:rPr>
              <a:t>Perform case 1 or 2 to remove it</a:t>
            </a:r>
            <a:endParaRPr lang="en-SG" sz="1800" b="1">
              <a:solidFill>
                <a:srgbClr val="6066C9"/>
              </a:solidFill>
            </a:endParaRPr>
          </a:p>
        </p:txBody>
      </p:sp>
      <p:grpSp>
        <p:nvGrpSpPr>
          <p:cNvPr id="4" name="Group 3"/>
          <p:cNvGrpSpPr/>
          <p:nvPr/>
        </p:nvGrpSpPr>
        <p:grpSpPr>
          <a:xfrm>
            <a:off x="6286726" y="2282488"/>
            <a:ext cx="426218" cy="368072"/>
            <a:chOff x="6286726" y="2282488"/>
            <a:chExt cx="426218" cy="368072"/>
          </a:xfrm>
        </p:grpSpPr>
        <p:sp>
          <p:nvSpPr>
            <p:cNvPr id="119" name="object 8"/>
            <p:cNvSpPr/>
            <p:nvPr/>
          </p:nvSpPr>
          <p:spPr>
            <a:xfrm>
              <a:off x="6286726" y="2282488"/>
              <a:ext cx="426218" cy="368072"/>
            </a:xfrm>
            <a:prstGeom prst="ellipse">
              <a:avLst/>
            </a:prstGeom>
            <a:solidFill>
              <a:srgbClr val="0033CC">
                <a:lumMod val="20000"/>
                <a:lumOff val="8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20" name="object 9"/>
            <p:cNvSpPr txBox="1"/>
            <p:nvPr/>
          </p:nvSpPr>
          <p:spPr>
            <a:xfrm>
              <a:off x="6403617" y="2324917"/>
              <a:ext cx="161816" cy="252767"/>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H</a:t>
              </a:r>
              <a:endParaRPr sz="1400">
                <a:solidFill>
                  <a:prstClr val="black"/>
                </a:solidFill>
                <a:latin typeface="Verdana (Body)"/>
                <a:cs typeface="Calibri"/>
              </a:endParaRPr>
            </a:p>
          </p:txBody>
        </p:sp>
      </p:grpSp>
      <p:grpSp>
        <p:nvGrpSpPr>
          <p:cNvPr id="6" name="Group 5"/>
          <p:cNvGrpSpPr/>
          <p:nvPr/>
        </p:nvGrpSpPr>
        <p:grpSpPr>
          <a:xfrm>
            <a:off x="5547863" y="2747692"/>
            <a:ext cx="426218" cy="368072"/>
            <a:chOff x="5547863" y="2747692"/>
            <a:chExt cx="426218" cy="368072"/>
          </a:xfrm>
        </p:grpSpPr>
        <p:sp>
          <p:nvSpPr>
            <p:cNvPr id="121" name="object 11"/>
            <p:cNvSpPr/>
            <p:nvPr/>
          </p:nvSpPr>
          <p:spPr>
            <a:xfrm>
              <a:off x="5547863" y="2747692"/>
              <a:ext cx="426218" cy="368072"/>
            </a:xfrm>
            <a:prstGeom prst="ellipse">
              <a:avLst/>
            </a:prstGeom>
            <a:solidFill>
              <a:srgbClr val="0033CC">
                <a:lumMod val="20000"/>
                <a:lumOff val="8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22" name="object 12"/>
            <p:cNvSpPr txBox="1"/>
            <p:nvPr/>
          </p:nvSpPr>
          <p:spPr>
            <a:xfrm>
              <a:off x="5677581" y="2785792"/>
              <a:ext cx="131896" cy="252767"/>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E</a:t>
              </a:r>
              <a:endParaRPr sz="1400">
                <a:solidFill>
                  <a:prstClr val="black"/>
                </a:solidFill>
                <a:latin typeface="Verdana (Body)"/>
                <a:cs typeface="Calibri"/>
              </a:endParaRPr>
            </a:p>
          </p:txBody>
        </p:sp>
      </p:grpSp>
      <p:sp>
        <p:nvSpPr>
          <p:cNvPr id="123" name="object 14"/>
          <p:cNvSpPr/>
          <p:nvPr/>
        </p:nvSpPr>
        <p:spPr>
          <a:xfrm>
            <a:off x="5178406" y="3286186"/>
            <a:ext cx="426218" cy="368072"/>
          </a:xfrm>
          <a:prstGeom prst="ellipse">
            <a:avLst/>
          </a:prstGeom>
          <a:solidFill>
            <a:srgbClr val="0033CC">
              <a:lumMod val="20000"/>
              <a:lumOff val="8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24" name="object 15"/>
          <p:cNvSpPr txBox="1"/>
          <p:nvPr/>
        </p:nvSpPr>
        <p:spPr>
          <a:xfrm>
            <a:off x="5302838" y="3324286"/>
            <a:ext cx="144108" cy="252767"/>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B</a:t>
            </a:r>
            <a:endParaRPr sz="1400">
              <a:solidFill>
                <a:prstClr val="black"/>
              </a:solidFill>
              <a:latin typeface="Verdana (Body)"/>
              <a:cs typeface="Calibri"/>
            </a:endParaRPr>
          </a:p>
        </p:txBody>
      </p:sp>
      <p:grpSp>
        <p:nvGrpSpPr>
          <p:cNvPr id="7" name="Group 6"/>
          <p:cNvGrpSpPr/>
          <p:nvPr/>
        </p:nvGrpSpPr>
        <p:grpSpPr>
          <a:xfrm>
            <a:off x="5917294" y="3286186"/>
            <a:ext cx="426218" cy="368072"/>
            <a:chOff x="5917294" y="3286186"/>
            <a:chExt cx="426218" cy="368072"/>
          </a:xfrm>
        </p:grpSpPr>
        <p:sp>
          <p:nvSpPr>
            <p:cNvPr id="125" name="object 17"/>
            <p:cNvSpPr/>
            <p:nvPr/>
          </p:nvSpPr>
          <p:spPr>
            <a:xfrm>
              <a:off x="5917294" y="3286186"/>
              <a:ext cx="426218" cy="368072"/>
            </a:xfrm>
            <a:prstGeom prst="ellipse">
              <a:avLst/>
            </a:prstGeom>
            <a:solidFill>
              <a:srgbClr val="CC0000">
                <a:lumMod val="20000"/>
                <a:lumOff val="8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26" name="object 18"/>
            <p:cNvSpPr txBox="1"/>
            <p:nvPr/>
          </p:nvSpPr>
          <p:spPr>
            <a:xfrm>
              <a:off x="6049769" y="3324286"/>
              <a:ext cx="125789" cy="252767"/>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F</a:t>
              </a:r>
              <a:endParaRPr sz="1400">
                <a:solidFill>
                  <a:prstClr val="black"/>
                </a:solidFill>
                <a:latin typeface="Verdana (Body)"/>
                <a:cs typeface="Calibri"/>
              </a:endParaRPr>
            </a:p>
          </p:txBody>
        </p:sp>
      </p:grpSp>
      <p:sp>
        <p:nvSpPr>
          <p:cNvPr id="127" name="object 20"/>
          <p:cNvSpPr/>
          <p:nvPr/>
        </p:nvSpPr>
        <p:spPr>
          <a:xfrm>
            <a:off x="7025613" y="2747692"/>
            <a:ext cx="426218" cy="368072"/>
          </a:xfrm>
          <a:prstGeom prst="ellipse">
            <a:avLst/>
          </a:prstGeom>
          <a:solidFill>
            <a:srgbClr val="0033CC">
              <a:lumMod val="20000"/>
              <a:lumOff val="8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28" name="object 21"/>
          <p:cNvSpPr txBox="1"/>
          <p:nvPr/>
        </p:nvSpPr>
        <p:spPr>
          <a:xfrm>
            <a:off x="7161811" y="2785792"/>
            <a:ext cx="117241" cy="252767"/>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L</a:t>
            </a:r>
            <a:endParaRPr sz="1400">
              <a:solidFill>
                <a:prstClr val="black"/>
              </a:solidFill>
              <a:latin typeface="Verdana (Body)"/>
              <a:cs typeface="Calibri"/>
            </a:endParaRPr>
          </a:p>
        </p:txBody>
      </p:sp>
      <p:sp>
        <p:nvSpPr>
          <p:cNvPr id="129" name="object 23"/>
          <p:cNvSpPr/>
          <p:nvPr/>
        </p:nvSpPr>
        <p:spPr>
          <a:xfrm>
            <a:off x="6656182" y="3286186"/>
            <a:ext cx="426218" cy="368072"/>
          </a:xfrm>
          <a:prstGeom prst="ellipse">
            <a:avLst/>
          </a:prstGeom>
          <a:solidFill>
            <a:srgbClr val="0033CC">
              <a:lumMod val="20000"/>
              <a:lumOff val="8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30" name="object 24"/>
          <p:cNvSpPr txBox="1"/>
          <p:nvPr/>
        </p:nvSpPr>
        <p:spPr>
          <a:xfrm>
            <a:off x="6802062" y="3324286"/>
            <a:ext cx="94647" cy="252767"/>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J</a:t>
            </a:r>
            <a:endParaRPr sz="1400">
              <a:solidFill>
                <a:prstClr val="black"/>
              </a:solidFill>
              <a:latin typeface="Verdana (Body)"/>
              <a:cs typeface="Calibri"/>
            </a:endParaRPr>
          </a:p>
        </p:txBody>
      </p:sp>
      <p:sp>
        <p:nvSpPr>
          <p:cNvPr id="131" name="object 26"/>
          <p:cNvSpPr/>
          <p:nvPr/>
        </p:nvSpPr>
        <p:spPr>
          <a:xfrm>
            <a:off x="7395045" y="3286186"/>
            <a:ext cx="426218" cy="368072"/>
          </a:xfrm>
          <a:prstGeom prst="ellipse">
            <a:avLst/>
          </a:prstGeom>
          <a:solidFill>
            <a:srgbClr val="2D8A2D">
              <a:lumMod val="40000"/>
              <a:lumOff val="6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32" name="object 27"/>
          <p:cNvSpPr txBox="1"/>
          <p:nvPr/>
        </p:nvSpPr>
        <p:spPr>
          <a:xfrm>
            <a:off x="7489814" y="3324286"/>
            <a:ext cx="212497" cy="252767"/>
          </a:xfrm>
          <a:prstGeom prst="ellipse">
            <a:avLst/>
          </a:prstGeom>
        </p:spPr>
        <p:txBody>
          <a:bodyPr vert="horz" wrap="square" lIns="0" tIns="0" rIns="0" bIns="0" rtlCol="0">
            <a:spAutoFit/>
          </a:bodyPr>
          <a:lstStyle/>
          <a:p>
            <a:pPr marL="12700"/>
            <a:r>
              <a:rPr sz="1400" spc="-20" dirty="0">
                <a:solidFill>
                  <a:prstClr val="black"/>
                </a:solidFill>
                <a:latin typeface="Verdana (Body)"/>
                <a:cs typeface="Calibri"/>
              </a:rPr>
              <a:t>M</a:t>
            </a:r>
            <a:endParaRPr sz="1400" dirty="0">
              <a:solidFill>
                <a:prstClr val="black"/>
              </a:solidFill>
              <a:latin typeface="Verdana (Body)"/>
              <a:cs typeface="Calibri"/>
            </a:endParaRPr>
          </a:p>
        </p:txBody>
      </p:sp>
      <p:grpSp>
        <p:nvGrpSpPr>
          <p:cNvPr id="8" name="Group 7"/>
          <p:cNvGrpSpPr/>
          <p:nvPr/>
        </p:nvGrpSpPr>
        <p:grpSpPr>
          <a:xfrm>
            <a:off x="6032420" y="3858517"/>
            <a:ext cx="426218" cy="368072"/>
            <a:chOff x="6032420" y="3858517"/>
            <a:chExt cx="426218" cy="368072"/>
          </a:xfrm>
        </p:grpSpPr>
        <p:sp>
          <p:nvSpPr>
            <p:cNvPr id="133" name="object 47"/>
            <p:cNvSpPr/>
            <p:nvPr/>
          </p:nvSpPr>
          <p:spPr>
            <a:xfrm>
              <a:off x="6032420" y="3858517"/>
              <a:ext cx="426218" cy="368072"/>
            </a:xfrm>
            <a:prstGeom prst="ellipse">
              <a:avLst/>
            </a:prstGeom>
            <a:solidFill>
              <a:srgbClr val="2D8A2D">
                <a:lumMod val="40000"/>
                <a:lumOff val="6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34" name="object 48"/>
            <p:cNvSpPr txBox="1"/>
            <p:nvPr/>
          </p:nvSpPr>
          <p:spPr>
            <a:xfrm>
              <a:off x="6148555" y="3896617"/>
              <a:ext cx="163648" cy="252767"/>
            </a:xfrm>
            <a:prstGeom prst="ellipse">
              <a:avLst/>
            </a:prstGeom>
          </p:spPr>
          <p:txBody>
            <a:bodyPr vert="horz" wrap="square" lIns="0" tIns="0" rIns="0" bIns="0" rtlCol="0">
              <a:spAutoFit/>
            </a:bodyPr>
            <a:lstStyle/>
            <a:p>
              <a:pPr marL="12700"/>
              <a:r>
                <a:rPr sz="1400" spc="-15" dirty="0">
                  <a:solidFill>
                    <a:prstClr val="black"/>
                  </a:solidFill>
                  <a:latin typeface="Verdana (Body)"/>
                  <a:cs typeface="Calibri"/>
                </a:rPr>
                <a:t>G</a:t>
              </a:r>
              <a:endParaRPr sz="1400" dirty="0">
                <a:solidFill>
                  <a:prstClr val="black"/>
                </a:solidFill>
                <a:latin typeface="Verdana (Body)"/>
                <a:cs typeface="Calibri"/>
              </a:endParaRPr>
            </a:p>
          </p:txBody>
        </p:sp>
      </p:grpSp>
      <p:sp>
        <p:nvSpPr>
          <p:cNvPr id="135" name="object 50"/>
          <p:cNvSpPr/>
          <p:nvPr/>
        </p:nvSpPr>
        <p:spPr>
          <a:xfrm>
            <a:off x="7007321" y="3861821"/>
            <a:ext cx="426218" cy="368072"/>
          </a:xfrm>
          <a:prstGeom prst="ellipse">
            <a:avLst/>
          </a:prstGeom>
          <a:solidFill>
            <a:srgbClr val="2D8A2D">
              <a:lumMod val="40000"/>
              <a:lumOff val="6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36" name="object 51"/>
          <p:cNvSpPr txBox="1"/>
          <p:nvPr/>
        </p:nvSpPr>
        <p:spPr>
          <a:xfrm>
            <a:off x="7141763" y="3900851"/>
            <a:ext cx="139223" cy="252767"/>
          </a:xfrm>
          <a:prstGeom prst="ellipse">
            <a:avLst/>
          </a:prstGeom>
        </p:spPr>
        <p:txBody>
          <a:bodyPr vert="horz" wrap="square" lIns="0" tIns="0" rIns="0" bIns="0" rtlCol="0">
            <a:spAutoFit/>
          </a:bodyPr>
          <a:lstStyle/>
          <a:p>
            <a:pPr marL="12700"/>
            <a:r>
              <a:rPr sz="1400" spc="-10" dirty="0">
                <a:solidFill>
                  <a:prstClr val="black"/>
                </a:solidFill>
                <a:latin typeface="Verdana (Body)"/>
                <a:cs typeface="Calibri"/>
              </a:rPr>
              <a:t>K</a:t>
            </a:r>
            <a:endParaRPr sz="1400" dirty="0">
              <a:solidFill>
                <a:prstClr val="black"/>
              </a:solidFill>
              <a:latin typeface="Verdana (Body)"/>
              <a:cs typeface="Calibri"/>
            </a:endParaRPr>
          </a:p>
        </p:txBody>
      </p:sp>
      <p:grpSp>
        <p:nvGrpSpPr>
          <p:cNvPr id="5" name="Group 4"/>
          <p:cNvGrpSpPr/>
          <p:nvPr/>
        </p:nvGrpSpPr>
        <p:grpSpPr>
          <a:xfrm>
            <a:off x="6522215" y="3862751"/>
            <a:ext cx="426218" cy="368072"/>
            <a:chOff x="6522215" y="3862751"/>
            <a:chExt cx="426218" cy="368072"/>
          </a:xfrm>
        </p:grpSpPr>
        <p:sp>
          <p:nvSpPr>
            <p:cNvPr id="137" name="object 59"/>
            <p:cNvSpPr/>
            <p:nvPr/>
          </p:nvSpPr>
          <p:spPr>
            <a:xfrm>
              <a:off x="6522215" y="3862751"/>
              <a:ext cx="426218" cy="368072"/>
            </a:xfrm>
            <a:prstGeom prst="ellipse">
              <a:avLst/>
            </a:prstGeom>
            <a:solidFill>
              <a:srgbClr val="2D8A2D">
                <a:lumMod val="40000"/>
                <a:lumOff val="6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38" name="object 60"/>
            <p:cNvSpPr txBox="1"/>
            <p:nvPr/>
          </p:nvSpPr>
          <p:spPr>
            <a:xfrm>
              <a:off x="6682107" y="3900851"/>
              <a:ext cx="79992" cy="302955"/>
            </a:xfrm>
            <a:prstGeom prst="ellipse">
              <a:avLst/>
            </a:prstGeom>
          </p:spPr>
          <p:txBody>
            <a:bodyPr vert="horz" wrap="square" lIns="0" tIns="0" rIns="0" bIns="0" rtlCol="0">
              <a:spAutoFit/>
            </a:bodyPr>
            <a:lstStyle/>
            <a:p>
              <a:pPr marL="12700"/>
              <a:r>
                <a:rPr sz="1400" spc="-5" dirty="0">
                  <a:solidFill>
                    <a:prstClr val="black"/>
                  </a:solidFill>
                  <a:latin typeface="Verdana (Body)"/>
                  <a:cs typeface="Calibri"/>
                </a:rPr>
                <a:t>I</a:t>
              </a:r>
              <a:endParaRPr sz="1400">
                <a:solidFill>
                  <a:prstClr val="black"/>
                </a:solidFill>
                <a:latin typeface="Verdana (Body)"/>
                <a:cs typeface="Calibri"/>
              </a:endParaRPr>
            </a:p>
          </p:txBody>
        </p:sp>
      </p:grpSp>
      <p:sp>
        <p:nvSpPr>
          <p:cNvPr id="139" name="object 65"/>
          <p:cNvSpPr/>
          <p:nvPr/>
        </p:nvSpPr>
        <p:spPr>
          <a:xfrm>
            <a:off x="5428415" y="3862751"/>
            <a:ext cx="426218" cy="368072"/>
          </a:xfrm>
          <a:prstGeom prst="ellipse">
            <a:avLst/>
          </a:prstGeom>
          <a:solidFill>
            <a:srgbClr val="CC0000">
              <a:lumMod val="20000"/>
              <a:lumOff val="8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40" name="object 66"/>
          <p:cNvSpPr txBox="1"/>
          <p:nvPr/>
        </p:nvSpPr>
        <p:spPr>
          <a:xfrm>
            <a:off x="5553861" y="3900851"/>
            <a:ext cx="141666" cy="252767"/>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C</a:t>
            </a:r>
            <a:endParaRPr sz="1400">
              <a:solidFill>
                <a:prstClr val="black"/>
              </a:solidFill>
              <a:latin typeface="Verdana (Body)"/>
              <a:cs typeface="Calibri"/>
            </a:endParaRPr>
          </a:p>
        </p:txBody>
      </p:sp>
      <p:sp>
        <p:nvSpPr>
          <p:cNvPr id="141" name="object 71"/>
          <p:cNvSpPr/>
          <p:nvPr/>
        </p:nvSpPr>
        <p:spPr>
          <a:xfrm>
            <a:off x="4920386" y="3862751"/>
            <a:ext cx="426218" cy="368072"/>
          </a:xfrm>
          <a:prstGeom prst="ellipse">
            <a:avLst/>
          </a:prstGeom>
          <a:solidFill>
            <a:srgbClr val="2D8A2D">
              <a:lumMod val="40000"/>
              <a:lumOff val="6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42" name="object 72"/>
          <p:cNvSpPr txBox="1"/>
          <p:nvPr/>
        </p:nvSpPr>
        <p:spPr>
          <a:xfrm>
            <a:off x="5041496" y="3900851"/>
            <a:ext cx="152047" cy="252767"/>
          </a:xfrm>
          <a:prstGeom prst="ellipse">
            <a:avLst/>
          </a:prstGeom>
        </p:spPr>
        <p:txBody>
          <a:bodyPr vert="horz" wrap="square" lIns="0" tIns="0" rIns="0" bIns="0" rtlCol="0">
            <a:spAutoFit/>
          </a:bodyPr>
          <a:lstStyle/>
          <a:p>
            <a:pPr marL="12700"/>
            <a:r>
              <a:rPr sz="1400" spc="-15" dirty="0">
                <a:solidFill>
                  <a:prstClr val="black"/>
                </a:solidFill>
                <a:latin typeface="Verdana (Body)"/>
                <a:cs typeface="Calibri"/>
              </a:rPr>
              <a:t>A</a:t>
            </a:r>
            <a:endParaRPr sz="1400" dirty="0">
              <a:solidFill>
                <a:prstClr val="black"/>
              </a:solidFill>
              <a:latin typeface="Verdana (Body)"/>
              <a:cs typeface="Calibri"/>
            </a:endParaRPr>
          </a:p>
        </p:txBody>
      </p:sp>
      <p:sp>
        <p:nvSpPr>
          <p:cNvPr id="143" name="object 77"/>
          <p:cNvSpPr/>
          <p:nvPr/>
        </p:nvSpPr>
        <p:spPr>
          <a:xfrm>
            <a:off x="5613143" y="4439279"/>
            <a:ext cx="426218" cy="368072"/>
          </a:xfrm>
          <a:prstGeom prst="ellipse">
            <a:avLst/>
          </a:prstGeom>
          <a:solidFill>
            <a:srgbClr val="2D8A2D">
              <a:lumMod val="40000"/>
              <a:lumOff val="60000"/>
            </a:srgbClr>
          </a:solidFill>
          <a:ln w="25399">
            <a:solidFill>
              <a:srgbClr val="83995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400" b="0" i="0" u="none" strike="noStrike" kern="0" cap="none" spc="0" normalizeH="0" baseline="0" noProof="0">
              <a:ln>
                <a:noFill/>
              </a:ln>
              <a:solidFill>
                <a:prstClr val="black"/>
              </a:solidFill>
              <a:effectLst/>
              <a:uLnTx/>
              <a:uFillTx/>
              <a:latin typeface="Verdana (Body)"/>
            </a:endParaRPr>
          </a:p>
        </p:txBody>
      </p:sp>
      <p:sp>
        <p:nvSpPr>
          <p:cNvPr id="144" name="object 78"/>
          <p:cNvSpPr txBox="1"/>
          <p:nvPr/>
        </p:nvSpPr>
        <p:spPr>
          <a:xfrm>
            <a:off x="5730763" y="4481705"/>
            <a:ext cx="159985" cy="252767"/>
          </a:xfrm>
          <a:prstGeom prst="ellipse">
            <a:avLst/>
          </a:prstGeom>
        </p:spPr>
        <p:txBody>
          <a:bodyPr vert="horz" wrap="square" lIns="0" tIns="0" rIns="0" bIns="0" rtlCol="0">
            <a:spAutoFit/>
          </a:bodyPr>
          <a:lstStyle/>
          <a:p>
            <a:pPr marL="12700"/>
            <a:r>
              <a:rPr sz="1400" dirty="0">
                <a:solidFill>
                  <a:prstClr val="black"/>
                </a:solidFill>
                <a:latin typeface="Verdana (Body)"/>
                <a:cs typeface="Calibri"/>
              </a:rPr>
              <a:t>D</a:t>
            </a:r>
          </a:p>
        </p:txBody>
      </p:sp>
      <p:cxnSp>
        <p:nvCxnSpPr>
          <p:cNvPr id="145" name="直接箭头连接符 51"/>
          <p:cNvCxnSpPr>
            <a:stCxn id="119" idx="5"/>
            <a:endCxn id="127" idx="1"/>
          </p:cNvCxnSpPr>
          <p:nvPr/>
        </p:nvCxnSpPr>
        <p:spPr>
          <a:xfrm>
            <a:off x="6650525" y="2596657"/>
            <a:ext cx="437507" cy="204938"/>
          </a:xfrm>
          <a:prstGeom prst="straightConnector1">
            <a:avLst/>
          </a:prstGeom>
          <a:noFill/>
          <a:ln w="38100" cap="flat" cmpd="sng" algn="ctr">
            <a:solidFill>
              <a:srgbClr val="0033CC"/>
            </a:solidFill>
            <a:prstDash val="solid"/>
            <a:miter lim="800000"/>
            <a:tailEnd type="triangle"/>
          </a:ln>
          <a:effectLst/>
        </p:spPr>
      </p:cxnSp>
      <p:cxnSp>
        <p:nvCxnSpPr>
          <p:cNvPr id="146" name="直接箭头连接符 52"/>
          <p:cNvCxnSpPr>
            <a:stCxn id="119" idx="3"/>
            <a:endCxn id="121" idx="7"/>
          </p:cNvCxnSpPr>
          <p:nvPr/>
        </p:nvCxnSpPr>
        <p:spPr>
          <a:xfrm flipH="1">
            <a:off x="5911662" y="2596657"/>
            <a:ext cx="437482" cy="204938"/>
          </a:xfrm>
          <a:prstGeom prst="straightConnector1">
            <a:avLst/>
          </a:prstGeom>
          <a:noFill/>
          <a:ln w="38100" cap="flat" cmpd="sng" algn="ctr">
            <a:solidFill>
              <a:srgbClr val="0033CC"/>
            </a:solidFill>
            <a:prstDash val="solid"/>
            <a:miter lim="800000"/>
            <a:tailEnd type="triangle"/>
          </a:ln>
          <a:effectLst/>
        </p:spPr>
      </p:cxnSp>
      <p:cxnSp>
        <p:nvCxnSpPr>
          <p:cNvPr id="147" name="直接箭头连接符 53"/>
          <p:cNvCxnSpPr>
            <a:stCxn id="121" idx="4"/>
            <a:endCxn id="123" idx="7"/>
          </p:cNvCxnSpPr>
          <p:nvPr/>
        </p:nvCxnSpPr>
        <p:spPr>
          <a:xfrm flipH="1">
            <a:off x="5542205" y="3115764"/>
            <a:ext cx="218767" cy="224326"/>
          </a:xfrm>
          <a:prstGeom prst="straightConnector1">
            <a:avLst/>
          </a:prstGeom>
          <a:noFill/>
          <a:ln w="38100" cap="flat" cmpd="sng" algn="ctr">
            <a:solidFill>
              <a:srgbClr val="0033CC"/>
            </a:solidFill>
            <a:prstDash val="solid"/>
            <a:miter lim="800000"/>
            <a:tailEnd type="triangle"/>
          </a:ln>
          <a:effectLst/>
        </p:spPr>
      </p:cxnSp>
      <p:cxnSp>
        <p:nvCxnSpPr>
          <p:cNvPr id="148" name="直接箭头连接符 54"/>
          <p:cNvCxnSpPr>
            <a:stCxn id="127" idx="3"/>
            <a:endCxn id="129" idx="0"/>
          </p:cNvCxnSpPr>
          <p:nvPr/>
        </p:nvCxnSpPr>
        <p:spPr>
          <a:xfrm flipH="1">
            <a:off x="6869292" y="3061861"/>
            <a:ext cx="218740" cy="224326"/>
          </a:xfrm>
          <a:prstGeom prst="straightConnector1">
            <a:avLst/>
          </a:prstGeom>
          <a:noFill/>
          <a:ln w="38100" cap="flat" cmpd="sng" algn="ctr">
            <a:solidFill>
              <a:srgbClr val="0033CC"/>
            </a:solidFill>
            <a:prstDash val="solid"/>
            <a:miter lim="800000"/>
            <a:tailEnd type="triangle"/>
          </a:ln>
          <a:effectLst/>
        </p:spPr>
      </p:cxnSp>
      <p:cxnSp>
        <p:nvCxnSpPr>
          <p:cNvPr id="149" name="直接箭头连接符 55"/>
          <p:cNvCxnSpPr>
            <a:stCxn id="121" idx="4"/>
            <a:endCxn id="125" idx="1"/>
          </p:cNvCxnSpPr>
          <p:nvPr/>
        </p:nvCxnSpPr>
        <p:spPr>
          <a:xfrm>
            <a:off x="5760972" y="3115764"/>
            <a:ext cx="218740" cy="224326"/>
          </a:xfrm>
          <a:prstGeom prst="straightConnector1">
            <a:avLst/>
          </a:prstGeom>
          <a:noFill/>
          <a:ln w="38100" cap="flat" cmpd="sng" algn="ctr">
            <a:solidFill>
              <a:srgbClr val="0033CC"/>
            </a:solidFill>
            <a:prstDash val="solid"/>
            <a:miter lim="800000"/>
            <a:tailEnd type="triangle"/>
          </a:ln>
          <a:effectLst/>
        </p:spPr>
      </p:cxnSp>
      <p:cxnSp>
        <p:nvCxnSpPr>
          <p:cNvPr id="150" name="直接箭头连接符 56"/>
          <p:cNvCxnSpPr>
            <a:stCxn id="127" idx="5"/>
            <a:endCxn id="131" idx="0"/>
          </p:cNvCxnSpPr>
          <p:nvPr/>
        </p:nvCxnSpPr>
        <p:spPr>
          <a:xfrm>
            <a:off x="7389413" y="3061861"/>
            <a:ext cx="218741" cy="224326"/>
          </a:xfrm>
          <a:prstGeom prst="straightConnector1">
            <a:avLst/>
          </a:prstGeom>
          <a:noFill/>
          <a:ln w="38100" cap="flat" cmpd="sng" algn="ctr">
            <a:solidFill>
              <a:srgbClr val="0033CC"/>
            </a:solidFill>
            <a:prstDash val="solid"/>
            <a:miter lim="800000"/>
            <a:tailEnd type="triangle"/>
          </a:ln>
          <a:effectLst/>
        </p:spPr>
      </p:cxnSp>
      <p:cxnSp>
        <p:nvCxnSpPr>
          <p:cNvPr id="151" name="直接箭头连接符 57"/>
          <p:cNvCxnSpPr>
            <a:stCxn id="123" idx="4"/>
            <a:endCxn id="139" idx="0"/>
          </p:cNvCxnSpPr>
          <p:nvPr/>
        </p:nvCxnSpPr>
        <p:spPr>
          <a:xfrm>
            <a:off x="5391515" y="3654258"/>
            <a:ext cx="250009" cy="208492"/>
          </a:xfrm>
          <a:prstGeom prst="straightConnector1">
            <a:avLst/>
          </a:prstGeom>
          <a:noFill/>
          <a:ln w="38100" cap="flat" cmpd="sng" algn="ctr">
            <a:solidFill>
              <a:srgbClr val="0033CC"/>
            </a:solidFill>
            <a:prstDash val="solid"/>
            <a:miter lim="800000"/>
            <a:tailEnd type="triangle"/>
          </a:ln>
          <a:effectLst/>
        </p:spPr>
      </p:cxnSp>
      <p:cxnSp>
        <p:nvCxnSpPr>
          <p:cNvPr id="152" name="直接箭头连接符 58"/>
          <p:cNvCxnSpPr>
            <a:stCxn id="123" idx="4"/>
            <a:endCxn id="141" idx="0"/>
          </p:cNvCxnSpPr>
          <p:nvPr/>
        </p:nvCxnSpPr>
        <p:spPr>
          <a:xfrm flipH="1">
            <a:off x="5133496" y="3654258"/>
            <a:ext cx="258020" cy="208492"/>
          </a:xfrm>
          <a:prstGeom prst="straightConnector1">
            <a:avLst/>
          </a:prstGeom>
          <a:noFill/>
          <a:ln w="38100" cap="flat" cmpd="sng" algn="ctr">
            <a:solidFill>
              <a:srgbClr val="0033CC"/>
            </a:solidFill>
            <a:prstDash val="solid"/>
            <a:miter lim="800000"/>
            <a:tailEnd type="triangle"/>
          </a:ln>
          <a:effectLst/>
        </p:spPr>
      </p:cxnSp>
      <p:cxnSp>
        <p:nvCxnSpPr>
          <p:cNvPr id="153" name="直接箭头连接符 59"/>
          <p:cNvCxnSpPr>
            <a:stCxn id="129" idx="4"/>
            <a:endCxn id="137" idx="0"/>
          </p:cNvCxnSpPr>
          <p:nvPr/>
        </p:nvCxnSpPr>
        <p:spPr>
          <a:xfrm flipH="1">
            <a:off x="6735324" y="3654258"/>
            <a:ext cx="133967" cy="208492"/>
          </a:xfrm>
          <a:prstGeom prst="straightConnector1">
            <a:avLst/>
          </a:prstGeom>
          <a:noFill/>
          <a:ln w="38100" cap="flat" cmpd="sng" algn="ctr">
            <a:solidFill>
              <a:srgbClr val="0033CC"/>
            </a:solidFill>
            <a:prstDash val="solid"/>
            <a:miter lim="800000"/>
            <a:tailEnd type="triangle"/>
          </a:ln>
          <a:effectLst/>
        </p:spPr>
      </p:cxnSp>
      <p:cxnSp>
        <p:nvCxnSpPr>
          <p:cNvPr id="154" name="直接箭头连接符 60"/>
          <p:cNvCxnSpPr>
            <a:stCxn id="125" idx="4"/>
            <a:endCxn id="133" idx="0"/>
          </p:cNvCxnSpPr>
          <p:nvPr/>
        </p:nvCxnSpPr>
        <p:spPr>
          <a:xfrm>
            <a:off x="6130404" y="3654258"/>
            <a:ext cx="115126" cy="204259"/>
          </a:xfrm>
          <a:prstGeom prst="straightConnector1">
            <a:avLst/>
          </a:prstGeom>
          <a:noFill/>
          <a:ln w="38100" cap="flat" cmpd="sng" algn="ctr">
            <a:solidFill>
              <a:srgbClr val="0033CC"/>
            </a:solidFill>
            <a:prstDash val="solid"/>
            <a:miter lim="800000"/>
            <a:tailEnd type="triangle"/>
          </a:ln>
          <a:effectLst/>
        </p:spPr>
      </p:cxnSp>
      <p:cxnSp>
        <p:nvCxnSpPr>
          <p:cNvPr id="155" name="直接箭头连接符 61"/>
          <p:cNvCxnSpPr>
            <a:stCxn id="129" idx="4"/>
            <a:endCxn id="135" idx="0"/>
          </p:cNvCxnSpPr>
          <p:nvPr/>
        </p:nvCxnSpPr>
        <p:spPr>
          <a:xfrm>
            <a:off x="6869292" y="3654258"/>
            <a:ext cx="351139" cy="207563"/>
          </a:xfrm>
          <a:prstGeom prst="straightConnector1">
            <a:avLst/>
          </a:prstGeom>
          <a:noFill/>
          <a:ln w="38100" cap="flat" cmpd="sng" algn="ctr">
            <a:solidFill>
              <a:srgbClr val="0033CC"/>
            </a:solidFill>
            <a:prstDash val="solid"/>
            <a:miter lim="800000"/>
            <a:tailEnd type="triangle"/>
          </a:ln>
          <a:effectLst/>
        </p:spPr>
      </p:cxnSp>
      <p:cxnSp>
        <p:nvCxnSpPr>
          <p:cNvPr id="156" name="直接箭头连接符 62"/>
          <p:cNvCxnSpPr>
            <a:stCxn id="139" idx="4"/>
            <a:endCxn id="143" idx="0"/>
          </p:cNvCxnSpPr>
          <p:nvPr/>
        </p:nvCxnSpPr>
        <p:spPr>
          <a:xfrm>
            <a:off x="5641524" y="4230823"/>
            <a:ext cx="184729" cy="208456"/>
          </a:xfrm>
          <a:prstGeom prst="straightConnector1">
            <a:avLst/>
          </a:prstGeom>
          <a:noFill/>
          <a:ln w="38100" cap="flat" cmpd="sng" algn="ctr">
            <a:solidFill>
              <a:srgbClr val="0033CC"/>
            </a:solidFill>
            <a:prstDash val="solid"/>
            <a:miter lim="800000"/>
            <a:tailEnd type="triangle"/>
          </a:ln>
          <a:effectLst/>
        </p:spPr>
      </p:cxnSp>
      <p:sp>
        <p:nvSpPr>
          <p:cNvPr id="42" name="文本框 20"/>
          <p:cNvSpPr txBox="1"/>
          <p:nvPr/>
        </p:nvSpPr>
        <p:spPr>
          <a:xfrm>
            <a:off x="5886915" y="1878612"/>
            <a:ext cx="1238732" cy="307777"/>
          </a:xfrm>
          <a:prstGeom prst="rect">
            <a:avLst/>
          </a:prstGeom>
          <a:noFill/>
        </p:spPr>
        <p:txBody>
          <a:bodyPr wrap="square" rtlCol="0">
            <a:spAutoFit/>
          </a:bodyPr>
          <a:lstStyle/>
          <a:p>
            <a:r>
              <a:rPr lang="en-US" altLang="zh-CN" sz="1400" b="1" dirty="0">
                <a:solidFill>
                  <a:srgbClr val="FF0000"/>
                </a:solidFill>
              </a:rPr>
              <a:t>Remove H </a:t>
            </a:r>
            <a:endParaRPr lang="zh-CN" altLang="en-US" sz="1400" b="1" dirty="0">
              <a:solidFill>
                <a:srgbClr val="FF0000"/>
              </a:solidFill>
            </a:endParaRPr>
          </a:p>
        </p:txBody>
      </p:sp>
      <p:sp>
        <p:nvSpPr>
          <p:cNvPr id="43" name="文本框 69"/>
          <p:cNvSpPr txBox="1"/>
          <p:nvPr/>
        </p:nvSpPr>
        <p:spPr>
          <a:xfrm>
            <a:off x="4744161" y="2351540"/>
            <a:ext cx="1238732" cy="307777"/>
          </a:xfrm>
          <a:prstGeom prst="rect">
            <a:avLst/>
          </a:prstGeom>
          <a:noFill/>
        </p:spPr>
        <p:txBody>
          <a:bodyPr wrap="square" rtlCol="0">
            <a:spAutoFit/>
          </a:bodyPr>
          <a:lstStyle/>
          <a:p>
            <a:r>
              <a:rPr lang="en-US" altLang="zh-CN" sz="1400" b="1" dirty="0">
                <a:solidFill>
                  <a:srgbClr val="FF0000"/>
                </a:solidFill>
              </a:rPr>
              <a:t>Remove E </a:t>
            </a:r>
            <a:endParaRPr lang="zh-CN" altLang="en-US" sz="1400" b="1" dirty="0">
              <a:solidFill>
                <a:srgbClr val="FF0000"/>
              </a:solidFill>
            </a:endParaRPr>
          </a:p>
        </p:txBody>
      </p:sp>
    </p:spTree>
    <p:extLst>
      <p:ext uri="{BB962C8B-B14F-4D97-AF65-F5344CB8AC3E}">
        <p14:creationId xmlns:p14="http://schemas.microsoft.com/office/powerpoint/2010/main" val="164327270"/>
      </p:ext>
    </p:extLst>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p:cTn id="7" dur="500" fill="hold"/>
                                        <p:tgtEl>
                                          <p:spTgt spid="42"/>
                                        </p:tgtEl>
                                        <p:attrNameLst>
                                          <p:attrName>ppt_w</p:attrName>
                                        </p:attrNameLst>
                                      </p:cBhvr>
                                      <p:tavLst>
                                        <p:tav tm="0">
                                          <p:val>
                                            <p:fltVal val="0"/>
                                          </p:val>
                                        </p:tav>
                                        <p:tav tm="100000">
                                          <p:val>
                                            <p:strVal val="#ppt_w"/>
                                          </p:val>
                                        </p:tav>
                                      </p:tavLst>
                                    </p:anim>
                                    <p:anim calcmode="lin" valueType="num">
                                      <p:cBhvr>
                                        <p:cTn id="8" dur="500" fill="hold"/>
                                        <p:tgtEl>
                                          <p:spTgt spid="42"/>
                                        </p:tgtEl>
                                        <p:attrNameLst>
                                          <p:attrName>ppt_h</p:attrName>
                                        </p:attrNameLst>
                                      </p:cBhvr>
                                      <p:tavLst>
                                        <p:tav tm="0">
                                          <p:val>
                                            <p:fltVal val="0"/>
                                          </p:val>
                                        </p:tav>
                                        <p:tav tm="100000">
                                          <p:val>
                                            <p:strVal val="#ppt_h"/>
                                          </p:val>
                                        </p:tav>
                                      </p:tavLst>
                                    </p:anim>
                                    <p:animEffect transition="in" filter="fade">
                                      <p:cBhvr>
                                        <p:cTn id="9" dur="500"/>
                                        <p:tgtEl>
                                          <p:spTgt spid="42"/>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path" presetSubtype="0" accel="50000" decel="50000" fill="hold" nodeType="clickEffect">
                                  <p:stCondLst>
                                    <p:cond delay="0"/>
                                  </p:stCondLst>
                                  <p:childTnLst>
                                    <p:animMotion origin="layout" path="M -3.88889E-6 -2.22222E-6 L 0.0257 0.23056 " pathEditMode="relative" rAng="0" ptsTypes="AA">
                                      <p:cBhvr>
                                        <p:cTn id="13" dur="2000" fill="hold"/>
                                        <p:tgtEl>
                                          <p:spTgt spid="4"/>
                                        </p:tgtEl>
                                        <p:attrNameLst>
                                          <p:attrName>ppt_x</p:attrName>
                                          <p:attrName>ppt_y</p:attrName>
                                        </p:attrNameLst>
                                      </p:cBhvr>
                                      <p:rCtr x="1285" y="11528"/>
                                    </p:animMotion>
                                  </p:childTnLst>
                                </p:cTn>
                              </p:par>
                            </p:childTnLst>
                          </p:cTn>
                        </p:par>
                      </p:childTnLst>
                    </p:cTn>
                  </p:par>
                  <p:par>
                    <p:cTn id="14" fill="hold">
                      <p:stCondLst>
                        <p:cond delay="indefinite"/>
                      </p:stCondLst>
                      <p:childTnLst>
                        <p:par>
                          <p:cTn id="15" fill="hold">
                            <p:stCondLst>
                              <p:cond delay="0"/>
                            </p:stCondLst>
                            <p:childTnLst>
                              <p:par>
                                <p:cTn id="16" presetID="42" presetClass="path" presetSubtype="0" accel="50000" decel="50000" fill="hold" nodeType="clickEffect">
                                  <p:stCondLst>
                                    <p:cond delay="0"/>
                                  </p:stCondLst>
                                  <p:childTnLst>
                                    <p:animMotion origin="layout" path="M 1.66667E-6 3.7037E-6 L -0.02569 -0.23033 " pathEditMode="relative" rAng="0" ptsTypes="AA">
                                      <p:cBhvr>
                                        <p:cTn id="17" dur="2000" fill="hold"/>
                                        <p:tgtEl>
                                          <p:spTgt spid="5"/>
                                        </p:tgtEl>
                                        <p:attrNameLst>
                                          <p:attrName>ppt_x</p:attrName>
                                          <p:attrName>ppt_y</p:attrName>
                                        </p:attrNameLst>
                                      </p:cBhvr>
                                      <p:rCtr x="-1285" y="-11528"/>
                                    </p:animMotion>
                                  </p:childTnLst>
                                </p:cTn>
                              </p:par>
                            </p:childTnLst>
                          </p:cTn>
                        </p:par>
                      </p:childTnLst>
                    </p:cTn>
                  </p:par>
                  <p:par>
                    <p:cTn id="18" fill="hold">
                      <p:stCondLst>
                        <p:cond delay="indefinite"/>
                      </p:stCondLst>
                      <p:childTnLst>
                        <p:par>
                          <p:cTn id="19" fill="hold">
                            <p:stCondLst>
                              <p:cond delay="0"/>
                            </p:stCondLst>
                            <p:childTnLst>
                              <p:par>
                                <p:cTn id="20" presetID="26" presetClass="emph" presetSubtype="0" fill="hold" nodeType="clickEffect">
                                  <p:stCondLst>
                                    <p:cond delay="0"/>
                                  </p:stCondLst>
                                  <p:childTnLst>
                                    <p:animEffect transition="out" filter="fade">
                                      <p:cBhvr>
                                        <p:cTn id="21" dur="500" tmFilter="0, 0; .2, .5; .8, .5; 1, 0"/>
                                        <p:tgtEl>
                                          <p:spTgt spid="3">
                                            <p:txEl>
                                              <p:pRg st="2" end="2"/>
                                            </p:txEl>
                                          </p:spTgt>
                                        </p:tgtEl>
                                      </p:cBhvr>
                                    </p:animEffect>
                                    <p:animScale>
                                      <p:cBhvr>
                                        <p:cTn id="22" dur="250" autoRev="1" fill="hold"/>
                                        <p:tgtEl>
                                          <p:spTgt spid="3">
                                            <p:txEl>
                                              <p:pRg st="2" end="2"/>
                                            </p:txEl>
                                          </p:spTgt>
                                        </p:tgtEl>
                                      </p:cBhvr>
                                      <p:by x="105000" y="105000"/>
                                    </p:animScale>
                                  </p:childTnLst>
                                </p:cTn>
                              </p:par>
                              <p:par>
                                <p:cTn id="23" presetID="26" presetClass="emph" presetSubtype="0" fill="hold" nodeType="withEffect">
                                  <p:stCondLst>
                                    <p:cond delay="0"/>
                                  </p:stCondLst>
                                  <p:childTnLst>
                                    <p:animEffect transition="out" filter="fade">
                                      <p:cBhvr>
                                        <p:cTn id="24" dur="500" tmFilter="0, 0; .2, .5; .8, .5; 1, 0"/>
                                        <p:tgtEl>
                                          <p:spTgt spid="3">
                                            <p:txEl>
                                              <p:pRg st="3" end="3"/>
                                            </p:txEl>
                                          </p:spTgt>
                                        </p:tgtEl>
                                      </p:cBhvr>
                                    </p:animEffect>
                                    <p:animScale>
                                      <p:cBhvr>
                                        <p:cTn id="25" dur="250" autoRev="1" fill="hold"/>
                                        <p:tgtEl>
                                          <p:spTgt spid="3">
                                            <p:txEl>
                                              <p:pRg st="3" end="3"/>
                                            </p:txEl>
                                          </p:spTgt>
                                        </p:tgtEl>
                                      </p:cBhvr>
                                      <p:by x="105000" y="105000"/>
                                    </p:animScale>
                                  </p:childTnLst>
                                </p:cTn>
                              </p:par>
                            </p:childTnLst>
                          </p:cTn>
                        </p:par>
                      </p:childTnLst>
                    </p:cTn>
                  </p:par>
                  <p:par>
                    <p:cTn id="26" fill="hold">
                      <p:stCondLst>
                        <p:cond delay="indefinite"/>
                      </p:stCondLst>
                      <p:childTnLst>
                        <p:par>
                          <p:cTn id="27" fill="hold">
                            <p:stCondLst>
                              <p:cond delay="0"/>
                            </p:stCondLst>
                            <p:childTnLst>
                              <p:par>
                                <p:cTn id="28" presetID="22" presetClass="exit" presetSubtype="4" fill="hold" nodeType="clickEffect">
                                  <p:stCondLst>
                                    <p:cond delay="0"/>
                                  </p:stCondLst>
                                  <p:childTnLst>
                                    <p:animEffect transition="out" filter="wipe(down)">
                                      <p:cBhvr>
                                        <p:cTn id="29" dur="500"/>
                                        <p:tgtEl>
                                          <p:spTgt spid="4"/>
                                        </p:tgtEl>
                                      </p:cBhvr>
                                    </p:animEffect>
                                    <p:set>
                                      <p:cBhvr>
                                        <p:cTn id="30" dur="1" fill="hold">
                                          <p:stCondLst>
                                            <p:cond delay="499"/>
                                          </p:stCondLst>
                                        </p:cTn>
                                        <p:tgtEl>
                                          <p:spTgt spid="4"/>
                                        </p:tgtEl>
                                        <p:attrNameLst>
                                          <p:attrName>style.visibility</p:attrName>
                                        </p:attrNameLst>
                                      </p:cBhvr>
                                      <p:to>
                                        <p:strVal val="hidden"/>
                                      </p:to>
                                    </p:set>
                                  </p:childTnLst>
                                </p:cTn>
                              </p:par>
                              <p:par>
                                <p:cTn id="31" presetID="22" presetClass="exit" presetSubtype="4" fill="hold" nodeType="withEffect">
                                  <p:stCondLst>
                                    <p:cond delay="0"/>
                                  </p:stCondLst>
                                  <p:childTnLst>
                                    <p:animEffect transition="out" filter="wipe(down)">
                                      <p:cBhvr>
                                        <p:cTn id="32" dur="500"/>
                                        <p:tgtEl>
                                          <p:spTgt spid="153"/>
                                        </p:tgtEl>
                                      </p:cBhvr>
                                    </p:animEffect>
                                    <p:set>
                                      <p:cBhvr>
                                        <p:cTn id="33" dur="1" fill="hold">
                                          <p:stCondLst>
                                            <p:cond delay="499"/>
                                          </p:stCondLst>
                                        </p:cTn>
                                        <p:tgtEl>
                                          <p:spTgt spid="153"/>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53" presetClass="entr" presetSubtype="16" fill="hold" grpId="0" nodeType="clickEffect">
                                  <p:stCondLst>
                                    <p:cond delay="0"/>
                                  </p:stCondLst>
                                  <p:childTnLst>
                                    <p:set>
                                      <p:cBhvr>
                                        <p:cTn id="37" dur="1" fill="hold">
                                          <p:stCondLst>
                                            <p:cond delay="0"/>
                                          </p:stCondLst>
                                        </p:cTn>
                                        <p:tgtEl>
                                          <p:spTgt spid="43"/>
                                        </p:tgtEl>
                                        <p:attrNameLst>
                                          <p:attrName>style.visibility</p:attrName>
                                        </p:attrNameLst>
                                      </p:cBhvr>
                                      <p:to>
                                        <p:strVal val="visible"/>
                                      </p:to>
                                    </p:set>
                                    <p:anim calcmode="lin" valueType="num">
                                      <p:cBhvr>
                                        <p:cTn id="38" dur="500" fill="hold"/>
                                        <p:tgtEl>
                                          <p:spTgt spid="43"/>
                                        </p:tgtEl>
                                        <p:attrNameLst>
                                          <p:attrName>ppt_w</p:attrName>
                                        </p:attrNameLst>
                                      </p:cBhvr>
                                      <p:tavLst>
                                        <p:tav tm="0">
                                          <p:val>
                                            <p:fltVal val="0"/>
                                          </p:val>
                                        </p:tav>
                                        <p:tav tm="100000">
                                          <p:val>
                                            <p:strVal val="#ppt_w"/>
                                          </p:val>
                                        </p:tav>
                                      </p:tavLst>
                                    </p:anim>
                                    <p:anim calcmode="lin" valueType="num">
                                      <p:cBhvr>
                                        <p:cTn id="39" dur="500" fill="hold"/>
                                        <p:tgtEl>
                                          <p:spTgt spid="43"/>
                                        </p:tgtEl>
                                        <p:attrNameLst>
                                          <p:attrName>ppt_h</p:attrName>
                                        </p:attrNameLst>
                                      </p:cBhvr>
                                      <p:tavLst>
                                        <p:tav tm="0">
                                          <p:val>
                                            <p:fltVal val="0"/>
                                          </p:val>
                                        </p:tav>
                                        <p:tav tm="100000">
                                          <p:val>
                                            <p:strVal val="#ppt_h"/>
                                          </p:val>
                                        </p:tav>
                                      </p:tavLst>
                                    </p:anim>
                                    <p:animEffect transition="in" filter="fade">
                                      <p:cBhvr>
                                        <p:cTn id="40" dur="500"/>
                                        <p:tgtEl>
                                          <p:spTgt spid="43"/>
                                        </p:tgtEl>
                                      </p:cBhvr>
                                    </p:animEffect>
                                  </p:childTnLst>
                                </p:cTn>
                              </p:par>
                            </p:childTnLst>
                          </p:cTn>
                        </p:par>
                      </p:childTnLst>
                    </p:cTn>
                  </p:par>
                  <p:par>
                    <p:cTn id="41" fill="hold">
                      <p:stCondLst>
                        <p:cond delay="indefinite"/>
                      </p:stCondLst>
                      <p:childTnLst>
                        <p:par>
                          <p:cTn id="42" fill="hold">
                            <p:stCondLst>
                              <p:cond delay="0"/>
                            </p:stCondLst>
                            <p:childTnLst>
                              <p:par>
                                <p:cTn id="43" presetID="26" presetClass="emph" presetSubtype="0" fill="hold" nodeType="clickEffect">
                                  <p:stCondLst>
                                    <p:cond delay="0"/>
                                  </p:stCondLst>
                                  <p:childTnLst>
                                    <p:animEffect transition="out" filter="fade">
                                      <p:cBhvr>
                                        <p:cTn id="44" dur="500" tmFilter="0, 0; .2, .5; .8, .5; 1, 0"/>
                                        <p:tgtEl>
                                          <p:spTgt spid="6"/>
                                        </p:tgtEl>
                                      </p:cBhvr>
                                    </p:animEffect>
                                    <p:animScale>
                                      <p:cBhvr>
                                        <p:cTn id="45" dur="250" autoRev="1" fill="hold"/>
                                        <p:tgtEl>
                                          <p:spTgt spid="6"/>
                                        </p:tgtEl>
                                      </p:cBhvr>
                                      <p:by x="105000" y="105000"/>
                                    </p:animScale>
                                  </p:childTnLst>
                                </p:cTn>
                              </p:par>
                            </p:childTnLst>
                          </p:cTn>
                        </p:par>
                      </p:childTnLst>
                    </p:cTn>
                  </p:par>
                  <p:par>
                    <p:cTn id="46" fill="hold">
                      <p:stCondLst>
                        <p:cond delay="indefinite"/>
                      </p:stCondLst>
                      <p:childTnLst>
                        <p:par>
                          <p:cTn id="47" fill="hold">
                            <p:stCondLst>
                              <p:cond delay="0"/>
                            </p:stCondLst>
                            <p:childTnLst>
                              <p:par>
                                <p:cTn id="48" presetID="26" presetClass="emph" presetSubtype="0" fill="hold" nodeType="clickEffect">
                                  <p:stCondLst>
                                    <p:cond delay="0"/>
                                  </p:stCondLst>
                                  <p:childTnLst>
                                    <p:animEffect transition="out" filter="fade">
                                      <p:cBhvr>
                                        <p:cTn id="49" dur="500" tmFilter="0, 0; .2, .5; .8, .5; 1, 0"/>
                                        <p:tgtEl>
                                          <p:spTgt spid="7"/>
                                        </p:tgtEl>
                                      </p:cBhvr>
                                    </p:animEffect>
                                    <p:animScale>
                                      <p:cBhvr>
                                        <p:cTn id="50" dur="250" autoRev="1" fill="hold"/>
                                        <p:tgtEl>
                                          <p:spTgt spid="7"/>
                                        </p:tgtEl>
                                      </p:cBhvr>
                                      <p:by x="105000" y="105000"/>
                                    </p:animScale>
                                  </p:childTnLst>
                                </p:cTn>
                              </p:par>
                            </p:childTnLst>
                          </p:cTn>
                        </p:par>
                      </p:childTnLst>
                    </p:cTn>
                  </p:par>
                  <p:par>
                    <p:cTn id="51" fill="hold">
                      <p:stCondLst>
                        <p:cond delay="indefinite"/>
                      </p:stCondLst>
                      <p:childTnLst>
                        <p:par>
                          <p:cTn id="52" fill="hold">
                            <p:stCondLst>
                              <p:cond delay="0"/>
                            </p:stCondLst>
                            <p:childTnLst>
                              <p:par>
                                <p:cTn id="53" presetID="42" presetClass="path" presetSubtype="0" accel="50000" decel="50000" fill="hold" nodeType="clickEffect">
                                  <p:stCondLst>
                                    <p:cond delay="0"/>
                                  </p:stCondLst>
                                  <p:childTnLst>
                                    <p:animMotion origin="layout" path="M -4.72222E-6 3.7037E-6 L 0.04046 0.07801 " pathEditMode="relative" rAng="0" ptsTypes="AA">
                                      <p:cBhvr>
                                        <p:cTn id="54" dur="2000" fill="hold"/>
                                        <p:tgtEl>
                                          <p:spTgt spid="6"/>
                                        </p:tgtEl>
                                        <p:attrNameLst>
                                          <p:attrName>ppt_x</p:attrName>
                                          <p:attrName>ppt_y</p:attrName>
                                        </p:attrNameLst>
                                      </p:cBhvr>
                                      <p:rCtr x="2014" y="3889"/>
                                    </p:animMotion>
                                  </p:childTnLst>
                                </p:cTn>
                              </p:par>
                            </p:childTnLst>
                          </p:cTn>
                        </p:par>
                      </p:childTnLst>
                    </p:cTn>
                  </p:par>
                  <p:par>
                    <p:cTn id="55" fill="hold">
                      <p:stCondLst>
                        <p:cond delay="indefinite"/>
                      </p:stCondLst>
                      <p:childTnLst>
                        <p:par>
                          <p:cTn id="56" fill="hold">
                            <p:stCondLst>
                              <p:cond delay="0"/>
                            </p:stCondLst>
                            <p:childTnLst>
                              <p:par>
                                <p:cTn id="57" presetID="42" presetClass="path" presetSubtype="0" accel="50000" decel="50000" fill="hold" nodeType="clickEffect">
                                  <p:stCondLst>
                                    <p:cond delay="0"/>
                                  </p:stCondLst>
                                  <p:childTnLst>
                                    <p:animMotion origin="layout" path="M -2.5E-6 1.48148E-6 L -0.04028 -0.07847 " pathEditMode="relative" rAng="0" ptsTypes="AA">
                                      <p:cBhvr>
                                        <p:cTn id="58" dur="2000" fill="hold"/>
                                        <p:tgtEl>
                                          <p:spTgt spid="7"/>
                                        </p:tgtEl>
                                        <p:attrNameLst>
                                          <p:attrName>ppt_x</p:attrName>
                                          <p:attrName>ppt_y</p:attrName>
                                        </p:attrNameLst>
                                      </p:cBhvr>
                                      <p:rCtr x="-2049" y="-3750"/>
                                    </p:animMotion>
                                  </p:childTnLst>
                                </p:cTn>
                              </p:par>
                            </p:childTnLst>
                          </p:cTn>
                        </p:par>
                      </p:childTnLst>
                    </p:cTn>
                  </p:par>
                  <p:par>
                    <p:cTn id="59" fill="hold">
                      <p:stCondLst>
                        <p:cond delay="indefinite"/>
                      </p:stCondLst>
                      <p:childTnLst>
                        <p:par>
                          <p:cTn id="60" fill="hold">
                            <p:stCondLst>
                              <p:cond delay="0"/>
                            </p:stCondLst>
                            <p:childTnLst>
                              <p:par>
                                <p:cTn id="61" presetID="26" presetClass="emph" presetSubtype="0" fill="hold" nodeType="clickEffect">
                                  <p:stCondLst>
                                    <p:cond delay="0"/>
                                  </p:stCondLst>
                                  <p:childTnLst>
                                    <p:animEffect transition="out" filter="fade">
                                      <p:cBhvr>
                                        <p:cTn id="62" dur="500" tmFilter="0, 0; .2, .5; .8, .5; 1, 0"/>
                                        <p:tgtEl>
                                          <p:spTgt spid="3">
                                            <p:txEl>
                                              <p:pRg st="4" end="4"/>
                                            </p:txEl>
                                          </p:spTgt>
                                        </p:tgtEl>
                                      </p:cBhvr>
                                    </p:animEffect>
                                    <p:animScale>
                                      <p:cBhvr>
                                        <p:cTn id="63" dur="250" autoRev="1" fill="hold"/>
                                        <p:tgtEl>
                                          <p:spTgt spid="3">
                                            <p:txEl>
                                              <p:pRg st="4" end="4"/>
                                            </p:txEl>
                                          </p:spTgt>
                                        </p:tgtEl>
                                      </p:cBhvr>
                                      <p:by x="105000" y="105000"/>
                                    </p:animScale>
                                  </p:childTnLst>
                                </p:cTn>
                              </p:par>
                              <p:par>
                                <p:cTn id="64" presetID="26" presetClass="emph" presetSubtype="0" fill="hold" nodeType="withEffect">
                                  <p:stCondLst>
                                    <p:cond delay="0"/>
                                  </p:stCondLst>
                                  <p:childTnLst>
                                    <p:animEffect transition="out" filter="fade">
                                      <p:cBhvr>
                                        <p:cTn id="65" dur="500" tmFilter="0, 0; .2, .5; .8, .5; 1, 0"/>
                                        <p:tgtEl>
                                          <p:spTgt spid="3">
                                            <p:txEl>
                                              <p:pRg st="5" end="5"/>
                                            </p:txEl>
                                          </p:spTgt>
                                        </p:tgtEl>
                                      </p:cBhvr>
                                    </p:animEffect>
                                    <p:animScale>
                                      <p:cBhvr>
                                        <p:cTn id="66" dur="250" autoRev="1" fill="hold"/>
                                        <p:tgtEl>
                                          <p:spTgt spid="3">
                                            <p:txEl>
                                              <p:pRg st="5" end="5"/>
                                            </p:txEl>
                                          </p:spTgt>
                                        </p:tgtEl>
                                      </p:cBhvr>
                                      <p:by x="105000" y="105000"/>
                                    </p:animScale>
                                  </p:childTnLst>
                                </p:cTn>
                              </p:par>
                            </p:childTnLst>
                          </p:cTn>
                        </p:par>
                      </p:childTnLst>
                    </p:cTn>
                  </p:par>
                  <p:par>
                    <p:cTn id="67" fill="hold">
                      <p:stCondLst>
                        <p:cond delay="indefinite"/>
                      </p:stCondLst>
                      <p:childTnLst>
                        <p:par>
                          <p:cTn id="68" fill="hold">
                            <p:stCondLst>
                              <p:cond delay="0"/>
                            </p:stCondLst>
                            <p:childTnLst>
                              <p:par>
                                <p:cTn id="69" presetID="10" presetClass="exit" presetSubtype="0" fill="hold" nodeType="clickEffect">
                                  <p:stCondLst>
                                    <p:cond delay="0"/>
                                  </p:stCondLst>
                                  <p:childTnLst>
                                    <p:animEffect transition="out" filter="fade">
                                      <p:cBhvr>
                                        <p:cTn id="70" dur="500"/>
                                        <p:tgtEl>
                                          <p:spTgt spid="6"/>
                                        </p:tgtEl>
                                      </p:cBhvr>
                                    </p:animEffect>
                                    <p:set>
                                      <p:cBhvr>
                                        <p:cTn id="71" dur="1" fill="hold">
                                          <p:stCondLst>
                                            <p:cond delay="499"/>
                                          </p:stCondLst>
                                        </p:cTn>
                                        <p:tgtEl>
                                          <p:spTgt spid="6"/>
                                        </p:tgtEl>
                                        <p:attrNameLst>
                                          <p:attrName>style.visibility</p:attrName>
                                        </p:attrNameLst>
                                      </p:cBhvr>
                                      <p:to>
                                        <p:strVal val="hidden"/>
                                      </p:to>
                                    </p:set>
                                  </p:childTnLst>
                                </p:cTn>
                              </p:par>
                              <p:par>
                                <p:cTn id="72" presetID="10" presetClass="exit" presetSubtype="0" fill="hold" nodeType="withEffect">
                                  <p:stCondLst>
                                    <p:cond delay="0"/>
                                  </p:stCondLst>
                                  <p:childTnLst>
                                    <p:animEffect transition="out" filter="fade">
                                      <p:cBhvr>
                                        <p:cTn id="73" dur="500"/>
                                        <p:tgtEl>
                                          <p:spTgt spid="154"/>
                                        </p:tgtEl>
                                      </p:cBhvr>
                                    </p:animEffect>
                                    <p:set>
                                      <p:cBhvr>
                                        <p:cTn id="74" dur="1" fill="hold">
                                          <p:stCondLst>
                                            <p:cond delay="499"/>
                                          </p:stCondLst>
                                        </p:cTn>
                                        <p:tgtEl>
                                          <p:spTgt spid="154"/>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42" presetClass="path" presetSubtype="0" accel="50000" decel="50000" fill="hold" nodeType="clickEffect">
                                  <p:stCondLst>
                                    <p:cond delay="0"/>
                                  </p:stCondLst>
                                  <p:childTnLst>
                                    <p:animMotion origin="layout" path="M 3.88889E-6 -1.85185E-6 L -0.01267 -0.08333 " pathEditMode="relative" rAng="0" ptsTypes="AA">
                                      <p:cBhvr>
                                        <p:cTn id="78" dur="2000" fill="hold"/>
                                        <p:tgtEl>
                                          <p:spTgt spid="8"/>
                                        </p:tgtEl>
                                        <p:attrNameLst>
                                          <p:attrName>ppt_x</p:attrName>
                                          <p:attrName>ppt_y</p:attrName>
                                        </p:attrNameLst>
                                      </p:cBhvr>
                                      <p:rCtr x="-503" y="-472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3"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t>Questions</a:t>
            </a:r>
          </a:p>
        </p:txBody>
      </p:sp>
      <p:sp>
        <p:nvSpPr>
          <p:cNvPr id="4" name="Content Placeholder 1"/>
          <p:cNvSpPr txBox="1">
            <a:spLocks/>
          </p:cNvSpPr>
          <p:nvPr/>
        </p:nvSpPr>
        <p:spPr>
          <a:xfrm>
            <a:off x="1097280" y="1380226"/>
            <a:ext cx="6974399" cy="43224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en-SG" sz="1800" b="1"/>
              <a:t>Why will case 3 always go to case 1 or case 2?</a:t>
            </a:r>
          </a:p>
          <a:p>
            <a:pPr marL="230400" indent="0" algn="just">
              <a:lnSpc>
                <a:spcPct val="150000"/>
              </a:lnSpc>
              <a:buNone/>
            </a:pPr>
            <a:r>
              <a:rPr lang="en-SG" sz="1800"/>
              <a:t>A: because when X has 2 children, its successor is the minimum in its right subtree, so the successor should not have left child. </a:t>
            </a:r>
          </a:p>
          <a:p>
            <a:pPr marL="230400" indent="0" algn="just">
              <a:lnSpc>
                <a:spcPct val="150000"/>
              </a:lnSpc>
              <a:spcBef>
                <a:spcPts val="0"/>
              </a:spcBef>
              <a:buNone/>
            </a:pPr>
            <a:r>
              <a:rPr lang="en-SG" sz="1800"/>
              <a:t>It might have no child(case 1) or one right child(case 2).</a:t>
            </a:r>
          </a:p>
          <a:p>
            <a:pPr algn="just">
              <a:lnSpc>
                <a:spcPct val="150000"/>
              </a:lnSpc>
            </a:pPr>
            <a:r>
              <a:rPr lang="en-SG" sz="1800" b="1"/>
              <a:t>Could we swap x with predecessor instead of successor?</a:t>
            </a:r>
          </a:p>
          <a:p>
            <a:pPr marL="230400" indent="0" algn="just">
              <a:lnSpc>
                <a:spcPct val="150000"/>
              </a:lnSpc>
              <a:buNone/>
            </a:pPr>
            <a:r>
              <a:rPr lang="en-SG" sz="1800"/>
              <a:t>A: yes. </a:t>
            </a:r>
          </a:p>
        </p:txBody>
      </p:sp>
    </p:spTree>
    <p:extLst>
      <p:ext uri="{BB962C8B-B14F-4D97-AF65-F5344CB8AC3E}">
        <p14:creationId xmlns:p14="http://schemas.microsoft.com/office/powerpoint/2010/main" val="4058763317"/>
      </p:ext>
    </p:extLst>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NTU Verdana">
      <a:majorFont>
        <a:latin typeface="Verdana"/>
        <a:ea typeface=""/>
        <a:cs typeface=""/>
      </a:majorFont>
      <a:minorFont>
        <a:latin typeface="Verdana"/>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ui) 16S1_CE1007_LD_2.4_Switch statement_V1.0" id="{E370A65C-B71B-9A41-B0DE-A6DBB63ABAB2}" vid="{607BBFC8-5957-2646-80A9-AA80B6B298A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15ce9348-be2a-462b-8fc0-e1765a9b204a}" enabled="0" method="" siteId="{15ce9348-be2a-462b-8fc0-e1765a9b204a}" removed="1"/>
</clbl:labelList>
</file>

<file path=docProps/app.xml><?xml version="1.0" encoding="utf-8"?>
<Properties xmlns="http://schemas.openxmlformats.org/officeDocument/2006/extended-properties" xmlns:vt="http://schemas.openxmlformats.org/officeDocument/2006/docPropsVTypes">
  <Template>Prof Hui Template</Template>
  <TotalTime>20598</TotalTime>
  <Words>10033</Words>
  <Application>Microsoft Office PowerPoint</Application>
  <PresentationFormat>On-screen Show (4:3)</PresentationFormat>
  <Paragraphs>2543</Paragraphs>
  <Slides>102</Slides>
  <Notes>56</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102</vt:i4>
      </vt:variant>
    </vt:vector>
  </HeadingPairs>
  <TitlesOfParts>
    <vt:vector size="113" baseType="lpstr">
      <vt:lpstr>.AppleSystemUIFont</vt:lpstr>
      <vt:lpstr>Calibri (Body)</vt:lpstr>
      <vt:lpstr>Verdana (Body)</vt:lpstr>
      <vt:lpstr>Arial</vt:lpstr>
      <vt:lpstr>Arial</vt:lpstr>
      <vt:lpstr>Calibri</vt:lpstr>
      <vt:lpstr>Comic Sans MS</vt:lpstr>
      <vt:lpstr>Courier New</vt:lpstr>
      <vt:lpstr>Times New Roman</vt:lpstr>
      <vt:lpstr>Verdana</vt:lpstr>
      <vt:lpstr>1_Office Theme</vt:lpstr>
      <vt:lpstr>Stack and queue assignment</vt:lpstr>
      <vt:lpstr>Question 01</vt:lpstr>
      <vt:lpstr>Question 02</vt:lpstr>
      <vt:lpstr>Question 03</vt:lpstr>
      <vt:lpstr>Question 04</vt:lpstr>
      <vt:lpstr>Week 05 Labs and tutorial</vt:lpstr>
      <vt:lpstr>Makeup Labs in week 05</vt:lpstr>
      <vt:lpstr>Make up Tutorial in week 05</vt:lpstr>
      <vt:lpstr>Week 05 Practice Questions</vt:lpstr>
      <vt:lpstr>Lab Test 1 (05/03/2023 – 06/03/2024)</vt:lpstr>
      <vt:lpstr>Lab Test 1 (05/03/2023 – 06/03/2024)</vt:lpstr>
      <vt:lpstr>PowerPoint Presentation</vt:lpstr>
      <vt:lpstr>Outline</vt:lpstr>
      <vt:lpstr>Level-by-level: breadth-first search</vt:lpstr>
      <vt:lpstr>Level-by-level tree traversal</vt:lpstr>
      <vt:lpstr>Level-by-level tree traversal</vt:lpstr>
      <vt:lpstr>Level-by-level tree traversal</vt:lpstr>
      <vt:lpstr>Level-by-level tree traversal</vt:lpstr>
      <vt:lpstr>Level-by-level tree traversal</vt:lpstr>
      <vt:lpstr>Level-by-level tree traversal</vt:lpstr>
      <vt:lpstr>Level-by-level tree traversal</vt:lpstr>
      <vt:lpstr>Level-by-level tree traversal</vt:lpstr>
      <vt:lpstr>Level-order Tree Traversal</vt:lpstr>
      <vt:lpstr>concept</vt:lpstr>
      <vt:lpstr>concept</vt:lpstr>
      <vt:lpstr>Level-order Tree Traversal</vt:lpstr>
      <vt:lpstr>Question 1 - solution</vt:lpstr>
      <vt:lpstr>Level-order Tree Traversal</vt:lpstr>
      <vt:lpstr>Level-order Tree Traversal</vt:lpstr>
      <vt:lpstr>Outline</vt:lpstr>
      <vt:lpstr>Preorder Traversal with a Stack</vt:lpstr>
      <vt:lpstr>Preorder Traversal with a Stack</vt:lpstr>
      <vt:lpstr>Preorder Traversal with a Stack</vt:lpstr>
      <vt:lpstr>Preorder Traversal with a Stack</vt:lpstr>
      <vt:lpstr>Preorder Traversal with a Stack</vt:lpstr>
      <vt:lpstr>Preorder Traversal with a Stack</vt:lpstr>
      <vt:lpstr>Preorder Traversal with a Stack</vt:lpstr>
      <vt:lpstr>Preorder Traversal with a Stack</vt:lpstr>
      <vt:lpstr>Preorder Traversal with a Stack</vt:lpstr>
      <vt:lpstr>Preorder Traversal with a Stack</vt:lpstr>
      <vt:lpstr>Preorder Traversal with a Stack</vt:lpstr>
      <vt:lpstr>Preorder Traversal with a Stack</vt:lpstr>
      <vt:lpstr>Preorder Traversal with a Stack</vt:lpstr>
      <vt:lpstr>Preorder traversal with a stack</vt:lpstr>
      <vt:lpstr>concept</vt:lpstr>
      <vt:lpstr>Preorder traversal with a stack</vt:lpstr>
      <vt:lpstr>Question 1 - solution</vt:lpstr>
      <vt:lpstr>Preorder traversal with a stack</vt:lpstr>
      <vt:lpstr>Preorder traversal with a stack</vt:lpstr>
      <vt:lpstr>You should be able to</vt:lpstr>
      <vt:lpstr>PowerPoint Presentation</vt:lpstr>
      <vt:lpstr>Recall: WHY TREES?</vt:lpstr>
      <vt:lpstr>OUTLINE</vt:lpstr>
      <vt:lpstr>Item Search-linked list</vt:lpstr>
      <vt:lpstr>Item Search-linked list</vt:lpstr>
      <vt:lpstr>Is there a way to organize the data so that item search can be more efficient?</vt:lpstr>
      <vt:lpstr>PowerPoint Presentation</vt:lpstr>
      <vt:lpstr>It forms a Binary Search Tree (BST)</vt:lpstr>
      <vt:lpstr>OUTLINE</vt:lpstr>
      <vt:lpstr>Binary Search Tree(BST)</vt:lpstr>
      <vt:lpstr>Binary Search Tree</vt:lpstr>
      <vt:lpstr>BST is for efficient item search</vt:lpstr>
      <vt:lpstr>BST is efficient for item search</vt:lpstr>
      <vt:lpstr>BST is efficient for item search</vt:lpstr>
      <vt:lpstr>How do we get Minimal H= log2n</vt:lpstr>
      <vt:lpstr>Another BST</vt:lpstr>
      <vt:lpstr>Notice: not all BST are efficient for search</vt:lpstr>
      <vt:lpstr>RECALL: Number game [1, 15]</vt:lpstr>
      <vt:lpstr>RECALL: Number game [1, 15]</vt:lpstr>
      <vt:lpstr>Exercise:  Which Binary Trees is efficient for search ?</vt:lpstr>
      <vt:lpstr>Think: What is the visiting sequence using In-order Traversal for a BST?</vt:lpstr>
      <vt:lpstr>Mapping: tree(In-order)  list</vt:lpstr>
      <vt:lpstr>Features</vt:lpstr>
      <vt:lpstr>Features</vt:lpstr>
      <vt:lpstr>OUTLINE</vt:lpstr>
      <vt:lpstr>Binary Search Tree(BST)</vt:lpstr>
      <vt:lpstr>BST Traversal (BSTT)</vt:lpstr>
      <vt:lpstr>BST Traversal (BSTT)</vt:lpstr>
      <vt:lpstr>BST Traversal (BSTT)</vt:lpstr>
      <vt:lpstr>BST Traversal (BSTT)</vt:lpstr>
      <vt:lpstr>BST Traversal (BSTT) – finding ‘b’</vt:lpstr>
      <vt:lpstr>BST Traversal (BSTT)</vt:lpstr>
      <vt:lpstr>BST Traversal (BSTT) – finding ‘A’</vt:lpstr>
      <vt:lpstr>OUTLINE</vt:lpstr>
      <vt:lpstr>Inserting a node into a BST</vt:lpstr>
      <vt:lpstr>Inserting a node into a BST</vt:lpstr>
      <vt:lpstr>Inserting a node into a BST</vt:lpstr>
      <vt:lpstr>Inserting a node into a BST</vt:lpstr>
      <vt:lpstr>Inserting a node into a BST</vt:lpstr>
      <vt:lpstr>Inserting a node into a BST</vt:lpstr>
      <vt:lpstr>OUTLINE</vt:lpstr>
      <vt:lpstr>Removing a node from a BST</vt:lpstr>
      <vt:lpstr>Removing a node from a BST</vt:lpstr>
      <vt:lpstr>Removing a node from a BST</vt:lpstr>
      <vt:lpstr>Removing a node from a BST</vt:lpstr>
      <vt:lpstr>Removing a node from a BST</vt:lpstr>
      <vt:lpstr>What is the successor of X?</vt:lpstr>
      <vt:lpstr>Removing a node from a BST</vt:lpstr>
      <vt:lpstr>Questions</vt:lpstr>
      <vt:lpstr>Removing a node from a BST</vt:lpstr>
      <vt:lpstr>What is the successor of X?</vt:lpstr>
      <vt:lpstr>Today you should be able to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Owen Noel Newton Fernando (Dr)</cp:lastModifiedBy>
  <cp:revision>460</cp:revision>
  <cp:lastPrinted>2023-02-14T05:50:41Z</cp:lastPrinted>
  <dcterms:created xsi:type="dcterms:W3CDTF">2017-06-13T06:38:25Z</dcterms:created>
  <dcterms:modified xsi:type="dcterms:W3CDTF">2024-02-13T06:10:32Z</dcterms:modified>
</cp:coreProperties>
</file>