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258" r:id="rId3"/>
    <p:sldId id="266" r:id="rId4"/>
    <p:sldId id="268" r:id="rId5"/>
    <p:sldId id="267" r:id="rId6"/>
    <p:sldId id="269" r:id="rId7"/>
    <p:sldId id="270" r:id="rId8"/>
    <p:sldId id="271" r:id="rId9"/>
    <p:sldId id="272" r:id="rId10"/>
    <p:sldId id="274" r:id="rId11"/>
    <p:sldId id="273"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209"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F8ED3-9F9E-484D-BA6A-55CCE0EC3063}" type="datetimeFigureOut">
              <a:rPr lang="zh-CN" altLang="en-US" smtClean="0"/>
              <a:t>2023/10/9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A7DD6-6A20-4AB7-97D8-C5699E4FDA8A}" type="slidenum">
              <a:rPr lang="zh-CN" altLang="en-US" smtClean="0"/>
              <a:t>‹#›</a:t>
            </a:fld>
            <a:endParaRPr lang="zh-CN" altLang="en-US"/>
          </a:p>
        </p:txBody>
      </p:sp>
    </p:spTree>
    <p:extLst>
      <p:ext uri="{BB962C8B-B14F-4D97-AF65-F5344CB8AC3E}">
        <p14:creationId xmlns:p14="http://schemas.microsoft.com/office/powerpoint/2010/main" val="320310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BA7DD6-6A20-4AB7-97D8-C5699E4FDA8A}" type="slidenum">
              <a:rPr lang="zh-CN" altLang="en-US" smtClean="0"/>
              <a:t>20</a:t>
            </a:fld>
            <a:endParaRPr lang="zh-CN" altLang="en-US"/>
          </a:p>
        </p:txBody>
      </p:sp>
    </p:spTree>
    <p:extLst>
      <p:ext uri="{BB962C8B-B14F-4D97-AF65-F5344CB8AC3E}">
        <p14:creationId xmlns:p14="http://schemas.microsoft.com/office/powerpoint/2010/main" val="326645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D7592-AB3B-4E62-BD56-9CB72B1E4D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E1D19F-2A89-E777-7594-54AA0EC1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FD9EE53-235D-1DA4-5AEB-98962E154276}"/>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7708201B-9173-4B77-4F0C-C06897EB0B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F9D2C9-D889-22F5-7842-D77DBAEC9A7A}"/>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75241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3176E-9041-F198-8947-252557BF83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CAE58B-72FD-42D0-4268-24CF0345B8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4B47B3-3340-CF2F-DE5F-257DCB3F11E7}"/>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02AF2D2D-D617-0EDF-2A57-3A511E4106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97BA16-D7B7-4934-AA64-92469E1EDE0C}"/>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334640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E39FF-19B4-7526-2BB8-442EB616BF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C8196C-CBD9-7080-9CD1-D1CC191A3C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4CD82D-AF03-ED10-D2DF-090AFF71FBF5}"/>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8FE7C7F2-410A-3836-AB04-D2A46D35B3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7C5D8B-2CCE-82A0-2B45-8E478C35EBD1}"/>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876881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325" y="2130558"/>
            <a:ext cx="10363351" cy="1469760"/>
          </a:xfrm>
        </p:spPr>
        <p:txBody>
          <a:bodyPr/>
          <a:lstStyle/>
          <a:p>
            <a:r>
              <a:rPr lang="en-US"/>
              <a:t>Click to edit Master title style</a:t>
            </a:r>
          </a:p>
        </p:txBody>
      </p:sp>
      <p:sp>
        <p:nvSpPr>
          <p:cNvPr id="3" name="Subtitle 2"/>
          <p:cNvSpPr>
            <a:spLocks noGrp="1"/>
          </p:cNvSpPr>
          <p:nvPr>
            <p:ph type="subTitle" idx="1"/>
          </p:nvPr>
        </p:nvSpPr>
        <p:spPr>
          <a:xfrm>
            <a:off x="1828649" y="3886068"/>
            <a:ext cx="8534702" cy="1752865"/>
          </a:xfrm>
        </p:spPr>
        <p:txBody>
          <a:bodyPr/>
          <a:lstStyle>
            <a:lvl1pPr marL="0" indent="0" algn="ctr">
              <a:buNone/>
              <a:defRPr/>
            </a:lvl1pPr>
            <a:lvl2pPr marL="108859" indent="0" algn="ctr">
              <a:buNone/>
              <a:defRPr/>
            </a:lvl2pPr>
            <a:lvl3pPr marL="217719" indent="0" algn="ctr">
              <a:buNone/>
              <a:defRPr/>
            </a:lvl3pPr>
            <a:lvl4pPr marL="326578" indent="0" algn="ctr">
              <a:buNone/>
              <a:defRPr/>
            </a:lvl4pPr>
            <a:lvl5pPr marL="435437" indent="0" algn="ctr">
              <a:buNone/>
              <a:defRPr/>
            </a:lvl5pPr>
            <a:lvl6pPr marL="544297" indent="0" algn="ctr">
              <a:buNone/>
              <a:defRPr/>
            </a:lvl6pPr>
            <a:lvl7pPr marL="653156" indent="0" algn="ctr">
              <a:buNone/>
              <a:defRPr/>
            </a:lvl7pPr>
            <a:lvl8pPr marL="762015" indent="0" algn="ctr">
              <a:buNone/>
              <a:defRPr/>
            </a:lvl8pPr>
            <a:lvl9pPr marL="870875"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43BAA60-B607-4CF6-8A9D-479B3E0A5E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627C291-6C9A-4966-9BFE-BCFC55B3C3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44AD794-6EE2-401C-B238-73EA368E1F2B}"/>
              </a:ext>
            </a:extLst>
          </p:cNvPr>
          <p:cNvSpPr>
            <a:spLocks noGrp="1" noChangeArrowheads="1"/>
          </p:cNvSpPr>
          <p:nvPr>
            <p:ph type="sldNum" sz="quarter" idx="12"/>
          </p:nvPr>
        </p:nvSpPr>
        <p:spPr>
          <a:ln/>
        </p:spPr>
        <p:txBody>
          <a:bodyPr/>
          <a:lstStyle>
            <a:lvl1pPr>
              <a:defRPr/>
            </a:lvl1pPr>
          </a:lstStyle>
          <a:p>
            <a:fld id="{3018E5E4-4A3E-4F24-9868-B05B3FAE2D1B}" type="slidenum">
              <a:rPr lang="en-US" altLang="en-US"/>
              <a:pPr/>
              <a:t>‹#›</a:t>
            </a:fld>
            <a:endParaRPr lang="en-US" altLang="en-US"/>
          </a:p>
        </p:txBody>
      </p:sp>
    </p:spTree>
    <p:extLst>
      <p:ext uri="{BB962C8B-B14F-4D97-AF65-F5344CB8AC3E}">
        <p14:creationId xmlns:p14="http://schemas.microsoft.com/office/powerpoint/2010/main" val="3300772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7460663-A02E-4DEE-82BD-8653E0B817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2D0DC8-36C8-4322-87DD-8840A6E89D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43129D-CF1D-4317-9048-887D2405105E}"/>
              </a:ext>
            </a:extLst>
          </p:cNvPr>
          <p:cNvSpPr>
            <a:spLocks noGrp="1" noChangeArrowheads="1"/>
          </p:cNvSpPr>
          <p:nvPr>
            <p:ph type="sldNum" sz="quarter" idx="12"/>
          </p:nvPr>
        </p:nvSpPr>
        <p:spPr>
          <a:ln/>
        </p:spPr>
        <p:txBody>
          <a:bodyPr/>
          <a:lstStyle>
            <a:lvl1pPr>
              <a:defRPr/>
            </a:lvl1pPr>
          </a:lstStyle>
          <a:p>
            <a:fld id="{FD908AB3-D07B-4D35-AD38-18E17B5D0B19}" type="slidenum">
              <a:rPr lang="en-US" altLang="en-US"/>
              <a:pPr/>
              <a:t>‹#›</a:t>
            </a:fld>
            <a:endParaRPr lang="en-US" altLang="en-US"/>
          </a:p>
        </p:txBody>
      </p:sp>
    </p:spTree>
    <p:extLst>
      <p:ext uri="{BB962C8B-B14F-4D97-AF65-F5344CB8AC3E}">
        <p14:creationId xmlns:p14="http://schemas.microsoft.com/office/powerpoint/2010/main" val="3435479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66"/>
            <a:ext cx="10363351" cy="1361943"/>
          </a:xfrm>
        </p:spPr>
        <p:txBody>
          <a:bodyPr anchor="t"/>
          <a:lstStyle>
            <a:lvl1pPr algn="l">
              <a:defRPr sz="952" b="1" cap="all"/>
            </a:lvl1pPr>
          </a:lstStyle>
          <a:p>
            <a:r>
              <a:rPr lang="en-US"/>
              <a:t>Click to edit Master title style</a:t>
            </a:r>
          </a:p>
        </p:txBody>
      </p:sp>
      <p:sp>
        <p:nvSpPr>
          <p:cNvPr id="3" name="Text Placeholder 2"/>
          <p:cNvSpPr>
            <a:spLocks noGrp="1"/>
          </p:cNvSpPr>
          <p:nvPr>
            <p:ph type="body" idx="1"/>
          </p:nvPr>
        </p:nvSpPr>
        <p:spPr>
          <a:xfrm>
            <a:off x="963084" y="2906779"/>
            <a:ext cx="10363351" cy="1500188"/>
          </a:xfrm>
        </p:spPr>
        <p:txBody>
          <a:bodyPr anchor="b"/>
          <a:lstStyle>
            <a:lvl1pPr marL="0" indent="0">
              <a:buNone/>
              <a:defRPr sz="476"/>
            </a:lvl1pPr>
            <a:lvl2pPr marL="108859" indent="0">
              <a:buNone/>
              <a:defRPr sz="429"/>
            </a:lvl2pPr>
            <a:lvl3pPr marL="217719" indent="0">
              <a:buNone/>
              <a:defRPr sz="381"/>
            </a:lvl3pPr>
            <a:lvl4pPr marL="326578" indent="0">
              <a:buNone/>
              <a:defRPr sz="333"/>
            </a:lvl4pPr>
            <a:lvl5pPr marL="435437" indent="0">
              <a:buNone/>
              <a:defRPr sz="333"/>
            </a:lvl5pPr>
            <a:lvl6pPr marL="544297" indent="0">
              <a:buNone/>
              <a:defRPr sz="333"/>
            </a:lvl6pPr>
            <a:lvl7pPr marL="653156" indent="0">
              <a:buNone/>
              <a:defRPr sz="333"/>
            </a:lvl7pPr>
            <a:lvl8pPr marL="762015" indent="0">
              <a:buNone/>
              <a:defRPr sz="333"/>
            </a:lvl8pPr>
            <a:lvl9pPr marL="870875" indent="0">
              <a:buNone/>
              <a:defRPr sz="333"/>
            </a:lvl9pPr>
          </a:lstStyle>
          <a:p>
            <a:pPr lvl="0"/>
            <a:r>
              <a:rPr lang="en-US"/>
              <a:t>Click to edit Master text styles</a:t>
            </a:r>
          </a:p>
        </p:txBody>
      </p:sp>
      <p:sp>
        <p:nvSpPr>
          <p:cNvPr id="4" name="Rectangle 4">
            <a:extLst>
              <a:ext uri="{FF2B5EF4-FFF2-40B4-BE49-F238E27FC236}">
                <a16:creationId xmlns:a16="http://schemas.microsoft.com/office/drawing/2014/main" id="{541C3D8E-E6F0-4489-91DD-E2ED3B4FF8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33DA9B-E20D-4227-BC26-AFCFD832A4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295A9E7-EE5E-459B-B61D-BEF8458F258B}"/>
              </a:ext>
            </a:extLst>
          </p:cNvPr>
          <p:cNvSpPr>
            <a:spLocks noGrp="1" noChangeArrowheads="1"/>
          </p:cNvSpPr>
          <p:nvPr>
            <p:ph type="sldNum" sz="quarter" idx="12"/>
          </p:nvPr>
        </p:nvSpPr>
        <p:spPr>
          <a:ln/>
        </p:spPr>
        <p:txBody>
          <a:bodyPr/>
          <a:lstStyle>
            <a:lvl1pPr>
              <a:defRPr/>
            </a:lvl1pPr>
          </a:lstStyle>
          <a:p>
            <a:fld id="{C6AC2D50-4B3B-4371-8A15-98C88D86D92A}" type="slidenum">
              <a:rPr lang="en-US" altLang="en-US"/>
              <a:pPr/>
              <a:t>‹#›</a:t>
            </a:fld>
            <a:endParaRPr lang="en-US" altLang="en-US"/>
          </a:p>
        </p:txBody>
      </p:sp>
    </p:spTree>
    <p:extLst>
      <p:ext uri="{BB962C8B-B14F-4D97-AF65-F5344CB8AC3E}">
        <p14:creationId xmlns:p14="http://schemas.microsoft.com/office/powerpoint/2010/main" val="202344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325" y="1981068"/>
            <a:ext cx="5163533" cy="4114932"/>
          </a:xfrm>
        </p:spPr>
        <p:txBody>
          <a:bodyPr/>
          <a:lstStyle>
            <a:lvl1pPr>
              <a:defRPr sz="667"/>
            </a:lvl1pPr>
            <a:lvl2pPr>
              <a:defRPr sz="571"/>
            </a:lvl2pPr>
            <a:lvl3pPr>
              <a:defRPr sz="476"/>
            </a:lvl3pPr>
            <a:lvl4pPr>
              <a:defRPr sz="429"/>
            </a:lvl4pPr>
            <a:lvl5pPr>
              <a:defRPr sz="429"/>
            </a:lvl5pPr>
            <a:lvl6pPr>
              <a:defRPr sz="429"/>
            </a:lvl6pPr>
            <a:lvl7pPr>
              <a:defRPr sz="429"/>
            </a:lvl7pPr>
            <a:lvl8pPr>
              <a:defRPr sz="429"/>
            </a:lvl8pPr>
            <a:lvl9pPr>
              <a:defRPr sz="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14143" y="1981068"/>
            <a:ext cx="5163533" cy="4114932"/>
          </a:xfrm>
        </p:spPr>
        <p:txBody>
          <a:bodyPr/>
          <a:lstStyle>
            <a:lvl1pPr>
              <a:defRPr sz="667"/>
            </a:lvl1pPr>
            <a:lvl2pPr>
              <a:defRPr sz="571"/>
            </a:lvl2pPr>
            <a:lvl3pPr>
              <a:defRPr sz="476"/>
            </a:lvl3pPr>
            <a:lvl4pPr>
              <a:defRPr sz="429"/>
            </a:lvl4pPr>
            <a:lvl5pPr>
              <a:defRPr sz="429"/>
            </a:lvl5pPr>
            <a:lvl6pPr>
              <a:defRPr sz="429"/>
            </a:lvl6pPr>
            <a:lvl7pPr>
              <a:defRPr sz="429"/>
            </a:lvl7pPr>
            <a:lvl8pPr>
              <a:defRPr sz="429"/>
            </a:lvl8pPr>
            <a:lvl9pPr>
              <a:defRPr sz="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B1C9BC3-7611-4BA9-B150-21C2F72B94A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DC02C22-BCD5-43B8-A581-F3EF9F9861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38FB06E-B2D0-49AB-B54C-29D11136EB41}"/>
              </a:ext>
            </a:extLst>
          </p:cNvPr>
          <p:cNvSpPr>
            <a:spLocks noGrp="1" noChangeArrowheads="1"/>
          </p:cNvSpPr>
          <p:nvPr>
            <p:ph type="sldNum" sz="quarter" idx="12"/>
          </p:nvPr>
        </p:nvSpPr>
        <p:spPr>
          <a:ln/>
        </p:spPr>
        <p:txBody>
          <a:bodyPr/>
          <a:lstStyle>
            <a:lvl1pPr>
              <a:defRPr/>
            </a:lvl1pPr>
          </a:lstStyle>
          <a:p>
            <a:fld id="{5FD96664-5D30-4BA6-83F9-24D4803B1663}" type="slidenum">
              <a:rPr lang="en-US" altLang="en-US"/>
              <a:pPr/>
              <a:t>‹#›</a:t>
            </a:fld>
            <a:endParaRPr lang="en-US" altLang="en-US"/>
          </a:p>
        </p:txBody>
      </p:sp>
    </p:spTree>
    <p:extLst>
      <p:ext uri="{BB962C8B-B14F-4D97-AF65-F5344CB8AC3E}">
        <p14:creationId xmlns:p14="http://schemas.microsoft.com/office/powerpoint/2010/main" val="2504592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76" y="274505"/>
            <a:ext cx="1097264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76" y="1535245"/>
            <a:ext cx="5386917" cy="639630"/>
          </a:xfrm>
        </p:spPr>
        <p:txBody>
          <a:bodyPr anchor="b"/>
          <a:lstStyle>
            <a:lvl1pPr marL="0" indent="0">
              <a:buNone/>
              <a:defRPr sz="571" b="1"/>
            </a:lvl1pPr>
            <a:lvl2pPr marL="108859" indent="0">
              <a:buNone/>
              <a:defRPr sz="476" b="1"/>
            </a:lvl2pPr>
            <a:lvl3pPr marL="217719" indent="0">
              <a:buNone/>
              <a:defRPr sz="429" b="1"/>
            </a:lvl3pPr>
            <a:lvl4pPr marL="326578" indent="0">
              <a:buNone/>
              <a:defRPr sz="381" b="1"/>
            </a:lvl4pPr>
            <a:lvl5pPr marL="435437" indent="0">
              <a:buNone/>
              <a:defRPr sz="381" b="1"/>
            </a:lvl5pPr>
            <a:lvl6pPr marL="544297" indent="0">
              <a:buNone/>
              <a:defRPr sz="381" b="1"/>
            </a:lvl6pPr>
            <a:lvl7pPr marL="653156" indent="0">
              <a:buNone/>
              <a:defRPr sz="381" b="1"/>
            </a:lvl7pPr>
            <a:lvl8pPr marL="762015" indent="0">
              <a:buNone/>
              <a:defRPr sz="381" b="1"/>
            </a:lvl8pPr>
            <a:lvl9pPr marL="870875" indent="0">
              <a:buNone/>
              <a:defRPr sz="381" b="1"/>
            </a:lvl9pPr>
          </a:lstStyle>
          <a:p>
            <a:pPr lvl="0"/>
            <a:r>
              <a:rPr lang="en-US"/>
              <a:t>Click to edit Master text styles</a:t>
            </a:r>
          </a:p>
        </p:txBody>
      </p:sp>
      <p:sp>
        <p:nvSpPr>
          <p:cNvPr id="4" name="Content Placeholder 3"/>
          <p:cNvSpPr>
            <a:spLocks noGrp="1"/>
          </p:cNvSpPr>
          <p:nvPr>
            <p:ph sz="half" idx="2"/>
          </p:nvPr>
        </p:nvSpPr>
        <p:spPr>
          <a:xfrm>
            <a:off x="609676" y="2174875"/>
            <a:ext cx="5386917" cy="3951221"/>
          </a:xfrm>
        </p:spPr>
        <p:txBody>
          <a:bodyPr/>
          <a:lstStyle>
            <a:lvl1pPr>
              <a:defRPr sz="571"/>
            </a:lvl1pPr>
            <a:lvl2pPr>
              <a:defRPr sz="476"/>
            </a:lvl2pPr>
            <a:lvl3pPr>
              <a:defRPr sz="429"/>
            </a:lvl3pPr>
            <a:lvl4pPr>
              <a:defRPr sz="381"/>
            </a:lvl4pPr>
            <a:lvl5pPr>
              <a:defRPr sz="381"/>
            </a:lvl5pPr>
            <a:lvl6pPr>
              <a:defRPr sz="381"/>
            </a:lvl6pPr>
            <a:lvl7pPr>
              <a:defRPr sz="381"/>
            </a:lvl7pPr>
            <a:lvl8pPr>
              <a:defRPr sz="381"/>
            </a:lvl8pPr>
            <a:lvl9pPr>
              <a:defRPr sz="3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518" y="1535245"/>
            <a:ext cx="5388807" cy="639630"/>
          </a:xfrm>
        </p:spPr>
        <p:txBody>
          <a:bodyPr anchor="b"/>
          <a:lstStyle>
            <a:lvl1pPr marL="0" indent="0">
              <a:buNone/>
              <a:defRPr sz="571" b="1"/>
            </a:lvl1pPr>
            <a:lvl2pPr marL="108859" indent="0">
              <a:buNone/>
              <a:defRPr sz="476" b="1"/>
            </a:lvl2pPr>
            <a:lvl3pPr marL="217719" indent="0">
              <a:buNone/>
              <a:defRPr sz="429" b="1"/>
            </a:lvl3pPr>
            <a:lvl4pPr marL="326578" indent="0">
              <a:buNone/>
              <a:defRPr sz="381" b="1"/>
            </a:lvl4pPr>
            <a:lvl5pPr marL="435437" indent="0">
              <a:buNone/>
              <a:defRPr sz="381" b="1"/>
            </a:lvl5pPr>
            <a:lvl6pPr marL="544297" indent="0">
              <a:buNone/>
              <a:defRPr sz="381" b="1"/>
            </a:lvl6pPr>
            <a:lvl7pPr marL="653156" indent="0">
              <a:buNone/>
              <a:defRPr sz="381" b="1"/>
            </a:lvl7pPr>
            <a:lvl8pPr marL="762015" indent="0">
              <a:buNone/>
              <a:defRPr sz="381" b="1"/>
            </a:lvl8pPr>
            <a:lvl9pPr marL="870875" indent="0">
              <a:buNone/>
              <a:defRPr sz="381" b="1"/>
            </a:lvl9pPr>
          </a:lstStyle>
          <a:p>
            <a:pPr lvl="0"/>
            <a:r>
              <a:rPr lang="en-US"/>
              <a:t>Click to edit Master text styles</a:t>
            </a:r>
          </a:p>
        </p:txBody>
      </p:sp>
      <p:sp>
        <p:nvSpPr>
          <p:cNvPr id="6" name="Content Placeholder 5"/>
          <p:cNvSpPr>
            <a:spLocks noGrp="1"/>
          </p:cNvSpPr>
          <p:nvPr>
            <p:ph sz="quarter" idx="4"/>
          </p:nvPr>
        </p:nvSpPr>
        <p:spPr>
          <a:xfrm>
            <a:off x="6193518" y="2174875"/>
            <a:ext cx="5388807" cy="3951221"/>
          </a:xfrm>
        </p:spPr>
        <p:txBody>
          <a:bodyPr/>
          <a:lstStyle>
            <a:lvl1pPr>
              <a:defRPr sz="571"/>
            </a:lvl1pPr>
            <a:lvl2pPr>
              <a:defRPr sz="476"/>
            </a:lvl2pPr>
            <a:lvl3pPr>
              <a:defRPr sz="429"/>
            </a:lvl3pPr>
            <a:lvl4pPr>
              <a:defRPr sz="381"/>
            </a:lvl4pPr>
            <a:lvl5pPr>
              <a:defRPr sz="381"/>
            </a:lvl5pPr>
            <a:lvl6pPr>
              <a:defRPr sz="381"/>
            </a:lvl6pPr>
            <a:lvl7pPr>
              <a:defRPr sz="381"/>
            </a:lvl7pPr>
            <a:lvl8pPr>
              <a:defRPr sz="381"/>
            </a:lvl8pPr>
            <a:lvl9pPr>
              <a:defRPr sz="3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BCD21F7-4DD6-422D-B7F7-EE1A6AF47CA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5BBE65E-449B-4D95-9576-BB0774748F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85CCE96-B435-4820-9799-1D62A247EB75}"/>
              </a:ext>
            </a:extLst>
          </p:cNvPr>
          <p:cNvSpPr>
            <a:spLocks noGrp="1" noChangeArrowheads="1"/>
          </p:cNvSpPr>
          <p:nvPr>
            <p:ph type="sldNum" sz="quarter" idx="12"/>
          </p:nvPr>
        </p:nvSpPr>
        <p:spPr>
          <a:ln/>
        </p:spPr>
        <p:txBody>
          <a:bodyPr/>
          <a:lstStyle>
            <a:lvl1pPr>
              <a:defRPr/>
            </a:lvl1pPr>
          </a:lstStyle>
          <a:p>
            <a:fld id="{D9921D46-265A-43EA-932E-6373548C0F1B}" type="slidenum">
              <a:rPr lang="en-US" altLang="en-US"/>
              <a:pPr/>
              <a:t>‹#›</a:t>
            </a:fld>
            <a:endParaRPr lang="en-US" altLang="en-US"/>
          </a:p>
        </p:txBody>
      </p:sp>
    </p:spTree>
    <p:extLst>
      <p:ext uri="{BB962C8B-B14F-4D97-AF65-F5344CB8AC3E}">
        <p14:creationId xmlns:p14="http://schemas.microsoft.com/office/powerpoint/2010/main" val="2819153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1576679-431D-440E-885A-33D3ED67C5C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58515D5-4248-46A3-918E-63E8FD5DB0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2818FFB-C0F0-4104-A38D-A167683335DD}"/>
              </a:ext>
            </a:extLst>
          </p:cNvPr>
          <p:cNvSpPr>
            <a:spLocks noGrp="1" noChangeArrowheads="1"/>
          </p:cNvSpPr>
          <p:nvPr>
            <p:ph type="sldNum" sz="quarter" idx="12"/>
          </p:nvPr>
        </p:nvSpPr>
        <p:spPr>
          <a:ln/>
        </p:spPr>
        <p:txBody>
          <a:bodyPr/>
          <a:lstStyle>
            <a:lvl1pPr>
              <a:defRPr/>
            </a:lvl1pPr>
          </a:lstStyle>
          <a:p>
            <a:fld id="{A7128EB4-8711-465D-B30C-43A91DCD951B}" type="slidenum">
              <a:rPr lang="en-US" altLang="en-US"/>
              <a:pPr/>
              <a:t>‹#›</a:t>
            </a:fld>
            <a:endParaRPr lang="en-US" altLang="en-US"/>
          </a:p>
        </p:txBody>
      </p:sp>
    </p:spTree>
    <p:extLst>
      <p:ext uri="{BB962C8B-B14F-4D97-AF65-F5344CB8AC3E}">
        <p14:creationId xmlns:p14="http://schemas.microsoft.com/office/powerpoint/2010/main" val="3573614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E1F6C42-98F4-4162-B37F-A36147A9087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4E1188D-2CE1-48AE-8D34-BB48FB0D35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B2DAA43-ECD5-4BA3-BE1E-4701F65D73F0}"/>
              </a:ext>
            </a:extLst>
          </p:cNvPr>
          <p:cNvSpPr>
            <a:spLocks noGrp="1" noChangeArrowheads="1"/>
          </p:cNvSpPr>
          <p:nvPr>
            <p:ph type="sldNum" sz="quarter" idx="12"/>
          </p:nvPr>
        </p:nvSpPr>
        <p:spPr>
          <a:ln/>
        </p:spPr>
        <p:txBody>
          <a:bodyPr/>
          <a:lstStyle>
            <a:lvl1pPr>
              <a:defRPr/>
            </a:lvl1pPr>
          </a:lstStyle>
          <a:p>
            <a:fld id="{C40CB0AF-9289-4BDA-B8FB-5B638B928301}" type="slidenum">
              <a:rPr lang="en-US" altLang="en-US"/>
              <a:pPr/>
              <a:t>‹#›</a:t>
            </a:fld>
            <a:endParaRPr lang="en-US" altLang="en-US"/>
          </a:p>
        </p:txBody>
      </p:sp>
    </p:spTree>
    <p:extLst>
      <p:ext uri="{BB962C8B-B14F-4D97-AF65-F5344CB8AC3E}">
        <p14:creationId xmlns:p14="http://schemas.microsoft.com/office/powerpoint/2010/main" val="2479688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76" y="273182"/>
            <a:ext cx="4011083" cy="1161852"/>
          </a:xfrm>
        </p:spPr>
        <p:txBody>
          <a:bodyPr anchor="b"/>
          <a:lstStyle>
            <a:lvl1pPr algn="l">
              <a:defRPr sz="476" b="1"/>
            </a:lvl1pPr>
          </a:lstStyle>
          <a:p>
            <a:r>
              <a:rPr lang="en-US"/>
              <a:t>Click to edit Master title style</a:t>
            </a:r>
          </a:p>
        </p:txBody>
      </p:sp>
      <p:sp>
        <p:nvSpPr>
          <p:cNvPr id="3" name="Content Placeholder 2"/>
          <p:cNvSpPr>
            <a:spLocks noGrp="1"/>
          </p:cNvSpPr>
          <p:nvPr>
            <p:ph idx="1"/>
          </p:nvPr>
        </p:nvSpPr>
        <p:spPr>
          <a:xfrm>
            <a:off x="4766658" y="273182"/>
            <a:ext cx="6815667" cy="5852914"/>
          </a:xfrm>
        </p:spPr>
        <p:txBody>
          <a:bodyPr/>
          <a:lstStyle>
            <a:lvl1pPr>
              <a:defRPr sz="762"/>
            </a:lvl1pPr>
            <a:lvl2pPr>
              <a:defRPr sz="667"/>
            </a:lvl2pPr>
            <a:lvl3pPr>
              <a:defRPr sz="571"/>
            </a:lvl3pPr>
            <a:lvl4pPr>
              <a:defRPr sz="476"/>
            </a:lvl4pPr>
            <a:lvl5pPr>
              <a:defRPr sz="476"/>
            </a:lvl5pPr>
            <a:lvl6pPr>
              <a:defRPr sz="476"/>
            </a:lvl6pPr>
            <a:lvl7pPr>
              <a:defRPr sz="476"/>
            </a:lvl7pPr>
            <a:lvl8pPr>
              <a:defRPr sz="476"/>
            </a:lvl8pPr>
            <a:lvl9pPr>
              <a:defRPr sz="4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76" y="1435034"/>
            <a:ext cx="4011083" cy="4691063"/>
          </a:xfrm>
        </p:spPr>
        <p:txBody>
          <a:bodyPr/>
          <a:lstStyle>
            <a:lvl1pPr marL="0" indent="0">
              <a:buNone/>
              <a:defRPr sz="333"/>
            </a:lvl1pPr>
            <a:lvl2pPr marL="108859" indent="0">
              <a:buNone/>
              <a:defRPr sz="286"/>
            </a:lvl2pPr>
            <a:lvl3pPr marL="217719" indent="0">
              <a:buNone/>
              <a:defRPr sz="238"/>
            </a:lvl3pPr>
            <a:lvl4pPr marL="326578" indent="0">
              <a:buNone/>
              <a:defRPr sz="214"/>
            </a:lvl4pPr>
            <a:lvl5pPr marL="435437" indent="0">
              <a:buNone/>
              <a:defRPr sz="214"/>
            </a:lvl5pPr>
            <a:lvl6pPr marL="544297" indent="0">
              <a:buNone/>
              <a:defRPr sz="214"/>
            </a:lvl6pPr>
            <a:lvl7pPr marL="653156" indent="0">
              <a:buNone/>
              <a:defRPr sz="214"/>
            </a:lvl7pPr>
            <a:lvl8pPr marL="762015" indent="0">
              <a:buNone/>
              <a:defRPr sz="214"/>
            </a:lvl8pPr>
            <a:lvl9pPr marL="870875" indent="0">
              <a:buNone/>
              <a:defRPr sz="214"/>
            </a:lvl9pPr>
          </a:lstStyle>
          <a:p>
            <a:pPr lvl="0"/>
            <a:r>
              <a:rPr lang="en-US"/>
              <a:t>Click to edit Master text styles</a:t>
            </a:r>
          </a:p>
        </p:txBody>
      </p:sp>
      <p:sp>
        <p:nvSpPr>
          <p:cNvPr id="5" name="Rectangle 4">
            <a:extLst>
              <a:ext uri="{FF2B5EF4-FFF2-40B4-BE49-F238E27FC236}">
                <a16:creationId xmlns:a16="http://schemas.microsoft.com/office/drawing/2014/main" id="{5BB43FA9-EE1A-4C67-98F8-43C2868A64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9502804-A85E-4EAF-AF4E-EDFE0F6D20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D6BFE96-CDF3-4E49-A945-77BE1CEE256D}"/>
              </a:ext>
            </a:extLst>
          </p:cNvPr>
          <p:cNvSpPr>
            <a:spLocks noGrp="1" noChangeArrowheads="1"/>
          </p:cNvSpPr>
          <p:nvPr>
            <p:ph type="sldNum" sz="quarter" idx="12"/>
          </p:nvPr>
        </p:nvSpPr>
        <p:spPr>
          <a:ln/>
        </p:spPr>
        <p:txBody>
          <a:bodyPr/>
          <a:lstStyle>
            <a:lvl1pPr>
              <a:defRPr/>
            </a:lvl1pPr>
          </a:lstStyle>
          <a:p>
            <a:fld id="{E36D456E-853B-4AC1-A1B2-AD860C5DDC3D}" type="slidenum">
              <a:rPr lang="en-US" altLang="en-US"/>
              <a:pPr/>
              <a:t>‹#›</a:t>
            </a:fld>
            <a:endParaRPr lang="en-US" altLang="en-US"/>
          </a:p>
        </p:txBody>
      </p:sp>
    </p:spTree>
    <p:extLst>
      <p:ext uri="{BB962C8B-B14F-4D97-AF65-F5344CB8AC3E}">
        <p14:creationId xmlns:p14="http://schemas.microsoft.com/office/powerpoint/2010/main" val="277505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E9D1E-0010-D1B1-2F57-323C87DDF5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0194C1-B89F-5896-8255-95F54E0669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D7694D-28FA-6A0C-CDA4-112AE3666328}"/>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5A6DAEFE-F54C-CD22-E065-665CA20DB0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6B6A4-F28E-FBE6-8C66-A9D844EB4BA3}"/>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383195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66" y="4800534"/>
            <a:ext cx="7315351" cy="566870"/>
          </a:xfrm>
        </p:spPr>
        <p:txBody>
          <a:bodyPr anchor="b"/>
          <a:lstStyle>
            <a:lvl1pPr algn="l">
              <a:defRPr sz="476" b="1"/>
            </a:lvl1pPr>
          </a:lstStyle>
          <a:p>
            <a:r>
              <a:rPr lang="en-US"/>
              <a:t>Click to edit Master title style</a:t>
            </a:r>
          </a:p>
        </p:txBody>
      </p:sp>
      <p:sp>
        <p:nvSpPr>
          <p:cNvPr id="3" name="Picture Placeholder 2"/>
          <p:cNvSpPr>
            <a:spLocks noGrp="1"/>
          </p:cNvSpPr>
          <p:nvPr>
            <p:ph type="pic" idx="1"/>
          </p:nvPr>
        </p:nvSpPr>
        <p:spPr>
          <a:xfrm>
            <a:off x="2389566" y="612842"/>
            <a:ext cx="7315351" cy="4114601"/>
          </a:xfrm>
        </p:spPr>
        <p:txBody>
          <a:bodyPr/>
          <a:lstStyle>
            <a:lvl1pPr marL="0" indent="0">
              <a:buNone/>
              <a:defRPr sz="762"/>
            </a:lvl1pPr>
            <a:lvl2pPr marL="108859" indent="0">
              <a:buNone/>
              <a:defRPr sz="667"/>
            </a:lvl2pPr>
            <a:lvl3pPr marL="217719" indent="0">
              <a:buNone/>
              <a:defRPr sz="571"/>
            </a:lvl3pPr>
            <a:lvl4pPr marL="326578" indent="0">
              <a:buNone/>
              <a:defRPr sz="476"/>
            </a:lvl4pPr>
            <a:lvl5pPr marL="435437" indent="0">
              <a:buNone/>
              <a:defRPr sz="476"/>
            </a:lvl5pPr>
            <a:lvl6pPr marL="544297" indent="0">
              <a:buNone/>
              <a:defRPr sz="476"/>
            </a:lvl6pPr>
            <a:lvl7pPr marL="653156" indent="0">
              <a:buNone/>
              <a:defRPr sz="476"/>
            </a:lvl7pPr>
            <a:lvl8pPr marL="762015" indent="0">
              <a:buNone/>
              <a:defRPr sz="476"/>
            </a:lvl8pPr>
            <a:lvl9pPr marL="870875" indent="0">
              <a:buNone/>
              <a:defRPr sz="476"/>
            </a:lvl9pPr>
          </a:lstStyle>
          <a:p>
            <a:pPr lvl="0"/>
            <a:endParaRPr lang="en-US" noProof="0"/>
          </a:p>
        </p:txBody>
      </p:sp>
      <p:sp>
        <p:nvSpPr>
          <p:cNvPr id="4" name="Text Placeholder 3"/>
          <p:cNvSpPr>
            <a:spLocks noGrp="1"/>
          </p:cNvSpPr>
          <p:nvPr>
            <p:ph type="body" sz="half" idx="2"/>
          </p:nvPr>
        </p:nvSpPr>
        <p:spPr>
          <a:xfrm>
            <a:off x="2389566" y="5367404"/>
            <a:ext cx="7315351" cy="804664"/>
          </a:xfrm>
        </p:spPr>
        <p:txBody>
          <a:bodyPr/>
          <a:lstStyle>
            <a:lvl1pPr marL="0" indent="0">
              <a:buNone/>
              <a:defRPr sz="333"/>
            </a:lvl1pPr>
            <a:lvl2pPr marL="108859" indent="0">
              <a:buNone/>
              <a:defRPr sz="286"/>
            </a:lvl2pPr>
            <a:lvl3pPr marL="217719" indent="0">
              <a:buNone/>
              <a:defRPr sz="238"/>
            </a:lvl3pPr>
            <a:lvl4pPr marL="326578" indent="0">
              <a:buNone/>
              <a:defRPr sz="214"/>
            </a:lvl4pPr>
            <a:lvl5pPr marL="435437" indent="0">
              <a:buNone/>
              <a:defRPr sz="214"/>
            </a:lvl5pPr>
            <a:lvl6pPr marL="544297" indent="0">
              <a:buNone/>
              <a:defRPr sz="214"/>
            </a:lvl6pPr>
            <a:lvl7pPr marL="653156" indent="0">
              <a:buNone/>
              <a:defRPr sz="214"/>
            </a:lvl7pPr>
            <a:lvl8pPr marL="762015" indent="0">
              <a:buNone/>
              <a:defRPr sz="214"/>
            </a:lvl8pPr>
            <a:lvl9pPr marL="870875" indent="0">
              <a:buNone/>
              <a:defRPr sz="214"/>
            </a:lvl9pPr>
          </a:lstStyle>
          <a:p>
            <a:pPr lvl="0"/>
            <a:r>
              <a:rPr lang="en-US"/>
              <a:t>Click to edit Master text styles</a:t>
            </a:r>
          </a:p>
        </p:txBody>
      </p:sp>
      <p:sp>
        <p:nvSpPr>
          <p:cNvPr id="5" name="Rectangle 4">
            <a:extLst>
              <a:ext uri="{FF2B5EF4-FFF2-40B4-BE49-F238E27FC236}">
                <a16:creationId xmlns:a16="http://schemas.microsoft.com/office/drawing/2014/main" id="{4615A0A9-7FE8-4E3D-A9BD-16E312D6E9D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5FCF331-8C1D-4703-9B28-7504BCDAF5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28CD36F-96A9-467E-B504-68029ABD6329}"/>
              </a:ext>
            </a:extLst>
          </p:cNvPr>
          <p:cNvSpPr>
            <a:spLocks noGrp="1" noChangeArrowheads="1"/>
          </p:cNvSpPr>
          <p:nvPr>
            <p:ph type="sldNum" sz="quarter" idx="12"/>
          </p:nvPr>
        </p:nvSpPr>
        <p:spPr>
          <a:ln/>
        </p:spPr>
        <p:txBody>
          <a:bodyPr/>
          <a:lstStyle>
            <a:lvl1pPr>
              <a:defRPr/>
            </a:lvl1pPr>
          </a:lstStyle>
          <a:p>
            <a:fld id="{2D8F3D8D-4F18-4262-88D8-674FBD29F207}" type="slidenum">
              <a:rPr lang="en-US" altLang="en-US"/>
              <a:pPr/>
              <a:t>‹#›</a:t>
            </a:fld>
            <a:endParaRPr lang="en-US" altLang="en-US"/>
          </a:p>
        </p:txBody>
      </p:sp>
    </p:spTree>
    <p:extLst>
      <p:ext uri="{BB962C8B-B14F-4D97-AF65-F5344CB8AC3E}">
        <p14:creationId xmlns:p14="http://schemas.microsoft.com/office/powerpoint/2010/main" val="807348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40CE530-E17F-413A-96CA-FC52C3AB86E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6F7F130-823B-486C-AF1A-F30D972FAE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E2CE55C-9919-42C3-9350-AAB02C2B29D1}"/>
              </a:ext>
            </a:extLst>
          </p:cNvPr>
          <p:cNvSpPr>
            <a:spLocks noGrp="1" noChangeArrowheads="1"/>
          </p:cNvSpPr>
          <p:nvPr>
            <p:ph type="sldNum" sz="quarter" idx="12"/>
          </p:nvPr>
        </p:nvSpPr>
        <p:spPr>
          <a:ln/>
        </p:spPr>
        <p:txBody>
          <a:bodyPr/>
          <a:lstStyle>
            <a:lvl1pPr>
              <a:defRPr/>
            </a:lvl1pPr>
          </a:lstStyle>
          <a:p>
            <a:fld id="{94B71C5F-ED66-4BDC-A283-8841944706A6}" type="slidenum">
              <a:rPr lang="en-US" altLang="en-US"/>
              <a:pPr/>
              <a:t>‹#›</a:t>
            </a:fld>
            <a:endParaRPr lang="en-US" altLang="en-US"/>
          </a:p>
        </p:txBody>
      </p:sp>
    </p:spTree>
    <p:extLst>
      <p:ext uri="{BB962C8B-B14F-4D97-AF65-F5344CB8AC3E}">
        <p14:creationId xmlns:p14="http://schemas.microsoft.com/office/powerpoint/2010/main" val="292689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7027" y="609534"/>
            <a:ext cx="2590649" cy="54864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324" y="609534"/>
            <a:ext cx="7736417" cy="54864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485DFBB-E4D0-4B6B-9FA6-E900396C60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72F885-7674-4CAD-8137-7C1AFE8AC6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7C32F43-6A50-48F9-993C-D8330C6804A2}"/>
              </a:ext>
            </a:extLst>
          </p:cNvPr>
          <p:cNvSpPr>
            <a:spLocks noGrp="1" noChangeArrowheads="1"/>
          </p:cNvSpPr>
          <p:nvPr>
            <p:ph type="sldNum" sz="quarter" idx="12"/>
          </p:nvPr>
        </p:nvSpPr>
        <p:spPr>
          <a:ln/>
        </p:spPr>
        <p:txBody>
          <a:bodyPr/>
          <a:lstStyle>
            <a:lvl1pPr>
              <a:defRPr/>
            </a:lvl1pPr>
          </a:lstStyle>
          <a:p>
            <a:fld id="{3940ECDA-DA47-423F-9463-CA4165DB7A0C}" type="slidenum">
              <a:rPr lang="en-US" altLang="en-US"/>
              <a:pPr/>
              <a:t>‹#›</a:t>
            </a:fld>
            <a:endParaRPr lang="en-US" altLang="en-US"/>
          </a:p>
        </p:txBody>
      </p:sp>
    </p:spTree>
    <p:extLst>
      <p:ext uri="{BB962C8B-B14F-4D97-AF65-F5344CB8AC3E}">
        <p14:creationId xmlns:p14="http://schemas.microsoft.com/office/powerpoint/2010/main" val="61909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C290E-7259-8758-6BB0-5A6A992292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D33E06-17C3-53A1-57DB-DA1F06DDFB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2941E1-1CEA-928E-75F1-F5F7EC20F89F}"/>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C83C79EA-1D72-0C25-7D85-9AF85FA95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D0CBD1-3180-C4D9-B4E4-AE6F33642625}"/>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99223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B75D2-2FD1-8F13-9F98-B6D82D6B4C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57F98A-B0D0-C234-DA01-0FA4193EA99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C0AC86-36F5-4BD3-7BE0-437B448A61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6246B62-3402-4A68-6A2D-F5CAB04740BD}"/>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1600C2C2-0446-C109-0A09-8238ED8E34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E6B70F-05F6-797E-E63E-4E096AE4B15A}"/>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56949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92624-B543-2A97-ABA3-3F96D01C33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A50DCC-8157-7CD7-D08B-436E87B94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BA369F-B3C3-C6CE-5A4F-DFE19BFEFC6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8BA6F1-F333-EBFD-0F70-EDDE24E85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C8D811-FEA9-CA40-7C70-D58FB7154C7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061751-0D03-9D18-F065-A0C534157CEC}"/>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8" name="页脚占位符 7">
            <a:extLst>
              <a:ext uri="{FF2B5EF4-FFF2-40B4-BE49-F238E27FC236}">
                <a16:creationId xmlns:a16="http://schemas.microsoft.com/office/drawing/2014/main" id="{E04C4C5E-4227-F771-E8F9-AC22BB79FC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5D7512-C462-B006-77B4-727BFFFB8F62}"/>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168277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347CA-52A2-FF8D-A28D-B4B6AEA2F0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0C6593-BFAB-5FF3-B1DE-4EEEB4A53746}"/>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4" name="页脚占位符 3">
            <a:extLst>
              <a:ext uri="{FF2B5EF4-FFF2-40B4-BE49-F238E27FC236}">
                <a16:creationId xmlns:a16="http://schemas.microsoft.com/office/drawing/2014/main" id="{27D1259A-C444-F37D-E1AD-AF5BAC1A30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104BAF-75CB-2863-1330-0156D55E691A}"/>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5585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1EA594-05EB-2118-A2CF-6B8089D8E73E}"/>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3" name="页脚占位符 2">
            <a:extLst>
              <a:ext uri="{FF2B5EF4-FFF2-40B4-BE49-F238E27FC236}">
                <a16:creationId xmlns:a16="http://schemas.microsoft.com/office/drawing/2014/main" id="{DA68147E-77A2-6F4A-5E01-1CCE308334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EBA611-4322-1F6D-BE6B-972EB6ADC724}"/>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10408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80D0-F38B-440A-AC7F-506DAC015F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C12372C-2230-5B54-E177-777B9CE6D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9CD690-69EC-160C-F776-7BB671576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1DB507-A07B-C6EB-1A56-C5B23086C473}"/>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2A3DC813-9D68-8CF1-FBBD-CB1BAFACFA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4602CE-C695-FC5E-91FF-82F5590148D4}"/>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15042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A8004-4A31-3EBF-1508-1B423114FB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9DBE25-8647-3C91-5FEA-4BA7254E4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FEA558-A1B8-1D82-FFE5-8EC3FD866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7C5A31-F257-F102-4E15-2854C8808DE9}"/>
              </a:ext>
            </a:extLst>
          </p:cNvPr>
          <p:cNvSpPr>
            <a:spLocks noGrp="1"/>
          </p:cNvSpPr>
          <p:nvPr>
            <p:ph type="dt" sz="half" idx="10"/>
          </p:nvPr>
        </p:nvSpPr>
        <p:spPr/>
        <p:txBody>
          <a:bodyPr/>
          <a:lstStyle/>
          <a:p>
            <a:fld id="{F3BDD32A-2E6D-4BDE-A1A0-05723610C378}"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B59C54F4-B6B7-58CB-6E0F-5CE8923C75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423CF4-EFDB-6F61-48DB-E7BDE8D16577}"/>
              </a:ext>
            </a:extLst>
          </p:cNvPr>
          <p:cNvSpPr>
            <a:spLocks noGrp="1"/>
          </p:cNvSpPr>
          <p:nvPr>
            <p:ph type="sldNum" sz="quarter" idx="12"/>
          </p:nvPr>
        </p:nvSpPr>
        <p:spPr/>
        <p:txBody>
          <a:body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401057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24ED31-AC0D-7C6C-CE0B-31350A995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DC054F-51E9-15F1-73FA-F7F053EFB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0443A0-74BD-35C7-77F4-B266FB51A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DD32A-2E6D-4BDE-A1A0-05723610C378}"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C6D82E90-6449-2D8A-9E91-6B1E82BCD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81C68C-A17E-704F-FF17-3B94FCEC6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B4BA3-6185-432E-B1EA-56BC28810470}" type="slidenum">
              <a:rPr lang="zh-CN" altLang="en-US" smtClean="0"/>
              <a:t>‹#›</a:t>
            </a:fld>
            <a:endParaRPr lang="zh-CN" altLang="en-US"/>
          </a:p>
        </p:txBody>
      </p:sp>
    </p:spTree>
    <p:extLst>
      <p:ext uri="{BB962C8B-B14F-4D97-AF65-F5344CB8AC3E}">
        <p14:creationId xmlns:p14="http://schemas.microsoft.com/office/powerpoint/2010/main" val="252779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40F14B-C228-45DB-A8FE-7C8FC761619B}"/>
              </a:ext>
            </a:extLst>
          </p:cNvPr>
          <p:cNvSpPr>
            <a:spLocks noGrp="1" noChangeArrowheads="1"/>
          </p:cNvSpPr>
          <p:nvPr>
            <p:ph type="title"/>
          </p:nvPr>
        </p:nvSpPr>
        <p:spPr bwMode="auto">
          <a:xfrm>
            <a:off x="914325" y="609534"/>
            <a:ext cx="1036335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153EC22-44EE-4E5D-85B1-34DD33F516C7}"/>
              </a:ext>
            </a:extLst>
          </p:cNvPr>
          <p:cNvSpPr>
            <a:spLocks noGrp="1" noChangeArrowheads="1"/>
          </p:cNvSpPr>
          <p:nvPr>
            <p:ph type="body" idx="1"/>
          </p:nvPr>
        </p:nvSpPr>
        <p:spPr bwMode="auto">
          <a:xfrm>
            <a:off x="914325" y="1981068"/>
            <a:ext cx="10363351" cy="4114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A74BA5A-7B86-4FE4-9DAE-4CE550ED2294}"/>
              </a:ext>
            </a:extLst>
          </p:cNvPr>
          <p:cNvSpPr>
            <a:spLocks noGrp="1" noChangeArrowheads="1"/>
          </p:cNvSpPr>
          <p:nvPr>
            <p:ph type="dt" sz="half" idx="2"/>
          </p:nvPr>
        </p:nvSpPr>
        <p:spPr bwMode="auto">
          <a:xfrm>
            <a:off x="914325" y="6248466"/>
            <a:ext cx="2540000" cy="457068"/>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1762">
                <a:latin typeface="Times New Roman" charset="0"/>
              </a:defRPr>
            </a:lvl1pPr>
          </a:lstStyle>
          <a:p>
            <a:pPr>
              <a:defRPr/>
            </a:pPr>
            <a:endParaRPr lang="en-US"/>
          </a:p>
        </p:txBody>
      </p:sp>
      <p:sp>
        <p:nvSpPr>
          <p:cNvPr id="1029" name="Rectangle 5">
            <a:extLst>
              <a:ext uri="{FF2B5EF4-FFF2-40B4-BE49-F238E27FC236}">
                <a16:creationId xmlns:a16="http://schemas.microsoft.com/office/drawing/2014/main" id="{447F643C-6659-42B7-B81C-5BA2F1B9D89A}"/>
              </a:ext>
            </a:extLst>
          </p:cNvPr>
          <p:cNvSpPr>
            <a:spLocks noGrp="1" noChangeArrowheads="1"/>
          </p:cNvSpPr>
          <p:nvPr>
            <p:ph type="ftr" sz="quarter" idx="3"/>
          </p:nvPr>
        </p:nvSpPr>
        <p:spPr bwMode="auto">
          <a:xfrm>
            <a:off x="4165676" y="6248466"/>
            <a:ext cx="3860649" cy="457068"/>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1762">
                <a:latin typeface="Times New Roman" charset="0"/>
              </a:defRPr>
            </a:lvl1pPr>
          </a:lstStyle>
          <a:p>
            <a:pPr>
              <a:defRPr/>
            </a:pPr>
            <a:endParaRPr lang="en-US"/>
          </a:p>
        </p:txBody>
      </p:sp>
      <p:sp>
        <p:nvSpPr>
          <p:cNvPr id="1030" name="Rectangle 6">
            <a:extLst>
              <a:ext uri="{FF2B5EF4-FFF2-40B4-BE49-F238E27FC236}">
                <a16:creationId xmlns:a16="http://schemas.microsoft.com/office/drawing/2014/main" id="{D90049ED-307D-4421-BB96-1DD0FA78682B}"/>
              </a:ext>
            </a:extLst>
          </p:cNvPr>
          <p:cNvSpPr>
            <a:spLocks noGrp="1" noChangeArrowheads="1"/>
          </p:cNvSpPr>
          <p:nvPr>
            <p:ph type="sldNum" sz="quarter" idx="4"/>
          </p:nvPr>
        </p:nvSpPr>
        <p:spPr bwMode="auto">
          <a:xfrm>
            <a:off x="8737676" y="6248466"/>
            <a:ext cx="2540000" cy="457068"/>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1762"/>
            </a:lvl1pPr>
          </a:lstStyle>
          <a:p>
            <a:fld id="{987616BC-0F7F-475D-A60B-71A3D54252BC}" type="slidenum">
              <a:rPr lang="en-US" altLang="en-US"/>
              <a:pPr/>
              <a:t>‹#›</a:t>
            </a:fld>
            <a:endParaRPr lang="en-US" altLang="en-US"/>
          </a:p>
        </p:txBody>
      </p:sp>
      <p:pic>
        <p:nvPicPr>
          <p:cNvPr id="7" name="Picture 2" descr="Image result for ntu logo">
            <a:extLst>
              <a:ext uri="{FF2B5EF4-FFF2-40B4-BE49-F238E27FC236}">
                <a16:creationId xmlns:a16="http://schemas.microsoft.com/office/drawing/2014/main" id="{5E2FB627-423F-4558-9876-99B3E72C012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087429" y="6004802"/>
            <a:ext cx="2041388" cy="63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36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144535" rtl="0" eaLnBrk="0" fontAlgn="base" hangingPunct="0">
        <a:spcBef>
          <a:spcPct val="0"/>
        </a:spcBef>
        <a:spcAft>
          <a:spcPct val="0"/>
        </a:spcAft>
        <a:defRPr sz="5500">
          <a:solidFill>
            <a:schemeClr val="tx2"/>
          </a:solidFill>
          <a:latin typeface="+mj-lt"/>
          <a:ea typeface="+mj-ea"/>
          <a:cs typeface="+mj-cs"/>
        </a:defRPr>
      </a:lvl1pPr>
      <a:lvl2pPr algn="ctr" defTabSz="1144535" rtl="0" eaLnBrk="0" fontAlgn="base" hangingPunct="0">
        <a:spcBef>
          <a:spcPct val="0"/>
        </a:spcBef>
        <a:spcAft>
          <a:spcPct val="0"/>
        </a:spcAft>
        <a:defRPr sz="5500">
          <a:solidFill>
            <a:schemeClr val="tx2"/>
          </a:solidFill>
          <a:latin typeface="Times New Roman" charset="0"/>
        </a:defRPr>
      </a:lvl2pPr>
      <a:lvl3pPr algn="ctr" defTabSz="1144535" rtl="0" eaLnBrk="0" fontAlgn="base" hangingPunct="0">
        <a:spcBef>
          <a:spcPct val="0"/>
        </a:spcBef>
        <a:spcAft>
          <a:spcPct val="0"/>
        </a:spcAft>
        <a:defRPr sz="5500">
          <a:solidFill>
            <a:schemeClr val="tx2"/>
          </a:solidFill>
          <a:latin typeface="Times New Roman" charset="0"/>
        </a:defRPr>
      </a:lvl3pPr>
      <a:lvl4pPr algn="ctr" defTabSz="1144535" rtl="0" eaLnBrk="0" fontAlgn="base" hangingPunct="0">
        <a:spcBef>
          <a:spcPct val="0"/>
        </a:spcBef>
        <a:spcAft>
          <a:spcPct val="0"/>
        </a:spcAft>
        <a:defRPr sz="5500">
          <a:solidFill>
            <a:schemeClr val="tx2"/>
          </a:solidFill>
          <a:latin typeface="Times New Roman" charset="0"/>
        </a:defRPr>
      </a:lvl4pPr>
      <a:lvl5pPr algn="ctr" defTabSz="1144535" rtl="0" eaLnBrk="0" fontAlgn="base" hangingPunct="0">
        <a:spcBef>
          <a:spcPct val="0"/>
        </a:spcBef>
        <a:spcAft>
          <a:spcPct val="0"/>
        </a:spcAft>
        <a:defRPr sz="5500">
          <a:solidFill>
            <a:schemeClr val="tx2"/>
          </a:solidFill>
          <a:latin typeface="Times New Roman" charset="0"/>
        </a:defRPr>
      </a:lvl5pPr>
      <a:lvl6pPr marL="108859" algn="ctr" defTabSz="1144535" rtl="0" fontAlgn="base">
        <a:spcBef>
          <a:spcPct val="0"/>
        </a:spcBef>
        <a:spcAft>
          <a:spcPct val="0"/>
        </a:spcAft>
        <a:defRPr sz="5500">
          <a:solidFill>
            <a:schemeClr val="tx2"/>
          </a:solidFill>
          <a:latin typeface="Times New Roman" charset="0"/>
        </a:defRPr>
      </a:lvl6pPr>
      <a:lvl7pPr marL="217719" algn="ctr" defTabSz="1144535" rtl="0" fontAlgn="base">
        <a:spcBef>
          <a:spcPct val="0"/>
        </a:spcBef>
        <a:spcAft>
          <a:spcPct val="0"/>
        </a:spcAft>
        <a:defRPr sz="5500">
          <a:solidFill>
            <a:schemeClr val="tx2"/>
          </a:solidFill>
          <a:latin typeface="Times New Roman" charset="0"/>
        </a:defRPr>
      </a:lvl7pPr>
      <a:lvl8pPr marL="326578" algn="ctr" defTabSz="1144535" rtl="0" fontAlgn="base">
        <a:spcBef>
          <a:spcPct val="0"/>
        </a:spcBef>
        <a:spcAft>
          <a:spcPct val="0"/>
        </a:spcAft>
        <a:defRPr sz="5500">
          <a:solidFill>
            <a:schemeClr val="tx2"/>
          </a:solidFill>
          <a:latin typeface="Times New Roman" charset="0"/>
        </a:defRPr>
      </a:lvl8pPr>
      <a:lvl9pPr marL="435437" algn="ctr" defTabSz="1144535" rtl="0" fontAlgn="base">
        <a:spcBef>
          <a:spcPct val="0"/>
        </a:spcBef>
        <a:spcAft>
          <a:spcPct val="0"/>
        </a:spcAft>
        <a:defRPr sz="5500">
          <a:solidFill>
            <a:schemeClr val="tx2"/>
          </a:solidFill>
          <a:latin typeface="Times New Roman" charset="0"/>
        </a:defRPr>
      </a:lvl9pPr>
    </p:titleStyle>
    <p:bodyStyle>
      <a:lvl1pPr marL="429390" indent="-429390" algn="l" defTabSz="1144535" rtl="0" eaLnBrk="0" fontAlgn="base" hangingPunct="0">
        <a:spcBef>
          <a:spcPct val="20000"/>
        </a:spcBef>
        <a:spcAft>
          <a:spcPct val="0"/>
        </a:spcAft>
        <a:buChar char="•"/>
        <a:defRPr sz="4000">
          <a:solidFill>
            <a:schemeClr val="tx1"/>
          </a:solidFill>
          <a:latin typeface="+mn-lt"/>
          <a:ea typeface="+mn-ea"/>
          <a:cs typeface="+mn-cs"/>
        </a:defRPr>
      </a:lvl1pPr>
      <a:lvl2pPr marL="929840" indent="-357573" algn="l" defTabSz="1144535" rtl="0" eaLnBrk="0" fontAlgn="base" hangingPunct="0">
        <a:spcBef>
          <a:spcPct val="20000"/>
        </a:spcBef>
        <a:spcAft>
          <a:spcPct val="0"/>
        </a:spcAft>
        <a:buChar char="–"/>
        <a:defRPr sz="3500">
          <a:solidFill>
            <a:schemeClr val="tx1"/>
          </a:solidFill>
          <a:latin typeface="+mn-lt"/>
        </a:defRPr>
      </a:lvl2pPr>
      <a:lvl3pPr marL="1430669" indent="-286134" algn="l" defTabSz="1144535" rtl="0" eaLnBrk="0" fontAlgn="base" hangingPunct="0">
        <a:spcBef>
          <a:spcPct val="20000"/>
        </a:spcBef>
        <a:spcAft>
          <a:spcPct val="0"/>
        </a:spcAft>
        <a:buChar char="•"/>
        <a:defRPr sz="3000">
          <a:solidFill>
            <a:schemeClr val="tx1"/>
          </a:solidFill>
          <a:latin typeface="+mn-lt"/>
        </a:defRPr>
      </a:lvl3pPr>
      <a:lvl4pPr marL="2002936" indent="-286134" algn="l" defTabSz="1144535" rtl="0" eaLnBrk="0" fontAlgn="base" hangingPunct="0">
        <a:spcBef>
          <a:spcPct val="20000"/>
        </a:spcBef>
        <a:spcAft>
          <a:spcPct val="0"/>
        </a:spcAft>
        <a:buChar char="–"/>
        <a:defRPr sz="2500">
          <a:solidFill>
            <a:schemeClr val="tx1"/>
          </a:solidFill>
          <a:latin typeface="+mn-lt"/>
        </a:defRPr>
      </a:lvl4pPr>
      <a:lvl5pPr marL="2575203" indent="-286134" algn="l" defTabSz="1144535" rtl="0" eaLnBrk="0" fontAlgn="base" hangingPunct="0">
        <a:spcBef>
          <a:spcPct val="20000"/>
        </a:spcBef>
        <a:spcAft>
          <a:spcPct val="0"/>
        </a:spcAft>
        <a:buChar char="»"/>
        <a:defRPr sz="2500">
          <a:solidFill>
            <a:schemeClr val="tx1"/>
          </a:solidFill>
          <a:latin typeface="+mn-lt"/>
        </a:defRPr>
      </a:lvl5pPr>
      <a:lvl6pPr marL="2684063" indent="-286134" algn="l" defTabSz="1144535" rtl="0" fontAlgn="base">
        <a:spcBef>
          <a:spcPct val="20000"/>
        </a:spcBef>
        <a:spcAft>
          <a:spcPct val="0"/>
        </a:spcAft>
        <a:buChar char="»"/>
        <a:defRPr sz="2500">
          <a:solidFill>
            <a:schemeClr val="tx1"/>
          </a:solidFill>
          <a:latin typeface="+mn-lt"/>
        </a:defRPr>
      </a:lvl6pPr>
      <a:lvl7pPr marL="2792922" indent="-286134" algn="l" defTabSz="1144535" rtl="0" fontAlgn="base">
        <a:spcBef>
          <a:spcPct val="20000"/>
        </a:spcBef>
        <a:spcAft>
          <a:spcPct val="0"/>
        </a:spcAft>
        <a:buChar char="»"/>
        <a:defRPr sz="2500">
          <a:solidFill>
            <a:schemeClr val="tx1"/>
          </a:solidFill>
          <a:latin typeface="+mn-lt"/>
        </a:defRPr>
      </a:lvl7pPr>
      <a:lvl8pPr marL="2901781" indent="-286134" algn="l" defTabSz="1144535" rtl="0" fontAlgn="base">
        <a:spcBef>
          <a:spcPct val="20000"/>
        </a:spcBef>
        <a:spcAft>
          <a:spcPct val="0"/>
        </a:spcAft>
        <a:buChar char="»"/>
        <a:defRPr sz="2500">
          <a:solidFill>
            <a:schemeClr val="tx1"/>
          </a:solidFill>
          <a:latin typeface="+mn-lt"/>
        </a:defRPr>
      </a:lvl8pPr>
      <a:lvl9pPr marL="3010641" indent="-286134" algn="l" defTabSz="1144535" rtl="0" fontAlgn="base">
        <a:spcBef>
          <a:spcPct val="20000"/>
        </a:spcBef>
        <a:spcAft>
          <a:spcPct val="0"/>
        </a:spcAft>
        <a:buChar char="»"/>
        <a:defRPr sz="2500">
          <a:solidFill>
            <a:schemeClr val="tx1"/>
          </a:solidFill>
          <a:latin typeface="+mn-lt"/>
        </a:defRPr>
      </a:lvl9pPr>
    </p:bodyStyle>
    <p:otherStyle>
      <a:defPPr>
        <a:defRPr lang="en-US"/>
      </a:defPPr>
      <a:lvl1pPr marL="0" algn="l" defTabSz="217719" rtl="0" eaLnBrk="1" latinLnBrk="0" hangingPunct="1">
        <a:defRPr sz="429" kern="1200">
          <a:solidFill>
            <a:schemeClr val="tx1"/>
          </a:solidFill>
          <a:latin typeface="+mn-lt"/>
          <a:ea typeface="+mn-ea"/>
          <a:cs typeface="+mn-cs"/>
        </a:defRPr>
      </a:lvl1pPr>
      <a:lvl2pPr marL="108859" algn="l" defTabSz="217719" rtl="0" eaLnBrk="1" latinLnBrk="0" hangingPunct="1">
        <a:defRPr sz="429" kern="1200">
          <a:solidFill>
            <a:schemeClr val="tx1"/>
          </a:solidFill>
          <a:latin typeface="+mn-lt"/>
          <a:ea typeface="+mn-ea"/>
          <a:cs typeface="+mn-cs"/>
        </a:defRPr>
      </a:lvl2pPr>
      <a:lvl3pPr marL="217719" algn="l" defTabSz="217719" rtl="0" eaLnBrk="1" latinLnBrk="0" hangingPunct="1">
        <a:defRPr sz="429" kern="1200">
          <a:solidFill>
            <a:schemeClr val="tx1"/>
          </a:solidFill>
          <a:latin typeface="+mn-lt"/>
          <a:ea typeface="+mn-ea"/>
          <a:cs typeface="+mn-cs"/>
        </a:defRPr>
      </a:lvl3pPr>
      <a:lvl4pPr marL="326578" algn="l" defTabSz="217719" rtl="0" eaLnBrk="1" latinLnBrk="0" hangingPunct="1">
        <a:defRPr sz="429" kern="1200">
          <a:solidFill>
            <a:schemeClr val="tx1"/>
          </a:solidFill>
          <a:latin typeface="+mn-lt"/>
          <a:ea typeface="+mn-ea"/>
          <a:cs typeface="+mn-cs"/>
        </a:defRPr>
      </a:lvl4pPr>
      <a:lvl5pPr marL="435437" algn="l" defTabSz="217719" rtl="0" eaLnBrk="1" latinLnBrk="0" hangingPunct="1">
        <a:defRPr sz="429" kern="1200">
          <a:solidFill>
            <a:schemeClr val="tx1"/>
          </a:solidFill>
          <a:latin typeface="+mn-lt"/>
          <a:ea typeface="+mn-ea"/>
          <a:cs typeface="+mn-cs"/>
        </a:defRPr>
      </a:lvl5pPr>
      <a:lvl6pPr marL="544297" algn="l" defTabSz="217719" rtl="0" eaLnBrk="1" latinLnBrk="0" hangingPunct="1">
        <a:defRPr sz="429" kern="1200">
          <a:solidFill>
            <a:schemeClr val="tx1"/>
          </a:solidFill>
          <a:latin typeface="+mn-lt"/>
          <a:ea typeface="+mn-ea"/>
          <a:cs typeface="+mn-cs"/>
        </a:defRPr>
      </a:lvl6pPr>
      <a:lvl7pPr marL="653156" algn="l" defTabSz="217719" rtl="0" eaLnBrk="1" latinLnBrk="0" hangingPunct="1">
        <a:defRPr sz="429" kern="1200">
          <a:solidFill>
            <a:schemeClr val="tx1"/>
          </a:solidFill>
          <a:latin typeface="+mn-lt"/>
          <a:ea typeface="+mn-ea"/>
          <a:cs typeface="+mn-cs"/>
        </a:defRPr>
      </a:lvl7pPr>
      <a:lvl8pPr marL="762015" algn="l" defTabSz="217719" rtl="0" eaLnBrk="1" latinLnBrk="0" hangingPunct="1">
        <a:defRPr sz="429" kern="1200">
          <a:solidFill>
            <a:schemeClr val="tx1"/>
          </a:solidFill>
          <a:latin typeface="+mn-lt"/>
          <a:ea typeface="+mn-ea"/>
          <a:cs typeface="+mn-cs"/>
        </a:defRPr>
      </a:lvl8pPr>
      <a:lvl9pPr marL="870875" algn="l" defTabSz="217719" rtl="0" eaLnBrk="1" latinLnBrk="0" hangingPunct="1">
        <a:defRPr sz="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5.emf"/><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12854-AE33-4FE8-8335-F980B0A8E9D2}"/>
              </a:ext>
            </a:extLst>
          </p:cNvPr>
          <p:cNvSpPr>
            <a:spLocks noGrp="1"/>
          </p:cNvSpPr>
          <p:nvPr>
            <p:ph type="ctrTitle"/>
          </p:nvPr>
        </p:nvSpPr>
        <p:spPr>
          <a:xfrm>
            <a:off x="579365" y="1833405"/>
            <a:ext cx="10363351" cy="1469760"/>
          </a:xfrm>
        </p:spPr>
        <p:txBody>
          <a:bodyPr>
            <a:normAutofit/>
          </a:bodyPr>
          <a:lstStyle/>
          <a:p>
            <a:r>
              <a:rPr lang="en-US" altLang="zh-CN" sz="4000" b="1" dirty="0">
                <a:solidFill>
                  <a:schemeClr val="tx1"/>
                </a:solidFill>
                <a:latin typeface="Arial" panose="020B0604020202020204" pitchFamily="34" charset="0"/>
                <a:cs typeface="Arial" panose="020B0604020202020204" pitchFamily="34" charset="0"/>
              </a:rPr>
              <a:t>HE1001</a:t>
            </a:r>
            <a:endParaRPr lang="zh-CN" altLang="en-US" sz="4000" b="1" dirty="0">
              <a:solidFill>
                <a:schemeClr val="tx1"/>
              </a:solidFill>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E1A22965-5C4B-4B35-8B19-3D0C06447980}"/>
              </a:ext>
            </a:extLst>
          </p:cNvPr>
          <p:cNvSpPr>
            <a:spLocks noGrp="1"/>
          </p:cNvSpPr>
          <p:nvPr>
            <p:ph type="subTitle" idx="1"/>
          </p:nvPr>
        </p:nvSpPr>
        <p:spPr>
          <a:xfrm>
            <a:off x="2025425" y="3930468"/>
            <a:ext cx="8534702" cy="1306286"/>
          </a:xfrm>
        </p:spPr>
        <p:txBody>
          <a:bodyPr>
            <a:normAutofit lnSpcReduction="10000"/>
          </a:bodyPr>
          <a:lstStyle/>
          <a:p>
            <a:pPr algn="r"/>
            <a:endParaRPr lang="en-US" altLang="zh-CN" sz="2400" b="1" dirty="0">
              <a:latin typeface="Arial" panose="020B0604020202020204" pitchFamily="34" charset="0"/>
              <a:ea typeface="+mj-ea"/>
              <a:cs typeface="Arial" panose="020B0604020202020204" pitchFamily="34" charset="0"/>
            </a:endParaRPr>
          </a:p>
          <a:p>
            <a:pPr algn="r"/>
            <a:r>
              <a:rPr lang="en-US" altLang="zh-CN" sz="2400" b="1" dirty="0">
                <a:latin typeface="Arial" panose="020B0604020202020204" pitchFamily="34" charset="0"/>
                <a:ea typeface="+mj-ea"/>
                <a:cs typeface="Arial" panose="020B0604020202020204" pitchFamily="34" charset="0"/>
              </a:rPr>
              <a:t>Dong An</a:t>
            </a:r>
          </a:p>
          <a:p>
            <a:pPr algn="r"/>
            <a:r>
              <a:rPr lang="en-US" altLang="zh-CN" sz="2400" b="1" i="1" dirty="0">
                <a:latin typeface="Arial" panose="020B0604020202020204" pitchFamily="34" charset="0"/>
                <a:ea typeface="+mj-ea"/>
                <a:cs typeface="Arial" panose="020B0604020202020204" pitchFamily="34" charset="0"/>
              </a:rPr>
              <a:t>dong0128@e.ntu.edu.sg</a:t>
            </a:r>
            <a:endParaRPr lang="zh-CN" altLang="en-US" sz="2400" b="1" i="1" dirty="0">
              <a:latin typeface="Arial" panose="020B0604020202020204" pitchFamily="34" charset="0"/>
              <a:ea typeface="+mj-ea"/>
              <a:cs typeface="Arial" panose="020B0604020202020204" pitchFamily="34" charset="0"/>
            </a:endParaRPr>
          </a:p>
        </p:txBody>
      </p:sp>
      <p:sp>
        <p:nvSpPr>
          <p:cNvPr id="4" name="灯片编号占位符 3">
            <a:extLst>
              <a:ext uri="{FF2B5EF4-FFF2-40B4-BE49-F238E27FC236}">
                <a16:creationId xmlns:a16="http://schemas.microsoft.com/office/drawing/2014/main" id="{AA5EC480-E0AA-1C82-1F9D-E150FF6BB24F}"/>
              </a:ext>
            </a:extLst>
          </p:cNvPr>
          <p:cNvSpPr>
            <a:spLocks noGrp="1"/>
          </p:cNvSpPr>
          <p:nvPr>
            <p:ph type="sldNum" sz="quarter" idx="12"/>
          </p:nvPr>
        </p:nvSpPr>
        <p:spPr>
          <a:xfrm>
            <a:off x="9956876" y="6306523"/>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18E5E4-4A3E-4F24-9868-B05B3FAE2D1B}" type="slidenum">
              <a:rPr kumimoji="0" lang="en-US" altLang="en-US" sz="1200" b="0" i="0" u="none" strike="noStrike" kern="1200" cap="none" spc="0" normalizeH="0" baseline="0" noProof="0" smtClean="0">
                <a:ln>
                  <a:noFill/>
                </a:ln>
                <a:solidFill>
                  <a:prstClr val="black">
                    <a:tint val="75000"/>
                  </a:prstClr>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1200" cap="none" spc="0" normalizeH="0" baseline="0" noProof="0" dirty="0">
              <a:ln>
                <a:noFill/>
              </a:ln>
              <a:solidFill>
                <a:prstClr val="black">
                  <a:tint val="75000"/>
                </a:prstClr>
              </a:solidFill>
              <a:effectLst/>
              <a:uLnTx/>
              <a:uFillTx/>
              <a:latin typeface="等线" panose="020F0502020204030204"/>
              <a:ea typeface="+mn-ea"/>
              <a:cs typeface="+mn-cs"/>
            </a:endParaRPr>
          </a:p>
        </p:txBody>
      </p:sp>
      <p:sp>
        <p:nvSpPr>
          <p:cNvPr id="5" name="文本框 4">
            <a:extLst>
              <a:ext uri="{FF2B5EF4-FFF2-40B4-BE49-F238E27FC236}">
                <a16:creationId xmlns:a16="http://schemas.microsoft.com/office/drawing/2014/main" id="{1C57D951-3A90-E532-5B37-BAE5A120D7EC}"/>
              </a:ext>
            </a:extLst>
          </p:cNvPr>
          <p:cNvSpPr txBox="1"/>
          <p:nvPr/>
        </p:nvSpPr>
        <p:spPr>
          <a:xfrm>
            <a:off x="5275108" y="3554836"/>
            <a:ext cx="13616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Week </a:t>
            </a:r>
            <a:r>
              <a:rPr lang="en-US" altLang="zh-CN" sz="2000" b="1" dirty="0">
                <a:solidFill>
                  <a:prstClr val="black"/>
                </a:solidFill>
                <a:latin typeface="Arial" panose="020B0604020202020204" pitchFamily="34" charset="0"/>
                <a:ea typeface="等线" panose="02010600030101010101" pitchFamily="2" charset="-122"/>
                <a:cs typeface="Arial" panose="020B0604020202020204" pitchFamily="34" charset="0"/>
              </a:rPr>
              <a:t>8</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55370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646331"/>
          </a:xfrm>
          <a:prstGeom prst="rect">
            <a:avLst/>
          </a:prstGeom>
          <a:noFill/>
        </p:spPr>
        <p:txBody>
          <a:bodyPr wrap="square">
            <a:spAutoFit/>
          </a:bodyPr>
          <a:lstStyle/>
          <a:p>
            <a:r>
              <a:rPr lang="en-US" altLang="zh-CN" dirty="0"/>
              <a:t>2. Suppose the demand curve for a product is given by Q=300-2P+4I, where I is average income measured in thousands of dollars. The supply curve is Q=3P-50.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607100" y="1855853"/>
            <a:ext cx="8342027" cy="369332"/>
          </a:xfrm>
          <a:prstGeom prst="rect">
            <a:avLst/>
          </a:prstGeom>
          <a:noFill/>
        </p:spPr>
        <p:txBody>
          <a:bodyPr wrap="square">
            <a:spAutoFit/>
          </a:bodyPr>
          <a:lstStyle/>
          <a:p>
            <a:r>
              <a:rPr lang="en-US" altLang="zh-CN" dirty="0"/>
              <a:t>a. If I=25, find the market clearing price and quantity for the product.</a:t>
            </a:r>
            <a:endParaRPr lang="zh-CN" altLang="en-US" dirty="0"/>
          </a:p>
        </p:txBody>
      </p:sp>
      <p:sp>
        <p:nvSpPr>
          <p:cNvPr id="9" name="文本框 8">
            <a:extLst>
              <a:ext uri="{FF2B5EF4-FFF2-40B4-BE49-F238E27FC236}">
                <a16:creationId xmlns:a16="http://schemas.microsoft.com/office/drawing/2014/main" id="{622E93EF-FCE9-1FDE-2D3D-81D2B2901C86}"/>
              </a:ext>
            </a:extLst>
          </p:cNvPr>
          <p:cNvSpPr txBox="1"/>
          <p:nvPr/>
        </p:nvSpPr>
        <p:spPr>
          <a:xfrm>
            <a:off x="607100" y="2485231"/>
            <a:ext cx="6280878" cy="369332"/>
          </a:xfrm>
          <a:prstGeom prst="rect">
            <a:avLst/>
          </a:prstGeom>
          <a:noFill/>
        </p:spPr>
        <p:txBody>
          <a:bodyPr wrap="square">
            <a:spAutoFit/>
          </a:bodyPr>
          <a:lstStyle/>
          <a:p>
            <a:r>
              <a:rPr lang="en-US" altLang="zh-CN" b="1" dirty="0"/>
              <a:t>Answer: </a:t>
            </a:r>
            <a:endParaRPr lang="zh-CN" altLang="en-US" b="1" dirty="0"/>
          </a:p>
        </p:txBody>
      </p:sp>
      <p:sp>
        <p:nvSpPr>
          <p:cNvPr id="11" name="文本框 10">
            <a:extLst>
              <a:ext uri="{FF2B5EF4-FFF2-40B4-BE49-F238E27FC236}">
                <a16:creationId xmlns:a16="http://schemas.microsoft.com/office/drawing/2014/main" id="{61D8F312-F2A2-BD85-7D0D-4E2A105AC8B4}"/>
              </a:ext>
            </a:extLst>
          </p:cNvPr>
          <p:cNvSpPr txBox="1"/>
          <p:nvPr/>
        </p:nvSpPr>
        <p:spPr>
          <a:xfrm>
            <a:off x="607100" y="3235857"/>
            <a:ext cx="10785422" cy="923330"/>
          </a:xfrm>
          <a:prstGeom prst="rect">
            <a:avLst/>
          </a:prstGeom>
          <a:noFill/>
        </p:spPr>
        <p:txBody>
          <a:bodyPr wrap="square">
            <a:spAutoFit/>
          </a:bodyPr>
          <a:lstStyle/>
          <a:p>
            <a:r>
              <a:rPr lang="en-US" altLang="zh-CN" dirty="0"/>
              <a:t>Given I=25, the demand curve becomes Q=300-2P+4*25, or Q=400-2P. </a:t>
            </a:r>
          </a:p>
          <a:p>
            <a:endParaRPr lang="en-US" altLang="zh-CN" dirty="0"/>
          </a:p>
          <a:p>
            <a:r>
              <a:rPr lang="en-US" altLang="zh-CN" dirty="0"/>
              <a:t>Setting demand equal to supply we can solve for P and then Q: </a:t>
            </a:r>
            <a:endParaRPr lang="zh-CN" altLang="en-US" dirty="0"/>
          </a:p>
        </p:txBody>
      </p:sp>
      <p:sp>
        <p:nvSpPr>
          <p:cNvPr id="13" name="文本框 12">
            <a:extLst>
              <a:ext uri="{FF2B5EF4-FFF2-40B4-BE49-F238E27FC236}">
                <a16:creationId xmlns:a16="http://schemas.microsoft.com/office/drawing/2014/main" id="{2438F948-CDF7-1EA1-4DFA-3F3B08124A93}"/>
              </a:ext>
            </a:extLst>
          </p:cNvPr>
          <p:cNvSpPr txBox="1"/>
          <p:nvPr/>
        </p:nvSpPr>
        <p:spPr>
          <a:xfrm>
            <a:off x="4778113" y="4552263"/>
            <a:ext cx="2953062" cy="923330"/>
          </a:xfrm>
          <a:prstGeom prst="rect">
            <a:avLst/>
          </a:prstGeom>
          <a:noFill/>
        </p:spPr>
        <p:txBody>
          <a:bodyPr wrap="square">
            <a:spAutoFit/>
          </a:bodyPr>
          <a:lstStyle/>
          <a:p>
            <a:r>
              <a:rPr lang="fr-FR" altLang="zh-CN" dirty="0"/>
              <a:t>400-2P=3P-50 </a:t>
            </a:r>
          </a:p>
          <a:p>
            <a:r>
              <a:rPr lang="fr-FR" altLang="zh-CN" dirty="0"/>
              <a:t>P=90 </a:t>
            </a:r>
          </a:p>
          <a:p>
            <a:r>
              <a:rPr lang="fr-FR" altLang="zh-CN" dirty="0"/>
              <a:t>Q=220.</a:t>
            </a:r>
            <a:endParaRPr lang="zh-CN" altLang="en-US" dirty="0"/>
          </a:p>
        </p:txBody>
      </p:sp>
    </p:spTree>
    <p:extLst>
      <p:ext uri="{BB962C8B-B14F-4D97-AF65-F5344CB8AC3E}">
        <p14:creationId xmlns:p14="http://schemas.microsoft.com/office/powerpoint/2010/main" val="109592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646331"/>
          </a:xfrm>
          <a:prstGeom prst="rect">
            <a:avLst/>
          </a:prstGeom>
          <a:noFill/>
        </p:spPr>
        <p:txBody>
          <a:bodyPr wrap="square">
            <a:spAutoFit/>
          </a:bodyPr>
          <a:lstStyle/>
          <a:p>
            <a:r>
              <a:rPr lang="en-US" altLang="zh-CN" dirty="0"/>
              <a:t>2. Suppose the demand curve for a product is given by Q=300-2P+4I, where I is average income measured in thousands of dollars. The supply curve is Q=3P-50.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607100" y="1855853"/>
            <a:ext cx="8342027" cy="369332"/>
          </a:xfrm>
          <a:prstGeom prst="rect">
            <a:avLst/>
          </a:prstGeom>
          <a:noFill/>
        </p:spPr>
        <p:txBody>
          <a:bodyPr wrap="square">
            <a:spAutoFit/>
          </a:bodyPr>
          <a:lstStyle/>
          <a:p>
            <a:r>
              <a:rPr lang="en-US" altLang="zh-CN" dirty="0"/>
              <a:t>b. If I=50, find the market clearing price and quantity for the product.</a:t>
            </a:r>
            <a:endParaRPr lang="zh-CN" altLang="en-US" dirty="0"/>
          </a:p>
        </p:txBody>
      </p:sp>
    </p:spTree>
    <p:extLst>
      <p:ext uri="{BB962C8B-B14F-4D97-AF65-F5344CB8AC3E}">
        <p14:creationId xmlns:p14="http://schemas.microsoft.com/office/powerpoint/2010/main" val="232902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646331"/>
          </a:xfrm>
          <a:prstGeom prst="rect">
            <a:avLst/>
          </a:prstGeom>
          <a:noFill/>
        </p:spPr>
        <p:txBody>
          <a:bodyPr wrap="square">
            <a:spAutoFit/>
          </a:bodyPr>
          <a:lstStyle/>
          <a:p>
            <a:r>
              <a:rPr lang="en-US" altLang="zh-CN" dirty="0"/>
              <a:t>2. Suppose the demand curve for a product is given by Q=300-2P+4I, where I is average income measured in thousands of dollars. The supply curve is Q=3P-50.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607100" y="1855853"/>
            <a:ext cx="8342027" cy="369332"/>
          </a:xfrm>
          <a:prstGeom prst="rect">
            <a:avLst/>
          </a:prstGeom>
          <a:noFill/>
        </p:spPr>
        <p:txBody>
          <a:bodyPr wrap="square">
            <a:spAutoFit/>
          </a:bodyPr>
          <a:lstStyle/>
          <a:p>
            <a:r>
              <a:rPr lang="en-US" altLang="zh-CN" dirty="0"/>
              <a:t>b. If I=50, find the market clearing price and quantity for the product.</a:t>
            </a:r>
            <a:endParaRPr lang="zh-CN" altLang="en-US" dirty="0"/>
          </a:p>
        </p:txBody>
      </p:sp>
      <p:sp>
        <p:nvSpPr>
          <p:cNvPr id="8" name="文本框 7">
            <a:extLst>
              <a:ext uri="{FF2B5EF4-FFF2-40B4-BE49-F238E27FC236}">
                <a16:creationId xmlns:a16="http://schemas.microsoft.com/office/drawing/2014/main" id="{9B79C8A1-0B8E-F74A-316D-204D1AE805E1}"/>
              </a:ext>
            </a:extLst>
          </p:cNvPr>
          <p:cNvSpPr txBox="1"/>
          <p:nvPr/>
        </p:nvSpPr>
        <p:spPr>
          <a:xfrm>
            <a:off x="659567" y="2485231"/>
            <a:ext cx="6280878" cy="369332"/>
          </a:xfrm>
          <a:prstGeom prst="rect">
            <a:avLst/>
          </a:prstGeom>
          <a:noFill/>
        </p:spPr>
        <p:txBody>
          <a:bodyPr wrap="square">
            <a:spAutoFit/>
          </a:bodyPr>
          <a:lstStyle/>
          <a:p>
            <a:r>
              <a:rPr lang="en-US" altLang="zh-CN" b="1" dirty="0"/>
              <a:t>Answer: </a:t>
            </a:r>
            <a:endParaRPr lang="zh-CN" altLang="en-US" b="1" dirty="0"/>
          </a:p>
        </p:txBody>
      </p:sp>
      <p:sp>
        <p:nvSpPr>
          <p:cNvPr id="10" name="文本框 9">
            <a:extLst>
              <a:ext uri="{FF2B5EF4-FFF2-40B4-BE49-F238E27FC236}">
                <a16:creationId xmlns:a16="http://schemas.microsoft.com/office/drawing/2014/main" id="{73B17841-ED72-4127-1177-00F82A917FC8}"/>
              </a:ext>
            </a:extLst>
          </p:cNvPr>
          <p:cNvSpPr txBox="1"/>
          <p:nvPr/>
        </p:nvSpPr>
        <p:spPr>
          <a:xfrm>
            <a:off x="764498" y="3243873"/>
            <a:ext cx="7682458" cy="369332"/>
          </a:xfrm>
          <a:prstGeom prst="rect">
            <a:avLst/>
          </a:prstGeom>
          <a:noFill/>
        </p:spPr>
        <p:txBody>
          <a:bodyPr wrap="square">
            <a:spAutoFit/>
          </a:bodyPr>
          <a:lstStyle/>
          <a:p>
            <a:r>
              <a:rPr lang="en-US" altLang="zh-CN" dirty="0"/>
              <a:t>Given I=50, the demand curve becomes Q=300-2P+4*50, or Q=500-2P. </a:t>
            </a:r>
            <a:endParaRPr lang="zh-CN" altLang="en-US" dirty="0"/>
          </a:p>
        </p:txBody>
      </p:sp>
      <p:sp>
        <p:nvSpPr>
          <p:cNvPr id="12" name="文本框 11">
            <a:extLst>
              <a:ext uri="{FF2B5EF4-FFF2-40B4-BE49-F238E27FC236}">
                <a16:creationId xmlns:a16="http://schemas.microsoft.com/office/drawing/2014/main" id="{EEF527CE-C6E8-DCB9-034A-68169572F0B2}"/>
              </a:ext>
            </a:extLst>
          </p:cNvPr>
          <p:cNvSpPr txBox="1"/>
          <p:nvPr/>
        </p:nvSpPr>
        <p:spPr>
          <a:xfrm>
            <a:off x="764498" y="3797871"/>
            <a:ext cx="8117174" cy="369332"/>
          </a:xfrm>
          <a:prstGeom prst="rect">
            <a:avLst/>
          </a:prstGeom>
          <a:noFill/>
        </p:spPr>
        <p:txBody>
          <a:bodyPr wrap="square">
            <a:spAutoFit/>
          </a:bodyPr>
          <a:lstStyle/>
          <a:p>
            <a:r>
              <a:rPr lang="en-US" altLang="zh-CN" dirty="0"/>
              <a:t>Setting demand equal to supply we can solve for P and then Q: </a:t>
            </a:r>
            <a:endParaRPr lang="zh-CN" altLang="en-US" dirty="0"/>
          </a:p>
        </p:txBody>
      </p:sp>
      <p:sp>
        <p:nvSpPr>
          <p:cNvPr id="14" name="文本框 13">
            <a:extLst>
              <a:ext uri="{FF2B5EF4-FFF2-40B4-BE49-F238E27FC236}">
                <a16:creationId xmlns:a16="http://schemas.microsoft.com/office/drawing/2014/main" id="{48D1D0C1-B204-2B07-316E-8E549BDEA0C6}"/>
              </a:ext>
            </a:extLst>
          </p:cNvPr>
          <p:cNvSpPr txBox="1"/>
          <p:nvPr/>
        </p:nvSpPr>
        <p:spPr>
          <a:xfrm>
            <a:off x="4422096" y="4550462"/>
            <a:ext cx="6280878" cy="923330"/>
          </a:xfrm>
          <a:prstGeom prst="rect">
            <a:avLst/>
          </a:prstGeom>
          <a:noFill/>
        </p:spPr>
        <p:txBody>
          <a:bodyPr wrap="square">
            <a:spAutoFit/>
          </a:bodyPr>
          <a:lstStyle/>
          <a:p>
            <a:r>
              <a:rPr lang="fr-FR" altLang="zh-CN" dirty="0"/>
              <a:t>500-2P=3P-50 </a:t>
            </a:r>
          </a:p>
          <a:p>
            <a:r>
              <a:rPr lang="fr-FR" altLang="zh-CN" dirty="0"/>
              <a:t>P=110 </a:t>
            </a:r>
          </a:p>
          <a:p>
            <a:r>
              <a:rPr lang="fr-FR" altLang="zh-CN" dirty="0"/>
              <a:t>Q=280.</a:t>
            </a:r>
            <a:endParaRPr lang="zh-CN" altLang="en-US" dirty="0"/>
          </a:p>
        </p:txBody>
      </p:sp>
    </p:spTree>
    <p:extLst>
      <p:ext uri="{BB962C8B-B14F-4D97-AF65-F5344CB8AC3E}">
        <p14:creationId xmlns:p14="http://schemas.microsoft.com/office/powerpoint/2010/main" val="269974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646331"/>
          </a:xfrm>
          <a:prstGeom prst="rect">
            <a:avLst/>
          </a:prstGeom>
          <a:noFill/>
        </p:spPr>
        <p:txBody>
          <a:bodyPr wrap="square">
            <a:spAutoFit/>
          </a:bodyPr>
          <a:lstStyle/>
          <a:p>
            <a:r>
              <a:rPr lang="en-US" altLang="zh-CN" dirty="0"/>
              <a:t>2. Suppose the demand curve for a product is given by Q=300-2P+4I, where I is average income measured in thousands of dollars. The supply curve is Q=3P-50.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607100" y="1855853"/>
            <a:ext cx="8342027" cy="369332"/>
          </a:xfrm>
          <a:prstGeom prst="rect">
            <a:avLst/>
          </a:prstGeom>
          <a:noFill/>
        </p:spPr>
        <p:txBody>
          <a:bodyPr wrap="square">
            <a:spAutoFit/>
          </a:bodyPr>
          <a:lstStyle/>
          <a:p>
            <a:r>
              <a:rPr lang="en-US" altLang="zh-CN" dirty="0"/>
              <a:t>c. Draw a graph to illustrate your answers.</a:t>
            </a:r>
            <a:endParaRPr lang="zh-CN" altLang="en-US" dirty="0"/>
          </a:p>
        </p:txBody>
      </p:sp>
    </p:spTree>
    <p:extLst>
      <p:ext uri="{BB962C8B-B14F-4D97-AF65-F5344CB8AC3E}">
        <p14:creationId xmlns:p14="http://schemas.microsoft.com/office/powerpoint/2010/main" val="204731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646331"/>
          </a:xfrm>
          <a:prstGeom prst="rect">
            <a:avLst/>
          </a:prstGeom>
          <a:noFill/>
        </p:spPr>
        <p:txBody>
          <a:bodyPr wrap="square">
            <a:spAutoFit/>
          </a:bodyPr>
          <a:lstStyle/>
          <a:p>
            <a:r>
              <a:rPr lang="en-US" altLang="zh-CN" dirty="0"/>
              <a:t>2. Suppose the demand curve for a product is given by Q=300-2P+4I, where I is average income measured in thousands of dollars. The supply curve is Q=3P-50.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607100" y="1855853"/>
            <a:ext cx="8342027" cy="369332"/>
          </a:xfrm>
          <a:prstGeom prst="rect">
            <a:avLst/>
          </a:prstGeom>
          <a:noFill/>
        </p:spPr>
        <p:txBody>
          <a:bodyPr wrap="square">
            <a:spAutoFit/>
          </a:bodyPr>
          <a:lstStyle/>
          <a:p>
            <a:r>
              <a:rPr lang="en-US" altLang="zh-CN" dirty="0"/>
              <a:t>c. Draw a graph to illustrate your answers.</a:t>
            </a:r>
            <a:endParaRPr lang="zh-CN" altLang="en-US" dirty="0"/>
          </a:p>
        </p:txBody>
      </p:sp>
      <p:sp>
        <p:nvSpPr>
          <p:cNvPr id="8" name="文本框 7">
            <a:extLst>
              <a:ext uri="{FF2B5EF4-FFF2-40B4-BE49-F238E27FC236}">
                <a16:creationId xmlns:a16="http://schemas.microsoft.com/office/drawing/2014/main" id="{9B79C8A1-0B8E-F74A-316D-204D1AE805E1}"/>
              </a:ext>
            </a:extLst>
          </p:cNvPr>
          <p:cNvSpPr txBox="1"/>
          <p:nvPr/>
        </p:nvSpPr>
        <p:spPr>
          <a:xfrm>
            <a:off x="659567" y="2485231"/>
            <a:ext cx="6280878" cy="369332"/>
          </a:xfrm>
          <a:prstGeom prst="rect">
            <a:avLst/>
          </a:prstGeom>
          <a:noFill/>
        </p:spPr>
        <p:txBody>
          <a:bodyPr wrap="square">
            <a:spAutoFit/>
          </a:bodyPr>
          <a:lstStyle/>
          <a:p>
            <a:r>
              <a:rPr lang="en-US" altLang="zh-CN" b="1" dirty="0"/>
              <a:t>Answer: </a:t>
            </a:r>
            <a:endParaRPr lang="zh-CN" altLang="en-US" b="1" dirty="0"/>
          </a:p>
        </p:txBody>
      </p:sp>
      <p:sp>
        <p:nvSpPr>
          <p:cNvPr id="2" name="文本框 1">
            <a:extLst>
              <a:ext uri="{FF2B5EF4-FFF2-40B4-BE49-F238E27FC236}">
                <a16:creationId xmlns:a16="http://schemas.microsoft.com/office/drawing/2014/main" id="{7EED4E40-D41D-4583-7FE1-34B46F0537C6}"/>
              </a:ext>
            </a:extLst>
          </p:cNvPr>
          <p:cNvSpPr txBox="1"/>
          <p:nvPr/>
        </p:nvSpPr>
        <p:spPr>
          <a:xfrm>
            <a:off x="936885" y="2987887"/>
            <a:ext cx="7232754" cy="646331"/>
          </a:xfrm>
          <a:prstGeom prst="rect">
            <a:avLst/>
          </a:prstGeom>
          <a:noFill/>
        </p:spPr>
        <p:txBody>
          <a:bodyPr wrap="square" rtlCol="0">
            <a:spAutoFit/>
          </a:bodyPr>
          <a:lstStyle/>
          <a:p>
            <a:pPr marL="342900" indent="-342900" algn="l">
              <a:buAutoNum type="alphaLcPeriod"/>
            </a:pPr>
            <a:r>
              <a:rPr lang="en-US" altLang="zh-CN" dirty="0">
                <a:effectLst/>
                <a:latin typeface="+mj-lt"/>
                <a:ea typeface="宋体" panose="02010600030101010101" pitchFamily="2" charset="-122"/>
              </a:rPr>
              <a:t>Demand curve: </a:t>
            </a:r>
            <a:r>
              <a:rPr lang="en-US" altLang="zh-CN" dirty="0"/>
              <a:t>Q=400-2P</a:t>
            </a:r>
            <a:r>
              <a:rPr lang="en-US" altLang="zh-CN" dirty="0">
                <a:latin typeface="+mj-lt"/>
              </a:rPr>
              <a:t>.     Supply curve: </a:t>
            </a:r>
            <a:r>
              <a:rPr lang="en-US" altLang="zh-CN" dirty="0"/>
              <a:t>Q=3P-50</a:t>
            </a:r>
          </a:p>
          <a:p>
            <a:pPr marL="342900" indent="-342900" algn="l">
              <a:buAutoNum type="alphaLcPeriod"/>
            </a:pPr>
            <a:r>
              <a:rPr lang="en-US" altLang="zh-CN" dirty="0">
                <a:effectLst/>
                <a:latin typeface="+mj-lt"/>
                <a:ea typeface="宋体" panose="02010600030101010101" pitchFamily="2" charset="-122"/>
              </a:rPr>
              <a:t>Demand curve: </a:t>
            </a:r>
            <a:r>
              <a:rPr lang="en-US" altLang="zh-CN" dirty="0"/>
              <a:t>Q=500-2P.     Supply curve: Q=3P-50</a:t>
            </a:r>
            <a:endParaRPr lang="zh-CN" altLang="en-US" dirty="0">
              <a:effectLst/>
              <a:latin typeface="+mj-lt"/>
              <a:ea typeface="宋体" panose="02010600030101010101" pitchFamily="2" charset="-122"/>
            </a:endParaRPr>
          </a:p>
        </p:txBody>
      </p:sp>
      <p:pic>
        <p:nvPicPr>
          <p:cNvPr id="10" name="图片 9">
            <a:extLst>
              <a:ext uri="{FF2B5EF4-FFF2-40B4-BE49-F238E27FC236}">
                <a16:creationId xmlns:a16="http://schemas.microsoft.com/office/drawing/2014/main" id="{FA24B42F-45AC-3D5F-6247-ED983A2CCCF4}"/>
              </a:ext>
            </a:extLst>
          </p:cNvPr>
          <p:cNvPicPr>
            <a:picLocks noChangeAspect="1"/>
          </p:cNvPicPr>
          <p:nvPr/>
        </p:nvPicPr>
        <p:blipFill>
          <a:blip r:embed="rId2"/>
          <a:stretch>
            <a:fillRect/>
          </a:stretch>
        </p:blipFill>
        <p:spPr>
          <a:xfrm>
            <a:off x="3267856" y="3931543"/>
            <a:ext cx="3764200" cy="2763171"/>
          </a:xfrm>
          <a:prstGeom prst="rect">
            <a:avLst/>
          </a:prstGeom>
        </p:spPr>
      </p:pic>
      <p:sp>
        <p:nvSpPr>
          <p:cNvPr id="12" name="文本框 11">
            <a:extLst>
              <a:ext uri="{FF2B5EF4-FFF2-40B4-BE49-F238E27FC236}">
                <a16:creationId xmlns:a16="http://schemas.microsoft.com/office/drawing/2014/main" id="{E07A24A8-77F7-8678-9414-D6BFE74718DD}"/>
              </a:ext>
            </a:extLst>
          </p:cNvPr>
          <p:cNvSpPr txBox="1"/>
          <p:nvPr/>
        </p:nvSpPr>
        <p:spPr>
          <a:xfrm>
            <a:off x="5059180" y="6256307"/>
            <a:ext cx="1521502" cy="369332"/>
          </a:xfrm>
          <a:prstGeom prst="rect">
            <a:avLst/>
          </a:prstGeom>
          <a:noFill/>
        </p:spPr>
        <p:txBody>
          <a:bodyPr wrap="square">
            <a:spAutoFit/>
          </a:bodyPr>
          <a:lstStyle/>
          <a:p>
            <a:r>
              <a:rPr lang="en-US" altLang="zh-CN" dirty="0"/>
              <a:t>Q=400-2P</a:t>
            </a:r>
            <a:endParaRPr lang="zh-CN" altLang="en-US" dirty="0"/>
          </a:p>
        </p:txBody>
      </p:sp>
      <p:sp>
        <p:nvSpPr>
          <p:cNvPr id="14" name="文本框 13">
            <a:extLst>
              <a:ext uri="{FF2B5EF4-FFF2-40B4-BE49-F238E27FC236}">
                <a16:creationId xmlns:a16="http://schemas.microsoft.com/office/drawing/2014/main" id="{7683BB70-959B-F897-3227-F1D2CE3121D9}"/>
              </a:ext>
            </a:extLst>
          </p:cNvPr>
          <p:cNvSpPr txBox="1"/>
          <p:nvPr/>
        </p:nvSpPr>
        <p:spPr>
          <a:xfrm>
            <a:off x="6190938" y="5852438"/>
            <a:ext cx="1236688" cy="369332"/>
          </a:xfrm>
          <a:prstGeom prst="rect">
            <a:avLst/>
          </a:prstGeom>
          <a:noFill/>
        </p:spPr>
        <p:txBody>
          <a:bodyPr wrap="square">
            <a:spAutoFit/>
          </a:bodyPr>
          <a:lstStyle/>
          <a:p>
            <a:r>
              <a:rPr lang="en-US" altLang="zh-CN" dirty="0"/>
              <a:t>Q=500-2P</a:t>
            </a:r>
            <a:endParaRPr lang="zh-CN" altLang="en-US" dirty="0"/>
          </a:p>
        </p:txBody>
      </p:sp>
      <p:sp>
        <p:nvSpPr>
          <p:cNvPr id="16" name="文本框 15">
            <a:extLst>
              <a:ext uri="{FF2B5EF4-FFF2-40B4-BE49-F238E27FC236}">
                <a16:creationId xmlns:a16="http://schemas.microsoft.com/office/drawing/2014/main" id="{DE32830E-5512-628A-17AF-856733212D30}"/>
              </a:ext>
            </a:extLst>
          </p:cNvPr>
          <p:cNvSpPr txBox="1"/>
          <p:nvPr/>
        </p:nvSpPr>
        <p:spPr>
          <a:xfrm>
            <a:off x="5696857" y="4048046"/>
            <a:ext cx="1349115" cy="369332"/>
          </a:xfrm>
          <a:prstGeom prst="rect">
            <a:avLst/>
          </a:prstGeom>
          <a:noFill/>
        </p:spPr>
        <p:txBody>
          <a:bodyPr wrap="square">
            <a:spAutoFit/>
          </a:bodyPr>
          <a:lstStyle/>
          <a:p>
            <a:r>
              <a:rPr lang="en-US" altLang="zh-CN" dirty="0"/>
              <a:t>Q=3P-50</a:t>
            </a:r>
            <a:endParaRPr lang="zh-CN" altLang="en-US" dirty="0"/>
          </a:p>
        </p:txBody>
      </p:sp>
    </p:spTree>
    <p:extLst>
      <p:ext uri="{BB962C8B-B14F-4D97-AF65-F5344CB8AC3E}">
        <p14:creationId xmlns:p14="http://schemas.microsoft.com/office/powerpoint/2010/main" val="5910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3</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5" y="949476"/>
            <a:ext cx="10363352" cy="646331"/>
          </a:xfrm>
          <a:prstGeom prst="rect">
            <a:avLst/>
          </a:prstGeom>
          <a:noFill/>
        </p:spPr>
        <p:txBody>
          <a:bodyPr wrap="square">
            <a:spAutoFit/>
          </a:bodyPr>
          <a:lstStyle/>
          <a:p>
            <a:r>
              <a:rPr lang="en-US" altLang="zh-CN" dirty="0"/>
              <a:t>3. Suppose that a government of a certain country is interested in analyzing the domestic market for corn. Their economists estimate the following equations for the demand and supply curves: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4534523" y="1831317"/>
            <a:ext cx="2106119" cy="646331"/>
          </a:xfrm>
          <a:prstGeom prst="rect">
            <a:avLst/>
          </a:prstGeom>
          <a:noFill/>
        </p:spPr>
        <p:txBody>
          <a:bodyPr wrap="square">
            <a:spAutoFit/>
          </a:bodyPr>
          <a:lstStyle/>
          <a:p>
            <a:r>
              <a:rPr lang="en-US" altLang="zh-CN" dirty="0" err="1"/>
              <a:t>Qd</a:t>
            </a:r>
            <a:r>
              <a:rPr lang="en-US" altLang="zh-CN" dirty="0"/>
              <a:t> = 1,600 - 125P </a:t>
            </a:r>
          </a:p>
          <a:p>
            <a:r>
              <a:rPr lang="en-US" altLang="zh-CN" dirty="0"/>
              <a:t>Qs = 440 + 165P</a:t>
            </a:r>
            <a:endParaRPr lang="zh-CN" altLang="en-US" dirty="0"/>
          </a:p>
        </p:txBody>
      </p:sp>
      <p:sp>
        <p:nvSpPr>
          <p:cNvPr id="8" name="文本框 7">
            <a:extLst>
              <a:ext uri="{FF2B5EF4-FFF2-40B4-BE49-F238E27FC236}">
                <a16:creationId xmlns:a16="http://schemas.microsoft.com/office/drawing/2014/main" id="{2DEEA1ED-5916-BAE2-019C-977D3AAA3CB8}"/>
              </a:ext>
            </a:extLst>
          </p:cNvPr>
          <p:cNvSpPr txBox="1"/>
          <p:nvPr/>
        </p:nvSpPr>
        <p:spPr>
          <a:xfrm>
            <a:off x="750680" y="2739391"/>
            <a:ext cx="9673803" cy="369332"/>
          </a:xfrm>
          <a:prstGeom prst="rect">
            <a:avLst/>
          </a:prstGeom>
          <a:noFill/>
        </p:spPr>
        <p:txBody>
          <a:bodyPr wrap="square">
            <a:spAutoFit/>
          </a:bodyPr>
          <a:lstStyle/>
          <a:p>
            <a:r>
              <a:rPr lang="en-US" altLang="zh-CN" dirty="0"/>
              <a:t>Quantities are measured in millions of bushels; prices are measured in dollars per bushel. </a:t>
            </a:r>
            <a:endParaRPr lang="zh-CN" altLang="en-US" dirty="0"/>
          </a:p>
        </p:txBody>
      </p:sp>
      <p:sp>
        <p:nvSpPr>
          <p:cNvPr id="10" name="文本框 9">
            <a:extLst>
              <a:ext uri="{FF2B5EF4-FFF2-40B4-BE49-F238E27FC236}">
                <a16:creationId xmlns:a16="http://schemas.microsoft.com/office/drawing/2014/main" id="{13E8791E-2D64-7215-047D-F3524824777A}"/>
              </a:ext>
            </a:extLst>
          </p:cNvPr>
          <p:cNvSpPr txBox="1"/>
          <p:nvPr/>
        </p:nvSpPr>
        <p:spPr>
          <a:xfrm>
            <a:off x="750679" y="3344702"/>
            <a:ext cx="10167307" cy="369332"/>
          </a:xfrm>
          <a:prstGeom prst="rect">
            <a:avLst/>
          </a:prstGeom>
          <a:noFill/>
        </p:spPr>
        <p:txBody>
          <a:bodyPr wrap="square">
            <a:spAutoFit/>
          </a:bodyPr>
          <a:lstStyle/>
          <a:p>
            <a:r>
              <a:rPr lang="en-US" altLang="zh-CN" dirty="0"/>
              <a:t>a. Calculate the equilibrium price and quantity that will prevail under a completely free market.</a:t>
            </a:r>
            <a:endParaRPr lang="zh-CN" altLang="en-US" dirty="0"/>
          </a:p>
        </p:txBody>
      </p:sp>
    </p:spTree>
    <p:extLst>
      <p:ext uri="{BB962C8B-B14F-4D97-AF65-F5344CB8AC3E}">
        <p14:creationId xmlns:p14="http://schemas.microsoft.com/office/powerpoint/2010/main" val="183404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3</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5" y="949476"/>
            <a:ext cx="10363352" cy="646331"/>
          </a:xfrm>
          <a:prstGeom prst="rect">
            <a:avLst/>
          </a:prstGeom>
          <a:noFill/>
        </p:spPr>
        <p:txBody>
          <a:bodyPr wrap="square">
            <a:spAutoFit/>
          </a:bodyPr>
          <a:lstStyle/>
          <a:p>
            <a:r>
              <a:rPr lang="en-US" altLang="zh-CN" dirty="0"/>
              <a:t>3. Suppose that a government of a certain country is interested in analyzing the domestic market for corn. Their economists estimate the following equations for the demand and supply curves: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4534523" y="1831317"/>
            <a:ext cx="2106119" cy="646331"/>
          </a:xfrm>
          <a:prstGeom prst="rect">
            <a:avLst/>
          </a:prstGeom>
          <a:noFill/>
        </p:spPr>
        <p:txBody>
          <a:bodyPr wrap="square">
            <a:spAutoFit/>
          </a:bodyPr>
          <a:lstStyle/>
          <a:p>
            <a:r>
              <a:rPr lang="en-US" altLang="zh-CN" dirty="0" err="1"/>
              <a:t>Qd</a:t>
            </a:r>
            <a:r>
              <a:rPr lang="en-US" altLang="zh-CN" dirty="0"/>
              <a:t> = 1,600 - 125P </a:t>
            </a:r>
          </a:p>
          <a:p>
            <a:r>
              <a:rPr lang="en-US" altLang="zh-CN" dirty="0"/>
              <a:t>Qs = 440 + 165P</a:t>
            </a:r>
            <a:endParaRPr lang="zh-CN" altLang="en-US" dirty="0"/>
          </a:p>
        </p:txBody>
      </p:sp>
      <p:sp>
        <p:nvSpPr>
          <p:cNvPr id="8" name="文本框 7">
            <a:extLst>
              <a:ext uri="{FF2B5EF4-FFF2-40B4-BE49-F238E27FC236}">
                <a16:creationId xmlns:a16="http://schemas.microsoft.com/office/drawing/2014/main" id="{2DEEA1ED-5916-BAE2-019C-977D3AAA3CB8}"/>
              </a:ext>
            </a:extLst>
          </p:cNvPr>
          <p:cNvSpPr txBox="1"/>
          <p:nvPr/>
        </p:nvSpPr>
        <p:spPr>
          <a:xfrm>
            <a:off x="750680" y="2739391"/>
            <a:ext cx="9673803" cy="369332"/>
          </a:xfrm>
          <a:prstGeom prst="rect">
            <a:avLst/>
          </a:prstGeom>
          <a:noFill/>
        </p:spPr>
        <p:txBody>
          <a:bodyPr wrap="square">
            <a:spAutoFit/>
          </a:bodyPr>
          <a:lstStyle/>
          <a:p>
            <a:r>
              <a:rPr lang="en-US" altLang="zh-CN" dirty="0"/>
              <a:t>Quantities are measured in millions of bushels; prices are measured in dollars per bushel. </a:t>
            </a:r>
            <a:endParaRPr lang="zh-CN" altLang="en-US" dirty="0"/>
          </a:p>
        </p:txBody>
      </p:sp>
      <p:sp>
        <p:nvSpPr>
          <p:cNvPr id="10" name="文本框 9">
            <a:extLst>
              <a:ext uri="{FF2B5EF4-FFF2-40B4-BE49-F238E27FC236}">
                <a16:creationId xmlns:a16="http://schemas.microsoft.com/office/drawing/2014/main" id="{13E8791E-2D64-7215-047D-F3524824777A}"/>
              </a:ext>
            </a:extLst>
          </p:cNvPr>
          <p:cNvSpPr txBox="1"/>
          <p:nvPr/>
        </p:nvSpPr>
        <p:spPr>
          <a:xfrm>
            <a:off x="750679" y="3344702"/>
            <a:ext cx="10167307" cy="369332"/>
          </a:xfrm>
          <a:prstGeom prst="rect">
            <a:avLst/>
          </a:prstGeom>
          <a:noFill/>
        </p:spPr>
        <p:txBody>
          <a:bodyPr wrap="square">
            <a:spAutoFit/>
          </a:bodyPr>
          <a:lstStyle/>
          <a:p>
            <a:r>
              <a:rPr lang="en-US" altLang="zh-CN" dirty="0"/>
              <a:t>a. Calculate the equilibrium price and quantity that will prevail under a completely free market.</a:t>
            </a:r>
            <a:endParaRPr lang="zh-CN" altLang="en-US" dirty="0"/>
          </a:p>
        </p:txBody>
      </p:sp>
      <p:sp>
        <p:nvSpPr>
          <p:cNvPr id="9" name="文本框 8">
            <a:extLst>
              <a:ext uri="{FF2B5EF4-FFF2-40B4-BE49-F238E27FC236}">
                <a16:creationId xmlns:a16="http://schemas.microsoft.com/office/drawing/2014/main" id="{6BD221C5-4BB6-8BD5-09FE-05ECA2501631}"/>
              </a:ext>
            </a:extLst>
          </p:cNvPr>
          <p:cNvSpPr txBox="1"/>
          <p:nvPr/>
        </p:nvSpPr>
        <p:spPr>
          <a:xfrm>
            <a:off x="750679" y="3882975"/>
            <a:ext cx="6280878" cy="369332"/>
          </a:xfrm>
          <a:prstGeom prst="rect">
            <a:avLst/>
          </a:prstGeom>
          <a:noFill/>
        </p:spPr>
        <p:txBody>
          <a:bodyPr wrap="square">
            <a:spAutoFit/>
          </a:bodyPr>
          <a:lstStyle/>
          <a:p>
            <a:r>
              <a:rPr lang="en-US" altLang="zh-CN" b="1" dirty="0"/>
              <a:t>Answer: </a:t>
            </a:r>
            <a:endParaRPr lang="zh-CN" altLang="en-US" b="1" dirty="0"/>
          </a:p>
        </p:txBody>
      </p:sp>
      <p:sp>
        <p:nvSpPr>
          <p:cNvPr id="12" name="文本框 11">
            <a:extLst>
              <a:ext uri="{FF2B5EF4-FFF2-40B4-BE49-F238E27FC236}">
                <a16:creationId xmlns:a16="http://schemas.microsoft.com/office/drawing/2014/main" id="{E9F2DF77-BF63-B7C6-2DFE-699B4D65D886}"/>
              </a:ext>
            </a:extLst>
          </p:cNvPr>
          <p:cNvSpPr txBox="1"/>
          <p:nvPr/>
        </p:nvSpPr>
        <p:spPr>
          <a:xfrm>
            <a:off x="750679" y="4487019"/>
            <a:ext cx="3446567" cy="1200329"/>
          </a:xfrm>
          <a:prstGeom prst="rect">
            <a:avLst/>
          </a:prstGeom>
          <a:noFill/>
        </p:spPr>
        <p:txBody>
          <a:bodyPr wrap="square">
            <a:spAutoFit/>
          </a:bodyPr>
          <a:lstStyle/>
          <a:p>
            <a:r>
              <a:rPr lang="en-US" altLang="zh-CN" dirty="0"/>
              <a:t>Set </a:t>
            </a:r>
            <a:r>
              <a:rPr lang="en-US" altLang="zh-CN" dirty="0" err="1"/>
              <a:t>Qd</a:t>
            </a:r>
            <a:r>
              <a:rPr lang="en-US" altLang="zh-CN" dirty="0"/>
              <a:t> = Qs to determine price. </a:t>
            </a:r>
          </a:p>
          <a:p>
            <a:r>
              <a:rPr lang="en-US" altLang="zh-CN" dirty="0"/>
              <a:t>1600 - 125P = 440 + 165P </a:t>
            </a:r>
          </a:p>
          <a:p>
            <a:r>
              <a:rPr lang="en-US" altLang="zh-CN" dirty="0"/>
              <a:t>1160 = 290P</a:t>
            </a:r>
          </a:p>
          <a:p>
            <a:r>
              <a:rPr lang="en-US" altLang="zh-CN" dirty="0"/>
              <a:t> P = 4 </a:t>
            </a:r>
            <a:endParaRPr lang="zh-CN" altLang="en-US" dirty="0"/>
          </a:p>
        </p:txBody>
      </p:sp>
      <p:sp>
        <p:nvSpPr>
          <p:cNvPr id="14" name="文本框 13">
            <a:extLst>
              <a:ext uri="{FF2B5EF4-FFF2-40B4-BE49-F238E27FC236}">
                <a16:creationId xmlns:a16="http://schemas.microsoft.com/office/drawing/2014/main" id="{C20E0C7C-F244-3687-1B73-B265BA7AAD2C}"/>
              </a:ext>
            </a:extLst>
          </p:cNvPr>
          <p:cNvSpPr txBox="1"/>
          <p:nvPr/>
        </p:nvSpPr>
        <p:spPr>
          <a:xfrm>
            <a:off x="4854317" y="4656706"/>
            <a:ext cx="6280878" cy="1477328"/>
          </a:xfrm>
          <a:prstGeom prst="rect">
            <a:avLst/>
          </a:prstGeom>
          <a:noFill/>
        </p:spPr>
        <p:txBody>
          <a:bodyPr wrap="square">
            <a:spAutoFit/>
          </a:bodyPr>
          <a:lstStyle/>
          <a:p>
            <a:r>
              <a:rPr lang="en-US" altLang="zh-CN" dirty="0"/>
              <a:t>Obtain Q by substituting into either expression. </a:t>
            </a:r>
          </a:p>
          <a:p>
            <a:r>
              <a:rPr lang="en-US" altLang="zh-CN" dirty="0" err="1"/>
              <a:t>Qd</a:t>
            </a:r>
            <a:r>
              <a:rPr lang="en-US" altLang="zh-CN" dirty="0"/>
              <a:t> = 1600 - 125(4) </a:t>
            </a:r>
          </a:p>
          <a:p>
            <a:r>
              <a:rPr lang="en-US" altLang="zh-CN" dirty="0" err="1"/>
              <a:t>Qd</a:t>
            </a:r>
            <a:r>
              <a:rPr lang="en-US" altLang="zh-CN" dirty="0"/>
              <a:t> = 1600 - 500 </a:t>
            </a:r>
          </a:p>
          <a:p>
            <a:r>
              <a:rPr lang="en-US" altLang="zh-CN" dirty="0"/>
              <a:t>Q = 1100 </a:t>
            </a:r>
          </a:p>
          <a:p>
            <a:r>
              <a:rPr lang="en-US" altLang="zh-CN" dirty="0"/>
              <a:t>P* = $4, Q* = 1100</a:t>
            </a:r>
            <a:endParaRPr lang="zh-CN" altLang="en-US" dirty="0"/>
          </a:p>
        </p:txBody>
      </p:sp>
    </p:spTree>
    <p:extLst>
      <p:ext uri="{BB962C8B-B14F-4D97-AF65-F5344CB8AC3E}">
        <p14:creationId xmlns:p14="http://schemas.microsoft.com/office/powerpoint/2010/main" val="133681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3</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5" y="949476"/>
            <a:ext cx="10363352" cy="646331"/>
          </a:xfrm>
          <a:prstGeom prst="rect">
            <a:avLst/>
          </a:prstGeom>
          <a:noFill/>
        </p:spPr>
        <p:txBody>
          <a:bodyPr wrap="square">
            <a:spAutoFit/>
          </a:bodyPr>
          <a:lstStyle/>
          <a:p>
            <a:r>
              <a:rPr lang="en-US" altLang="zh-CN" dirty="0"/>
              <a:t>3. Suppose that a government of a certain country is interested in analyzing the domestic market for corn. Their economists estimate the following equations for the demand and supply curves: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4534523" y="1831317"/>
            <a:ext cx="2106119" cy="646331"/>
          </a:xfrm>
          <a:prstGeom prst="rect">
            <a:avLst/>
          </a:prstGeom>
          <a:noFill/>
        </p:spPr>
        <p:txBody>
          <a:bodyPr wrap="square">
            <a:spAutoFit/>
          </a:bodyPr>
          <a:lstStyle/>
          <a:p>
            <a:r>
              <a:rPr lang="en-US" altLang="zh-CN" dirty="0" err="1"/>
              <a:t>Qd</a:t>
            </a:r>
            <a:r>
              <a:rPr lang="en-US" altLang="zh-CN" dirty="0"/>
              <a:t> = 1,600 - 125P </a:t>
            </a:r>
          </a:p>
          <a:p>
            <a:r>
              <a:rPr lang="en-US" altLang="zh-CN" dirty="0"/>
              <a:t>Qs = 440 + 165P</a:t>
            </a:r>
            <a:endParaRPr lang="zh-CN" altLang="en-US" dirty="0"/>
          </a:p>
        </p:txBody>
      </p:sp>
      <p:sp>
        <p:nvSpPr>
          <p:cNvPr id="8" name="文本框 7">
            <a:extLst>
              <a:ext uri="{FF2B5EF4-FFF2-40B4-BE49-F238E27FC236}">
                <a16:creationId xmlns:a16="http://schemas.microsoft.com/office/drawing/2014/main" id="{2DEEA1ED-5916-BAE2-019C-977D3AAA3CB8}"/>
              </a:ext>
            </a:extLst>
          </p:cNvPr>
          <p:cNvSpPr txBox="1"/>
          <p:nvPr/>
        </p:nvSpPr>
        <p:spPr>
          <a:xfrm>
            <a:off x="750680" y="2739391"/>
            <a:ext cx="9673803" cy="369332"/>
          </a:xfrm>
          <a:prstGeom prst="rect">
            <a:avLst/>
          </a:prstGeom>
          <a:noFill/>
        </p:spPr>
        <p:txBody>
          <a:bodyPr wrap="square">
            <a:spAutoFit/>
          </a:bodyPr>
          <a:lstStyle/>
          <a:p>
            <a:r>
              <a:rPr lang="en-US" altLang="zh-CN" dirty="0"/>
              <a:t>Quantities are measured in millions of bushels; prices are measured in dollars per bushel. </a:t>
            </a:r>
            <a:endParaRPr lang="zh-CN" altLang="en-US" dirty="0"/>
          </a:p>
        </p:txBody>
      </p:sp>
      <p:sp>
        <p:nvSpPr>
          <p:cNvPr id="10" name="文本框 9">
            <a:extLst>
              <a:ext uri="{FF2B5EF4-FFF2-40B4-BE49-F238E27FC236}">
                <a16:creationId xmlns:a16="http://schemas.microsoft.com/office/drawing/2014/main" id="{13E8791E-2D64-7215-047D-F3524824777A}"/>
              </a:ext>
            </a:extLst>
          </p:cNvPr>
          <p:cNvSpPr txBox="1"/>
          <p:nvPr/>
        </p:nvSpPr>
        <p:spPr>
          <a:xfrm>
            <a:off x="750679" y="3344702"/>
            <a:ext cx="10167307" cy="369332"/>
          </a:xfrm>
          <a:prstGeom prst="rect">
            <a:avLst/>
          </a:prstGeom>
          <a:noFill/>
        </p:spPr>
        <p:txBody>
          <a:bodyPr wrap="square">
            <a:spAutoFit/>
          </a:bodyPr>
          <a:lstStyle/>
          <a:p>
            <a:r>
              <a:rPr lang="en-US" altLang="zh-CN" dirty="0"/>
              <a:t>b. Calculate the price elasticities of supply and demand at the equilibrium values.</a:t>
            </a:r>
            <a:endParaRPr lang="zh-CN" altLang="en-US" dirty="0"/>
          </a:p>
        </p:txBody>
      </p:sp>
    </p:spTree>
    <p:extLst>
      <p:ext uri="{BB962C8B-B14F-4D97-AF65-F5344CB8AC3E}">
        <p14:creationId xmlns:p14="http://schemas.microsoft.com/office/powerpoint/2010/main" val="342446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3</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84616" y="934048"/>
            <a:ext cx="10363352" cy="523220"/>
          </a:xfrm>
          <a:prstGeom prst="rect">
            <a:avLst/>
          </a:prstGeom>
          <a:noFill/>
        </p:spPr>
        <p:txBody>
          <a:bodyPr wrap="square">
            <a:spAutoFit/>
          </a:bodyPr>
          <a:lstStyle/>
          <a:p>
            <a:r>
              <a:rPr lang="en-US" altLang="zh-CN" sz="1400" dirty="0"/>
              <a:t>3. Suppose that a government of a certain country is interested in analyzing the domestic market for corn. Their economists estimate the following equations for the demand and supply curves: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4643797" y="1457268"/>
            <a:ext cx="2106119" cy="523220"/>
          </a:xfrm>
          <a:prstGeom prst="rect">
            <a:avLst/>
          </a:prstGeom>
          <a:noFill/>
        </p:spPr>
        <p:txBody>
          <a:bodyPr wrap="square">
            <a:spAutoFit/>
          </a:bodyPr>
          <a:lstStyle/>
          <a:p>
            <a:r>
              <a:rPr lang="en-US" altLang="zh-CN" sz="1400" dirty="0" err="1"/>
              <a:t>Qd</a:t>
            </a:r>
            <a:r>
              <a:rPr lang="en-US" altLang="zh-CN" sz="1400" dirty="0"/>
              <a:t> = 1,600 - 125P </a:t>
            </a:r>
          </a:p>
          <a:p>
            <a:r>
              <a:rPr lang="en-US" altLang="zh-CN" sz="1400" dirty="0"/>
              <a:t>Qs = 440 + 165P</a:t>
            </a:r>
            <a:endParaRPr lang="zh-CN" altLang="en-US" sz="1400" dirty="0"/>
          </a:p>
        </p:txBody>
      </p:sp>
      <p:sp>
        <p:nvSpPr>
          <p:cNvPr id="8" name="文本框 7">
            <a:extLst>
              <a:ext uri="{FF2B5EF4-FFF2-40B4-BE49-F238E27FC236}">
                <a16:creationId xmlns:a16="http://schemas.microsoft.com/office/drawing/2014/main" id="{2DEEA1ED-5916-BAE2-019C-977D3AAA3CB8}"/>
              </a:ext>
            </a:extLst>
          </p:cNvPr>
          <p:cNvSpPr txBox="1"/>
          <p:nvPr/>
        </p:nvSpPr>
        <p:spPr>
          <a:xfrm>
            <a:off x="689548" y="2095925"/>
            <a:ext cx="9673803" cy="307777"/>
          </a:xfrm>
          <a:prstGeom prst="rect">
            <a:avLst/>
          </a:prstGeom>
          <a:noFill/>
        </p:spPr>
        <p:txBody>
          <a:bodyPr wrap="square">
            <a:spAutoFit/>
          </a:bodyPr>
          <a:lstStyle/>
          <a:p>
            <a:r>
              <a:rPr lang="en-US" altLang="zh-CN" sz="1400" dirty="0"/>
              <a:t>Quantities are measured in millions of bushels; prices are measured in dollars per bushel. </a:t>
            </a:r>
            <a:endParaRPr lang="zh-CN" altLang="en-US" sz="1400" dirty="0"/>
          </a:p>
        </p:txBody>
      </p:sp>
      <p:sp>
        <p:nvSpPr>
          <p:cNvPr id="10" name="文本框 9">
            <a:extLst>
              <a:ext uri="{FF2B5EF4-FFF2-40B4-BE49-F238E27FC236}">
                <a16:creationId xmlns:a16="http://schemas.microsoft.com/office/drawing/2014/main" id="{13E8791E-2D64-7215-047D-F3524824777A}"/>
              </a:ext>
            </a:extLst>
          </p:cNvPr>
          <p:cNvSpPr txBox="1"/>
          <p:nvPr/>
        </p:nvSpPr>
        <p:spPr>
          <a:xfrm>
            <a:off x="689548" y="2527158"/>
            <a:ext cx="10167307" cy="307777"/>
          </a:xfrm>
          <a:prstGeom prst="rect">
            <a:avLst/>
          </a:prstGeom>
          <a:noFill/>
        </p:spPr>
        <p:txBody>
          <a:bodyPr wrap="square">
            <a:spAutoFit/>
          </a:bodyPr>
          <a:lstStyle/>
          <a:p>
            <a:r>
              <a:rPr lang="en-US" altLang="zh-CN" sz="1400" dirty="0"/>
              <a:t>b. Calculate the price elasticities of supply and demand at the equilibrium values.</a:t>
            </a:r>
            <a:endParaRPr lang="zh-CN" altLang="en-US" sz="1400" dirty="0"/>
          </a:p>
        </p:txBody>
      </p:sp>
      <p:pic>
        <p:nvPicPr>
          <p:cNvPr id="2" name="图片 1">
            <a:extLst>
              <a:ext uri="{FF2B5EF4-FFF2-40B4-BE49-F238E27FC236}">
                <a16:creationId xmlns:a16="http://schemas.microsoft.com/office/drawing/2014/main" id="{12244149-6F68-6651-1E80-EF7949A64EA6}"/>
              </a:ext>
            </a:extLst>
          </p:cNvPr>
          <p:cNvPicPr>
            <a:picLocks noChangeAspect="1"/>
          </p:cNvPicPr>
          <p:nvPr/>
        </p:nvPicPr>
        <p:blipFill>
          <a:blip r:embed="rId2"/>
          <a:stretch>
            <a:fillRect/>
          </a:stretch>
        </p:blipFill>
        <p:spPr>
          <a:xfrm>
            <a:off x="1094282" y="5357302"/>
            <a:ext cx="2850718" cy="895877"/>
          </a:xfrm>
          <a:prstGeom prst="rect">
            <a:avLst/>
          </a:prstGeom>
        </p:spPr>
      </p:pic>
      <p:sp>
        <p:nvSpPr>
          <p:cNvPr id="11" name="文本框 10">
            <a:extLst>
              <a:ext uri="{FF2B5EF4-FFF2-40B4-BE49-F238E27FC236}">
                <a16:creationId xmlns:a16="http://schemas.microsoft.com/office/drawing/2014/main" id="{A8D6D0D1-689D-1FD0-E28B-CCAD945A484A}"/>
              </a:ext>
            </a:extLst>
          </p:cNvPr>
          <p:cNvSpPr txBox="1"/>
          <p:nvPr/>
        </p:nvSpPr>
        <p:spPr>
          <a:xfrm>
            <a:off x="307298" y="4915767"/>
            <a:ext cx="6280878" cy="369332"/>
          </a:xfrm>
          <a:prstGeom prst="rect">
            <a:avLst/>
          </a:prstGeom>
          <a:noFill/>
        </p:spPr>
        <p:txBody>
          <a:bodyPr wrap="square">
            <a:spAutoFit/>
          </a:bodyPr>
          <a:lstStyle/>
          <a:p>
            <a:r>
              <a:rPr lang="en-US" altLang="zh-CN" dirty="0"/>
              <a:t>price elasticities of supply </a:t>
            </a:r>
            <a:endParaRPr lang="zh-CN" altLang="en-US" dirty="0"/>
          </a:p>
        </p:txBody>
      </p:sp>
      <p:graphicFrame>
        <p:nvGraphicFramePr>
          <p:cNvPr id="12" name="Object 36">
            <a:extLst>
              <a:ext uri="{FF2B5EF4-FFF2-40B4-BE49-F238E27FC236}">
                <a16:creationId xmlns:a16="http://schemas.microsoft.com/office/drawing/2014/main" id="{407DFD93-06CD-8B1B-555C-B40E63E8C0EE}"/>
              </a:ext>
            </a:extLst>
          </p:cNvPr>
          <p:cNvGraphicFramePr>
            <a:graphicFrameLocks noChangeAspect="1"/>
          </p:cNvGraphicFramePr>
          <p:nvPr>
            <p:extLst>
              <p:ext uri="{D42A27DB-BD31-4B8C-83A1-F6EECF244321}">
                <p14:modId xmlns:p14="http://schemas.microsoft.com/office/powerpoint/2010/main" val="1437734347"/>
              </p:ext>
            </p:extLst>
          </p:nvPr>
        </p:nvGraphicFramePr>
        <p:xfrm>
          <a:off x="1094282" y="3879534"/>
          <a:ext cx="2779688" cy="892063"/>
        </p:xfrm>
        <a:graphic>
          <a:graphicData uri="http://schemas.openxmlformats.org/presentationml/2006/ole">
            <mc:AlternateContent xmlns:mc="http://schemas.openxmlformats.org/markup-compatibility/2006">
              <mc:Choice xmlns:v="urn:schemas-microsoft-com:vml" Requires="v">
                <p:oleObj name="Equation" r:id="rId3" imgW="31013400" imgH="9944100" progId="Equation.DSMT4">
                  <p:embed/>
                </p:oleObj>
              </mc:Choice>
              <mc:Fallback>
                <p:oleObj name="Equation" r:id="rId3" imgW="31013400" imgH="9944100" progId="Equation.DSMT4">
                  <p:embed/>
                  <p:pic>
                    <p:nvPicPr>
                      <p:cNvPr id="4098" name="Object 36">
                        <a:extLst>
                          <a:ext uri="{FF2B5EF4-FFF2-40B4-BE49-F238E27FC236}">
                            <a16:creationId xmlns:a16="http://schemas.microsoft.com/office/drawing/2014/main" id="{4624EB1A-49FB-114F-9364-51B9A9D57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282" y="3879534"/>
                        <a:ext cx="2779688" cy="892063"/>
                      </a:xfrm>
                      <a:prstGeom prst="rect">
                        <a:avLst/>
                      </a:prstGeom>
                      <a:solidFill>
                        <a:srgbClr val="CCCCFF"/>
                      </a:solidFill>
                      <a:ln w="9525">
                        <a:solidFill>
                          <a:sysClr val="windowText" lastClr="000000"/>
                        </a:solidFill>
                        <a:miter lim="800000"/>
                        <a:headEnd/>
                        <a:tailEnd/>
                      </a:ln>
                      <a:effectLst/>
                    </p:spPr>
                  </p:pic>
                </p:oleObj>
              </mc:Fallback>
            </mc:AlternateContent>
          </a:graphicData>
        </a:graphic>
      </p:graphicFrame>
      <p:sp>
        <p:nvSpPr>
          <p:cNvPr id="13" name="文本框 12">
            <a:extLst>
              <a:ext uri="{FF2B5EF4-FFF2-40B4-BE49-F238E27FC236}">
                <a16:creationId xmlns:a16="http://schemas.microsoft.com/office/drawing/2014/main" id="{1D90AEC9-0312-4CE3-1138-52AD40BAF305}"/>
              </a:ext>
            </a:extLst>
          </p:cNvPr>
          <p:cNvSpPr txBox="1"/>
          <p:nvPr/>
        </p:nvSpPr>
        <p:spPr>
          <a:xfrm>
            <a:off x="307298" y="3216199"/>
            <a:ext cx="6280878" cy="369332"/>
          </a:xfrm>
          <a:prstGeom prst="rect">
            <a:avLst/>
          </a:prstGeom>
          <a:noFill/>
        </p:spPr>
        <p:txBody>
          <a:bodyPr wrap="square">
            <a:spAutoFit/>
          </a:bodyPr>
          <a:lstStyle/>
          <a:p>
            <a:r>
              <a:rPr lang="en-US" altLang="zh-CN" dirty="0"/>
              <a:t>price elasticities of demand </a:t>
            </a:r>
            <a:endParaRPr lang="zh-CN" altLang="en-US" dirty="0"/>
          </a:p>
        </p:txBody>
      </p:sp>
      <p:sp>
        <p:nvSpPr>
          <p:cNvPr id="15" name="文本框 14">
            <a:extLst>
              <a:ext uri="{FF2B5EF4-FFF2-40B4-BE49-F238E27FC236}">
                <a16:creationId xmlns:a16="http://schemas.microsoft.com/office/drawing/2014/main" id="{1D05C6C7-070B-27B6-EBE9-5DF470AD0B52}"/>
              </a:ext>
            </a:extLst>
          </p:cNvPr>
          <p:cNvSpPr txBox="1"/>
          <p:nvPr/>
        </p:nvSpPr>
        <p:spPr>
          <a:xfrm>
            <a:off x="5181675" y="3017825"/>
            <a:ext cx="6280878" cy="369332"/>
          </a:xfrm>
          <a:prstGeom prst="rect">
            <a:avLst/>
          </a:prstGeom>
          <a:noFill/>
        </p:spPr>
        <p:txBody>
          <a:bodyPr wrap="square">
            <a:spAutoFit/>
          </a:bodyPr>
          <a:lstStyle/>
          <a:p>
            <a:r>
              <a:rPr lang="en-US" altLang="zh-CN" dirty="0"/>
              <a:t>Equilibrium: P* = $4, Q* = 1100</a:t>
            </a:r>
          </a:p>
        </p:txBody>
      </p:sp>
      <p:cxnSp>
        <p:nvCxnSpPr>
          <p:cNvPr id="17" name="直接箭头连接符 16">
            <a:extLst>
              <a:ext uri="{FF2B5EF4-FFF2-40B4-BE49-F238E27FC236}">
                <a16:creationId xmlns:a16="http://schemas.microsoft.com/office/drawing/2014/main" id="{637F4DBE-7277-D672-CDB0-637A831FC650}"/>
              </a:ext>
            </a:extLst>
          </p:cNvPr>
          <p:cNvCxnSpPr/>
          <p:nvPr/>
        </p:nvCxnSpPr>
        <p:spPr>
          <a:xfrm flipV="1">
            <a:off x="3620125" y="3585531"/>
            <a:ext cx="194872" cy="349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CF76F10D-CE71-4BD9-4276-A87B4D49313C}"/>
              </a:ext>
            </a:extLst>
          </p:cNvPr>
          <p:cNvCxnSpPr>
            <a:cxnSpLocks/>
          </p:cNvCxnSpPr>
          <p:nvPr/>
        </p:nvCxnSpPr>
        <p:spPr>
          <a:xfrm>
            <a:off x="3843990" y="6142492"/>
            <a:ext cx="172475" cy="3777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D87669E3-E6C5-5197-0F67-7D7A72CCDAA2}"/>
              </a:ext>
            </a:extLst>
          </p:cNvPr>
          <p:cNvSpPr txBox="1"/>
          <p:nvPr/>
        </p:nvSpPr>
        <p:spPr>
          <a:xfrm>
            <a:off x="3620125" y="3261095"/>
            <a:ext cx="1364105" cy="276999"/>
          </a:xfrm>
          <a:prstGeom prst="rect">
            <a:avLst/>
          </a:prstGeom>
          <a:noFill/>
        </p:spPr>
        <p:txBody>
          <a:bodyPr wrap="square" rtlCol="0">
            <a:spAutoFit/>
          </a:bodyPr>
          <a:lstStyle/>
          <a:p>
            <a:pPr algn="l"/>
            <a:r>
              <a:rPr lang="en-US" altLang="zh-CN" sz="1200" b="1" dirty="0">
                <a:effectLst/>
                <a:latin typeface="Times New Roman" panose="02020603050405020304" pitchFamily="18" charset="0"/>
                <a:ea typeface="宋体" panose="02010600030101010101" pitchFamily="2" charset="-122"/>
              </a:rPr>
              <a:t>First derivative</a:t>
            </a:r>
            <a:endParaRPr lang="zh-CN" altLang="en-US" sz="1200" b="1" dirty="0">
              <a:effectLst/>
              <a:latin typeface="Times New Roman" panose="02020603050405020304" pitchFamily="18" charset="0"/>
              <a:ea typeface="宋体" panose="02010600030101010101" pitchFamily="2" charset="-122"/>
            </a:endParaRPr>
          </a:p>
        </p:txBody>
      </p:sp>
      <p:sp>
        <p:nvSpPr>
          <p:cNvPr id="22" name="文本框 21">
            <a:extLst>
              <a:ext uri="{FF2B5EF4-FFF2-40B4-BE49-F238E27FC236}">
                <a16:creationId xmlns:a16="http://schemas.microsoft.com/office/drawing/2014/main" id="{2D40797B-CEE6-E087-843D-3B5FBD5C366C}"/>
              </a:ext>
            </a:extLst>
          </p:cNvPr>
          <p:cNvSpPr txBox="1"/>
          <p:nvPr/>
        </p:nvSpPr>
        <p:spPr>
          <a:xfrm>
            <a:off x="4016465" y="6353388"/>
            <a:ext cx="1364105" cy="276999"/>
          </a:xfrm>
          <a:prstGeom prst="rect">
            <a:avLst/>
          </a:prstGeom>
          <a:noFill/>
        </p:spPr>
        <p:txBody>
          <a:bodyPr wrap="square" rtlCol="0">
            <a:spAutoFit/>
          </a:bodyPr>
          <a:lstStyle/>
          <a:p>
            <a:pPr algn="l"/>
            <a:r>
              <a:rPr lang="en-US" altLang="zh-CN" sz="1200" b="1" dirty="0">
                <a:effectLst/>
                <a:latin typeface="Times New Roman" panose="02020603050405020304" pitchFamily="18" charset="0"/>
                <a:ea typeface="宋体" panose="02010600030101010101" pitchFamily="2" charset="-122"/>
              </a:rPr>
              <a:t>First derivative</a:t>
            </a:r>
            <a:endParaRPr lang="zh-CN" altLang="en-US" sz="1200" b="1"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5B3E300C-D09F-8ED0-ADD4-ACCB9061497B}"/>
                  </a:ext>
                </a:extLst>
              </p:cNvPr>
              <p:cNvSpPr txBox="1"/>
              <p:nvPr/>
            </p:nvSpPr>
            <p:spPr>
              <a:xfrm>
                <a:off x="4171605" y="4325566"/>
                <a:ext cx="7548203" cy="1227003"/>
              </a:xfrm>
              <a:prstGeom prst="rect">
                <a:avLst/>
              </a:prstGeom>
              <a:noFill/>
            </p:spPr>
            <p:txBody>
              <a:bodyPr wrap="square">
                <a:spAutoFit/>
              </a:bodyPr>
              <a:lstStyle/>
              <a:p>
                <a:r>
                  <a:rPr lang="en-US" altLang="zh-CN" dirty="0"/>
                  <a:t>For the Own Price Elasticity of Demand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𝑄</m:t>
                        </m:r>
                      </m:den>
                    </m:f>
                    <m:f>
                      <m:fPr>
                        <m:ctrlPr>
                          <a:rPr lang="en-US" altLang="zh-CN" i="1" smtClean="0">
                            <a:latin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num>
                      <m:den>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1100</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−125</m:t>
                        </m:r>
                      </m:e>
                    </m:d>
                    <m:r>
                      <a:rPr lang="en-US" altLang="zh-CN" b="0" i="1" smtClean="0">
                        <a:latin typeface="Cambria Math" panose="02040503050406030204" pitchFamily="18" charset="0"/>
                      </a:rPr>
                      <m:t>=</m:t>
                    </m:r>
                  </m:oMath>
                </a14:m>
                <a:r>
                  <a:rPr lang="en-US" altLang="zh-CN" dirty="0"/>
                  <a:t>-0.45</a:t>
                </a:r>
              </a:p>
              <a:p>
                <a:endParaRPr lang="en-US" altLang="zh-CN" dirty="0"/>
              </a:p>
              <a:p>
                <a:r>
                  <a:rPr lang="en-US" altLang="zh-CN" dirty="0"/>
                  <a:t>For the Own Price Elasticity of Supply =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𝑄</m:t>
                        </m:r>
                      </m:den>
                    </m:f>
                    <m:f>
                      <m:fPr>
                        <m:ctrlPr>
                          <a:rPr lang="en-US" altLang="zh-CN" i="1" smtClean="0">
                            <a:latin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num>
                      <m:den>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den>
                    </m:f>
                    <m:r>
                      <a:rPr lang="en-US" altLang="zh-CN" b="0" i="1" smtClean="0">
                        <a:latin typeface="Cambria Math" panose="02040503050406030204" pitchFamily="18" charset="0"/>
                        <a:ea typeface="Cambria Math" panose="02040503050406030204" pitchFamily="18" charset="0"/>
                      </a:rPr>
                      <m:t> </m:t>
                    </m:r>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4</m:t>
                        </m:r>
                      </m:num>
                      <m:den>
                        <m:r>
                          <a:rPr lang="en-US" altLang="zh-CN" i="1">
                            <a:latin typeface="Cambria Math" panose="02040503050406030204" pitchFamily="18" charset="0"/>
                          </a:rPr>
                          <m:t>1100</m:t>
                        </m:r>
                      </m:den>
                    </m:f>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165</m:t>
                        </m:r>
                      </m:e>
                    </m:d>
                    <m:r>
                      <a:rPr lang="en-US" altLang="zh-CN" b="0" i="1" smtClean="0">
                        <a:latin typeface="Cambria Math" panose="02040503050406030204" pitchFamily="18" charset="0"/>
                      </a:rPr>
                      <m:t>=0.60</m:t>
                    </m:r>
                  </m:oMath>
                </a14:m>
                <a:endParaRPr lang="zh-CN" altLang="en-US" dirty="0"/>
              </a:p>
            </p:txBody>
          </p:sp>
        </mc:Choice>
        <mc:Fallback>
          <p:sp>
            <p:nvSpPr>
              <p:cNvPr id="24" name="文本框 23">
                <a:extLst>
                  <a:ext uri="{FF2B5EF4-FFF2-40B4-BE49-F238E27FC236}">
                    <a16:creationId xmlns:a16="http://schemas.microsoft.com/office/drawing/2014/main" id="{5B3E300C-D09F-8ED0-ADD4-ACCB9061497B}"/>
                  </a:ext>
                </a:extLst>
              </p:cNvPr>
              <p:cNvSpPr txBox="1">
                <a:spLocks noRot="1" noChangeAspect="1" noMove="1" noResize="1" noEditPoints="1" noAdjustHandles="1" noChangeArrowheads="1" noChangeShapeType="1" noTextEdit="1"/>
              </p:cNvSpPr>
              <p:nvPr/>
            </p:nvSpPr>
            <p:spPr>
              <a:xfrm>
                <a:off x="4171605" y="4325566"/>
                <a:ext cx="7548203" cy="1227003"/>
              </a:xfrm>
              <a:prstGeom prst="rect">
                <a:avLst/>
              </a:prstGeom>
              <a:blipFill>
                <a:blip r:embed="rId5"/>
                <a:stretch>
                  <a:fillRect l="-646" b="-1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699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3</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5" y="949476"/>
            <a:ext cx="10363352" cy="646331"/>
          </a:xfrm>
          <a:prstGeom prst="rect">
            <a:avLst/>
          </a:prstGeom>
          <a:noFill/>
        </p:spPr>
        <p:txBody>
          <a:bodyPr wrap="square">
            <a:spAutoFit/>
          </a:bodyPr>
          <a:lstStyle/>
          <a:p>
            <a:r>
              <a:rPr lang="en-US" altLang="zh-CN" dirty="0"/>
              <a:t>3. Suppose that a government of a certain country is interested in analyzing the domestic market for corn. Their economists estimate the following equations for the demand and supply curves: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4534523" y="1831317"/>
            <a:ext cx="2106119" cy="646331"/>
          </a:xfrm>
          <a:prstGeom prst="rect">
            <a:avLst/>
          </a:prstGeom>
          <a:noFill/>
        </p:spPr>
        <p:txBody>
          <a:bodyPr wrap="square">
            <a:spAutoFit/>
          </a:bodyPr>
          <a:lstStyle/>
          <a:p>
            <a:r>
              <a:rPr lang="en-US" altLang="zh-CN" dirty="0" err="1"/>
              <a:t>Qd</a:t>
            </a:r>
            <a:r>
              <a:rPr lang="en-US" altLang="zh-CN" dirty="0"/>
              <a:t> = 1,600 - 125P </a:t>
            </a:r>
          </a:p>
          <a:p>
            <a:r>
              <a:rPr lang="en-US" altLang="zh-CN" dirty="0"/>
              <a:t>Qs = 440 + 165P</a:t>
            </a:r>
            <a:endParaRPr lang="zh-CN" altLang="en-US" dirty="0"/>
          </a:p>
        </p:txBody>
      </p:sp>
      <p:sp>
        <p:nvSpPr>
          <p:cNvPr id="8" name="文本框 7">
            <a:extLst>
              <a:ext uri="{FF2B5EF4-FFF2-40B4-BE49-F238E27FC236}">
                <a16:creationId xmlns:a16="http://schemas.microsoft.com/office/drawing/2014/main" id="{2DEEA1ED-5916-BAE2-019C-977D3AAA3CB8}"/>
              </a:ext>
            </a:extLst>
          </p:cNvPr>
          <p:cNvSpPr txBox="1"/>
          <p:nvPr/>
        </p:nvSpPr>
        <p:spPr>
          <a:xfrm>
            <a:off x="750680" y="2739391"/>
            <a:ext cx="9673803" cy="369332"/>
          </a:xfrm>
          <a:prstGeom prst="rect">
            <a:avLst/>
          </a:prstGeom>
          <a:noFill/>
        </p:spPr>
        <p:txBody>
          <a:bodyPr wrap="square">
            <a:spAutoFit/>
          </a:bodyPr>
          <a:lstStyle/>
          <a:p>
            <a:r>
              <a:rPr lang="en-US" altLang="zh-CN" dirty="0"/>
              <a:t>Quantities are measured in millions of bushels; prices are measured in dollars per bushel. </a:t>
            </a:r>
            <a:endParaRPr lang="zh-CN" altLang="en-US" dirty="0"/>
          </a:p>
        </p:txBody>
      </p:sp>
      <p:sp>
        <p:nvSpPr>
          <p:cNvPr id="10" name="文本框 9">
            <a:extLst>
              <a:ext uri="{FF2B5EF4-FFF2-40B4-BE49-F238E27FC236}">
                <a16:creationId xmlns:a16="http://schemas.microsoft.com/office/drawing/2014/main" id="{13E8791E-2D64-7215-047D-F3524824777A}"/>
              </a:ext>
            </a:extLst>
          </p:cNvPr>
          <p:cNvSpPr txBox="1"/>
          <p:nvPr/>
        </p:nvSpPr>
        <p:spPr>
          <a:xfrm>
            <a:off x="750680" y="3157453"/>
            <a:ext cx="11001610" cy="923330"/>
          </a:xfrm>
          <a:prstGeom prst="rect">
            <a:avLst/>
          </a:prstGeom>
          <a:noFill/>
        </p:spPr>
        <p:txBody>
          <a:bodyPr wrap="square">
            <a:spAutoFit/>
          </a:bodyPr>
          <a:lstStyle/>
          <a:p>
            <a:r>
              <a:rPr lang="en-US" altLang="zh-CN" dirty="0"/>
              <a:t>c. The government currently has a $4.50 bushel support price in place. What impact will this support price have on the market? Will the government be forced to purchase corn under a program that requires them to buy up any surpluses? If so, how much?</a:t>
            </a:r>
            <a:endParaRPr lang="zh-CN" altLang="en-US" dirty="0"/>
          </a:p>
        </p:txBody>
      </p:sp>
    </p:spTree>
    <p:extLst>
      <p:ext uri="{BB962C8B-B14F-4D97-AF65-F5344CB8AC3E}">
        <p14:creationId xmlns:p14="http://schemas.microsoft.com/office/powerpoint/2010/main" val="178119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2862322"/>
              </a:xfrm>
              <a:prstGeom prst="rect">
                <a:avLst/>
              </a:prstGeom>
              <a:noFill/>
            </p:spPr>
            <p:txBody>
              <a:bodyPr wrap="square">
                <a:spAutoFit/>
              </a:bodyPr>
              <a:lstStyle/>
              <a:p>
                <a:r>
                  <a:rPr lang="en-US" altLang="zh-CN" dirty="0"/>
                  <a:t>1. The inverse demand curve for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=25−0.005</m:t>
                      </m:r>
                      <m:r>
                        <a:rPr lang="en-US" altLang="zh-CN" b="0" i="1" smtClean="0">
                          <a:latin typeface="Cambria Math" panose="02040503050406030204" pitchFamily="18" charset="0"/>
                        </a:rPr>
                        <m:t>𝑄</m:t>
                      </m:r>
                      <m:r>
                        <a:rPr lang="en-US" altLang="zh-CN" b="0" i="1" smtClean="0">
                          <a:latin typeface="Cambria Math" panose="02040503050406030204" pitchFamily="18" charset="0"/>
                        </a:rPr>
                        <m:t>+0.15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oMath>
                  </m:oMathPara>
                </a14:m>
                <a:endParaRPr lang="en-US" altLang="zh-CN" b="0" dirty="0"/>
              </a:p>
              <a:p>
                <a:endParaRPr lang="en-US" altLang="zh-CN" dirty="0"/>
              </a:p>
              <a:p>
                <a:r>
                  <a:rPr lang="en-US" altLang="zh-CN" dirty="0"/>
                  <a:t>Where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 </m:t>
                    </m:r>
                  </m:oMath>
                </a14:m>
                <a:r>
                  <a:rPr lang="en-US" altLang="zh-CN" dirty="0"/>
                  <a:t>price in dollars per unit, Q is represents quantities of sales in pounds per week,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 </m:t>
                    </m:r>
                  </m:oMath>
                </a14:m>
                <a:r>
                  <a:rPr lang="en-US" altLang="zh-CN" dirty="0"/>
                  <a:t>is price of another product Y in dollars per unit. The inverse supply curve of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=5+0.004</m:t>
                      </m:r>
                      <m:r>
                        <a:rPr lang="en-US" altLang="zh-CN" b="0" i="1" smtClean="0">
                          <a:latin typeface="Cambria Math" panose="02040503050406030204" pitchFamily="18" charset="0"/>
                        </a:rPr>
                        <m:t>𝑄</m:t>
                      </m:r>
                    </m:oMath>
                  </m:oMathPara>
                </a14:m>
                <a:endParaRPr lang="en-US" altLang="zh-CN" dirty="0"/>
              </a:p>
              <a:p>
                <a:endParaRPr lang="en-US" altLang="zh-CN" dirty="0"/>
              </a:p>
              <a:p>
                <a:r>
                  <a:rPr lang="en-US" altLang="zh-CN" dirty="0"/>
                  <a:t>a. Determine the equilibrium price and quantities of X. Assume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 </m:t>
                    </m:r>
                  </m:oMath>
                </a14:m>
                <a:r>
                  <a:rPr lang="en-US" altLang="zh-CN" dirty="0"/>
                  <a:t>= 10. </a:t>
                </a:r>
              </a:p>
            </p:txBody>
          </p:sp>
        </mc:Choice>
        <mc:Fallback xmlns="">
          <p:sp>
            <p:nvSpPr>
              <p:cNvPr id="4" name="文本框 3">
                <a:extLst>
                  <a:ext uri="{FF2B5EF4-FFF2-40B4-BE49-F238E27FC236}">
                    <a16:creationId xmlns:a16="http://schemas.microsoft.com/office/drawing/2014/main" id="{6E22CF4E-36C7-702F-6D16-117936DC1F68}"/>
                  </a:ext>
                </a:extLst>
              </p:cNvPr>
              <p:cNvSpPr txBox="1">
                <a:spLocks noRot="1" noChangeAspect="1" noMove="1" noResize="1" noEditPoints="1" noAdjustHandles="1" noChangeArrowheads="1" noChangeShapeType="1" noTextEdit="1"/>
              </p:cNvSpPr>
              <p:nvPr/>
            </p:nvSpPr>
            <p:spPr>
              <a:xfrm>
                <a:off x="554634" y="949476"/>
                <a:ext cx="10987791" cy="2862322"/>
              </a:xfrm>
              <a:prstGeom prst="rect">
                <a:avLst/>
              </a:prstGeom>
              <a:blipFill>
                <a:blip r:embed="rId2"/>
                <a:stretch>
                  <a:fillRect l="-499" t="-1279" r="-610" b="-2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8574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3</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5" y="949476"/>
            <a:ext cx="10363352" cy="584775"/>
          </a:xfrm>
          <a:prstGeom prst="rect">
            <a:avLst/>
          </a:prstGeom>
          <a:noFill/>
        </p:spPr>
        <p:txBody>
          <a:bodyPr wrap="square">
            <a:spAutoFit/>
          </a:bodyPr>
          <a:lstStyle/>
          <a:p>
            <a:r>
              <a:rPr lang="en-US" altLang="zh-CN" sz="1600" dirty="0"/>
              <a:t>3. Suppose that a government of a certain country is interested in analyzing the domestic market for corn. Their economists estimate the following equations for the demand and supply curves: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4534521" y="1532391"/>
            <a:ext cx="2106119" cy="646331"/>
          </a:xfrm>
          <a:prstGeom prst="rect">
            <a:avLst/>
          </a:prstGeom>
          <a:noFill/>
        </p:spPr>
        <p:txBody>
          <a:bodyPr wrap="square">
            <a:spAutoFit/>
          </a:bodyPr>
          <a:lstStyle/>
          <a:p>
            <a:r>
              <a:rPr lang="en-US" altLang="zh-CN" dirty="0" err="1"/>
              <a:t>Qd</a:t>
            </a:r>
            <a:r>
              <a:rPr lang="en-US" altLang="zh-CN" dirty="0"/>
              <a:t> = 1,600 - 125P </a:t>
            </a:r>
          </a:p>
          <a:p>
            <a:r>
              <a:rPr lang="en-US" altLang="zh-CN" dirty="0"/>
              <a:t>Qs = 440 + 165P</a:t>
            </a:r>
            <a:endParaRPr lang="zh-CN" altLang="en-US" dirty="0"/>
          </a:p>
        </p:txBody>
      </p:sp>
      <p:sp>
        <p:nvSpPr>
          <p:cNvPr id="8" name="文本框 7">
            <a:extLst>
              <a:ext uri="{FF2B5EF4-FFF2-40B4-BE49-F238E27FC236}">
                <a16:creationId xmlns:a16="http://schemas.microsoft.com/office/drawing/2014/main" id="{2DEEA1ED-5916-BAE2-019C-977D3AAA3CB8}"/>
              </a:ext>
            </a:extLst>
          </p:cNvPr>
          <p:cNvSpPr txBox="1"/>
          <p:nvPr/>
        </p:nvSpPr>
        <p:spPr>
          <a:xfrm>
            <a:off x="750678" y="2178722"/>
            <a:ext cx="9673803" cy="338554"/>
          </a:xfrm>
          <a:prstGeom prst="rect">
            <a:avLst/>
          </a:prstGeom>
          <a:noFill/>
        </p:spPr>
        <p:txBody>
          <a:bodyPr wrap="square">
            <a:spAutoFit/>
          </a:bodyPr>
          <a:lstStyle/>
          <a:p>
            <a:r>
              <a:rPr lang="en-US" altLang="zh-CN" sz="1600" dirty="0"/>
              <a:t>Quantities are measured in millions of bushels; prices are measured in dollars per bushel. </a:t>
            </a:r>
            <a:endParaRPr lang="zh-CN" altLang="en-US" sz="1600" dirty="0"/>
          </a:p>
        </p:txBody>
      </p:sp>
      <p:sp>
        <p:nvSpPr>
          <p:cNvPr id="10" name="文本框 9">
            <a:extLst>
              <a:ext uri="{FF2B5EF4-FFF2-40B4-BE49-F238E27FC236}">
                <a16:creationId xmlns:a16="http://schemas.microsoft.com/office/drawing/2014/main" id="{13E8791E-2D64-7215-047D-F3524824777A}"/>
              </a:ext>
            </a:extLst>
          </p:cNvPr>
          <p:cNvSpPr txBox="1"/>
          <p:nvPr/>
        </p:nvSpPr>
        <p:spPr>
          <a:xfrm>
            <a:off x="690717" y="2517276"/>
            <a:ext cx="11001610" cy="830997"/>
          </a:xfrm>
          <a:prstGeom prst="rect">
            <a:avLst/>
          </a:prstGeom>
          <a:noFill/>
        </p:spPr>
        <p:txBody>
          <a:bodyPr wrap="square">
            <a:spAutoFit/>
          </a:bodyPr>
          <a:lstStyle/>
          <a:p>
            <a:r>
              <a:rPr lang="en-US" altLang="zh-CN" sz="1600" dirty="0"/>
              <a:t>c. The government currently has a $4.50 bushel support price in place. What impact will this support price have on the market? Will the government be forced to purchase corn under a program that requires them to buy up any surpluses? If so, how much?</a:t>
            </a:r>
            <a:endParaRPr lang="zh-CN" altLang="en-US" sz="1600" dirty="0"/>
          </a:p>
        </p:txBody>
      </p:sp>
      <p:cxnSp>
        <p:nvCxnSpPr>
          <p:cNvPr id="12" name="直接箭头连接符 11">
            <a:extLst>
              <a:ext uri="{FF2B5EF4-FFF2-40B4-BE49-F238E27FC236}">
                <a16:creationId xmlns:a16="http://schemas.microsoft.com/office/drawing/2014/main" id="{EDCA9DFF-19A1-F569-952C-89BC04890634}"/>
              </a:ext>
            </a:extLst>
          </p:cNvPr>
          <p:cNvCxnSpPr/>
          <p:nvPr/>
        </p:nvCxnSpPr>
        <p:spPr>
          <a:xfrm flipV="1">
            <a:off x="1379095" y="3657600"/>
            <a:ext cx="0" cy="24059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037F1598-0BB4-C29D-3A5C-B380C419694F}"/>
              </a:ext>
            </a:extLst>
          </p:cNvPr>
          <p:cNvCxnSpPr/>
          <p:nvPr/>
        </p:nvCxnSpPr>
        <p:spPr>
          <a:xfrm>
            <a:off x="1379095" y="6063521"/>
            <a:ext cx="25258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57994799-FFFD-A446-25D9-880DC7BB2235}"/>
              </a:ext>
            </a:extLst>
          </p:cNvPr>
          <p:cNvSpPr txBox="1"/>
          <p:nvPr/>
        </p:nvSpPr>
        <p:spPr>
          <a:xfrm>
            <a:off x="1079294" y="3698664"/>
            <a:ext cx="299801" cy="307777"/>
          </a:xfrm>
          <a:prstGeom prst="rect">
            <a:avLst/>
          </a:prstGeom>
          <a:noFill/>
        </p:spPr>
        <p:txBody>
          <a:bodyPr wrap="square" rtlCol="0">
            <a:spAutoFit/>
          </a:bodyPr>
          <a:lstStyle/>
          <a:p>
            <a:pPr algn="l"/>
            <a:r>
              <a:rPr lang="en-US" altLang="zh-CN" sz="1400" dirty="0">
                <a:effectLst/>
                <a:latin typeface="Times New Roman" panose="02020603050405020304" pitchFamily="18" charset="0"/>
                <a:ea typeface="宋体" panose="02010600030101010101" pitchFamily="2" charset="-122"/>
              </a:rPr>
              <a:t>P</a:t>
            </a:r>
            <a:endParaRPr lang="zh-CN" altLang="en-US" sz="1400" dirty="0">
              <a:effectLst/>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a16="http://schemas.microsoft.com/office/drawing/2014/main" id="{AC6BD40A-A969-9278-35B5-F05B88315842}"/>
              </a:ext>
            </a:extLst>
          </p:cNvPr>
          <p:cNvSpPr txBox="1"/>
          <p:nvPr/>
        </p:nvSpPr>
        <p:spPr>
          <a:xfrm>
            <a:off x="3755037" y="6132597"/>
            <a:ext cx="299801" cy="307777"/>
          </a:xfrm>
          <a:prstGeom prst="rect">
            <a:avLst/>
          </a:prstGeom>
          <a:noFill/>
        </p:spPr>
        <p:txBody>
          <a:bodyPr wrap="square" rtlCol="0">
            <a:spAutoFit/>
          </a:bodyPr>
          <a:lstStyle/>
          <a:p>
            <a:pPr algn="l"/>
            <a:r>
              <a:rPr lang="en-US" altLang="zh-CN" sz="1400" dirty="0">
                <a:effectLst/>
                <a:latin typeface="Times New Roman" panose="02020603050405020304" pitchFamily="18" charset="0"/>
                <a:ea typeface="宋体" panose="02010600030101010101" pitchFamily="2" charset="-122"/>
              </a:rPr>
              <a:t>Q</a:t>
            </a:r>
            <a:endParaRPr lang="zh-CN" altLang="en-US" sz="1400" dirty="0">
              <a:effectLst/>
              <a:latin typeface="Times New Roman" panose="02020603050405020304" pitchFamily="18" charset="0"/>
              <a:ea typeface="宋体" panose="02010600030101010101" pitchFamily="2" charset="-122"/>
            </a:endParaRPr>
          </a:p>
        </p:txBody>
      </p:sp>
      <p:cxnSp>
        <p:nvCxnSpPr>
          <p:cNvPr id="18" name="直接连接符 17">
            <a:extLst>
              <a:ext uri="{FF2B5EF4-FFF2-40B4-BE49-F238E27FC236}">
                <a16:creationId xmlns:a16="http://schemas.microsoft.com/office/drawing/2014/main" id="{24CB7270-4869-144D-CDA9-6B9CC1DE6B52}"/>
              </a:ext>
            </a:extLst>
          </p:cNvPr>
          <p:cNvCxnSpPr/>
          <p:nvPr/>
        </p:nvCxnSpPr>
        <p:spPr>
          <a:xfrm flipV="1">
            <a:off x="1446551" y="4077325"/>
            <a:ext cx="2188564" cy="1514006"/>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9B2D818-4D0E-4818-09EC-352B2BBBD1C3}"/>
              </a:ext>
            </a:extLst>
          </p:cNvPr>
          <p:cNvCxnSpPr>
            <a:cxnSpLocks/>
          </p:cNvCxnSpPr>
          <p:nvPr/>
        </p:nvCxnSpPr>
        <p:spPr>
          <a:xfrm>
            <a:off x="1678897" y="3940172"/>
            <a:ext cx="1798821" cy="1733605"/>
          </a:xfrm>
          <a:prstGeom prst="line">
            <a:avLst/>
          </a:prstGeom>
          <a:ln w="28575"/>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DC93CBA-DE46-E238-A57C-5F8FFB504930}"/>
              </a:ext>
            </a:extLst>
          </p:cNvPr>
          <p:cNvSpPr txBox="1"/>
          <p:nvPr/>
        </p:nvSpPr>
        <p:spPr>
          <a:xfrm>
            <a:off x="3500202" y="5398329"/>
            <a:ext cx="2188562" cy="369332"/>
          </a:xfrm>
          <a:prstGeom prst="rect">
            <a:avLst/>
          </a:prstGeom>
          <a:noFill/>
        </p:spPr>
        <p:txBody>
          <a:bodyPr wrap="square">
            <a:spAutoFit/>
          </a:bodyPr>
          <a:lstStyle/>
          <a:p>
            <a:r>
              <a:rPr lang="en-US" altLang="zh-CN" dirty="0" err="1"/>
              <a:t>Qd</a:t>
            </a:r>
            <a:r>
              <a:rPr lang="en-US" altLang="zh-CN" dirty="0"/>
              <a:t> = 1,600 - 125P </a:t>
            </a:r>
          </a:p>
        </p:txBody>
      </p:sp>
      <p:sp>
        <p:nvSpPr>
          <p:cNvPr id="26" name="文本框 25">
            <a:extLst>
              <a:ext uri="{FF2B5EF4-FFF2-40B4-BE49-F238E27FC236}">
                <a16:creationId xmlns:a16="http://schemas.microsoft.com/office/drawing/2014/main" id="{9C9B6137-1816-BAD1-B429-1078B6784F89}"/>
              </a:ext>
            </a:extLst>
          </p:cNvPr>
          <p:cNvSpPr txBox="1"/>
          <p:nvPr/>
        </p:nvSpPr>
        <p:spPr>
          <a:xfrm>
            <a:off x="3635115" y="3803612"/>
            <a:ext cx="1933729" cy="369332"/>
          </a:xfrm>
          <a:prstGeom prst="rect">
            <a:avLst/>
          </a:prstGeom>
          <a:noFill/>
        </p:spPr>
        <p:txBody>
          <a:bodyPr wrap="square">
            <a:spAutoFit/>
          </a:bodyPr>
          <a:lstStyle/>
          <a:p>
            <a:r>
              <a:rPr lang="en-US" altLang="zh-CN" dirty="0"/>
              <a:t>Qs = 440 + 165P</a:t>
            </a:r>
            <a:endParaRPr lang="zh-CN" altLang="en-US" dirty="0"/>
          </a:p>
        </p:txBody>
      </p:sp>
      <p:cxnSp>
        <p:nvCxnSpPr>
          <p:cNvPr id="28" name="直接连接符 27">
            <a:extLst>
              <a:ext uri="{FF2B5EF4-FFF2-40B4-BE49-F238E27FC236}">
                <a16:creationId xmlns:a16="http://schemas.microsoft.com/office/drawing/2014/main" id="{7918B89E-4005-0699-4625-833CE9B20D62}"/>
              </a:ext>
            </a:extLst>
          </p:cNvPr>
          <p:cNvCxnSpPr/>
          <p:nvPr/>
        </p:nvCxnSpPr>
        <p:spPr>
          <a:xfrm>
            <a:off x="1379095" y="4806974"/>
            <a:ext cx="119921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C0BE8402-B8D0-B5F0-3504-AEBA59B418B9}"/>
              </a:ext>
            </a:extLst>
          </p:cNvPr>
          <p:cNvCxnSpPr/>
          <p:nvPr/>
        </p:nvCxnSpPr>
        <p:spPr>
          <a:xfrm>
            <a:off x="2578307" y="4860560"/>
            <a:ext cx="0" cy="120296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A6D65D39-84D2-FD19-8889-41804E1326F6}"/>
              </a:ext>
            </a:extLst>
          </p:cNvPr>
          <p:cNvSpPr txBox="1"/>
          <p:nvPr/>
        </p:nvSpPr>
        <p:spPr>
          <a:xfrm>
            <a:off x="1124266" y="4637633"/>
            <a:ext cx="299801" cy="307777"/>
          </a:xfrm>
          <a:prstGeom prst="rect">
            <a:avLst/>
          </a:prstGeom>
          <a:noFill/>
        </p:spPr>
        <p:txBody>
          <a:bodyPr wrap="square" rtlCol="0">
            <a:spAutoFit/>
          </a:bodyPr>
          <a:lstStyle/>
          <a:p>
            <a:pPr algn="l"/>
            <a:r>
              <a:rPr lang="en-US" altLang="zh-CN" sz="1400" dirty="0">
                <a:effectLst/>
                <a:latin typeface="Times New Roman" panose="02020603050405020304" pitchFamily="18" charset="0"/>
                <a:ea typeface="宋体" panose="02010600030101010101" pitchFamily="2" charset="-122"/>
              </a:rPr>
              <a:t>4</a:t>
            </a:r>
            <a:endParaRPr lang="zh-CN" altLang="en-US" sz="1400" dirty="0">
              <a:effectLst/>
              <a:latin typeface="Times New Roman" panose="02020603050405020304" pitchFamily="18" charset="0"/>
              <a:ea typeface="宋体" panose="02010600030101010101" pitchFamily="2" charset="-122"/>
            </a:endParaRPr>
          </a:p>
        </p:txBody>
      </p:sp>
      <p:sp>
        <p:nvSpPr>
          <p:cNvPr id="32" name="文本框 31">
            <a:extLst>
              <a:ext uri="{FF2B5EF4-FFF2-40B4-BE49-F238E27FC236}">
                <a16:creationId xmlns:a16="http://schemas.microsoft.com/office/drawing/2014/main" id="{50742089-1DD3-584A-D70A-366A1B1290D0}"/>
              </a:ext>
            </a:extLst>
          </p:cNvPr>
          <p:cNvSpPr txBox="1"/>
          <p:nvPr/>
        </p:nvSpPr>
        <p:spPr>
          <a:xfrm>
            <a:off x="2285999" y="6105879"/>
            <a:ext cx="712033" cy="307777"/>
          </a:xfrm>
          <a:prstGeom prst="rect">
            <a:avLst/>
          </a:prstGeom>
          <a:noFill/>
        </p:spPr>
        <p:txBody>
          <a:bodyPr wrap="square" rtlCol="0">
            <a:spAutoFit/>
          </a:bodyPr>
          <a:lstStyle/>
          <a:p>
            <a:pPr algn="l"/>
            <a:r>
              <a:rPr lang="en-US" altLang="zh-CN" sz="1400" dirty="0">
                <a:effectLst/>
                <a:latin typeface="Times New Roman" panose="02020603050405020304" pitchFamily="18" charset="0"/>
                <a:ea typeface="宋体" panose="02010600030101010101" pitchFamily="2" charset="-122"/>
              </a:rPr>
              <a:t>1100</a:t>
            </a:r>
            <a:endParaRPr lang="zh-CN" altLang="en-US" sz="1400" dirty="0">
              <a:effectLst/>
              <a:latin typeface="Times New Roman" panose="02020603050405020304" pitchFamily="18" charset="0"/>
              <a:ea typeface="宋体" panose="02010600030101010101" pitchFamily="2" charset="-122"/>
            </a:endParaRPr>
          </a:p>
        </p:txBody>
      </p:sp>
      <p:cxnSp>
        <p:nvCxnSpPr>
          <p:cNvPr id="33" name="直接连接符 32">
            <a:extLst>
              <a:ext uri="{FF2B5EF4-FFF2-40B4-BE49-F238E27FC236}">
                <a16:creationId xmlns:a16="http://schemas.microsoft.com/office/drawing/2014/main" id="{8607300F-B67D-CF00-A042-20ED4DD161B9}"/>
              </a:ext>
            </a:extLst>
          </p:cNvPr>
          <p:cNvCxnSpPr>
            <a:cxnSpLocks/>
          </p:cNvCxnSpPr>
          <p:nvPr/>
        </p:nvCxnSpPr>
        <p:spPr>
          <a:xfrm>
            <a:off x="1379095" y="4494679"/>
            <a:ext cx="161893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845FBDD-A9C7-A90A-0195-55F3CE50EC7F}"/>
              </a:ext>
            </a:extLst>
          </p:cNvPr>
          <p:cNvSpPr txBox="1"/>
          <p:nvPr/>
        </p:nvSpPr>
        <p:spPr>
          <a:xfrm>
            <a:off x="1011837" y="4335815"/>
            <a:ext cx="524658" cy="307777"/>
          </a:xfrm>
          <a:prstGeom prst="rect">
            <a:avLst/>
          </a:prstGeom>
          <a:noFill/>
        </p:spPr>
        <p:txBody>
          <a:bodyPr wrap="square" rtlCol="0">
            <a:spAutoFit/>
          </a:bodyPr>
          <a:lstStyle/>
          <a:p>
            <a:pPr algn="l"/>
            <a:r>
              <a:rPr lang="en-US" altLang="zh-CN" sz="1400" dirty="0">
                <a:effectLst/>
                <a:latin typeface="Times New Roman" panose="02020603050405020304" pitchFamily="18" charset="0"/>
                <a:ea typeface="宋体" panose="02010600030101010101" pitchFamily="2" charset="-122"/>
              </a:rPr>
              <a:t>4</a:t>
            </a:r>
            <a:r>
              <a:rPr lang="en-US" altLang="zh-CN" sz="1400" dirty="0">
                <a:latin typeface="Times New Roman" panose="02020603050405020304" pitchFamily="18" charset="0"/>
                <a:ea typeface="宋体" panose="02010600030101010101" pitchFamily="2" charset="-122"/>
              </a:rPr>
              <a:t>.5</a:t>
            </a:r>
            <a:endParaRPr lang="zh-CN" altLang="en-US" sz="1400" dirty="0">
              <a:effectLst/>
              <a:latin typeface="Times New Roman" panose="02020603050405020304" pitchFamily="18" charset="0"/>
              <a:ea typeface="宋体" panose="02010600030101010101" pitchFamily="2" charset="-122"/>
            </a:endParaRPr>
          </a:p>
        </p:txBody>
      </p:sp>
      <p:sp>
        <p:nvSpPr>
          <p:cNvPr id="37" name="文本框 36">
            <a:extLst>
              <a:ext uri="{FF2B5EF4-FFF2-40B4-BE49-F238E27FC236}">
                <a16:creationId xmlns:a16="http://schemas.microsoft.com/office/drawing/2014/main" id="{405967F6-3909-E907-8806-DB71BFC4B6AE}"/>
              </a:ext>
            </a:extLst>
          </p:cNvPr>
          <p:cNvSpPr txBox="1"/>
          <p:nvPr/>
        </p:nvSpPr>
        <p:spPr>
          <a:xfrm>
            <a:off x="6333344" y="3477386"/>
            <a:ext cx="5060370" cy="1754326"/>
          </a:xfrm>
          <a:prstGeom prst="rect">
            <a:avLst/>
          </a:prstGeom>
          <a:noFill/>
        </p:spPr>
        <p:txBody>
          <a:bodyPr wrap="square">
            <a:spAutoFit/>
          </a:bodyPr>
          <a:lstStyle/>
          <a:p>
            <a:r>
              <a:rPr lang="en-US" altLang="zh-CN" dirty="0"/>
              <a:t>Calculate </a:t>
            </a:r>
            <a:r>
              <a:rPr lang="en-US" altLang="zh-CN" dirty="0" err="1"/>
              <a:t>Qd</a:t>
            </a:r>
            <a:r>
              <a:rPr lang="en-US" altLang="zh-CN" dirty="0"/>
              <a:t> and Qs at the $4.50 price </a:t>
            </a:r>
          </a:p>
          <a:p>
            <a:r>
              <a:rPr lang="en-US" altLang="zh-CN" dirty="0" err="1"/>
              <a:t>Qd</a:t>
            </a:r>
            <a:r>
              <a:rPr lang="en-US" altLang="zh-CN" dirty="0"/>
              <a:t> = 1600 - 125(4.5) </a:t>
            </a:r>
          </a:p>
          <a:p>
            <a:r>
              <a:rPr lang="en-US" altLang="zh-CN" dirty="0" err="1"/>
              <a:t>Qd</a:t>
            </a:r>
            <a:r>
              <a:rPr lang="en-US" altLang="zh-CN" dirty="0"/>
              <a:t> = 1037.5 </a:t>
            </a:r>
          </a:p>
          <a:p>
            <a:r>
              <a:rPr lang="en-US" altLang="zh-CN" dirty="0"/>
              <a:t>Qs = 440 + 165(4.5) </a:t>
            </a:r>
          </a:p>
          <a:p>
            <a:r>
              <a:rPr lang="en-US" altLang="zh-CN" dirty="0"/>
              <a:t>Qs = 1182.5 </a:t>
            </a:r>
          </a:p>
          <a:p>
            <a:r>
              <a:rPr lang="en-US" altLang="zh-CN" dirty="0"/>
              <a:t>surplus = Qs - </a:t>
            </a:r>
            <a:r>
              <a:rPr lang="en-US" altLang="zh-CN" dirty="0" err="1"/>
              <a:t>Qd</a:t>
            </a:r>
            <a:r>
              <a:rPr lang="en-US" altLang="zh-CN" dirty="0"/>
              <a:t> = 1182.5 - 1037.5 = 145 </a:t>
            </a:r>
            <a:endParaRPr lang="zh-CN" altLang="en-US" dirty="0"/>
          </a:p>
        </p:txBody>
      </p:sp>
      <p:sp>
        <p:nvSpPr>
          <p:cNvPr id="39" name="文本框 38">
            <a:extLst>
              <a:ext uri="{FF2B5EF4-FFF2-40B4-BE49-F238E27FC236}">
                <a16:creationId xmlns:a16="http://schemas.microsoft.com/office/drawing/2014/main" id="{3EB5F163-AF73-D235-4A0C-D2AC62A65805}"/>
              </a:ext>
            </a:extLst>
          </p:cNvPr>
          <p:cNvSpPr txBox="1"/>
          <p:nvPr/>
        </p:nvSpPr>
        <p:spPr>
          <a:xfrm>
            <a:off x="5817688" y="5305996"/>
            <a:ext cx="6280878" cy="923330"/>
          </a:xfrm>
          <a:prstGeom prst="rect">
            <a:avLst/>
          </a:prstGeom>
          <a:noFill/>
        </p:spPr>
        <p:txBody>
          <a:bodyPr wrap="square">
            <a:spAutoFit/>
          </a:bodyPr>
          <a:lstStyle/>
          <a:p>
            <a:r>
              <a:rPr lang="en-US" altLang="zh-CN" dirty="0"/>
              <a:t>The support price would create an excess supply of 145 million bushels that the </a:t>
            </a:r>
          </a:p>
          <a:p>
            <a:r>
              <a:rPr lang="en-US" altLang="zh-CN" dirty="0"/>
              <a:t>government might be forced to buy. </a:t>
            </a:r>
            <a:endParaRPr lang="zh-CN" altLang="en-US" dirty="0"/>
          </a:p>
        </p:txBody>
      </p:sp>
    </p:spTree>
    <p:extLst>
      <p:ext uri="{BB962C8B-B14F-4D97-AF65-F5344CB8AC3E}">
        <p14:creationId xmlns:p14="http://schemas.microsoft.com/office/powerpoint/2010/main" val="61166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4</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923330"/>
          </a:xfrm>
          <a:prstGeom prst="rect">
            <a:avLst/>
          </a:prstGeom>
          <a:noFill/>
        </p:spPr>
        <p:txBody>
          <a:bodyPr wrap="square">
            <a:spAutoFit/>
          </a:bodyPr>
          <a:lstStyle/>
          <a:p>
            <a:r>
              <a:rPr lang="en-US" altLang="zh-CN" dirty="0"/>
              <a:t>4. Midcontinent Plastics makes 80 fiberglass truck hoods per day for large truck manufacturers.</a:t>
            </a:r>
          </a:p>
          <a:p>
            <a:r>
              <a:rPr lang="en-US" altLang="zh-CN" dirty="0"/>
              <a:t>Each hood sells for $500.00. Midcontinent sells all of its product to the large truck manufacturers. Suppose the own price elasticity of demand for hoods is 0.4 and the price elasticity of supply is 1.5.</a:t>
            </a:r>
          </a:p>
        </p:txBody>
      </p:sp>
      <p:sp>
        <p:nvSpPr>
          <p:cNvPr id="9" name="文本框 8">
            <a:extLst>
              <a:ext uri="{FF2B5EF4-FFF2-40B4-BE49-F238E27FC236}">
                <a16:creationId xmlns:a16="http://schemas.microsoft.com/office/drawing/2014/main" id="{1FBD4DED-37C9-A514-1D48-F502C070BDA0}"/>
              </a:ext>
            </a:extLst>
          </p:cNvPr>
          <p:cNvSpPr txBox="1"/>
          <p:nvPr/>
        </p:nvSpPr>
        <p:spPr>
          <a:xfrm>
            <a:off x="554634" y="1983696"/>
            <a:ext cx="9883666" cy="369332"/>
          </a:xfrm>
          <a:prstGeom prst="rect">
            <a:avLst/>
          </a:prstGeom>
          <a:noFill/>
        </p:spPr>
        <p:txBody>
          <a:bodyPr wrap="square">
            <a:spAutoFit/>
          </a:bodyPr>
          <a:lstStyle/>
          <a:p>
            <a:r>
              <a:rPr lang="en-US" altLang="zh-CN" dirty="0"/>
              <a:t>a. Compute the slope and intercept coefficients for the linear supply and demand equations. </a:t>
            </a:r>
            <a:endParaRPr lang="zh-CN" altLang="en-US" dirty="0"/>
          </a:p>
        </p:txBody>
      </p:sp>
    </p:spTree>
    <p:extLst>
      <p:ext uri="{BB962C8B-B14F-4D97-AF65-F5344CB8AC3E}">
        <p14:creationId xmlns:p14="http://schemas.microsoft.com/office/powerpoint/2010/main" val="192783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4</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923330"/>
          </a:xfrm>
          <a:prstGeom prst="rect">
            <a:avLst/>
          </a:prstGeom>
          <a:noFill/>
        </p:spPr>
        <p:txBody>
          <a:bodyPr wrap="square">
            <a:spAutoFit/>
          </a:bodyPr>
          <a:lstStyle/>
          <a:p>
            <a:r>
              <a:rPr lang="en-US" altLang="zh-CN" dirty="0"/>
              <a:t>4. Midcontinent Plastics makes 80 fiberglass truck hoods per day for large truck manufacturers.</a:t>
            </a:r>
          </a:p>
          <a:p>
            <a:r>
              <a:rPr lang="en-US" altLang="zh-CN" dirty="0"/>
              <a:t>Each hood sells for $500.00. Midcontinent sells all of its product to the large truck manufacturers. Suppose the own price elasticity of demand for hoods is 0.4 and the price elasticity of supply is 1.5.</a:t>
            </a:r>
          </a:p>
        </p:txBody>
      </p:sp>
      <p:sp>
        <p:nvSpPr>
          <p:cNvPr id="9" name="文本框 8">
            <a:extLst>
              <a:ext uri="{FF2B5EF4-FFF2-40B4-BE49-F238E27FC236}">
                <a16:creationId xmlns:a16="http://schemas.microsoft.com/office/drawing/2014/main" id="{1FBD4DED-37C9-A514-1D48-F502C070BDA0}"/>
              </a:ext>
            </a:extLst>
          </p:cNvPr>
          <p:cNvSpPr txBox="1"/>
          <p:nvPr/>
        </p:nvSpPr>
        <p:spPr>
          <a:xfrm>
            <a:off x="554634" y="1941881"/>
            <a:ext cx="9883666" cy="369332"/>
          </a:xfrm>
          <a:prstGeom prst="rect">
            <a:avLst/>
          </a:prstGeom>
          <a:noFill/>
        </p:spPr>
        <p:txBody>
          <a:bodyPr wrap="square">
            <a:spAutoFit/>
          </a:bodyPr>
          <a:lstStyle/>
          <a:p>
            <a:r>
              <a:rPr lang="en-US" altLang="zh-CN" dirty="0"/>
              <a:t>a. Compute the slope and intercept coefficients for the linear supply and demand equations. </a:t>
            </a:r>
            <a:endParaRPr lang="zh-CN" altLang="en-US" dirty="0"/>
          </a:p>
        </p:txBody>
      </p:sp>
      <p:sp>
        <p:nvSpPr>
          <p:cNvPr id="3" name="文本框 2">
            <a:extLst>
              <a:ext uri="{FF2B5EF4-FFF2-40B4-BE49-F238E27FC236}">
                <a16:creationId xmlns:a16="http://schemas.microsoft.com/office/drawing/2014/main" id="{04C4C91F-F930-1D3F-F8A1-5BE631C1EA33}"/>
              </a:ext>
            </a:extLst>
          </p:cNvPr>
          <p:cNvSpPr txBox="1"/>
          <p:nvPr/>
        </p:nvSpPr>
        <p:spPr>
          <a:xfrm>
            <a:off x="554634" y="2460375"/>
            <a:ext cx="2360504" cy="369332"/>
          </a:xfrm>
          <a:prstGeom prst="rect">
            <a:avLst/>
          </a:prstGeom>
          <a:noFill/>
        </p:spPr>
        <p:txBody>
          <a:bodyPr wrap="square">
            <a:spAutoFit/>
          </a:bodyPr>
          <a:lstStyle/>
          <a:p>
            <a:r>
              <a:rPr lang="en-US" altLang="zh-CN" b="1" dirty="0"/>
              <a:t>Answer: </a:t>
            </a:r>
            <a:endParaRPr lang="zh-CN" altLang="en-US" b="1"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FC181E2C-902F-34CA-D45B-6E758E7EF9ED}"/>
                  </a:ext>
                </a:extLst>
              </p:cNvPr>
              <p:cNvSpPr txBox="1"/>
              <p:nvPr/>
            </p:nvSpPr>
            <p:spPr>
              <a:xfrm>
                <a:off x="554634" y="2978869"/>
                <a:ext cx="2818153" cy="646331"/>
              </a:xfrm>
              <a:prstGeom prst="rect">
                <a:avLst/>
              </a:prstGeom>
              <a:noFill/>
            </p:spPr>
            <p:txBody>
              <a:bodyPr wrap="square">
                <a:spAutoFit/>
              </a:bodyPr>
              <a:lstStyle/>
              <a:p>
                <a:r>
                  <a:rPr lang="en-US" altLang="zh-CN" dirty="0"/>
                  <a:t>Demand: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𝑑</m:t>
                        </m:r>
                      </m:sub>
                    </m:sSub>
                  </m:oMath>
                </a14:m>
                <a:r>
                  <a:rPr lang="en-US" altLang="zh-CN" dirty="0"/>
                  <a:t> = a0 + a1P </a:t>
                </a:r>
              </a:p>
              <a:p>
                <a:r>
                  <a:rPr lang="en-US" altLang="zh-CN" dirty="0"/>
                  <a:t>Supply: Qs = b0 + b1P </a:t>
                </a:r>
                <a:endParaRPr lang="zh-CN" altLang="en-US" dirty="0"/>
              </a:p>
            </p:txBody>
          </p:sp>
        </mc:Choice>
        <mc:Fallback>
          <p:sp>
            <p:nvSpPr>
              <p:cNvPr id="10" name="文本框 9">
                <a:extLst>
                  <a:ext uri="{FF2B5EF4-FFF2-40B4-BE49-F238E27FC236}">
                    <a16:creationId xmlns:a16="http://schemas.microsoft.com/office/drawing/2014/main" id="{FC181E2C-902F-34CA-D45B-6E758E7EF9ED}"/>
                  </a:ext>
                </a:extLst>
              </p:cNvPr>
              <p:cNvSpPr txBox="1">
                <a:spLocks noRot="1" noChangeAspect="1" noMove="1" noResize="1" noEditPoints="1" noAdjustHandles="1" noChangeArrowheads="1" noChangeShapeType="1" noTextEdit="1"/>
              </p:cNvSpPr>
              <p:nvPr/>
            </p:nvSpPr>
            <p:spPr>
              <a:xfrm>
                <a:off x="554634" y="2978869"/>
                <a:ext cx="2818153" cy="646331"/>
              </a:xfrm>
              <a:prstGeom prst="rect">
                <a:avLst/>
              </a:prstGeom>
              <a:blipFill>
                <a:blip r:embed="rId2"/>
                <a:stretch>
                  <a:fillRect l="-1948" t="-5660" b="-1415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82CD46CA-4A6D-B38F-02B3-ED4C5D73F96E}"/>
              </a:ext>
            </a:extLst>
          </p:cNvPr>
          <p:cNvSpPr txBox="1"/>
          <p:nvPr/>
        </p:nvSpPr>
        <p:spPr>
          <a:xfrm>
            <a:off x="554634" y="3724790"/>
            <a:ext cx="3702573" cy="369332"/>
          </a:xfrm>
          <a:prstGeom prst="rect">
            <a:avLst/>
          </a:prstGeom>
          <a:noFill/>
        </p:spPr>
        <p:txBody>
          <a:bodyPr wrap="square" rtlCol="0">
            <a:spAutoFit/>
          </a:bodyPr>
          <a:lstStyle/>
          <a:p>
            <a:pPr algn="l"/>
            <a:r>
              <a:rPr lang="en-US" altLang="zh-CN" dirty="0">
                <a:ea typeface="宋体" panose="02010600030101010101" pitchFamily="2" charset="-122"/>
              </a:rPr>
              <a:t>Equilibrium price and quantity</a:t>
            </a:r>
            <a:endParaRPr lang="zh-CN" altLang="en-US" dirty="0">
              <a:effectLst/>
              <a:ea typeface="宋体" panose="02010600030101010101" pitchFamily="2" charset="-122"/>
            </a:endParaRPr>
          </a:p>
        </p:txBody>
      </p:sp>
      <p:sp>
        <p:nvSpPr>
          <p:cNvPr id="13" name="文本框 12">
            <a:extLst>
              <a:ext uri="{FF2B5EF4-FFF2-40B4-BE49-F238E27FC236}">
                <a16:creationId xmlns:a16="http://schemas.microsoft.com/office/drawing/2014/main" id="{299FF8F7-05B1-3789-D272-4BE86B454C64}"/>
              </a:ext>
            </a:extLst>
          </p:cNvPr>
          <p:cNvSpPr txBox="1"/>
          <p:nvPr/>
        </p:nvSpPr>
        <p:spPr>
          <a:xfrm>
            <a:off x="476874" y="4121478"/>
            <a:ext cx="3702573" cy="1477328"/>
          </a:xfrm>
          <a:prstGeom prst="rect">
            <a:avLst/>
          </a:prstGeom>
          <a:noFill/>
        </p:spPr>
        <p:txBody>
          <a:bodyPr wrap="square">
            <a:spAutoFit/>
          </a:bodyPr>
          <a:lstStyle/>
          <a:p>
            <a:r>
              <a:rPr lang="en-US" altLang="zh-CN" dirty="0"/>
              <a:t>P* = $500;  Q* = 80 hoods per day </a:t>
            </a:r>
          </a:p>
          <a:p>
            <a:endParaRPr lang="en-US" altLang="zh-CN" dirty="0"/>
          </a:p>
          <a:p>
            <a:r>
              <a:rPr lang="en-US" altLang="zh-CN" dirty="0"/>
              <a:t>Ed = -0.40 </a:t>
            </a:r>
          </a:p>
          <a:p>
            <a:endParaRPr lang="en-US" altLang="zh-CN" dirty="0"/>
          </a:p>
          <a:p>
            <a:r>
              <a:rPr lang="en-US" altLang="zh-CN" dirty="0"/>
              <a:t>Es = 1.5</a:t>
            </a:r>
            <a:endParaRPr lang="zh-CN" altLang="en-US" dirty="0"/>
          </a:p>
        </p:txBody>
      </p:sp>
      <p:sp>
        <p:nvSpPr>
          <p:cNvPr id="14" name="文本框 13">
            <a:extLst>
              <a:ext uri="{FF2B5EF4-FFF2-40B4-BE49-F238E27FC236}">
                <a16:creationId xmlns:a16="http://schemas.microsoft.com/office/drawing/2014/main" id="{D3E9AD5F-37BB-56FD-6DEB-665166155658}"/>
              </a:ext>
            </a:extLst>
          </p:cNvPr>
          <p:cNvSpPr txBox="1"/>
          <p:nvPr/>
        </p:nvSpPr>
        <p:spPr>
          <a:xfrm>
            <a:off x="3883688" y="2963589"/>
            <a:ext cx="591519" cy="369332"/>
          </a:xfrm>
          <a:prstGeom prst="rect">
            <a:avLst/>
          </a:prstGeom>
          <a:noFill/>
        </p:spPr>
        <p:txBody>
          <a:bodyPr wrap="square" rtlCol="0">
            <a:spAutoFit/>
          </a:bodyPr>
          <a:lstStyle/>
          <a:p>
            <a:pPr algn="l"/>
            <a:r>
              <a:rPr lang="en-US" altLang="zh-CN" dirty="0">
                <a:effectLst/>
                <a:ea typeface="宋体" panose="02010600030101010101" pitchFamily="2" charset="-122"/>
              </a:rPr>
              <a:t>Use </a:t>
            </a:r>
            <a:endParaRPr lang="zh-CN" altLang="en-US" dirty="0">
              <a:effectLst/>
              <a:ea typeface="宋体" panose="02010600030101010101" pitchFamily="2" charset="-122"/>
            </a:endParaRP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350952D-41D8-2D94-386C-01E21405B34D}"/>
                  </a:ext>
                </a:extLst>
              </p:cNvPr>
              <p:cNvSpPr txBox="1"/>
              <p:nvPr/>
            </p:nvSpPr>
            <p:spPr>
              <a:xfrm>
                <a:off x="4282831" y="2859015"/>
                <a:ext cx="1204191" cy="653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𝑄</m:t>
                          </m:r>
                        </m:den>
                      </m:f>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𝑄</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den>
                      </m:f>
                    </m:oMath>
                  </m:oMathPara>
                </a14:m>
                <a:endParaRPr lang="zh-CN" altLang="en-US" dirty="0"/>
              </a:p>
            </p:txBody>
          </p:sp>
        </mc:Choice>
        <mc:Fallback>
          <p:sp>
            <p:nvSpPr>
              <p:cNvPr id="18" name="文本框 17">
                <a:extLst>
                  <a:ext uri="{FF2B5EF4-FFF2-40B4-BE49-F238E27FC236}">
                    <a16:creationId xmlns:a16="http://schemas.microsoft.com/office/drawing/2014/main" id="{6350952D-41D8-2D94-386C-01E21405B34D}"/>
                  </a:ext>
                </a:extLst>
              </p:cNvPr>
              <p:cNvSpPr txBox="1">
                <a:spLocks noRot="1" noChangeAspect="1" noMove="1" noResize="1" noEditPoints="1" noAdjustHandles="1" noChangeArrowheads="1" noChangeShapeType="1" noTextEdit="1"/>
              </p:cNvSpPr>
              <p:nvPr/>
            </p:nvSpPr>
            <p:spPr>
              <a:xfrm>
                <a:off x="4282831" y="2859015"/>
                <a:ext cx="1204191" cy="653962"/>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28F529DC-F80D-42E8-A79A-6EEF0A723BE4}"/>
              </a:ext>
            </a:extLst>
          </p:cNvPr>
          <p:cNvSpPr txBox="1"/>
          <p:nvPr/>
        </p:nvSpPr>
        <p:spPr>
          <a:xfrm>
            <a:off x="5344628" y="3037789"/>
            <a:ext cx="3697772" cy="369332"/>
          </a:xfrm>
          <a:prstGeom prst="rect">
            <a:avLst/>
          </a:prstGeom>
          <a:noFill/>
        </p:spPr>
        <p:txBody>
          <a:bodyPr wrap="square">
            <a:spAutoFit/>
          </a:bodyPr>
          <a:lstStyle/>
          <a:p>
            <a:r>
              <a:rPr lang="en-US" altLang="zh-CN" dirty="0"/>
              <a:t>to compute a1 and b1 (the slopes) </a:t>
            </a:r>
            <a:endParaRPr lang="zh-CN" altLang="en-US" dirty="0"/>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448B52E-E3F8-04A7-F0E6-D3AB9D6DECB9}"/>
                  </a:ext>
                </a:extLst>
              </p:cNvPr>
              <p:cNvSpPr txBox="1"/>
              <p:nvPr/>
            </p:nvSpPr>
            <p:spPr>
              <a:xfrm>
                <a:off x="5123884" y="3905731"/>
                <a:ext cx="2960037" cy="1560684"/>
              </a:xfrm>
              <a:prstGeom prst="rect">
                <a:avLst/>
              </a:prstGeom>
              <a:noFill/>
            </p:spPr>
            <p:txBody>
              <a:bodyPr wrap="square" rtlCol="0">
                <a:spAutoFit/>
              </a:bodyPr>
              <a:lstStyle/>
              <a:p>
                <a:pPr algn="l"/>
                <a:r>
                  <a:rPr lang="en-US" altLang="zh-CN" sz="2000" dirty="0">
                    <a:effectLst/>
                    <a:latin typeface="Times New Roman" panose="02020603050405020304" pitchFamily="18" charset="0"/>
                    <a:ea typeface="宋体" panose="02010600030101010101" pitchFamily="2" charset="-122"/>
                  </a:rPr>
                  <a:t>-0.4=</a:t>
                </a:r>
                <a14:m>
                  <m:oMath xmlns:m="http://schemas.openxmlformats.org/officeDocument/2006/math">
                    <m:f>
                      <m:fPr>
                        <m:ctrlPr>
                          <a:rPr lang="en-US" altLang="zh-CN" sz="2000" i="1" smtClean="0">
                            <a:effectLst/>
                            <a:latin typeface="Cambria Math" panose="02040503050406030204" pitchFamily="18" charset="0"/>
                            <a:ea typeface="宋体" panose="02010600030101010101" pitchFamily="2" charset="-122"/>
                          </a:rPr>
                        </m:ctrlPr>
                      </m:fPr>
                      <m:num>
                        <m:r>
                          <a:rPr lang="en-US" altLang="zh-CN" sz="2000" b="0" i="1" smtClean="0">
                            <a:effectLst/>
                            <a:latin typeface="Cambria Math" panose="02040503050406030204" pitchFamily="18" charset="0"/>
                            <a:ea typeface="宋体" panose="02010600030101010101" pitchFamily="2" charset="-122"/>
                          </a:rPr>
                          <m:t>500</m:t>
                        </m:r>
                      </m:num>
                      <m:den>
                        <m:r>
                          <a:rPr lang="en-US" altLang="zh-CN" sz="2000" b="0" i="1" smtClean="0">
                            <a:effectLst/>
                            <a:latin typeface="Cambria Math" panose="02040503050406030204" pitchFamily="18" charset="0"/>
                            <a:ea typeface="宋体" panose="02010600030101010101" pitchFamily="2" charset="-122"/>
                          </a:rPr>
                          <m:t>80</m:t>
                        </m:r>
                      </m:den>
                    </m:f>
                    <m:r>
                      <a:rPr lang="en-US" altLang="zh-CN" sz="2000" b="0" i="1" smtClean="0">
                        <a:effectLst/>
                        <a:latin typeface="Cambria Math" panose="02040503050406030204" pitchFamily="18" charset="0"/>
                        <a:ea typeface="宋体" panose="02010600030101010101" pitchFamily="2" charset="-122"/>
                      </a:rPr>
                      <m:t>∗</m:t>
                    </m:r>
                    <m:sSub>
                      <m:sSubPr>
                        <m:ctrlPr>
                          <a:rPr lang="en-US" altLang="zh-CN" sz="2000" b="0" i="1" smtClean="0">
                            <a:effectLst/>
                            <a:latin typeface="Cambria Math" panose="02040503050406030204" pitchFamily="18" charset="0"/>
                            <a:ea typeface="宋体" panose="02010600030101010101" pitchFamily="2" charset="-122"/>
                          </a:rPr>
                        </m:ctrlPr>
                      </m:sSubPr>
                      <m:e>
                        <m:r>
                          <a:rPr lang="en-US" altLang="zh-CN" sz="2000" b="0" i="1" smtClean="0">
                            <a:effectLst/>
                            <a:latin typeface="Cambria Math" panose="02040503050406030204" pitchFamily="18" charset="0"/>
                            <a:ea typeface="宋体" panose="02010600030101010101" pitchFamily="2" charset="-122"/>
                          </a:rPr>
                          <m:t>𝑎</m:t>
                        </m:r>
                      </m:e>
                      <m:sub>
                        <m:r>
                          <a:rPr lang="en-US" altLang="zh-CN" sz="2000" b="0" i="1" smtClean="0">
                            <a:effectLst/>
                            <a:latin typeface="Cambria Math" panose="02040503050406030204" pitchFamily="18" charset="0"/>
                            <a:ea typeface="宋体" panose="02010600030101010101" pitchFamily="2" charset="-122"/>
                          </a:rPr>
                          <m:t>1</m:t>
                        </m:r>
                      </m:sub>
                    </m:sSub>
                  </m:oMath>
                </a14:m>
                <a:endParaRPr lang="en-US" altLang="zh-CN" sz="2000" dirty="0">
                  <a:effectLst/>
                  <a:latin typeface="Times New Roman" panose="02020603050405020304" pitchFamily="18" charset="0"/>
                  <a:ea typeface="宋体" panose="02010600030101010101" pitchFamily="2" charset="-122"/>
                </a:endParaRPr>
              </a:p>
              <a:p>
                <a:pPr algn="l"/>
                <a14:m>
                  <m:oMath xmlns:m="http://schemas.openxmlformats.org/officeDocument/2006/math">
                    <m:sSub>
                      <m:sSubPr>
                        <m:ctrlPr>
                          <a:rPr lang="en-US" altLang="zh-CN" b="0" i="1" smtClean="0">
                            <a:effectLst/>
                            <a:latin typeface="Cambria Math" panose="02040503050406030204" pitchFamily="18" charset="0"/>
                            <a:ea typeface="宋体" panose="02010600030101010101" pitchFamily="2" charset="-122"/>
                          </a:rPr>
                        </m:ctrlPr>
                      </m:sSubPr>
                      <m:e>
                        <m:r>
                          <a:rPr lang="en-US" altLang="zh-CN" b="0" i="1" smtClean="0">
                            <a:effectLst/>
                            <a:latin typeface="Cambria Math" panose="02040503050406030204" pitchFamily="18" charset="0"/>
                            <a:ea typeface="宋体" panose="02010600030101010101" pitchFamily="2" charset="-122"/>
                          </a:rPr>
                          <m:t>𝑎</m:t>
                        </m:r>
                      </m:e>
                      <m:sub>
                        <m:r>
                          <a:rPr lang="en-US" altLang="zh-CN" b="0" i="1" smtClean="0">
                            <a:effectLst/>
                            <a:latin typeface="Cambria Math" panose="02040503050406030204" pitchFamily="18" charset="0"/>
                            <a:ea typeface="宋体" panose="02010600030101010101" pitchFamily="2" charset="-122"/>
                          </a:rPr>
                          <m:t>1</m:t>
                        </m:r>
                      </m:sub>
                    </m:sSub>
                  </m:oMath>
                </a14:m>
                <a:r>
                  <a:rPr lang="en-US" altLang="zh-CN" dirty="0">
                    <a:effectLst/>
                    <a:latin typeface="Times New Roman" panose="02020603050405020304" pitchFamily="18" charset="0"/>
                    <a:ea typeface="宋体" panose="02010600030101010101" pitchFamily="2" charset="-122"/>
                  </a:rPr>
                  <a:t>=-0.064</a:t>
                </a:r>
              </a:p>
              <a:p>
                <a:pPr algn="l"/>
                <a:r>
                  <a:rPr lang="en-US" altLang="zh-CN" sz="2000" dirty="0">
                    <a:latin typeface="Times New Roman" panose="02020603050405020304" pitchFamily="18" charset="0"/>
                    <a:ea typeface="宋体" panose="02010600030101010101" pitchFamily="2" charset="-122"/>
                  </a:rPr>
                  <a:t>1.5=</a:t>
                </a:r>
                <a:r>
                  <a:rPr lang="en-US" altLang="zh-CN" sz="2000" dirty="0">
                    <a:effectLst/>
                    <a:ea typeface="宋体" panose="02010600030101010101" pitchFamily="2" charset="-122"/>
                  </a:rPr>
                  <a:t> </a:t>
                </a:r>
                <a14:m>
                  <m:oMath xmlns:m="http://schemas.openxmlformats.org/officeDocument/2006/math">
                    <m:f>
                      <m:fPr>
                        <m:ctrlPr>
                          <a:rPr lang="en-US" altLang="zh-CN" sz="2000" i="1" smtClean="0">
                            <a:effectLst/>
                            <a:latin typeface="Cambria Math" panose="02040503050406030204" pitchFamily="18" charset="0"/>
                            <a:ea typeface="宋体" panose="02010600030101010101" pitchFamily="2" charset="-122"/>
                          </a:rPr>
                        </m:ctrlPr>
                      </m:fPr>
                      <m:num>
                        <m:r>
                          <a:rPr lang="en-US" altLang="zh-CN" sz="2000" b="0" i="1" smtClean="0">
                            <a:effectLst/>
                            <a:latin typeface="Cambria Math" panose="02040503050406030204" pitchFamily="18" charset="0"/>
                            <a:ea typeface="宋体" panose="02010600030101010101" pitchFamily="2" charset="-122"/>
                          </a:rPr>
                          <m:t>500</m:t>
                        </m:r>
                      </m:num>
                      <m:den>
                        <m:r>
                          <a:rPr lang="en-US" altLang="zh-CN" sz="2000" b="0" i="1" smtClean="0">
                            <a:effectLst/>
                            <a:latin typeface="Cambria Math" panose="02040503050406030204" pitchFamily="18" charset="0"/>
                            <a:ea typeface="宋体" panose="02010600030101010101" pitchFamily="2" charset="-122"/>
                          </a:rPr>
                          <m:t>80</m:t>
                        </m:r>
                      </m:den>
                    </m:f>
                    <m:r>
                      <a:rPr lang="en-US" altLang="zh-CN" sz="2000" b="0" i="1" smtClean="0">
                        <a:effectLst/>
                        <a:latin typeface="Cambria Math" panose="02040503050406030204" pitchFamily="18" charset="0"/>
                        <a:ea typeface="宋体" panose="02010600030101010101" pitchFamily="2" charset="-122"/>
                      </a:rPr>
                      <m:t>∗</m:t>
                    </m:r>
                    <m:sSub>
                      <m:sSubPr>
                        <m:ctrlPr>
                          <a:rPr lang="en-US" altLang="zh-CN" sz="2000" b="0" i="1" smtClean="0">
                            <a:effectLst/>
                            <a:latin typeface="Cambria Math" panose="02040503050406030204" pitchFamily="18" charset="0"/>
                            <a:ea typeface="宋体" panose="02010600030101010101" pitchFamily="2" charset="-122"/>
                          </a:rPr>
                        </m:ctrlPr>
                      </m:sSubPr>
                      <m:e>
                        <m:r>
                          <a:rPr lang="en-US" altLang="zh-CN" sz="2000" b="0" i="1" smtClean="0">
                            <a:effectLst/>
                            <a:latin typeface="Cambria Math" panose="02040503050406030204" pitchFamily="18" charset="0"/>
                            <a:ea typeface="宋体" panose="02010600030101010101" pitchFamily="2" charset="-122"/>
                          </a:rPr>
                          <m:t>𝑏</m:t>
                        </m:r>
                      </m:e>
                      <m:sub>
                        <m:r>
                          <a:rPr lang="en-US" altLang="zh-CN" sz="2000" b="0" i="1" smtClean="0">
                            <a:effectLst/>
                            <a:latin typeface="Cambria Math" panose="02040503050406030204" pitchFamily="18" charset="0"/>
                            <a:ea typeface="宋体" panose="02010600030101010101" pitchFamily="2" charset="-122"/>
                          </a:rPr>
                          <m:t>1</m:t>
                        </m:r>
                      </m:sub>
                    </m:sSub>
                  </m:oMath>
                </a14:m>
                <a:endParaRPr lang="en-US" altLang="zh-CN" sz="2000" dirty="0">
                  <a:effectLst/>
                  <a:latin typeface="Times New Roman" panose="02020603050405020304" pitchFamily="18" charset="0"/>
                  <a:ea typeface="宋体" panose="02010600030101010101" pitchFamily="2" charset="-122"/>
                </a:endParaRPr>
              </a:p>
              <a:p>
                <a:pPr algn="l"/>
                <a14:m>
                  <m:oMath xmlns:m="http://schemas.openxmlformats.org/officeDocument/2006/math">
                    <m:sSub>
                      <m:sSubPr>
                        <m:ctrlPr>
                          <a:rPr lang="en-US" altLang="zh-CN" b="0" i="1" smtClean="0">
                            <a:effectLst/>
                            <a:latin typeface="Cambria Math" panose="02040503050406030204" pitchFamily="18" charset="0"/>
                            <a:ea typeface="宋体" panose="02010600030101010101" pitchFamily="2" charset="-122"/>
                          </a:rPr>
                        </m:ctrlPr>
                      </m:sSubPr>
                      <m:e>
                        <m:r>
                          <a:rPr lang="en-US" altLang="zh-CN" b="0" i="1" smtClean="0">
                            <a:effectLst/>
                            <a:latin typeface="Cambria Math" panose="02040503050406030204" pitchFamily="18" charset="0"/>
                            <a:ea typeface="宋体" panose="02010600030101010101" pitchFamily="2" charset="-122"/>
                          </a:rPr>
                          <m:t>𝑏</m:t>
                        </m:r>
                      </m:e>
                      <m:sub>
                        <m:r>
                          <a:rPr lang="en-US" altLang="zh-CN" b="0" i="1" smtClean="0">
                            <a:effectLst/>
                            <a:latin typeface="Cambria Math" panose="02040503050406030204" pitchFamily="18" charset="0"/>
                            <a:ea typeface="宋体" panose="02010600030101010101" pitchFamily="2" charset="-122"/>
                          </a:rPr>
                          <m:t>1</m:t>
                        </m:r>
                      </m:sub>
                    </m:sSub>
                  </m:oMath>
                </a14:m>
                <a:r>
                  <a:rPr lang="en-US" altLang="zh-CN" dirty="0">
                    <a:effectLst/>
                    <a:latin typeface="Times New Roman" panose="02020603050405020304" pitchFamily="18" charset="0"/>
                    <a:ea typeface="宋体" panose="02010600030101010101" pitchFamily="2" charset="-122"/>
                  </a:rPr>
                  <a:t>=0.24</a:t>
                </a:r>
                <a:endParaRPr lang="zh-CN" altLang="en-US" sz="2000" dirty="0">
                  <a:effectLst/>
                  <a:latin typeface="Times New Roman" panose="02020603050405020304" pitchFamily="18" charset="0"/>
                  <a:ea typeface="宋体" panose="02010600030101010101" pitchFamily="2" charset="-122"/>
                </a:endParaRPr>
              </a:p>
            </p:txBody>
          </p:sp>
        </mc:Choice>
        <mc:Fallback>
          <p:sp>
            <p:nvSpPr>
              <p:cNvPr id="24" name="文本框 23">
                <a:extLst>
                  <a:ext uri="{FF2B5EF4-FFF2-40B4-BE49-F238E27FC236}">
                    <a16:creationId xmlns:a16="http://schemas.microsoft.com/office/drawing/2014/main" id="{D448B52E-E3F8-04A7-F0E6-D3AB9D6DECB9}"/>
                  </a:ext>
                </a:extLst>
              </p:cNvPr>
              <p:cNvSpPr txBox="1">
                <a:spLocks noRot="1" noChangeAspect="1" noMove="1" noResize="1" noEditPoints="1" noAdjustHandles="1" noChangeArrowheads="1" noChangeShapeType="1" noTextEdit="1"/>
              </p:cNvSpPr>
              <p:nvPr/>
            </p:nvSpPr>
            <p:spPr>
              <a:xfrm>
                <a:off x="5123884" y="3905731"/>
                <a:ext cx="2960037" cy="1560684"/>
              </a:xfrm>
              <a:prstGeom prst="rect">
                <a:avLst/>
              </a:prstGeom>
              <a:blipFill>
                <a:blip r:embed="rId4"/>
                <a:stretch>
                  <a:fillRect l="-2268" b="-3516"/>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32BD18C3-5EFB-34BA-0A38-FCA929FC64A3}"/>
              </a:ext>
            </a:extLst>
          </p:cNvPr>
          <p:cNvSpPr txBox="1"/>
          <p:nvPr/>
        </p:nvSpPr>
        <p:spPr>
          <a:xfrm>
            <a:off x="9361136" y="3037789"/>
            <a:ext cx="2276230" cy="369332"/>
          </a:xfrm>
          <a:prstGeom prst="rect">
            <a:avLst/>
          </a:prstGeom>
          <a:noFill/>
        </p:spPr>
        <p:txBody>
          <a:bodyPr wrap="square">
            <a:spAutoFit/>
          </a:bodyPr>
          <a:lstStyle/>
          <a:p>
            <a:r>
              <a:rPr lang="en-US" altLang="zh-CN" dirty="0"/>
              <a:t>Solve for a0 and b0. </a:t>
            </a:r>
            <a:endParaRPr lang="zh-CN" altLang="en-US" dirty="0"/>
          </a:p>
        </p:txBody>
      </p:sp>
      <p:sp>
        <p:nvSpPr>
          <p:cNvPr id="28" name="文本框 27">
            <a:extLst>
              <a:ext uri="{FF2B5EF4-FFF2-40B4-BE49-F238E27FC236}">
                <a16:creationId xmlns:a16="http://schemas.microsoft.com/office/drawing/2014/main" id="{068F7922-347F-9FED-AAF0-13C7911F4F21}"/>
              </a:ext>
            </a:extLst>
          </p:cNvPr>
          <p:cNvSpPr txBox="1"/>
          <p:nvPr/>
        </p:nvSpPr>
        <p:spPr>
          <a:xfrm>
            <a:off x="9452062" y="3501620"/>
            <a:ext cx="2475804" cy="1200329"/>
          </a:xfrm>
          <a:prstGeom prst="rect">
            <a:avLst/>
          </a:prstGeom>
          <a:noFill/>
        </p:spPr>
        <p:txBody>
          <a:bodyPr wrap="square">
            <a:spAutoFit/>
          </a:bodyPr>
          <a:lstStyle/>
          <a:p>
            <a:r>
              <a:rPr lang="pt-BR" altLang="zh-CN" dirty="0"/>
              <a:t>Qd = a0 + a1*P </a:t>
            </a:r>
          </a:p>
          <a:p>
            <a:r>
              <a:rPr lang="pt-BR" altLang="zh-CN" dirty="0"/>
              <a:t>80 = a0 + -0.064(500) </a:t>
            </a:r>
          </a:p>
          <a:p>
            <a:r>
              <a:rPr lang="pt-BR" altLang="zh-CN" dirty="0"/>
              <a:t>a0 = 112 </a:t>
            </a:r>
          </a:p>
          <a:p>
            <a:r>
              <a:rPr lang="pt-BR" altLang="zh-CN" dirty="0"/>
              <a:t>Qd = 112 - 0.064P </a:t>
            </a:r>
            <a:endParaRPr lang="zh-CN" altLang="en-US" dirty="0"/>
          </a:p>
        </p:txBody>
      </p:sp>
      <p:sp>
        <p:nvSpPr>
          <p:cNvPr id="30" name="文本框 29">
            <a:extLst>
              <a:ext uri="{FF2B5EF4-FFF2-40B4-BE49-F238E27FC236}">
                <a16:creationId xmlns:a16="http://schemas.microsoft.com/office/drawing/2014/main" id="{28816FCE-E8CD-D97F-9F1A-A03A86325B74}"/>
              </a:ext>
            </a:extLst>
          </p:cNvPr>
          <p:cNvSpPr txBox="1"/>
          <p:nvPr/>
        </p:nvSpPr>
        <p:spPr>
          <a:xfrm>
            <a:off x="9452062" y="4813562"/>
            <a:ext cx="2237153" cy="1200329"/>
          </a:xfrm>
          <a:prstGeom prst="rect">
            <a:avLst/>
          </a:prstGeom>
          <a:noFill/>
        </p:spPr>
        <p:txBody>
          <a:bodyPr wrap="square">
            <a:spAutoFit/>
          </a:bodyPr>
          <a:lstStyle/>
          <a:p>
            <a:r>
              <a:rPr lang="en-US" altLang="zh-CN" dirty="0"/>
              <a:t>Qs = b0 + b1*P </a:t>
            </a:r>
          </a:p>
          <a:p>
            <a:r>
              <a:rPr lang="en-US" altLang="zh-CN" dirty="0"/>
              <a:t>80 = b0 + 0.24(500) </a:t>
            </a:r>
          </a:p>
          <a:p>
            <a:r>
              <a:rPr lang="en-US" altLang="zh-CN" dirty="0"/>
              <a:t>b0 = -40 </a:t>
            </a:r>
          </a:p>
          <a:p>
            <a:r>
              <a:rPr lang="en-US" altLang="zh-CN" dirty="0"/>
              <a:t>Qs = -40 + 0.24P </a:t>
            </a:r>
            <a:endParaRPr lang="zh-CN" altLang="en-US" dirty="0"/>
          </a:p>
        </p:txBody>
      </p:sp>
    </p:spTree>
    <p:extLst>
      <p:ext uri="{BB962C8B-B14F-4D97-AF65-F5344CB8AC3E}">
        <p14:creationId xmlns:p14="http://schemas.microsoft.com/office/powerpoint/2010/main" val="4288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369332"/>
          </a:xfrm>
          <a:prstGeom prst="rect">
            <a:avLst/>
          </a:prstGeom>
          <a:noFill/>
        </p:spPr>
        <p:txBody>
          <a:bodyPr wrap="square">
            <a:spAutoFit/>
          </a:bodyPr>
          <a:lstStyle/>
          <a:p>
            <a:r>
              <a:rPr lang="en-US" altLang="zh-CN" dirty="0"/>
              <a:t>1. The below figure shows the demand and supply curves in the market for milk. </a:t>
            </a:r>
          </a:p>
        </p:txBody>
      </p:sp>
      <p:pic>
        <p:nvPicPr>
          <p:cNvPr id="3" name="图片 2">
            <a:extLst>
              <a:ext uri="{FF2B5EF4-FFF2-40B4-BE49-F238E27FC236}">
                <a16:creationId xmlns:a16="http://schemas.microsoft.com/office/drawing/2014/main" id="{C5281828-88BF-3920-BA82-1C50E3696BB7}"/>
              </a:ext>
            </a:extLst>
          </p:cNvPr>
          <p:cNvPicPr>
            <a:picLocks noChangeAspect="1"/>
          </p:cNvPicPr>
          <p:nvPr/>
        </p:nvPicPr>
        <p:blipFill>
          <a:blip r:embed="rId2"/>
          <a:stretch>
            <a:fillRect/>
          </a:stretch>
        </p:blipFill>
        <p:spPr>
          <a:xfrm>
            <a:off x="4032354" y="1318808"/>
            <a:ext cx="3607231" cy="3184233"/>
          </a:xfrm>
          <a:prstGeom prst="rect">
            <a:avLst/>
          </a:prstGeom>
        </p:spPr>
      </p:pic>
      <p:sp>
        <p:nvSpPr>
          <p:cNvPr id="10" name="文本框 9">
            <a:extLst>
              <a:ext uri="{FF2B5EF4-FFF2-40B4-BE49-F238E27FC236}">
                <a16:creationId xmlns:a16="http://schemas.microsoft.com/office/drawing/2014/main" id="{F3017EC8-5DD8-E563-4BE9-BE33737722B9}"/>
              </a:ext>
            </a:extLst>
          </p:cNvPr>
          <p:cNvSpPr txBox="1"/>
          <p:nvPr/>
        </p:nvSpPr>
        <p:spPr>
          <a:xfrm>
            <a:off x="793304" y="4572116"/>
            <a:ext cx="8776742" cy="646331"/>
          </a:xfrm>
          <a:prstGeom prst="rect">
            <a:avLst/>
          </a:prstGeom>
          <a:noFill/>
        </p:spPr>
        <p:txBody>
          <a:bodyPr wrap="square">
            <a:spAutoFit/>
          </a:bodyPr>
          <a:lstStyle/>
          <a:p>
            <a:r>
              <a:rPr lang="en-US" altLang="zh-CN" dirty="0"/>
              <a:t>If the government imposes a quota at 500 gallons, calculate; </a:t>
            </a:r>
          </a:p>
          <a:p>
            <a:r>
              <a:rPr lang="en-US" altLang="zh-CN" dirty="0"/>
              <a:t>a. The effect of quota on consumer surplus, </a:t>
            </a:r>
            <a:endParaRPr lang="zh-CN" altLang="en-US" dirty="0"/>
          </a:p>
        </p:txBody>
      </p:sp>
    </p:spTree>
    <p:extLst>
      <p:ext uri="{BB962C8B-B14F-4D97-AF65-F5344CB8AC3E}">
        <p14:creationId xmlns:p14="http://schemas.microsoft.com/office/powerpoint/2010/main" val="112115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369332"/>
          </a:xfrm>
          <a:prstGeom prst="rect">
            <a:avLst/>
          </a:prstGeom>
          <a:noFill/>
        </p:spPr>
        <p:txBody>
          <a:bodyPr wrap="square">
            <a:spAutoFit/>
          </a:bodyPr>
          <a:lstStyle/>
          <a:p>
            <a:r>
              <a:rPr lang="en-US" altLang="zh-CN" dirty="0"/>
              <a:t>1. The below figure shows the demand and supply curves in the market for milk. </a:t>
            </a:r>
          </a:p>
        </p:txBody>
      </p:sp>
      <p:pic>
        <p:nvPicPr>
          <p:cNvPr id="3" name="图片 2">
            <a:extLst>
              <a:ext uri="{FF2B5EF4-FFF2-40B4-BE49-F238E27FC236}">
                <a16:creationId xmlns:a16="http://schemas.microsoft.com/office/drawing/2014/main" id="{C5281828-88BF-3920-BA82-1C50E3696BB7}"/>
              </a:ext>
            </a:extLst>
          </p:cNvPr>
          <p:cNvPicPr>
            <a:picLocks noChangeAspect="1"/>
          </p:cNvPicPr>
          <p:nvPr/>
        </p:nvPicPr>
        <p:blipFill>
          <a:blip r:embed="rId2"/>
          <a:stretch>
            <a:fillRect/>
          </a:stretch>
        </p:blipFill>
        <p:spPr>
          <a:xfrm>
            <a:off x="329784" y="1318808"/>
            <a:ext cx="3607231" cy="3184233"/>
          </a:xfrm>
          <a:prstGeom prst="rect">
            <a:avLst/>
          </a:prstGeom>
        </p:spPr>
      </p:pic>
      <p:sp>
        <p:nvSpPr>
          <p:cNvPr id="10" name="文本框 9">
            <a:extLst>
              <a:ext uri="{FF2B5EF4-FFF2-40B4-BE49-F238E27FC236}">
                <a16:creationId xmlns:a16="http://schemas.microsoft.com/office/drawing/2014/main" id="{F3017EC8-5DD8-E563-4BE9-BE33737722B9}"/>
              </a:ext>
            </a:extLst>
          </p:cNvPr>
          <p:cNvSpPr txBox="1"/>
          <p:nvPr/>
        </p:nvSpPr>
        <p:spPr>
          <a:xfrm>
            <a:off x="4211061" y="1578854"/>
            <a:ext cx="8776742" cy="646331"/>
          </a:xfrm>
          <a:prstGeom prst="rect">
            <a:avLst/>
          </a:prstGeom>
          <a:noFill/>
        </p:spPr>
        <p:txBody>
          <a:bodyPr wrap="square">
            <a:spAutoFit/>
          </a:bodyPr>
          <a:lstStyle/>
          <a:p>
            <a:r>
              <a:rPr lang="en-US" altLang="zh-CN" dirty="0"/>
              <a:t>If the government imposes a quota at 500 gallons, calculate; </a:t>
            </a:r>
          </a:p>
          <a:p>
            <a:r>
              <a:rPr lang="en-US" altLang="zh-CN" dirty="0"/>
              <a:t>a. The effect of quota on consumer surplus, </a:t>
            </a:r>
            <a:endParaRPr lang="zh-CN" altLang="en-US" dirty="0"/>
          </a:p>
        </p:txBody>
      </p:sp>
      <p:sp>
        <p:nvSpPr>
          <p:cNvPr id="8" name="文本框 7">
            <a:extLst>
              <a:ext uri="{FF2B5EF4-FFF2-40B4-BE49-F238E27FC236}">
                <a16:creationId xmlns:a16="http://schemas.microsoft.com/office/drawing/2014/main" id="{BA61B5F7-4EC9-6A52-5142-E9DE7F41133C}"/>
              </a:ext>
            </a:extLst>
          </p:cNvPr>
          <p:cNvSpPr txBox="1"/>
          <p:nvPr/>
        </p:nvSpPr>
        <p:spPr>
          <a:xfrm>
            <a:off x="4401710" y="2765717"/>
            <a:ext cx="6498236" cy="2862322"/>
          </a:xfrm>
          <a:prstGeom prst="rect">
            <a:avLst/>
          </a:prstGeom>
          <a:noFill/>
        </p:spPr>
        <p:txBody>
          <a:bodyPr wrap="square">
            <a:spAutoFit/>
          </a:bodyPr>
          <a:lstStyle/>
          <a:p>
            <a:r>
              <a:rPr lang="en-US" altLang="zh-CN" b="1" dirty="0"/>
              <a:t>Answer:</a:t>
            </a:r>
          </a:p>
          <a:p>
            <a:r>
              <a:rPr lang="en-US" altLang="zh-CN" dirty="0"/>
              <a:t>Equilibrium price and quantity (before quota): p=3; q=1000</a:t>
            </a:r>
          </a:p>
          <a:p>
            <a:r>
              <a:rPr lang="en-US" altLang="zh-CN" dirty="0"/>
              <a:t>CS before quota = 0.5*(5-3)*(1000) = 1000 </a:t>
            </a:r>
          </a:p>
          <a:p>
            <a:r>
              <a:rPr lang="en-US" altLang="zh-CN" dirty="0"/>
              <a:t>Triangle ABC</a:t>
            </a:r>
          </a:p>
          <a:p>
            <a:endParaRPr lang="en-US" altLang="zh-CN" dirty="0"/>
          </a:p>
          <a:p>
            <a:endParaRPr lang="en-US" altLang="zh-CN" dirty="0"/>
          </a:p>
          <a:p>
            <a:r>
              <a:rPr lang="en-US" altLang="zh-CN" dirty="0"/>
              <a:t>CS after quota = 0.5*(5-4)*(500) = 250 </a:t>
            </a:r>
          </a:p>
          <a:p>
            <a:r>
              <a:rPr lang="en-US" altLang="zh-CN" dirty="0"/>
              <a:t>Triangle ADE</a:t>
            </a:r>
          </a:p>
          <a:p>
            <a:endParaRPr lang="en-US" altLang="zh-CN" dirty="0"/>
          </a:p>
          <a:p>
            <a:r>
              <a:rPr lang="en-US" altLang="zh-CN" dirty="0"/>
              <a:t>Reduction in CS = 1000 - 250 = 750. </a:t>
            </a:r>
            <a:endParaRPr lang="zh-CN" altLang="en-US" dirty="0"/>
          </a:p>
        </p:txBody>
      </p:sp>
      <p:sp>
        <p:nvSpPr>
          <p:cNvPr id="9" name="文本框 8">
            <a:extLst>
              <a:ext uri="{FF2B5EF4-FFF2-40B4-BE49-F238E27FC236}">
                <a16:creationId xmlns:a16="http://schemas.microsoft.com/office/drawing/2014/main" id="{69C65DF6-2478-3B6E-7561-CF8FC9AC14E1}"/>
              </a:ext>
            </a:extLst>
          </p:cNvPr>
          <p:cNvSpPr txBox="1"/>
          <p:nvPr/>
        </p:nvSpPr>
        <p:spPr>
          <a:xfrm>
            <a:off x="794479" y="2168472"/>
            <a:ext cx="209862" cy="284494"/>
          </a:xfrm>
          <a:prstGeom prst="rect">
            <a:avLst/>
          </a:prstGeom>
          <a:noFill/>
        </p:spPr>
        <p:txBody>
          <a:bodyPr wrap="square" rtlCol="0">
            <a:spAutoFit/>
          </a:bodyPr>
          <a:lstStyle/>
          <a:p>
            <a:pPr algn="l"/>
            <a:r>
              <a:rPr lang="en-US" altLang="zh-CN" sz="1200" dirty="0">
                <a:effectLst/>
                <a:latin typeface="Times New Roman" panose="02020603050405020304" pitchFamily="18" charset="0"/>
                <a:ea typeface="宋体" panose="02010600030101010101" pitchFamily="2" charset="-122"/>
              </a:rPr>
              <a:t>A</a:t>
            </a:r>
            <a:endParaRPr lang="zh-CN" altLang="en-US" sz="1200" dirty="0">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5686E5D7-DA51-926B-A223-0AB867EA9111}"/>
              </a:ext>
            </a:extLst>
          </p:cNvPr>
          <p:cNvSpPr txBox="1"/>
          <p:nvPr/>
        </p:nvSpPr>
        <p:spPr>
          <a:xfrm>
            <a:off x="794479" y="3092889"/>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B</a:t>
            </a:r>
            <a:endParaRPr lang="zh-CN" altLang="en-US" sz="1200" dirty="0">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33C8B687-31C7-D1CF-5A90-F20CF5DDA788}"/>
              </a:ext>
            </a:extLst>
          </p:cNvPr>
          <p:cNvSpPr txBox="1"/>
          <p:nvPr/>
        </p:nvSpPr>
        <p:spPr>
          <a:xfrm>
            <a:off x="1826101" y="3000340"/>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C</a:t>
            </a:r>
            <a:endParaRPr lang="zh-CN" altLang="en-US" sz="1200" dirty="0">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BBD6B0-5F51-BA17-D18D-6FA6681EE748}"/>
              </a:ext>
            </a:extLst>
          </p:cNvPr>
          <p:cNvSpPr txBox="1"/>
          <p:nvPr/>
        </p:nvSpPr>
        <p:spPr>
          <a:xfrm>
            <a:off x="794479" y="2540038"/>
            <a:ext cx="209862" cy="284494"/>
          </a:xfrm>
          <a:prstGeom prst="rect">
            <a:avLst/>
          </a:prstGeom>
          <a:noFill/>
        </p:spPr>
        <p:txBody>
          <a:bodyPr wrap="square" rtlCol="0">
            <a:spAutoFit/>
          </a:bodyPr>
          <a:lstStyle/>
          <a:p>
            <a:pPr algn="l"/>
            <a:r>
              <a:rPr lang="en-US" altLang="zh-CN" sz="1200" dirty="0">
                <a:effectLst/>
                <a:latin typeface="Times New Roman" panose="02020603050405020304" pitchFamily="18" charset="0"/>
                <a:ea typeface="宋体" panose="02010600030101010101" pitchFamily="2" charset="-122"/>
              </a:rPr>
              <a:t>D</a:t>
            </a:r>
            <a:endParaRPr lang="zh-CN" altLang="en-US" sz="1200" dirty="0">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B0F6885A-030C-3F9A-5469-342285E9E9C9}"/>
              </a:ext>
            </a:extLst>
          </p:cNvPr>
          <p:cNvSpPr txBox="1"/>
          <p:nvPr/>
        </p:nvSpPr>
        <p:spPr>
          <a:xfrm>
            <a:off x="1259174" y="2540038"/>
            <a:ext cx="209862" cy="284494"/>
          </a:xfrm>
          <a:prstGeom prst="rect">
            <a:avLst/>
          </a:prstGeom>
          <a:noFill/>
        </p:spPr>
        <p:txBody>
          <a:bodyPr wrap="square" rtlCol="0">
            <a:spAutoFit/>
          </a:bodyPr>
          <a:lstStyle/>
          <a:p>
            <a:pPr algn="l"/>
            <a:r>
              <a:rPr lang="en-US" altLang="zh-CN" sz="1200" dirty="0">
                <a:effectLst/>
                <a:latin typeface="Times New Roman" panose="02020603050405020304" pitchFamily="18" charset="0"/>
                <a:ea typeface="宋体" panose="02010600030101010101" pitchFamily="2" charset="-122"/>
              </a:rPr>
              <a:t>E</a:t>
            </a:r>
            <a:endParaRPr lang="zh-CN" altLang="en-US" sz="12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3882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369332"/>
          </a:xfrm>
          <a:prstGeom prst="rect">
            <a:avLst/>
          </a:prstGeom>
          <a:noFill/>
        </p:spPr>
        <p:txBody>
          <a:bodyPr wrap="square">
            <a:spAutoFit/>
          </a:bodyPr>
          <a:lstStyle/>
          <a:p>
            <a:r>
              <a:rPr lang="en-US" altLang="zh-CN" dirty="0"/>
              <a:t>1. The below figure shows the demand and supply curves in the market for milk. </a:t>
            </a:r>
          </a:p>
        </p:txBody>
      </p:sp>
      <p:pic>
        <p:nvPicPr>
          <p:cNvPr id="3" name="图片 2">
            <a:extLst>
              <a:ext uri="{FF2B5EF4-FFF2-40B4-BE49-F238E27FC236}">
                <a16:creationId xmlns:a16="http://schemas.microsoft.com/office/drawing/2014/main" id="{C5281828-88BF-3920-BA82-1C50E3696BB7}"/>
              </a:ext>
            </a:extLst>
          </p:cNvPr>
          <p:cNvPicPr>
            <a:picLocks noChangeAspect="1"/>
          </p:cNvPicPr>
          <p:nvPr/>
        </p:nvPicPr>
        <p:blipFill>
          <a:blip r:embed="rId2"/>
          <a:stretch>
            <a:fillRect/>
          </a:stretch>
        </p:blipFill>
        <p:spPr>
          <a:xfrm>
            <a:off x="4032354" y="1318808"/>
            <a:ext cx="3607231" cy="3184233"/>
          </a:xfrm>
          <a:prstGeom prst="rect">
            <a:avLst/>
          </a:prstGeom>
        </p:spPr>
      </p:pic>
      <p:sp>
        <p:nvSpPr>
          <p:cNvPr id="10" name="文本框 9">
            <a:extLst>
              <a:ext uri="{FF2B5EF4-FFF2-40B4-BE49-F238E27FC236}">
                <a16:creationId xmlns:a16="http://schemas.microsoft.com/office/drawing/2014/main" id="{F3017EC8-5DD8-E563-4BE9-BE33737722B9}"/>
              </a:ext>
            </a:extLst>
          </p:cNvPr>
          <p:cNvSpPr txBox="1"/>
          <p:nvPr/>
        </p:nvSpPr>
        <p:spPr>
          <a:xfrm>
            <a:off x="793304" y="4572116"/>
            <a:ext cx="8776742" cy="646331"/>
          </a:xfrm>
          <a:prstGeom prst="rect">
            <a:avLst/>
          </a:prstGeom>
          <a:noFill/>
        </p:spPr>
        <p:txBody>
          <a:bodyPr wrap="square">
            <a:spAutoFit/>
          </a:bodyPr>
          <a:lstStyle/>
          <a:p>
            <a:r>
              <a:rPr lang="en-US" altLang="zh-CN" dirty="0"/>
              <a:t>If the government imposes a quota at 500 gallons, calculate; </a:t>
            </a:r>
          </a:p>
          <a:p>
            <a:r>
              <a:rPr lang="en-US" altLang="zh-CN" dirty="0"/>
              <a:t>b. The effect of quota on producer surplus </a:t>
            </a:r>
            <a:endParaRPr lang="zh-CN" altLang="en-US" dirty="0"/>
          </a:p>
        </p:txBody>
      </p:sp>
    </p:spTree>
    <p:extLst>
      <p:ext uri="{BB962C8B-B14F-4D97-AF65-F5344CB8AC3E}">
        <p14:creationId xmlns:p14="http://schemas.microsoft.com/office/powerpoint/2010/main" val="364527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369332"/>
          </a:xfrm>
          <a:prstGeom prst="rect">
            <a:avLst/>
          </a:prstGeom>
          <a:noFill/>
        </p:spPr>
        <p:txBody>
          <a:bodyPr wrap="square">
            <a:spAutoFit/>
          </a:bodyPr>
          <a:lstStyle/>
          <a:p>
            <a:r>
              <a:rPr lang="en-US" altLang="zh-CN" dirty="0"/>
              <a:t>1. The below figure shows the demand and supply curves in the market for milk. </a:t>
            </a:r>
          </a:p>
        </p:txBody>
      </p:sp>
      <p:sp>
        <p:nvSpPr>
          <p:cNvPr id="10" name="文本框 9">
            <a:extLst>
              <a:ext uri="{FF2B5EF4-FFF2-40B4-BE49-F238E27FC236}">
                <a16:creationId xmlns:a16="http://schemas.microsoft.com/office/drawing/2014/main" id="{F3017EC8-5DD8-E563-4BE9-BE33737722B9}"/>
              </a:ext>
            </a:extLst>
          </p:cNvPr>
          <p:cNvSpPr txBox="1"/>
          <p:nvPr/>
        </p:nvSpPr>
        <p:spPr>
          <a:xfrm>
            <a:off x="4960569" y="1387883"/>
            <a:ext cx="6356108" cy="646331"/>
          </a:xfrm>
          <a:prstGeom prst="rect">
            <a:avLst/>
          </a:prstGeom>
          <a:noFill/>
        </p:spPr>
        <p:txBody>
          <a:bodyPr wrap="square">
            <a:spAutoFit/>
          </a:bodyPr>
          <a:lstStyle/>
          <a:p>
            <a:r>
              <a:rPr lang="en-US" altLang="zh-CN" dirty="0"/>
              <a:t>If the government imposes a quota at 500 gallons, calculate; </a:t>
            </a:r>
          </a:p>
          <a:p>
            <a:r>
              <a:rPr lang="en-US" altLang="zh-CN" dirty="0"/>
              <a:t>b. The effect of quota on producer surplus </a:t>
            </a:r>
            <a:endParaRPr lang="zh-CN" altLang="en-US" dirty="0"/>
          </a:p>
        </p:txBody>
      </p:sp>
      <p:pic>
        <p:nvPicPr>
          <p:cNvPr id="2" name="图片 1">
            <a:extLst>
              <a:ext uri="{FF2B5EF4-FFF2-40B4-BE49-F238E27FC236}">
                <a16:creationId xmlns:a16="http://schemas.microsoft.com/office/drawing/2014/main" id="{05498390-D5AA-0E0A-3C1D-C1BDA4F3169A}"/>
              </a:ext>
            </a:extLst>
          </p:cNvPr>
          <p:cNvPicPr>
            <a:picLocks noChangeAspect="1"/>
          </p:cNvPicPr>
          <p:nvPr/>
        </p:nvPicPr>
        <p:blipFill>
          <a:blip r:embed="rId2"/>
          <a:stretch>
            <a:fillRect/>
          </a:stretch>
        </p:blipFill>
        <p:spPr>
          <a:xfrm>
            <a:off x="329784" y="1318808"/>
            <a:ext cx="3607231" cy="3184233"/>
          </a:xfrm>
          <a:prstGeom prst="rect">
            <a:avLst/>
          </a:prstGeom>
        </p:spPr>
      </p:pic>
      <p:sp>
        <p:nvSpPr>
          <p:cNvPr id="8" name="文本框 7">
            <a:extLst>
              <a:ext uri="{FF2B5EF4-FFF2-40B4-BE49-F238E27FC236}">
                <a16:creationId xmlns:a16="http://schemas.microsoft.com/office/drawing/2014/main" id="{AD9E5590-23CE-EC3B-D34A-4FD6A58F280E}"/>
              </a:ext>
            </a:extLst>
          </p:cNvPr>
          <p:cNvSpPr txBox="1"/>
          <p:nvPr/>
        </p:nvSpPr>
        <p:spPr>
          <a:xfrm>
            <a:off x="794479" y="2168472"/>
            <a:ext cx="209862" cy="284494"/>
          </a:xfrm>
          <a:prstGeom prst="rect">
            <a:avLst/>
          </a:prstGeom>
          <a:noFill/>
        </p:spPr>
        <p:txBody>
          <a:bodyPr wrap="square" rtlCol="0">
            <a:spAutoFit/>
          </a:bodyPr>
          <a:lstStyle/>
          <a:p>
            <a:pPr algn="l"/>
            <a:r>
              <a:rPr lang="en-US" altLang="zh-CN" sz="1200" dirty="0">
                <a:effectLst/>
                <a:latin typeface="Times New Roman" panose="02020603050405020304" pitchFamily="18" charset="0"/>
                <a:ea typeface="宋体" panose="02010600030101010101" pitchFamily="2" charset="-122"/>
              </a:rPr>
              <a:t>A</a:t>
            </a:r>
            <a:endParaRPr lang="zh-CN" altLang="en-US" sz="1200" dirty="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22550151-E4DF-212E-7FA8-3086B6B3730D}"/>
              </a:ext>
            </a:extLst>
          </p:cNvPr>
          <p:cNvSpPr txBox="1"/>
          <p:nvPr/>
        </p:nvSpPr>
        <p:spPr>
          <a:xfrm>
            <a:off x="794479" y="3092889"/>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B</a:t>
            </a:r>
            <a:endParaRPr lang="zh-CN" altLang="en-US" sz="1200" dirty="0">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8079ECA1-52E6-FB6B-88B6-E0114CBD908B}"/>
              </a:ext>
            </a:extLst>
          </p:cNvPr>
          <p:cNvSpPr txBox="1"/>
          <p:nvPr/>
        </p:nvSpPr>
        <p:spPr>
          <a:xfrm>
            <a:off x="1826101" y="3000340"/>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C</a:t>
            </a:r>
            <a:endParaRPr lang="zh-CN" altLang="en-US" sz="1200" dirty="0">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EB514D70-809F-C364-2EE7-A35FCEA297FE}"/>
              </a:ext>
            </a:extLst>
          </p:cNvPr>
          <p:cNvSpPr txBox="1"/>
          <p:nvPr/>
        </p:nvSpPr>
        <p:spPr>
          <a:xfrm>
            <a:off x="794479" y="2540038"/>
            <a:ext cx="209862" cy="284494"/>
          </a:xfrm>
          <a:prstGeom prst="rect">
            <a:avLst/>
          </a:prstGeom>
          <a:noFill/>
        </p:spPr>
        <p:txBody>
          <a:bodyPr wrap="square" rtlCol="0">
            <a:spAutoFit/>
          </a:bodyPr>
          <a:lstStyle/>
          <a:p>
            <a:pPr algn="l"/>
            <a:r>
              <a:rPr lang="en-US" altLang="zh-CN" sz="1200" dirty="0">
                <a:effectLst/>
                <a:latin typeface="Times New Roman" panose="02020603050405020304" pitchFamily="18" charset="0"/>
                <a:ea typeface="宋体" panose="02010600030101010101" pitchFamily="2" charset="-122"/>
              </a:rPr>
              <a:t>D</a:t>
            </a:r>
            <a:endParaRPr lang="zh-CN" altLang="en-US" sz="1200" dirty="0">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D01AE545-CC9E-E92D-E169-4DB253C16CD8}"/>
              </a:ext>
            </a:extLst>
          </p:cNvPr>
          <p:cNvSpPr txBox="1"/>
          <p:nvPr/>
        </p:nvSpPr>
        <p:spPr>
          <a:xfrm>
            <a:off x="1259174" y="2540038"/>
            <a:ext cx="209862" cy="284494"/>
          </a:xfrm>
          <a:prstGeom prst="rect">
            <a:avLst/>
          </a:prstGeom>
          <a:noFill/>
        </p:spPr>
        <p:txBody>
          <a:bodyPr wrap="square" rtlCol="0">
            <a:spAutoFit/>
          </a:bodyPr>
          <a:lstStyle/>
          <a:p>
            <a:pPr algn="l"/>
            <a:r>
              <a:rPr lang="en-US" altLang="zh-CN" sz="1200" dirty="0">
                <a:effectLst/>
                <a:latin typeface="Times New Roman" panose="02020603050405020304" pitchFamily="18" charset="0"/>
                <a:ea typeface="宋体" panose="02010600030101010101" pitchFamily="2" charset="-122"/>
              </a:rPr>
              <a:t>E</a:t>
            </a:r>
            <a:endParaRPr lang="zh-CN" altLang="en-US" sz="1200" dirty="0">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A1A26AF2-2A04-E32A-F130-6855DF8F72FB}"/>
              </a:ext>
            </a:extLst>
          </p:cNvPr>
          <p:cNvSpPr txBox="1"/>
          <p:nvPr/>
        </p:nvSpPr>
        <p:spPr>
          <a:xfrm>
            <a:off x="794479" y="3864514"/>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F</a:t>
            </a:r>
            <a:endParaRPr lang="zh-CN" altLang="en-US" sz="1200" dirty="0">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97E5EB4C-656E-6081-A571-035DF06DF90E}"/>
              </a:ext>
            </a:extLst>
          </p:cNvPr>
          <p:cNvSpPr txBox="1"/>
          <p:nvPr/>
        </p:nvSpPr>
        <p:spPr>
          <a:xfrm>
            <a:off x="1302795" y="3379292"/>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G</a:t>
            </a:r>
            <a:endParaRPr lang="zh-CN" altLang="en-US" sz="1200" dirty="0">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626E591-25AB-1720-FC39-18484FBFD468}"/>
              </a:ext>
            </a:extLst>
          </p:cNvPr>
          <p:cNvSpPr txBox="1"/>
          <p:nvPr/>
        </p:nvSpPr>
        <p:spPr>
          <a:xfrm>
            <a:off x="4960569" y="2725745"/>
            <a:ext cx="6280878" cy="3139321"/>
          </a:xfrm>
          <a:prstGeom prst="rect">
            <a:avLst/>
          </a:prstGeom>
          <a:noFill/>
        </p:spPr>
        <p:txBody>
          <a:bodyPr wrap="square">
            <a:spAutoFit/>
          </a:bodyPr>
          <a:lstStyle/>
          <a:p>
            <a:r>
              <a:rPr lang="en-US" altLang="zh-CN" dirty="0"/>
              <a:t>Equilibrium price and quantity (before quota): p=3; q=1000</a:t>
            </a:r>
          </a:p>
          <a:p>
            <a:r>
              <a:rPr lang="en-US" altLang="zh-CN" dirty="0"/>
              <a:t>PS before quota = 0.5*(3-1)*(1000) = 1000 </a:t>
            </a:r>
          </a:p>
          <a:p>
            <a:r>
              <a:rPr lang="en-US" altLang="zh-CN" dirty="0"/>
              <a:t>Triangle FBC</a:t>
            </a:r>
          </a:p>
          <a:p>
            <a:endParaRPr lang="en-US" altLang="zh-CN" dirty="0"/>
          </a:p>
          <a:p>
            <a:endParaRPr lang="en-US" altLang="zh-CN" dirty="0"/>
          </a:p>
          <a:p>
            <a:endParaRPr lang="en-US" altLang="zh-CN" dirty="0"/>
          </a:p>
          <a:p>
            <a:r>
              <a:rPr lang="en-US" altLang="zh-CN" dirty="0"/>
              <a:t>PS after quota = 0.5*(2-1)*500 + (4-2)*(500) = 250 + 1000 = 1250 </a:t>
            </a:r>
          </a:p>
          <a:p>
            <a:r>
              <a:rPr lang="en-US" altLang="zh-CN" dirty="0"/>
              <a:t>Triangle FIG + Rectangle DEIG</a:t>
            </a:r>
          </a:p>
          <a:p>
            <a:endParaRPr lang="en-US" altLang="zh-CN" dirty="0"/>
          </a:p>
          <a:p>
            <a:r>
              <a:rPr lang="en-US" altLang="zh-CN" dirty="0"/>
              <a:t>Increase in PS = 1250 - 1000 = 250. </a:t>
            </a:r>
            <a:endParaRPr lang="zh-CN" altLang="en-US" dirty="0"/>
          </a:p>
        </p:txBody>
      </p:sp>
      <p:sp>
        <p:nvSpPr>
          <p:cNvPr id="18" name="文本框 17">
            <a:extLst>
              <a:ext uri="{FF2B5EF4-FFF2-40B4-BE49-F238E27FC236}">
                <a16:creationId xmlns:a16="http://schemas.microsoft.com/office/drawing/2014/main" id="{37120D60-7721-6B96-AE3B-AB811C15F023}"/>
              </a:ext>
            </a:extLst>
          </p:cNvPr>
          <p:cNvSpPr txBox="1"/>
          <p:nvPr/>
        </p:nvSpPr>
        <p:spPr>
          <a:xfrm>
            <a:off x="1310290" y="3101912"/>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H</a:t>
            </a:r>
            <a:endParaRPr lang="zh-CN" altLang="en-US" sz="1200" dirty="0">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id="{4DCD432D-BB33-B2B4-9D40-51AFC7011762}"/>
              </a:ext>
            </a:extLst>
          </p:cNvPr>
          <p:cNvSpPr txBox="1"/>
          <p:nvPr/>
        </p:nvSpPr>
        <p:spPr>
          <a:xfrm>
            <a:off x="785634" y="3478701"/>
            <a:ext cx="209862" cy="284494"/>
          </a:xfrm>
          <a:prstGeom prst="rect">
            <a:avLst/>
          </a:prstGeom>
          <a:noFill/>
        </p:spPr>
        <p:txBody>
          <a:bodyPr wrap="square" rtlCol="0">
            <a:spAutoFit/>
          </a:bodyPr>
          <a:lstStyle/>
          <a:p>
            <a:pPr algn="l"/>
            <a:r>
              <a:rPr lang="en-US" altLang="zh-CN" sz="1200" dirty="0">
                <a:latin typeface="Times New Roman" panose="02020603050405020304" pitchFamily="18" charset="0"/>
                <a:ea typeface="宋体" panose="02010600030101010101" pitchFamily="2" charset="-122"/>
              </a:rPr>
              <a:t>I</a:t>
            </a:r>
            <a:endParaRPr lang="zh-CN" altLang="en-US" sz="12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06491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369332"/>
          </a:xfrm>
          <a:prstGeom prst="rect">
            <a:avLst/>
          </a:prstGeom>
          <a:noFill/>
        </p:spPr>
        <p:txBody>
          <a:bodyPr wrap="square">
            <a:spAutoFit/>
          </a:bodyPr>
          <a:lstStyle/>
          <a:p>
            <a:r>
              <a:rPr lang="en-US" altLang="zh-CN" dirty="0"/>
              <a:t>1. The below figure shows the demand and supply curves in the market for milk. </a:t>
            </a:r>
          </a:p>
        </p:txBody>
      </p:sp>
      <p:pic>
        <p:nvPicPr>
          <p:cNvPr id="3" name="图片 2">
            <a:extLst>
              <a:ext uri="{FF2B5EF4-FFF2-40B4-BE49-F238E27FC236}">
                <a16:creationId xmlns:a16="http://schemas.microsoft.com/office/drawing/2014/main" id="{C5281828-88BF-3920-BA82-1C50E3696BB7}"/>
              </a:ext>
            </a:extLst>
          </p:cNvPr>
          <p:cNvPicPr>
            <a:picLocks noChangeAspect="1"/>
          </p:cNvPicPr>
          <p:nvPr/>
        </p:nvPicPr>
        <p:blipFill>
          <a:blip r:embed="rId2"/>
          <a:stretch>
            <a:fillRect/>
          </a:stretch>
        </p:blipFill>
        <p:spPr>
          <a:xfrm>
            <a:off x="4032354" y="1318808"/>
            <a:ext cx="3607231" cy="3184233"/>
          </a:xfrm>
          <a:prstGeom prst="rect">
            <a:avLst/>
          </a:prstGeom>
        </p:spPr>
      </p:pic>
      <p:sp>
        <p:nvSpPr>
          <p:cNvPr id="10" name="文本框 9">
            <a:extLst>
              <a:ext uri="{FF2B5EF4-FFF2-40B4-BE49-F238E27FC236}">
                <a16:creationId xmlns:a16="http://schemas.microsoft.com/office/drawing/2014/main" id="{F3017EC8-5DD8-E563-4BE9-BE33737722B9}"/>
              </a:ext>
            </a:extLst>
          </p:cNvPr>
          <p:cNvSpPr txBox="1"/>
          <p:nvPr/>
        </p:nvSpPr>
        <p:spPr>
          <a:xfrm>
            <a:off x="793304" y="4572116"/>
            <a:ext cx="8776742" cy="646331"/>
          </a:xfrm>
          <a:prstGeom prst="rect">
            <a:avLst/>
          </a:prstGeom>
          <a:noFill/>
        </p:spPr>
        <p:txBody>
          <a:bodyPr wrap="square">
            <a:spAutoFit/>
          </a:bodyPr>
          <a:lstStyle/>
          <a:p>
            <a:r>
              <a:rPr lang="en-US" altLang="zh-CN" dirty="0"/>
              <a:t>If the government imposes a quota at 500 gallons, calculate; </a:t>
            </a:r>
          </a:p>
          <a:p>
            <a:r>
              <a:rPr lang="en-US" altLang="zh-CN" dirty="0"/>
              <a:t>c. The deadweight loss.</a:t>
            </a:r>
            <a:endParaRPr lang="zh-CN" altLang="en-US" dirty="0"/>
          </a:p>
        </p:txBody>
      </p:sp>
    </p:spTree>
    <p:extLst>
      <p:ext uri="{BB962C8B-B14F-4D97-AF65-F5344CB8AC3E}">
        <p14:creationId xmlns:p14="http://schemas.microsoft.com/office/powerpoint/2010/main" val="137576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839079" cy="369332"/>
          </a:xfrm>
          <a:prstGeom prst="rect">
            <a:avLst/>
          </a:prstGeom>
          <a:noFill/>
        </p:spPr>
        <p:txBody>
          <a:bodyPr wrap="square">
            <a:spAutoFit/>
          </a:bodyPr>
          <a:lstStyle/>
          <a:p>
            <a:r>
              <a:rPr lang="en-US" altLang="zh-CN" dirty="0"/>
              <a:t>1. The below figure shows the demand and supply curves in the market for milk. </a:t>
            </a:r>
          </a:p>
        </p:txBody>
      </p:sp>
      <p:pic>
        <p:nvPicPr>
          <p:cNvPr id="3" name="图片 2">
            <a:extLst>
              <a:ext uri="{FF2B5EF4-FFF2-40B4-BE49-F238E27FC236}">
                <a16:creationId xmlns:a16="http://schemas.microsoft.com/office/drawing/2014/main" id="{C5281828-88BF-3920-BA82-1C50E3696BB7}"/>
              </a:ext>
            </a:extLst>
          </p:cNvPr>
          <p:cNvPicPr>
            <a:picLocks noChangeAspect="1"/>
          </p:cNvPicPr>
          <p:nvPr/>
        </p:nvPicPr>
        <p:blipFill>
          <a:blip r:embed="rId2"/>
          <a:stretch>
            <a:fillRect/>
          </a:stretch>
        </p:blipFill>
        <p:spPr>
          <a:xfrm>
            <a:off x="457200" y="1318808"/>
            <a:ext cx="3607231" cy="3184233"/>
          </a:xfrm>
          <a:prstGeom prst="rect">
            <a:avLst/>
          </a:prstGeom>
        </p:spPr>
      </p:pic>
      <p:sp>
        <p:nvSpPr>
          <p:cNvPr id="10" name="文本框 9">
            <a:extLst>
              <a:ext uri="{FF2B5EF4-FFF2-40B4-BE49-F238E27FC236}">
                <a16:creationId xmlns:a16="http://schemas.microsoft.com/office/drawing/2014/main" id="{F3017EC8-5DD8-E563-4BE9-BE33737722B9}"/>
              </a:ext>
            </a:extLst>
          </p:cNvPr>
          <p:cNvSpPr txBox="1"/>
          <p:nvPr/>
        </p:nvSpPr>
        <p:spPr>
          <a:xfrm>
            <a:off x="4064431" y="1462101"/>
            <a:ext cx="8776742" cy="646331"/>
          </a:xfrm>
          <a:prstGeom prst="rect">
            <a:avLst/>
          </a:prstGeom>
          <a:noFill/>
        </p:spPr>
        <p:txBody>
          <a:bodyPr wrap="square">
            <a:spAutoFit/>
          </a:bodyPr>
          <a:lstStyle/>
          <a:p>
            <a:r>
              <a:rPr lang="en-US" altLang="zh-CN" dirty="0"/>
              <a:t>If the government imposes a quota at 500 gallons, calculate; </a:t>
            </a:r>
          </a:p>
          <a:p>
            <a:r>
              <a:rPr lang="en-US" altLang="zh-CN" dirty="0"/>
              <a:t>c. The deadweight loss.</a:t>
            </a:r>
            <a:endParaRPr lang="zh-CN" altLang="en-US" dirty="0"/>
          </a:p>
        </p:txBody>
      </p:sp>
      <p:sp>
        <p:nvSpPr>
          <p:cNvPr id="8" name="文本框 7">
            <a:extLst>
              <a:ext uri="{FF2B5EF4-FFF2-40B4-BE49-F238E27FC236}">
                <a16:creationId xmlns:a16="http://schemas.microsoft.com/office/drawing/2014/main" id="{47EF1853-AC5F-8ECF-B169-DD9D2020FDCF}"/>
              </a:ext>
            </a:extLst>
          </p:cNvPr>
          <p:cNvSpPr txBox="1"/>
          <p:nvPr/>
        </p:nvSpPr>
        <p:spPr>
          <a:xfrm>
            <a:off x="4350896" y="2377099"/>
            <a:ext cx="6423284" cy="923330"/>
          </a:xfrm>
          <a:prstGeom prst="rect">
            <a:avLst/>
          </a:prstGeom>
          <a:noFill/>
        </p:spPr>
        <p:txBody>
          <a:bodyPr wrap="square">
            <a:spAutoFit/>
          </a:bodyPr>
          <a:lstStyle/>
          <a:p>
            <a:r>
              <a:rPr lang="pl-PL" altLang="zh-CN" dirty="0"/>
              <a:t>DWL = 0.5*(4 - 2)*(1000 - 500) = 500 </a:t>
            </a:r>
            <a:endParaRPr lang="en-US" altLang="zh-CN" dirty="0"/>
          </a:p>
          <a:p>
            <a:endParaRPr lang="en-US" altLang="zh-CN" dirty="0"/>
          </a:p>
          <a:p>
            <a:r>
              <a:rPr lang="en-US" altLang="zh-CN" dirty="0"/>
              <a:t>Blue Area</a:t>
            </a:r>
            <a:endParaRPr lang="zh-CN" altLang="en-US" dirty="0"/>
          </a:p>
        </p:txBody>
      </p:sp>
      <p:sp>
        <p:nvSpPr>
          <p:cNvPr id="9" name="直角三角形 8">
            <a:extLst>
              <a:ext uri="{FF2B5EF4-FFF2-40B4-BE49-F238E27FC236}">
                <a16:creationId xmlns:a16="http://schemas.microsoft.com/office/drawing/2014/main" id="{986D9C5B-4CC3-6EA5-419A-C8439FE5598A}"/>
              </a:ext>
            </a:extLst>
          </p:cNvPr>
          <p:cNvSpPr/>
          <p:nvPr/>
        </p:nvSpPr>
        <p:spPr>
          <a:xfrm>
            <a:off x="1484026" y="2810656"/>
            <a:ext cx="479685" cy="344774"/>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5D21DBB5-7944-4BB4-3898-9BE66772C7E1}"/>
              </a:ext>
            </a:extLst>
          </p:cNvPr>
          <p:cNvSpPr/>
          <p:nvPr/>
        </p:nvSpPr>
        <p:spPr>
          <a:xfrm flipV="1">
            <a:off x="1484025" y="3155430"/>
            <a:ext cx="479685" cy="369332"/>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8498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374752" y="901028"/>
            <a:ext cx="10839079" cy="923330"/>
          </a:xfrm>
          <a:prstGeom prst="rect">
            <a:avLst/>
          </a:prstGeom>
          <a:noFill/>
        </p:spPr>
        <p:txBody>
          <a:bodyPr wrap="square">
            <a:spAutoFit/>
          </a:bodyPr>
          <a:lstStyle/>
          <a:p>
            <a:r>
              <a:rPr lang="en-US" altLang="zh-CN" dirty="0"/>
              <a:t>2. Consider the following monopolist whose cost and demand curves are shown below. Assume that the monopolist produces an output of Q1. Identify the areas showing the producer surplus, consumer surplus, and deadweight loss. </a:t>
            </a:r>
          </a:p>
        </p:txBody>
      </p:sp>
      <p:pic>
        <p:nvPicPr>
          <p:cNvPr id="8" name="图片 7">
            <a:extLst>
              <a:ext uri="{FF2B5EF4-FFF2-40B4-BE49-F238E27FC236}">
                <a16:creationId xmlns:a16="http://schemas.microsoft.com/office/drawing/2014/main" id="{9ED328CE-AD86-C6B7-8474-51DE0586CA0C}"/>
              </a:ext>
            </a:extLst>
          </p:cNvPr>
          <p:cNvPicPr>
            <a:picLocks noChangeAspect="1"/>
          </p:cNvPicPr>
          <p:nvPr/>
        </p:nvPicPr>
        <p:blipFill>
          <a:blip r:embed="rId2"/>
          <a:stretch>
            <a:fillRect/>
          </a:stretch>
        </p:blipFill>
        <p:spPr>
          <a:xfrm>
            <a:off x="3020461" y="2152626"/>
            <a:ext cx="4909116" cy="2944030"/>
          </a:xfrm>
          <a:prstGeom prst="rect">
            <a:avLst/>
          </a:prstGeom>
        </p:spPr>
      </p:pic>
    </p:spTree>
    <p:extLst>
      <p:ext uri="{BB962C8B-B14F-4D97-AF65-F5344CB8AC3E}">
        <p14:creationId xmlns:p14="http://schemas.microsoft.com/office/powerpoint/2010/main" val="325022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2862322"/>
              </a:xfrm>
              <a:prstGeom prst="rect">
                <a:avLst/>
              </a:prstGeom>
              <a:noFill/>
            </p:spPr>
            <p:txBody>
              <a:bodyPr wrap="square">
                <a:spAutoFit/>
              </a:bodyPr>
              <a:lstStyle/>
              <a:p>
                <a:r>
                  <a:rPr lang="en-US" altLang="zh-CN" dirty="0"/>
                  <a:t>1. The inverse demand curve for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=25−0.005</m:t>
                      </m:r>
                      <m:r>
                        <a:rPr lang="en-US" altLang="zh-CN" b="0" i="1" smtClean="0">
                          <a:latin typeface="Cambria Math" panose="02040503050406030204" pitchFamily="18" charset="0"/>
                        </a:rPr>
                        <m:t>𝑄</m:t>
                      </m:r>
                      <m:r>
                        <a:rPr lang="en-US" altLang="zh-CN" b="0" i="1" smtClean="0">
                          <a:latin typeface="Cambria Math" panose="02040503050406030204" pitchFamily="18" charset="0"/>
                        </a:rPr>
                        <m:t>+0.15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oMath>
                  </m:oMathPara>
                </a14:m>
                <a:endParaRPr lang="en-US" altLang="zh-CN" b="0" dirty="0"/>
              </a:p>
              <a:p>
                <a:endParaRPr lang="en-US" altLang="zh-CN" dirty="0"/>
              </a:p>
              <a:p>
                <a:r>
                  <a:rPr lang="en-US" altLang="zh-CN" dirty="0"/>
                  <a:t>Where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 </m:t>
                    </m:r>
                  </m:oMath>
                </a14:m>
                <a:r>
                  <a:rPr lang="en-US" altLang="zh-CN" dirty="0"/>
                  <a:t>price in dollars per unit, Q is represents quantities of sales in pounds per week,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 </m:t>
                    </m:r>
                  </m:oMath>
                </a14:m>
                <a:r>
                  <a:rPr lang="en-US" altLang="zh-CN" dirty="0"/>
                  <a:t>is price of another product Y in dollars per unit. The inverse supply curve of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=5+0.004</m:t>
                      </m:r>
                      <m:r>
                        <a:rPr lang="en-US" altLang="zh-CN" b="0" i="1" smtClean="0">
                          <a:latin typeface="Cambria Math" panose="02040503050406030204" pitchFamily="18" charset="0"/>
                        </a:rPr>
                        <m:t>𝑄</m:t>
                      </m:r>
                    </m:oMath>
                  </m:oMathPara>
                </a14:m>
                <a:endParaRPr lang="en-US" altLang="zh-CN" dirty="0"/>
              </a:p>
              <a:p>
                <a:endParaRPr lang="en-US" altLang="zh-CN" dirty="0"/>
              </a:p>
              <a:p>
                <a:r>
                  <a:rPr lang="en-US" altLang="zh-CN" dirty="0"/>
                  <a:t>a. Determine the equilibrium price and quantities of X. Assume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 </m:t>
                    </m:r>
                  </m:oMath>
                </a14:m>
                <a:r>
                  <a:rPr lang="en-US" altLang="zh-CN" dirty="0"/>
                  <a:t>= 10. </a:t>
                </a:r>
              </a:p>
            </p:txBody>
          </p:sp>
        </mc:Choice>
        <mc:Fallback xmlns="">
          <p:sp>
            <p:nvSpPr>
              <p:cNvPr id="4" name="文本框 3">
                <a:extLst>
                  <a:ext uri="{FF2B5EF4-FFF2-40B4-BE49-F238E27FC236}">
                    <a16:creationId xmlns:a16="http://schemas.microsoft.com/office/drawing/2014/main" id="{6E22CF4E-36C7-702F-6D16-117936DC1F68}"/>
                  </a:ext>
                </a:extLst>
              </p:cNvPr>
              <p:cNvSpPr txBox="1">
                <a:spLocks noRot="1" noChangeAspect="1" noMove="1" noResize="1" noEditPoints="1" noAdjustHandles="1" noChangeArrowheads="1" noChangeShapeType="1" noTextEdit="1"/>
              </p:cNvSpPr>
              <p:nvPr/>
            </p:nvSpPr>
            <p:spPr>
              <a:xfrm>
                <a:off x="554634" y="949476"/>
                <a:ext cx="10987791" cy="2862322"/>
              </a:xfrm>
              <a:prstGeom prst="rect">
                <a:avLst/>
              </a:prstGeom>
              <a:blipFill>
                <a:blip r:embed="rId2"/>
                <a:stretch>
                  <a:fillRect l="-499" t="-1279" r="-610" b="-255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8BDB56F-CE47-9C33-7D02-C732276A98C2}"/>
              </a:ext>
            </a:extLst>
          </p:cNvPr>
          <p:cNvPicPr>
            <a:picLocks noChangeAspect="1"/>
          </p:cNvPicPr>
          <p:nvPr/>
        </p:nvPicPr>
        <p:blipFill>
          <a:blip r:embed="rId3"/>
          <a:stretch>
            <a:fillRect/>
          </a:stretch>
        </p:blipFill>
        <p:spPr>
          <a:xfrm>
            <a:off x="3555998" y="4136693"/>
            <a:ext cx="4159745" cy="2346423"/>
          </a:xfrm>
          <a:prstGeom prst="rect">
            <a:avLst/>
          </a:prstGeom>
        </p:spPr>
      </p:pic>
    </p:spTree>
    <p:extLst>
      <p:ext uri="{BB962C8B-B14F-4D97-AF65-F5344CB8AC3E}">
        <p14:creationId xmlns:p14="http://schemas.microsoft.com/office/powerpoint/2010/main" val="1095590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374752" y="901028"/>
            <a:ext cx="10839079" cy="923330"/>
          </a:xfrm>
          <a:prstGeom prst="rect">
            <a:avLst/>
          </a:prstGeom>
          <a:noFill/>
        </p:spPr>
        <p:txBody>
          <a:bodyPr wrap="square">
            <a:spAutoFit/>
          </a:bodyPr>
          <a:lstStyle/>
          <a:p>
            <a:r>
              <a:rPr lang="en-US" altLang="zh-CN" dirty="0"/>
              <a:t>2. Consider the following monopolist whose cost and demand curves are shown below. Assume that the monopolist produces an output of Q1. Identify the areas showing the producer surplus, consumer surplus, and deadweight loss. </a:t>
            </a:r>
          </a:p>
        </p:txBody>
      </p:sp>
      <p:pic>
        <p:nvPicPr>
          <p:cNvPr id="8" name="图片 7">
            <a:extLst>
              <a:ext uri="{FF2B5EF4-FFF2-40B4-BE49-F238E27FC236}">
                <a16:creationId xmlns:a16="http://schemas.microsoft.com/office/drawing/2014/main" id="{9ED328CE-AD86-C6B7-8474-51DE0586CA0C}"/>
              </a:ext>
            </a:extLst>
          </p:cNvPr>
          <p:cNvPicPr>
            <a:picLocks noChangeAspect="1"/>
          </p:cNvPicPr>
          <p:nvPr/>
        </p:nvPicPr>
        <p:blipFill>
          <a:blip r:embed="rId2"/>
          <a:stretch>
            <a:fillRect/>
          </a:stretch>
        </p:blipFill>
        <p:spPr>
          <a:xfrm>
            <a:off x="119864" y="1930752"/>
            <a:ext cx="4909116" cy="2944030"/>
          </a:xfrm>
          <a:prstGeom prst="rect">
            <a:avLst/>
          </a:prstGeom>
        </p:spPr>
      </p:pic>
      <p:sp>
        <p:nvSpPr>
          <p:cNvPr id="3" name="文本框 2">
            <a:extLst>
              <a:ext uri="{FF2B5EF4-FFF2-40B4-BE49-F238E27FC236}">
                <a16:creationId xmlns:a16="http://schemas.microsoft.com/office/drawing/2014/main" id="{0C12F459-575A-C1A6-5BBA-2C231CC8EAC4}"/>
              </a:ext>
            </a:extLst>
          </p:cNvPr>
          <p:cNvSpPr txBox="1"/>
          <p:nvPr/>
        </p:nvSpPr>
        <p:spPr>
          <a:xfrm>
            <a:off x="5986072" y="3644290"/>
            <a:ext cx="6280878" cy="923330"/>
          </a:xfrm>
          <a:prstGeom prst="rect">
            <a:avLst/>
          </a:prstGeom>
          <a:noFill/>
        </p:spPr>
        <p:txBody>
          <a:bodyPr wrap="square">
            <a:spAutoFit/>
          </a:bodyPr>
          <a:lstStyle/>
          <a:p>
            <a:r>
              <a:rPr lang="en-US" altLang="zh-CN" dirty="0"/>
              <a:t>Profit = Total Revenue – Total Cost</a:t>
            </a:r>
          </a:p>
          <a:p>
            <a:r>
              <a:rPr lang="en-US" altLang="zh-CN" dirty="0"/>
              <a:t>          =P*Q- ATC*Q</a:t>
            </a:r>
          </a:p>
          <a:p>
            <a:r>
              <a:rPr lang="en-US" altLang="zh-CN" dirty="0"/>
              <a:t>          =(P – ATC) *Q</a:t>
            </a:r>
            <a:endParaRPr lang="zh-CN" altLang="en-US" dirty="0"/>
          </a:p>
        </p:txBody>
      </p:sp>
      <p:sp>
        <p:nvSpPr>
          <p:cNvPr id="11" name="文本框 10">
            <a:extLst>
              <a:ext uri="{FF2B5EF4-FFF2-40B4-BE49-F238E27FC236}">
                <a16:creationId xmlns:a16="http://schemas.microsoft.com/office/drawing/2014/main" id="{14EE593C-4ED7-FAA5-7E2F-601CF77E7F23}"/>
              </a:ext>
            </a:extLst>
          </p:cNvPr>
          <p:cNvSpPr txBox="1"/>
          <p:nvPr/>
        </p:nvSpPr>
        <p:spPr>
          <a:xfrm>
            <a:off x="5911122" y="1918875"/>
            <a:ext cx="6280878" cy="1200329"/>
          </a:xfrm>
          <a:prstGeom prst="rect">
            <a:avLst/>
          </a:prstGeom>
          <a:noFill/>
        </p:spPr>
        <p:txBody>
          <a:bodyPr wrap="square">
            <a:spAutoFit/>
          </a:bodyPr>
          <a:lstStyle/>
          <a:p>
            <a:r>
              <a:rPr lang="en-US" altLang="zh-CN" dirty="0"/>
              <a:t>Profit = Total Revenue – Total Cost </a:t>
            </a:r>
          </a:p>
          <a:p>
            <a:r>
              <a:rPr lang="en-US" altLang="zh-CN" dirty="0"/>
              <a:t>          = 0Q1DC – 0Q1EB</a:t>
            </a:r>
          </a:p>
          <a:p>
            <a:r>
              <a:rPr lang="en-US" altLang="zh-CN" dirty="0"/>
              <a:t>           = BCDE </a:t>
            </a:r>
          </a:p>
          <a:p>
            <a:endParaRPr lang="en-US" altLang="zh-CN" dirty="0"/>
          </a:p>
        </p:txBody>
      </p:sp>
      <p:sp>
        <p:nvSpPr>
          <p:cNvPr id="14" name="文本框 13">
            <a:extLst>
              <a:ext uri="{FF2B5EF4-FFF2-40B4-BE49-F238E27FC236}">
                <a16:creationId xmlns:a16="http://schemas.microsoft.com/office/drawing/2014/main" id="{1C1867A7-AE0F-C461-3566-AFBF017E4131}"/>
              </a:ext>
            </a:extLst>
          </p:cNvPr>
          <p:cNvSpPr txBox="1"/>
          <p:nvPr/>
        </p:nvSpPr>
        <p:spPr>
          <a:xfrm>
            <a:off x="6096000" y="5186597"/>
            <a:ext cx="2383436" cy="369332"/>
          </a:xfrm>
          <a:prstGeom prst="rect">
            <a:avLst/>
          </a:prstGeom>
          <a:noFill/>
        </p:spPr>
        <p:txBody>
          <a:bodyPr wrap="square" rtlCol="0">
            <a:spAutoFit/>
          </a:bodyPr>
          <a:lstStyle/>
          <a:p>
            <a:pPr algn="l"/>
            <a:r>
              <a:rPr lang="en-US" altLang="zh-CN" dirty="0">
                <a:effectLst/>
                <a:latin typeface="+mj-lt"/>
                <a:ea typeface="宋体" panose="02010600030101010101" pitchFamily="2" charset="-122"/>
              </a:rPr>
              <a:t>Area BCDE</a:t>
            </a:r>
            <a:endParaRPr lang="zh-CN" altLang="en-US" dirty="0">
              <a:effectLst/>
              <a:latin typeface="+mj-lt"/>
              <a:ea typeface="宋体" panose="02010600030101010101" pitchFamily="2" charset="-122"/>
            </a:endParaRPr>
          </a:p>
        </p:txBody>
      </p:sp>
    </p:spTree>
    <p:extLst>
      <p:ext uri="{BB962C8B-B14F-4D97-AF65-F5344CB8AC3E}">
        <p14:creationId xmlns:p14="http://schemas.microsoft.com/office/powerpoint/2010/main" val="414964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374752" y="901028"/>
            <a:ext cx="10839079" cy="923330"/>
          </a:xfrm>
          <a:prstGeom prst="rect">
            <a:avLst/>
          </a:prstGeom>
          <a:noFill/>
        </p:spPr>
        <p:txBody>
          <a:bodyPr wrap="square">
            <a:spAutoFit/>
          </a:bodyPr>
          <a:lstStyle/>
          <a:p>
            <a:r>
              <a:rPr lang="en-US" altLang="zh-CN" dirty="0"/>
              <a:t>2. Consider the following monopolist whose cost and demand curves are shown below. Assume that the monopolist produces an output of Q1. Identify the areas showing the producer surplus, consumer surplus, and deadweight loss. </a:t>
            </a:r>
          </a:p>
        </p:txBody>
      </p:sp>
      <p:pic>
        <p:nvPicPr>
          <p:cNvPr id="8" name="图片 7">
            <a:extLst>
              <a:ext uri="{FF2B5EF4-FFF2-40B4-BE49-F238E27FC236}">
                <a16:creationId xmlns:a16="http://schemas.microsoft.com/office/drawing/2014/main" id="{9ED328CE-AD86-C6B7-8474-51DE0586CA0C}"/>
              </a:ext>
            </a:extLst>
          </p:cNvPr>
          <p:cNvPicPr>
            <a:picLocks noChangeAspect="1"/>
          </p:cNvPicPr>
          <p:nvPr/>
        </p:nvPicPr>
        <p:blipFill>
          <a:blip r:embed="rId2"/>
          <a:stretch>
            <a:fillRect/>
          </a:stretch>
        </p:blipFill>
        <p:spPr>
          <a:xfrm>
            <a:off x="119864" y="1930752"/>
            <a:ext cx="4909116" cy="2944030"/>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F88D63F2-A8B2-C3BD-1AF6-9E0AF6CA8F00}"/>
                  </a:ext>
                </a:extLst>
              </p:cNvPr>
              <p:cNvSpPr txBox="1"/>
              <p:nvPr/>
            </p:nvSpPr>
            <p:spPr>
              <a:xfrm>
                <a:off x="5696856" y="2115418"/>
                <a:ext cx="6045497" cy="4109523"/>
              </a:xfrm>
              <a:prstGeom prst="rect">
                <a:avLst/>
              </a:prstGeom>
              <a:noFill/>
            </p:spPr>
            <p:txBody>
              <a:bodyPr wrap="square" rtlCol="0">
                <a:spAutoFit/>
              </a:bodyPr>
              <a:lstStyle/>
              <a:p>
                <a:pPr algn="l"/>
                <a:r>
                  <a:rPr lang="en-US" altLang="zh-CN" dirty="0">
                    <a:effectLst/>
                    <a:latin typeface="+mj-lt"/>
                    <a:ea typeface="宋体" panose="02010600030101010101" pitchFamily="2" charset="-122"/>
                  </a:rPr>
                  <a:t>MC is the seller is “willing to accept” for *each of those quantities* </a:t>
                </a:r>
              </a:p>
              <a:p>
                <a:pPr algn="l"/>
                <a:endParaRPr lang="en-US" altLang="zh-CN" dirty="0">
                  <a:latin typeface="+mj-lt"/>
                  <a:ea typeface="宋体" panose="02010600030101010101" pitchFamily="2" charset="-122"/>
                </a:endParaRPr>
              </a:p>
              <a:p>
                <a:pPr algn="l"/>
                <a:r>
                  <a:rPr lang="en-US" altLang="zh-CN" dirty="0">
                    <a:effectLst/>
                    <a:latin typeface="+mj-lt"/>
                    <a:ea typeface="宋体" panose="02010600030101010101" pitchFamily="2" charset="-122"/>
                  </a:rPr>
                  <a:t>C is market price.   </a:t>
                </a:r>
                <a:r>
                  <a:rPr lang="en-US" altLang="zh-CN" dirty="0">
                    <a:latin typeface="+mj-lt"/>
                    <a:ea typeface="宋体" panose="02010600030101010101" pitchFamily="2" charset="-122"/>
                  </a:rPr>
                  <a:t>Area</a:t>
                </a:r>
                <a:endParaRPr lang="en-US" altLang="zh-CN" dirty="0">
                  <a:effectLst/>
                  <a:latin typeface="+mj-lt"/>
                  <a:ea typeface="宋体" panose="02010600030101010101" pitchFamily="2" charset="-122"/>
                </a:endParaRPr>
              </a:p>
              <a:p>
                <a:pPr algn="l"/>
                <a:endParaRPr lang="en-US" altLang="zh-CN" dirty="0">
                  <a:latin typeface="+mj-lt"/>
                  <a:ea typeface="宋体" panose="02010600030101010101" pitchFamily="2" charset="-122"/>
                </a:endParaRPr>
              </a:p>
              <a:p>
                <a:pPr algn="l"/>
                <a:r>
                  <a:rPr lang="en-US" altLang="zh-CN" dirty="0">
                    <a:effectLst/>
                    <a:latin typeface="+mj-lt"/>
                    <a:ea typeface="宋体" panose="02010600030101010101" pitchFamily="2" charset="-122"/>
                  </a:rPr>
                  <a:t>The difference between producer surplus and profit is fixed cost.</a:t>
                </a:r>
              </a:p>
              <a:p>
                <a:pPr algn="l"/>
                <a:endParaRPr lang="en-US" altLang="zh-CN" dirty="0">
                  <a:latin typeface="+mj-lt"/>
                  <a:ea typeface="宋体" panose="02010600030101010101" pitchFamily="2" charset="-122"/>
                </a:endParaRPr>
              </a:p>
              <a:p>
                <a:pPr algn="l"/>
                <a:r>
                  <a:rPr lang="en-US" altLang="zh-CN" dirty="0">
                    <a:effectLst/>
                    <a:latin typeface="+mj-lt"/>
                    <a:ea typeface="宋体" panose="02010600030101010101" pitchFamily="2" charset="-122"/>
                  </a:rPr>
                  <a:t>Total Cost 1=Fixed cost + Variable cost1  (1)</a:t>
                </a:r>
              </a:p>
              <a:p>
                <a:r>
                  <a:rPr lang="en-US" altLang="zh-CN" dirty="0">
                    <a:effectLst/>
                    <a:latin typeface="+mj-lt"/>
                    <a:ea typeface="宋体" panose="02010600030101010101" pitchFamily="2" charset="-122"/>
                  </a:rPr>
                  <a:t>Total Cost 2=Fixed cost + Variable cost2   (2)</a:t>
                </a:r>
              </a:p>
              <a:p>
                <a:r>
                  <a:rPr lang="en-US" altLang="zh-CN" dirty="0">
                    <a:latin typeface="+mj-lt"/>
                    <a:ea typeface="宋体" panose="02010600030101010101" pitchFamily="2" charset="-122"/>
                  </a:rPr>
                  <a:t>(2)-(1)</a:t>
                </a:r>
                <a:endParaRPr lang="en-US" altLang="zh-CN" dirty="0">
                  <a:effectLst/>
                  <a:latin typeface="+mj-lt"/>
                  <a:ea typeface="宋体" panose="02010600030101010101" pitchFamily="2" charset="-122"/>
                </a:endParaRPr>
              </a:p>
              <a:p>
                <a:r>
                  <a:rPr lang="en-US" altLang="zh-CN" dirty="0">
                    <a:latin typeface="+mj-lt"/>
                    <a:ea typeface="宋体" panose="02010600030101010101" pitchFamily="2" charset="-122"/>
                  </a:rPr>
                  <a:t>MC=</a:t>
                </a:r>
                <a14:m>
                  <m:oMath xmlns:m="http://schemas.openxmlformats.org/officeDocument/2006/math">
                    <m:f>
                      <m:fPr>
                        <m:ctrlPr>
                          <a:rPr lang="en-US" altLang="zh-CN"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𝐶h𝑎𝑛𝑔𝑒</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𝑖𝑛</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𝑇𝑜𝑡𝑎𝑙</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𝑐𝑜𝑠𝑡</m:t>
                        </m:r>
                      </m:num>
                      <m:den>
                        <m:r>
                          <a:rPr lang="en-US" altLang="zh-CN" b="0" i="1" smtClean="0">
                            <a:latin typeface="Cambria Math" panose="02040503050406030204" pitchFamily="18" charset="0"/>
                            <a:ea typeface="宋体" panose="02010600030101010101" pitchFamily="2" charset="-122"/>
                          </a:rPr>
                          <m:t>𝐶h𝑎𝑛𝑔𝑒</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𝑖𝑛</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𝑞𝑢𝑎𝑛𝑡𝑖𝑡𝑦</m:t>
                        </m:r>
                      </m:den>
                    </m:f>
                  </m:oMath>
                </a14:m>
                <a:r>
                  <a:rPr lang="en-US" altLang="zh-CN" dirty="0">
                    <a:latin typeface="+mj-lt"/>
                    <a:ea typeface="宋体" panose="02010600030101010101" pitchFamily="2" charset="-122"/>
                  </a:rPr>
                  <a:t>=</a:t>
                </a:r>
                <a:r>
                  <a:rPr lang="en-US" altLang="zh-CN" dirty="0">
                    <a:ea typeface="宋体" panose="02010600030101010101" pitchFamily="2" charset="-122"/>
                  </a:rPr>
                  <a:t> </a:t>
                </a:r>
                <a14:m>
                  <m:oMath xmlns:m="http://schemas.openxmlformats.org/officeDocument/2006/math">
                    <m:f>
                      <m:fPr>
                        <m:ctrlPr>
                          <a:rPr lang="en-US" altLang="zh-CN" i="1">
                            <a:latin typeface="Cambria Math" panose="02040503050406030204" pitchFamily="18" charset="0"/>
                            <a:ea typeface="宋体" panose="02010600030101010101" pitchFamily="2" charset="-122"/>
                          </a:rPr>
                        </m:ctrlPr>
                      </m:fPr>
                      <m:num>
                        <m:r>
                          <a:rPr lang="en-US" altLang="zh-CN" i="1">
                            <a:latin typeface="Cambria Math" panose="02040503050406030204" pitchFamily="18" charset="0"/>
                            <a:ea typeface="宋体" panose="02010600030101010101" pitchFamily="2" charset="-122"/>
                          </a:rPr>
                          <m:t>𝐶h𝑎𝑛𝑔𝑒</m:t>
                        </m:r>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𝑖𝑛</m:t>
                        </m:r>
                        <m:r>
                          <a:rPr lang="en-US" altLang="zh-CN" i="1">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𝑡𝑜𝑡𝑎𝑙</m:t>
                        </m:r>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𝑉𝑎𝑟𝑖𝑎𝑏𝑙𝑒</m:t>
                        </m:r>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𝑐𝑜𝑠𝑡</m:t>
                        </m:r>
                      </m:num>
                      <m:den>
                        <m:r>
                          <a:rPr lang="en-US" altLang="zh-CN" i="1">
                            <a:latin typeface="Cambria Math" panose="02040503050406030204" pitchFamily="18" charset="0"/>
                            <a:ea typeface="宋体" panose="02010600030101010101" pitchFamily="2" charset="-122"/>
                          </a:rPr>
                          <m:t>𝐶h𝑎𝑛𝑔𝑒</m:t>
                        </m:r>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𝑖𝑛</m:t>
                        </m:r>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𝑞𝑢𝑎𝑛𝑡𝑖𝑡𝑦</m:t>
                        </m:r>
                      </m:den>
                    </m:f>
                  </m:oMath>
                </a14:m>
                <a:r>
                  <a:rPr lang="en-US" altLang="zh-CN" dirty="0">
                    <a:latin typeface="+mj-lt"/>
                    <a:ea typeface="宋体" panose="02010600030101010101" pitchFamily="2" charset="-122"/>
                  </a:rPr>
                  <a:t>=AVC</a:t>
                </a:r>
              </a:p>
              <a:p>
                <a:r>
                  <a:rPr lang="en-US" altLang="zh-CN" dirty="0">
                    <a:effectLst/>
                    <a:latin typeface="+mj-lt"/>
                    <a:ea typeface="宋体" panose="02010600030101010101" pitchFamily="2" charset="-122"/>
                  </a:rPr>
                  <a:t>MC only depends on variable cost.</a:t>
                </a:r>
              </a:p>
              <a:p>
                <a:pPr algn="l"/>
                <a:r>
                  <a:rPr lang="en-US" altLang="zh-CN" dirty="0">
                    <a:effectLst/>
                    <a:latin typeface="+mj-lt"/>
                    <a:ea typeface="宋体" panose="02010600030101010101" pitchFamily="2" charset="-122"/>
                  </a:rPr>
                  <a:t>PS = P*Q-AVC*Q=(P-AVC)*Q</a:t>
                </a:r>
                <a:endParaRPr lang="zh-CN" altLang="en-US" dirty="0">
                  <a:effectLst/>
                  <a:latin typeface="+mj-lt"/>
                  <a:ea typeface="宋体" panose="02010600030101010101" pitchFamily="2" charset="-122"/>
                </a:endParaRPr>
              </a:p>
            </p:txBody>
          </p:sp>
        </mc:Choice>
        <mc:Fallback>
          <p:sp>
            <p:nvSpPr>
              <p:cNvPr id="9" name="文本框 8">
                <a:extLst>
                  <a:ext uri="{FF2B5EF4-FFF2-40B4-BE49-F238E27FC236}">
                    <a16:creationId xmlns:a16="http://schemas.microsoft.com/office/drawing/2014/main" id="{F88D63F2-A8B2-C3BD-1AF6-9E0AF6CA8F00}"/>
                  </a:ext>
                </a:extLst>
              </p:cNvPr>
              <p:cNvSpPr txBox="1">
                <a:spLocks noRot="1" noChangeAspect="1" noMove="1" noResize="1" noEditPoints="1" noAdjustHandles="1" noChangeArrowheads="1" noChangeShapeType="1" noTextEdit="1"/>
              </p:cNvSpPr>
              <p:nvPr/>
            </p:nvSpPr>
            <p:spPr>
              <a:xfrm>
                <a:off x="5696856" y="2115418"/>
                <a:ext cx="6045497" cy="4109523"/>
              </a:xfrm>
              <a:prstGeom prst="rect">
                <a:avLst/>
              </a:prstGeom>
              <a:blipFill>
                <a:blip r:embed="rId3"/>
                <a:stretch>
                  <a:fillRect l="-908" t="-742" b="-192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7BE809E0-0C76-205B-4139-0B60422008B7}"/>
              </a:ext>
            </a:extLst>
          </p:cNvPr>
          <p:cNvSpPr txBox="1"/>
          <p:nvPr/>
        </p:nvSpPr>
        <p:spPr>
          <a:xfrm>
            <a:off x="5696856" y="1746086"/>
            <a:ext cx="6045496" cy="369332"/>
          </a:xfrm>
          <a:prstGeom prst="rect">
            <a:avLst/>
          </a:prstGeom>
          <a:noFill/>
        </p:spPr>
        <p:txBody>
          <a:bodyPr wrap="square" rtlCol="0">
            <a:spAutoFit/>
          </a:bodyPr>
          <a:lstStyle/>
          <a:p>
            <a:pPr algn="l"/>
            <a:r>
              <a:rPr lang="en-US" altLang="zh-CN" dirty="0">
                <a:effectLst/>
                <a:latin typeface="+mj-lt"/>
                <a:ea typeface="宋体" panose="02010600030101010101" pitchFamily="2" charset="-122"/>
              </a:rPr>
              <a:t>Producer surplus (willing to accept and market price)</a:t>
            </a:r>
            <a:endParaRPr lang="zh-CN" altLang="en-US" dirty="0">
              <a:effectLst/>
              <a:latin typeface="+mj-lt"/>
              <a:ea typeface="宋体" panose="02010600030101010101" pitchFamily="2" charset="-122"/>
            </a:endParaRPr>
          </a:p>
        </p:txBody>
      </p:sp>
    </p:spTree>
    <p:extLst>
      <p:ext uri="{BB962C8B-B14F-4D97-AF65-F5344CB8AC3E}">
        <p14:creationId xmlns:p14="http://schemas.microsoft.com/office/powerpoint/2010/main" val="209938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374752" y="901028"/>
            <a:ext cx="10839079" cy="923330"/>
          </a:xfrm>
          <a:prstGeom prst="rect">
            <a:avLst/>
          </a:prstGeom>
          <a:noFill/>
        </p:spPr>
        <p:txBody>
          <a:bodyPr wrap="square">
            <a:spAutoFit/>
          </a:bodyPr>
          <a:lstStyle/>
          <a:p>
            <a:r>
              <a:rPr lang="en-US" altLang="zh-CN" dirty="0"/>
              <a:t>2. Consider the following monopolist whose cost and demand curves are shown below. Assume that the monopolist produces an output of Q1. Identify the areas showing the producer surplus, consumer surplus, and deadweight loss. </a:t>
            </a:r>
          </a:p>
        </p:txBody>
      </p:sp>
      <p:pic>
        <p:nvPicPr>
          <p:cNvPr id="8" name="图片 7">
            <a:extLst>
              <a:ext uri="{FF2B5EF4-FFF2-40B4-BE49-F238E27FC236}">
                <a16:creationId xmlns:a16="http://schemas.microsoft.com/office/drawing/2014/main" id="{9ED328CE-AD86-C6B7-8474-51DE0586CA0C}"/>
              </a:ext>
            </a:extLst>
          </p:cNvPr>
          <p:cNvPicPr>
            <a:picLocks noChangeAspect="1"/>
          </p:cNvPicPr>
          <p:nvPr/>
        </p:nvPicPr>
        <p:blipFill>
          <a:blip r:embed="rId2"/>
          <a:stretch>
            <a:fillRect/>
          </a:stretch>
        </p:blipFill>
        <p:spPr>
          <a:xfrm>
            <a:off x="119864" y="1930752"/>
            <a:ext cx="4909116" cy="2944030"/>
          </a:xfrm>
          <a:prstGeom prst="rect">
            <a:avLst/>
          </a:prstGeom>
        </p:spPr>
      </p:pic>
      <p:sp>
        <p:nvSpPr>
          <p:cNvPr id="10" name="文本框 9">
            <a:extLst>
              <a:ext uri="{FF2B5EF4-FFF2-40B4-BE49-F238E27FC236}">
                <a16:creationId xmlns:a16="http://schemas.microsoft.com/office/drawing/2014/main" id="{8448F653-786D-3A98-10A3-2209493DC64B}"/>
              </a:ext>
            </a:extLst>
          </p:cNvPr>
          <p:cNvSpPr txBox="1"/>
          <p:nvPr/>
        </p:nvSpPr>
        <p:spPr>
          <a:xfrm>
            <a:off x="5004055" y="2195971"/>
            <a:ext cx="6280878" cy="1200329"/>
          </a:xfrm>
          <a:prstGeom prst="rect">
            <a:avLst/>
          </a:prstGeom>
          <a:noFill/>
        </p:spPr>
        <p:txBody>
          <a:bodyPr wrap="square">
            <a:spAutoFit/>
          </a:bodyPr>
          <a:lstStyle/>
          <a:p>
            <a:r>
              <a:rPr lang="en-US" altLang="zh-CN" dirty="0"/>
              <a:t>Profit – PS = TFC </a:t>
            </a:r>
          </a:p>
          <a:p>
            <a:r>
              <a:rPr lang="en-US" altLang="zh-CN" dirty="0"/>
              <a:t>This states that Profit – PS = TFC (“the difference between profit and producer surplus is total fixed cost”). This follows from how ATC*Q - AVC*Q = AFC*Q = TFC. </a:t>
            </a:r>
            <a:endParaRPr lang="zh-CN" altLang="en-US" dirty="0"/>
          </a:p>
        </p:txBody>
      </p:sp>
    </p:spTree>
    <p:extLst>
      <p:ext uri="{BB962C8B-B14F-4D97-AF65-F5344CB8AC3E}">
        <p14:creationId xmlns:p14="http://schemas.microsoft.com/office/powerpoint/2010/main" val="864322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374752" y="901028"/>
            <a:ext cx="10839079" cy="923330"/>
          </a:xfrm>
          <a:prstGeom prst="rect">
            <a:avLst/>
          </a:prstGeom>
          <a:noFill/>
        </p:spPr>
        <p:txBody>
          <a:bodyPr wrap="square">
            <a:spAutoFit/>
          </a:bodyPr>
          <a:lstStyle/>
          <a:p>
            <a:r>
              <a:rPr lang="en-US" altLang="zh-CN" dirty="0"/>
              <a:t>2. Consider the following monopolist whose cost and demand curves are shown below. Assume that the monopolist produces an output of Q1. Identify the areas showing the producer surplus, consumer surplus, and deadweight loss. </a:t>
            </a:r>
          </a:p>
        </p:txBody>
      </p:sp>
      <p:pic>
        <p:nvPicPr>
          <p:cNvPr id="8" name="图片 7">
            <a:extLst>
              <a:ext uri="{FF2B5EF4-FFF2-40B4-BE49-F238E27FC236}">
                <a16:creationId xmlns:a16="http://schemas.microsoft.com/office/drawing/2014/main" id="{9ED328CE-AD86-C6B7-8474-51DE0586CA0C}"/>
              </a:ext>
            </a:extLst>
          </p:cNvPr>
          <p:cNvPicPr>
            <a:picLocks noChangeAspect="1"/>
          </p:cNvPicPr>
          <p:nvPr/>
        </p:nvPicPr>
        <p:blipFill>
          <a:blip r:embed="rId2"/>
          <a:stretch>
            <a:fillRect/>
          </a:stretch>
        </p:blipFill>
        <p:spPr>
          <a:xfrm>
            <a:off x="119864" y="1930752"/>
            <a:ext cx="4909116" cy="2944030"/>
          </a:xfrm>
          <a:prstGeom prst="rect">
            <a:avLst/>
          </a:prstGeom>
        </p:spPr>
      </p:pic>
      <p:sp>
        <p:nvSpPr>
          <p:cNvPr id="3" name="文本框 2">
            <a:extLst>
              <a:ext uri="{FF2B5EF4-FFF2-40B4-BE49-F238E27FC236}">
                <a16:creationId xmlns:a16="http://schemas.microsoft.com/office/drawing/2014/main" id="{1758928F-F76A-598E-AF5C-C2DF379D6443}"/>
              </a:ext>
            </a:extLst>
          </p:cNvPr>
          <p:cNvSpPr txBox="1"/>
          <p:nvPr/>
        </p:nvSpPr>
        <p:spPr>
          <a:xfrm>
            <a:off x="4766872" y="1890582"/>
            <a:ext cx="6850284" cy="2031325"/>
          </a:xfrm>
          <a:prstGeom prst="rect">
            <a:avLst/>
          </a:prstGeom>
          <a:noFill/>
        </p:spPr>
        <p:txBody>
          <a:bodyPr wrap="square">
            <a:spAutoFit/>
          </a:bodyPr>
          <a:lstStyle/>
          <a:p>
            <a:r>
              <a:rPr lang="en-US" altLang="zh-CN" dirty="0"/>
              <a:t>As an aside, in PC, the upward sloping part of a firm’s MC above average variable cost AVC is its supply curve (as mentioned in the previous Lecture 8 on Competition), but we usually do not speak of supply curves for the monopolist because it is not “well-defined”, as price also depends on </a:t>
            </a:r>
          </a:p>
          <a:p>
            <a:r>
              <a:rPr lang="en-US" altLang="zh-CN" dirty="0"/>
              <a:t>demand (as we shall see in the next Lecture 9 on Monopoly) – so just call it “MC”. </a:t>
            </a:r>
            <a:endParaRPr lang="zh-CN" altLang="en-US" dirty="0"/>
          </a:p>
        </p:txBody>
      </p:sp>
    </p:spTree>
    <p:extLst>
      <p:ext uri="{BB962C8B-B14F-4D97-AF65-F5344CB8AC3E}">
        <p14:creationId xmlns:p14="http://schemas.microsoft.com/office/powerpoint/2010/main" val="1984104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374752" y="901028"/>
            <a:ext cx="10839079" cy="923330"/>
          </a:xfrm>
          <a:prstGeom prst="rect">
            <a:avLst/>
          </a:prstGeom>
          <a:noFill/>
        </p:spPr>
        <p:txBody>
          <a:bodyPr wrap="square">
            <a:spAutoFit/>
          </a:bodyPr>
          <a:lstStyle/>
          <a:p>
            <a:r>
              <a:rPr lang="en-US" altLang="zh-CN" dirty="0"/>
              <a:t>2. Consider the following monopolist whose cost and demand curves are shown below. Assume that the monopolist produces an output of Q1. Identify the areas showing the producer surplus, consumer surplus, and deadweight loss. </a:t>
            </a:r>
          </a:p>
        </p:txBody>
      </p:sp>
      <p:sp>
        <p:nvSpPr>
          <p:cNvPr id="9" name="文本框 8">
            <a:extLst>
              <a:ext uri="{FF2B5EF4-FFF2-40B4-BE49-F238E27FC236}">
                <a16:creationId xmlns:a16="http://schemas.microsoft.com/office/drawing/2014/main" id="{F00B9AE5-AD1C-5B0D-9E1C-F6D5CB21BE3E}"/>
              </a:ext>
            </a:extLst>
          </p:cNvPr>
          <p:cNvSpPr txBox="1"/>
          <p:nvPr/>
        </p:nvSpPr>
        <p:spPr>
          <a:xfrm>
            <a:off x="5028980" y="1709655"/>
            <a:ext cx="6280878" cy="4247317"/>
          </a:xfrm>
          <a:prstGeom prst="rect">
            <a:avLst/>
          </a:prstGeom>
          <a:noFill/>
        </p:spPr>
        <p:txBody>
          <a:bodyPr wrap="square">
            <a:spAutoFit/>
          </a:bodyPr>
          <a:lstStyle/>
          <a:p>
            <a:r>
              <a:rPr lang="en-US" altLang="zh-CN" dirty="0"/>
              <a:t>Here is another way to measure PS from the perspective of cost. </a:t>
            </a:r>
          </a:p>
          <a:p>
            <a:endParaRPr lang="en-US" altLang="zh-CN" dirty="0"/>
          </a:p>
          <a:p>
            <a:r>
              <a:rPr lang="en-US" altLang="zh-CN" dirty="0"/>
              <a:t>This method takes the difference between the price level and the AVC level, and multiplies this difference by the quantity produced, which gives us what the seller will have to incur on average for *that particular quantity*. </a:t>
            </a:r>
          </a:p>
          <a:p>
            <a:endParaRPr lang="en-US" altLang="zh-CN" dirty="0"/>
          </a:p>
          <a:p>
            <a:r>
              <a:rPr lang="en-US" altLang="zh-CN" dirty="0"/>
              <a:t>This is simply PS = (P – AVC) *Q, and consistent with the method we used to measure Profit = (P – ATC) *Q in the tutorial. The *area of this rectangle* using the AVC approach is the same as the area of triangle using the MC method. The figure below illustrates the two methods, with both the big triangle and top rectangle in green indicating PS in two different ways.</a:t>
            </a:r>
            <a:endParaRPr lang="zh-CN" altLang="en-US" dirty="0"/>
          </a:p>
        </p:txBody>
      </p:sp>
      <p:pic>
        <p:nvPicPr>
          <p:cNvPr id="3" name="图片 2">
            <a:extLst>
              <a:ext uri="{FF2B5EF4-FFF2-40B4-BE49-F238E27FC236}">
                <a16:creationId xmlns:a16="http://schemas.microsoft.com/office/drawing/2014/main" id="{6A320CC4-2E07-BDAE-C9F1-4FA1585DE6CD}"/>
              </a:ext>
            </a:extLst>
          </p:cNvPr>
          <p:cNvPicPr>
            <a:picLocks noChangeAspect="1"/>
          </p:cNvPicPr>
          <p:nvPr/>
        </p:nvPicPr>
        <p:blipFill>
          <a:blip r:embed="rId2"/>
          <a:stretch>
            <a:fillRect/>
          </a:stretch>
        </p:blipFill>
        <p:spPr>
          <a:xfrm>
            <a:off x="479194" y="2562100"/>
            <a:ext cx="4243564" cy="3286792"/>
          </a:xfrm>
          <a:prstGeom prst="rect">
            <a:avLst/>
          </a:prstGeom>
        </p:spPr>
      </p:pic>
    </p:spTree>
    <p:extLst>
      <p:ext uri="{BB962C8B-B14F-4D97-AF65-F5344CB8AC3E}">
        <p14:creationId xmlns:p14="http://schemas.microsoft.com/office/powerpoint/2010/main" val="388788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2246769"/>
              </a:xfrm>
              <a:prstGeom prst="rect">
                <a:avLst/>
              </a:prstGeom>
              <a:noFill/>
            </p:spPr>
            <p:txBody>
              <a:bodyPr wrap="square">
                <a:spAutoFit/>
              </a:bodyPr>
              <a:lstStyle/>
              <a:p>
                <a:r>
                  <a:rPr lang="en-US" altLang="zh-CN" sz="1400" dirty="0"/>
                  <a:t>1. The inverse demand curve for product X is given by: </a:t>
                </a:r>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=25−0.005</m:t>
                      </m:r>
                      <m:r>
                        <a:rPr lang="en-US" altLang="zh-CN" sz="1400" b="0" i="1" smtClean="0">
                          <a:latin typeface="Cambria Math" panose="02040503050406030204" pitchFamily="18" charset="0"/>
                        </a:rPr>
                        <m:t>𝑄</m:t>
                      </m:r>
                      <m:r>
                        <a:rPr lang="en-US" altLang="zh-CN" sz="1400" b="0" i="1" smtClean="0">
                          <a:latin typeface="Cambria Math" panose="02040503050406030204" pitchFamily="18" charset="0"/>
                        </a:rPr>
                        <m:t>+0.15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𝑌</m:t>
                          </m:r>
                        </m:sub>
                      </m:sSub>
                    </m:oMath>
                  </m:oMathPara>
                </a14:m>
                <a:endParaRPr lang="en-US" altLang="zh-CN" sz="1400" b="0" dirty="0"/>
              </a:p>
              <a:p>
                <a:endParaRPr lang="en-US" altLang="zh-CN" sz="1400" dirty="0"/>
              </a:p>
              <a:p>
                <a:r>
                  <a:rPr lang="en-US" altLang="zh-CN" sz="1400" dirty="0"/>
                  <a:t>Where </a:t>
                </a:r>
                <a14:m>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 </m:t>
                    </m:r>
                  </m:oMath>
                </a14:m>
                <a:r>
                  <a:rPr lang="en-US" altLang="zh-CN" sz="1400" dirty="0"/>
                  <a:t>price in dollars per unit, Q is represents quantities of sales in pounds per week, and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𝑌</m:t>
                        </m:r>
                      </m:sub>
                    </m:sSub>
                    <m:r>
                      <a:rPr lang="en-US" altLang="zh-CN" sz="1400" b="0" i="1" smtClean="0">
                        <a:latin typeface="Cambria Math" panose="02040503050406030204" pitchFamily="18" charset="0"/>
                      </a:rPr>
                      <m:t> </m:t>
                    </m:r>
                  </m:oMath>
                </a14:m>
                <a:r>
                  <a:rPr lang="en-US" altLang="zh-CN" sz="1400" dirty="0"/>
                  <a:t>is price of another product Y in dollars per unit. The inverse supply curve of product X is given by: </a:t>
                </a:r>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=5+0.004</m:t>
                      </m:r>
                      <m:r>
                        <a:rPr lang="en-US" altLang="zh-CN" sz="1400" b="0" i="1" smtClean="0">
                          <a:latin typeface="Cambria Math" panose="02040503050406030204" pitchFamily="18" charset="0"/>
                        </a:rPr>
                        <m:t>𝑄</m:t>
                      </m:r>
                    </m:oMath>
                  </m:oMathPara>
                </a14:m>
                <a:endParaRPr lang="en-US" altLang="zh-CN" sz="1400" dirty="0"/>
              </a:p>
              <a:p>
                <a:endParaRPr lang="en-US" altLang="zh-CN" sz="1400" dirty="0"/>
              </a:p>
              <a:p>
                <a:r>
                  <a:rPr lang="en-US" altLang="zh-CN" sz="1400" dirty="0"/>
                  <a:t>a. Determine the equilibrium price and quantities of X. Assume that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𝑌</m:t>
                        </m:r>
                      </m:sub>
                    </m:sSub>
                    <m:r>
                      <a:rPr lang="en-US" altLang="zh-CN" sz="1400" b="0" i="1" smtClean="0">
                        <a:latin typeface="Cambria Math" panose="02040503050406030204" pitchFamily="18" charset="0"/>
                      </a:rPr>
                      <m:t> </m:t>
                    </m:r>
                  </m:oMath>
                </a14:m>
                <a:r>
                  <a:rPr lang="en-US" altLang="zh-CN" sz="1400" dirty="0"/>
                  <a:t>= 10. </a:t>
                </a:r>
              </a:p>
            </p:txBody>
          </p:sp>
        </mc:Choice>
        <mc:Fallback xmlns="">
          <p:sp>
            <p:nvSpPr>
              <p:cNvPr id="4" name="文本框 3">
                <a:extLst>
                  <a:ext uri="{FF2B5EF4-FFF2-40B4-BE49-F238E27FC236}">
                    <a16:creationId xmlns:a16="http://schemas.microsoft.com/office/drawing/2014/main" id="{6E22CF4E-36C7-702F-6D16-117936DC1F68}"/>
                  </a:ext>
                </a:extLst>
              </p:cNvPr>
              <p:cNvSpPr txBox="1">
                <a:spLocks noRot="1" noChangeAspect="1" noMove="1" noResize="1" noEditPoints="1" noAdjustHandles="1" noChangeArrowheads="1" noChangeShapeType="1" noTextEdit="1"/>
              </p:cNvSpPr>
              <p:nvPr/>
            </p:nvSpPr>
            <p:spPr>
              <a:xfrm>
                <a:off x="554634" y="949476"/>
                <a:ext cx="10987791" cy="2246769"/>
              </a:xfrm>
              <a:prstGeom prst="rect">
                <a:avLst/>
              </a:prstGeom>
              <a:blipFill>
                <a:blip r:embed="rId2"/>
                <a:stretch>
                  <a:fillRect l="-166" t="-543" b="-190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6C4415E-9E7A-4A49-6FC5-C86DA1543039}"/>
              </a:ext>
            </a:extLst>
          </p:cNvPr>
          <p:cNvSpPr txBox="1"/>
          <p:nvPr/>
        </p:nvSpPr>
        <p:spPr>
          <a:xfrm>
            <a:off x="648677" y="3429000"/>
            <a:ext cx="2383692" cy="369332"/>
          </a:xfrm>
          <a:prstGeom prst="rect">
            <a:avLst/>
          </a:prstGeom>
          <a:noFill/>
        </p:spPr>
        <p:txBody>
          <a:bodyPr wrap="square" rtlCol="0">
            <a:spAutoFit/>
          </a:bodyPr>
          <a:lstStyle/>
          <a:p>
            <a:pPr algn="l"/>
            <a:r>
              <a:rPr lang="en-US" altLang="zh-CN" b="1" dirty="0">
                <a:effectLst/>
                <a:latin typeface="Times New Roman" panose="02020603050405020304" pitchFamily="18" charset="0"/>
                <a:ea typeface="宋体" panose="02010600030101010101" pitchFamily="2" charset="-122"/>
              </a:rPr>
              <a:t>Answer:</a:t>
            </a:r>
            <a:endParaRPr lang="zh-CN" altLang="en-US" b="1"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D171466-6020-6A17-FA1D-F7ACD013DBAD}"/>
                  </a:ext>
                </a:extLst>
              </p:cNvPr>
              <p:cNvSpPr txBox="1"/>
              <p:nvPr/>
            </p:nvSpPr>
            <p:spPr>
              <a:xfrm>
                <a:off x="781538" y="4017108"/>
                <a:ext cx="4267200" cy="1569660"/>
              </a:xfrm>
              <a:prstGeom prst="rect">
                <a:avLst/>
              </a:prstGeom>
              <a:noFill/>
            </p:spPr>
            <p:txBody>
              <a:bodyPr wrap="square" rtlCol="0">
                <a:spAutoFit/>
              </a:bodyPr>
              <a:lstStyle/>
              <a:p>
                <a:pPr marL="228600" indent="-228600" algn="l">
                  <a:buFont typeface="+mj-ea"/>
                  <a:buAutoNum type="circleNumDbPlain"/>
                </a:pPr>
                <a:r>
                  <a:rPr lang="en-US" altLang="zh-CN" sz="1600" dirty="0">
                    <a:effectLst/>
                    <a:latin typeface="Times New Roman" panose="02020603050405020304" pitchFamily="18" charset="0"/>
                    <a:ea typeface="宋体" panose="02010600030101010101" pitchFamily="2" charset="-122"/>
                  </a:rPr>
                  <a:t>Demand Curve</a:t>
                </a:r>
              </a:p>
              <a:p>
                <a:pPr algn="l"/>
                <a:endParaRPr lang="en-US" altLang="zh-CN" sz="1600" dirty="0">
                  <a:latin typeface="Times New Roman" panose="02020603050405020304" pitchFamily="18" charset="0"/>
                  <a:ea typeface="宋体" panose="02010600030101010101" pitchFamily="2" charset="-122"/>
                </a:endParaRPr>
              </a:p>
              <a:p>
                <a:pPr algn="l"/>
                <a:r>
                  <a:rPr lang="en-US" altLang="zh-CN" sz="1600" dirty="0">
                    <a:latin typeface="Times New Roman" panose="02020603050405020304" pitchFamily="18" charset="0"/>
                    <a:ea typeface="宋体" panose="02010600030101010101" pitchFamily="2" charset="-122"/>
                  </a:rPr>
                  <a:t>Cause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𝑌</m:t>
                        </m:r>
                      </m:sub>
                    </m:sSub>
                    <m:r>
                      <a:rPr lang="en-US" altLang="zh-CN" sz="1600" b="0" i="0" smtClean="0">
                        <a:latin typeface="Cambria Math" panose="02040503050406030204" pitchFamily="18" charset="0"/>
                      </a:rPr>
                      <m:t>=10</m:t>
                    </m:r>
                  </m:oMath>
                </a14:m>
                <a:endParaRPr lang="en-US" altLang="zh-CN" sz="1600" b="0" dirty="0">
                  <a:latin typeface="Times New Roman" panose="02020603050405020304" pitchFamily="18" charset="0"/>
                </a:endParaRPr>
              </a:p>
              <a:p>
                <a:r>
                  <a:rPr lang="en-US" altLang="zh-CN" sz="1600" dirty="0">
                    <a:effectLst/>
                    <a:latin typeface="Times New Roman" panose="02020603050405020304" pitchFamily="18" charset="0"/>
                    <a:ea typeface="宋体" panose="02010600030101010101" pitchFamily="2" charset="-122"/>
                  </a:rPr>
                  <a:t>Demand Curve is </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P</m:t>
                        </m:r>
                      </m:e>
                      <m:sub>
                        <m:r>
                          <a:rPr lang="en-US" altLang="zh-CN" sz="1600" b="0" i="1" smtClean="0">
                            <a:latin typeface="Cambria Math" panose="02040503050406030204" pitchFamily="18" charset="0"/>
                          </a:rPr>
                          <m:t>𝑋</m:t>
                        </m:r>
                      </m:sub>
                    </m:sSub>
                    <m:r>
                      <a:rPr lang="en-US" altLang="zh-CN" sz="1600" b="0" i="1" smtClean="0">
                        <a:latin typeface="Cambria Math" panose="02040503050406030204" pitchFamily="18" charset="0"/>
                      </a:rPr>
                      <m:t>=25−0.005</m:t>
                    </m:r>
                    <m:r>
                      <a:rPr lang="en-US" altLang="zh-CN" sz="1600" b="0" i="1" smtClean="0">
                        <a:latin typeface="Cambria Math" panose="02040503050406030204" pitchFamily="18" charset="0"/>
                      </a:rPr>
                      <m:t>𝑄</m:t>
                    </m:r>
                    <m:r>
                      <a:rPr lang="en-US" altLang="zh-CN" sz="1600" b="0" i="1" smtClean="0">
                        <a:latin typeface="Cambria Math" panose="02040503050406030204" pitchFamily="18" charset="0"/>
                      </a:rPr>
                      <m:t>+0.15∗10</m:t>
                    </m:r>
                  </m:oMath>
                </a14:m>
                <a:endParaRPr lang="en-US" altLang="zh-CN" sz="1600" b="0" dirty="0"/>
              </a:p>
              <a:p>
                <a:r>
                  <a:rPr lang="en-US" altLang="zh-CN" sz="1600" dirty="0">
                    <a:latin typeface="Times New Roman" panose="02020603050405020304" pitchFamily="18" charset="0"/>
                    <a:cs typeface="Times New Roman" panose="02020603050405020304" pitchFamily="18" charset="0"/>
                  </a:rPr>
                  <a:t>Demand Curve: </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P</m:t>
                        </m:r>
                      </m:e>
                      <m:sub>
                        <m:r>
                          <a:rPr lang="en-US" altLang="zh-CN" sz="1600" b="0" i="1" smtClean="0">
                            <a:latin typeface="Cambria Math" panose="02040503050406030204" pitchFamily="18" charset="0"/>
                          </a:rPr>
                          <m:t>𝑋</m:t>
                        </m:r>
                      </m:sub>
                    </m:sSub>
                    <m:r>
                      <a:rPr lang="en-US" altLang="zh-CN" sz="1600" b="0" i="1" smtClean="0">
                        <a:latin typeface="Cambria Math" panose="02040503050406030204" pitchFamily="18" charset="0"/>
                      </a:rPr>
                      <m:t>=26.5−0.005</m:t>
                    </m:r>
                    <m:r>
                      <a:rPr lang="en-US" altLang="zh-CN" sz="1600" b="0" i="1" smtClean="0">
                        <a:latin typeface="Cambria Math" panose="02040503050406030204" pitchFamily="18" charset="0"/>
                      </a:rPr>
                      <m:t>𝑄</m:t>
                    </m:r>
                  </m:oMath>
                </a14:m>
                <a:endParaRPr lang="en-US" altLang="zh-CN" sz="1600" b="0" dirty="0"/>
              </a:p>
              <a:p>
                <a:pPr algn="l"/>
                <a:endParaRPr lang="zh-CN" altLang="en-US" sz="1600" dirty="0">
                  <a:effectLst/>
                  <a:latin typeface="Times New Roman" panose="02020603050405020304" pitchFamily="18" charset="0"/>
                  <a:ea typeface="宋体" panose="02010600030101010101" pitchFamily="2" charset="-122"/>
                </a:endParaRPr>
              </a:p>
            </p:txBody>
          </p:sp>
        </mc:Choice>
        <mc:Fallback xmlns="">
          <p:sp>
            <p:nvSpPr>
              <p:cNvPr id="12" name="文本框 11">
                <a:extLst>
                  <a:ext uri="{FF2B5EF4-FFF2-40B4-BE49-F238E27FC236}">
                    <a16:creationId xmlns:a16="http://schemas.microsoft.com/office/drawing/2014/main" id="{7D171466-6020-6A17-FA1D-F7ACD013DBAD}"/>
                  </a:ext>
                </a:extLst>
              </p:cNvPr>
              <p:cNvSpPr txBox="1">
                <a:spLocks noRot="1" noChangeAspect="1" noMove="1" noResize="1" noEditPoints="1" noAdjustHandles="1" noChangeArrowheads="1" noChangeShapeType="1" noTextEdit="1"/>
              </p:cNvSpPr>
              <p:nvPr/>
            </p:nvSpPr>
            <p:spPr>
              <a:xfrm>
                <a:off x="781538" y="4017108"/>
                <a:ext cx="4267200" cy="1569660"/>
              </a:xfrm>
              <a:prstGeom prst="rect">
                <a:avLst/>
              </a:prstGeom>
              <a:blipFill>
                <a:blip r:embed="rId3"/>
                <a:stretch>
                  <a:fillRect l="-71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467CD97-8D97-3958-ED83-40A6055E19F3}"/>
                  </a:ext>
                </a:extLst>
              </p:cNvPr>
              <p:cNvSpPr txBox="1"/>
              <p:nvPr/>
            </p:nvSpPr>
            <p:spPr>
              <a:xfrm>
                <a:off x="5806831" y="3954585"/>
                <a:ext cx="4908061" cy="2062103"/>
              </a:xfrm>
              <a:prstGeom prst="rect">
                <a:avLst/>
              </a:prstGeom>
              <a:noFill/>
            </p:spPr>
            <p:txBody>
              <a:bodyPr wrap="square" rtlCol="0">
                <a:spAutoFit/>
              </a:bodyPr>
              <a:lstStyle/>
              <a:p>
                <a:pPr marL="228600" indent="-228600" algn="l">
                  <a:buFont typeface="+mj-ea"/>
                  <a:buAutoNum type="circleNumDbPlain" startAt="2"/>
                </a:pPr>
                <a:r>
                  <a:rPr lang="en-US" altLang="zh-CN" sz="1600" dirty="0">
                    <a:effectLst/>
                    <a:latin typeface="Times New Roman" panose="02020603050405020304" pitchFamily="18" charset="0"/>
                    <a:ea typeface="宋体" panose="02010600030101010101" pitchFamily="2" charset="-122"/>
                  </a:rPr>
                  <a:t>Demand Curve = Supply Curve</a:t>
                </a:r>
              </a:p>
              <a:p>
                <a:pPr marL="228600" indent="-228600" algn="l">
                  <a:buFont typeface="+mj-ea"/>
                  <a:buAutoNum type="circleNumDbPlain" startAt="2"/>
                </a:pPr>
                <a:endParaRPr lang="en-US" altLang="zh-CN" sz="1600" dirty="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P</m:t>
                          </m:r>
                        </m:e>
                        <m:sub>
                          <m:r>
                            <a:rPr lang="en-US" altLang="zh-CN" sz="1600" b="0" i="1" smtClean="0">
                              <a:latin typeface="Cambria Math" panose="02040503050406030204" pitchFamily="18" charset="0"/>
                            </a:rPr>
                            <m:t>𝑋</m:t>
                          </m:r>
                        </m:sub>
                      </m:sSub>
                      <m:r>
                        <a:rPr lang="en-US" altLang="zh-CN" sz="1600" b="0" i="1" smtClean="0">
                          <a:latin typeface="Cambria Math" panose="02040503050406030204" pitchFamily="18" charset="0"/>
                        </a:rPr>
                        <m:t>=26.5−0.005</m:t>
                      </m:r>
                      <m:r>
                        <a:rPr lang="en-US" altLang="zh-CN" sz="1600" b="0" i="1" smtClean="0">
                          <a:latin typeface="Cambria Math" panose="02040503050406030204" pitchFamily="18" charset="0"/>
                        </a:rPr>
                        <m:t>𝑄</m:t>
                      </m:r>
                      <m:r>
                        <a:rPr lang="en-US" altLang="zh-CN" sz="1600" b="0" i="1" smtClean="0">
                          <a:latin typeface="Cambria Math" panose="02040503050406030204" pitchFamily="18" charset="0"/>
                        </a:rPr>
                        <m:t>=5+0.004</m:t>
                      </m:r>
                      <m:r>
                        <a:rPr lang="en-US" altLang="zh-CN" sz="1600" b="0" i="1" smtClean="0">
                          <a:latin typeface="Cambria Math" panose="02040503050406030204" pitchFamily="18" charset="0"/>
                        </a:rPr>
                        <m:t>𝑄</m:t>
                      </m:r>
                    </m:oMath>
                  </m:oMathPara>
                </a14:m>
                <a:endParaRPr lang="en-US" altLang="zh-CN" sz="1600" dirty="0"/>
              </a:p>
              <a:p>
                <a:endParaRPr lang="en-US" altLang="zh-CN" sz="1600" dirty="0"/>
              </a:p>
              <a:p>
                <a:r>
                  <a:rPr lang="en-US" altLang="zh-CN" sz="1600" b="0" dirty="0">
                    <a:latin typeface="Times New Roman" panose="02020603050405020304" pitchFamily="18" charset="0"/>
                    <a:cs typeface="Times New Roman" panose="02020603050405020304" pitchFamily="18" charset="0"/>
                  </a:rPr>
                  <a:t>Q = 2,388.9 units per week </a:t>
                </a:r>
              </a:p>
              <a:p>
                <a:r>
                  <a:rPr lang="en-US" altLang="zh-CN" sz="1600" dirty="0">
                    <a:effectLst/>
                    <a:latin typeface="Times New Roman" panose="02020603050405020304" pitchFamily="18" charset="0"/>
                    <a:ea typeface="宋体" panose="02010600030101010101" pitchFamily="2" charset="-122"/>
                  </a:rPr>
                  <a:t>At Q = 2,388.9</a:t>
                </a:r>
                <a:r>
                  <a:rPr lang="zh-CN" altLang="en-US" sz="16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P</m:t>
                        </m:r>
                      </m:e>
                      <m:sub>
                        <m:r>
                          <a:rPr lang="en-US" altLang="zh-CN" sz="1600" b="0" i="1" smtClean="0">
                            <a:latin typeface="Cambria Math" panose="02040503050406030204" pitchFamily="18" charset="0"/>
                          </a:rPr>
                          <m:t>𝑋</m:t>
                        </m:r>
                      </m:sub>
                    </m:sSub>
                    <m:r>
                      <a:rPr lang="en-US" altLang="zh-CN" sz="1600" b="0" i="1" smtClean="0">
                        <a:latin typeface="Cambria Math" panose="02040503050406030204" pitchFamily="18" charset="0"/>
                      </a:rPr>
                      <m:t>=26.5−0.005</m:t>
                    </m:r>
                    <m:r>
                      <a:rPr lang="en-US" altLang="zh-CN" sz="1600" b="0" i="1" smtClean="0">
                        <a:latin typeface="Cambria Math" panose="02040503050406030204" pitchFamily="18" charset="0"/>
                      </a:rPr>
                      <m:t>𝑄</m:t>
                    </m:r>
                  </m:oMath>
                </a14:m>
                <a:r>
                  <a:rPr lang="en-US" altLang="zh-CN" sz="1600" dirty="0">
                    <a:effectLst/>
                    <a:latin typeface="Times New Roman" panose="02020603050405020304" pitchFamily="18" charset="0"/>
                    <a:ea typeface="宋体" panose="02010600030101010101" pitchFamily="2" charset="-122"/>
                  </a:rPr>
                  <a:t>=$14</a:t>
                </a:r>
                <a:r>
                  <a:rPr lang="en-US" altLang="zh-CN" sz="1600" dirty="0">
                    <a:latin typeface="Times New Roman" panose="02020603050405020304" pitchFamily="18" charset="0"/>
                    <a:ea typeface="宋体" panose="02010600030101010101" pitchFamily="2" charset="-122"/>
                  </a:rPr>
                  <a:t>.56 per unit</a:t>
                </a:r>
              </a:p>
              <a:p>
                <a:pPr algn="l"/>
                <a:endParaRPr lang="en-US" altLang="zh-CN" sz="1600" dirty="0">
                  <a:effectLst/>
                  <a:latin typeface="Times New Roman" panose="02020603050405020304" pitchFamily="18" charset="0"/>
                  <a:ea typeface="宋体" panose="02010600030101010101" pitchFamily="2" charset="-122"/>
                </a:endParaRPr>
              </a:p>
              <a:p>
                <a:pPr algn="l"/>
                <a:endParaRPr lang="zh-CN" altLang="en-US" sz="1600" dirty="0">
                  <a:effectLst/>
                  <a:latin typeface="Times New Roman" panose="02020603050405020304" pitchFamily="18" charset="0"/>
                  <a:ea typeface="宋体" panose="02010600030101010101" pitchFamily="2" charset="-122"/>
                </a:endParaRPr>
              </a:p>
            </p:txBody>
          </p:sp>
        </mc:Choice>
        <mc:Fallback xmlns="">
          <p:sp>
            <p:nvSpPr>
              <p:cNvPr id="13" name="文本框 12">
                <a:extLst>
                  <a:ext uri="{FF2B5EF4-FFF2-40B4-BE49-F238E27FC236}">
                    <a16:creationId xmlns:a16="http://schemas.microsoft.com/office/drawing/2014/main" id="{4467CD97-8D97-3958-ED83-40A6055E19F3}"/>
                  </a:ext>
                </a:extLst>
              </p:cNvPr>
              <p:cNvSpPr txBox="1">
                <a:spLocks noRot="1" noChangeAspect="1" noMove="1" noResize="1" noEditPoints="1" noAdjustHandles="1" noChangeArrowheads="1" noChangeShapeType="1" noTextEdit="1"/>
              </p:cNvSpPr>
              <p:nvPr/>
            </p:nvSpPr>
            <p:spPr>
              <a:xfrm>
                <a:off x="5806831" y="3954585"/>
                <a:ext cx="4908061" cy="2062103"/>
              </a:xfrm>
              <a:prstGeom prst="rect">
                <a:avLst/>
              </a:prstGeom>
              <a:blipFill>
                <a:blip r:embed="rId4"/>
                <a:stretch>
                  <a:fillRect l="-745" t="-8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955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2862322"/>
              </a:xfrm>
              <a:prstGeom prst="rect">
                <a:avLst/>
              </a:prstGeom>
              <a:noFill/>
            </p:spPr>
            <p:txBody>
              <a:bodyPr wrap="square">
                <a:spAutoFit/>
              </a:bodyPr>
              <a:lstStyle/>
              <a:p>
                <a:r>
                  <a:rPr lang="en-US" altLang="zh-CN" dirty="0"/>
                  <a:t>1. The inverse demand curve for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=25−0.005</m:t>
                      </m:r>
                      <m:r>
                        <a:rPr lang="en-US" altLang="zh-CN" b="0" i="1" smtClean="0">
                          <a:latin typeface="Cambria Math" panose="02040503050406030204" pitchFamily="18" charset="0"/>
                        </a:rPr>
                        <m:t>𝑄</m:t>
                      </m:r>
                      <m:r>
                        <a:rPr lang="en-US" altLang="zh-CN" b="0" i="1" smtClean="0">
                          <a:latin typeface="Cambria Math" panose="02040503050406030204" pitchFamily="18" charset="0"/>
                        </a:rPr>
                        <m:t>+0.15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oMath>
                  </m:oMathPara>
                </a14:m>
                <a:endParaRPr lang="en-US" altLang="zh-CN" b="0" dirty="0"/>
              </a:p>
              <a:p>
                <a:endParaRPr lang="en-US" altLang="zh-CN" dirty="0"/>
              </a:p>
              <a:p>
                <a:r>
                  <a:rPr lang="en-US" altLang="zh-CN" dirty="0"/>
                  <a:t>Where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 </m:t>
                    </m:r>
                  </m:oMath>
                </a14:m>
                <a:r>
                  <a:rPr lang="en-US" altLang="zh-CN" dirty="0"/>
                  <a:t>price in dollars per unit, Q is represents quantities of sales in pounds per week,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 </m:t>
                    </m:r>
                  </m:oMath>
                </a14:m>
                <a:r>
                  <a:rPr lang="en-US" altLang="zh-CN" dirty="0"/>
                  <a:t>is price of another product Y in dollars per unit. The inverse supply curve of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=5+0.004</m:t>
                      </m:r>
                      <m:r>
                        <a:rPr lang="en-US" altLang="zh-CN" b="0" i="1" smtClean="0">
                          <a:latin typeface="Cambria Math" panose="02040503050406030204" pitchFamily="18" charset="0"/>
                        </a:rPr>
                        <m:t>𝑄</m:t>
                      </m:r>
                    </m:oMath>
                  </m:oMathPara>
                </a14:m>
                <a:endParaRPr lang="en-US" altLang="zh-CN" dirty="0"/>
              </a:p>
              <a:p>
                <a:endParaRPr lang="en-US" altLang="zh-CN" dirty="0"/>
              </a:p>
              <a:p>
                <a:r>
                  <a:rPr lang="en-US" altLang="zh-CN" dirty="0"/>
                  <a:t>a. Determine whether X and Y are substitutes or complements? . </a:t>
                </a:r>
              </a:p>
            </p:txBody>
          </p:sp>
        </mc:Choice>
        <mc:Fallback>
          <p:sp>
            <p:nvSpPr>
              <p:cNvPr id="4" name="文本框 3">
                <a:extLst>
                  <a:ext uri="{FF2B5EF4-FFF2-40B4-BE49-F238E27FC236}">
                    <a16:creationId xmlns:a16="http://schemas.microsoft.com/office/drawing/2014/main" id="{6E22CF4E-36C7-702F-6D16-117936DC1F68}"/>
                  </a:ext>
                </a:extLst>
              </p:cNvPr>
              <p:cNvSpPr txBox="1">
                <a:spLocks noRot="1" noChangeAspect="1" noMove="1" noResize="1" noEditPoints="1" noAdjustHandles="1" noChangeArrowheads="1" noChangeShapeType="1" noTextEdit="1"/>
              </p:cNvSpPr>
              <p:nvPr/>
            </p:nvSpPr>
            <p:spPr>
              <a:xfrm>
                <a:off x="554634" y="949476"/>
                <a:ext cx="10987791" cy="2862322"/>
              </a:xfrm>
              <a:prstGeom prst="rect">
                <a:avLst/>
              </a:prstGeom>
              <a:blipFill>
                <a:blip r:embed="rId2"/>
                <a:stretch>
                  <a:fillRect l="-499" t="-1279" r="-610" b="-2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19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2862322"/>
              </a:xfrm>
              <a:prstGeom prst="rect">
                <a:avLst/>
              </a:prstGeom>
              <a:noFill/>
            </p:spPr>
            <p:txBody>
              <a:bodyPr wrap="square">
                <a:spAutoFit/>
              </a:bodyPr>
              <a:lstStyle/>
              <a:p>
                <a:r>
                  <a:rPr lang="en-US" altLang="zh-CN" dirty="0"/>
                  <a:t>1. The inverse demand curve for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=25−0.005</m:t>
                      </m:r>
                      <m:r>
                        <a:rPr lang="en-US" altLang="zh-CN" b="0" i="1" smtClean="0">
                          <a:latin typeface="Cambria Math" panose="02040503050406030204" pitchFamily="18" charset="0"/>
                        </a:rPr>
                        <m:t>𝑄</m:t>
                      </m:r>
                      <m:r>
                        <a:rPr lang="en-US" altLang="zh-CN" b="0" i="1" smtClean="0">
                          <a:latin typeface="Cambria Math" panose="02040503050406030204" pitchFamily="18" charset="0"/>
                        </a:rPr>
                        <m:t>+0.15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oMath>
                  </m:oMathPara>
                </a14:m>
                <a:endParaRPr lang="en-US" altLang="zh-CN" b="0" dirty="0"/>
              </a:p>
              <a:p>
                <a:endParaRPr lang="en-US" altLang="zh-CN" dirty="0"/>
              </a:p>
              <a:p>
                <a:r>
                  <a:rPr lang="en-US" altLang="zh-CN" dirty="0"/>
                  <a:t>Where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 </m:t>
                    </m:r>
                  </m:oMath>
                </a14:m>
                <a:r>
                  <a:rPr lang="en-US" altLang="zh-CN" dirty="0"/>
                  <a:t>price in dollars per unit, Q is represents quantities of sales in pounds per week,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 </m:t>
                    </m:r>
                  </m:oMath>
                </a14:m>
                <a:r>
                  <a:rPr lang="en-US" altLang="zh-CN" dirty="0"/>
                  <a:t>is price of another product Y in dollars per unit. The inverse supply curve of product X is given by: </a:t>
                </a:r>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=5+0.004</m:t>
                      </m:r>
                      <m:r>
                        <a:rPr lang="en-US" altLang="zh-CN" b="0" i="1" smtClean="0">
                          <a:latin typeface="Cambria Math" panose="02040503050406030204" pitchFamily="18" charset="0"/>
                        </a:rPr>
                        <m:t>𝑄</m:t>
                      </m:r>
                    </m:oMath>
                  </m:oMathPara>
                </a14:m>
                <a:endParaRPr lang="en-US" altLang="zh-CN" dirty="0"/>
              </a:p>
              <a:p>
                <a:endParaRPr lang="en-US" altLang="zh-CN" dirty="0"/>
              </a:p>
              <a:p>
                <a:r>
                  <a:rPr lang="en-US" altLang="zh-CN" dirty="0"/>
                  <a:t>b. Determine whether X and Y are substitutes or complements? . </a:t>
                </a:r>
              </a:p>
            </p:txBody>
          </p:sp>
        </mc:Choice>
        <mc:Fallback>
          <p:sp>
            <p:nvSpPr>
              <p:cNvPr id="4" name="文本框 3">
                <a:extLst>
                  <a:ext uri="{FF2B5EF4-FFF2-40B4-BE49-F238E27FC236}">
                    <a16:creationId xmlns:a16="http://schemas.microsoft.com/office/drawing/2014/main" id="{6E22CF4E-36C7-702F-6D16-117936DC1F68}"/>
                  </a:ext>
                </a:extLst>
              </p:cNvPr>
              <p:cNvSpPr txBox="1">
                <a:spLocks noRot="1" noChangeAspect="1" noMove="1" noResize="1" noEditPoints="1" noAdjustHandles="1" noChangeArrowheads="1" noChangeShapeType="1" noTextEdit="1"/>
              </p:cNvSpPr>
              <p:nvPr/>
            </p:nvSpPr>
            <p:spPr>
              <a:xfrm>
                <a:off x="554634" y="949476"/>
                <a:ext cx="10987791" cy="2862322"/>
              </a:xfrm>
              <a:prstGeom prst="rect">
                <a:avLst/>
              </a:prstGeom>
              <a:blipFill>
                <a:blip r:embed="rId2"/>
                <a:stretch>
                  <a:fillRect l="-499" t="-1279" r="-610" b="-255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27782335-1431-4933-FD0E-BD6AAE80FD33}"/>
              </a:ext>
            </a:extLst>
          </p:cNvPr>
          <p:cNvSpPr txBox="1"/>
          <p:nvPr/>
        </p:nvSpPr>
        <p:spPr>
          <a:xfrm>
            <a:off x="809468" y="4071844"/>
            <a:ext cx="6528216" cy="338554"/>
          </a:xfrm>
          <a:prstGeom prst="rect">
            <a:avLst/>
          </a:prstGeom>
          <a:noFill/>
        </p:spPr>
        <p:txBody>
          <a:bodyPr wrap="square" rtlCol="0">
            <a:spAutoFit/>
          </a:bodyPr>
          <a:lstStyle/>
          <a:p>
            <a:pPr eaLnBrk="1" hangingPunct="1"/>
            <a:r>
              <a:rPr lang="en-US" altLang="en-US" sz="1600" dirty="0"/>
              <a:t>Cross-Price Elasticity of Demand</a:t>
            </a:r>
          </a:p>
        </p:txBody>
      </p:sp>
      <p:graphicFrame>
        <p:nvGraphicFramePr>
          <p:cNvPr id="3" name="Object 1024">
            <a:extLst>
              <a:ext uri="{FF2B5EF4-FFF2-40B4-BE49-F238E27FC236}">
                <a16:creationId xmlns:a16="http://schemas.microsoft.com/office/drawing/2014/main" id="{D6D5A28D-9A83-1386-BD16-BFEF2889CE42}"/>
              </a:ext>
            </a:extLst>
          </p:cNvPr>
          <p:cNvGraphicFramePr>
            <a:graphicFrameLocks noChangeAspect="1"/>
          </p:cNvGraphicFramePr>
          <p:nvPr>
            <p:extLst>
              <p:ext uri="{D42A27DB-BD31-4B8C-83A1-F6EECF244321}">
                <p14:modId xmlns:p14="http://schemas.microsoft.com/office/powerpoint/2010/main" val="3483673400"/>
              </p:ext>
            </p:extLst>
          </p:nvPr>
        </p:nvGraphicFramePr>
        <p:xfrm>
          <a:off x="869950" y="4556125"/>
          <a:ext cx="4208463" cy="1082675"/>
        </p:xfrm>
        <a:graphic>
          <a:graphicData uri="http://schemas.openxmlformats.org/presentationml/2006/ole">
            <mc:AlternateContent xmlns:mc="http://schemas.openxmlformats.org/markup-compatibility/2006">
              <mc:Choice xmlns:v="urn:schemas-microsoft-com:vml" Requires="v">
                <p:oleObj name="Equation" r:id="rId3" imgW="38620700" imgH="9944100" progId="Equation.DSMT4">
                  <p:embed/>
                </p:oleObj>
              </mc:Choice>
              <mc:Fallback>
                <p:oleObj name="Equation" r:id="rId3" imgW="38620700" imgH="9944100" progId="Equation.DSMT4">
                  <p:embed/>
                  <p:pic>
                    <p:nvPicPr>
                      <p:cNvPr id="7170" name="Object 1024">
                        <a:extLst>
                          <a:ext uri="{FF2B5EF4-FFF2-40B4-BE49-F238E27FC236}">
                            <a16:creationId xmlns:a16="http://schemas.microsoft.com/office/drawing/2014/main" id="{91B64085-BFF5-4A46-9A04-C86DC4BDC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50" y="4556125"/>
                        <a:ext cx="4208463" cy="1082675"/>
                      </a:xfrm>
                      <a:prstGeom prst="rect">
                        <a:avLst/>
                      </a:prstGeom>
                      <a:solidFill>
                        <a:srgbClr val="CCCCFF"/>
                      </a:solidFill>
                      <a:ln w="9525">
                        <a:solidFill>
                          <a:schemeClr val="tx1"/>
                        </a:solidFill>
                        <a:miter lim="800000"/>
                        <a:headEnd/>
                        <a:tailEnd/>
                      </a:ln>
                      <a:effectLst/>
                    </p:spPr>
                  </p:pic>
                </p:oleObj>
              </mc:Fallback>
            </mc:AlternateContent>
          </a:graphicData>
        </a:graphic>
      </p:graphicFrame>
      <p:sp>
        <p:nvSpPr>
          <p:cNvPr id="9" name="文本框 8">
            <a:extLst>
              <a:ext uri="{FF2B5EF4-FFF2-40B4-BE49-F238E27FC236}">
                <a16:creationId xmlns:a16="http://schemas.microsoft.com/office/drawing/2014/main" id="{12326489-9952-7373-BD49-4E37B9A97A53}"/>
              </a:ext>
            </a:extLst>
          </p:cNvPr>
          <p:cNvSpPr txBox="1"/>
          <p:nvPr/>
        </p:nvSpPr>
        <p:spPr>
          <a:xfrm>
            <a:off x="5478905" y="4436186"/>
            <a:ext cx="6280878" cy="646331"/>
          </a:xfrm>
          <a:prstGeom prst="rect">
            <a:avLst/>
          </a:prstGeom>
          <a:noFill/>
        </p:spPr>
        <p:txBody>
          <a:bodyPr wrap="square">
            <a:spAutoFit/>
          </a:bodyPr>
          <a:lstStyle/>
          <a:p>
            <a:r>
              <a:rPr lang="en-US" altLang="zh-CN" dirty="0"/>
              <a:t>Complements: Cross-price elasticity of demand is negative</a:t>
            </a:r>
          </a:p>
          <a:p>
            <a:endParaRPr lang="zh-CN" altLang="en-US" dirty="0"/>
          </a:p>
        </p:txBody>
      </p:sp>
      <p:sp>
        <p:nvSpPr>
          <p:cNvPr id="11" name="文本框 10">
            <a:extLst>
              <a:ext uri="{FF2B5EF4-FFF2-40B4-BE49-F238E27FC236}">
                <a16:creationId xmlns:a16="http://schemas.microsoft.com/office/drawing/2014/main" id="{E6C0C428-3DC8-D463-AB35-67F5C068958B}"/>
              </a:ext>
            </a:extLst>
          </p:cNvPr>
          <p:cNvSpPr txBox="1"/>
          <p:nvPr/>
        </p:nvSpPr>
        <p:spPr>
          <a:xfrm>
            <a:off x="5531371" y="5245240"/>
            <a:ext cx="6280878" cy="646331"/>
          </a:xfrm>
          <a:prstGeom prst="rect">
            <a:avLst/>
          </a:prstGeom>
          <a:noFill/>
        </p:spPr>
        <p:txBody>
          <a:bodyPr wrap="square">
            <a:spAutoFit/>
          </a:bodyPr>
          <a:lstStyle/>
          <a:p>
            <a:r>
              <a:rPr lang="en-US" altLang="en-US" dirty="0"/>
              <a:t>Substitutes: Cross-price elasticity of demand is positive</a:t>
            </a:r>
          </a:p>
          <a:p>
            <a:endParaRPr lang="zh-CN" altLang="en-US" dirty="0"/>
          </a:p>
        </p:txBody>
      </p:sp>
    </p:spTree>
    <p:extLst>
      <p:ext uri="{BB962C8B-B14F-4D97-AF65-F5344CB8AC3E}">
        <p14:creationId xmlns:p14="http://schemas.microsoft.com/office/powerpoint/2010/main" val="14982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2246769"/>
              </a:xfrm>
              <a:prstGeom prst="rect">
                <a:avLst/>
              </a:prstGeom>
              <a:noFill/>
            </p:spPr>
            <p:txBody>
              <a:bodyPr wrap="square">
                <a:spAutoFit/>
              </a:bodyPr>
              <a:lstStyle/>
              <a:p>
                <a:r>
                  <a:rPr lang="en-US" altLang="zh-CN" sz="1400" dirty="0"/>
                  <a:t>1. The inverse demand curve for product X is given by: </a:t>
                </a:r>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=25−0.005</m:t>
                      </m:r>
                      <m:r>
                        <a:rPr lang="en-US" altLang="zh-CN" sz="1400" b="0" i="1" smtClean="0">
                          <a:latin typeface="Cambria Math" panose="02040503050406030204" pitchFamily="18" charset="0"/>
                        </a:rPr>
                        <m:t>𝑄</m:t>
                      </m:r>
                      <m:r>
                        <a:rPr lang="en-US" altLang="zh-CN" sz="1400" b="0" i="1" smtClean="0">
                          <a:latin typeface="Cambria Math" panose="02040503050406030204" pitchFamily="18" charset="0"/>
                        </a:rPr>
                        <m:t>+0.15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𝑌</m:t>
                          </m:r>
                        </m:sub>
                      </m:sSub>
                    </m:oMath>
                  </m:oMathPara>
                </a14:m>
                <a:endParaRPr lang="en-US" altLang="zh-CN" sz="1400" b="0" dirty="0"/>
              </a:p>
              <a:p>
                <a:endParaRPr lang="en-US" altLang="zh-CN" sz="1400" dirty="0"/>
              </a:p>
              <a:p>
                <a:r>
                  <a:rPr lang="en-US" altLang="zh-CN" sz="1400" dirty="0"/>
                  <a:t>Where </a:t>
                </a:r>
                <a14:m>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 </m:t>
                    </m:r>
                  </m:oMath>
                </a14:m>
                <a:r>
                  <a:rPr lang="en-US" altLang="zh-CN" sz="1400" dirty="0"/>
                  <a:t>price in dollars per unit, Q is represents quantities of sales in pounds per week, and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𝑌</m:t>
                        </m:r>
                      </m:sub>
                    </m:sSub>
                    <m:r>
                      <a:rPr lang="en-US" altLang="zh-CN" sz="1400" b="0" i="1" smtClean="0">
                        <a:latin typeface="Cambria Math" panose="02040503050406030204" pitchFamily="18" charset="0"/>
                      </a:rPr>
                      <m:t> </m:t>
                    </m:r>
                  </m:oMath>
                </a14:m>
                <a:r>
                  <a:rPr lang="en-US" altLang="zh-CN" sz="1400" dirty="0"/>
                  <a:t>is price of another product Y in dollars per unit. The inverse supply curve of product X is given by: </a:t>
                </a:r>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=5+0.004</m:t>
                      </m:r>
                      <m:r>
                        <a:rPr lang="en-US" altLang="zh-CN" sz="1400" b="0" i="1" smtClean="0">
                          <a:latin typeface="Cambria Math" panose="02040503050406030204" pitchFamily="18" charset="0"/>
                        </a:rPr>
                        <m:t>𝑄</m:t>
                      </m:r>
                    </m:oMath>
                  </m:oMathPara>
                </a14:m>
                <a:endParaRPr lang="en-US" altLang="zh-CN" sz="1400" dirty="0"/>
              </a:p>
              <a:p>
                <a:endParaRPr lang="en-US" altLang="zh-CN" sz="1400" dirty="0"/>
              </a:p>
              <a:p>
                <a:r>
                  <a:rPr lang="en-US" altLang="zh-CN" sz="1400" dirty="0"/>
                  <a:t>b. Determine whether X and Y are substitutes or complements? . </a:t>
                </a:r>
              </a:p>
            </p:txBody>
          </p:sp>
        </mc:Choice>
        <mc:Fallback>
          <p:sp>
            <p:nvSpPr>
              <p:cNvPr id="4" name="文本框 3">
                <a:extLst>
                  <a:ext uri="{FF2B5EF4-FFF2-40B4-BE49-F238E27FC236}">
                    <a16:creationId xmlns:a16="http://schemas.microsoft.com/office/drawing/2014/main" id="{6E22CF4E-36C7-702F-6D16-117936DC1F68}"/>
                  </a:ext>
                </a:extLst>
              </p:cNvPr>
              <p:cNvSpPr txBox="1">
                <a:spLocks noRot="1" noChangeAspect="1" noMove="1" noResize="1" noEditPoints="1" noAdjustHandles="1" noChangeArrowheads="1" noChangeShapeType="1" noTextEdit="1"/>
              </p:cNvSpPr>
              <p:nvPr/>
            </p:nvSpPr>
            <p:spPr>
              <a:xfrm>
                <a:off x="554634" y="949476"/>
                <a:ext cx="10987791" cy="2246769"/>
              </a:xfrm>
              <a:prstGeom prst="rect">
                <a:avLst/>
              </a:prstGeom>
              <a:blipFill>
                <a:blip r:embed="rId2"/>
                <a:stretch>
                  <a:fillRect l="-166" t="-543" b="-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29C8D3C-5DED-DAAE-471E-1403C670AAB7}"/>
                  </a:ext>
                </a:extLst>
              </p:cNvPr>
              <p:cNvSpPr txBox="1"/>
              <p:nvPr/>
            </p:nvSpPr>
            <p:spPr>
              <a:xfrm>
                <a:off x="539644" y="3733930"/>
                <a:ext cx="5711251" cy="1449371"/>
              </a:xfrm>
              <a:prstGeom prst="rect">
                <a:avLst/>
              </a:prstGeom>
              <a:noFill/>
            </p:spPr>
            <p:txBody>
              <a:bodyPr wrap="square" rtlCol="0">
                <a:spAutoFit/>
              </a:bodyPr>
              <a:lstStyle/>
              <a:p>
                <a:pPr algn="l"/>
                <a:r>
                  <a:rPr lang="en-US" altLang="zh-CN" dirty="0"/>
                  <a:t>Since we can solve for quantity demanded as a function of prices:</a:t>
                </a:r>
              </a:p>
              <a:p>
                <a:pPr algn="l"/>
                <a:endParaRPr lang="en-US" altLang="zh-CN" dirty="0">
                  <a:effectLst/>
                  <a:latin typeface="Times New Roman" panose="02020603050405020304" pitchFamily="18" charset="0"/>
                  <a:ea typeface="宋体" panose="02010600030101010101" pitchFamily="2" charset="-122"/>
                </a:endParaRPr>
              </a:p>
              <a:p>
                <a:pPr algn="l"/>
                <a14:m>
                  <m:oMathPara xmlns:m="http://schemas.openxmlformats.org/officeDocument/2006/math">
                    <m:oMathParaPr>
                      <m:jc m:val="centerGroup"/>
                    </m:oMathParaPr>
                    <m:oMath xmlns:m="http://schemas.openxmlformats.org/officeDocument/2006/math">
                      <m:r>
                        <a:rPr lang="en-US" altLang="zh-CN" b="0" i="1" smtClean="0">
                          <a:effectLst/>
                          <a:latin typeface="Cambria Math" panose="02040503050406030204" pitchFamily="18" charset="0"/>
                          <a:ea typeface="宋体" panose="02010600030101010101" pitchFamily="2" charset="-122"/>
                        </a:rPr>
                        <m:t>𝑄</m:t>
                      </m:r>
                      <m:r>
                        <a:rPr lang="en-US" altLang="zh-CN" b="0" i="1" smtClean="0">
                          <a:effectLst/>
                          <a:latin typeface="Cambria Math" panose="02040503050406030204" pitchFamily="18" charset="0"/>
                          <a:ea typeface="宋体" panose="02010600030101010101" pitchFamily="2" charset="-122"/>
                        </a:rPr>
                        <m:t>=</m:t>
                      </m:r>
                      <m:f>
                        <m:fPr>
                          <m:ctrlPr>
                            <a:rPr lang="en-US" altLang="zh-CN" b="0" i="1" smtClean="0">
                              <a:effectLst/>
                              <a:latin typeface="Cambria Math" panose="02040503050406030204" pitchFamily="18" charset="0"/>
                              <a:ea typeface="宋体" panose="02010600030101010101" pitchFamily="2" charset="-122"/>
                            </a:rPr>
                          </m:ctrlPr>
                        </m:fPr>
                        <m:num>
                          <m:r>
                            <a:rPr lang="en-US" altLang="zh-CN" b="0" i="1" smtClean="0">
                              <a:effectLst/>
                              <a:latin typeface="Cambria Math" panose="02040503050406030204" pitchFamily="18" charset="0"/>
                              <a:ea typeface="宋体" panose="02010600030101010101" pitchFamily="2" charset="-122"/>
                            </a:rPr>
                            <m:t>25+0.15</m:t>
                          </m:r>
                          <m:sSub>
                            <m:sSubPr>
                              <m:ctrlPr>
                                <a:rPr lang="en-US" altLang="zh-CN" b="0" i="1" smtClean="0">
                                  <a:effectLst/>
                                  <a:latin typeface="Cambria Math" panose="02040503050406030204" pitchFamily="18" charset="0"/>
                                  <a:ea typeface="宋体" panose="02010600030101010101" pitchFamily="2" charset="-122"/>
                                </a:rPr>
                              </m:ctrlPr>
                            </m:sSubPr>
                            <m:e>
                              <m:r>
                                <a:rPr lang="en-US" altLang="zh-CN" b="0" i="1" smtClean="0">
                                  <a:effectLst/>
                                  <a:latin typeface="Cambria Math" panose="02040503050406030204" pitchFamily="18" charset="0"/>
                                  <a:ea typeface="宋体" panose="02010600030101010101" pitchFamily="2" charset="-122"/>
                                </a:rPr>
                                <m:t>𝑃</m:t>
                              </m:r>
                            </m:e>
                            <m:sub>
                              <m:r>
                                <a:rPr lang="en-US" altLang="zh-CN" b="0" i="1" smtClean="0">
                                  <a:effectLst/>
                                  <a:latin typeface="Cambria Math" panose="02040503050406030204" pitchFamily="18" charset="0"/>
                                  <a:ea typeface="宋体" panose="02010600030101010101" pitchFamily="2" charset="-122"/>
                                </a:rPr>
                                <m:t>𝑌</m:t>
                              </m:r>
                            </m:sub>
                          </m:sSub>
                          <m:r>
                            <a:rPr lang="en-US" altLang="zh-CN" b="0" i="1" smtClean="0">
                              <a:effectLst/>
                              <a:latin typeface="Cambria Math" panose="02040503050406030204" pitchFamily="18" charset="0"/>
                              <a:ea typeface="宋体" panose="02010600030101010101" pitchFamily="2" charset="-122"/>
                            </a:rPr>
                            <m:t>−</m:t>
                          </m:r>
                          <m:sSub>
                            <m:sSubPr>
                              <m:ctrlPr>
                                <a:rPr lang="en-US" altLang="zh-CN" b="0" i="1" smtClean="0">
                                  <a:effectLst/>
                                  <a:latin typeface="Cambria Math" panose="02040503050406030204" pitchFamily="18" charset="0"/>
                                  <a:ea typeface="宋体" panose="02010600030101010101" pitchFamily="2" charset="-122"/>
                                </a:rPr>
                              </m:ctrlPr>
                            </m:sSubPr>
                            <m:e>
                              <m:r>
                                <a:rPr lang="en-US" altLang="zh-CN" b="0" i="1" smtClean="0">
                                  <a:effectLst/>
                                  <a:latin typeface="Cambria Math" panose="02040503050406030204" pitchFamily="18" charset="0"/>
                                  <a:ea typeface="宋体" panose="02010600030101010101" pitchFamily="2" charset="-122"/>
                                </a:rPr>
                                <m:t>𝑃</m:t>
                              </m:r>
                            </m:e>
                            <m:sub>
                              <m:r>
                                <a:rPr lang="en-US" altLang="zh-CN" b="0" i="1" smtClean="0">
                                  <a:effectLst/>
                                  <a:latin typeface="Cambria Math" panose="02040503050406030204" pitchFamily="18" charset="0"/>
                                  <a:ea typeface="宋体" panose="02010600030101010101" pitchFamily="2" charset="-122"/>
                                </a:rPr>
                                <m:t>𝑋</m:t>
                              </m:r>
                            </m:sub>
                          </m:sSub>
                        </m:num>
                        <m:den>
                          <m:r>
                            <a:rPr lang="en-US" altLang="zh-CN" b="0" i="1" smtClean="0">
                              <a:effectLst/>
                              <a:latin typeface="Cambria Math" panose="02040503050406030204" pitchFamily="18" charset="0"/>
                              <a:ea typeface="宋体" panose="02010600030101010101" pitchFamily="2" charset="-122"/>
                            </a:rPr>
                            <m:t>0.005</m:t>
                          </m:r>
                        </m:den>
                      </m:f>
                    </m:oMath>
                  </m:oMathPara>
                </a14:m>
                <a:endParaRPr lang="zh-CN" altLang="en-US" dirty="0">
                  <a:effectLst/>
                  <a:latin typeface="Times New Roman" panose="02020603050405020304" pitchFamily="18" charset="0"/>
                  <a:ea typeface="宋体" panose="02010600030101010101" pitchFamily="2" charset="-122"/>
                </a:endParaRPr>
              </a:p>
            </p:txBody>
          </p:sp>
        </mc:Choice>
        <mc:Fallback>
          <p:sp>
            <p:nvSpPr>
              <p:cNvPr id="8" name="文本框 7">
                <a:extLst>
                  <a:ext uri="{FF2B5EF4-FFF2-40B4-BE49-F238E27FC236}">
                    <a16:creationId xmlns:a16="http://schemas.microsoft.com/office/drawing/2014/main" id="{429C8D3C-5DED-DAAE-471E-1403C670AAB7}"/>
                  </a:ext>
                </a:extLst>
              </p:cNvPr>
              <p:cNvSpPr txBox="1">
                <a:spLocks noRot="1" noChangeAspect="1" noMove="1" noResize="1" noEditPoints="1" noAdjustHandles="1" noChangeArrowheads="1" noChangeShapeType="1" noTextEdit="1"/>
              </p:cNvSpPr>
              <p:nvPr/>
            </p:nvSpPr>
            <p:spPr>
              <a:xfrm>
                <a:off x="539644" y="3733930"/>
                <a:ext cx="5711251" cy="1449371"/>
              </a:xfrm>
              <a:prstGeom prst="rect">
                <a:avLst/>
              </a:prstGeom>
              <a:blipFill>
                <a:blip r:embed="rId3"/>
                <a:stretch>
                  <a:fillRect l="-962" t="-253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A1238B8-0FD1-1538-19A2-8F0F6145D6C3}"/>
              </a:ext>
            </a:extLst>
          </p:cNvPr>
          <p:cNvSpPr txBox="1"/>
          <p:nvPr/>
        </p:nvSpPr>
        <p:spPr>
          <a:xfrm>
            <a:off x="539644" y="3241037"/>
            <a:ext cx="2713220" cy="338554"/>
          </a:xfrm>
          <a:prstGeom prst="rect">
            <a:avLst/>
          </a:prstGeom>
          <a:noFill/>
        </p:spPr>
        <p:txBody>
          <a:bodyPr wrap="square" rtlCol="0">
            <a:spAutoFit/>
          </a:bodyPr>
          <a:lstStyle/>
          <a:p>
            <a:pPr algn="l"/>
            <a:r>
              <a:rPr lang="en-US" altLang="zh-CN" sz="1600" b="1" dirty="0">
                <a:effectLst/>
                <a:latin typeface="+mj-lt"/>
                <a:ea typeface="宋体" panose="02010600030101010101" pitchFamily="2" charset="-122"/>
              </a:rPr>
              <a:t>Answer:</a:t>
            </a:r>
            <a:endParaRPr lang="zh-CN" altLang="en-US" sz="1600" b="1" dirty="0">
              <a:effectLst/>
              <a:latin typeface="+mj-lt"/>
              <a:ea typeface="宋体" panose="02010600030101010101" pitchFamily="2" charset="-122"/>
            </a:endParaRPr>
          </a:p>
        </p:txBody>
      </p:sp>
      <mc:AlternateContent xmlns:mc="http://schemas.openxmlformats.org/markup-compatibility/2006">
        <mc:Choice xmlns:a14="http://schemas.microsoft.com/office/drawing/2010/main" Requires="a14">
          <p:sp>
            <p:nvSpPr>
              <p:cNvPr id="14" name="Object 1024">
                <a:extLst>
                  <a:ext uri="{FF2B5EF4-FFF2-40B4-BE49-F238E27FC236}">
                    <a16:creationId xmlns:a16="http://schemas.microsoft.com/office/drawing/2014/main" id="{638B0E6F-5507-FF24-0CD5-C66100B2FD3C}"/>
                  </a:ext>
                </a:extLst>
              </p:cNvPr>
              <p:cNvSpPr txBox="1"/>
              <p:nvPr/>
            </p:nvSpPr>
            <p:spPr bwMode="auto">
              <a:xfrm>
                <a:off x="6639936" y="3145012"/>
                <a:ext cx="2886319" cy="659541"/>
              </a:xfrm>
              <a:prstGeom prst="rect">
                <a:avLst/>
              </a:prstGeom>
              <a:solidFill>
                <a:srgbClr val="CCCCFF"/>
              </a:solidFill>
              <a:ln w="9525">
                <a:solidFill>
                  <a:schemeClr val="tx1"/>
                </a:solidFill>
                <a:miter lim="800000"/>
                <a:headEnd/>
                <a:tailEnd/>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a:rPr lang="zh-CN" altLang="en-US" i="1">
                                  <a:solidFill>
                                    <a:srgbClr val="000000"/>
                                  </a:solidFill>
                                  <a:latin typeface="Cambria Math" panose="02040503050406030204" pitchFamily="18" charset="0"/>
                                </a:rPr>
                                <m:t>𝑏</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f>
                            <m:fPr>
                              <m:type m:val="lin"/>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a:rPr lang="zh-CN" altLang="en-US" i="1">
                                      <a:solidFill>
                                        <a:srgbClr val="000000"/>
                                      </a:solidFill>
                                      <a:latin typeface="Cambria Math" panose="02040503050406030204" pitchFamily="18" charset="0"/>
                                    </a:rPr>
                                    <m:t>𝑏</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a:rPr lang="zh-CN" altLang="en-US" i="1">
                                      <a:solidFill>
                                        <a:srgbClr val="000000"/>
                                      </a:solidFill>
                                      <a:latin typeface="Cambria Math" panose="02040503050406030204" pitchFamily="18" charset="0"/>
                                    </a:rPr>
                                    <m:t>𝑏</m:t>
                                  </m:r>
                                </m:sub>
                              </m:sSub>
                            </m:den>
                          </m:f>
                        </m:num>
                        <m:den>
                          <m:f>
                            <m:fPr>
                              <m:type m:val="lin"/>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den>
                          </m:f>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a:rPr lang="zh-CN" altLang="en-US" i="1">
                                  <a:solidFill>
                                    <a:srgbClr val="000000"/>
                                  </a:solidFill>
                                  <a:latin typeface="Cambria Math" panose="02040503050406030204" pitchFamily="18" charset="0"/>
                                </a:rPr>
                                <m:t>𝑏</m:t>
                              </m:r>
                            </m:sub>
                          </m:sSub>
                        </m:den>
                      </m:f>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a:rPr lang="zh-CN" altLang="en-US" i="1">
                                  <a:solidFill>
                                    <a:srgbClr val="000000"/>
                                  </a:solidFill>
                                  <a:latin typeface="Cambria Math" panose="02040503050406030204" pitchFamily="18" charset="0"/>
                                </a:rPr>
                                <m:t>𝑏</m:t>
                              </m:r>
                            </m:sub>
                          </m:sSub>
                        </m:num>
                        <m:den>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den>
                      </m:f>
                    </m:oMath>
                  </m:oMathPara>
                </a14:m>
                <a:endParaRPr lang="zh-CN" altLang="en-US" dirty="0"/>
              </a:p>
            </p:txBody>
          </p:sp>
        </mc:Choice>
        <mc:Fallback>
          <p:sp>
            <p:nvSpPr>
              <p:cNvPr id="14" name="Object 1024">
                <a:extLst>
                  <a:ext uri="{FF2B5EF4-FFF2-40B4-BE49-F238E27FC236}">
                    <a16:creationId xmlns:a16="http://schemas.microsoft.com/office/drawing/2014/main" id="{638B0E6F-5507-FF24-0CD5-C66100B2FD3C}"/>
                  </a:ext>
                </a:extLst>
              </p:cNvPr>
              <p:cNvSpPr txBox="1">
                <a:spLocks noRot="1" noChangeAspect="1" noMove="1" noResize="1" noEditPoints="1" noAdjustHandles="1" noChangeArrowheads="1" noChangeShapeType="1" noTextEdit="1"/>
              </p:cNvSpPr>
              <p:nvPr/>
            </p:nvSpPr>
            <p:spPr bwMode="auto">
              <a:xfrm>
                <a:off x="6639936" y="3145012"/>
                <a:ext cx="2886319" cy="659541"/>
              </a:xfrm>
              <a:prstGeom prst="rect">
                <a:avLst/>
              </a:prstGeom>
              <a:blipFill>
                <a:blip r:embed="rId4"/>
                <a:stretch>
                  <a:fillRect/>
                </a:stretch>
              </a:blipFill>
              <a:ln w="9525">
                <a:solidFill>
                  <a:schemeClr val="tx1"/>
                </a:solidFill>
                <a:miter lim="800000"/>
                <a:headEnd/>
                <a:tailEnd/>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BA8C57D-E79E-3DA1-18AF-EE83388382C9}"/>
                  </a:ext>
                </a:extLst>
              </p:cNvPr>
              <p:cNvSpPr txBox="1"/>
              <p:nvPr/>
            </p:nvSpPr>
            <p:spPr>
              <a:xfrm>
                <a:off x="5517104" y="4016151"/>
                <a:ext cx="5938794" cy="2461508"/>
              </a:xfrm>
              <a:prstGeom prst="rect">
                <a:avLst/>
              </a:prstGeom>
              <a:noFill/>
            </p:spPr>
            <p:txBody>
              <a:bodyPr wrap="square">
                <a:spAutoFit/>
              </a:bodyPr>
              <a:lstStyle/>
              <a:p>
                <a:pPr/>
                <a14:m>
                  <m:oMath xmlns:m="http://schemas.openxmlformats.org/officeDocument/2006/math">
                    <m:f>
                      <m:fPr>
                        <m:ctrlPr>
                          <a:rPr lang="zh-CN" altLang="en-US" i="1" smtClean="0">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a:rPr lang="zh-CN" altLang="en-US" i="1">
                                <a:solidFill>
                                  <a:srgbClr val="000000"/>
                                </a:solidFill>
                                <a:latin typeface="Cambria Math" panose="02040503050406030204" pitchFamily="18" charset="0"/>
                              </a:rPr>
                              <m:t>𝑏</m:t>
                            </m:r>
                          </m:sub>
                        </m:sSub>
                      </m:num>
                      <m:den>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den>
                    </m:f>
                  </m:oMath>
                </a14:m>
                <a:r>
                  <a:rPr lang="zh-CN" altLang="en-US" dirty="0"/>
                  <a:t> </a:t>
                </a:r>
                <a:r>
                  <a:rPr lang="en-US" altLang="zh-CN" dirty="0"/>
                  <a:t>is the first derivate of Q with respect to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𝑌</m:t>
                        </m:r>
                      </m:sub>
                    </m:sSub>
                  </m:oMath>
                </a14:m>
                <a:r>
                  <a:rPr lang="zh-CN" altLang="en-US" dirty="0"/>
                  <a:t>，</a:t>
                </a:r>
                <a:r>
                  <a:rPr lang="en-US" altLang="zh-CN" dirty="0"/>
                  <a:t>witch is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0.15</m:t>
                        </m:r>
                      </m:num>
                      <m:den>
                        <m:r>
                          <a:rPr lang="en-US" altLang="zh-CN" b="0" i="1" smtClean="0">
                            <a:latin typeface="Cambria Math" panose="02040503050406030204" pitchFamily="18" charset="0"/>
                          </a:rPr>
                          <m:t>0.005</m:t>
                        </m:r>
                      </m:den>
                    </m:f>
                    <m:r>
                      <a:rPr lang="en-US" altLang="zh-CN" b="0" i="1" smtClean="0">
                        <a:latin typeface="Cambria Math" panose="02040503050406030204" pitchFamily="18" charset="0"/>
                      </a:rPr>
                      <m:t>=30&gt;0</m:t>
                    </m:r>
                  </m:oMath>
                </a14:m>
                <a:endParaRPr lang="en-US" altLang="zh-CN" dirty="0"/>
              </a:p>
              <a:p>
                <a:pPr/>
                <a:endParaRPr lang="en-US" altLang="zh-CN" dirty="0"/>
              </a:p>
              <a:p>
                <a:pPr/>
                <a14:m>
                  <m:oMath xmlns:m="http://schemas.openxmlformats.org/officeDocument/2006/math">
                    <m:f>
                      <m:fPr>
                        <m:ctrlPr>
                          <a:rPr lang="zh-CN" altLang="en-US" i="1" smtClean="0">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𝑚</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𝑄</m:t>
                            </m:r>
                          </m:e>
                          <m:sub>
                            <m:r>
                              <a:rPr lang="zh-CN" altLang="en-US" i="1">
                                <a:solidFill>
                                  <a:srgbClr val="000000"/>
                                </a:solidFill>
                                <a:latin typeface="Cambria Math" panose="02040503050406030204" pitchFamily="18" charset="0"/>
                              </a:rPr>
                              <m:t>𝑏</m:t>
                            </m:r>
                          </m:sub>
                        </m:sSub>
                      </m:den>
                    </m:f>
                  </m:oMath>
                </a14:m>
                <a:r>
                  <a:rPr lang="en-US" altLang="zh-CN" dirty="0"/>
                  <a:t> is also positive</a:t>
                </a:r>
              </a:p>
              <a:p>
                <a:pPr/>
                <a:endParaRPr lang="en-US" altLang="zh-CN" dirty="0"/>
              </a:p>
              <a:p>
                <a:pPr/>
                <a:r>
                  <a:rPr lang="en-US" altLang="zh-CN" dirty="0"/>
                  <a:t>So the cross-price elasticity of demand is positive, Y and X are substitutes.</a:t>
                </a:r>
                <a:endParaRPr lang="zh-CN" altLang="en-US" dirty="0"/>
              </a:p>
            </p:txBody>
          </p:sp>
        </mc:Choice>
        <mc:Fallback>
          <p:sp>
            <p:nvSpPr>
              <p:cNvPr id="18" name="文本框 17">
                <a:extLst>
                  <a:ext uri="{FF2B5EF4-FFF2-40B4-BE49-F238E27FC236}">
                    <a16:creationId xmlns:a16="http://schemas.microsoft.com/office/drawing/2014/main" id="{4BA8C57D-E79E-3DA1-18AF-EE83388382C9}"/>
                  </a:ext>
                </a:extLst>
              </p:cNvPr>
              <p:cNvSpPr txBox="1">
                <a:spLocks noRot="1" noChangeAspect="1" noMove="1" noResize="1" noEditPoints="1" noAdjustHandles="1" noChangeArrowheads="1" noChangeShapeType="1" noTextEdit="1"/>
              </p:cNvSpPr>
              <p:nvPr/>
            </p:nvSpPr>
            <p:spPr>
              <a:xfrm>
                <a:off x="5517104" y="4016151"/>
                <a:ext cx="5938794" cy="2461508"/>
              </a:xfrm>
              <a:prstGeom prst="rect">
                <a:avLst/>
              </a:prstGeom>
              <a:blipFill>
                <a:blip r:embed="rId5"/>
                <a:stretch>
                  <a:fillRect l="-821" r="-1232" b="-2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415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1</a:t>
            </a:r>
            <a:endParaRPr lang="zh-CN" altLang="en-US" sz="3191"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2246769"/>
              </a:xfrm>
              <a:prstGeom prst="rect">
                <a:avLst/>
              </a:prstGeom>
              <a:noFill/>
            </p:spPr>
            <p:txBody>
              <a:bodyPr wrap="square">
                <a:spAutoFit/>
              </a:bodyPr>
              <a:lstStyle/>
              <a:p>
                <a:r>
                  <a:rPr lang="en-US" altLang="zh-CN" sz="1400" dirty="0"/>
                  <a:t>1. The inverse demand curve for product X is given by: </a:t>
                </a:r>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=25−0.005</m:t>
                      </m:r>
                      <m:r>
                        <a:rPr lang="en-US" altLang="zh-CN" sz="1400" b="0" i="1" smtClean="0">
                          <a:latin typeface="Cambria Math" panose="02040503050406030204" pitchFamily="18" charset="0"/>
                        </a:rPr>
                        <m:t>𝑄</m:t>
                      </m:r>
                      <m:r>
                        <a:rPr lang="en-US" altLang="zh-CN" sz="1400" b="0" i="1" smtClean="0">
                          <a:latin typeface="Cambria Math" panose="02040503050406030204" pitchFamily="18" charset="0"/>
                        </a:rPr>
                        <m:t>+0.15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𝑌</m:t>
                          </m:r>
                        </m:sub>
                      </m:sSub>
                    </m:oMath>
                  </m:oMathPara>
                </a14:m>
                <a:endParaRPr lang="en-US" altLang="zh-CN" sz="1400" b="0" dirty="0"/>
              </a:p>
              <a:p>
                <a:endParaRPr lang="en-US" altLang="zh-CN" sz="1400" dirty="0"/>
              </a:p>
              <a:p>
                <a:r>
                  <a:rPr lang="en-US" altLang="zh-CN" sz="1400" dirty="0"/>
                  <a:t>Where </a:t>
                </a:r>
                <a14:m>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 </m:t>
                    </m:r>
                  </m:oMath>
                </a14:m>
                <a:r>
                  <a:rPr lang="en-US" altLang="zh-CN" sz="1400" dirty="0"/>
                  <a:t>price in dollars per unit, Q is represents quantities of sales in pounds per week, and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r>
                          <a:rPr lang="en-US" altLang="zh-CN" sz="1400" b="0" i="1" smtClean="0">
                            <a:latin typeface="Cambria Math" panose="02040503050406030204" pitchFamily="18" charset="0"/>
                          </a:rPr>
                          <m:t>𝑌</m:t>
                        </m:r>
                      </m:sub>
                    </m:sSub>
                    <m:r>
                      <a:rPr lang="en-US" altLang="zh-CN" sz="1400" b="0" i="1" smtClean="0">
                        <a:latin typeface="Cambria Math" panose="02040503050406030204" pitchFamily="18" charset="0"/>
                      </a:rPr>
                      <m:t> </m:t>
                    </m:r>
                  </m:oMath>
                </a14:m>
                <a:r>
                  <a:rPr lang="en-US" altLang="zh-CN" sz="1400" dirty="0"/>
                  <a:t>is price of another product Y in dollars per unit. The inverse supply curve of product X is given by: </a:t>
                </a:r>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P</m:t>
                          </m:r>
                        </m:e>
                        <m:sub>
                          <m:r>
                            <a:rPr lang="en-US" altLang="zh-CN" sz="1400" b="0" i="1" smtClean="0">
                              <a:latin typeface="Cambria Math" panose="02040503050406030204" pitchFamily="18" charset="0"/>
                            </a:rPr>
                            <m:t>𝑋</m:t>
                          </m:r>
                        </m:sub>
                      </m:sSub>
                      <m:r>
                        <a:rPr lang="en-US" altLang="zh-CN" sz="1400" b="0" i="1" smtClean="0">
                          <a:latin typeface="Cambria Math" panose="02040503050406030204" pitchFamily="18" charset="0"/>
                        </a:rPr>
                        <m:t>=5+0.004</m:t>
                      </m:r>
                      <m:r>
                        <a:rPr lang="en-US" altLang="zh-CN" sz="1400" b="0" i="1" smtClean="0">
                          <a:latin typeface="Cambria Math" panose="02040503050406030204" pitchFamily="18" charset="0"/>
                        </a:rPr>
                        <m:t>𝑄</m:t>
                      </m:r>
                    </m:oMath>
                  </m:oMathPara>
                </a14:m>
                <a:endParaRPr lang="en-US" altLang="zh-CN" sz="1400" dirty="0"/>
              </a:p>
              <a:p>
                <a:endParaRPr lang="en-US" altLang="zh-CN" sz="1400" dirty="0"/>
              </a:p>
              <a:p>
                <a:r>
                  <a:rPr lang="en-US" altLang="zh-CN" sz="1400" dirty="0"/>
                  <a:t>b. Determine whether X and Y are substitutes or complements? . </a:t>
                </a:r>
              </a:p>
            </p:txBody>
          </p:sp>
        </mc:Choice>
        <mc:Fallback>
          <p:sp>
            <p:nvSpPr>
              <p:cNvPr id="4" name="文本框 3">
                <a:extLst>
                  <a:ext uri="{FF2B5EF4-FFF2-40B4-BE49-F238E27FC236}">
                    <a16:creationId xmlns:a16="http://schemas.microsoft.com/office/drawing/2014/main" id="{6E22CF4E-36C7-702F-6D16-117936DC1F68}"/>
                  </a:ext>
                </a:extLst>
              </p:cNvPr>
              <p:cNvSpPr txBox="1">
                <a:spLocks noRot="1" noChangeAspect="1" noMove="1" noResize="1" noEditPoints="1" noAdjustHandles="1" noChangeArrowheads="1" noChangeShapeType="1" noTextEdit="1"/>
              </p:cNvSpPr>
              <p:nvPr/>
            </p:nvSpPr>
            <p:spPr>
              <a:xfrm>
                <a:off x="554634" y="949476"/>
                <a:ext cx="10987791" cy="2246769"/>
              </a:xfrm>
              <a:prstGeom prst="rect">
                <a:avLst/>
              </a:prstGeom>
              <a:blipFill>
                <a:blip r:embed="rId2"/>
                <a:stretch>
                  <a:fillRect l="-166" t="-543" b="-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29C8D3C-5DED-DAAE-471E-1403C670AAB7}"/>
                  </a:ext>
                </a:extLst>
              </p:cNvPr>
              <p:cNvSpPr txBox="1"/>
              <p:nvPr/>
            </p:nvSpPr>
            <p:spPr>
              <a:xfrm>
                <a:off x="539644" y="3733930"/>
                <a:ext cx="5711251" cy="1449371"/>
              </a:xfrm>
              <a:prstGeom prst="rect">
                <a:avLst/>
              </a:prstGeom>
              <a:noFill/>
            </p:spPr>
            <p:txBody>
              <a:bodyPr wrap="square" rtlCol="0">
                <a:spAutoFit/>
              </a:bodyPr>
              <a:lstStyle/>
              <a:p>
                <a:pPr algn="l"/>
                <a:r>
                  <a:rPr lang="en-US" altLang="zh-CN" dirty="0"/>
                  <a:t>Since we can solve for quantity demanded as a function of prices:</a:t>
                </a:r>
              </a:p>
              <a:p>
                <a:pPr algn="l"/>
                <a:endParaRPr lang="en-US" altLang="zh-CN" dirty="0">
                  <a:effectLst/>
                  <a:latin typeface="Times New Roman" panose="02020603050405020304" pitchFamily="18" charset="0"/>
                  <a:ea typeface="宋体" panose="02010600030101010101" pitchFamily="2" charset="-122"/>
                </a:endParaRPr>
              </a:p>
              <a:p>
                <a:pPr algn="l"/>
                <a14:m>
                  <m:oMathPara xmlns:m="http://schemas.openxmlformats.org/officeDocument/2006/math">
                    <m:oMathParaPr>
                      <m:jc m:val="centerGroup"/>
                    </m:oMathParaPr>
                    <m:oMath xmlns:m="http://schemas.openxmlformats.org/officeDocument/2006/math">
                      <m:r>
                        <a:rPr lang="en-US" altLang="zh-CN" b="0" i="1" smtClean="0">
                          <a:effectLst/>
                          <a:latin typeface="Cambria Math" panose="02040503050406030204" pitchFamily="18" charset="0"/>
                          <a:ea typeface="宋体" panose="02010600030101010101" pitchFamily="2" charset="-122"/>
                        </a:rPr>
                        <m:t>𝑄</m:t>
                      </m:r>
                      <m:r>
                        <a:rPr lang="en-US" altLang="zh-CN" b="0" i="1" smtClean="0">
                          <a:effectLst/>
                          <a:latin typeface="Cambria Math" panose="02040503050406030204" pitchFamily="18" charset="0"/>
                          <a:ea typeface="宋体" panose="02010600030101010101" pitchFamily="2" charset="-122"/>
                        </a:rPr>
                        <m:t>=</m:t>
                      </m:r>
                      <m:f>
                        <m:fPr>
                          <m:ctrlPr>
                            <a:rPr lang="en-US" altLang="zh-CN" b="0" i="1" smtClean="0">
                              <a:effectLst/>
                              <a:latin typeface="Cambria Math" panose="02040503050406030204" pitchFamily="18" charset="0"/>
                              <a:ea typeface="宋体" panose="02010600030101010101" pitchFamily="2" charset="-122"/>
                            </a:rPr>
                          </m:ctrlPr>
                        </m:fPr>
                        <m:num>
                          <m:r>
                            <a:rPr lang="en-US" altLang="zh-CN" b="0" i="1" smtClean="0">
                              <a:effectLst/>
                              <a:latin typeface="Cambria Math" panose="02040503050406030204" pitchFamily="18" charset="0"/>
                              <a:ea typeface="宋体" panose="02010600030101010101" pitchFamily="2" charset="-122"/>
                            </a:rPr>
                            <m:t>25+0.15</m:t>
                          </m:r>
                          <m:sSub>
                            <m:sSubPr>
                              <m:ctrlPr>
                                <a:rPr lang="en-US" altLang="zh-CN" b="0" i="1" smtClean="0">
                                  <a:effectLst/>
                                  <a:latin typeface="Cambria Math" panose="02040503050406030204" pitchFamily="18" charset="0"/>
                                  <a:ea typeface="宋体" panose="02010600030101010101" pitchFamily="2" charset="-122"/>
                                </a:rPr>
                              </m:ctrlPr>
                            </m:sSubPr>
                            <m:e>
                              <m:r>
                                <a:rPr lang="en-US" altLang="zh-CN" b="0" i="1" smtClean="0">
                                  <a:effectLst/>
                                  <a:latin typeface="Cambria Math" panose="02040503050406030204" pitchFamily="18" charset="0"/>
                                  <a:ea typeface="宋体" panose="02010600030101010101" pitchFamily="2" charset="-122"/>
                                </a:rPr>
                                <m:t>𝑃</m:t>
                              </m:r>
                            </m:e>
                            <m:sub>
                              <m:r>
                                <a:rPr lang="en-US" altLang="zh-CN" b="0" i="1" smtClean="0">
                                  <a:effectLst/>
                                  <a:latin typeface="Cambria Math" panose="02040503050406030204" pitchFamily="18" charset="0"/>
                                  <a:ea typeface="宋体" panose="02010600030101010101" pitchFamily="2" charset="-122"/>
                                </a:rPr>
                                <m:t>𝑌</m:t>
                              </m:r>
                            </m:sub>
                          </m:sSub>
                          <m:r>
                            <a:rPr lang="en-US" altLang="zh-CN" b="0" i="1" smtClean="0">
                              <a:effectLst/>
                              <a:latin typeface="Cambria Math" panose="02040503050406030204" pitchFamily="18" charset="0"/>
                              <a:ea typeface="宋体" panose="02010600030101010101" pitchFamily="2" charset="-122"/>
                            </a:rPr>
                            <m:t>−</m:t>
                          </m:r>
                          <m:sSub>
                            <m:sSubPr>
                              <m:ctrlPr>
                                <a:rPr lang="en-US" altLang="zh-CN" b="0" i="1" smtClean="0">
                                  <a:effectLst/>
                                  <a:latin typeface="Cambria Math" panose="02040503050406030204" pitchFamily="18" charset="0"/>
                                  <a:ea typeface="宋体" panose="02010600030101010101" pitchFamily="2" charset="-122"/>
                                </a:rPr>
                              </m:ctrlPr>
                            </m:sSubPr>
                            <m:e>
                              <m:r>
                                <a:rPr lang="en-US" altLang="zh-CN" b="0" i="1" smtClean="0">
                                  <a:effectLst/>
                                  <a:latin typeface="Cambria Math" panose="02040503050406030204" pitchFamily="18" charset="0"/>
                                  <a:ea typeface="宋体" panose="02010600030101010101" pitchFamily="2" charset="-122"/>
                                </a:rPr>
                                <m:t>𝑃</m:t>
                              </m:r>
                            </m:e>
                            <m:sub>
                              <m:r>
                                <a:rPr lang="en-US" altLang="zh-CN" b="0" i="1" smtClean="0">
                                  <a:effectLst/>
                                  <a:latin typeface="Cambria Math" panose="02040503050406030204" pitchFamily="18" charset="0"/>
                                  <a:ea typeface="宋体" panose="02010600030101010101" pitchFamily="2" charset="-122"/>
                                </a:rPr>
                                <m:t>𝑋</m:t>
                              </m:r>
                            </m:sub>
                          </m:sSub>
                        </m:num>
                        <m:den>
                          <m:r>
                            <a:rPr lang="en-US" altLang="zh-CN" b="0" i="1" smtClean="0">
                              <a:effectLst/>
                              <a:latin typeface="Cambria Math" panose="02040503050406030204" pitchFamily="18" charset="0"/>
                              <a:ea typeface="宋体" panose="02010600030101010101" pitchFamily="2" charset="-122"/>
                            </a:rPr>
                            <m:t>0.005</m:t>
                          </m:r>
                        </m:den>
                      </m:f>
                    </m:oMath>
                  </m:oMathPara>
                </a14:m>
                <a:endParaRPr lang="zh-CN" altLang="en-US" dirty="0">
                  <a:effectLst/>
                  <a:latin typeface="Times New Roman" panose="02020603050405020304" pitchFamily="18" charset="0"/>
                  <a:ea typeface="宋体" panose="02010600030101010101" pitchFamily="2" charset="-122"/>
                </a:endParaRPr>
              </a:p>
            </p:txBody>
          </p:sp>
        </mc:Choice>
        <mc:Fallback>
          <p:sp>
            <p:nvSpPr>
              <p:cNvPr id="8" name="文本框 7">
                <a:extLst>
                  <a:ext uri="{FF2B5EF4-FFF2-40B4-BE49-F238E27FC236}">
                    <a16:creationId xmlns:a16="http://schemas.microsoft.com/office/drawing/2014/main" id="{429C8D3C-5DED-DAAE-471E-1403C670AAB7}"/>
                  </a:ext>
                </a:extLst>
              </p:cNvPr>
              <p:cNvSpPr txBox="1">
                <a:spLocks noRot="1" noChangeAspect="1" noMove="1" noResize="1" noEditPoints="1" noAdjustHandles="1" noChangeArrowheads="1" noChangeShapeType="1" noTextEdit="1"/>
              </p:cNvSpPr>
              <p:nvPr/>
            </p:nvSpPr>
            <p:spPr>
              <a:xfrm>
                <a:off x="539644" y="3733930"/>
                <a:ext cx="5711251" cy="1449371"/>
              </a:xfrm>
              <a:prstGeom prst="rect">
                <a:avLst/>
              </a:prstGeom>
              <a:blipFill>
                <a:blip r:embed="rId3"/>
                <a:stretch>
                  <a:fillRect l="-962" t="-253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A1238B8-0FD1-1538-19A2-8F0F6145D6C3}"/>
              </a:ext>
            </a:extLst>
          </p:cNvPr>
          <p:cNvSpPr txBox="1"/>
          <p:nvPr/>
        </p:nvSpPr>
        <p:spPr>
          <a:xfrm>
            <a:off x="539644" y="3241037"/>
            <a:ext cx="2713220" cy="338554"/>
          </a:xfrm>
          <a:prstGeom prst="rect">
            <a:avLst/>
          </a:prstGeom>
          <a:noFill/>
        </p:spPr>
        <p:txBody>
          <a:bodyPr wrap="square" rtlCol="0">
            <a:spAutoFit/>
          </a:bodyPr>
          <a:lstStyle/>
          <a:p>
            <a:pPr algn="l"/>
            <a:r>
              <a:rPr lang="en-US" altLang="zh-CN" sz="1600" b="1" dirty="0">
                <a:effectLst/>
                <a:latin typeface="+mj-lt"/>
                <a:ea typeface="宋体" panose="02010600030101010101" pitchFamily="2" charset="-122"/>
              </a:rPr>
              <a:t>Answer:</a:t>
            </a:r>
            <a:endParaRPr lang="zh-CN" altLang="en-US" sz="1600" b="1" dirty="0">
              <a:effectLst/>
              <a:latin typeface="+mj-lt"/>
              <a:ea typeface="宋体" panose="02010600030101010101" pitchFamily="2" charset="-122"/>
            </a:endParaRPr>
          </a:p>
        </p:txBody>
      </p:sp>
      <p:sp>
        <p:nvSpPr>
          <p:cNvPr id="3" name="文本框 2">
            <a:extLst>
              <a:ext uri="{FF2B5EF4-FFF2-40B4-BE49-F238E27FC236}">
                <a16:creationId xmlns:a16="http://schemas.microsoft.com/office/drawing/2014/main" id="{A3934E8A-B3A1-1C02-A6C5-2029C6B502D4}"/>
              </a:ext>
            </a:extLst>
          </p:cNvPr>
          <p:cNvSpPr txBox="1"/>
          <p:nvPr/>
        </p:nvSpPr>
        <p:spPr>
          <a:xfrm>
            <a:off x="5153198" y="4333540"/>
            <a:ext cx="6803038" cy="1200329"/>
          </a:xfrm>
          <a:prstGeom prst="rect">
            <a:avLst/>
          </a:prstGeom>
          <a:noFill/>
        </p:spPr>
        <p:txBody>
          <a:bodyPr wrap="square">
            <a:spAutoFit/>
          </a:bodyPr>
          <a:lstStyle/>
          <a:p>
            <a:r>
              <a:rPr lang="en-US" altLang="zh-CN" dirty="0"/>
              <a:t>We see that there is a direct, positive relationship between Q and PY. An increase in the price of good Y generates an increase in the quantity demanded for good X at any value of PX, which implies that goods Y and X are substitutes.</a:t>
            </a:r>
            <a:endParaRPr lang="zh-CN" altLang="en-US" dirty="0"/>
          </a:p>
        </p:txBody>
      </p:sp>
    </p:spTree>
    <p:extLst>
      <p:ext uri="{BB962C8B-B14F-4D97-AF65-F5344CB8AC3E}">
        <p14:creationId xmlns:p14="http://schemas.microsoft.com/office/powerpoint/2010/main" val="274557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6A3A2D4-BFE7-49E8-91B5-6BA196865E6B}"/>
              </a:ext>
            </a:extLst>
          </p:cNvPr>
          <p:cNvCxnSpPr/>
          <p:nvPr/>
        </p:nvCxnSpPr>
        <p:spPr>
          <a:xfrm>
            <a:off x="0" y="689429"/>
            <a:ext cx="1139371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1641346-93AA-4A49-A0EC-676A87433ACE}"/>
              </a:ext>
            </a:extLst>
          </p:cNvPr>
          <p:cNvSpPr/>
          <p:nvPr/>
        </p:nvSpPr>
        <p:spPr>
          <a:xfrm>
            <a:off x="0" y="6694714"/>
            <a:ext cx="12192000" cy="16328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17719" rtl="0" eaLnBrk="1" fontAlgn="base" latinLnBrk="0" hangingPunct="1">
              <a:lnSpc>
                <a:spcPct val="100000"/>
              </a:lnSpc>
              <a:spcBef>
                <a:spcPct val="0"/>
              </a:spcBef>
              <a:spcAft>
                <a:spcPct val="0"/>
              </a:spcAft>
              <a:buClrTx/>
              <a:buSzTx/>
              <a:buFontTx/>
              <a:buNone/>
              <a:tabLst/>
              <a:defRPr/>
            </a:pPr>
            <a:endParaRPr kumimoji="0" lang="zh-CN" altLang="en-US" sz="571" b="0" i="0" u="none" strike="noStrike" kern="1200" cap="none" spc="0" normalizeH="0" baseline="0" noProof="0">
              <a:ln>
                <a:noFill/>
              </a:ln>
              <a:solidFill>
                <a:prstClr val="white"/>
              </a:solidFill>
              <a:effectLst/>
              <a:uLnTx/>
              <a:uFillTx/>
              <a:latin typeface="Arial"/>
              <a:ea typeface="黑体"/>
              <a:cs typeface="+mn-cs"/>
            </a:endParaRPr>
          </a:p>
        </p:txBody>
      </p:sp>
      <p:sp>
        <p:nvSpPr>
          <p:cNvPr id="21" name="灯片编号占位符 20">
            <a:extLst>
              <a:ext uri="{FF2B5EF4-FFF2-40B4-BE49-F238E27FC236}">
                <a16:creationId xmlns:a16="http://schemas.microsoft.com/office/drawing/2014/main" id="{1FDC9327-0124-7E27-750F-5BDB77ABC12F}"/>
              </a:ext>
            </a:extLst>
          </p:cNvPr>
          <p:cNvSpPr>
            <a:spLocks noGrp="1"/>
          </p:cNvSpPr>
          <p:nvPr>
            <p:ph type="sldNum" sz="quarter" idx="12"/>
          </p:nvPr>
        </p:nvSpPr>
        <p:spPr>
          <a:xfrm>
            <a:off x="10014933" y="6168571"/>
            <a:ext cx="2540000" cy="45706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08AB3-D07B-4D35-AD38-18E17B5D0B19}" type="slidenum">
              <a:rPr kumimoji="0" lang="en-US" altLang="en-US" sz="1762"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762"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标题 1">
            <a:extLst>
              <a:ext uri="{FF2B5EF4-FFF2-40B4-BE49-F238E27FC236}">
                <a16:creationId xmlns:a16="http://schemas.microsoft.com/office/drawing/2014/main" id="{7A0B43A7-216E-32CE-87AF-7DBD405A3ACD}"/>
              </a:ext>
            </a:extLst>
          </p:cNvPr>
          <p:cNvSpPr>
            <a:spLocks noGrp="1"/>
          </p:cNvSpPr>
          <p:nvPr>
            <p:ph type="title"/>
          </p:nvPr>
        </p:nvSpPr>
        <p:spPr>
          <a:xfrm>
            <a:off x="0" y="-99097"/>
            <a:ext cx="10363351" cy="1000125"/>
          </a:xfrm>
        </p:spPr>
        <p:txBody>
          <a:bodyPr/>
          <a:lstStyle/>
          <a:p>
            <a:pPr algn="l"/>
            <a:r>
              <a:rPr lang="en-US" altLang="zh-CN" sz="3191" b="1" dirty="0">
                <a:latin typeface="Arial" panose="020B0604020202020204" pitchFamily="34" charset="0"/>
                <a:cs typeface="Arial" panose="020B0604020202020204" pitchFamily="34" charset="0"/>
              </a:rPr>
              <a:t>Question 2</a:t>
            </a:r>
            <a:endParaRPr lang="zh-CN" altLang="en-US" sz="3191" b="1"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6E22CF4E-36C7-702F-6D16-117936DC1F68}"/>
              </a:ext>
            </a:extLst>
          </p:cNvPr>
          <p:cNvSpPr txBox="1"/>
          <p:nvPr/>
        </p:nvSpPr>
        <p:spPr>
          <a:xfrm>
            <a:off x="554634" y="949476"/>
            <a:ext cx="10987791" cy="646331"/>
          </a:xfrm>
          <a:prstGeom prst="rect">
            <a:avLst/>
          </a:prstGeom>
          <a:noFill/>
        </p:spPr>
        <p:txBody>
          <a:bodyPr wrap="square">
            <a:spAutoFit/>
          </a:bodyPr>
          <a:lstStyle/>
          <a:p>
            <a:r>
              <a:rPr lang="en-US" altLang="zh-CN" dirty="0"/>
              <a:t>2. Suppose the demand curve for a product is given by Q=300-2P+4I, where I is average income measured in thousands of dollars. The supply curve is Q=3P-50. </a:t>
            </a:r>
          </a:p>
        </p:txBody>
      </p:sp>
      <p:sp>
        <p:nvSpPr>
          <p:cNvPr id="3" name="文本框 2">
            <a:extLst>
              <a:ext uri="{FF2B5EF4-FFF2-40B4-BE49-F238E27FC236}">
                <a16:creationId xmlns:a16="http://schemas.microsoft.com/office/drawing/2014/main" id="{CA23528E-C9DB-5628-CEAC-7A2D0E420F06}"/>
              </a:ext>
            </a:extLst>
          </p:cNvPr>
          <p:cNvSpPr txBox="1"/>
          <p:nvPr/>
        </p:nvSpPr>
        <p:spPr>
          <a:xfrm>
            <a:off x="607100" y="1855853"/>
            <a:ext cx="8342027" cy="369332"/>
          </a:xfrm>
          <a:prstGeom prst="rect">
            <a:avLst/>
          </a:prstGeom>
          <a:noFill/>
        </p:spPr>
        <p:txBody>
          <a:bodyPr wrap="square">
            <a:spAutoFit/>
          </a:bodyPr>
          <a:lstStyle/>
          <a:p>
            <a:r>
              <a:rPr lang="en-US" altLang="zh-CN" dirty="0"/>
              <a:t>a. If I=25, find the market clearing price and quantity for the product.</a:t>
            </a:r>
            <a:endParaRPr lang="zh-CN" altLang="en-US" dirty="0"/>
          </a:p>
        </p:txBody>
      </p:sp>
    </p:spTree>
    <p:extLst>
      <p:ext uri="{BB962C8B-B14F-4D97-AF65-F5344CB8AC3E}">
        <p14:creationId xmlns:p14="http://schemas.microsoft.com/office/powerpoint/2010/main" val="49268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l">
          <a:defRPr sz="1200" dirty="0" smtClean="0">
            <a:effectLst/>
            <a:latin typeface="Times New Roman" panose="02020603050405020304" pitchFamily="18" charset="0"/>
            <a:ea typeface="宋体" panose="02010600030101010101" pitchFamily="2" charset="-122"/>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3343</Words>
  <Application>Microsoft Office PowerPoint</Application>
  <PresentationFormat>宽屏</PresentationFormat>
  <Paragraphs>381</Paragraphs>
  <Slides>34</Slides>
  <Notes>1</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2" baseType="lpstr">
      <vt:lpstr>等线</vt:lpstr>
      <vt:lpstr>等线 Light</vt:lpstr>
      <vt:lpstr>Arial</vt:lpstr>
      <vt:lpstr>Cambria Math</vt:lpstr>
      <vt:lpstr>Times New Roman</vt:lpstr>
      <vt:lpstr>Office 主题​​</vt:lpstr>
      <vt:lpstr>Default Design</vt:lpstr>
      <vt:lpstr>Equation</vt:lpstr>
      <vt:lpstr>HE1001</vt:lpstr>
      <vt:lpstr>Question 1</vt:lpstr>
      <vt:lpstr>Question 1</vt:lpstr>
      <vt:lpstr>Question 1</vt:lpstr>
      <vt:lpstr>Question 1</vt:lpstr>
      <vt:lpstr>Question 1</vt:lpstr>
      <vt:lpstr>Question 1</vt:lpstr>
      <vt:lpstr>Question 1</vt:lpstr>
      <vt:lpstr>Question 2</vt:lpstr>
      <vt:lpstr>Question 2</vt:lpstr>
      <vt:lpstr>Question 2</vt:lpstr>
      <vt:lpstr>Question 2</vt:lpstr>
      <vt:lpstr>Question 2</vt:lpstr>
      <vt:lpstr>Question 2</vt:lpstr>
      <vt:lpstr>Question 3</vt:lpstr>
      <vt:lpstr>Question 3</vt:lpstr>
      <vt:lpstr>Question 3</vt:lpstr>
      <vt:lpstr>Question 3</vt:lpstr>
      <vt:lpstr>Question 3</vt:lpstr>
      <vt:lpstr>Question 3</vt:lpstr>
      <vt:lpstr>Question 4</vt:lpstr>
      <vt:lpstr>Question 4</vt:lpstr>
      <vt:lpstr>Question 1</vt:lpstr>
      <vt:lpstr>Question 1</vt:lpstr>
      <vt:lpstr>Question 1</vt:lpstr>
      <vt:lpstr>Question 1</vt:lpstr>
      <vt:lpstr>Question 1</vt:lpstr>
      <vt:lpstr>Question 1</vt:lpstr>
      <vt:lpstr>Question 2</vt:lpstr>
      <vt:lpstr>Question 2</vt:lpstr>
      <vt:lpstr>Question 2</vt:lpstr>
      <vt:lpstr>Question 2</vt:lpstr>
      <vt:lpstr>Question 2</vt:lpstr>
      <vt:lpstr>Question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HE1001</dc:title>
  <dc:creator>an dong</dc:creator>
  <cp:lastModifiedBy>an dong</cp:lastModifiedBy>
  <cp:revision>43</cp:revision>
  <dcterms:created xsi:type="dcterms:W3CDTF">2023-09-29T09:25:41Z</dcterms:created>
  <dcterms:modified xsi:type="dcterms:W3CDTF">2023-10-08T21:32:42Z</dcterms:modified>
</cp:coreProperties>
</file>