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8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4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5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18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549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94757"/>
            <a:ext cx="5389033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2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1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8861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19"/>
            <a:ext cx="6815667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25147"/>
            <a:ext cx="4011084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5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4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7745338A-6BA8-45FE-B223-828587877403}" type="datetimeFigureOut">
              <a:rPr lang="en-SG" smtClean="0"/>
              <a:t>08/08/2023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B59DD04-3D9B-4BE6-90A9-CB1F6CADCDD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12192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A2FA-5D61-6769-A277-A8210343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Introduction to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E556C-0AA4-F865-CED8-167FAD67E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641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BD02-5213-F4B0-C1FA-2388BD87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"/>
            <a:ext cx="10972800" cy="533400"/>
          </a:xfrm>
        </p:spPr>
        <p:txBody>
          <a:bodyPr>
            <a:normAutofit fontScale="90000"/>
          </a:bodyPr>
          <a:lstStyle/>
          <a:p>
            <a:r>
              <a:rPr lang="en-SG" sz="3600" dirty="0">
                <a:latin typeface="Gill Sans MT" panose="020B0502020104020203" pitchFamily="34" charset="0"/>
              </a:rPr>
              <a:t>Making a Chart using Excel 2007 or Newer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A9DB-1556-1F27-BD5F-1A6344D1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028700"/>
            <a:ext cx="3209925" cy="4736619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Gill Sans MT" panose="020B0502020104020203" pitchFamily="34" charset="0"/>
              </a:rPr>
              <a:t>Another important feature of Excel is the Chart – also called a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A9878-BE6C-2969-09BD-B748AACC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657225"/>
            <a:ext cx="9039224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B049-5905-D1E1-F7F0-7989F9C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94C8-BCF3-37D6-576E-F7D9EFE4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F7780-789A-0FF3-6047-A3FFC939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-2311"/>
            <a:ext cx="10753725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88E47-B253-E7D0-C837-AA4A7048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276600"/>
            <a:ext cx="10753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0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962F-F596-3D11-8EC7-85B834F0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3873-2883-AF7A-2BB9-177C3631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6455-96E5-4C9F-D848-D2E7832D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800" cy="387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8B5A9-2525-1217-06EF-F67AFD5F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18" y="3876123"/>
            <a:ext cx="3640881" cy="29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A3A-0FDA-920C-3E74-DD25B496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707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D5CA-8419-D252-3211-CB42A39A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1275707"/>
            <a:ext cx="11813628" cy="4956927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Gill Sans MT" panose="020B0502020104020203" pitchFamily="34" charset="0"/>
              </a:rPr>
              <a:t>Excel is a spreadsheet program that allows one to enter numerical values or data into the rows or columns of a spreadsheet and to use these numerical entries for calculations, graphs, and statistical analyses</a:t>
            </a:r>
          </a:p>
          <a:p>
            <a:r>
              <a:rPr lang="en-SG" sz="2800" dirty="0">
                <a:latin typeface="Gill Sans MT" panose="020B0502020104020203" pitchFamily="34" charset="0"/>
              </a:rPr>
              <a:t>Spreadsheet – is the computer equivalent of a paper ledger sheet. It consists of a grid made from columns and rows.</a:t>
            </a:r>
          </a:p>
          <a:p>
            <a:pPr lvl="1"/>
            <a:r>
              <a:rPr lang="en-SG" sz="2400" dirty="0">
                <a:latin typeface="Gill Sans MT" panose="020B0502020104020203" pitchFamily="34" charset="0"/>
              </a:rPr>
              <a:t>The spreadsheet environment can make number manipulation easy and somewhat painless. </a:t>
            </a:r>
          </a:p>
          <a:p>
            <a:r>
              <a:rPr lang="en-SG" sz="2800" dirty="0">
                <a:latin typeface="Gill Sans MT" panose="020B0502020104020203" pitchFamily="34" charset="0"/>
              </a:rPr>
              <a:t>The advantage of Excel is that you can experiment with numbers without having to RE-DO all of the calculations. LET THE COMPUTER DO IT FOR YOU!!</a:t>
            </a:r>
          </a:p>
        </p:txBody>
      </p:sp>
    </p:spTree>
    <p:extLst>
      <p:ext uri="{BB962C8B-B14F-4D97-AF65-F5344CB8AC3E}">
        <p14:creationId xmlns:p14="http://schemas.microsoft.com/office/powerpoint/2010/main" val="234841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71B6-C4EE-D427-E264-BD26A1F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15957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Spreadsheet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12BE-BEF6-5A78-D135-E529FC7B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58957"/>
            <a:ext cx="11458575" cy="4506361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Spreadsheets are made up of…</a:t>
            </a:r>
          </a:p>
          <a:p>
            <a:pPr marL="971550" lvl="1" indent="-514350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Columns</a:t>
            </a:r>
          </a:p>
          <a:p>
            <a:pPr marL="971550" lvl="1" indent="-514350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Rows</a:t>
            </a:r>
          </a:p>
          <a:p>
            <a:pPr marL="971550" lvl="1" indent="-514350">
              <a:buAutoNum type="arabicPeriod"/>
            </a:pPr>
            <a:r>
              <a:rPr lang="en-SG" dirty="0">
                <a:latin typeface="Gill Sans MT" panose="020B0502020104020203" pitchFamily="34" charset="0"/>
              </a:rPr>
              <a:t>Cells</a:t>
            </a:r>
          </a:p>
          <a:p>
            <a:pPr marL="457200" lvl="1" indent="0">
              <a:buNone/>
            </a:pPr>
            <a:endParaRPr lang="en-SG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E3DAD-F0C8-3D1F-0777-6E6E4D44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486025"/>
            <a:ext cx="973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1F38-39FA-762E-6D35-702420A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2514-4580-33C3-3C85-E0F6FF51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08F40-0F75-ECF5-D74F-C0A1097E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3931"/>
            <a:ext cx="8520113" cy="3052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329B0-F352-BD08-DA01-E034085E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3146411"/>
            <a:ext cx="8905874" cy="32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393-E991-0247-8EE0-BA987294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19050"/>
            <a:ext cx="10972800" cy="685800"/>
          </a:xfrm>
        </p:spPr>
        <p:txBody>
          <a:bodyPr>
            <a:normAutofit/>
          </a:bodyPr>
          <a:lstStyle/>
          <a:p>
            <a:pPr algn="ctr"/>
            <a:r>
              <a:rPr lang="en-SG" sz="3200" dirty="0">
                <a:latin typeface="Gill Sans MT" panose="020B0502020104020203" pitchFamily="34" charset="0"/>
              </a:rPr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D8B5-8A0B-A83C-96CD-41E7CF2D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79965-C637-0C3E-1F01-671B8CB6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46153"/>
            <a:ext cx="10191750" cy="56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E9-8DBD-1386-45DB-8F5A8C93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857"/>
            <a:ext cx="10972800" cy="769868"/>
          </a:xfrm>
        </p:spPr>
        <p:txBody>
          <a:bodyPr>
            <a:normAutofit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Using Excel to calculate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02D8-0762-3B7F-010C-2C448540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1162373"/>
            <a:ext cx="11427417" cy="4602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>
                <a:latin typeface="Gill Sans MT" panose="020B0502020104020203" pitchFamily="34" charset="0"/>
              </a:rPr>
              <a:t>Formulas or Functions</a:t>
            </a:r>
          </a:p>
          <a:p>
            <a:r>
              <a:rPr lang="en-SG" dirty="0">
                <a:latin typeface="Gill Sans MT" panose="020B0502020104020203" pitchFamily="34" charset="0"/>
              </a:rPr>
              <a:t>Remember that when creating formulas or functions, it is important that you BEGIN it with an equals sign (=).</a:t>
            </a:r>
          </a:p>
          <a:p>
            <a:r>
              <a:rPr lang="en-SG" dirty="0">
                <a:latin typeface="Gill Sans MT" panose="020B0502020104020203" pitchFamily="34" charset="0"/>
              </a:rPr>
              <a:t>Common functions that you will use,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Sum</a:t>
            </a:r>
            <a:r>
              <a:rPr lang="en-SG" dirty="0">
                <a:latin typeface="Gill Sans MT" panose="020B0502020104020203" pitchFamily="34" charset="0"/>
              </a:rPr>
              <a:t> function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Average</a:t>
            </a:r>
            <a:r>
              <a:rPr lang="en-SG" dirty="0">
                <a:latin typeface="Gill Sans MT" panose="020B0502020104020203" pitchFamily="34" charset="0"/>
              </a:rPr>
              <a:t> function</a:t>
            </a:r>
          </a:p>
          <a:p>
            <a:pPr lvl="1"/>
            <a:r>
              <a:rPr lang="en-SG" dirty="0">
                <a:latin typeface="Gill Sans MT" panose="020B0502020104020203" pitchFamily="34" charset="0"/>
              </a:rPr>
              <a:t>The </a:t>
            </a:r>
            <a:r>
              <a:rPr lang="en-SG" b="1" dirty="0">
                <a:latin typeface="Gill Sans MT" panose="020B0502020104020203" pitchFamily="34" charset="0"/>
              </a:rPr>
              <a:t>Standard Deviation </a:t>
            </a:r>
            <a:r>
              <a:rPr lang="en-SG" dirty="0">
                <a:latin typeface="Gill Sans MT" panose="020B0502020104020203" pitchFamily="34" charset="0"/>
              </a:rPr>
              <a:t>function</a:t>
            </a:r>
          </a:p>
          <a:p>
            <a:r>
              <a:rPr lang="en-SG" dirty="0">
                <a:latin typeface="Gill Sans MT" panose="020B0502020104020203" pitchFamily="34" charset="0"/>
              </a:rPr>
              <a:t>A list of formulas or functions is available within Excel under the menu </a:t>
            </a:r>
            <a:r>
              <a:rPr lang="en-SG" b="1" dirty="0">
                <a:latin typeface="Gill Sans MT" panose="020B0502020104020203" pitchFamily="34" charset="0"/>
              </a:rPr>
              <a:t>Formula</a:t>
            </a:r>
            <a:r>
              <a:rPr lang="en-SG" dirty="0">
                <a:latin typeface="Gill Sans MT" panose="020B0502020104020203" pitchFamily="34" charset="0"/>
              </a:rPr>
              <a:t>, down to </a:t>
            </a:r>
            <a:r>
              <a:rPr lang="en-SG" b="1" dirty="0">
                <a:latin typeface="Gill Sans MT" panose="020B0502020104020203" pitchFamily="34" charset="0"/>
              </a:rPr>
              <a:t>Insert Function</a:t>
            </a:r>
          </a:p>
          <a:p>
            <a:r>
              <a:rPr lang="en-SG" dirty="0">
                <a:latin typeface="Gill Sans MT" panose="020B0502020104020203" pitchFamily="34" charset="0"/>
              </a:rPr>
              <a:t>You can also manually insert formulas by typing them directly into the cell where you want the result of the formula to appear.</a:t>
            </a:r>
          </a:p>
          <a:p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0CCC-98ED-B0C0-427F-4BC5CEBA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0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The SUM Function (SUM)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7DC4-5226-8E95-501F-B5E47D9D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43000"/>
            <a:ext cx="5972175" cy="5067299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The SUM Function takes all of the values in each of the specified cells and totals their values.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For example: to get the sum of all the experimental drug group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FE291-78F2-0C0F-7DB8-19DDBEA8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143000"/>
            <a:ext cx="5067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986F-BD82-5E0D-9CCF-7FF65F3C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11207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The AVERAGE function (AVG)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901-B061-DE46-854C-B92A28D6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524001"/>
            <a:ext cx="5838825" cy="4600574"/>
          </a:xfrm>
        </p:spPr>
        <p:txBody>
          <a:bodyPr/>
          <a:lstStyle/>
          <a:p>
            <a:r>
              <a:rPr lang="en-SG">
                <a:latin typeface="Gill Sans MT" panose="020B0502020104020203" pitchFamily="34" charset="0"/>
              </a:rPr>
              <a:t>The AVERAGE is a measure of central tendency and gives you an idea of the typical score.</a:t>
            </a:r>
          </a:p>
          <a:p>
            <a:pPr marL="0" indent="0">
              <a:buNone/>
            </a:pPr>
            <a:endParaRPr lang="en-SG">
              <a:latin typeface="Gill Sans MT" panose="020B0502020104020203" pitchFamily="34" charset="0"/>
            </a:endParaRPr>
          </a:p>
          <a:p>
            <a:r>
              <a:rPr lang="en-SG">
                <a:latin typeface="Gill Sans MT" panose="020B0502020104020203" pitchFamily="34" charset="0"/>
              </a:rPr>
              <a:t>For example: to get the average of the experimental group</a:t>
            </a:r>
            <a:endParaRPr lang="en-SG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240F-A4D1-0DCE-5A39-C74F6AC6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79" y="1022888"/>
            <a:ext cx="5176535" cy="44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CDF6-9F80-367D-FA12-AFA3A889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06432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Standard Deviation Function (STDEV)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51CB-E23B-77C2-7575-C67D6ECE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47801"/>
            <a:ext cx="6572250" cy="4562474"/>
          </a:xfrm>
        </p:spPr>
        <p:txBody>
          <a:bodyPr>
            <a:normAutofit fontScale="925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This function finds the standard deviation of the specified data. The standard deviation is a measure of the spread of variance of the data and gives you an idea of how different each score is from the average.</a:t>
            </a:r>
          </a:p>
          <a:p>
            <a:pPr marL="0" indent="0">
              <a:buNone/>
            </a:pPr>
            <a:endParaRPr lang="en-SG" dirty="0">
              <a:latin typeface="Gill Sans MT" panose="020B0502020104020203" pitchFamily="34" charset="0"/>
            </a:endParaRPr>
          </a:p>
          <a:p>
            <a:r>
              <a:rPr lang="en-SG" dirty="0">
                <a:latin typeface="Gill Sans MT" panose="020B0502020104020203" pitchFamily="34" charset="0"/>
              </a:rPr>
              <a:t>For example – to get the standard deviation of experimental drug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0B260-019D-A733-DCE6-E669B95D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08" y="1447801"/>
            <a:ext cx="5266034" cy="45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78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6EBCBD2-0AED-4307-9DB9-AC897D9A3B2D}" vid="{E2A88710-728B-449B-9470-7836A5BE7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</TotalTime>
  <Words>360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Verdana</vt:lpstr>
      <vt:lpstr>Theme1</vt:lpstr>
      <vt:lpstr>Introduction to Excel</vt:lpstr>
      <vt:lpstr>Excel</vt:lpstr>
      <vt:lpstr>Spreadsheet Basics</vt:lpstr>
      <vt:lpstr>PowerPoint Presentation</vt:lpstr>
      <vt:lpstr>Types of Data</vt:lpstr>
      <vt:lpstr>Using Excel to calculate Descriptive Statistics</vt:lpstr>
      <vt:lpstr>The SUM Function (SUM)</vt:lpstr>
      <vt:lpstr>The AVERAGE function (AVG)</vt:lpstr>
      <vt:lpstr>Standard Deviation Function (STDEV)</vt:lpstr>
      <vt:lpstr>Making a Chart using Excel 2007 or Newer version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Introduction to Excel</dc:title>
  <dc:creator>Vidya Sudarshan (Dr)</dc:creator>
  <cp:lastModifiedBy>Vidya Sudarshan (Dr)</cp:lastModifiedBy>
  <cp:revision>9</cp:revision>
  <dcterms:created xsi:type="dcterms:W3CDTF">2023-01-17T00:18:38Z</dcterms:created>
  <dcterms:modified xsi:type="dcterms:W3CDTF">2023-08-08T01:58:28Z</dcterms:modified>
</cp:coreProperties>
</file>