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4"/>
  </p:sldMasterIdLst>
  <p:notesMasterIdLst>
    <p:notesMasterId r:id="rId37"/>
  </p:notesMasterIdLst>
  <p:handoutMasterIdLst>
    <p:handoutMasterId r:id="rId38"/>
  </p:handoutMasterIdLst>
  <p:sldIdLst>
    <p:sldId id="261" r:id="rId5"/>
    <p:sldId id="329" r:id="rId6"/>
    <p:sldId id="262" r:id="rId7"/>
    <p:sldId id="330" r:id="rId8"/>
    <p:sldId id="295" r:id="rId9"/>
    <p:sldId id="281" r:id="rId10"/>
    <p:sldId id="282" r:id="rId11"/>
    <p:sldId id="340" r:id="rId12"/>
    <p:sldId id="341" r:id="rId13"/>
    <p:sldId id="342" r:id="rId14"/>
    <p:sldId id="343" r:id="rId15"/>
    <p:sldId id="331" r:id="rId16"/>
    <p:sldId id="323" r:id="rId17"/>
    <p:sldId id="332" r:id="rId18"/>
    <p:sldId id="333" r:id="rId19"/>
    <p:sldId id="336" r:id="rId20"/>
    <p:sldId id="337" r:id="rId21"/>
    <p:sldId id="297" r:id="rId22"/>
    <p:sldId id="269" r:id="rId23"/>
    <p:sldId id="320" r:id="rId24"/>
    <p:sldId id="344" r:id="rId25"/>
    <p:sldId id="345" r:id="rId26"/>
    <p:sldId id="346" r:id="rId27"/>
    <p:sldId id="316" r:id="rId28"/>
    <p:sldId id="287" r:id="rId29"/>
    <p:sldId id="347" r:id="rId30"/>
    <p:sldId id="334" r:id="rId31"/>
    <p:sldId id="291" r:id="rId32"/>
    <p:sldId id="292" r:id="rId33"/>
    <p:sldId id="338" r:id="rId34"/>
    <p:sldId id="319" r:id="rId35"/>
    <p:sldId id="26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5F5F5F"/>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46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C1E49-DBE6-4B16-B6C8-BBB2847BF87A}" type="doc">
      <dgm:prSet loTypeId="urn:microsoft.com/office/officeart/2016/7/layout/ChevronBlockProcess" loCatId="process" qsTypeId="urn:microsoft.com/office/officeart/2005/8/quickstyle/simple1" qsCatId="simple" csTypeId="urn:microsoft.com/office/officeart/2005/8/colors/colorful5" csCatId="colorful" phldr="1"/>
      <dgm:spPr/>
      <dgm:t>
        <a:bodyPr/>
        <a:lstStyle/>
        <a:p>
          <a:endParaRPr lang="en-US"/>
        </a:p>
      </dgm:t>
    </dgm:pt>
    <dgm:pt modelId="{F37042BD-6323-489C-8A5F-90DD9DE91F6D}">
      <dgm:prSet custT="1"/>
      <dgm:spPr/>
      <dgm:t>
        <a:bodyPr/>
        <a:lstStyle/>
        <a:p>
          <a:r>
            <a:rPr lang="en-US" sz="1600" dirty="0">
              <a:solidFill>
                <a:schemeClr val="tx1"/>
              </a:solidFill>
              <a:latin typeface="Gill Sans MT" panose="020B0502020104020203" pitchFamily="34" charset="0"/>
            </a:rPr>
            <a:t>Apply</a:t>
          </a:r>
        </a:p>
      </dgm:t>
    </dgm:pt>
    <dgm:pt modelId="{0304F2B5-93E0-4D1B-805C-F16CA132CAB1}" type="parTrans" cxnId="{564F9E0B-DD75-40C1-9A66-E656832BF442}">
      <dgm:prSet/>
      <dgm:spPr/>
      <dgm:t>
        <a:bodyPr/>
        <a:lstStyle/>
        <a:p>
          <a:endParaRPr lang="en-US" sz="1600"/>
        </a:p>
      </dgm:t>
    </dgm:pt>
    <dgm:pt modelId="{7B2295A0-A96B-4500-B96E-10FBBA0C9D47}" type="sibTrans" cxnId="{564F9E0B-DD75-40C1-9A66-E656832BF442}">
      <dgm:prSet/>
      <dgm:spPr/>
      <dgm:t>
        <a:bodyPr/>
        <a:lstStyle/>
        <a:p>
          <a:endParaRPr lang="en-US" sz="1600"/>
        </a:p>
      </dgm:t>
    </dgm:pt>
    <dgm:pt modelId="{D0E323B8-1973-42C9-96CC-E2AD0BB37CEE}">
      <dgm:prSet custT="1"/>
      <dgm:spPr/>
      <dgm:t>
        <a:bodyPr/>
        <a:lstStyle/>
        <a:p>
          <a:pPr algn="l"/>
          <a:r>
            <a:rPr lang="en-US" sz="1600" dirty="0">
              <a:latin typeface="Gill Sans MT" panose="020B0502020104020203" pitchFamily="34" charset="0"/>
            </a:rPr>
            <a:t>structured approaches to solve complex problems by breaking them into subproblems.</a:t>
          </a:r>
        </a:p>
      </dgm:t>
    </dgm:pt>
    <dgm:pt modelId="{797EAF48-1FDA-44BD-8B43-7B1D28178576}" type="parTrans" cxnId="{F1F3D710-D3D9-4E3C-8692-FF74C003AE78}">
      <dgm:prSet/>
      <dgm:spPr/>
      <dgm:t>
        <a:bodyPr/>
        <a:lstStyle/>
        <a:p>
          <a:endParaRPr lang="en-US" sz="1600"/>
        </a:p>
      </dgm:t>
    </dgm:pt>
    <dgm:pt modelId="{3BBC33B5-97B0-45C0-938F-8DF89171A5AF}" type="sibTrans" cxnId="{F1F3D710-D3D9-4E3C-8692-FF74C003AE78}">
      <dgm:prSet/>
      <dgm:spPr/>
      <dgm:t>
        <a:bodyPr/>
        <a:lstStyle/>
        <a:p>
          <a:endParaRPr lang="en-US" sz="1600"/>
        </a:p>
      </dgm:t>
    </dgm:pt>
    <dgm:pt modelId="{69408480-7267-4E0D-81D7-0EAA2A09A756}">
      <dgm:prSet custT="1"/>
      <dgm:spPr/>
      <dgm:t>
        <a:bodyPr/>
        <a:lstStyle/>
        <a:p>
          <a:r>
            <a:rPr lang="en-US" sz="1600" dirty="0">
              <a:solidFill>
                <a:schemeClr val="tx1"/>
              </a:solidFill>
              <a:latin typeface="Gill Sans MT" panose="020B0502020104020203" pitchFamily="34" charset="0"/>
            </a:rPr>
            <a:t>Apply</a:t>
          </a:r>
        </a:p>
      </dgm:t>
    </dgm:pt>
    <dgm:pt modelId="{963D1EC6-E3DB-495E-9969-774C6D8AD5C2}" type="parTrans" cxnId="{000A6B51-F6CF-4C5F-BAD3-5F8967D665B0}">
      <dgm:prSet/>
      <dgm:spPr/>
      <dgm:t>
        <a:bodyPr/>
        <a:lstStyle/>
        <a:p>
          <a:endParaRPr lang="en-US" sz="1600"/>
        </a:p>
      </dgm:t>
    </dgm:pt>
    <dgm:pt modelId="{4D3E9F2B-1133-4284-8B41-0BBDED659E07}" type="sibTrans" cxnId="{000A6B51-F6CF-4C5F-BAD3-5F8967D665B0}">
      <dgm:prSet/>
      <dgm:spPr/>
      <dgm:t>
        <a:bodyPr/>
        <a:lstStyle/>
        <a:p>
          <a:endParaRPr lang="en-US" sz="1600"/>
        </a:p>
      </dgm:t>
    </dgm:pt>
    <dgm:pt modelId="{9F223D44-E859-49EF-81DF-87D6A9268405}">
      <dgm:prSet custT="1"/>
      <dgm:spPr/>
      <dgm:t>
        <a:bodyPr/>
        <a:lstStyle/>
        <a:p>
          <a:r>
            <a:rPr lang="en-US" sz="1600" dirty="0">
              <a:latin typeface="Gill Sans MT" panose="020B0502020104020203" pitchFamily="34" charset="0"/>
            </a:rPr>
            <a:t>quantitative reasoning to analyze data, guide problem-solving, and support decision making.</a:t>
          </a:r>
        </a:p>
      </dgm:t>
    </dgm:pt>
    <dgm:pt modelId="{BE4CDD5E-EAA5-46A6-86D9-A235FB41E57C}" type="parTrans" cxnId="{828CB5F9-E9D2-4C94-9934-621183016CCA}">
      <dgm:prSet/>
      <dgm:spPr/>
      <dgm:t>
        <a:bodyPr/>
        <a:lstStyle/>
        <a:p>
          <a:endParaRPr lang="en-US" sz="1600"/>
        </a:p>
      </dgm:t>
    </dgm:pt>
    <dgm:pt modelId="{26C20BCE-0C7A-4C5B-B1B5-2FFFA57FCFBA}" type="sibTrans" cxnId="{828CB5F9-E9D2-4C94-9934-621183016CCA}">
      <dgm:prSet/>
      <dgm:spPr/>
      <dgm:t>
        <a:bodyPr/>
        <a:lstStyle/>
        <a:p>
          <a:endParaRPr lang="en-US" sz="1600"/>
        </a:p>
      </dgm:t>
    </dgm:pt>
    <dgm:pt modelId="{B7923036-D1E3-4686-90CF-578F7473CE66}">
      <dgm:prSet custT="1"/>
      <dgm:spPr/>
      <dgm:t>
        <a:bodyPr/>
        <a:lstStyle/>
        <a:p>
          <a:r>
            <a:rPr lang="en-US" sz="1600" dirty="0">
              <a:solidFill>
                <a:schemeClr val="tx1"/>
              </a:solidFill>
              <a:latin typeface="Gill Sans MT" panose="020B0502020104020203" pitchFamily="34" charset="0"/>
            </a:rPr>
            <a:t>Use</a:t>
          </a:r>
        </a:p>
      </dgm:t>
    </dgm:pt>
    <dgm:pt modelId="{EC4CCAC4-FD8D-4B93-81D6-5C8E10381E64}" type="parTrans" cxnId="{29D5A77A-BC49-451A-9C39-03C6BB56A982}">
      <dgm:prSet/>
      <dgm:spPr/>
      <dgm:t>
        <a:bodyPr/>
        <a:lstStyle/>
        <a:p>
          <a:endParaRPr lang="en-US" sz="1600"/>
        </a:p>
      </dgm:t>
    </dgm:pt>
    <dgm:pt modelId="{F54843C3-2DB2-4550-B9D5-F5398FD98074}" type="sibTrans" cxnId="{29D5A77A-BC49-451A-9C39-03C6BB56A982}">
      <dgm:prSet/>
      <dgm:spPr/>
      <dgm:t>
        <a:bodyPr/>
        <a:lstStyle/>
        <a:p>
          <a:endParaRPr lang="en-US" sz="1600"/>
        </a:p>
      </dgm:t>
    </dgm:pt>
    <dgm:pt modelId="{DFC98885-038C-4358-BD47-F9F8193EB5E4}">
      <dgm:prSet custT="1"/>
      <dgm:spPr/>
      <dgm:t>
        <a:bodyPr/>
        <a:lstStyle/>
        <a:p>
          <a:r>
            <a:rPr lang="en-US" sz="1600" dirty="0">
              <a:latin typeface="Gill Sans MT" panose="020B0502020104020203" pitchFamily="34" charset="0"/>
            </a:rPr>
            <a:t>digital tools and technologies to search for, assess, analyze, develop, and share digital content and solutions through different media forms.</a:t>
          </a:r>
        </a:p>
      </dgm:t>
    </dgm:pt>
    <dgm:pt modelId="{5AAF7F78-4DBB-4E1B-B55F-EC7AE27CFB85}" type="parTrans" cxnId="{DFAF7DFD-0AAF-4092-8316-9C8BFA2F95E4}">
      <dgm:prSet/>
      <dgm:spPr/>
      <dgm:t>
        <a:bodyPr/>
        <a:lstStyle/>
        <a:p>
          <a:endParaRPr lang="en-US" sz="1600"/>
        </a:p>
      </dgm:t>
    </dgm:pt>
    <dgm:pt modelId="{7C53E90C-F60D-4924-B68B-5B80BD92EB6B}" type="sibTrans" cxnId="{DFAF7DFD-0AAF-4092-8316-9C8BFA2F95E4}">
      <dgm:prSet/>
      <dgm:spPr/>
      <dgm:t>
        <a:bodyPr/>
        <a:lstStyle/>
        <a:p>
          <a:endParaRPr lang="en-US" sz="1600"/>
        </a:p>
      </dgm:t>
    </dgm:pt>
    <dgm:pt modelId="{B1F2A4C1-8097-4591-89D8-C9D9D972F916}">
      <dgm:prSet custT="1"/>
      <dgm:spPr/>
      <dgm:t>
        <a:bodyPr/>
        <a:lstStyle/>
        <a:p>
          <a:r>
            <a:rPr lang="en-US" sz="1600" dirty="0">
              <a:solidFill>
                <a:schemeClr val="tx1"/>
              </a:solidFill>
              <a:latin typeface="Gill Sans MT" panose="020B0502020104020203" pitchFamily="34" charset="0"/>
            </a:rPr>
            <a:t>Interact and collaborate</a:t>
          </a:r>
        </a:p>
      </dgm:t>
    </dgm:pt>
    <dgm:pt modelId="{273ECEA6-A521-4382-BED3-0DCB09FADEE5}" type="parTrans" cxnId="{50254118-BF06-42DC-BB1F-7CDDD9951EAD}">
      <dgm:prSet/>
      <dgm:spPr/>
      <dgm:t>
        <a:bodyPr/>
        <a:lstStyle/>
        <a:p>
          <a:endParaRPr lang="en-US" sz="1600"/>
        </a:p>
      </dgm:t>
    </dgm:pt>
    <dgm:pt modelId="{E3C13C9B-43AA-43FC-A1DD-813D41DC329B}" type="sibTrans" cxnId="{50254118-BF06-42DC-BB1F-7CDDD9951EAD}">
      <dgm:prSet/>
      <dgm:spPr/>
      <dgm:t>
        <a:bodyPr/>
        <a:lstStyle/>
        <a:p>
          <a:endParaRPr lang="en-US" sz="1600"/>
        </a:p>
      </dgm:t>
    </dgm:pt>
    <dgm:pt modelId="{0F9BDFEA-2394-4BC7-834D-F99B0C582E27}">
      <dgm:prSet custT="1"/>
      <dgm:spPr/>
      <dgm:t>
        <a:bodyPr/>
        <a:lstStyle/>
        <a:p>
          <a:pPr>
            <a:lnSpc>
              <a:spcPct val="100000"/>
            </a:lnSpc>
            <a:spcAft>
              <a:spcPts val="0"/>
            </a:spcAft>
          </a:pPr>
          <a:r>
            <a:rPr lang="en-US" sz="1600" dirty="0">
              <a:latin typeface="Gill Sans MT" panose="020B0502020104020203" pitchFamily="34" charset="0"/>
            </a:rPr>
            <a:t>through digital platforms</a:t>
          </a:r>
        </a:p>
        <a:p>
          <a:pPr>
            <a:lnSpc>
              <a:spcPct val="100000"/>
            </a:lnSpc>
            <a:spcAft>
              <a:spcPts val="0"/>
            </a:spcAft>
          </a:pPr>
          <a:r>
            <a:rPr lang="en-US" sz="1600" dirty="0">
              <a:latin typeface="Gill Sans MT" panose="020B0502020104020203" pitchFamily="34" charset="0"/>
            </a:rPr>
            <a:t>/channels.</a:t>
          </a:r>
        </a:p>
      </dgm:t>
    </dgm:pt>
    <dgm:pt modelId="{B6E8C4E9-EA36-46DA-A0B9-69481008D6DF}" type="parTrans" cxnId="{FAC1D677-0756-43E3-AD55-F4E716B73D92}">
      <dgm:prSet/>
      <dgm:spPr/>
      <dgm:t>
        <a:bodyPr/>
        <a:lstStyle/>
        <a:p>
          <a:endParaRPr lang="en-US" sz="1600"/>
        </a:p>
      </dgm:t>
    </dgm:pt>
    <dgm:pt modelId="{4122EEF2-4F07-4946-9D79-B91FFEB1DC6C}" type="sibTrans" cxnId="{FAC1D677-0756-43E3-AD55-F4E716B73D92}">
      <dgm:prSet/>
      <dgm:spPr/>
      <dgm:t>
        <a:bodyPr/>
        <a:lstStyle/>
        <a:p>
          <a:endParaRPr lang="en-US" sz="1600"/>
        </a:p>
      </dgm:t>
    </dgm:pt>
    <dgm:pt modelId="{914BE2C4-888A-4524-9B21-5086E0F72D9F}">
      <dgm:prSet custT="1"/>
      <dgm:spPr/>
      <dgm:t>
        <a:bodyPr/>
        <a:lstStyle/>
        <a:p>
          <a:r>
            <a:rPr lang="en-US" sz="1600" dirty="0">
              <a:solidFill>
                <a:schemeClr val="tx1"/>
              </a:solidFill>
              <a:latin typeface="Gill Sans MT" panose="020B0502020104020203" pitchFamily="34" charset="0"/>
            </a:rPr>
            <a:t>Demonstrate</a:t>
          </a:r>
        </a:p>
      </dgm:t>
    </dgm:pt>
    <dgm:pt modelId="{B987DA3F-609E-4707-8711-9C1642DF01F8}" type="parTrans" cxnId="{C88D7E8F-C8F5-4E93-9321-ECC029843D35}">
      <dgm:prSet/>
      <dgm:spPr/>
      <dgm:t>
        <a:bodyPr/>
        <a:lstStyle/>
        <a:p>
          <a:endParaRPr lang="en-US" sz="1600"/>
        </a:p>
      </dgm:t>
    </dgm:pt>
    <dgm:pt modelId="{7864EE68-6B40-42EE-BBB2-3071A8AD9EF4}" type="sibTrans" cxnId="{C88D7E8F-C8F5-4E93-9321-ECC029843D35}">
      <dgm:prSet/>
      <dgm:spPr/>
      <dgm:t>
        <a:bodyPr/>
        <a:lstStyle/>
        <a:p>
          <a:endParaRPr lang="en-US" sz="1600"/>
        </a:p>
      </dgm:t>
    </dgm:pt>
    <dgm:pt modelId="{D7B4A527-8816-487A-9416-6B16CFE11B1C}">
      <dgm:prSet custT="1"/>
      <dgm:spPr/>
      <dgm:t>
        <a:bodyPr/>
        <a:lstStyle/>
        <a:p>
          <a:r>
            <a:rPr lang="en-US" sz="1600" dirty="0">
              <a:latin typeface="Gill Sans MT" panose="020B0502020104020203" pitchFamily="34" charset="0"/>
            </a:rPr>
            <a:t>one’s use of digital technology and online presence responsibly, ethically, legally, and with care.</a:t>
          </a:r>
        </a:p>
      </dgm:t>
    </dgm:pt>
    <dgm:pt modelId="{25D467FD-EE8D-4571-9ED4-F23254562312}" type="parTrans" cxnId="{0907B607-EC85-4113-A6F3-B7B3FB72B094}">
      <dgm:prSet/>
      <dgm:spPr/>
      <dgm:t>
        <a:bodyPr/>
        <a:lstStyle/>
        <a:p>
          <a:endParaRPr lang="en-US" sz="1600"/>
        </a:p>
      </dgm:t>
    </dgm:pt>
    <dgm:pt modelId="{B70C2583-5E09-453D-862E-106CC367E375}" type="sibTrans" cxnId="{0907B607-EC85-4113-A6F3-B7B3FB72B094}">
      <dgm:prSet/>
      <dgm:spPr/>
      <dgm:t>
        <a:bodyPr/>
        <a:lstStyle/>
        <a:p>
          <a:endParaRPr lang="en-US" sz="1600"/>
        </a:p>
      </dgm:t>
    </dgm:pt>
    <dgm:pt modelId="{8CEBEE85-FB3C-4897-B6AF-253CC4ACB474}">
      <dgm:prSet custT="1"/>
      <dgm:spPr/>
      <dgm:t>
        <a:bodyPr/>
        <a:lstStyle/>
        <a:p>
          <a:r>
            <a:rPr lang="en-US" sz="1600" dirty="0">
              <a:solidFill>
                <a:schemeClr val="tx1"/>
              </a:solidFill>
              <a:latin typeface="Gill Sans MT" panose="020B0502020104020203" pitchFamily="34" charset="0"/>
            </a:rPr>
            <a:t>Describe</a:t>
          </a:r>
        </a:p>
      </dgm:t>
    </dgm:pt>
    <dgm:pt modelId="{C0068E05-4524-416C-B590-7C2FC7260436}" type="parTrans" cxnId="{C0AFE647-B059-41F5-B8C8-8AAD86E92495}">
      <dgm:prSet/>
      <dgm:spPr/>
      <dgm:t>
        <a:bodyPr/>
        <a:lstStyle/>
        <a:p>
          <a:endParaRPr lang="en-US" sz="1600"/>
        </a:p>
      </dgm:t>
    </dgm:pt>
    <dgm:pt modelId="{D4BD985B-F683-4E67-A930-524287B4365E}" type="sibTrans" cxnId="{C0AFE647-B059-41F5-B8C8-8AAD86E92495}">
      <dgm:prSet/>
      <dgm:spPr/>
      <dgm:t>
        <a:bodyPr/>
        <a:lstStyle/>
        <a:p>
          <a:endParaRPr lang="en-US" sz="1600"/>
        </a:p>
      </dgm:t>
    </dgm:pt>
    <dgm:pt modelId="{EEA6B652-E039-4EFD-B2A1-4ED9BB576BB6}">
      <dgm:prSet custT="1"/>
      <dgm:spPr/>
      <dgm:t>
        <a:bodyPr/>
        <a:lstStyle/>
        <a:p>
          <a:r>
            <a:rPr lang="en-US" sz="1600" dirty="0">
              <a:latin typeface="Gill Sans MT" panose="020B0502020104020203" pitchFamily="34" charset="0"/>
            </a:rPr>
            <a:t>current developments and issues in the digital world.</a:t>
          </a:r>
        </a:p>
      </dgm:t>
    </dgm:pt>
    <dgm:pt modelId="{F125E139-B032-472C-81FD-DD0519EFB0A7}" type="parTrans" cxnId="{8CC16D0C-1CAC-4D0C-B8A1-D7919952E4E1}">
      <dgm:prSet/>
      <dgm:spPr/>
      <dgm:t>
        <a:bodyPr/>
        <a:lstStyle/>
        <a:p>
          <a:endParaRPr lang="en-US" sz="1600"/>
        </a:p>
      </dgm:t>
    </dgm:pt>
    <dgm:pt modelId="{86AA2D21-612B-4618-9C37-1E8AB16D34BB}" type="sibTrans" cxnId="{8CC16D0C-1CAC-4D0C-B8A1-D7919952E4E1}">
      <dgm:prSet/>
      <dgm:spPr/>
      <dgm:t>
        <a:bodyPr/>
        <a:lstStyle/>
        <a:p>
          <a:endParaRPr lang="en-US" sz="1600"/>
        </a:p>
      </dgm:t>
    </dgm:pt>
    <dgm:pt modelId="{1E0494B6-D56C-44B1-B3FD-07D1771D0B91}" type="pres">
      <dgm:prSet presAssocID="{0FBC1E49-DBE6-4B16-B6C8-BBB2847BF87A}" presName="Name0" presStyleCnt="0">
        <dgm:presLayoutVars>
          <dgm:dir/>
          <dgm:animLvl val="lvl"/>
          <dgm:resizeHandles val="exact"/>
        </dgm:presLayoutVars>
      </dgm:prSet>
      <dgm:spPr/>
    </dgm:pt>
    <dgm:pt modelId="{F57E93DF-B728-4C42-B3B7-7539F4F7F02F}" type="pres">
      <dgm:prSet presAssocID="{F37042BD-6323-489C-8A5F-90DD9DE91F6D}" presName="composite" presStyleCnt="0"/>
      <dgm:spPr/>
    </dgm:pt>
    <dgm:pt modelId="{5A60A6AB-26C5-469E-9116-6E3F13BF2222}" type="pres">
      <dgm:prSet presAssocID="{F37042BD-6323-489C-8A5F-90DD9DE91F6D}" presName="parTx" presStyleLbl="alignNode1" presStyleIdx="0" presStyleCnt="6">
        <dgm:presLayoutVars>
          <dgm:chMax val="0"/>
          <dgm:chPref val="0"/>
        </dgm:presLayoutVars>
      </dgm:prSet>
      <dgm:spPr/>
    </dgm:pt>
    <dgm:pt modelId="{AC486CBB-BCEB-4143-AACD-EA754252EC80}" type="pres">
      <dgm:prSet presAssocID="{F37042BD-6323-489C-8A5F-90DD9DE91F6D}" presName="desTx" presStyleLbl="alignAccFollowNode1" presStyleIdx="0" presStyleCnt="6">
        <dgm:presLayoutVars/>
      </dgm:prSet>
      <dgm:spPr/>
    </dgm:pt>
    <dgm:pt modelId="{C024126A-EC58-4828-AF4B-692C6BD57A00}" type="pres">
      <dgm:prSet presAssocID="{7B2295A0-A96B-4500-B96E-10FBBA0C9D47}" presName="space" presStyleCnt="0"/>
      <dgm:spPr/>
    </dgm:pt>
    <dgm:pt modelId="{60BBAD53-B5E0-4017-B4B5-2EAF53679EBC}" type="pres">
      <dgm:prSet presAssocID="{69408480-7267-4E0D-81D7-0EAA2A09A756}" presName="composite" presStyleCnt="0"/>
      <dgm:spPr/>
    </dgm:pt>
    <dgm:pt modelId="{322CAA9F-B223-4419-BB4D-38C5FC4AC91F}" type="pres">
      <dgm:prSet presAssocID="{69408480-7267-4E0D-81D7-0EAA2A09A756}" presName="parTx" presStyleLbl="alignNode1" presStyleIdx="1" presStyleCnt="6">
        <dgm:presLayoutVars>
          <dgm:chMax val="0"/>
          <dgm:chPref val="0"/>
        </dgm:presLayoutVars>
      </dgm:prSet>
      <dgm:spPr/>
    </dgm:pt>
    <dgm:pt modelId="{64DFDD0D-8A07-4568-B0CB-8418B558D09E}" type="pres">
      <dgm:prSet presAssocID="{69408480-7267-4E0D-81D7-0EAA2A09A756}" presName="desTx" presStyleLbl="alignAccFollowNode1" presStyleIdx="1" presStyleCnt="6">
        <dgm:presLayoutVars/>
      </dgm:prSet>
      <dgm:spPr/>
    </dgm:pt>
    <dgm:pt modelId="{63D48274-BB28-4930-AEDF-0B7EC60BB34B}" type="pres">
      <dgm:prSet presAssocID="{4D3E9F2B-1133-4284-8B41-0BBDED659E07}" presName="space" presStyleCnt="0"/>
      <dgm:spPr/>
    </dgm:pt>
    <dgm:pt modelId="{F54545AF-D07D-49C0-90B1-AF2756C627DE}" type="pres">
      <dgm:prSet presAssocID="{B7923036-D1E3-4686-90CF-578F7473CE66}" presName="composite" presStyleCnt="0"/>
      <dgm:spPr/>
    </dgm:pt>
    <dgm:pt modelId="{1775CE71-B2FF-4942-9CBF-15EF8CD9031F}" type="pres">
      <dgm:prSet presAssocID="{B7923036-D1E3-4686-90CF-578F7473CE66}" presName="parTx" presStyleLbl="alignNode1" presStyleIdx="2" presStyleCnt="6">
        <dgm:presLayoutVars>
          <dgm:chMax val="0"/>
          <dgm:chPref val="0"/>
        </dgm:presLayoutVars>
      </dgm:prSet>
      <dgm:spPr/>
    </dgm:pt>
    <dgm:pt modelId="{BA97874F-E837-4E19-92BC-96EC9140DCD4}" type="pres">
      <dgm:prSet presAssocID="{B7923036-D1E3-4686-90CF-578F7473CE66}" presName="desTx" presStyleLbl="alignAccFollowNode1" presStyleIdx="2" presStyleCnt="6">
        <dgm:presLayoutVars/>
      </dgm:prSet>
      <dgm:spPr/>
    </dgm:pt>
    <dgm:pt modelId="{6E624A44-30EA-4E8A-8203-70E40BAA64B9}" type="pres">
      <dgm:prSet presAssocID="{F54843C3-2DB2-4550-B9D5-F5398FD98074}" presName="space" presStyleCnt="0"/>
      <dgm:spPr/>
    </dgm:pt>
    <dgm:pt modelId="{AE186053-6053-4E13-BC87-EAE766D4C609}" type="pres">
      <dgm:prSet presAssocID="{B1F2A4C1-8097-4591-89D8-C9D9D972F916}" presName="composite" presStyleCnt="0"/>
      <dgm:spPr/>
    </dgm:pt>
    <dgm:pt modelId="{18C10BDA-02CF-47A1-886D-F0D2F09E0189}" type="pres">
      <dgm:prSet presAssocID="{B1F2A4C1-8097-4591-89D8-C9D9D972F916}" presName="parTx" presStyleLbl="alignNode1" presStyleIdx="3" presStyleCnt="6">
        <dgm:presLayoutVars>
          <dgm:chMax val="0"/>
          <dgm:chPref val="0"/>
        </dgm:presLayoutVars>
      </dgm:prSet>
      <dgm:spPr/>
    </dgm:pt>
    <dgm:pt modelId="{AA309509-FC8C-4EA7-9D02-AAAB9CB2056B}" type="pres">
      <dgm:prSet presAssocID="{B1F2A4C1-8097-4591-89D8-C9D9D972F916}" presName="desTx" presStyleLbl="alignAccFollowNode1" presStyleIdx="3" presStyleCnt="6">
        <dgm:presLayoutVars/>
      </dgm:prSet>
      <dgm:spPr/>
    </dgm:pt>
    <dgm:pt modelId="{E13AC9EC-76B3-4508-8386-B6F869921CAB}" type="pres">
      <dgm:prSet presAssocID="{E3C13C9B-43AA-43FC-A1DD-813D41DC329B}" presName="space" presStyleCnt="0"/>
      <dgm:spPr/>
    </dgm:pt>
    <dgm:pt modelId="{33D96387-96C2-459E-8286-B0B691C66D8B}" type="pres">
      <dgm:prSet presAssocID="{914BE2C4-888A-4524-9B21-5086E0F72D9F}" presName="composite" presStyleCnt="0"/>
      <dgm:spPr/>
    </dgm:pt>
    <dgm:pt modelId="{60720316-FF8C-4ACA-8307-7E15D5A30C0C}" type="pres">
      <dgm:prSet presAssocID="{914BE2C4-888A-4524-9B21-5086E0F72D9F}" presName="parTx" presStyleLbl="alignNode1" presStyleIdx="4" presStyleCnt="6">
        <dgm:presLayoutVars>
          <dgm:chMax val="0"/>
          <dgm:chPref val="0"/>
        </dgm:presLayoutVars>
      </dgm:prSet>
      <dgm:spPr/>
    </dgm:pt>
    <dgm:pt modelId="{B27BD447-FDA8-49E0-BFFC-7AF5E1382C9F}" type="pres">
      <dgm:prSet presAssocID="{914BE2C4-888A-4524-9B21-5086E0F72D9F}" presName="desTx" presStyleLbl="alignAccFollowNode1" presStyleIdx="4" presStyleCnt="6">
        <dgm:presLayoutVars/>
      </dgm:prSet>
      <dgm:spPr/>
    </dgm:pt>
    <dgm:pt modelId="{5C2574A7-59C7-4A01-8908-5ED7FC439460}" type="pres">
      <dgm:prSet presAssocID="{7864EE68-6B40-42EE-BBB2-3071A8AD9EF4}" presName="space" presStyleCnt="0"/>
      <dgm:spPr/>
    </dgm:pt>
    <dgm:pt modelId="{27478616-D706-495D-98DC-78FCC3201387}" type="pres">
      <dgm:prSet presAssocID="{8CEBEE85-FB3C-4897-B6AF-253CC4ACB474}" presName="composite" presStyleCnt="0"/>
      <dgm:spPr/>
    </dgm:pt>
    <dgm:pt modelId="{D00B051E-02FA-4072-BCF4-03C58BB7490B}" type="pres">
      <dgm:prSet presAssocID="{8CEBEE85-FB3C-4897-B6AF-253CC4ACB474}" presName="parTx" presStyleLbl="alignNode1" presStyleIdx="5" presStyleCnt="6">
        <dgm:presLayoutVars>
          <dgm:chMax val="0"/>
          <dgm:chPref val="0"/>
        </dgm:presLayoutVars>
      </dgm:prSet>
      <dgm:spPr/>
    </dgm:pt>
    <dgm:pt modelId="{1DBBA80F-F1FB-47AC-B71B-825E3637E568}" type="pres">
      <dgm:prSet presAssocID="{8CEBEE85-FB3C-4897-B6AF-253CC4ACB474}" presName="desTx" presStyleLbl="alignAccFollowNode1" presStyleIdx="5" presStyleCnt="6">
        <dgm:presLayoutVars/>
      </dgm:prSet>
      <dgm:spPr/>
    </dgm:pt>
  </dgm:ptLst>
  <dgm:cxnLst>
    <dgm:cxn modelId="{0907B607-EC85-4113-A6F3-B7B3FB72B094}" srcId="{914BE2C4-888A-4524-9B21-5086E0F72D9F}" destId="{D7B4A527-8816-487A-9416-6B16CFE11B1C}" srcOrd="0" destOrd="0" parTransId="{25D467FD-EE8D-4571-9ED4-F23254562312}" sibTransId="{B70C2583-5E09-453D-862E-106CC367E375}"/>
    <dgm:cxn modelId="{CDA3CF07-4E34-4149-AB71-66CB2582FEAB}" type="presOf" srcId="{D7B4A527-8816-487A-9416-6B16CFE11B1C}" destId="{B27BD447-FDA8-49E0-BFFC-7AF5E1382C9F}" srcOrd="0" destOrd="0" presId="urn:microsoft.com/office/officeart/2016/7/layout/ChevronBlockProcess"/>
    <dgm:cxn modelId="{564F9E0B-DD75-40C1-9A66-E656832BF442}" srcId="{0FBC1E49-DBE6-4B16-B6C8-BBB2847BF87A}" destId="{F37042BD-6323-489C-8A5F-90DD9DE91F6D}" srcOrd="0" destOrd="0" parTransId="{0304F2B5-93E0-4D1B-805C-F16CA132CAB1}" sibTransId="{7B2295A0-A96B-4500-B96E-10FBBA0C9D47}"/>
    <dgm:cxn modelId="{8CC16D0C-1CAC-4D0C-B8A1-D7919952E4E1}" srcId="{8CEBEE85-FB3C-4897-B6AF-253CC4ACB474}" destId="{EEA6B652-E039-4EFD-B2A1-4ED9BB576BB6}" srcOrd="0" destOrd="0" parTransId="{F125E139-B032-472C-81FD-DD0519EFB0A7}" sibTransId="{86AA2D21-612B-4618-9C37-1E8AB16D34BB}"/>
    <dgm:cxn modelId="{50934E0E-D04B-43D2-B157-7BDBB0868173}" type="presOf" srcId="{F37042BD-6323-489C-8A5F-90DD9DE91F6D}" destId="{5A60A6AB-26C5-469E-9116-6E3F13BF2222}" srcOrd="0" destOrd="0" presId="urn:microsoft.com/office/officeart/2016/7/layout/ChevronBlockProcess"/>
    <dgm:cxn modelId="{EF37AA0F-FC08-4803-89FE-2F6EB0F31AA0}" type="presOf" srcId="{9F223D44-E859-49EF-81DF-87D6A9268405}" destId="{64DFDD0D-8A07-4568-B0CB-8418B558D09E}" srcOrd="0" destOrd="0" presId="urn:microsoft.com/office/officeart/2016/7/layout/ChevronBlockProcess"/>
    <dgm:cxn modelId="{F1F3D710-D3D9-4E3C-8692-FF74C003AE78}" srcId="{F37042BD-6323-489C-8A5F-90DD9DE91F6D}" destId="{D0E323B8-1973-42C9-96CC-E2AD0BB37CEE}" srcOrd="0" destOrd="0" parTransId="{797EAF48-1FDA-44BD-8B43-7B1D28178576}" sibTransId="{3BBC33B5-97B0-45C0-938F-8DF89171A5AF}"/>
    <dgm:cxn modelId="{50254118-BF06-42DC-BB1F-7CDDD9951EAD}" srcId="{0FBC1E49-DBE6-4B16-B6C8-BBB2847BF87A}" destId="{B1F2A4C1-8097-4591-89D8-C9D9D972F916}" srcOrd="3" destOrd="0" parTransId="{273ECEA6-A521-4382-BED3-0DCB09FADEE5}" sibTransId="{E3C13C9B-43AA-43FC-A1DD-813D41DC329B}"/>
    <dgm:cxn modelId="{44769025-6883-40EE-AD98-2E47EF96981F}" type="presOf" srcId="{B7923036-D1E3-4686-90CF-578F7473CE66}" destId="{1775CE71-B2FF-4942-9CBF-15EF8CD9031F}" srcOrd="0" destOrd="0" presId="urn:microsoft.com/office/officeart/2016/7/layout/ChevronBlockProcess"/>
    <dgm:cxn modelId="{40FC465B-36C7-48E0-80E5-12F8A9E15FB2}" type="presOf" srcId="{0F9BDFEA-2394-4BC7-834D-F99B0C582E27}" destId="{AA309509-FC8C-4EA7-9D02-AAAB9CB2056B}" srcOrd="0" destOrd="0" presId="urn:microsoft.com/office/officeart/2016/7/layout/ChevronBlockProcess"/>
    <dgm:cxn modelId="{AB6F895E-BE7E-4544-B255-E3064623F7B8}" type="presOf" srcId="{DFC98885-038C-4358-BD47-F9F8193EB5E4}" destId="{BA97874F-E837-4E19-92BC-96EC9140DCD4}" srcOrd="0" destOrd="0" presId="urn:microsoft.com/office/officeart/2016/7/layout/ChevronBlockProcess"/>
    <dgm:cxn modelId="{487D0A45-0BFA-47CF-AF6F-2B9AF76F88B1}" type="presOf" srcId="{8CEBEE85-FB3C-4897-B6AF-253CC4ACB474}" destId="{D00B051E-02FA-4072-BCF4-03C58BB7490B}" srcOrd="0" destOrd="0" presId="urn:microsoft.com/office/officeart/2016/7/layout/ChevronBlockProcess"/>
    <dgm:cxn modelId="{C0AFE647-B059-41F5-B8C8-8AAD86E92495}" srcId="{0FBC1E49-DBE6-4B16-B6C8-BBB2847BF87A}" destId="{8CEBEE85-FB3C-4897-B6AF-253CC4ACB474}" srcOrd="5" destOrd="0" parTransId="{C0068E05-4524-416C-B590-7C2FC7260436}" sibTransId="{D4BD985B-F683-4E67-A930-524287B4365E}"/>
    <dgm:cxn modelId="{000A6B51-F6CF-4C5F-BAD3-5F8967D665B0}" srcId="{0FBC1E49-DBE6-4B16-B6C8-BBB2847BF87A}" destId="{69408480-7267-4E0D-81D7-0EAA2A09A756}" srcOrd="1" destOrd="0" parTransId="{963D1EC6-E3DB-495E-9969-774C6D8AD5C2}" sibTransId="{4D3E9F2B-1133-4284-8B41-0BBDED659E07}"/>
    <dgm:cxn modelId="{DC635574-EE28-45FD-84F2-B61340A17D2B}" type="presOf" srcId="{69408480-7267-4E0D-81D7-0EAA2A09A756}" destId="{322CAA9F-B223-4419-BB4D-38C5FC4AC91F}" srcOrd="0" destOrd="0" presId="urn:microsoft.com/office/officeart/2016/7/layout/ChevronBlockProcess"/>
    <dgm:cxn modelId="{FAC1D677-0756-43E3-AD55-F4E716B73D92}" srcId="{B1F2A4C1-8097-4591-89D8-C9D9D972F916}" destId="{0F9BDFEA-2394-4BC7-834D-F99B0C582E27}" srcOrd="0" destOrd="0" parTransId="{B6E8C4E9-EA36-46DA-A0B9-69481008D6DF}" sibTransId="{4122EEF2-4F07-4946-9D79-B91FFEB1DC6C}"/>
    <dgm:cxn modelId="{29D5A77A-BC49-451A-9C39-03C6BB56A982}" srcId="{0FBC1E49-DBE6-4B16-B6C8-BBB2847BF87A}" destId="{B7923036-D1E3-4686-90CF-578F7473CE66}" srcOrd="2" destOrd="0" parTransId="{EC4CCAC4-FD8D-4B93-81D6-5C8E10381E64}" sibTransId="{F54843C3-2DB2-4550-B9D5-F5398FD98074}"/>
    <dgm:cxn modelId="{C88D7E8F-C8F5-4E93-9321-ECC029843D35}" srcId="{0FBC1E49-DBE6-4B16-B6C8-BBB2847BF87A}" destId="{914BE2C4-888A-4524-9B21-5086E0F72D9F}" srcOrd="4" destOrd="0" parTransId="{B987DA3F-609E-4707-8711-9C1642DF01F8}" sibTransId="{7864EE68-6B40-42EE-BBB2-3071A8AD9EF4}"/>
    <dgm:cxn modelId="{49773CB2-A084-4543-A518-865DA4D27612}" type="presOf" srcId="{D0E323B8-1973-42C9-96CC-E2AD0BB37CEE}" destId="{AC486CBB-BCEB-4143-AACD-EA754252EC80}" srcOrd="0" destOrd="0" presId="urn:microsoft.com/office/officeart/2016/7/layout/ChevronBlockProcess"/>
    <dgm:cxn modelId="{B0954ABB-217C-4C80-BC53-0A2B3B804CFB}" type="presOf" srcId="{0FBC1E49-DBE6-4B16-B6C8-BBB2847BF87A}" destId="{1E0494B6-D56C-44B1-B3FD-07D1771D0B91}" srcOrd="0" destOrd="0" presId="urn:microsoft.com/office/officeart/2016/7/layout/ChevronBlockProcess"/>
    <dgm:cxn modelId="{60A029C3-B8AC-4780-BE81-6243550FA7C2}" type="presOf" srcId="{914BE2C4-888A-4524-9B21-5086E0F72D9F}" destId="{60720316-FF8C-4ACA-8307-7E15D5A30C0C}" srcOrd="0" destOrd="0" presId="urn:microsoft.com/office/officeart/2016/7/layout/ChevronBlockProcess"/>
    <dgm:cxn modelId="{A058FBC5-011C-4F27-B959-A63DAB88D99C}" type="presOf" srcId="{EEA6B652-E039-4EFD-B2A1-4ED9BB576BB6}" destId="{1DBBA80F-F1FB-47AC-B71B-825E3637E568}" srcOrd="0" destOrd="0" presId="urn:microsoft.com/office/officeart/2016/7/layout/ChevronBlockProcess"/>
    <dgm:cxn modelId="{828CB5F9-E9D2-4C94-9934-621183016CCA}" srcId="{69408480-7267-4E0D-81D7-0EAA2A09A756}" destId="{9F223D44-E859-49EF-81DF-87D6A9268405}" srcOrd="0" destOrd="0" parTransId="{BE4CDD5E-EAA5-46A6-86D9-A235FB41E57C}" sibTransId="{26C20BCE-0C7A-4C5B-B1B5-2FFFA57FCFBA}"/>
    <dgm:cxn modelId="{E3178FFC-B16B-4889-A30A-DD63B0CCD64B}" type="presOf" srcId="{B1F2A4C1-8097-4591-89D8-C9D9D972F916}" destId="{18C10BDA-02CF-47A1-886D-F0D2F09E0189}" srcOrd="0" destOrd="0" presId="urn:microsoft.com/office/officeart/2016/7/layout/ChevronBlockProcess"/>
    <dgm:cxn modelId="{DFAF7DFD-0AAF-4092-8316-9C8BFA2F95E4}" srcId="{B7923036-D1E3-4686-90CF-578F7473CE66}" destId="{DFC98885-038C-4358-BD47-F9F8193EB5E4}" srcOrd="0" destOrd="0" parTransId="{5AAF7F78-4DBB-4E1B-B55F-EC7AE27CFB85}" sibTransId="{7C53E90C-F60D-4924-B68B-5B80BD92EB6B}"/>
    <dgm:cxn modelId="{F820CEAD-E87E-482A-9747-1ED8CF2D733A}" type="presParOf" srcId="{1E0494B6-D56C-44B1-B3FD-07D1771D0B91}" destId="{F57E93DF-B728-4C42-B3B7-7539F4F7F02F}" srcOrd="0" destOrd="0" presId="urn:microsoft.com/office/officeart/2016/7/layout/ChevronBlockProcess"/>
    <dgm:cxn modelId="{C36BAC2B-A08A-40B9-AAEC-C22CB4B4C791}" type="presParOf" srcId="{F57E93DF-B728-4C42-B3B7-7539F4F7F02F}" destId="{5A60A6AB-26C5-469E-9116-6E3F13BF2222}" srcOrd="0" destOrd="0" presId="urn:microsoft.com/office/officeart/2016/7/layout/ChevronBlockProcess"/>
    <dgm:cxn modelId="{732BF559-40E1-4678-B497-424FC3718E34}" type="presParOf" srcId="{F57E93DF-B728-4C42-B3B7-7539F4F7F02F}" destId="{AC486CBB-BCEB-4143-AACD-EA754252EC80}" srcOrd="1" destOrd="0" presId="urn:microsoft.com/office/officeart/2016/7/layout/ChevronBlockProcess"/>
    <dgm:cxn modelId="{1ABD65FA-89C3-49BA-8822-8FA00438DD19}" type="presParOf" srcId="{1E0494B6-D56C-44B1-B3FD-07D1771D0B91}" destId="{C024126A-EC58-4828-AF4B-692C6BD57A00}" srcOrd="1" destOrd="0" presId="urn:microsoft.com/office/officeart/2016/7/layout/ChevronBlockProcess"/>
    <dgm:cxn modelId="{CC32D6F8-D463-44B5-9433-EFA315E16163}" type="presParOf" srcId="{1E0494B6-D56C-44B1-B3FD-07D1771D0B91}" destId="{60BBAD53-B5E0-4017-B4B5-2EAF53679EBC}" srcOrd="2" destOrd="0" presId="urn:microsoft.com/office/officeart/2016/7/layout/ChevronBlockProcess"/>
    <dgm:cxn modelId="{0B51E0CE-88F7-46A3-80BC-7F3AC54FFAC1}" type="presParOf" srcId="{60BBAD53-B5E0-4017-B4B5-2EAF53679EBC}" destId="{322CAA9F-B223-4419-BB4D-38C5FC4AC91F}" srcOrd="0" destOrd="0" presId="urn:microsoft.com/office/officeart/2016/7/layout/ChevronBlockProcess"/>
    <dgm:cxn modelId="{8C84F0FF-4058-41C5-962A-99425CFEA9E0}" type="presParOf" srcId="{60BBAD53-B5E0-4017-B4B5-2EAF53679EBC}" destId="{64DFDD0D-8A07-4568-B0CB-8418B558D09E}" srcOrd="1" destOrd="0" presId="urn:microsoft.com/office/officeart/2016/7/layout/ChevronBlockProcess"/>
    <dgm:cxn modelId="{5717E184-FBB9-4EEB-AB84-3D0C21360A6E}" type="presParOf" srcId="{1E0494B6-D56C-44B1-B3FD-07D1771D0B91}" destId="{63D48274-BB28-4930-AEDF-0B7EC60BB34B}" srcOrd="3" destOrd="0" presId="urn:microsoft.com/office/officeart/2016/7/layout/ChevronBlockProcess"/>
    <dgm:cxn modelId="{2F3A017B-A6C7-4749-B766-6D3B09172C1D}" type="presParOf" srcId="{1E0494B6-D56C-44B1-B3FD-07D1771D0B91}" destId="{F54545AF-D07D-49C0-90B1-AF2756C627DE}" srcOrd="4" destOrd="0" presId="urn:microsoft.com/office/officeart/2016/7/layout/ChevronBlockProcess"/>
    <dgm:cxn modelId="{63C0D1BD-5706-49D4-A605-B835FDC9FF38}" type="presParOf" srcId="{F54545AF-D07D-49C0-90B1-AF2756C627DE}" destId="{1775CE71-B2FF-4942-9CBF-15EF8CD9031F}" srcOrd="0" destOrd="0" presId="urn:microsoft.com/office/officeart/2016/7/layout/ChevronBlockProcess"/>
    <dgm:cxn modelId="{23278E4E-6B0D-49DE-B499-C93F6031DFC3}" type="presParOf" srcId="{F54545AF-D07D-49C0-90B1-AF2756C627DE}" destId="{BA97874F-E837-4E19-92BC-96EC9140DCD4}" srcOrd="1" destOrd="0" presId="urn:microsoft.com/office/officeart/2016/7/layout/ChevronBlockProcess"/>
    <dgm:cxn modelId="{B9C63558-6309-4018-9A53-8DA8EB0793A8}" type="presParOf" srcId="{1E0494B6-D56C-44B1-B3FD-07D1771D0B91}" destId="{6E624A44-30EA-4E8A-8203-70E40BAA64B9}" srcOrd="5" destOrd="0" presId="urn:microsoft.com/office/officeart/2016/7/layout/ChevronBlockProcess"/>
    <dgm:cxn modelId="{B40ECE93-4CD6-427E-8105-386B5BD73451}" type="presParOf" srcId="{1E0494B6-D56C-44B1-B3FD-07D1771D0B91}" destId="{AE186053-6053-4E13-BC87-EAE766D4C609}" srcOrd="6" destOrd="0" presId="urn:microsoft.com/office/officeart/2016/7/layout/ChevronBlockProcess"/>
    <dgm:cxn modelId="{881CE83E-917E-49E1-B833-3D2352835F35}" type="presParOf" srcId="{AE186053-6053-4E13-BC87-EAE766D4C609}" destId="{18C10BDA-02CF-47A1-886D-F0D2F09E0189}" srcOrd="0" destOrd="0" presId="urn:microsoft.com/office/officeart/2016/7/layout/ChevronBlockProcess"/>
    <dgm:cxn modelId="{62C0E487-88BF-43C3-83B3-D6F865DF322B}" type="presParOf" srcId="{AE186053-6053-4E13-BC87-EAE766D4C609}" destId="{AA309509-FC8C-4EA7-9D02-AAAB9CB2056B}" srcOrd="1" destOrd="0" presId="urn:microsoft.com/office/officeart/2016/7/layout/ChevronBlockProcess"/>
    <dgm:cxn modelId="{DE989DA4-1D00-4B8A-AFA5-B9FC4EA4B554}" type="presParOf" srcId="{1E0494B6-D56C-44B1-B3FD-07D1771D0B91}" destId="{E13AC9EC-76B3-4508-8386-B6F869921CAB}" srcOrd="7" destOrd="0" presId="urn:microsoft.com/office/officeart/2016/7/layout/ChevronBlockProcess"/>
    <dgm:cxn modelId="{62E33F00-82EA-462E-A9BB-3CFBB102289C}" type="presParOf" srcId="{1E0494B6-D56C-44B1-B3FD-07D1771D0B91}" destId="{33D96387-96C2-459E-8286-B0B691C66D8B}" srcOrd="8" destOrd="0" presId="urn:microsoft.com/office/officeart/2016/7/layout/ChevronBlockProcess"/>
    <dgm:cxn modelId="{C469C670-5B1E-4D59-B4A6-48C0C75F0D22}" type="presParOf" srcId="{33D96387-96C2-459E-8286-B0B691C66D8B}" destId="{60720316-FF8C-4ACA-8307-7E15D5A30C0C}" srcOrd="0" destOrd="0" presId="urn:microsoft.com/office/officeart/2016/7/layout/ChevronBlockProcess"/>
    <dgm:cxn modelId="{2181AD4C-2367-4BDF-BB21-2E74826B85DC}" type="presParOf" srcId="{33D96387-96C2-459E-8286-B0B691C66D8B}" destId="{B27BD447-FDA8-49E0-BFFC-7AF5E1382C9F}" srcOrd="1" destOrd="0" presId="urn:microsoft.com/office/officeart/2016/7/layout/ChevronBlockProcess"/>
    <dgm:cxn modelId="{0E2848F6-74AF-4803-9524-BEE0EEF93904}" type="presParOf" srcId="{1E0494B6-D56C-44B1-B3FD-07D1771D0B91}" destId="{5C2574A7-59C7-4A01-8908-5ED7FC439460}" srcOrd="9" destOrd="0" presId="urn:microsoft.com/office/officeart/2016/7/layout/ChevronBlockProcess"/>
    <dgm:cxn modelId="{83B674C3-49C9-4E16-972A-60B9A1B85347}" type="presParOf" srcId="{1E0494B6-D56C-44B1-B3FD-07D1771D0B91}" destId="{27478616-D706-495D-98DC-78FCC3201387}" srcOrd="10" destOrd="0" presId="urn:microsoft.com/office/officeart/2016/7/layout/ChevronBlockProcess"/>
    <dgm:cxn modelId="{C025E037-413E-425A-9CF6-A8B53D16F240}" type="presParOf" srcId="{27478616-D706-495D-98DC-78FCC3201387}" destId="{D00B051E-02FA-4072-BCF4-03C58BB7490B}" srcOrd="0" destOrd="0" presId="urn:microsoft.com/office/officeart/2016/7/layout/ChevronBlockProcess"/>
    <dgm:cxn modelId="{6EBE0061-7DCD-4500-B18F-5477DE52491D}" type="presParOf" srcId="{27478616-D706-495D-98DC-78FCC3201387}" destId="{1DBBA80F-F1FB-47AC-B71B-825E3637E568}"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5EB149-1709-49A7-8D08-6627D0BB4A2D}" type="doc">
      <dgm:prSet loTypeId="urn:microsoft.com/office/officeart/2009/3/layout/HorizontalOrganizationChart" loCatId="hierarchy" qsTypeId="urn:microsoft.com/office/officeart/2005/8/quickstyle/simple4" qsCatId="simple" csTypeId="urn:microsoft.com/office/officeart/2005/8/colors/accent0_1" csCatId="mainScheme" phldr="1"/>
      <dgm:spPr/>
      <dgm:t>
        <a:bodyPr/>
        <a:lstStyle/>
        <a:p>
          <a:endParaRPr lang="en-SG"/>
        </a:p>
      </dgm:t>
    </dgm:pt>
    <dgm:pt modelId="{991E8CF1-BB30-4F57-A8B0-25EE8627F5AF}">
      <dgm:prSet phldrT="[Text]" custT="1"/>
      <dgm:spPr>
        <a:solidFill>
          <a:schemeClr val="accent5">
            <a:lumMod val="60000"/>
            <a:lumOff val="40000"/>
          </a:schemeClr>
        </a:solidFill>
      </dgm:spPr>
      <dgm:t>
        <a:bodyPr/>
        <a:lstStyle/>
        <a:p>
          <a:pPr algn="ctr"/>
          <a:r>
            <a:rPr lang="en-US" sz="1600" dirty="0">
              <a:latin typeface="Gill Sans MT" panose="020B0502020104020203" pitchFamily="34" charset="0"/>
            </a:rPr>
            <a:t>Modules</a:t>
          </a:r>
          <a:endParaRPr lang="en-SG" sz="1600" dirty="0">
            <a:latin typeface="Gill Sans MT" panose="020B0502020104020203" pitchFamily="34" charset="0"/>
          </a:endParaRPr>
        </a:p>
      </dgm:t>
    </dgm:pt>
    <dgm:pt modelId="{1BC3F34D-F591-493D-8870-824ACD9AD270}" type="parTrans" cxnId="{196A8792-C849-41F8-BF68-0606B9994E58}">
      <dgm:prSet/>
      <dgm:spPr/>
      <dgm:t>
        <a:bodyPr/>
        <a:lstStyle/>
        <a:p>
          <a:pPr algn="l"/>
          <a:endParaRPr lang="en-SG" sz="1600">
            <a:latin typeface="Gill Sans MT" panose="020B0502020104020203" pitchFamily="34" charset="0"/>
          </a:endParaRPr>
        </a:p>
      </dgm:t>
    </dgm:pt>
    <dgm:pt modelId="{6CE26D68-67D3-441B-8CBD-B75AEBAC36E8}" type="sibTrans" cxnId="{196A8792-C849-41F8-BF68-0606B9994E58}">
      <dgm:prSet/>
      <dgm:spPr/>
      <dgm:t>
        <a:bodyPr/>
        <a:lstStyle/>
        <a:p>
          <a:pPr algn="l"/>
          <a:endParaRPr lang="en-SG" sz="1600">
            <a:latin typeface="Gill Sans MT" panose="020B0502020104020203" pitchFamily="34" charset="0"/>
          </a:endParaRPr>
        </a:p>
      </dgm:t>
    </dgm:pt>
    <dgm:pt modelId="{C6D84D70-9B79-4970-9CBE-5D426523AE27}">
      <dgm:prSet phldrT="[Text]" custT="1"/>
      <dgm:spPr>
        <a:solidFill>
          <a:schemeClr val="accent5">
            <a:lumMod val="60000"/>
            <a:lumOff val="40000"/>
          </a:schemeClr>
        </a:solidFill>
      </dgm:spPr>
      <dgm:t>
        <a:bodyPr/>
        <a:lstStyle/>
        <a:p>
          <a:pPr algn="ctr"/>
          <a:r>
            <a:rPr lang="en-US" sz="1600" dirty="0">
              <a:latin typeface="Gill Sans MT" panose="020B0502020104020203" pitchFamily="34" charset="0"/>
            </a:rPr>
            <a:t>1. Computation Thinking and Problem Solving</a:t>
          </a:r>
          <a:endParaRPr lang="en-SG" sz="1600" dirty="0">
            <a:latin typeface="Gill Sans MT" panose="020B0502020104020203" pitchFamily="34" charset="0"/>
          </a:endParaRPr>
        </a:p>
      </dgm:t>
    </dgm:pt>
    <dgm:pt modelId="{E2BCA929-F768-492B-9049-91C2AAA074B0}" type="parTrans" cxnId="{15D1A81D-F11E-424A-9165-4EE9F3A70C4B}">
      <dgm:prSet/>
      <dgm:spPr/>
      <dgm:t>
        <a:bodyPr/>
        <a:lstStyle/>
        <a:p>
          <a:pPr algn="l"/>
          <a:endParaRPr lang="en-SG" sz="1600">
            <a:latin typeface="Gill Sans MT" panose="020B0502020104020203" pitchFamily="34" charset="0"/>
          </a:endParaRPr>
        </a:p>
      </dgm:t>
    </dgm:pt>
    <dgm:pt modelId="{5E53F0A3-6EF7-4C1A-9C45-B7FB393FB7AC}" type="sibTrans" cxnId="{15D1A81D-F11E-424A-9165-4EE9F3A70C4B}">
      <dgm:prSet/>
      <dgm:spPr/>
      <dgm:t>
        <a:bodyPr/>
        <a:lstStyle/>
        <a:p>
          <a:pPr algn="l"/>
          <a:endParaRPr lang="en-SG" sz="1600">
            <a:latin typeface="Gill Sans MT" panose="020B0502020104020203" pitchFamily="34" charset="0"/>
          </a:endParaRPr>
        </a:p>
      </dgm:t>
    </dgm:pt>
    <dgm:pt modelId="{21FC4CEB-45BF-4691-BF91-F703CFECE823}">
      <dgm:prSet phldrT="[Text]" custT="1"/>
      <dgm:spPr>
        <a:solidFill>
          <a:schemeClr val="accent5">
            <a:lumMod val="60000"/>
            <a:lumOff val="40000"/>
          </a:schemeClr>
        </a:solidFill>
      </dgm:spPr>
      <dgm:t>
        <a:bodyPr/>
        <a:lstStyle/>
        <a:p>
          <a:pPr algn="ctr"/>
          <a:r>
            <a:rPr lang="en-US" sz="1600" dirty="0">
              <a:latin typeface="Gill Sans MT" panose="020B0502020104020203" pitchFamily="34" charset="0"/>
            </a:rPr>
            <a:t>2. Quantitative Reasoning Techniques</a:t>
          </a:r>
          <a:endParaRPr lang="en-SG" sz="1600" dirty="0">
            <a:latin typeface="Gill Sans MT" panose="020B0502020104020203" pitchFamily="34" charset="0"/>
          </a:endParaRPr>
        </a:p>
      </dgm:t>
    </dgm:pt>
    <dgm:pt modelId="{480E6BA8-B1C3-48D1-806F-39D3A6D07716}" type="parTrans" cxnId="{75E70D7F-3BDD-4F6F-A953-10BAF1ABB89A}">
      <dgm:prSet/>
      <dgm:spPr/>
      <dgm:t>
        <a:bodyPr/>
        <a:lstStyle/>
        <a:p>
          <a:pPr algn="l"/>
          <a:endParaRPr lang="en-SG" sz="1600">
            <a:latin typeface="Gill Sans MT" panose="020B0502020104020203" pitchFamily="34" charset="0"/>
          </a:endParaRPr>
        </a:p>
      </dgm:t>
    </dgm:pt>
    <dgm:pt modelId="{0DB0C597-1B89-4CA2-909D-DB539393EC4C}" type="sibTrans" cxnId="{75E70D7F-3BDD-4F6F-A953-10BAF1ABB89A}">
      <dgm:prSet/>
      <dgm:spPr/>
      <dgm:t>
        <a:bodyPr/>
        <a:lstStyle/>
        <a:p>
          <a:pPr algn="l"/>
          <a:endParaRPr lang="en-SG" sz="1600">
            <a:latin typeface="Gill Sans MT" panose="020B0502020104020203" pitchFamily="34" charset="0"/>
          </a:endParaRPr>
        </a:p>
      </dgm:t>
    </dgm:pt>
    <dgm:pt modelId="{11094FBB-A227-496B-8FC2-ED7A0F87C73C}">
      <dgm:prSet phldrT="[Text]" custT="1"/>
      <dgm:spPr>
        <a:solidFill>
          <a:schemeClr val="accent5">
            <a:lumMod val="60000"/>
            <a:lumOff val="40000"/>
          </a:schemeClr>
        </a:solidFill>
      </dgm:spPr>
      <dgm:t>
        <a:bodyPr/>
        <a:lstStyle/>
        <a:p>
          <a:pPr algn="ctr"/>
          <a:r>
            <a:rPr lang="en-US" sz="1600" dirty="0">
              <a:latin typeface="Gill Sans MT" panose="020B0502020104020203" pitchFamily="34" charset="0"/>
            </a:rPr>
            <a:t>3. Managing Cybersecurity</a:t>
          </a:r>
          <a:endParaRPr lang="en-SG" sz="1600" dirty="0">
            <a:latin typeface="Gill Sans MT" panose="020B0502020104020203" pitchFamily="34" charset="0"/>
          </a:endParaRPr>
        </a:p>
      </dgm:t>
    </dgm:pt>
    <dgm:pt modelId="{9310C8CB-F837-4CEC-9F00-7C61849295ED}" type="parTrans" cxnId="{A80AEEAA-743B-4654-8F31-425695A1BDA1}">
      <dgm:prSet/>
      <dgm:spPr/>
      <dgm:t>
        <a:bodyPr/>
        <a:lstStyle/>
        <a:p>
          <a:pPr algn="l"/>
          <a:endParaRPr lang="en-SG" sz="1600">
            <a:latin typeface="Gill Sans MT" panose="020B0502020104020203" pitchFamily="34" charset="0"/>
          </a:endParaRPr>
        </a:p>
      </dgm:t>
    </dgm:pt>
    <dgm:pt modelId="{9627C205-DBFF-40D3-82C2-8EAC6BCE00C3}" type="sibTrans" cxnId="{A80AEEAA-743B-4654-8F31-425695A1BDA1}">
      <dgm:prSet/>
      <dgm:spPr/>
      <dgm:t>
        <a:bodyPr/>
        <a:lstStyle/>
        <a:p>
          <a:pPr algn="l"/>
          <a:endParaRPr lang="en-SG" sz="1600">
            <a:latin typeface="Gill Sans MT" panose="020B0502020104020203" pitchFamily="34" charset="0"/>
          </a:endParaRPr>
        </a:p>
      </dgm:t>
    </dgm:pt>
    <dgm:pt modelId="{8A4BD543-09B6-4F5A-8355-C1B714E5EE2C}">
      <dgm:prSet phldrT="[Text]" custT="1"/>
      <dgm:spPr>
        <a:solidFill>
          <a:schemeClr val="accent5">
            <a:lumMod val="60000"/>
            <a:lumOff val="40000"/>
          </a:schemeClr>
        </a:solidFill>
      </dgm:spPr>
      <dgm:t>
        <a:bodyPr/>
        <a:lstStyle/>
        <a:p>
          <a:pPr algn="ctr"/>
          <a:r>
            <a:rPr lang="en-US" sz="1600" dirty="0">
              <a:latin typeface="Gill Sans MT" panose="020B0502020104020203" pitchFamily="34" charset="0"/>
            </a:rPr>
            <a:t>5. Principles of Data Ethics in the Digital World</a:t>
          </a:r>
          <a:endParaRPr lang="en-SG" sz="1600" dirty="0">
            <a:latin typeface="Gill Sans MT" panose="020B0502020104020203" pitchFamily="34" charset="0"/>
          </a:endParaRPr>
        </a:p>
      </dgm:t>
    </dgm:pt>
    <dgm:pt modelId="{2FB1A0A4-B238-48C1-B051-622C236D647E}" type="parTrans" cxnId="{873BC3DD-B1D7-4360-B4FA-B4B3476F5C5A}">
      <dgm:prSet/>
      <dgm:spPr/>
      <dgm:t>
        <a:bodyPr/>
        <a:lstStyle/>
        <a:p>
          <a:pPr algn="l"/>
          <a:endParaRPr lang="en-SG" sz="1600">
            <a:latin typeface="Gill Sans MT" panose="020B0502020104020203" pitchFamily="34" charset="0"/>
          </a:endParaRPr>
        </a:p>
      </dgm:t>
    </dgm:pt>
    <dgm:pt modelId="{66C403C3-858F-4A57-ACA9-A1FC573D5E28}" type="sibTrans" cxnId="{873BC3DD-B1D7-4360-B4FA-B4B3476F5C5A}">
      <dgm:prSet/>
      <dgm:spPr/>
      <dgm:t>
        <a:bodyPr/>
        <a:lstStyle/>
        <a:p>
          <a:pPr algn="l"/>
          <a:endParaRPr lang="en-SG" sz="1600">
            <a:latin typeface="Gill Sans MT" panose="020B0502020104020203" pitchFamily="34" charset="0"/>
          </a:endParaRPr>
        </a:p>
      </dgm:t>
    </dgm:pt>
    <dgm:pt modelId="{1C0EDFA3-2AC9-4A67-A712-2A2EA004C901}">
      <dgm:prSet phldrT="[Text]" custT="1"/>
      <dgm:spPr>
        <a:solidFill>
          <a:schemeClr val="accent5">
            <a:lumMod val="60000"/>
            <a:lumOff val="40000"/>
          </a:schemeClr>
        </a:solidFill>
      </dgm:spPr>
      <dgm:t>
        <a:bodyPr/>
        <a:lstStyle/>
        <a:p>
          <a:pPr algn="ctr"/>
          <a:r>
            <a:rPr lang="en-US" sz="1600" dirty="0">
              <a:latin typeface="Gill Sans MT" panose="020B0502020104020203" pitchFamily="34" charset="0"/>
            </a:rPr>
            <a:t>4. The world of Digital Misinformation</a:t>
          </a:r>
          <a:endParaRPr lang="en-SG" sz="1600" dirty="0">
            <a:latin typeface="Gill Sans MT" panose="020B0502020104020203" pitchFamily="34" charset="0"/>
          </a:endParaRPr>
        </a:p>
      </dgm:t>
    </dgm:pt>
    <dgm:pt modelId="{743D9612-1A8F-4B9C-9E92-5EC6AF7694B3}" type="parTrans" cxnId="{BFA8AD82-415C-4A2A-AE75-D116FABB299B}">
      <dgm:prSet/>
      <dgm:spPr/>
      <dgm:t>
        <a:bodyPr/>
        <a:lstStyle/>
        <a:p>
          <a:pPr algn="l"/>
          <a:endParaRPr lang="en-SG" sz="1600">
            <a:latin typeface="Gill Sans MT" panose="020B0502020104020203" pitchFamily="34" charset="0"/>
          </a:endParaRPr>
        </a:p>
      </dgm:t>
    </dgm:pt>
    <dgm:pt modelId="{2BC4264B-2D4F-4839-885E-94535A42B8DA}" type="sibTrans" cxnId="{BFA8AD82-415C-4A2A-AE75-D116FABB299B}">
      <dgm:prSet/>
      <dgm:spPr/>
      <dgm:t>
        <a:bodyPr/>
        <a:lstStyle/>
        <a:p>
          <a:pPr algn="l"/>
          <a:endParaRPr lang="en-SG" sz="1600">
            <a:latin typeface="Gill Sans MT" panose="020B0502020104020203" pitchFamily="34" charset="0"/>
          </a:endParaRPr>
        </a:p>
      </dgm:t>
    </dgm:pt>
    <dgm:pt modelId="{18757846-9539-4EF4-9BFF-B3D0F6D75521}">
      <dgm:prSet phldrT="[Text]" custT="1"/>
      <dgm:spPr>
        <a:solidFill>
          <a:schemeClr val="accent5">
            <a:lumMod val="60000"/>
            <a:lumOff val="40000"/>
          </a:schemeClr>
        </a:solidFill>
      </dgm:spPr>
      <dgm:t>
        <a:bodyPr/>
        <a:lstStyle/>
        <a:p>
          <a:pPr algn="ctr"/>
          <a:r>
            <a:rPr lang="en-US" sz="1600" dirty="0">
              <a:latin typeface="Gill Sans MT" panose="020B0502020104020203" pitchFamily="34" charset="0"/>
            </a:rPr>
            <a:t>6. Intellectual Properties, Rights and Data Privacy</a:t>
          </a:r>
          <a:endParaRPr lang="en-SG" sz="1600" dirty="0">
            <a:latin typeface="Gill Sans MT" panose="020B0502020104020203" pitchFamily="34" charset="0"/>
          </a:endParaRPr>
        </a:p>
      </dgm:t>
    </dgm:pt>
    <dgm:pt modelId="{B525FD0F-FFA4-4239-9501-6588B1813D60}" type="parTrans" cxnId="{5B139DAF-50F2-415D-897F-2527121546B4}">
      <dgm:prSet/>
      <dgm:spPr/>
      <dgm:t>
        <a:bodyPr/>
        <a:lstStyle/>
        <a:p>
          <a:pPr algn="l"/>
          <a:endParaRPr lang="en-SG" sz="1600">
            <a:latin typeface="Gill Sans MT" panose="020B0502020104020203" pitchFamily="34" charset="0"/>
          </a:endParaRPr>
        </a:p>
      </dgm:t>
    </dgm:pt>
    <dgm:pt modelId="{4C8E83AA-055E-4AE9-BFD9-2042B6BA5829}" type="sibTrans" cxnId="{5B139DAF-50F2-415D-897F-2527121546B4}">
      <dgm:prSet/>
      <dgm:spPr/>
      <dgm:t>
        <a:bodyPr/>
        <a:lstStyle/>
        <a:p>
          <a:pPr algn="l"/>
          <a:endParaRPr lang="en-SG" sz="1600">
            <a:latin typeface="Gill Sans MT" panose="020B0502020104020203" pitchFamily="34" charset="0"/>
          </a:endParaRPr>
        </a:p>
      </dgm:t>
    </dgm:pt>
    <dgm:pt modelId="{F5E29047-AB02-4357-90CD-453D3935F8D3}">
      <dgm:prSet phldrT="[Text]" custT="1"/>
      <dgm:spPr>
        <a:solidFill>
          <a:schemeClr val="accent5">
            <a:lumMod val="60000"/>
            <a:lumOff val="40000"/>
          </a:schemeClr>
        </a:solidFill>
      </dgm:spPr>
      <dgm:t>
        <a:bodyPr/>
        <a:lstStyle/>
        <a:p>
          <a:pPr algn="ctr">
            <a:lnSpc>
              <a:spcPct val="100000"/>
            </a:lnSpc>
            <a:spcAft>
              <a:spcPts val="0"/>
            </a:spcAft>
          </a:pPr>
          <a:r>
            <a:rPr lang="en-US" sz="1600" dirty="0">
              <a:latin typeface="Gill Sans MT" panose="020B0502020104020203" pitchFamily="34" charset="0"/>
            </a:rPr>
            <a:t>7. Latest and Emerging Technology Trends: </a:t>
          </a:r>
        </a:p>
        <a:p>
          <a:pPr algn="ctr">
            <a:lnSpc>
              <a:spcPct val="100000"/>
            </a:lnSpc>
            <a:spcAft>
              <a:spcPts val="0"/>
            </a:spcAft>
          </a:pPr>
          <a:r>
            <a:rPr lang="en-US" sz="1600" dirty="0">
              <a:latin typeface="Gill Sans MT" panose="020B0502020104020203" pitchFamily="34" charset="0"/>
            </a:rPr>
            <a:t>Introduction to Artificial Intelligence</a:t>
          </a:r>
        </a:p>
      </dgm:t>
    </dgm:pt>
    <dgm:pt modelId="{F109F604-25C7-4BBB-A8B2-82CDEE1611DB}" type="parTrans" cxnId="{220D371A-4AF7-4E0D-9047-062F68791FBE}">
      <dgm:prSet/>
      <dgm:spPr/>
      <dgm:t>
        <a:bodyPr/>
        <a:lstStyle/>
        <a:p>
          <a:pPr algn="l"/>
          <a:endParaRPr lang="en-SG" sz="1600">
            <a:latin typeface="Gill Sans MT" panose="020B0502020104020203" pitchFamily="34" charset="0"/>
          </a:endParaRPr>
        </a:p>
      </dgm:t>
    </dgm:pt>
    <dgm:pt modelId="{A2673834-1ACB-4158-9FC2-E88C33222841}" type="sibTrans" cxnId="{220D371A-4AF7-4E0D-9047-062F68791FBE}">
      <dgm:prSet/>
      <dgm:spPr/>
      <dgm:t>
        <a:bodyPr/>
        <a:lstStyle/>
        <a:p>
          <a:pPr algn="l"/>
          <a:endParaRPr lang="en-SG" sz="1600">
            <a:latin typeface="Gill Sans MT" panose="020B0502020104020203" pitchFamily="34" charset="0"/>
          </a:endParaRPr>
        </a:p>
      </dgm:t>
    </dgm:pt>
    <dgm:pt modelId="{F749C183-4F28-4C05-8DF1-2B6099A6EB54}" type="pres">
      <dgm:prSet presAssocID="{6E5EB149-1709-49A7-8D08-6627D0BB4A2D}" presName="hierChild1" presStyleCnt="0">
        <dgm:presLayoutVars>
          <dgm:orgChart val="1"/>
          <dgm:chPref val="1"/>
          <dgm:dir/>
          <dgm:animOne val="branch"/>
          <dgm:animLvl val="lvl"/>
          <dgm:resizeHandles/>
        </dgm:presLayoutVars>
      </dgm:prSet>
      <dgm:spPr/>
    </dgm:pt>
    <dgm:pt modelId="{2616B3D9-6A61-4E00-B851-62634DA597B6}" type="pres">
      <dgm:prSet presAssocID="{991E8CF1-BB30-4F57-A8B0-25EE8627F5AF}" presName="hierRoot1" presStyleCnt="0">
        <dgm:presLayoutVars>
          <dgm:hierBranch val="init"/>
        </dgm:presLayoutVars>
      </dgm:prSet>
      <dgm:spPr/>
    </dgm:pt>
    <dgm:pt modelId="{B4067280-D452-423A-A5C0-F58B165B5A77}" type="pres">
      <dgm:prSet presAssocID="{991E8CF1-BB30-4F57-A8B0-25EE8627F5AF}" presName="rootComposite1" presStyleCnt="0"/>
      <dgm:spPr/>
    </dgm:pt>
    <dgm:pt modelId="{FFF83209-4D37-455F-AEDF-D26AE84B4C92}" type="pres">
      <dgm:prSet presAssocID="{991E8CF1-BB30-4F57-A8B0-25EE8627F5AF}" presName="rootText1" presStyleLbl="node0" presStyleIdx="0" presStyleCnt="1">
        <dgm:presLayoutVars>
          <dgm:chPref val="3"/>
        </dgm:presLayoutVars>
      </dgm:prSet>
      <dgm:spPr/>
    </dgm:pt>
    <dgm:pt modelId="{FFCC2653-0470-46B0-A5B3-4B09238BE9D0}" type="pres">
      <dgm:prSet presAssocID="{991E8CF1-BB30-4F57-A8B0-25EE8627F5AF}" presName="rootConnector1" presStyleLbl="node1" presStyleIdx="0" presStyleCnt="0"/>
      <dgm:spPr/>
    </dgm:pt>
    <dgm:pt modelId="{CCC2E8AE-6EF4-4E05-8394-9B139D42690E}" type="pres">
      <dgm:prSet presAssocID="{991E8CF1-BB30-4F57-A8B0-25EE8627F5AF}" presName="hierChild2" presStyleCnt="0"/>
      <dgm:spPr/>
    </dgm:pt>
    <dgm:pt modelId="{5EF204EB-2685-4E70-811B-AEE87E2EF869}" type="pres">
      <dgm:prSet presAssocID="{E2BCA929-F768-492B-9049-91C2AAA074B0}" presName="Name64" presStyleLbl="parChTrans1D2" presStyleIdx="0" presStyleCnt="7"/>
      <dgm:spPr/>
    </dgm:pt>
    <dgm:pt modelId="{03A5A8F7-2238-44C9-9B33-E852A97946D5}" type="pres">
      <dgm:prSet presAssocID="{C6D84D70-9B79-4970-9CBE-5D426523AE27}" presName="hierRoot2" presStyleCnt="0">
        <dgm:presLayoutVars>
          <dgm:hierBranch val="init"/>
        </dgm:presLayoutVars>
      </dgm:prSet>
      <dgm:spPr/>
    </dgm:pt>
    <dgm:pt modelId="{AC2AFB72-9A29-422D-A04A-B51E9B7391F7}" type="pres">
      <dgm:prSet presAssocID="{C6D84D70-9B79-4970-9CBE-5D426523AE27}" presName="rootComposite" presStyleCnt="0"/>
      <dgm:spPr/>
    </dgm:pt>
    <dgm:pt modelId="{34E103E9-5135-4637-88D9-71C2027F9605}" type="pres">
      <dgm:prSet presAssocID="{C6D84D70-9B79-4970-9CBE-5D426523AE27}" presName="rootText" presStyleLbl="node2" presStyleIdx="0" presStyleCnt="7" custScaleX="178449">
        <dgm:presLayoutVars>
          <dgm:chPref val="3"/>
        </dgm:presLayoutVars>
      </dgm:prSet>
      <dgm:spPr/>
    </dgm:pt>
    <dgm:pt modelId="{EB80B532-F107-4E83-B96D-E80D78EC5D4C}" type="pres">
      <dgm:prSet presAssocID="{C6D84D70-9B79-4970-9CBE-5D426523AE27}" presName="rootConnector" presStyleLbl="node2" presStyleIdx="0" presStyleCnt="7"/>
      <dgm:spPr/>
    </dgm:pt>
    <dgm:pt modelId="{1FA89DB6-9C63-4B9E-AD22-97C00510A169}" type="pres">
      <dgm:prSet presAssocID="{C6D84D70-9B79-4970-9CBE-5D426523AE27}" presName="hierChild4" presStyleCnt="0"/>
      <dgm:spPr/>
    </dgm:pt>
    <dgm:pt modelId="{C585E06A-065A-4574-BE90-1126747A9749}" type="pres">
      <dgm:prSet presAssocID="{C6D84D70-9B79-4970-9CBE-5D426523AE27}" presName="hierChild5" presStyleCnt="0"/>
      <dgm:spPr/>
    </dgm:pt>
    <dgm:pt modelId="{D4060797-2FB4-446C-9A21-1BC330C4AEDE}" type="pres">
      <dgm:prSet presAssocID="{480E6BA8-B1C3-48D1-806F-39D3A6D07716}" presName="Name64" presStyleLbl="parChTrans1D2" presStyleIdx="1" presStyleCnt="7"/>
      <dgm:spPr/>
    </dgm:pt>
    <dgm:pt modelId="{B3088229-06E7-46C3-940C-42909F44B6BD}" type="pres">
      <dgm:prSet presAssocID="{21FC4CEB-45BF-4691-BF91-F703CFECE823}" presName="hierRoot2" presStyleCnt="0">
        <dgm:presLayoutVars>
          <dgm:hierBranch val="init"/>
        </dgm:presLayoutVars>
      </dgm:prSet>
      <dgm:spPr/>
    </dgm:pt>
    <dgm:pt modelId="{DBE8C054-45F9-4604-B25A-75D25F6012B7}" type="pres">
      <dgm:prSet presAssocID="{21FC4CEB-45BF-4691-BF91-F703CFECE823}" presName="rootComposite" presStyleCnt="0"/>
      <dgm:spPr/>
    </dgm:pt>
    <dgm:pt modelId="{CE38E004-14D3-4553-9C42-510BEC745BE2}" type="pres">
      <dgm:prSet presAssocID="{21FC4CEB-45BF-4691-BF91-F703CFECE823}" presName="rootText" presStyleLbl="node2" presStyleIdx="1" presStyleCnt="7" custScaleX="178449">
        <dgm:presLayoutVars>
          <dgm:chPref val="3"/>
        </dgm:presLayoutVars>
      </dgm:prSet>
      <dgm:spPr/>
    </dgm:pt>
    <dgm:pt modelId="{C4C869CF-76E9-416A-9A44-ED95FA8DC021}" type="pres">
      <dgm:prSet presAssocID="{21FC4CEB-45BF-4691-BF91-F703CFECE823}" presName="rootConnector" presStyleLbl="node2" presStyleIdx="1" presStyleCnt="7"/>
      <dgm:spPr/>
    </dgm:pt>
    <dgm:pt modelId="{BFF8FED6-05E8-4CA4-A15D-F3EB3678A5E7}" type="pres">
      <dgm:prSet presAssocID="{21FC4CEB-45BF-4691-BF91-F703CFECE823}" presName="hierChild4" presStyleCnt="0"/>
      <dgm:spPr/>
    </dgm:pt>
    <dgm:pt modelId="{DD2BF547-6ED4-405F-B69F-B12B2F8C3D03}" type="pres">
      <dgm:prSet presAssocID="{21FC4CEB-45BF-4691-BF91-F703CFECE823}" presName="hierChild5" presStyleCnt="0"/>
      <dgm:spPr/>
    </dgm:pt>
    <dgm:pt modelId="{D23A75DF-94AD-4AA9-A150-C6A06CDBDC68}" type="pres">
      <dgm:prSet presAssocID="{9310C8CB-F837-4CEC-9F00-7C61849295ED}" presName="Name64" presStyleLbl="parChTrans1D2" presStyleIdx="2" presStyleCnt="7"/>
      <dgm:spPr/>
    </dgm:pt>
    <dgm:pt modelId="{09377CF8-38A0-49BA-B3EB-C21655802E6D}" type="pres">
      <dgm:prSet presAssocID="{11094FBB-A227-496B-8FC2-ED7A0F87C73C}" presName="hierRoot2" presStyleCnt="0">
        <dgm:presLayoutVars>
          <dgm:hierBranch val="init"/>
        </dgm:presLayoutVars>
      </dgm:prSet>
      <dgm:spPr/>
    </dgm:pt>
    <dgm:pt modelId="{39F90E77-20FA-4C5F-B0DD-CCA398A76578}" type="pres">
      <dgm:prSet presAssocID="{11094FBB-A227-496B-8FC2-ED7A0F87C73C}" presName="rootComposite" presStyleCnt="0"/>
      <dgm:spPr/>
    </dgm:pt>
    <dgm:pt modelId="{BA4D5ED6-F693-4FBE-A371-6242BC09CEB8}" type="pres">
      <dgm:prSet presAssocID="{11094FBB-A227-496B-8FC2-ED7A0F87C73C}" presName="rootText" presStyleLbl="node2" presStyleIdx="2" presStyleCnt="7" custScaleX="179446">
        <dgm:presLayoutVars>
          <dgm:chPref val="3"/>
        </dgm:presLayoutVars>
      </dgm:prSet>
      <dgm:spPr/>
    </dgm:pt>
    <dgm:pt modelId="{B988DD31-53F8-4BB4-A28B-B53C89AD384D}" type="pres">
      <dgm:prSet presAssocID="{11094FBB-A227-496B-8FC2-ED7A0F87C73C}" presName="rootConnector" presStyleLbl="node2" presStyleIdx="2" presStyleCnt="7"/>
      <dgm:spPr/>
    </dgm:pt>
    <dgm:pt modelId="{37B50E6E-16BD-4CEA-B2C8-2CDCD18A275C}" type="pres">
      <dgm:prSet presAssocID="{11094FBB-A227-496B-8FC2-ED7A0F87C73C}" presName="hierChild4" presStyleCnt="0"/>
      <dgm:spPr/>
    </dgm:pt>
    <dgm:pt modelId="{55D7C344-0CCA-4BFB-8391-5E62C73DDF09}" type="pres">
      <dgm:prSet presAssocID="{11094FBB-A227-496B-8FC2-ED7A0F87C73C}" presName="hierChild5" presStyleCnt="0"/>
      <dgm:spPr/>
    </dgm:pt>
    <dgm:pt modelId="{7A2567EA-3572-4F66-B559-678FD89B5875}" type="pres">
      <dgm:prSet presAssocID="{743D9612-1A8F-4B9C-9E92-5EC6AF7694B3}" presName="Name64" presStyleLbl="parChTrans1D2" presStyleIdx="3" presStyleCnt="7"/>
      <dgm:spPr/>
    </dgm:pt>
    <dgm:pt modelId="{5BF906A0-8F43-4A98-A265-DA6FBD22C5DC}" type="pres">
      <dgm:prSet presAssocID="{1C0EDFA3-2AC9-4A67-A712-2A2EA004C901}" presName="hierRoot2" presStyleCnt="0">
        <dgm:presLayoutVars>
          <dgm:hierBranch val="init"/>
        </dgm:presLayoutVars>
      </dgm:prSet>
      <dgm:spPr/>
    </dgm:pt>
    <dgm:pt modelId="{67D3B257-BD4D-48E9-BC0D-222C9A01941A}" type="pres">
      <dgm:prSet presAssocID="{1C0EDFA3-2AC9-4A67-A712-2A2EA004C901}" presName="rootComposite" presStyleCnt="0"/>
      <dgm:spPr/>
    </dgm:pt>
    <dgm:pt modelId="{C67C4782-322E-4059-A4E4-C605B15402E9}" type="pres">
      <dgm:prSet presAssocID="{1C0EDFA3-2AC9-4A67-A712-2A2EA004C901}" presName="rootText" presStyleLbl="node2" presStyleIdx="3" presStyleCnt="7" custScaleX="180199">
        <dgm:presLayoutVars>
          <dgm:chPref val="3"/>
        </dgm:presLayoutVars>
      </dgm:prSet>
      <dgm:spPr/>
    </dgm:pt>
    <dgm:pt modelId="{C3BF3E13-D011-4E13-B20A-CE54F96AF2FA}" type="pres">
      <dgm:prSet presAssocID="{1C0EDFA3-2AC9-4A67-A712-2A2EA004C901}" presName="rootConnector" presStyleLbl="node2" presStyleIdx="3" presStyleCnt="7"/>
      <dgm:spPr/>
    </dgm:pt>
    <dgm:pt modelId="{EA3DEAA6-8692-4339-8EBB-320A2612BA7D}" type="pres">
      <dgm:prSet presAssocID="{1C0EDFA3-2AC9-4A67-A712-2A2EA004C901}" presName="hierChild4" presStyleCnt="0"/>
      <dgm:spPr/>
    </dgm:pt>
    <dgm:pt modelId="{41AB592A-7AF4-477F-A887-AE300A9D66F7}" type="pres">
      <dgm:prSet presAssocID="{1C0EDFA3-2AC9-4A67-A712-2A2EA004C901}" presName="hierChild5" presStyleCnt="0"/>
      <dgm:spPr/>
    </dgm:pt>
    <dgm:pt modelId="{45343646-A867-4BF9-899E-F85FEE883A69}" type="pres">
      <dgm:prSet presAssocID="{2FB1A0A4-B238-48C1-B051-622C236D647E}" presName="Name64" presStyleLbl="parChTrans1D2" presStyleIdx="4" presStyleCnt="7"/>
      <dgm:spPr/>
    </dgm:pt>
    <dgm:pt modelId="{D9DE6CD2-DDA6-4753-8B3A-DB8906B65ADB}" type="pres">
      <dgm:prSet presAssocID="{8A4BD543-09B6-4F5A-8355-C1B714E5EE2C}" presName="hierRoot2" presStyleCnt="0">
        <dgm:presLayoutVars>
          <dgm:hierBranch val="init"/>
        </dgm:presLayoutVars>
      </dgm:prSet>
      <dgm:spPr/>
    </dgm:pt>
    <dgm:pt modelId="{92BE6EAE-7216-415A-9AA9-03169F27645D}" type="pres">
      <dgm:prSet presAssocID="{8A4BD543-09B6-4F5A-8355-C1B714E5EE2C}" presName="rootComposite" presStyleCnt="0"/>
      <dgm:spPr/>
    </dgm:pt>
    <dgm:pt modelId="{9950080C-1BBB-40C4-9FBA-ACE62E03CFE1}" type="pres">
      <dgm:prSet presAssocID="{8A4BD543-09B6-4F5A-8355-C1B714E5EE2C}" presName="rootText" presStyleLbl="node2" presStyleIdx="4" presStyleCnt="7" custScaleX="182433">
        <dgm:presLayoutVars>
          <dgm:chPref val="3"/>
        </dgm:presLayoutVars>
      </dgm:prSet>
      <dgm:spPr/>
    </dgm:pt>
    <dgm:pt modelId="{55A0BCF0-2B7C-49A3-B4FE-DB99A221A6EF}" type="pres">
      <dgm:prSet presAssocID="{8A4BD543-09B6-4F5A-8355-C1B714E5EE2C}" presName="rootConnector" presStyleLbl="node2" presStyleIdx="4" presStyleCnt="7"/>
      <dgm:spPr/>
    </dgm:pt>
    <dgm:pt modelId="{87694FF9-3F7C-46C1-978A-53E1E480E895}" type="pres">
      <dgm:prSet presAssocID="{8A4BD543-09B6-4F5A-8355-C1B714E5EE2C}" presName="hierChild4" presStyleCnt="0"/>
      <dgm:spPr/>
    </dgm:pt>
    <dgm:pt modelId="{CD92B9CF-3320-434E-96A7-E3447A32C6F8}" type="pres">
      <dgm:prSet presAssocID="{8A4BD543-09B6-4F5A-8355-C1B714E5EE2C}" presName="hierChild5" presStyleCnt="0"/>
      <dgm:spPr/>
    </dgm:pt>
    <dgm:pt modelId="{9C557BAF-EAE5-48D6-86F5-6298A2581F25}" type="pres">
      <dgm:prSet presAssocID="{B525FD0F-FFA4-4239-9501-6588B1813D60}" presName="Name64" presStyleLbl="parChTrans1D2" presStyleIdx="5" presStyleCnt="7"/>
      <dgm:spPr/>
    </dgm:pt>
    <dgm:pt modelId="{987EABFE-E576-4C15-8082-75D643DF7F2E}" type="pres">
      <dgm:prSet presAssocID="{18757846-9539-4EF4-9BFF-B3D0F6D75521}" presName="hierRoot2" presStyleCnt="0">
        <dgm:presLayoutVars>
          <dgm:hierBranch val="init"/>
        </dgm:presLayoutVars>
      </dgm:prSet>
      <dgm:spPr/>
    </dgm:pt>
    <dgm:pt modelId="{BE78F0AB-0B92-40D6-B043-E422D21BD4A9}" type="pres">
      <dgm:prSet presAssocID="{18757846-9539-4EF4-9BFF-B3D0F6D75521}" presName="rootComposite" presStyleCnt="0"/>
      <dgm:spPr/>
    </dgm:pt>
    <dgm:pt modelId="{4D359F3E-13E5-4466-B335-9A5312B60CF2}" type="pres">
      <dgm:prSet presAssocID="{18757846-9539-4EF4-9BFF-B3D0F6D75521}" presName="rootText" presStyleLbl="node2" presStyleIdx="5" presStyleCnt="7" custScaleX="185421">
        <dgm:presLayoutVars>
          <dgm:chPref val="3"/>
        </dgm:presLayoutVars>
      </dgm:prSet>
      <dgm:spPr/>
    </dgm:pt>
    <dgm:pt modelId="{B00DA9DF-698F-4FCA-B9A5-3DCFC172786D}" type="pres">
      <dgm:prSet presAssocID="{18757846-9539-4EF4-9BFF-B3D0F6D75521}" presName="rootConnector" presStyleLbl="node2" presStyleIdx="5" presStyleCnt="7"/>
      <dgm:spPr/>
    </dgm:pt>
    <dgm:pt modelId="{905AEC8D-2BFB-429C-A28D-AFB92C638F95}" type="pres">
      <dgm:prSet presAssocID="{18757846-9539-4EF4-9BFF-B3D0F6D75521}" presName="hierChild4" presStyleCnt="0"/>
      <dgm:spPr/>
    </dgm:pt>
    <dgm:pt modelId="{6BEDACBE-8B29-4EB2-887F-D2A0F1F6876A}" type="pres">
      <dgm:prSet presAssocID="{18757846-9539-4EF4-9BFF-B3D0F6D75521}" presName="hierChild5" presStyleCnt="0"/>
      <dgm:spPr/>
    </dgm:pt>
    <dgm:pt modelId="{8A3F7DF0-574D-4132-94D7-77E537A92EFD}" type="pres">
      <dgm:prSet presAssocID="{F109F604-25C7-4BBB-A8B2-82CDEE1611DB}" presName="Name64" presStyleLbl="parChTrans1D2" presStyleIdx="6" presStyleCnt="7"/>
      <dgm:spPr/>
    </dgm:pt>
    <dgm:pt modelId="{4F064A03-B4AB-4850-BD93-F76CBF0FDCD1}" type="pres">
      <dgm:prSet presAssocID="{F5E29047-AB02-4357-90CD-453D3935F8D3}" presName="hierRoot2" presStyleCnt="0">
        <dgm:presLayoutVars>
          <dgm:hierBranch val="init"/>
        </dgm:presLayoutVars>
      </dgm:prSet>
      <dgm:spPr/>
    </dgm:pt>
    <dgm:pt modelId="{E5D8777D-7AA0-4762-8002-F4B84CD22DBA}" type="pres">
      <dgm:prSet presAssocID="{F5E29047-AB02-4357-90CD-453D3935F8D3}" presName="rootComposite" presStyleCnt="0"/>
      <dgm:spPr/>
    </dgm:pt>
    <dgm:pt modelId="{5809880A-3CB2-4F66-AE36-E724EC8BBE20}" type="pres">
      <dgm:prSet presAssocID="{F5E29047-AB02-4357-90CD-453D3935F8D3}" presName="rootText" presStyleLbl="node2" presStyleIdx="6" presStyleCnt="7" custScaleX="191398">
        <dgm:presLayoutVars>
          <dgm:chPref val="3"/>
        </dgm:presLayoutVars>
      </dgm:prSet>
      <dgm:spPr/>
    </dgm:pt>
    <dgm:pt modelId="{F942D315-BFD3-44AD-92F4-FD9D34EB0252}" type="pres">
      <dgm:prSet presAssocID="{F5E29047-AB02-4357-90CD-453D3935F8D3}" presName="rootConnector" presStyleLbl="node2" presStyleIdx="6" presStyleCnt="7"/>
      <dgm:spPr/>
    </dgm:pt>
    <dgm:pt modelId="{EC25C0D1-605D-4CCE-B6B1-3A8821020826}" type="pres">
      <dgm:prSet presAssocID="{F5E29047-AB02-4357-90CD-453D3935F8D3}" presName="hierChild4" presStyleCnt="0"/>
      <dgm:spPr/>
    </dgm:pt>
    <dgm:pt modelId="{DDF57FF7-2ADA-4F63-8FD2-CB7D336730EF}" type="pres">
      <dgm:prSet presAssocID="{F5E29047-AB02-4357-90CD-453D3935F8D3}" presName="hierChild5" presStyleCnt="0"/>
      <dgm:spPr/>
    </dgm:pt>
    <dgm:pt modelId="{C835441B-A733-409C-8D63-ED7D32611447}" type="pres">
      <dgm:prSet presAssocID="{991E8CF1-BB30-4F57-A8B0-25EE8627F5AF}" presName="hierChild3" presStyleCnt="0"/>
      <dgm:spPr/>
    </dgm:pt>
  </dgm:ptLst>
  <dgm:cxnLst>
    <dgm:cxn modelId="{46F7E116-0FEB-4BF6-87A8-9CADD06CBA9D}" type="presOf" srcId="{18757846-9539-4EF4-9BFF-B3D0F6D75521}" destId="{4D359F3E-13E5-4466-B335-9A5312B60CF2}" srcOrd="0" destOrd="0" presId="urn:microsoft.com/office/officeart/2009/3/layout/HorizontalOrganizationChart"/>
    <dgm:cxn modelId="{D6537417-B69E-4EB2-9F47-184C9C9ABD57}" type="presOf" srcId="{2FB1A0A4-B238-48C1-B051-622C236D647E}" destId="{45343646-A867-4BF9-899E-F85FEE883A69}" srcOrd="0" destOrd="0" presId="urn:microsoft.com/office/officeart/2009/3/layout/HorizontalOrganizationChart"/>
    <dgm:cxn modelId="{220D371A-4AF7-4E0D-9047-062F68791FBE}" srcId="{991E8CF1-BB30-4F57-A8B0-25EE8627F5AF}" destId="{F5E29047-AB02-4357-90CD-453D3935F8D3}" srcOrd="6" destOrd="0" parTransId="{F109F604-25C7-4BBB-A8B2-82CDEE1611DB}" sibTransId="{A2673834-1ACB-4158-9FC2-E88C33222841}"/>
    <dgm:cxn modelId="{7AE2BF1C-D438-46ED-921C-829F47353FFA}" type="presOf" srcId="{F109F604-25C7-4BBB-A8B2-82CDEE1611DB}" destId="{8A3F7DF0-574D-4132-94D7-77E537A92EFD}" srcOrd="0" destOrd="0" presId="urn:microsoft.com/office/officeart/2009/3/layout/HorizontalOrganizationChart"/>
    <dgm:cxn modelId="{15D1A81D-F11E-424A-9165-4EE9F3A70C4B}" srcId="{991E8CF1-BB30-4F57-A8B0-25EE8627F5AF}" destId="{C6D84D70-9B79-4970-9CBE-5D426523AE27}" srcOrd="0" destOrd="0" parTransId="{E2BCA929-F768-492B-9049-91C2AAA074B0}" sibTransId="{5E53F0A3-6EF7-4C1A-9C45-B7FB393FB7AC}"/>
    <dgm:cxn modelId="{68185726-0AD9-436D-874C-F01CEC242B02}" type="presOf" srcId="{8A4BD543-09B6-4F5A-8355-C1B714E5EE2C}" destId="{9950080C-1BBB-40C4-9FBA-ACE62E03CFE1}" srcOrd="0" destOrd="0" presId="urn:microsoft.com/office/officeart/2009/3/layout/HorizontalOrganizationChart"/>
    <dgm:cxn modelId="{0294542C-D673-4F6E-BA64-41759C5ACC68}" type="presOf" srcId="{991E8CF1-BB30-4F57-A8B0-25EE8627F5AF}" destId="{FFCC2653-0470-46B0-A5B3-4B09238BE9D0}" srcOrd="1" destOrd="0" presId="urn:microsoft.com/office/officeart/2009/3/layout/HorizontalOrganizationChart"/>
    <dgm:cxn modelId="{E097E730-CAA9-43C9-8FA9-6C23AC02FE2A}" type="presOf" srcId="{1C0EDFA3-2AC9-4A67-A712-2A2EA004C901}" destId="{C67C4782-322E-4059-A4E4-C605B15402E9}" srcOrd="0" destOrd="0" presId="urn:microsoft.com/office/officeart/2009/3/layout/HorizontalOrganizationChart"/>
    <dgm:cxn modelId="{3DB2FF35-D431-4EE3-9587-86FF4AE78A2B}" type="presOf" srcId="{21FC4CEB-45BF-4691-BF91-F703CFECE823}" destId="{C4C869CF-76E9-416A-9A44-ED95FA8DC021}" srcOrd="1" destOrd="0" presId="urn:microsoft.com/office/officeart/2009/3/layout/HorizontalOrganizationChart"/>
    <dgm:cxn modelId="{764E5138-9054-4627-B671-4A190FAAF0AC}" type="presOf" srcId="{6E5EB149-1709-49A7-8D08-6627D0BB4A2D}" destId="{F749C183-4F28-4C05-8DF1-2B6099A6EB54}" srcOrd="0" destOrd="0" presId="urn:microsoft.com/office/officeart/2009/3/layout/HorizontalOrganizationChart"/>
    <dgm:cxn modelId="{E94D3F3B-1234-4E02-ACF4-D68E0A992732}" type="presOf" srcId="{11094FBB-A227-496B-8FC2-ED7A0F87C73C}" destId="{B988DD31-53F8-4BB4-A28B-B53C89AD384D}" srcOrd="1" destOrd="0" presId="urn:microsoft.com/office/officeart/2009/3/layout/HorizontalOrganizationChart"/>
    <dgm:cxn modelId="{C029FF3C-BA83-49C3-AA38-AD07EA2BA196}" type="presOf" srcId="{F5E29047-AB02-4357-90CD-453D3935F8D3}" destId="{F942D315-BFD3-44AD-92F4-FD9D34EB0252}" srcOrd="1" destOrd="0" presId="urn:microsoft.com/office/officeart/2009/3/layout/HorizontalOrganizationChart"/>
    <dgm:cxn modelId="{B3DC5D5F-155A-49FD-BF32-F549370BA20D}" type="presOf" srcId="{480E6BA8-B1C3-48D1-806F-39D3A6D07716}" destId="{D4060797-2FB4-446C-9A21-1BC330C4AEDE}" srcOrd="0" destOrd="0" presId="urn:microsoft.com/office/officeart/2009/3/layout/HorizontalOrganizationChart"/>
    <dgm:cxn modelId="{CB6F086A-98D4-45AD-AD2F-20863318EAF4}" type="presOf" srcId="{F5E29047-AB02-4357-90CD-453D3935F8D3}" destId="{5809880A-3CB2-4F66-AE36-E724EC8BBE20}" srcOrd="0" destOrd="0" presId="urn:microsoft.com/office/officeart/2009/3/layout/HorizontalOrganizationChart"/>
    <dgm:cxn modelId="{5988254F-3CC4-451D-A47E-BE8953B1C0F6}" type="presOf" srcId="{991E8CF1-BB30-4F57-A8B0-25EE8627F5AF}" destId="{FFF83209-4D37-455F-AEDF-D26AE84B4C92}" srcOrd="0" destOrd="0" presId="urn:microsoft.com/office/officeart/2009/3/layout/HorizontalOrganizationChart"/>
    <dgm:cxn modelId="{37C43177-A8AD-4636-8118-DFCDD3C05E38}" type="presOf" srcId="{C6D84D70-9B79-4970-9CBE-5D426523AE27}" destId="{EB80B532-F107-4E83-B96D-E80D78EC5D4C}" srcOrd="1" destOrd="0" presId="urn:microsoft.com/office/officeart/2009/3/layout/HorizontalOrganizationChart"/>
    <dgm:cxn modelId="{75E70D7F-3BDD-4F6F-A953-10BAF1ABB89A}" srcId="{991E8CF1-BB30-4F57-A8B0-25EE8627F5AF}" destId="{21FC4CEB-45BF-4691-BF91-F703CFECE823}" srcOrd="1" destOrd="0" parTransId="{480E6BA8-B1C3-48D1-806F-39D3A6D07716}" sibTransId="{0DB0C597-1B89-4CA2-909D-DB539393EC4C}"/>
    <dgm:cxn modelId="{BFA8AD82-415C-4A2A-AE75-D116FABB299B}" srcId="{991E8CF1-BB30-4F57-A8B0-25EE8627F5AF}" destId="{1C0EDFA3-2AC9-4A67-A712-2A2EA004C901}" srcOrd="3" destOrd="0" parTransId="{743D9612-1A8F-4B9C-9E92-5EC6AF7694B3}" sibTransId="{2BC4264B-2D4F-4839-885E-94535A42B8DA}"/>
    <dgm:cxn modelId="{5937088F-1356-4A9A-B730-335817B49ACE}" type="presOf" srcId="{8A4BD543-09B6-4F5A-8355-C1B714E5EE2C}" destId="{55A0BCF0-2B7C-49A3-B4FE-DB99A221A6EF}" srcOrd="1" destOrd="0" presId="urn:microsoft.com/office/officeart/2009/3/layout/HorizontalOrganizationChart"/>
    <dgm:cxn modelId="{54901190-0521-4045-A0F9-5C70627F4584}" type="presOf" srcId="{E2BCA929-F768-492B-9049-91C2AAA074B0}" destId="{5EF204EB-2685-4E70-811B-AEE87E2EF869}" srcOrd="0" destOrd="0" presId="urn:microsoft.com/office/officeart/2009/3/layout/HorizontalOrganizationChart"/>
    <dgm:cxn modelId="{196A8792-C849-41F8-BF68-0606B9994E58}" srcId="{6E5EB149-1709-49A7-8D08-6627D0BB4A2D}" destId="{991E8CF1-BB30-4F57-A8B0-25EE8627F5AF}" srcOrd="0" destOrd="0" parTransId="{1BC3F34D-F591-493D-8870-824ACD9AD270}" sibTransId="{6CE26D68-67D3-441B-8CBD-B75AEBAC36E8}"/>
    <dgm:cxn modelId="{2F53CE95-6BE1-4249-8035-3FD5F13F4728}" type="presOf" srcId="{C6D84D70-9B79-4970-9CBE-5D426523AE27}" destId="{34E103E9-5135-4637-88D9-71C2027F9605}" srcOrd="0" destOrd="0" presId="urn:microsoft.com/office/officeart/2009/3/layout/HorizontalOrganizationChart"/>
    <dgm:cxn modelId="{9C6CF19D-C768-420B-82F8-CE170D79FFBE}" type="presOf" srcId="{1C0EDFA3-2AC9-4A67-A712-2A2EA004C901}" destId="{C3BF3E13-D011-4E13-B20A-CE54F96AF2FA}" srcOrd="1" destOrd="0" presId="urn:microsoft.com/office/officeart/2009/3/layout/HorizontalOrganizationChart"/>
    <dgm:cxn modelId="{7CE6ECA4-84D1-4C47-B2C2-79416984A0C3}" type="presOf" srcId="{B525FD0F-FFA4-4239-9501-6588B1813D60}" destId="{9C557BAF-EAE5-48D6-86F5-6298A2581F25}" srcOrd="0" destOrd="0" presId="urn:microsoft.com/office/officeart/2009/3/layout/HorizontalOrganizationChart"/>
    <dgm:cxn modelId="{A80AEEAA-743B-4654-8F31-425695A1BDA1}" srcId="{991E8CF1-BB30-4F57-A8B0-25EE8627F5AF}" destId="{11094FBB-A227-496B-8FC2-ED7A0F87C73C}" srcOrd="2" destOrd="0" parTransId="{9310C8CB-F837-4CEC-9F00-7C61849295ED}" sibTransId="{9627C205-DBFF-40D3-82C2-8EAC6BCE00C3}"/>
    <dgm:cxn modelId="{15140BAB-5F42-494D-9FF4-F5C489176F8F}" type="presOf" srcId="{9310C8CB-F837-4CEC-9F00-7C61849295ED}" destId="{D23A75DF-94AD-4AA9-A150-C6A06CDBDC68}" srcOrd="0" destOrd="0" presId="urn:microsoft.com/office/officeart/2009/3/layout/HorizontalOrganizationChart"/>
    <dgm:cxn modelId="{5B139DAF-50F2-415D-897F-2527121546B4}" srcId="{991E8CF1-BB30-4F57-A8B0-25EE8627F5AF}" destId="{18757846-9539-4EF4-9BFF-B3D0F6D75521}" srcOrd="5" destOrd="0" parTransId="{B525FD0F-FFA4-4239-9501-6588B1813D60}" sibTransId="{4C8E83AA-055E-4AE9-BFD9-2042B6BA5829}"/>
    <dgm:cxn modelId="{DE90A1CD-C564-482E-A1EB-4158C8853B63}" type="presOf" srcId="{18757846-9539-4EF4-9BFF-B3D0F6D75521}" destId="{B00DA9DF-698F-4FCA-B9A5-3DCFC172786D}" srcOrd="1" destOrd="0" presId="urn:microsoft.com/office/officeart/2009/3/layout/HorizontalOrganizationChart"/>
    <dgm:cxn modelId="{873BC3DD-B1D7-4360-B4FA-B4B3476F5C5A}" srcId="{991E8CF1-BB30-4F57-A8B0-25EE8627F5AF}" destId="{8A4BD543-09B6-4F5A-8355-C1B714E5EE2C}" srcOrd="4" destOrd="0" parTransId="{2FB1A0A4-B238-48C1-B051-622C236D647E}" sibTransId="{66C403C3-858F-4A57-ACA9-A1FC573D5E28}"/>
    <dgm:cxn modelId="{26CCECEA-789D-4C57-9B27-843C597F7FE9}" type="presOf" srcId="{11094FBB-A227-496B-8FC2-ED7A0F87C73C}" destId="{BA4D5ED6-F693-4FBE-A371-6242BC09CEB8}" srcOrd="0" destOrd="0" presId="urn:microsoft.com/office/officeart/2009/3/layout/HorizontalOrganizationChart"/>
    <dgm:cxn modelId="{D1085DF8-A35A-4CB1-9084-AE20580DD975}" type="presOf" srcId="{21FC4CEB-45BF-4691-BF91-F703CFECE823}" destId="{CE38E004-14D3-4553-9C42-510BEC745BE2}" srcOrd="0" destOrd="0" presId="urn:microsoft.com/office/officeart/2009/3/layout/HorizontalOrganizationChart"/>
    <dgm:cxn modelId="{13989BFE-0AC9-4F33-9A76-FE1D15F35DBC}" type="presOf" srcId="{743D9612-1A8F-4B9C-9E92-5EC6AF7694B3}" destId="{7A2567EA-3572-4F66-B559-678FD89B5875}" srcOrd="0" destOrd="0" presId="urn:microsoft.com/office/officeart/2009/3/layout/HorizontalOrganizationChart"/>
    <dgm:cxn modelId="{3EF5BBBD-F1A1-4B16-8420-9AC019832407}" type="presParOf" srcId="{F749C183-4F28-4C05-8DF1-2B6099A6EB54}" destId="{2616B3D9-6A61-4E00-B851-62634DA597B6}" srcOrd="0" destOrd="0" presId="urn:microsoft.com/office/officeart/2009/3/layout/HorizontalOrganizationChart"/>
    <dgm:cxn modelId="{D9E25B63-C2B8-4750-B19A-1D360D8A624C}" type="presParOf" srcId="{2616B3D9-6A61-4E00-B851-62634DA597B6}" destId="{B4067280-D452-423A-A5C0-F58B165B5A77}" srcOrd="0" destOrd="0" presId="urn:microsoft.com/office/officeart/2009/3/layout/HorizontalOrganizationChart"/>
    <dgm:cxn modelId="{451DD339-A101-4B75-AFFD-18AFDE161A84}" type="presParOf" srcId="{B4067280-D452-423A-A5C0-F58B165B5A77}" destId="{FFF83209-4D37-455F-AEDF-D26AE84B4C92}" srcOrd="0" destOrd="0" presId="urn:microsoft.com/office/officeart/2009/3/layout/HorizontalOrganizationChart"/>
    <dgm:cxn modelId="{6E1B76AA-7CA6-403F-9E3B-D76A7B6C348D}" type="presParOf" srcId="{B4067280-D452-423A-A5C0-F58B165B5A77}" destId="{FFCC2653-0470-46B0-A5B3-4B09238BE9D0}" srcOrd="1" destOrd="0" presId="urn:microsoft.com/office/officeart/2009/3/layout/HorizontalOrganizationChart"/>
    <dgm:cxn modelId="{791849BF-A01F-4F25-818A-E8A1D17E53D5}" type="presParOf" srcId="{2616B3D9-6A61-4E00-B851-62634DA597B6}" destId="{CCC2E8AE-6EF4-4E05-8394-9B139D42690E}" srcOrd="1" destOrd="0" presId="urn:microsoft.com/office/officeart/2009/3/layout/HorizontalOrganizationChart"/>
    <dgm:cxn modelId="{4DAF927F-EA97-4400-AE0E-60046F13314E}" type="presParOf" srcId="{CCC2E8AE-6EF4-4E05-8394-9B139D42690E}" destId="{5EF204EB-2685-4E70-811B-AEE87E2EF869}" srcOrd="0" destOrd="0" presId="urn:microsoft.com/office/officeart/2009/3/layout/HorizontalOrganizationChart"/>
    <dgm:cxn modelId="{D8229DA6-CC03-41E9-8BB2-8B3715FD065F}" type="presParOf" srcId="{CCC2E8AE-6EF4-4E05-8394-9B139D42690E}" destId="{03A5A8F7-2238-44C9-9B33-E852A97946D5}" srcOrd="1" destOrd="0" presId="urn:microsoft.com/office/officeart/2009/3/layout/HorizontalOrganizationChart"/>
    <dgm:cxn modelId="{31C49683-9151-41CC-A48C-4E636E532A80}" type="presParOf" srcId="{03A5A8F7-2238-44C9-9B33-E852A97946D5}" destId="{AC2AFB72-9A29-422D-A04A-B51E9B7391F7}" srcOrd="0" destOrd="0" presId="urn:microsoft.com/office/officeart/2009/3/layout/HorizontalOrganizationChart"/>
    <dgm:cxn modelId="{41D90291-158B-4713-A7EA-F105D91E3B75}" type="presParOf" srcId="{AC2AFB72-9A29-422D-A04A-B51E9B7391F7}" destId="{34E103E9-5135-4637-88D9-71C2027F9605}" srcOrd="0" destOrd="0" presId="urn:microsoft.com/office/officeart/2009/3/layout/HorizontalOrganizationChart"/>
    <dgm:cxn modelId="{ABCD20C0-C186-442C-BE95-08088502B369}" type="presParOf" srcId="{AC2AFB72-9A29-422D-A04A-B51E9B7391F7}" destId="{EB80B532-F107-4E83-B96D-E80D78EC5D4C}" srcOrd="1" destOrd="0" presId="urn:microsoft.com/office/officeart/2009/3/layout/HorizontalOrganizationChart"/>
    <dgm:cxn modelId="{C8615461-ADD0-4D6F-B921-596D78A30B62}" type="presParOf" srcId="{03A5A8F7-2238-44C9-9B33-E852A97946D5}" destId="{1FA89DB6-9C63-4B9E-AD22-97C00510A169}" srcOrd="1" destOrd="0" presId="urn:microsoft.com/office/officeart/2009/3/layout/HorizontalOrganizationChart"/>
    <dgm:cxn modelId="{C703E853-F604-423A-88EF-C1FDF3AE8241}" type="presParOf" srcId="{03A5A8F7-2238-44C9-9B33-E852A97946D5}" destId="{C585E06A-065A-4574-BE90-1126747A9749}" srcOrd="2" destOrd="0" presId="urn:microsoft.com/office/officeart/2009/3/layout/HorizontalOrganizationChart"/>
    <dgm:cxn modelId="{4BCEC8A1-FDDA-492D-B137-9B4BBB3DE2EA}" type="presParOf" srcId="{CCC2E8AE-6EF4-4E05-8394-9B139D42690E}" destId="{D4060797-2FB4-446C-9A21-1BC330C4AEDE}" srcOrd="2" destOrd="0" presId="urn:microsoft.com/office/officeart/2009/3/layout/HorizontalOrganizationChart"/>
    <dgm:cxn modelId="{7A7FFABE-A77A-4259-9FAF-D3C37EA55718}" type="presParOf" srcId="{CCC2E8AE-6EF4-4E05-8394-9B139D42690E}" destId="{B3088229-06E7-46C3-940C-42909F44B6BD}" srcOrd="3" destOrd="0" presId="urn:microsoft.com/office/officeart/2009/3/layout/HorizontalOrganizationChart"/>
    <dgm:cxn modelId="{511AE919-0BC9-4371-BD51-A8A354BF1808}" type="presParOf" srcId="{B3088229-06E7-46C3-940C-42909F44B6BD}" destId="{DBE8C054-45F9-4604-B25A-75D25F6012B7}" srcOrd="0" destOrd="0" presId="urn:microsoft.com/office/officeart/2009/3/layout/HorizontalOrganizationChart"/>
    <dgm:cxn modelId="{98C5B972-2BFE-46C8-A491-9BE5CF63F1B3}" type="presParOf" srcId="{DBE8C054-45F9-4604-B25A-75D25F6012B7}" destId="{CE38E004-14D3-4553-9C42-510BEC745BE2}" srcOrd="0" destOrd="0" presId="urn:microsoft.com/office/officeart/2009/3/layout/HorizontalOrganizationChart"/>
    <dgm:cxn modelId="{69285D47-4C88-4F33-AF17-DAC2F131632F}" type="presParOf" srcId="{DBE8C054-45F9-4604-B25A-75D25F6012B7}" destId="{C4C869CF-76E9-416A-9A44-ED95FA8DC021}" srcOrd="1" destOrd="0" presId="urn:microsoft.com/office/officeart/2009/3/layout/HorizontalOrganizationChart"/>
    <dgm:cxn modelId="{1E7DFA19-AA7A-4C61-BD53-BE01E8694C3E}" type="presParOf" srcId="{B3088229-06E7-46C3-940C-42909F44B6BD}" destId="{BFF8FED6-05E8-4CA4-A15D-F3EB3678A5E7}" srcOrd="1" destOrd="0" presId="urn:microsoft.com/office/officeart/2009/3/layout/HorizontalOrganizationChart"/>
    <dgm:cxn modelId="{2FF88830-B90D-4DC6-B341-E7586B903AA4}" type="presParOf" srcId="{B3088229-06E7-46C3-940C-42909F44B6BD}" destId="{DD2BF547-6ED4-405F-B69F-B12B2F8C3D03}" srcOrd="2" destOrd="0" presId="urn:microsoft.com/office/officeart/2009/3/layout/HorizontalOrganizationChart"/>
    <dgm:cxn modelId="{372453D5-5E37-4785-BA08-5448368CE7C7}" type="presParOf" srcId="{CCC2E8AE-6EF4-4E05-8394-9B139D42690E}" destId="{D23A75DF-94AD-4AA9-A150-C6A06CDBDC68}" srcOrd="4" destOrd="0" presId="urn:microsoft.com/office/officeart/2009/3/layout/HorizontalOrganizationChart"/>
    <dgm:cxn modelId="{D54660B6-88AB-4568-9F4F-783CCF1E47E5}" type="presParOf" srcId="{CCC2E8AE-6EF4-4E05-8394-9B139D42690E}" destId="{09377CF8-38A0-49BA-B3EB-C21655802E6D}" srcOrd="5" destOrd="0" presId="urn:microsoft.com/office/officeart/2009/3/layout/HorizontalOrganizationChart"/>
    <dgm:cxn modelId="{AD5A37F5-0F2E-400A-8747-3213F11521B0}" type="presParOf" srcId="{09377CF8-38A0-49BA-B3EB-C21655802E6D}" destId="{39F90E77-20FA-4C5F-B0DD-CCA398A76578}" srcOrd="0" destOrd="0" presId="urn:microsoft.com/office/officeart/2009/3/layout/HorizontalOrganizationChart"/>
    <dgm:cxn modelId="{1E828B73-C363-4B6C-8CD9-C84C13ECD38D}" type="presParOf" srcId="{39F90E77-20FA-4C5F-B0DD-CCA398A76578}" destId="{BA4D5ED6-F693-4FBE-A371-6242BC09CEB8}" srcOrd="0" destOrd="0" presId="urn:microsoft.com/office/officeart/2009/3/layout/HorizontalOrganizationChart"/>
    <dgm:cxn modelId="{2CA834AA-732F-43CB-9F69-B9DCD83CACC7}" type="presParOf" srcId="{39F90E77-20FA-4C5F-B0DD-CCA398A76578}" destId="{B988DD31-53F8-4BB4-A28B-B53C89AD384D}" srcOrd="1" destOrd="0" presId="urn:microsoft.com/office/officeart/2009/3/layout/HorizontalOrganizationChart"/>
    <dgm:cxn modelId="{9ABB9F1E-AE54-48A0-A947-7223D8E146BB}" type="presParOf" srcId="{09377CF8-38A0-49BA-B3EB-C21655802E6D}" destId="{37B50E6E-16BD-4CEA-B2C8-2CDCD18A275C}" srcOrd="1" destOrd="0" presId="urn:microsoft.com/office/officeart/2009/3/layout/HorizontalOrganizationChart"/>
    <dgm:cxn modelId="{DE991E7B-AA55-4D51-B9E6-DB7FE8065983}" type="presParOf" srcId="{09377CF8-38A0-49BA-B3EB-C21655802E6D}" destId="{55D7C344-0CCA-4BFB-8391-5E62C73DDF09}" srcOrd="2" destOrd="0" presId="urn:microsoft.com/office/officeart/2009/3/layout/HorizontalOrganizationChart"/>
    <dgm:cxn modelId="{D15EEBA1-2463-464B-B586-7FA1C51083C4}" type="presParOf" srcId="{CCC2E8AE-6EF4-4E05-8394-9B139D42690E}" destId="{7A2567EA-3572-4F66-B559-678FD89B5875}" srcOrd="6" destOrd="0" presId="urn:microsoft.com/office/officeart/2009/3/layout/HorizontalOrganizationChart"/>
    <dgm:cxn modelId="{EF4AF531-F801-4E72-822D-0FDD4CEB688E}" type="presParOf" srcId="{CCC2E8AE-6EF4-4E05-8394-9B139D42690E}" destId="{5BF906A0-8F43-4A98-A265-DA6FBD22C5DC}" srcOrd="7" destOrd="0" presId="urn:microsoft.com/office/officeart/2009/3/layout/HorizontalOrganizationChart"/>
    <dgm:cxn modelId="{C201CE6B-F889-422D-A9C9-4DE43832D8FF}" type="presParOf" srcId="{5BF906A0-8F43-4A98-A265-DA6FBD22C5DC}" destId="{67D3B257-BD4D-48E9-BC0D-222C9A01941A}" srcOrd="0" destOrd="0" presId="urn:microsoft.com/office/officeart/2009/3/layout/HorizontalOrganizationChart"/>
    <dgm:cxn modelId="{8ECDA71D-6441-4744-BB43-95C16E63D8CD}" type="presParOf" srcId="{67D3B257-BD4D-48E9-BC0D-222C9A01941A}" destId="{C67C4782-322E-4059-A4E4-C605B15402E9}" srcOrd="0" destOrd="0" presId="urn:microsoft.com/office/officeart/2009/3/layout/HorizontalOrganizationChart"/>
    <dgm:cxn modelId="{C6B8A2C6-2789-495C-888D-968008579514}" type="presParOf" srcId="{67D3B257-BD4D-48E9-BC0D-222C9A01941A}" destId="{C3BF3E13-D011-4E13-B20A-CE54F96AF2FA}" srcOrd="1" destOrd="0" presId="urn:microsoft.com/office/officeart/2009/3/layout/HorizontalOrganizationChart"/>
    <dgm:cxn modelId="{395A08DF-5D77-4AE0-8A64-9BF3D3659CD2}" type="presParOf" srcId="{5BF906A0-8F43-4A98-A265-DA6FBD22C5DC}" destId="{EA3DEAA6-8692-4339-8EBB-320A2612BA7D}" srcOrd="1" destOrd="0" presId="urn:microsoft.com/office/officeart/2009/3/layout/HorizontalOrganizationChart"/>
    <dgm:cxn modelId="{293B9186-3663-43B0-BCA2-3184347A2B5B}" type="presParOf" srcId="{5BF906A0-8F43-4A98-A265-DA6FBD22C5DC}" destId="{41AB592A-7AF4-477F-A887-AE300A9D66F7}" srcOrd="2" destOrd="0" presId="urn:microsoft.com/office/officeart/2009/3/layout/HorizontalOrganizationChart"/>
    <dgm:cxn modelId="{2684B5E9-63D6-4A4E-8DA9-E8D23FC47C97}" type="presParOf" srcId="{CCC2E8AE-6EF4-4E05-8394-9B139D42690E}" destId="{45343646-A867-4BF9-899E-F85FEE883A69}" srcOrd="8" destOrd="0" presId="urn:microsoft.com/office/officeart/2009/3/layout/HorizontalOrganizationChart"/>
    <dgm:cxn modelId="{50EAF144-4C9A-450F-9893-515E85B321C9}" type="presParOf" srcId="{CCC2E8AE-6EF4-4E05-8394-9B139D42690E}" destId="{D9DE6CD2-DDA6-4753-8B3A-DB8906B65ADB}" srcOrd="9" destOrd="0" presId="urn:microsoft.com/office/officeart/2009/3/layout/HorizontalOrganizationChart"/>
    <dgm:cxn modelId="{9CF75DEA-3412-4F46-B3C8-376EF6DB1693}" type="presParOf" srcId="{D9DE6CD2-DDA6-4753-8B3A-DB8906B65ADB}" destId="{92BE6EAE-7216-415A-9AA9-03169F27645D}" srcOrd="0" destOrd="0" presId="urn:microsoft.com/office/officeart/2009/3/layout/HorizontalOrganizationChart"/>
    <dgm:cxn modelId="{F514CD23-DFD9-4096-8234-0ED4E05C29C1}" type="presParOf" srcId="{92BE6EAE-7216-415A-9AA9-03169F27645D}" destId="{9950080C-1BBB-40C4-9FBA-ACE62E03CFE1}" srcOrd="0" destOrd="0" presId="urn:microsoft.com/office/officeart/2009/3/layout/HorizontalOrganizationChart"/>
    <dgm:cxn modelId="{6D6CEE00-1C54-4F20-8CFD-89D886F27D48}" type="presParOf" srcId="{92BE6EAE-7216-415A-9AA9-03169F27645D}" destId="{55A0BCF0-2B7C-49A3-B4FE-DB99A221A6EF}" srcOrd="1" destOrd="0" presId="urn:microsoft.com/office/officeart/2009/3/layout/HorizontalOrganizationChart"/>
    <dgm:cxn modelId="{227D0D46-DCD2-430B-99F2-A515245E00B6}" type="presParOf" srcId="{D9DE6CD2-DDA6-4753-8B3A-DB8906B65ADB}" destId="{87694FF9-3F7C-46C1-978A-53E1E480E895}" srcOrd="1" destOrd="0" presId="urn:microsoft.com/office/officeart/2009/3/layout/HorizontalOrganizationChart"/>
    <dgm:cxn modelId="{AEF3B494-7B0B-4931-A676-8D9F66E04C4F}" type="presParOf" srcId="{D9DE6CD2-DDA6-4753-8B3A-DB8906B65ADB}" destId="{CD92B9CF-3320-434E-96A7-E3447A32C6F8}" srcOrd="2" destOrd="0" presId="urn:microsoft.com/office/officeart/2009/3/layout/HorizontalOrganizationChart"/>
    <dgm:cxn modelId="{28259578-42A5-475F-847B-7CBADF2B5686}" type="presParOf" srcId="{CCC2E8AE-6EF4-4E05-8394-9B139D42690E}" destId="{9C557BAF-EAE5-48D6-86F5-6298A2581F25}" srcOrd="10" destOrd="0" presId="urn:microsoft.com/office/officeart/2009/3/layout/HorizontalOrganizationChart"/>
    <dgm:cxn modelId="{71ABB431-1B75-432A-AF2D-3D13F64636D4}" type="presParOf" srcId="{CCC2E8AE-6EF4-4E05-8394-9B139D42690E}" destId="{987EABFE-E576-4C15-8082-75D643DF7F2E}" srcOrd="11" destOrd="0" presId="urn:microsoft.com/office/officeart/2009/3/layout/HorizontalOrganizationChart"/>
    <dgm:cxn modelId="{78D92587-7744-4AEE-A399-0DEC230960F5}" type="presParOf" srcId="{987EABFE-E576-4C15-8082-75D643DF7F2E}" destId="{BE78F0AB-0B92-40D6-B043-E422D21BD4A9}" srcOrd="0" destOrd="0" presId="urn:microsoft.com/office/officeart/2009/3/layout/HorizontalOrganizationChart"/>
    <dgm:cxn modelId="{AF3010BA-A434-4115-B7DF-9B64DDA3CAB2}" type="presParOf" srcId="{BE78F0AB-0B92-40D6-B043-E422D21BD4A9}" destId="{4D359F3E-13E5-4466-B335-9A5312B60CF2}" srcOrd="0" destOrd="0" presId="urn:microsoft.com/office/officeart/2009/3/layout/HorizontalOrganizationChart"/>
    <dgm:cxn modelId="{0B7B7CC4-9510-4120-B655-D9C686785930}" type="presParOf" srcId="{BE78F0AB-0B92-40D6-B043-E422D21BD4A9}" destId="{B00DA9DF-698F-4FCA-B9A5-3DCFC172786D}" srcOrd="1" destOrd="0" presId="urn:microsoft.com/office/officeart/2009/3/layout/HorizontalOrganizationChart"/>
    <dgm:cxn modelId="{1CE4C8AE-18FD-401A-8069-0CB4E98C5797}" type="presParOf" srcId="{987EABFE-E576-4C15-8082-75D643DF7F2E}" destId="{905AEC8D-2BFB-429C-A28D-AFB92C638F95}" srcOrd="1" destOrd="0" presId="urn:microsoft.com/office/officeart/2009/3/layout/HorizontalOrganizationChart"/>
    <dgm:cxn modelId="{4F8A96AE-5376-4937-A1C8-C76090710F17}" type="presParOf" srcId="{987EABFE-E576-4C15-8082-75D643DF7F2E}" destId="{6BEDACBE-8B29-4EB2-887F-D2A0F1F6876A}" srcOrd="2" destOrd="0" presId="urn:microsoft.com/office/officeart/2009/3/layout/HorizontalOrganizationChart"/>
    <dgm:cxn modelId="{E4B18581-4D50-46E1-8C0A-63722544DEAA}" type="presParOf" srcId="{CCC2E8AE-6EF4-4E05-8394-9B139D42690E}" destId="{8A3F7DF0-574D-4132-94D7-77E537A92EFD}" srcOrd="12" destOrd="0" presId="urn:microsoft.com/office/officeart/2009/3/layout/HorizontalOrganizationChart"/>
    <dgm:cxn modelId="{CEE12833-2EF4-4B7C-A33A-B9A04693E259}" type="presParOf" srcId="{CCC2E8AE-6EF4-4E05-8394-9B139D42690E}" destId="{4F064A03-B4AB-4850-BD93-F76CBF0FDCD1}" srcOrd="13" destOrd="0" presId="urn:microsoft.com/office/officeart/2009/3/layout/HorizontalOrganizationChart"/>
    <dgm:cxn modelId="{E7459E66-DE1D-4531-8D00-90A26BE555C7}" type="presParOf" srcId="{4F064A03-B4AB-4850-BD93-F76CBF0FDCD1}" destId="{E5D8777D-7AA0-4762-8002-F4B84CD22DBA}" srcOrd="0" destOrd="0" presId="urn:microsoft.com/office/officeart/2009/3/layout/HorizontalOrganizationChart"/>
    <dgm:cxn modelId="{0C02272D-4579-4B94-86AE-C0A1A845AA6D}" type="presParOf" srcId="{E5D8777D-7AA0-4762-8002-F4B84CD22DBA}" destId="{5809880A-3CB2-4F66-AE36-E724EC8BBE20}" srcOrd="0" destOrd="0" presId="urn:microsoft.com/office/officeart/2009/3/layout/HorizontalOrganizationChart"/>
    <dgm:cxn modelId="{8D824557-DF07-4DEB-8B71-8A50E5AFDA08}" type="presParOf" srcId="{E5D8777D-7AA0-4762-8002-F4B84CD22DBA}" destId="{F942D315-BFD3-44AD-92F4-FD9D34EB0252}" srcOrd="1" destOrd="0" presId="urn:microsoft.com/office/officeart/2009/3/layout/HorizontalOrganizationChart"/>
    <dgm:cxn modelId="{883E8F93-D221-4EEA-A3CD-166566165E39}" type="presParOf" srcId="{4F064A03-B4AB-4850-BD93-F76CBF0FDCD1}" destId="{EC25C0D1-605D-4CCE-B6B1-3A8821020826}" srcOrd="1" destOrd="0" presId="urn:microsoft.com/office/officeart/2009/3/layout/HorizontalOrganizationChart"/>
    <dgm:cxn modelId="{533F061A-3DE9-4190-B145-9844CAE76F33}" type="presParOf" srcId="{4F064A03-B4AB-4850-BD93-F76CBF0FDCD1}" destId="{DDF57FF7-2ADA-4F63-8FD2-CB7D336730EF}" srcOrd="2" destOrd="0" presId="urn:microsoft.com/office/officeart/2009/3/layout/HorizontalOrganizationChart"/>
    <dgm:cxn modelId="{587A7A4F-2275-4CF7-BC73-47E504582C1D}" type="presParOf" srcId="{2616B3D9-6A61-4E00-B851-62634DA597B6}" destId="{C835441B-A733-409C-8D63-ED7D3261144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15BCF9-0749-40FD-AC87-32E5874EF0A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SG"/>
        </a:p>
      </dgm:t>
    </dgm:pt>
    <dgm:pt modelId="{F0B29D01-4DF4-4B75-B174-7493449AC2A1}">
      <dgm:prSet phldrT="[Text]" custT="1"/>
      <dgm:spPr/>
      <dgm:t>
        <a:bodyPr/>
        <a:lstStyle/>
        <a:p>
          <a:pPr algn="l"/>
          <a:r>
            <a:rPr lang="en-US" sz="1800" b="0" i="0" u="none" strike="noStrike" baseline="0" dirty="0">
              <a:solidFill>
                <a:schemeClr val="bg1"/>
              </a:solidFill>
              <a:latin typeface="Gill Sans MT" panose="020B0502020104020203" pitchFamily="34" charset="0"/>
            </a:rPr>
            <a:t>Students are expected to complete all videos and submit all assessments by due dates.</a:t>
          </a:r>
          <a:endParaRPr lang="en-SG" sz="1800" dirty="0">
            <a:solidFill>
              <a:schemeClr val="bg1"/>
            </a:solidFill>
            <a:latin typeface="Gill Sans MT" panose="020B0502020104020203" pitchFamily="34" charset="0"/>
          </a:endParaRPr>
        </a:p>
      </dgm:t>
    </dgm:pt>
    <dgm:pt modelId="{735AFC3F-2651-41CB-9028-99C4FBD2C672}" type="parTrans" cxnId="{F67FCE53-1DAC-47C2-BDAA-72412318CC95}">
      <dgm:prSet/>
      <dgm:spPr/>
      <dgm:t>
        <a:bodyPr/>
        <a:lstStyle/>
        <a:p>
          <a:pPr algn="l"/>
          <a:endParaRPr lang="en-SG" sz="1800">
            <a:solidFill>
              <a:schemeClr val="bg1"/>
            </a:solidFill>
          </a:endParaRPr>
        </a:p>
      </dgm:t>
    </dgm:pt>
    <dgm:pt modelId="{1D95D30D-25DE-445A-AA5C-53B2FAEBCBA3}" type="sibTrans" cxnId="{F67FCE53-1DAC-47C2-BDAA-72412318CC95}">
      <dgm:prSet/>
      <dgm:spPr/>
      <dgm:t>
        <a:bodyPr/>
        <a:lstStyle/>
        <a:p>
          <a:pPr algn="l"/>
          <a:endParaRPr lang="en-SG" sz="1800">
            <a:solidFill>
              <a:schemeClr val="bg1"/>
            </a:solidFill>
          </a:endParaRPr>
        </a:p>
      </dgm:t>
    </dgm:pt>
    <dgm:pt modelId="{92532A0C-634B-4F27-AC87-B9BFBB74A9A8}">
      <dgm:prSet phldrT="[Text]" custT="1"/>
      <dgm:spPr/>
      <dgm:t>
        <a:bodyPr/>
        <a:lstStyle/>
        <a:p>
          <a:pPr algn="l"/>
          <a:r>
            <a:rPr lang="en-US" sz="1800" b="0" i="0" u="none" strike="noStrike" baseline="0" dirty="0">
              <a:solidFill>
                <a:schemeClr val="bg1"/>
              </a:solidFill>
              <a:latin typeface="Gill Sans MT" panose="020B0502020104020203" pitchFamily="34" charset="0"/>
            </a:rPr>
            <a:t>Good academic work depends on honesty and ethical behavior. The quality of your work as a student relies on adhering to the principles of academic integrity and the NTU Honor Code, a set of values shared by the whole university community. Truth, Trust, and Justice are at the core of NTU’s </a:t>
          </a:r>
          <a:r>
            <a:rPr lang="en-SG" sz="1800" b="0" i="0" u="none" strike="noStrike" baseline="0" dirty="0">
              <a:solidFill>
                <a:schemeClr val="bg1"/>
              </a:solidFill>
              <a:latin typeface="Gill Sans MT" panose="020B0502020104020203" pitchFamily="34" charset="0"/>
            </a:rPr>
            <a:t>shared values.</a:t>
          </a:r>
          <a:endParaRPr lang="en-SG" sz="1800" dirty="0">
            <a:solidFill>
              <a:schemeClr val="bg1"/>
            </a:solidFill>
            <a:latin typeface="Gill Sans MT" panose="020B0502020104020203" pitchFamily="34" charset="0"/>
          </a:endParaRPr>
        </a:p>
      </dgm:t>
    </dgm:pt>
    <dgm:pt modelId="{39F5F48F-702D-4F8B-B51A-37E5786AC9F7}" type="parTrans" cxnId="{A5E60E5F-64D6-4E5E-86FB-709132D4934E}">
      <dgm:prSet/>
      <dgm:spPr/>
      <dgm:t>
        <a:bodyPr/>
        <a:lstStyle/>
        <a:p>
          <a:pPr algn="l"/>
          <a:endParaRPr lang="en-SG" sz="1800">
            <a:solidFill>
              <a:schemeClr val="bg1"/>
            </a:solidFill>
          </a:endParaRPr>
        </a:p>
      </dgm:t>
    </dgm:pt>
    <dgm:pt modelId="{2B772661-0D8E-48CC-A480-A5F015634D85}" type="sibTrans" cxnId="{A5E60E5F-64D6-4E5E-86FB-709132D4934E}">
      <dgm:prSet/>
      <dgm:spPr/>
      <dgm:t>
        <a:bodyPr/>
        <a:lstStyle/>
        <a:p>
          <a:pPr algn="l"/>
          <a:endParaRPr lang="en-SG" sz="1800">
            <a:solidFill>
              <a:schemeClr val="bg1"/>
            </a:solidFill>
          </a:endParaRPr>
        </a:p>
      </dgm:t>
    </dgm:pt>
    <dgm:pt modelId="{EC6AFA37-8603-4A66-B276-950588D1A8C2}">
      <dgm:prSet phldrT="[Text]" custT="1"/>
      <dgm:spPr/>
      <dgm:t>
        <a:bodyPr/>
        <a:lstStyle/>
        <a:p>
          <a:pPr algn="l"/>
          <a:r>
            <a:rPr lang="en-US" sz="1800" b="0" i="0" u="none" strike="noStrike" baseline="0" dirty="0">
              <a:solidFill>
                <a:schemeClr val="bg1"/>
              </a:solidFill>
              <a:latin typeface="Gill Sans MT" panose="020B0502020104020203" pitchFamily="34" charset="0"/>
            </a:rPr>
            <a:t>As a student, it is important that you recognize your responsibilities in understanding and applying the principles of academic integrity in all the work you do at NTU. Not knowing what is involved in maintaining academic integrity does not excuse academic dishonesty. If you are uncertain of the definitions of any of these terms, you should refer to the academic integrity handbook for more information. </a:t>
          </a:r>
          <a:endParaRPr lang="en-SG" sz="1800" dirty="0">
            <a:solidFill>
              <a:schemeClr val="bg1"/>
            </a:solidFill>
            <a:latin typeface="Gill Sans MT" panose="020B0502020104020203" pitchFamily="34" charset="0"/>
          </a:endParaRPr>
        </a:p>
      </dgm:t>
    </dgm:pt>
    <dgm:pt modelId="{3684FB38-95E3-47FF-9E29-4501B12A1FD6}" type="parTrans" cxnId="{99B0935F-CD4A-4468-8C2E-71721D6F3CD7}">
      <dgm:prSet/>
      <dgm:spPr/>
      <dgm:t>
        <a:bodyPr/>
        <a:lstStyle/>
        <a:p>
          <a:pPr algn="l"/>
          <a:endParaRPr lang="en-SG" sz="1800">
            <a:solidFill>
              <a:schemeClr val="bg1"/>
            </a:solidFill>
          </a:endParaRPr>
        </a:p>
      </dgm:t>
    </dgm:pt>
    <dgm:pt modelId="{AD932CA5-F131-4E41-9ACC-EB5812615E42}" type="sibTrans" cxnId="{99B0935F-CD4A-4468-8C2E-71721D6F3CD7}">
      <dgm:prSet/>
      <dgm:spPr/>
      <dgm:t>
        <a:bodyPr/>
        <a:lstStyle/>
        <a:p>
          <a:pPr algn="l"/>
          <a:endParaRPr lang="en-SG" sz="1800">
            <a:solidFill>
              <a:schemeClr val="bg1"/>
            </a:solidFill>
          </a:endParaRPr>
        </a:p>
      </dgm:t>
    </dgm:pt>
    <dgm:pt modelId="{ECC11C5B-2960-4E20-BCF7-320B2D6E41B2}">
      <dgm:prSet phldrT="[Text]" custT="1"/>
      <dgm:spPr/>
      <dgm:t>
        <a:bodyPr/>
        <a:lstStyle/>
        <a:p>
          <a:pPr algn="l"/>
          <a:r>
            <a:rPr lang="en-US" sz="1800" b="0" i="0" u="none" strike="noStrike" baseline="0" dirty="0">
              <a:solidFill>
                <a:schemeClr val="bg1"/>
              </a:solidFill>
              <a:latin typeface="Gill Sans MT" panose="020B0502020104020203" pitchFamily="34" charset="0"/>
            </a:rPr>
            <a:t>Consult your instructor(s) if you need any clarification about the requirements of academic integrity in the course.</a:t>
          </a:r>
          <a:endParaRPr lang="en-SG" sz="1800" dirty="0">
            <a:solidFill>
              <a:schemeClr val="bg1"/>
            </a:solidFill>
            <a:latin typeface="Gill Sans MT" panose="020B0502020104020203" pitchFamily="34" charset="0"/>
          </a:endParaRPr>
        </a:p>
      </dgm:t>
    </dgm:pt>
    <dgm:pt modelId="{8D9CE39A-B22B-4CB1-8899-FC9B525E92F0}" type="parTrans" cxnId="{5BCA6BF8-64D2-42AC-A1CE-50B9AAA4C8C8}">
      <dgm:prSet/>
      <dgm:spPr/>
      <dgm:t>
        <a:bodyPr/>
        <a:lstStyle/>
        <a:p>
          <a:pPr algn="l"/>
          <a:endParaRPr lang="en-SG" sz="1800">
            <a:solidFill>
              <a:schemeClr val="bg1"/>
            </a:solidFill>
          </a:endParaRPr>
        </a:p>
      </dgm:t>
    </dgm:pt>
    <dgm:pt modelId="{30AE09E0-04FA-48B0-9F26-4780B1EF56B3}" type="sibTrans" cxnId="{5BCA6BF8-64D2-42AC-A1CE-50B9AAA4C8C8}">
      <dgm:prSet/>
      <dgm:spPr/>
      <dgm:t>
        <a:bodyPr/>
        <a:lstStyle/>
        <a:p>
          <a:pPr algn="l"/>
          <a:endParaRPr lang="en-SG" sz="1800">
            <a:solidFill>
              <a:schemeClr val="bg1"/>
            </a:solidFill>
          </a:endParaRPr>
        </a:p>
      </dgm:t>
    </dgm:pt>
    <dgm:pt modelId="{27A7F0EB-A9FB-4937-87E0-B4C3FB749B07}" type="pres">
      <dgm:prSet presAssocID="{5E15BCF9-0749-40FD-AC87-32E5874EF0A1}" presName="diagram" presStyleCnt="0">
        <dgm:presLayoutVars>
          <dgm:dir/>
          <dgm:resizeHandles val="exact"/>
        </dgm:presLayoutVars>
      </dgm:prSet>
      <dgm:spPr/>
    </dgm:pt>
    <dgm:pt modelId="{7EA921B1-7A3E-420D-83B5-2EF5B45C7465}" type="pres">
      <dgm:prSet presAssocID="{F0B29D01-4DF4-4B75-B174-7493449AC2A1}" presName="node" presStyleLbl="node1" presStyleIdx="0" presStyleCnt="4">
        <dgm:presLayoutVars>
          <dgm:bulletEnabled val="1"/>
        </dgm:presLayoutVars>
      </dgm:prSet>
      <dgm:spPr/>
    </dgm:pt>
    <dgm:pt modelId="{A624563D-7D0F-4B03-BF81-331F052E16AA}" type="pres">
      <dgm:prSet presAssocID="{1D95D30D-25DE-445A-AA5C-53B2FAEBCBA3}" presName="sibTrans" presStyleCnt="0"/>
      <dgm:spPr/>
    </dgm:pt>
    <dgm:pt modelId="{6379481D-1F1F-45D1-B7FE-1F920292621D}" type="pres">
      <dgm:prSet presAssocID="{92532A0C-634B-4F27-AC87-B9BFBB74A9A8}" presName="node" presStyleLbl="node1" presStyleIdx="1" presStyleCnt="4">
        <dgm:presLayoutVars>
          <dgm:bulletEnabled val="1"/>
        </dgm:presLayoutVars>
      </dgm:prSet>
      <dgm:spPr/>
    </dgm:pt>
    <dgm:pt modelId="{DF25C2AA-1C28-4604-8E28-40368D6D2065}" type="pres">
      <dgm:prSet presAssocID="{2B772661-0D8E-48CC-A480-A5F015634D85}" presName="sibTrans" presStyleCnt="0"/>
      <dgm:spPr/>
    </dgm:pt>
    <dgm:pt modelId="{B4B51369-7608-4D2B-A5C2-551B2BC1F86B}" type="pres">
      <dgm:prSet presAssocID="{EC6AFA37-8603-4A66-B276-950588D1A8C2}" presName="node" presStyleLbl="node1" presStyleIdx="2" presStyleCnt="4">
        <dgm:presLayoutVars>
          <dgm:bulletEnabled val="1"/>
        </dgm:presLayoutVars>
      </dgm:prSet>
      <dgm:spPr/>
    </dgm:pt>
    <dgm:pt modelId="{487C0BC6-F9AA-4791-9201-8E557B3F107B}" type="pres">
      <dgm:prSet presAssocID="{AD932CA5-F131-4E41-9ACC-EB5812615E42}" presName="sibTrans" presStyleCnt="0"/>
      <dgm:spPr/>
    </dgm:pt>
    <dgm:pt modelId="{EA6C4247-3CDE-4855-98B4-B6745F59E2DA}" type="pres">
      <dgm:prSet presAssocID="{ECC11C5B-2960-4E20-BCF7-320B2D6E41B2}" presName="node" presStyleLbl="node1" presStyleIdx="3" presStyleCnt="4">
        <dgm:presLayoutVars>
          <dgm:bulletEnabled val="1"/>
        </dgm:presLayoutVars>
      </dgm:prSet>
      <dgm:spPr/>
    </dgm:pt>
  </dgm:ptLst>
  <dgm:cxnLst>
    <dgm:cxn modelId="{A5E60E5F-64D6-4E5E-86FB-709132D4934E}" srcId="{5E15BCF9-0749-40FD-AC87-32E5874EF0A1}" destId="{92532A0C-634B-4F27-AC87-B9BFBB74A9A8}" srcOrd="1" destOrd="0" parTransId="{39F5F48F-702D-4F8B-B51A-37E5786AC9F7}" sibTransId="{2B772661-0D8E-48CC-A480-A5F015634D85}"/>
    <dgm:cxn modelId="{99B0935F-CD4A-4468-8C2E-71721D6F3CD7}" srcId="{5E15BCF9-0749-40FD-AC87-32E5874EF0A1}" destId="{EC6AFA37-8603-4A66-B276-950588D1A8C2}" srcOrd="2" destOrd="0" parTransId="{3684FB38-95E3-47FF-9E29-4501B12A1FD6}" sibTransId="{AD932CA5-F131-4E41-9ACC-EB5812615E42}"/>
    <dgm:cxn modelId="{F67FCE53-1DAC-47C2-BDAA-72412318CC95}" srcId="{5E15BCF9-0749-40FD-AC87-32E5874EF0A1}" destId="{F0B29D01-4DF4-4B75-B174-7493449AC2A1}" srcOrd="0" destOrd="0" parTransId="{735AFC3F-2651-41CB-9028-99C4FBD2C672}" sibTransId="{1D95D30D-25DE-445A-AA5C-53B2FAEBCBA3}"/>
    <dgm:cxn modelId="{16055859-37E9-45A5-AD84-6D3891164E55}" type="presOf" srcId="{5E15BCF9-0749-40FD-AC87-32E5874EF0A1}" destId="{27A7F0EB-A9FB-4937-87E0-B4C3FB749B07}" srcOrd="0" destOrd="0" presId="urn:microsoft.com/office/officeart/2005/8/layout/default"/>
    <dgm:cxn modelId="{3CAA97B1-BF22-4633-8BE8-9546A4A5483D}" type="presOf" srcId="{EC6AFA37-8603-4A66-B276-950588D1A8C2}" destId="{B4B51369-7608-4D2B-A5C2-551B2BC1F86B}" srcOrd="0" destOrd="0" presId="urn:microsoft.com/office/officeart/2005/8/layout/default"/>
    <dgm:cxn modelId="{99E4FAB8-6249-4F0B-93A7-368D6BEC2A39}" type="presOf" srcId="{ECC11C5B-2960-4E20-BCF7-320B2D6E41B2}" destId="{EA6C4247-3CDE-4855-98B4-B6745F59E2DA}" srcOrd="0" destOrd="0" presId="urn:microsoft.com/office/officeart/2005/8/layout/default"/>
    <dgm:cxn modelId="{8AD5AFC6-D1AA-48B3-9135-1BECF5080641}" type="presOf" srcId="{F0B29D01-4DF4-4B75-B174-7493449AC2A1}" destId="{7EA921B1-7A3E-420D-83B5-2EF5B45C7465}" srcOrd="0" destOrd="0" presId="urn:microsoft.com/office/officeart/2005/8/layout/default"/>
    <dgm:cxn modelId="{F2C018DE-C283-4DED-A115-A42CD5379B3B}" type="presOf" srcId="{92532A0C-634B-4F27-AC87-B9BFBB74A9A8}" destId="{6379481D-1F1F-45D1-B7FE-1F920292621D}" srcOrd="0" destOrd="0" presId="urn:microsoft.com/office/officeart/2005/8/layout/default"/>
    <dgm:cxn modelId="{5BCA6BF8-64D2-42AC-A1CE-50B9AAA4C8C8}" srcId="{5E15BCF9-0749-40FD-AC87-32E5874EF0A1}" destId="{ECC11C5B-2960-4E20-BCF7-320B2D6E41B2}" srcOrd="3" destOrd="0" parTransId="{8D9CE39A-B22B-4CB1-8899-FC9B525E92F0}" sibTransId="{30AE09E0-04FA-48B0-9F26-4780B1EF56B3}"/>
    <dgm:cxn modelId="{34449DCF-745B-406E-B967-D7C918391B2D}" type="presParOf" srcId="{27A7F0EB-A9FB-4937-87E0-B4C3FB749B07}" destId="{7EA921B1-7A3E-420D-83B5-2EF5B45C7465}" srcOrd="0" destOrd="0" presId="urn:microsoft.com/office/officeart/2005/8/layout/default"/>
    <dgm:cxn modelId="{ACCD60B0-CDCF-4C41-9E8C-8C4D70D07E07}" type="presParOf" srcId="{27A7F0EB-A9FB-4937-87E0-B4C3FB749B07}" destId="{A624563D-7D0F-4B03-BF81-331F052E16AA}" srcOrd="1" destOrd="0" presId="urn:microsoft.com/office/officeart/2005/8/layout/default"/>
    <dgm:cxn modelId="{52CA452A-0962-4CF3-96A6-9148C24F3C24}" type="presParOf" srcId="{27A7F0EB-A9FB-4937-87E0-B4C3FB749B07}" destId="{6379481D-1F1F-45D1-B7FE-1F920292621D}" srcOrd="2" destOrd="0" presId="urn:microsoft.com/office/officeart/2005/8/layout/default"/>
    <dgm:cxn modelId="{0FDF4184-72D4-4BF6-8A68-E14C0BA29ADA}" type="presParOf" srcId="{27A7F0EB-A9FB-4937-87E0-B4C3FB749B07}" destId="{DF25C2AA-1C28-4604-8E28-40368D6D2065}" srcOrd="3" destOrd="0" presId="urn:microsoft.com/office/officeart/2005/8/layout/default"/>
    <dgm:cxn modelId="{D8D82026-7FE4-41CE-B75A-02CCFF50280A}" type="presParOf" srcId="{27A7F0EB-A9FB-4937-87E0-B4C3FB749B07}" destId="{B4B51369-7608-4D2B-A5C2-551B2BC1F86B}" srcOrd="4" destOrd="0" presId="urn:microsoft.com/office/officeart/2005/8/layout/default"/>
    <dgm:cxn modelId="{FE4F47F5-1700-4120-A6E2-E2097562C3BE}" type="presParOf" srcId="{27A7F0EB-A9FB-4937-87E0-B4C3FB749B07}" destId="{487C0BC6-F9AA-4791-9201-8E557B3F107B}" srcOrd="5" destOrd="0" presId="urn:microsoft.com/office/officeart/2005/8/layout/default"/>
    <dgm:cxn modelId="{4E0AD7CA-97F8-4041-8EA1-1BFBCCAAA776}" type="presParOf" srcId="{27A7F0EB-A9FB-4937-87E0-B4C3FB749B07}" destId="{EA6C4247-3CDE-4855-98B4-B6745F59E2D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0A6AB-26C5-469E-9116-6E3F13BF2222}">
      <dsp:nvSpPr>
        <dsp:cNvPr id="0" name=""/>
        <dsp:cNvSpPr/>
      </dsp:nvSpPr>
      <dsp:spPr>
        <a:xfrm>
          <a:off x="4719" y="163103"/>
          <a:ext cx="1499669" cy="449900"/>
        </a:xfrm>
        <a:prstGeom prst="chevron">
          <a:avLst>
            <a:gd name="adj" fmla="val 3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550" tIns="55550" rIns="55550" bIns="5555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Gill Sans MT" panose="020B0502020104020203" pitchFamily="34" charset="0"/>
            </a:rPr>
            <a:t>Apply</a:t>
          </a:r>
        </a:p>
      </dsp:txBody>
      <dsp:txXfrm>
        <a:off x="139689" y="163103"/>
        <a:ext cx="1229729" cy="449900"/>
      </dsp:txXfrm>
    </dsp:sp>
    <dsp:sp modelId="{AC486CBB-BCEB-4143-AACD-EA754252EC80}">
      <dsp:nvSpPr>
        <dsp:cNvPr id="0" name=""/>
        <dsp:cNvSpPr/>
      </dsp:nvSpPr>
      <dsp:spPr>
        <a:xfrm>
          <a:off x="4719" y="613004"/>
          <a:ext cx="1364699" cy="3100014"/>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842" tIns="107842" rIns="107842" bIns="215683" numCol="1" spcCol="1270" anchor="t" anchorCtr="0">
          <a:noAutofit/>
        </a:bodyPr>
        <a:lstStyle/>
        <a:p>
          <a:pPr marL="0" lvl="0" indent="0" algn="l" defTabSz="711200">
            <a:lnSpc>
              <a:spcPct val="90000"/>
            </a:lnSpc>
            <a:spcBef>
              <a:spcPct val="0"/>
            </a:spcBef>
            <a:spcAft>
              <a:spcPct val="35000"/>
            </a:spcAft>
            <a:buNone/>
          </a:pPr>
          <a:r>
            <a:rPr lang="en-US" sz="1600" kern="1200" dirty="0">
              <a:latin typeface="Gill Sans MT" panose="020B0502020104020203" pitchFamily="34" charset="0"/>
            </a:rPr>
            <a:t>structured approaches to solve complex problems by breaking them into subproblems.</a:t>
          </a:r>
        </a:p>
      </dsp:txBody>
      <dsp:txXfrm>
        <a:off x="4719" y="613004"/>
        <a:ext cx="1364699" cy="3100014"/>
      </dsp:txXfrm>
    </dsp:sp>
    <dsp:sp modelId="{322CAA9F-B223-4419-BB4D-38C5FC4AC91F}">
      <dsp:nvSpPr>
        <dsp:cNvPr id="0" name=""/>
        <dsp:cNvSpPr/>
      </dsp:nvSpPr>
      <dsp:spPr>
        <a:xfrm>
          <a:off x="1460450" y="163103"/>
          <a:ext cx="1499669" cy="449900"/>
        </a:xfrm>
        <a:prstGeom prst="chevron">
          <a:avLst>
            <a:gd name="adj" fmla="val 30000"/>
          </a:avLst>
        </a:prstGeom>
        <a:solidFill>
          <a:schemeClr val="accent5">
            <a:hueOff val="-1986775"/>
            <a:satOff val="7962"/>
            <a:lumOff val="1726"/>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550" tIns="55550" rIns="55550" bIns="5555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Gill Sans MT" panose="020B0502020104020203" pitchFamily="34" charset="0"/>
            </a:rPr>
            <a:t>Apply</a:t>
          </a:r>
        </a:p>
      </dsp:txBody>
      <dsp:txXfrm>
        <a:off x="1595420" y="163103"/>
        <a:ext cx="1229729" cy="449900"/>
      </dsp:txXfrm>
    </dsp:sp>
    <dsp:sp modelId="{64DFDD0D-8A07-4568-B0CB-8418B558D09E}">
      <dsp:nvSpPr>
        <dsp:cNvPr id="0" name=""/>
        <dsp:cNvSpPr/>
      </dsp:nvSpPr>
      <dsp:spPr>
        <a:xfrm>
          <a:off x="1460450" y="613004"/>
          <a:ext cx="1364699" cy="3100014"/>
        </a:xfrm>
        <a:prstGeom prst="rect">
          <a:avLst/>
        </a:prstGeom>
        <a:solidFill>
          <a:schemeClr val="accent5">
            <a:tint val="40000"/>
            <a:alpha val="90000"/>
            <a:hueOff val="-2148096"/>
            <a:satOff val="9651"/>
            <a:lumOff val="663"/>
            <a:alphaOff val="0"/>
          </a:schemeClr>
        </a:solidFill>
        <a:ln w="25400" cap="flat" cmpd="sng" algn="ctr">
          <a:solidFill>
            <a:schemeClr val="accent5">
              <a:tint val="40000"/>
              <a:alpha val="90000"/>
              <a:hueOff val="-2148096"/>
              <a:satOff val="9651"/>
              <a:lumOff val="6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842" tIns="107842" rIns="107842" bIns="215683" numCol="1" spcCol="1270" anchor="t" anchorCtr="0">
          <a:noAutofit/>
        </a:bodyPr>
        <a:lstStyle/>
        <a:p>
          <a:pPr marL="0" lvl="0" indent="0" algn="l" defTabSz="711200">
            <a:lnSpc>
              <a:spcPct val="90000"/>
            </a:lnSpc>
            <a:spcBef>
              <a:spcPct val="0"/>
            </a:spcBef>
            <a:spcAft>
              <a:spcPct val="35000"/>
            </a:spcAft>
            <a:buNone/>
          </a:pPr>
          <a:r>
            <a:rPr lang="en-US" sz="1600" kern="1200" dirty="0">
              <a:latin typeface="Gill Sans MT" panose="020B0502020104020203" pitchFamily="34" charset="0"/>
            </a:rPr>
            <a:t>quantitative reasoning to analyze data, guide problem-solving, and support decision making.</a:t>
          </a:r>
        </a:p>
      </dsp:txBody>
      <dsp:txXfrm>
        <a:off x="1460450" y="613004"/>
        <a:ext cx="1364699" cy="3100014"/>
      </dsp:txXfrm>
    </dsp:sp>
    <dsp:sp modelId="{1775CE71-B2FF-4942-9CBF-15EF8CD9031F}">
      <dsp:nvSpPr>
        <dsp:cNvPr id="0" name=""/>
        <dsp:cNvSpPr/>
      </dsp:nvSpPr>
      <dsp:spPr>
        <a:xfrm>
          <a:off x="2916181" y="163103"/>
          <a:ext cx="1499669" cy="449900"/>
        </a:xfrm>
        <a:prstGeom prst="chevron">
          <a:avLst>
            <a:gd name="adj" fmla="val 30000"/>
          </a:avLst>
        </a:prstGeom>
        <a:solidFill>
          <a:schemeClr val="accent5">
            <a:hueOff val="-3973551"/>
            <a:satOff val="15924"/>
            <a:lumOff val="3451"/>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550" tIns="55550" rIns="55550" bIns="5555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Gill Sans MT" panose="020B0502020104020203" pitchFamily="34" charset="0"/>
            </a:rPr>
            <a:t>Use</a:t>
          </a:r>
        </a:p>
      </dsp:txBody>
      <dsp:txXfrm>
        <a:off x="3051151" y="163103"/>
        <a:ext cx="1229729" cy="449900"/>
      </dsp:txXfrm>
    </dsp:sp>
    <dsp:sp modelId="{BA97874F-E837-4E19-92BC-96EC9140DCD4}">
      <dsp:nvSpPr>
        <dsp:cNvPr id="0" name=""/>
        <dsp:cNvSpPr/>
      </dsp:nvSpPr>
      <dsp:spPr>
        <a:xfrm>
          <a:off x="2916181" y="613004"/>
          <a:ext cx="1364699" cy="3100014"/>
        </a:xfrm>
        <a:prstGeom prst="rect">
          <a:avLst/>
        </a:prstGeom>
        <a:solidFill>
          <a:schemeClr val="accent5">
            <a:tint val="40000"/>
            <a:alpha val="90000"/>
            <a:hueOff val="-4296193"/>
            <a:satOff val="19301"/>
            <a:lumOff val="1327"/>
            <a:alphaOff val="0"/>
          </a:schemeClr>
        </a:solidFill>
        <a:ln w="25400" cap="flat" cmpd="sng" algn="ctr">
          <a:solidFill>
            <a:schemeClr val="accent5">
              <a:tint val="40000"/>
              <a:alpha val="90000"/>
              <a:hueOff val="-4296193"/>
              <a:satOff val="19301"/>
              <a:lumOff val="13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842" tIns="107842" rIns="107842" bIns="215683" numCol="1" spcCol="1270" anchor="t" anchorCtr="0">
          <a:noAutofit/>
        </a:bodyPr>
        <a:lstStyle/>
        <a:p>
          <a:pPr marL="0" lvl="0" indent="0" algn="l" defTabSz="711200">
            <a:lnSpc>
              <a:spcPct val="90000"/>
            </a:lnSpc>
            <a:spcBef>
              <a:spcPct val="0"/>
            </a:spcBef>
            <a:spcAft>
              <a:spcPct val="35000"/>
            </a:spcAft>
            <a:buNone/>
          </a:pPr>
          <a:r>
            <a:rPr lang="en-US" sz="1600" kern="1200" dirty="0">
              <a:latin typeface="Gill Sans MT" panose="020B0502020104020203" pitchFamily="34" charset="0"/>
            </a:rPr>
            <a:t>digital tools and technologies to search for, assess, analyze, develop, and share digital content and solutions through different media forms.</a:t>
          </a:r>
        </a:p>
      </dsp:txBody>
      <dsp:txXfrm>
        <a:off x="2916181" y="613004"/>
        <a:ext cx="1364699" cy="3100014"/>
      </dsp:txXfrm>
    </dsp:sp>
    <dsp:sp modelId="{18C10BDA-02CF-47A1-886D-F0D2F09E0189}">
      <dsp:nvSpPr>
        <dsp:cNvPr id="0" name=""/>
        <dsp:cNvSpPr/>
      </dsp:nvSpPr>
      <dsp:spPr>
        <a:xfrm>
          <a:off x="4371912" y="163103"/>
          <a:ext cx="1499669" cy="449900"/>
        </a:xfrm>
        <a:prstGeom prst="chevron">
          <a:avLst>
            <a:gd name="adj" fmla="val 30000"/>
          </a:avLst>
        </a:prstGeom>
        <a:solidFill>
          <a:schemeClr val="accent5">
            <a:hueOff val="-5960326"/>
            <a:satOff val="23887"/>
            <a:lumOff val="5177"/>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550" tIns="55550" rIns="55550" bIns="5555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Gill Sans MT" panose="020B0502020104020203" pitchFamily="34" charset="0"/>
            </a:rPr>
            <a:t>Interact and collaborate</a:t>
          </a:r>
        </a:p>
      </dsp:txBody>
      <dsp:txXfrm>
        <a:off x="4506882" y="163103"/>
        <a:ext cx="1229729" cy="449900"/>
      </dsp:txXfrm>
    </dsp:sp>
    <dsp:sp modelId="{AA309509-FC8C-4EA7-9D02-AAAB9CB2056B}">
      <dsp:nvSpPr>
        <dsp:cNvPr id="0" name=""/>
        <dsp:cNvSpPr/>
      </dsp:nvSpPr>
      <dsp:spPr>
        <a:xfrm>
          <a:off x="4371912" y="613004"/>
          <a:ext cx="1364699" cy="3100014"/>
        </a:xfrm>
        <a:prstGeom prst="rect">
          <a:avLst/>
        </a:prstGeom>
        <a:solidFill>
          <a:schemeClr val="accent5">
            <a:tint val="40000"/>
            <a:alpha val="90000"/>
            <a:hueOff val="-6444289"/>
            <a:satOff val="28952"/>
            <a:lumOff val="1990"/>
            <a:alphaOff val="0"/>
          </a:schemeClr>
        </a:solidFill>
        <a:ln w="25400" cap="flat" cmpd="sng" algn="ctr">
          <a:solidFill>
            <a:schemeClr val="accent5">
              <a:tint val="40000"/>
              <a:alpha val="90000"/>
              <a:hueOff val="-6444289"/>
              <a:satOff val="28952"/>
              <a:lumOff val="19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842" tIns="107842" rIns="107842" bIns="215683" numCol="1" spcCol="1270" anchor="t" anchorCtr="0">
          <a:noAutofit/>
        </a:bodyPr>
        <a:lstStyle/>
        <a:p>
          <a:pPr marL="0" lvl="0" indent="0" algn="l" defTabSz="711200">
            <a:lnSpc>
              <a:spcPct val="100000"/>
            </a:lnSpc>
            <a:spcBef>
              <a:spcPct val="0"/>
            </a:spcBef>
            <a:spcAft>
              <a:spcPts val="0"/>
            </a:spcAft>
            <a:buNone/>
          </a:pPr>
          <a:r>
            <a:rPr lang="en-US" sz="1600" kern="1200" dirty="0">
              <a:latin typeface="Gill Sans MT" panose="020B0502020104020203" pitchFamily="34" charset="0"/>
            </a:rPr>
            <a:t>through digital platforms</a:t>
          </a:r>
        </a:p>
        <a:p>
          <a:pPr marL="0" lvl="0" indent="0" algn="l" defTabSz="711200">
            <a:lnSpc>
              <a:spcPct val="100000"/>
            </a:lnSpc>
            <a:spcBef>
              <a:spcPct val="0"/>
            </a:spcBef>
            <a:spcAft>
              <a:spcPts val="0"/>
            </a:spcAft>
            <a:buNone/>
          </a:pPr>
          <a:r>
            <a:rPr lang="en-US" sz="1600" kern="1200" dirty="0">
              <a:latin typeface="Gill Sans MT" panose="020B0502020104020203" pitchFamily="34" charset="0"/>
            </a:rPr>
            <a:t>/channels.</a:t>
          </a:r>
        </a:p>
      </dsp:txBody>
      <dsp:txXfrm>
        <a:off x="4371912" y="613004"/>
        <a:ext cx="1364699" cy="3100014"/>
      </dsp:txXfrm>
    </dsp:sp>
    <dsp:sp modelId="{60720316-FF8C-4ACA-8307-7E15D5A30C0C}">
      <dsp:nvSpPr>
        <dsp:cNvPr id="0" name=""/>
        <dsp:cNvSpPr/>
      </dsp:nvSpPr>
      <dsp:spPr>
        <a:xfrm>
          <a:off x="5827643" y="163103"/>
          <a:ext cx="1499669" cy="449900"/>
        </a:xfrm>
        <a:prstGeom prst="chevron">
          <a:avLst>
            <a:gd name="adj" fmla="val 30000"/>
          </a:avLst>
        </a:prstGeom>
        <a:solidFill>
          <a:schemeClr val="accent5">
            <a:hueOff val="-7947101"/>
            <a:satOff val="31849"/>
            <a:lumOff val="6902"/>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550" tIns="55550" rIns="55550" bIns="5555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Gill Sans MT" panose="020B0502020104020203" pitchFamily="34" charset="0"/>
            </a:rPr>
            <a:t>Demonstrate</a:t>
          </a:r>
        </a:p>
      </dsp:txBody>
      <dsp:txXfrm>
        <a:off x="5962613" y="163103"/>
        <a:ext cx="1229729" cy="449900"/>
      </dsp:txXfrm>
    </dsp:sp>
    <dsp:sp modelId="{B27BD447-FDA8-49E0-BFFC-7AF5E1382C9F}">
      <dsp:nvSpPr>
        <dsp:cNvPr id="0" name=""/>
        <dsp:cNvSpPr/>
      </dsp:nvSpPr>
      <dsp:spPr>
        <a:xfrm>
          <a:off x="5827643" y="613004"/>
          <a:ext cx="1364699" cy="3100014"/>
        </a:xfrm>
        <a:prstGeom prst="rect">
          <a:avLst/>
        </a:prstGeom>
        <a:solidFill>
          <a:schemeClr val="accent5">
            <a:tint val="40000"/>
            <a:alpha val="90000"/>
            <a:hueOff val="-8592385"/>
            <a:satOff val="38602"/>
            <a:lumOff val="2654"/>
            <a:alphaOff val="0"/>
          </a:schemeClr>
        </a:solidFill>
        <a:ln w="25400" cap="flat" cmpd="sng" algn="ctr">
          <a:solidFill>
            <a:schemeClr val="accent5">
              <a:tint val="40000"/>
              <a:alpha val="90000"/>
              <a:hueOff val="-8592385"/>
              <a:satOff val="38602"/>
              <a:lumOff val="26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842" tIns="107842" rIns="107842" bIns="215683" numCol="1" spcCol="1270" anchor="t" anchorCtr="0">
          <a:noAutofit/>
        </a:bodyPr>
        <a:lstStyle/>
        <a:p>
          <a:pPr marL="0" lvl="0" indent="0" algn="l" defTabSz="711200">
            <a:lnSpc>
              <a:spcPct val="90000"/>
            </a:lnSpc>
            <a:spcBef>
              <a:spcPct val="0"/>
            </a:spcBef>
            <a:spcAft>
              <a:spcPct val="35000"/>
            </a:spcAft>
            <a:buNone/>
          </a:pPr>
          <a:r>
            <a:rPr lang="en-US" sz="1600" kern="1200" dirty="0">
              <a:latin typeface="Gill Sans MT" panose="020B0502020104020203" pitchFamily="34" charset="0"/>
            </a:rPr>
            <a:t>one’s use of digital technology and online presence responsibly, ethically, legally, and with care.</a:t>
          </a:r>
        </a:p>
      </dsp:txBody>
      <dsp:txXfrm>
        <a:off x="5827643" y="613004"/>
        <a:ext cx="1364699" cy="3100014"/>
      </dsp:txXfrm>
    </dsp:sp>
    <dsp:sp modelId="{D00B051E-02FA-4072-BCF4-03C58BB7490B}">
      <dsp:nvSpPr>
        <dsp:cNvPr id="0" name=""/>
        <dsp:cNvSpPr/>
      </dsp:nvSpPr>
      <dsp:spPr>
        <a:xfrm>
          <a:off x="7283374" y="163103"/>
          <a:ext cx="1499669" cy="449900"/>
        </a:xfrm>
        <a:prstGeom prst="chevron">
          <a:avLst>
            <a:gd name="adj" fmla="val 3000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550" tIns="55550" rIns="55550" bIns="5555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Gill Sans MT" panose="020B0502020104020203" pitchFamily="34" charset="0"/>
            </a:rPr>
            <a:t>Describe</a:t>
          </a:r>
        </a:p>
      </dsp:txBody>
      <dsp:txXfrm>
        <a:off x="7418344" y="163103"/>
        <a:ext cx="1229729" cy="449900"/>
      </dsp:txXfrm>
    </dsp:sp>
    <dsp:sp modelId="{1DBBA80F-F1FB-47AC-B71B-825E3637E568}">
      <dsp:nvSpPr>
        <dsp:cNvPr id="0" name=""/>
        <dsp:cNvSpPr/>
      </dsp:nvSpPr>
      <dsp:spPr>
        <a:xfrm>
          <a:off x="7283374" y="613004"/>
          <a:ext cx="1364699" cy="3100014"/>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842" tIns="107842" rIns="107842" bIns="215683" numCol="1" spcCol="1270" anchor="t" anchorCtr="0">
          <a:noAutofit/>
        </a:bodyPr>
        <a:lstStyle/>
        <a:p>
          <a:pPr marL="0" lvl="0" indent="0" algn="l" defTabSz="711200">
            <a:lnSpc>
              <a:spcPct val="90000"/>
            </a:lnSpc>
            <a:spcBef>
              <a:spcPct val="0"/>
            </a:spcBef>
            <a:spcAft>
              <a:spcPct val="35000"/>
            </a:spcAft>
            <a:buNone/>
          </a:pPr>
          <a:r>
            <a:rPr lang="en-US" sz="1600" kern="1200" dirty="0">
              <a:latin typeface="Gill Sans MT" panose="020B0502020104020203" pitchFamily="34" charset="0"/>
            </a:rPr>
            <a:t>current developments and issues in the digital world.</a:t>
          </a:r>
        </a:p>
      </dsp:txBody>
      <dsp:txXfrm>
        <a:off x="7283374" y="613004"/>
        <a:ext cx="1364699" cy="3100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F7DF0-574D-4132-94D7-77E537A92EFD}">
      <dsp:nvSpPr>
        <dsp:cNvPr id="0" name=""/>
        <dsp:cNvSpPr/>
      </dsp:nvSpPr>
      <dsp:spPr>
        <a:xfrm>
          <a:off x="2326248" y="3080402"/>
          <a:ext cx="426974" cy="2753984"/>
        </a:xfrm>
        <a:custGeom>
          <a:avLst/>
          <a:gdLst/>
          <a:ahLst/>
          <a:cxnLst/>
          <a:rect l="0" t="0" r="0" b="0"/>
          <a:pathLst>
            <a:path>
              <a:moveTo>
                <a:pt x="0" y="0"/>
              </a:moveTo>
              <a:lnTo>
                <a:pt x="213487" y="0"/>
              </a:lnTo>
              <a:lnTo>
                <a:pt x="213487" y="2753984"/>
              </a:lnTo>
              <a:lnTo>
                <a:pt x="426974" y="2753984"/>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57BAF-EAE5-48D6-86F5-6298A2581F25}">
      <dsp:nvSpPr>
        <dsp:cNvPr id="0" name=""/>
        <dsp:cNvSpPr/>
      </dsp:nvSpPr>
      <dsp:spPr>
        <a:xfrm>
          <a:off x="2326248" y="3080402"/>
          <a:ext cx="426974" cy="1835989"/>
        </a:xfrm>
        <a:custGeom>
          <a:avLst/>
          <a:gdLst/>
          <a:ahLst/>
          <a:cxnLst/>
          <a:rect l="0" t="0" r="0" b="0"/>
          <a:pathLst>
            <a:path>
              <a:moveTo>
                <a:pt x="0" y="0"/>
              </a:moveTo>
              <a:lnTo>
                <a:pt x="213487" y="0"/>
              </a:lnTo>
              <a:lnTo>
                <a:pt x="213487" y="1835989"/>
              </a:lnTo>
              <a:lnTo>
                <a:pt x="426974" y="1835989"/>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5343646-A867-4BF9-899E-F85FEE883A69}">
      <dsp:nvSpPr>
        <dsp:cNvPr id="0" name=""/>
        <dsp:cNvSpPr/>
      </dsp:nvSpPr>
      <dsp:spPr>
        <a:xfrm>
          <a:off x="2326248" y="3080402"/>
          <a:ext cx="426974" cy="917994"/>
        </a:xfrm>
        <a:custGeom>
          <a:avLst/>
          <a:gdLst/>
          <a:ahLst/>
          <a:cxnLst/>
          <a:rect l="0" t="0" r="0" b="0"/>
          <a:pathLst>
            <a:path>
              <a:moveTo>
                <a:pt x="0" y="0"/>
              </a:moveTo>
              <a:lnTo>
                <a:pt x="213487" y="0"/>
              </a:lnTo>
              <a:lnTo>
                <a:pt x="213487" y="917994"/>
              </a:lnTo>
              <a:lnTo>
                <a:pt x="426974" y="917994"/>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2567EA-3572-4F66-B559-678FD89B5875}">
      <dsp:nvSpPr>
        <dsp:cNvPr id="0" name=""/>
        <dsp:cNvSpPr/>
      </dsp:nvSpPr>
      <dsp:spPr>
        <a:xfrm>
          <a:off x="2326248" y="3034682"/>
          <a:ext cx="426974" cy="91440"/>
        </a:xfrm>
        <a:custGeom>
          <a:avLst/>
          <a:gdLst/>
          <a:ahLst/>
          <a:cxnLst/>
          <a:rect l="0" t="0" r="0" b="0"/>
          <a:pathLst>
            <a:path>
              <a:moveTo>
                <a:pt x="0" y="45720"/>
              </a:moveTo>
              <a:lnTo>
                <a:pt x="426974" y="4572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23A75DF-94AD-4AA9-A150-C6A06CDBDC68}">
      <dsp:nvSpPr>
        <dsp:cNvPr id="0" name=""/>
        <dsp:cNvSpPr/>
      </dsp:nvSpPr>
      <dsp:spPr>
        <a:xfrm>
          <a:off x="2326248" y="2162407"/>
          <a:ext cx="426974" cy="917994"/>
        </a:xfrm>
        <a:custGeom>
          <a:avLst/>
          <a:gdLst/>
          <a:ahLst/>
          <a:cxnLst/>
          <a:rect l="0" t="0" r="0" b="0"/>
          <a:pathLst>
            <a:path>
              <a:moveTo>
                <a:pt x="0" y="917994"/>
              </a:moveTo>
              <a:lnTo>
                <a:pt x="213487" y="917994"/>
              </a:lnTo>
              <a:lnTo>
                <a:pt x="213487" y="0"/>
              </a:lnTo>
              <a:lnTo>
                <a:pt x="426974" y="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060797-2FB4-446C-9A21-1BC330C4AEDE}">
      <dsp:nvSpPr>
        <dsp:cNvPr id="0" name=""/>
        <dsp:cNvSpPr/>
      </dsp:nvSpPr>
      <dsp:spPr>
        <a:xfrm>
          <a:off x="2326248" y="1244412"/>
          <a:ext cx="426974" cy="1835989"/>
        </a:xfrm>
        <a:custGeom>
          <a:avLst/>
          <a:gdLst/>
          <a:ahLst/>
          <a:cxnLst/>
          <a:rect l="0" t="0" r="0" b="0"/>
          <a:pathLst>
            <a:path>
              <a:moveTo>
                <a:pt x="0" y="1835989"/>
              </a:moveTo>
              <a:lnTo>
                <a:pt x="213487" y="1835989"/>
              </a:lnTo>
              <a:lnTo>
                <a:pt x="213487" y="0"/>
              </a:lnTo>
              <a:lnTo>
                <a:pt x="426974" y="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F204EB-2685-4E70-811B-AEE87E2EF869}">
      <dsp:nvSpPr>
        <dsp:cNvPr id="0" name=""/>
        <dsp:cNvSpPr/>
      </dsp:nvSpPr>
      <dsp:spPr>
        <a:xfrm>
          <a:off x="2326248" y="326417"/>
          <a:ext cx="426974" cy="2753984"/>
        </a:xfrm>
        <a:custGeom>
          <a:avLst/>
          <a:gdLst/>
          <a:ahLst/>
          <a:cxnLst/>
          <a:rect l="0" t="0" r="0" b="0"/>
          <a:pathLst>
            <a:path>
              <a:moveTo>
                <a:pt x="0" y="2753984"/>
              </a:moveTo>
              <a:lnTo>
                <a:pt x="213487" y="2753984"/>
              </a:lnTo>
              <a:lnTo>
                <a:pt x="213487" y="0"/>
              </a:lnTo>
              <a:lnTo>
                <a:pt x="426974" y="0"/>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F83209-4D37-455F-AEDF-D26AE84B4C92}">
      <dsp:nvSpPr>
        <dsp:cNvPr id="0" name=""/>
        <dsp:cNvSpPr/>
      </dsp:nvSpPr>
      <dsp:spPr>
        <a:xfrm>
          <a:off x="191376" y="2754834"/>
          <a:ext cx="2134871" cy="651135"/>
        </a:xfrm>
        <a:prstGeom prst="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ill Sans MT" panose="020B0502020104020203" pitchFamily="34" charset="0"/>
            </a:rPr>
            <a:t>Modules</a:t>
          </a:r>
          <a:endParaRPr lang="en-SG" sz="1600" kern="1200" dirty="0">
            <a:latin typeface="Gill Sans MT" panose="020B0502020104020203" pitchFamily="34" charset="0"/>
          </a:endParaRPr>
        </a:p>
      </dsp:txBody>
      <dsp:txXfrm>
        <a:off x="191376" y="2754834"/>
        <a:ext cx="2134871" cy="651135"/>
      </dsp:txXfrm>
    </dsp:sp>
    <dsp:sp modelId="{34E103E9-5135-4637-88D9-71C2027F9605}">
      <dsp:nvSpPr>
        <dsp:cNvPr id="0" name=""/>
        <dsp:cNvSpPr/>
      </dsp:nvSpPr>
      <dsp:spPr>
        <a:xfrm>
          <a:off x="2753222" y="849"/>
          <a:ext cx="3809657" cy="651135"/>
        </a:xfrm>
        <a:prstGeom prst="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ill Sans MT" panose="020B0502020104020203" pitchFamily="34" charset="0"/>
            </a:rPr>
            <a:t>1. Computation Thinking and Problem Solving</a:t>
          </a:r>
          <a:endParaRPr lang="en-SG" sz="1600" kern="1200" dirty="0">
            <a:latin typeface="Gill Sans MT" panose="020B0502020104020203" pitchFamily="34" charset="0"/>
          </a:endParaRPr>
        </a:p>
      </dsp:txBody>
      <dsp:txXfrm>
        <a:off x="2753222" y="849"/>
        <a:ext cx="3809657" cy="651135"/>
      </dsp:txXfrm>
    </dsp:sp>
    <dsp:sp modelId="{CE38E004-14D3-4553-9C42-510BEC745BE2}">
      <dsp:nvSpPr>
        <dsp:cNvPr id="0" name=""/>
        <dsp:cNvSpPr/>
      </dsp:nvSpPr>
      <dsp:spPr>
        <a:xfrm>
          <a:off x="2753222" y="918844"/>
          <a:ext cx="3809657" cy="651135"/>
        </a:xfrm>
        <a:prstGeom prst="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ill Sans MT" panose="020B0502020104020203" pitchFamily="34" charset="0"/>
            </a:rPr>
            <a:t>2. Quantitative Reasoning Techniques</a:t>
          </a:r>
          <a:endParaRPr lang="en-SG" sz="1600" kern="1200" dirty="0">
            <a:latin typeface="Gill Sans MT" panose="020B0502020104020203" pitchFamily="34" charset="0"/>
          </a:endParaRPr>
        </a:p>
      </dsp:txBody>
      <dsp:txXfrm>
        <a:off x="2753222" y="918844"/>
        <a:ext cx="3809657" cy="651135"/>
      </dsp:txXfrm>
    </dsp:sp>
    <dsp:sp modelId="{BA4D5ED6-F693-4FBE-A371-6242BC09CEB8}">
      <dsp:nvSpPr>
        <dsp:cNvPr id="0" name=""/>
        <dsp:cNvSpPr/>
      </dsp:nvSpPr>
      <dsp:spPr>
        <a:xfrm>
          <a:off x="2753222" y="1836839"/>
          <a:ext cx="3830941" cy="651135"/>
        </a:xfrm>
        <a:prstGeom prst="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ill Sans MT" panose="020B0502020104020203" pitchFamily="34" charset="0"/>
            </a:rPr>
            <a:t>3. Managing Cybersecurity</a:t>
          </a:r>
          <a:endParaRPr lang="en-SG" sz="1600" kern="1200" dirty="0">
            <a:latin typeface="Gill Sans MT" panose="020B0502020104020203" pitchFamily="34" charset="0"/>
          </a:endParaRPr>
        </a:p>
      </dsp:txBody>
      <dsp:txXfrm>
        <a:off x="2753222" y="1836839"/>
        <a:ext cx="3830941" cy="651135"/>
      </dsp:txXfrm>
    </dsp:sp>
    <dsp:sp modelId="{C67C4782-322E-4059-A4E4-C605B15402E9}">
      <dsp:nvSpPr>
        <dsp:cNvPr id="0" name=""/>
        <dsp:cNvSpPr/>
      </dsp:nvSpPr>
      <dsp:spPr>
        <a:xfrm>
          <a:off x="2753222" y="2754834"/>
          <a:ext cx="3847017" cy="651135"/>
        </a:xfrm>
        <a:prstGeom prst="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ill Sans MT" panose="020B0502020104020203" pitchFamily="34" charset="0"/>
            </a:rPr>
            <a:t>4. The world of Digital Misinformation</a:t>
          </a:r>
          <a:endParaRPr lang="en-SG" sz="1600" kern="1200" dirty="0">
            <a:latin typeface="Gill Sans MT" panose="020B0502020104020203" pitchFamily="34" charset="0"/>
          </a:endParaRPr>
        </a:p>
      </dsp:txBody>
      <dsp:txXfrm>
        <a:off x="2753222" y="2754834"/>
        <a:ext cx="3847017" cy="651135"/>
      </dsp:txXfrm>
    </dsp:sp>
    <dsp:sp modelId="{9950080C-1BBB-40C4-9FBA-ACE62E03CFE1}">
      <dsp:nvSpPr>
        <dsp:cNvPr id="0" name=""/>
        <dsp:cNvSpPr/>
      </dsp:nvSpPr>
      <dsp:spPr>
        <a:xfrm>
          <a:off x="2753222" y="3672828"/>
          <a:ext cx="3894710" cy="651135"/>
        </a:xfrm>
        <a:prstGeom prst="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ill Sans MT" panose="020B0502020104020203" pitchFamily="34" charset="0"/>
            </a:rPr>
            <a:t>5. Principles of Data Ethics in the Digital World</a:t>
          </a:r>
          <a:endParaRPr lang="en-SG" sz="1600" kern="1200" dirty="0">
            <a:latin typeface="Gill Sans MT" panose="020B0502020104020203" pitchFamily="34" charset="0"/>
          </a:endParaRPr>
        </a:p>
      </dsp:txBody>
      <dsp:txXfrm>
        <a:off x="2753222" y="3672828"/>
        <a:ext cx="3894710" cy="651135"/>
      </dsp:txXfrm>
    </dsp:sp>
    <dsp:sp modelId="{4D359F3E-13E5-4466-B335-9A5312B60CF2}">
      <dsp:nvSpPr>
        <dsp:cNvPr id="0" name=""/>
        <dsp:cNvSpPr/>
      </dsp:nvSpPr>
      <dsp:spPr>
        <a:xfrm>
          <a:off x="2753222" y="4590823"/>
          <a:ext cx="3958500" cy="651135"/>
        </a:xfrm>
        <a:prstGeom prst="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ill Sans MT" panose="020B0502020104020203" pitchFamily="34" charset="0"/>
            </a:rPr>
            <a:t>6. Intellectual Properties, Rights and Data Privacy</a:t>
          </a:r>
          <a:endParaRPr lang="en-SG" sz="1600" kern="1200" dirty="0">
            <a:latin typeface="Gill Sans MT" panose="020B0502020104020203" pitchFamily="34" charset="0"/>
          </a:endParaRPr>
        </a:p>
      </dsp:txBody>
      <dsp:txXfrm>
        <a:off x="2753222" y="4590823"/>
        <a:ext cx="3958500" cy="651135"/>
      </dsp:txXfrm>
    </dsp:sp>
    <dsp:sp modelId="{5809880A-3CB2-4F66-AE36-E724EC8BBE20}">
      <dsp:nvSpPr>
        <dsp:cNvPr id="0" name=""/>
        <dsp:cNvSpPr/>
      </dsp:nvSpPr>
      <dsp:spPr>
        <a:xfrm>
          <a:off x="2753222" y="5508818"/>
          <a:ext cx="4086101" cy="651135"/>
        </a:xfrm>
        <a:prstGeom prst="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ts val="0"/>
            </a:spcAft>
            <a:buNone/>
          </a:pPr>
          <a:r>
            <a:rPr lang="en-US" sz="1600" kern="1200" dirty="0">
              <a:latin typeface="Gill Sans MT" panose="020B0502020104020203" pitchFamily="34" charset="0"/>
            </a:rPr>
            <a:t>7. Latest and Emerging Technology Trends: </a:t>
          </a:r>
        </a:p>
        <a:p>
          <a:pPr marL="0" lvl="0" indent="0" algn="ctr" defTabSz="711200">
            <a:lnSpc>
              <a:spcPct val="100000"/>
            </a:lnSpc>
            <a:spcBef>
              <a:spcPct val="0"/>
            </a:spcBef>
            <a:spcAft>
              <a:spcPts val="0"/>
            </a:spcAft>
            <a:buNone/>
          </a:pPr>
          <a:r>
            <a:rPr lang="en-US" sz="1600" kern="1200" dirty="0">
              <a:latin typeface="Gill Sans MT" panose="020B0502020104020203" pitchFamily="34" charset="0"/>
            </a:rPr>
            <a:t>Introduction to Artificial Intelligence</a:t>
          </a:r>
        </a:p>
      </dsp:txBody>
      <dsp:txXfrm>
        <a:off x="2753222" y="5508818"/>
        <a:ext cx="4086101" cy="651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921B1-7A3E-420D-83B5-2EF5B45C7465}">
      <dsp:nvSpPr>
        <dsp:cNvPr id="0" name=""/>
        <dsp:cNvSpPr/>
      </dsp:nvSpPr>
      <dsp:spPr>
        <a:xfrm>
          <a:off x="1116" y="478684"/>
          <a:ext cx="4353222" cy="2611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strike="noStrike" kern="1200" baseline="0" dirty="0">
              <a:solidFill>
                <a:schemeClr val="bg1"/>
              </a:solidFill>
              <a:latin typeface="Gill Sans MT" panose="020B0502020104020203" pitchFamily="34" charset="0"/>
            </a:rPr>
            <a:t>Students are expected to complete all videos and submit all assessments by due dates.</a:t>
          </a:r>
          <a:endParaRPr lang="en-SG" sz="1800" kern="1200" dirty="0">
            <a:solidFill>
              <a:schemeClr val="bg1"/>
            </a:solidFill>
            <a:latin typeface="Gill Sans MT" panose="020B0502020104020203" pitchFamily="34" charset="0"/>
          </a:endParaRPr>
        </a:p>
      </dsp:txBody>
      <dsp:txXfrm>
        <a:off x="1116" y="478684"/>
        <a:ext cx="4353222" cy="2611933"/>
      </dsp:txXfrm>
    </dsp:sp>
    <dsp:sp modelId="{6379481D-1F1F-45D1-B7FE-1F920292621D}">
      <dsp:nvSpPr>
        <dsp:cNvPr id="0" name=""/>
        <dsp:cNvSpPr/>
      </dsp:nvSpPr>
      <dsp:spPr>
        <a:xfrm>
          <a:off x="4789660" y="478684"/>
          <a:ext cx="4353222" cy="2611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strike="noStrike" kern="1200" baseline="0" dirty="0">
              <a:solidFill>
                <a:schemeClr val="bg1"/>
              </a:solidFill>
              <a:latin typeface="Gill Sans MT" panose="020B0502020104020203" pitchFamily="34" charset="0"/>
            </a:rPr>
            <a:t>Good academic work depends on honesty and ethical behavior. The quality of your work as a student relies on adhering to the principles of academic integrity and the NTU Honor Code, a set of values shared by the whole university community. Truth, Trust, and Justice are at the core of NTU’s </a:t>
          </a:r>
          <a:r>
            <a:rPr lang="en-SG" sz="1800" b="0" i="0" u="none" strike="noStrike" kern="1200" baseline="0" dirty="0">
              <a:solidFill>
                <a:schemeClr val="bg1"/>
              </a:solidFill>
              <a:latin typeface="Gill Sans MT" panose="020B0502020104020203" pitchFamily="34" charset="0"/>
            </a:rPr>
            <a:t>shared values.</a:t>
          </a:r>
          <a:endParaRPr lang="en-SG" sz="1800" kern="1200" dirty="0">
            <a:solidFill>
              <a:schemeClr val="bg1"/>
            </a:solidFill>
            <a:latin typeface="Gill Sans MT" panose="020B0502020104020203" pitchFamily="34" charset="0"/>
          </a:endParaRPr>
        </a:p>
      </dsp:txBody>
      <dsp:txXfrm>
        <a:off x="4789660" y="478684"/>
        <a:ext cx="4353222" cy="2611933"/>
      </dsp:txXfrm>
    </dsp:sp>
    <dsp:sp modelId="{B4B51369-7608-4D2B-A5C2-551B2BC1F86B}">
      <dsp:nvSpPr>
        <dsp:cNvPr id="0" name=""/>
        <dsp:cNvSpPr/>
      </dsp:nvSpPr>
      <dsp:spPr>
        <a:xfrm>
          <a:off x="1116" y="3525939"/>
          <a:ext cx="4353222" cy="2611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strike="noStrike" kern="1200" baseline="0" dirty="0">
              <a:solidFill>
                <a:schemeClr val="bg1"/>
              </a:solidFill>
              <a:latin typeface="Gill Sans MT" panose="020B0502020104020203" pitchFamily="34" charset="0"/>
            </a:rPr>
            <a:t>As a student, it is important that you recognize your responsibilities in understanding and applying the principles of academic integrity in all the work you do at NTU. Not knowing what is involved in maintaining academic integrity does not excuse academic dishonesty. If you are uncertain of the definitions of any of these terms, you should refer to the academic integrity handbook for more information. </a:t>
          </a:r>
          <a:endParaRPr lang="en-SG" sz="1800" kern="1200" dirty="0">
            <a:solidFill>
              <a:schemeClr val="bg1"/>
            </a:solidFill>
            <a:latin typeface="Gill Sans MT" panose="020B0502020104020203" pitchFamily="34" charset="0"/>
          </a:endParaRPr>
        </a:p>
      </dsp:txBody>
      <dsp:txXfrm>
        <a:off x="1116" y="3525939"/>
        <a:ext cx="4353222" cy="2611933"/>
      </dsp:txXfrm>
    </dsp:sp>
    <dsp:sp modelId="{EA6C4247-3CDE-4855-98B4-B6745F59E2DA}">
      <dsp:nvSpPr>
        <dsp:cNvPr id="0" name=""/>
        <dsp:cNvSpPr/>
      </dsp:nvSpPr>
      <dsp:spPr>
        <a:xfrm>
          <a:off x="4789660" y="3525939"/>
          <a:ext cx="4353222" cy="2611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strike="noStrike" kern="1200" baseline="0" dirty="0">
              <a:solidFill>
                <a:schemeClr val="bg1"/>
              </a:solidFill>
              <a:latin typeface="Gill Sans MT" panose="020B0502020104020203" pitchFamily="34" charset="0"/>
            </a:rPr>
            <a:t>Consult your instructor(s) if you need any clarification about the requirements of academic integrity in the course.</a:t>
          </a:r>
          <a:endParaRPr lang="en-SG" sz="1800" kern="1200" dirty="0">
            <a:solidFill>
              <a:schemeClr val="bg1"/>
            </a:solidFill>
            <a:latin typeface="Gill Sans MT" panose="020B0502020104020203" pitchFamily="34" charset="0"/>
          </a:endParaRPr>
        </a:p>
      </dsp:txBody>
      <dsp:txXfrm>
        <a:off x="4789660" y="3525939"/>
        <a:ext cx="4353222" cy="2611933"/>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EFC5B3-379E-EF40-A0D2-38E640436CC2}" type="datetimeFigureOut">
              <a:rPr lang="en-US" smtClean="0">
                <a:latin typeface="Arial"/>
              </a:rPr>
              <a:t>1/11/2024</a:t>
            </a:fld>
            <a:endParaRPr lang="en-US">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029101-7F9C-2D47-B95D-7561785BF174}" type="slidenum">
              <a:rPr lang="en-US" smtClean="0">
                <a:latin typeface="Arial"/>
              </a:rPr>
              <a:t>‹#›</a:t>
            </a:fld>
            <a:endParaRPr lang="en-US">
              <a:latin typeface="Arial"/>
            </a:endParaRPr>
          </a:p>
        </p:txBody>
      </p:sp>
    </p:spTree>
    <p:extLst>
      <p:ext uri="{BB962C8B-B14F-4D97-AF65-F5344CB8AC3E}">
        <p14:creationId xmlns:p14="http://schemas.microsoft.com/office/powerpoint/2010/main" val="39611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D9957-F23C-4B9A-B76D-097E92DAF3A7}" type="datetimeFigureOut">
              <a:rPr lang="en-SG" smtClean="0"/>
              <a:t>11/01/2024</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72BE1-0E3E-4F8C-9D96-BDE43DAF73E1}" type="slidenum">
              <a:rPr lang="en-SG" smtClean="0"/>
              <a:t>‹#›</a:t>
            </a:fld>
            <a:endParaRPr lang="en-SG"/>
          </a:p>
        </p:txBody>
      </p:sp>
    </p:spTree>
    <p:extLst>
      <p:ext uri="{BB962C8B-B14F-4D97-AF65-F5344CB8AC3E}">
        <p14:creationId xmlns:p14="http://schemas.microsoft.com/office/powerpoint/2010/main" val="1901601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0472BE1-0E3E-4F8C-9D96-BDE43DAF73E1}" type="slidenum">
              <a:rPr lang="en-SG" smtClean="0"/>
              <a:t>24</a:t>
            </a:fld>
            <a:endParaRPr lang="en-SG"/>
          </a:p>
        </p:txBody>
      </p:sp>
    </p:spTree>
    <p:extLst>
      <p:ext uri="{BB962C8B-B14F-4D97-AF65-F5344CB8AC3E}">
        <p14:creationId xmlns:p14="http://schemas.microsoft.com/office/powerpoint/2010/main" val="229346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0BC859-3C94-4FC5-84EF-FE0F486219A4}" type="datetime1">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45772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E4739-8340-46B6-BA98-1525F7C46FAB}" type="datetime1">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41339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46414-6263-4F0E-B23B-F376ED1760B9}" type="datetime1">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99273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D92968-F760-4ABD-8489-A740FDF136FB}" type="datetime1">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54659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49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94756"/>
            <a:ext cx="4040188"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8549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94756"/>
            <a:ext cx="4041775"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415EA9-2034-40E0-B8AB-58BE9103E776}" type="datetime1">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242973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245EED-F367-4D5C-8C76-F9A8037EFE47}" type="datetime1">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6610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5AA04-BB53-48FD-91FB-91EB764F25AE}" type="datetime1">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51960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88618"/>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88618"/>
            <a:ext cx="5111750" cy="53982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125147"/>
            <a:ext cx="3008313" cy="40616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1D987-4DED-4DA7-8798-A77A09746EAF}" type="datetime1">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166928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BC29E-D0A0-47E4-9625-0C1722A22A7F}" type="datetime1">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a:p>
        </p:txBody>
      </p:sp>
    </p:spTree>
    <p:extLst>
      <p:ext uri="{BB962C8B-B14F-4D97-AF65-F5344CB8AC3E}">
        <p14:creationId xmlns:p14="http://schemas.microsoft.com/office/powerpoint/2010/main" val="381328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63632"/>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889194"/>
            <a:ext cx="8229600" cy="3876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815373"/>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782AF0E9-645C-47C9-BC5C-F1986B4F31E4}" type="datetime1">
              <a:rPr lang="en-US" smtClean="0"/>
              <a:t>1/11/2024</a:t>
            </a:fld>
            <a:endParaRPr lang="en-US"/>
          </a:p>
        </p:txBody>
      </p:sp>
      <p:sp>
        <p:nvSpPr>
          <p:cNvPr id="5" name="Footer Placeholder 4"/>
          <p:cNvSpPr>
            <a:spLocks noGrp="1"/>
          </p:cNvSpPr>
          <p:nvPr>
            <p:ph type="ftr" sz="quarter" idx="3"/>
          </p:nvPr>
        </p:nvSpPr>
        <p:spPr>
          <a:xfrm>
            <a:off x="3124200" y="5815373"/>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a:p>
        </p:txBody>
      </p:sp>
      <p:sp>
        <p:nvSpPr>
          <p:cNvPr id="6" name="Slide Number Placeholder 5"/>
          <p:cNvSpPr>
            <a:spLocks noGrp="1"/>
          </p:cNvSpPr>
          <p:nvPr>
            <p:ph type="sldNum" sz="quarter" idx="4"/>
          </p:nvPr>
        </p:nvSpPr>
        <p:spPr>
          <a:xfrm>
            <a:off x="6553200" y="5815373"/>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defRPr>
            </a:lvl1pPr>
          </a:lstStyle>
          <a:p>
            <a:fld id="{8E6562B1-0B0F-0246-9532-09536BC2AE59}" type="slidenum">
              <a:rPr lang="en-US" smtClean="0"/>
              <a:pPr/>
              <a:t>‹#›</a:t>
            </a:fld>
            <a:endParaRPr lang="en-US"/>
          </a:p>
        </p:txBody>
      </p:sp>
      <p:pic>
        <p:nvPicPr>
          <p:cNvPr id="7" name="Picture 6" descr="NTU_PP_slide_Footer_sized.png"/>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6327909"/>
            <a:ext cx="9144000" cy="537882"/>
          </a:xfrm>
          <a:prstGeom prst="rect">
            <a:avLst/>
          </a:prstGeom>
        </p:spPr>
      </p:pic>
    </p:spTree>
    <p:extLst>
      <p:ext uri="{BB962C8B-B14F-4D97-AF65-F5344CB8AC3E}">
        <p14:creationId xmlns:p14="http://schemas.microsoft.com/office/powerpoint/2010/main" val="160839682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ftr="0" dt="0"/>
  <p:txStyles>
    <p:titleStyle>
      <a:lvl1pPr algn="l" defTabSz="457200" rtl="0" eaLnBrk="1" latinLnBrk="0" hangingPunct="1">
        <a:spcBef>
          <a:spcPct val="0"/>
        </a:spcBef>
        <a:buNone/>
        <a:defRPr sz="4000" kern="1200">
          <a:solidFill>
            <a:schemeClr val="tx1"/>
          </a:solidFill>
          <a:latin typeface="Verdana" panose="020B0604030504040204" pitchFamily="34" charset="0"/>
          <a:ea typeface="Verdana" panose="020B0604030504040204" pitchFamily="34" charset="0"/>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Verdana" panose="020B0604030504040204" pitchFamily="34" charset="0"/>
          <a:ea typeface="Verdana" panose="020B0604030504040204" pitchFamily="34" charset="0"/>
          <a:cs typeface="+mn-cs"/>
        </a:defRPr>
      </a:lvl1pPr>
      <a:lvl2pPr marL="742950" indent="-285750" algn="l" defTabSz="457200" rtl="0" eaLnBrk="1" latinLnBrk="0" hangingPunct="1">
        <a:spcBef>
          <a:spcPct val="20000"/>
        </a:spcBef>
        <a:buFont typeface="Arial"/>
        <a:buChar char="–"/>
        <a:defRPr sz="2800" kern="1200">
          <a:solidFill>
            <a:schemeClr val="tx1"/>
          </a:solidFill>
          <a:latin typeface="Verdana" panose="020B0604030504040204" pitchFamily="34" charset="0"/>
          <a:ea typeface="Verdana" panose="020B0604030504040204" pitchFamily="34" charset="0"/>
          <a:cs typeface="+mn-cs"/>
        </a:defRPr>
      </a:lvl2pPr>
      <a:lvl3pPr marL="1143000" indent="-228600" algn="l" defTabSz="457200" rtl="0" eaLnBrk="1" latinLnBrk="0" hangingPunct="1">
        <a:spcBef>
          <a:spcPct val="20000"/>
        </a:spcBef>
        <a:buFont typeface="Arial"/>
        <a:buChar char="•"/>
        <a:defRPr sz="2400" kern="1200">
          <a:solidFill>
            <a:schemeClr val="tx1"/>
          </a:solidFill>
          <a:latin typeface="Verdana" panose="020B0604030504040204" pitchFamily="34" charset="0"/>
          <a:ea typeface="Verdana" panose="020B0604030504040204" pitchFamily="34" charset="0"/>
          <a:cs typeface="+mn-cs"/>
        </a:defRPr>
      </a:lvl3pPr>
      <a:lvl4pPr marL="16002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4pPr>
      <a:lvl5pPr marL="2057400" indent="-228600" algn="l" defTabSz="457200" rtl="0" eaLnBrk="1" latinLnBrk="0" hangingPunct="1">
        <a:spcBef>
          <a:spcPct val="20000"/>
        </a:spcBef>
        <a:buFont typeface="Arial"/>
        <a:buChar char="»"/>
        <a:defRPr sz="2000" kern="1200">
          <a:solidFill>
            <a:schemeClr val="tx1"/>
          </a:solidFill>
          <a:latin typeface="Verdana" panose="020B0604030504040204" pitchFamily="34" charset="0"/>
          <a:ea typeface="Verdana" panose="020B0604030504040204" pitchFamily="34"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mailto:ricky.chua@ntu.edu.sg" TargetMode="External"/><Relationship Id="rId3" Type="http://schemas.openxmlformats.org/officeDocument/2006/relationships/hyperlink" Target="mailto:benjamin.koh@ntu.edu.sg" TargetMode="External"/><Relationship Id="rId7" Type="http://schemas.openxmlformats.org/officeDocument/2006/relationships/hyperlink" Target="mailto:chinann.ong@ntu.edu.sg" TargetMode="External"/><Relationship Id="rId2" Type="http://schemas.openxmlformats.org/officeDocument/2006/relationships/hyperlink" Target="mailto:aneerja@ntu.edu.sg" TargetMode="External"/><Relationship Id="rId1" Type="http://schemas.openxmlformats.org/officeDocument/2006/relationships/slideLayout" Target="../slideLayouts/slideLayout2.xml"/><Relationship Id="rId6" Type="http://schemas.openxmlformats.org/officeDocument/2006/relationships/hyperlink" Target="mailto:yu.liu@ntu.edu.sg" TargetMode="External"/><Relationship Id="rId5" Type="http://schemas.openxmlformats.org/officeDocument/2006/relationships/hyperlink" Target="mailto:donglin.loo@ntu.edu.sg" TargetMode="External"/><Relationship Id="rId10" Type="http://schemas.openxmlformats.org/officeDocument/2006/relationships/hyperlink" Target="mailto:avsethi@ntu.edu.sg" TargetMode="External"/><Relationship Id="rId4" Type="http://schemas.openxmlformats.org/officeDocument/2006/relationships/hyperlink" Target="mailto:ACWLow@ntu.edu.sg" TargetMode="External"/><Relationship Id="rId9" Type="http://schemas.openxmlformats.org/officeDocument/2006/relationships/hyperlink" Target="mailto:eyhlee@ntu.edu.s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mailto:donglin.loo@ntu.edu.sg" TargetMode="External"/><Relationship Id="rId2" Type="http://schemas.openxmlformats.org/officeDocument/2006/relationships/hyperlink" Target="mailto:ACWLow@ntu.edu.sg" TargetMode="External"/><Relationship Id="rId1" Type="http://schemas.openxmlformats.org/officeDocument/2006/relationships/slideLayout" Target="../slideLayouts/slideLayout2.xml"/><Relationship Id="rId6" Type="http://schemas.openxmlformats.org/officeDocument/2006/relationships/hyperlink" Target="mailto:michael.tan@ntu.edu.sg" TargetMode="External"/><Relationship Id="rId5" Type="http://schemas.openxmlformats.org/officeDocument/2006/relationships/hyperlink" Target="mailto:vidya.sudarshan@ntu.edu.sg" TargetMode="External"/><Relationship Id="rId4" Type="http://schemas.openxmlformats.org/officeDocument/2006/relationships/hyperlink" Target="mailto:avsethi@ntu.edu.s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hyperlink" Target="https://forms.office.com/r/LzUuzkiTM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icc-cc0002@ntu.edu.s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aps.ntu.edu.s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vidya.sudarshan@ntu.edu.sg" TargetMode="External"/><Relationship Id="rId7" Type="http://schemas.openxmlformats.org/officeDocument/2006/relationships/hyperlink" Target="mailto:benjamin.koh@ntu.edu.sg" TargetMode="External"/><Relationship Id="rId2" Type="http://schemas.openxmlformats.org/officeDocument/2006/relationships/hyperlink" Target="mailto:graham.leedham@ntu.edu.sg" TargetMode="External"/><Relationship Id="rId1" Type="http://schemas.openxmlformats.org/officeDocument/2006/relationships/slideLayout" Target="../slideLayouts/slideLayout2.xml"/><Relationship Id="rId6" Type="http://schemas.openxmlformats.org/officeDocument/2006/relationships/hyperlink" Target="mailto:michael.tan@ntu.edu.sg" TargetMode="External"/><Relationship Id="rId5" Type="http://schemas.openxmlformats.org/officeDocument/2006/relationships/hyperlink" Target="mailto:ricky.chua@ntu.edu.sg" TargetMode="External"/><Relationship Id="rId4" Type="http://schemas.openxmlformats.org/officeDocument/2006/relationships/hyperlink" Target="mailto:ACWLow@ntu.edu.s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mailto:ricky.chua@ntu.edu.sg" TargetMode="External"/><Relationship Id="rId2" Type="http://schemas.openxmlformats.org/officeDocument/2006/relationships/hyperlink" Target="mailto:graham.leedham@ntu.edu.sg" TargetMode="External"/><Relationship Id="rId1" Type="http://schemas.openxmlformats.org/officeDocument/2006/relationships/slideLayout" Target="../slideLayouts/slideLayout2.xml"/><Relationship Id="rId5" Type="http://schemas.openxmlformats.org/officeDocument/2006/relationships/hyperlink" Target="mailto:ACWLow@ntu.edu.sg" TargetMode="External"/><Relationship Id="rId4" Type="http://schemas.openxmlformats.org/officeDocument/2006/relationships/hyperlink" Target="mailto:michael.tan@ntu.edu.s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mailto:donglin.loo@ntu.edu.sg" TargetMode="External"/><Relationship Id="rId3" Type="http://schemas.openxmlformats.org/officeDocument/2006/relationships/hyperlink" Target="mailto:avsethi@ntu.edu.sg" TargetMode="External"/><Relationship Id="rId7" Type="http://schemas.openxmlformats.org/officeDocument/2006/relationships/hyperlink" Target="mailto:benjamin.koh@ntu.edu.sg" TargetMode="External"/><Relationship Id="rId2" Type="http://schemas.openxmlformats.org/officeDocument/2006/relationships/hyperlink" Target="mailto:ACWLow@ntu.edu.sg" TargetMode="External"/><Relationship Id="rId1" Type="http://schemas.openxmlformats.org/officeDocument/2006/relationships/slideLayout" Target="../slideLayouts/slideLayout2.xml"/><Relationship Id="rId6" Type="http://schemas.openxmlformats.org/officeDocument/2006/relationships/hyperlink" Target="mailto:aneerja@ntu.edu.sg" TargetMode="External"/><Relationship Id="rId5" Type="http://schemas.openxmlformats.org/officeDocument/2006/relationships/hyperlink" Target="mailto:ricky.chua@ntu.edu.sg" TargetMode="External"/><Relationship Id="rId4" Type="http://schemas.openxmlformats.org/officeDocument/2006/relationships/hyperlink" Target="mailto:graham.leedham@ntu.edu.sg" TargetMode="External"/><Relationship Id="rId9" Type="http://schemas.openxmlformats.org/officeDocument/2006/relationships/hyperlink" Target="mailto:chinann.ong@ntu.edu.s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ACBCEF9-CD55-49FF-AC84-3112C9ABF3B7}"/>
              </a:ext>
            </a:extLst>
          </p:cNvPr>
          <p:cNvSpPr>
            <a:spLocks noGrp="1"/>
          </p:cNvSpPr>
          <p:nvPr>
            <p:ph type="subTitle" idx="1"/>
          </p:nvPr>
        </p:nvSpPr>
        <p:spPr>
          <a:xfrm>
            <a:off x="431515" y="3886200"/>
            <a:ext cx="3349375" cy="1076218"/>
          </a:xfrm>
        </p:spPr>
        <p:txBody>
          <a:bodyPr vert="horz" lIns="91440" tIns="45720" rIns="91440" bIns="45720" rtlCol="0" anchor="t">
            <a:normAutofit/>
          </a:bodyPr>
          <a:lstStyle/>
          <a:p>
            <a:r>
              <a:rPr lang="en-US" sz="2400" b="1" dirty="0">
                <a:solidFill>
                  <a:schemeClr val="tx1"/>
                </a:solidFill>
                <a:latin typeface="Gill Sans MT" panose="020B0502020104020203" pitchFamily="34" charset="0"/>
                <a:ea typeface="Verdana"/>
              </a:rPr>
              <a:t>Course Handbook</a:t>
            </a:r>
          </a:p>
          <a:p>
            <a:r>
              <a:rPr lang="en-US" sz="2400" b="1" dirty="0">
                <a:solidFill>
                  <a:schemeClr val="tx1"/>
                </a:solidFill>
                <a:latin typeface="Gill Sans MT" panose="020B0502020104020203" pitchFamily="34" charset="0"/>
                <a:ea typeface="Verdana"/>
              </a:rPr>
              <a:t>AY2023/24 SEM 2</a:t>
            </a:r>
            <a:endParaRPr lang="en-SG" sz="2400" b="1" dirty="0">
              <a:solidFill>
                <a:schemeClr val="tx1"/>
              </a:solidFill>
              <a:latin typeface="Gill Sans MT" panose="020B0502020104020203" pitchFamily="34" charset="0"/>
              <a:ea typeface="Verdana"/>
            </a:endParaRPr>
          </a:p>
        </p:txBody>
      </p:sp>
      <p:sp>
        <p:nvSpPr>
          <p:cNvPr id="7" name="Arrow: Right 6">
            <a:extLst>
              <a:ext uri="{FF2B5EF4-FFF2-40B4-BE49-F238E27FC236}">
                <a16:creationId xmlns:a16="http://schemas.microsoft.com/office/drawing/2014/main" id="{133C45A0-F48D-49E3-B269-DD537ECCE28F}"/>
              </a:ext>
            </a:extLst>
          </p:cNvPr>
          <p:cNvSpPr/>
          <p:nvPr/>
        </p:nvSpPr>
        <p:spPr>
          <a:xfrm>
            <a:off x="552236" y="1489753"/>
            <a:ext cx="8039528" cy="2396447"/>
          </a:xfrm>
          <a:prstGeom prst="rightArrow">
            <a:avLst/>
          </a:prstGeom>
          <a:solidFill>
            <a:schemeClr val="accent5">
              <a:lumMod val="60000"/>
              <a:lumOff val="40000"/>
              <a:alpha val="6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solidFill>
                  <a:schemeClr val="tx1"/>
                </a:solidFill>
                <a:latin typeface="Gill Sans MT" panose="020B0502020104020203" pitchFamily="34" charset="0"/>
                <a:ea typeface="Verdana" panose="020B0604030504040204" pitchFamily="34" charset="0"/>
                <a:cs typeface="Aharoni" panose="02010803020104030203" pitchFamily="2" charset="-79"/>
              </a:rPr>
              <a:t>CC0002 NAVIGATING THE DIGITAL WORLD</a:t>
            </a:r>
            <a:endParaRPr lang="en-SG" sz="40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1949317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229EFD0-63FC-230C-4308-4CB2AD89883A}"/>
              </a:ext>
            </a:extLst>
          </p:cNvPr>
          <p:cNvGraphicFramePr>
            <a:graphicFrameLocks noGrp="1"/>
          </p:cNvGraphicFramePr>
          <p:nvPr>
            <p:extLst>
              <p:ext uri="{D42A27DB-BD31-4B8C-83A1-F6EECF244321}">
                <p14:modId xmlns:p14="http://schemas.microsoft.com/office/powerpoint/2010/main" val="2774003078"/>
              </p:ext>
            </p:extLst>
          </p:nvPr>
        </p:nvGraphicFramePr>
        <p:xfrm>
          <a:off x="209550" y="677502"/>
          <a:ext cx="8849390" cy="4951334"/>
        </p:xfrm>
        <a:graphic>
          <a:graphicData uri="http://schemas.openxmlformats.org/drawingml/2006/table">
            <a:tbl>
              <a:tblPr>
                <a:tableStyleId>{5940675A-B579-460E-94D1-54222C63F5DA}</a:tableStyleId>
              </a:tblPr>
              <a:tblGrid>
                <a:gridCol w="570972">
                  <a:extLst>
                    <a:ext uri="{9D8B030D-6E8A-4147-A177-3AD203B41FA5}">
                      <a16:colId xmlns:a16="http://schemas.microsoft.com/office/drawing/2014/main" val="1734275655"/>
                    </a:ext>
                  </a:extLst>
                </a:gridCol>
                <a:gridCol w="524990">
                  <a:extLst>
                    <a:ext uri="{9D8B030D-6E8A-4147-A177-3AD203B41FA5}">
                      <a16:colId xmlns:a16="http://schemas.microsoft.com/office/drawing/2014/main" val="419645229"/>
                    </a:ext>
                  </a:extLst>
                </a:gridCol>
                <a:gridCol w="906543">
                  <a:extLst>
                    <a:ext uri="{9D8B030D-6E8A-4147-A177-3AD203B41FA5}">
                      <a16:colId xmlns:a16="http://schemas.microsoft.com/office/drawing/2014/main" val="50791401"/>
                    </a:ext>
                  </a:extLst>
                </a:gridCol>
                <a:gridCol w="818425">
                  <a:extLst>
                    <a:ext uri="{9D8B030D-6E8A-4147-A177-3AD203B41FA5}">
                      <a16:colId xmlns:a16="http://schemas.microsoft.com/office/drawing/2014/main" val="2644374532"/>
                    </a:ext>
                  </a:extLst>
                </a:gridCol>
                <a:gridCol w="1114265">
                  <a:extLst>
                    <a:ext uri="{9D8B030D-6E8A-4147-A177-3AD203B41FA5}">
                      <a16:colId xmlns:a16="http://schemas.microsoft.com/office/drawing/2014/main" val="1310954684"/>
                    </a:ext>
                  </a:extLst>
                </a:gridCol>
                <a:gridCol w="1853537">
                  <a:extLst>
                    <a:ext uri="{9D8B030D-6E8A-4147-A177-3AD203B41FA5}">
                      <a16:colId xmlns:a16="http://schemas.microsoft.com/office/drawing/2014/main" val="1747189581"/>
                    </a:ext>
                  </a:extLst>
                </a:gridCol>
                <a:gridCol w="1017838">
                  <a:extLst>
                    <a:ext uri="{9D8B030D-6E8A-4147-A177-3AD203B41FA5}">
                      <a16:colId xmlns:a16="http://schemas.microsoft.com/office/drawing/2014/main" val="1775089254"/>
                    </a:ext>
                  </a:extLst>
                </a:gridCol>
                <a:gridCol w="2042820">
                  <a:extLst>
                    <a:ext uri="{9D8B030D-6E8A-4147-A177-3AD203B41FA5}">
                      <a16:colId xmlns:a16="http://schemas.microsoft.com/office/drawing/2014/main" val="1625014195"/>
                    </a:ext>
                  </a:extLst>
                </a:gridCol>
              </a:tblGrid>
              <a:tr h="1032916">
                <a:tc>
                  <a:txBody>
                    <a:bodyPr/>
                    <a:lstStyle/>
                    <a:p>
                      <a:pPr algn="ctr" fontAlgn="b"/>
                      <a:r>
                        <a:rPr lang="en-SG" sz="1400" b="1" u="none" strike="noStrike" dirty="0">
                          <a:effectLst/>
                          <a:latin typeface="Gill Sans MT" panose="020B0502020104020203" pitchFamily="34" charset="0"/>
                        </a:rPr>
                        <a:t>Class Group</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Day</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Start Time</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a:effectLst/>
                          <a:latin typeface="Gill Sans MT" panose="020B0502020104020203" pitchFamily="34" charset="0"/>
                        </a:rPr>
                        <a:t>End Time</a:t>
                      </a:r>
                      <a:endParaRPr lang="en-SG" sz="1400" b="1" i="0" u="none" strike="noStrike">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Venue</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Instructor's Name </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SG" sz="1400" b="1" u="none" strike="noStrike" dirty="0">
                        <a:effectLst/>
                        <a:latin typeface="Gill Sans MT" panose="020B0502020104020203"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lang="en-SG" sz="1400" b="1" u="none" strike="noStrike" dirty="0">
                          <a:effectLst/>
                          <a:latin typeface="Gill Sans MT" panose="020B0502020104020203" pitchFamily="34" charset="0"/>
                        </a:rPr>
                        <a:t>Title</a:t>
                      </a:r>
                      <a:endParaRPr lang="en-SG" sz="1400" b="1" i="0" u="none" strike="noStrike" dirty="0">
                        <a:solidFill>
                          <a:srgbClr val="000000"/>
                        </a:solidFill>
                        <a:effectLst/>
                        <a:latin typeface="Gill Sans MT" panose="020B0502020104020203" pitchFamily="34" charset="0"/>
                      </a:endParaRPr>
                    </a:p>
                    <a:p>
                      <a:pPr algn="ctr" fontAlgn="b"/>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solidFill>
                            <a:schemeClr val="tx1"/>
                          </a:solidFill>
                          <a:effectLst/>
                          <a:latin typeface="Gill Sans MT" panose="020B0502020104020203" pitchFamily="34" charset="0"/>
                        </a:rPr>
                        <a:t>Instructor's email</a:t>
                      </a:r>
                      <a:endParaRPr lang="en-SG" sz="1400" b="1" i="0" u="none" strike="noStrike" dirty="0">
                        <a:solidFill>
                          <a:schemeClr val="tx1"/>
                        </a:solidFill>
                        <a:effectLst/>
                        <a:latin typeface="Gill Sans MT" panose="020B0502020104020203" pitchFamily="34" charset="0"/>
                      </a:endParaRPr>
                    </a:p>
                  </a:txBody>
                  <a:tcPr marL="2025" marR="2025" marT="2025" marB="0" anchor="ctr">
                    <a:solidFill>
                      <a:schemeClr val="accent1">
                        <a:lumMod val="60000"/>
                        <a:lumOff val="40000"/>
                      </a:schemeClr>
                    </a:solidFill>
                  </a:tcPr>
                </a:tc>
                <a:extLst>
                  <a:ext uri="{0D108BD9-81ED-4DB2-BD59-A6C34878D82A}">
                    <a16:rowId xmlns:a16="http://schemas.microsoft.com/office/drawing/2014/main" val="3266272080"/>
                  </a:ext>
                </a:extLst>
              </a:tr>
              <a:tr h="279887">
                <a:tc>
                  <a:txBody>
                    <a:bodyPr/>
                    <a:lstStyle/>
                    <a:p>
                      <a:pPr algn="ctr">
                        <a:lnSpc>
                          <a:spcPct val="107000"/>
                        </a:lnSpc>
                        <a:spcAft>
                          <a:spcPts val="800"/>
                        </a:spcAft>
                      </a:pPr>
                      <a:r>
                        <a:rPr lang="en-SG" sz="800" dirty="0">
                          <a:effectLst/>
                          <a:latin typeface="Gill Sans MT" panose="020B0502020104020203" pitchFamily="34" charset="0"/>
                          <a:ea typeface="Times New Roman" panose="02020603050405020304" pitchFamily="18" charset="0"/>
                          <a:cs typeface="Calibri" panose="020F0502020204030204" pitchFamily="34" charset="0"/>
                        </a:rPr>
                        <a:t>T47</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Neerja Sethi</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Ms</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none" strike="noStrike">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aneerja@ntu.edu.sg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041661622"/>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T48</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Koh Kian Hoe Benjamin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benjamin.koh@ntu.edu.sg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94310234"/>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T49</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Marc Low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4"/>
                        </a:rPr>
                        <a:t>ACWLow@ntu.edu.sg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306439757"/>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T50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Loo Dong Lin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5"/>
                        </a:rPr>
                        <a:t>donglin.loo@ntu.edu.sg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866824691"/>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T51</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FWJ</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Assoc Prof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ewjfan@ntu.edu.sg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089982941"/>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T52</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Liu Yu</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6"/>
                        </a:rPr>
                        <a:t>yu.liu@ntu.edu.sg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571128773"/>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T53</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Ong Chin Ann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7"/>
                        </a:rPr>
                        <a:t>chinann.ong@ntu.edu.sg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675232079"/>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T54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Ricky Chua</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8"/>
                        </a:rPr>
                        <a:t>ricky.chua@ntu.edu.sg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292724993"/>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T55</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18:20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Marc Low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4"/>
                        </a:rPr>
                        <a:t>ACWLow@ntu.edu.sg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3535285433"/>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T56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18:20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Loo Dong Lin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5"/>
                        </a:rPr>
                        <a:t>donglin.loo@ntu.edu.sg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34856227"/>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T57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Neerja Sethi</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Ms</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none" strike="noStrike">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aneerja@ntu.edu.sg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570701863"/>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T58</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LYH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Assoc Prof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9"/>
                        </a:rPr>
                        <a:t>eyhlee@ntu.edu.sg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079751101"/>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T59</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Ong Chin Ann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7"/>
                        </a:rPr>
                        <a:t>chinann.ong@ntu.edu.sg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26298549"/>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T60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Vijay Sethi</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Prof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none" strike="noStrike" dirty="0">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10"/>
                        </a:rPr>
                        <a:t>avsethi@ntu.edu.sg</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3857610959"/>
                  </a:ext>
                </a:extLst>
              </a:tr>
            </a:tbl>
          </a:graphicData>
        </a:graphic>
      </p:graphicFrame>
      <p:sp>
        <p:nvSpPr>
          <p:cNvPr id="5" name="Title 4">
            <a:extLst>
              <a:ext uri="{FF2B5EF4-FFF2-40B4-BE49-F238E27FC236}">
                <a16:creationId xmlns:a16="http://schemas.microsoft.com/office/drawing/2014/main" id="{61C10F64-A0C4-AE07-CC76-9C523C547954}"/>
              </a:ext>
            </a:extLst>
          </p:cNvPr>
          <p:cNvSpPr>
            <a:spLocks noGrp="1"/>
          </p:cNvSpPr>
          <p:nvPr>
            <p:ph type="title"/>
          </p:nvPr>
        </p:nvSpPr>
        <p:spPr>
          <a:xfrm>
            <a:off x="209550" y="122839"/>
            <a:ext cx="8229600" cy="250385"/>
          </a:xfrm>
        </p:spPr>
        <p:txBody>
          <a:bodyPr>
            <a:noAutofit/>
          </a:bodyPr>
          <a:lstStyle/>
          <a:p>
            <a:r>
              <a:rPr lang="en-US" sz="3200" b="1" dirty="0">
                <a:latin typeface="Gill Sans MT" panose="020B0502020104020203" pitchFamily="34" charset="0"/>
                <a:cs typeface="Calibri" panose="020F0502020204030204" pitchFamily="34" charset="0"/>
              </a:rPr>
              <a:t>Weekly Timetable – Tutorial Details</a:t>
            </a:r>
            <a:endParaRPr lang="en-SG" sz="3200" dirty="0"/>
          </a:p>
        </p:txBody>
      </p:sp>
      <p:sp>
        <p:nvSpPr>
          <p:cNvPr id="2" name="Slide Number Placeholder 1">
            <a:extLst>
              <a:ext uri="{FF2B5EF4-FFF2-40B4-BE49-F238E27FC236}">
                <a16:creationId xmlns:a16="http://schemas.microsoft.com/office/drawing/2014/main" id="{6B1F191F-EC99-3806-9B09-44ED6F0065A7}"/>
              </a:ext>
            </a:extLst>
          </p:cNvPr>
          <p:cNvSpPr>
            <a:spLocks noGrp="1"/>
          </p:cNvSpPr>
          <p:nvPr>
            <p:ph type="sldNum" sz="quarter" idx="12"/>
          </p:nvPr>
        </p:nvSpPr>
        <p:spPr/>
        <p:txBody>
          <a:bodyPr/>
          <a:lstStyle/>
          <a:p>
            <a:fld id="{8E6562B1-0B0F-0246-9532-09536BC2AE59}" type="slidenum">
              <a:rPr lang="en-US" smtClean="0"/>
              <a:t>10</a:t>
            </a:fld>
            <a:endParaRPr lang="en-US"/>
          </a:p>
        </p:txBody>
      </p:sp>
    </p:spTree>
    <p:extLst>
      <p:ext uri="{BB962C8B-B14F-4D97-AF65-F5344CB8AC3E}">
        <p14:creationId xmlns:p14="http://schemas.microsoft.com/office/powerpoint/2010/main" val="306794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229EFD0-63FC-230C-4308-4CB2AD89883A}"/>
              </a:ext>
            </a:extLst>
          </p:cNvPr>
          <p:cNvGraphicFramePr>
            <a:graphicFrameLocks noGrp="1"/>
          </p:cNvGraphicFramePr>
          <p:nvPr>
            <p:extLst>
              <p:ext uri="{D42A27DB-BD31-4B8C-83A1-F6EECF244321}">
                <p14:modId xmlns:p14="http://schemas.microsoft.com/office/powerpoint/2010/main" val="1757729596"/>
              </p:ext>
            </p:extLst>
          </p:nvPr>
        </p:nvGraphicFramePr>
        <p:xfrm>
          <a:off x="209550" y="677502"/>
          <a:ext cx="8849390" cy="3831786"/>
        </p:xfrm>
        <a:graphic>
          <a:graphicData uri="http://schemas.openxmlformats.org/drawingml/2006/table">
            <a:tbl>
              <a:tblPr>
                <a:tableStyleId>{5940675A-B579-460E-94D1-54222C63F5DA}</a:tableStyleId>
              </a:tblPr>
              <a:tblGrid>
                <a:gridCol w="570972">
                  <a:extLst>
                    <a:ext uri="{9D8B030D-6E8A-4147-A177-3AD203B41FA5}">
                      <a16:colId xmlns:a16="http://schemas.microsoft.com/office/drawing/2014/main" val="1734275655"/>
                    </a:ext>
                  </a:extLst>
                </a:gridCol>
                <a:gridCol w="524990">
                  <a:extLst>
                    <a:ext uri="{9D8B030D-6E8A-4147-A177-3AD203B41FA5}">
                      <a16:colId xmlns:a16="http://schemas.microsoft.com/office/drawing/2014/main" val="419645229"/>
                    </a:ext>
                  </a:extLst>
                </a:gridCol>
                <a:gridCol w="906543">
                  <a:extLst>
                    <a:ext uri="{9D8B030D-6E8A-4147-A177-3AD203B41FA5}">
                      <a16:colId xmlns:a16="http://schemas.microsoft.com/office/drawing/2014/main" val="50791401"/>
                    </a:ext>
                  </a:extLst>
                </a:gridCol>
                <a:gridCol w="818425">
                  <a:extLst>
                    <a:ext uri="{9D8B030D-6E8A-4147-A177-3AD203B41FA5}">
                      <a16:colId xmlns:a16="http://schemas.microsoft.com/office/drawing/2014/main" val="2644374532"/>
                    </a:ext>
                  </a:extLst>
                </a:gridCol>
                <a:gridCol w="1114265">
                  <a:extLst>
                    <a:ext uri="{9D8B030D-6E8A-4147-A177-3AD203B41FA5}">
                      <a16:colId xmlns:a16="http://schemas.microsoft.com/office/drawing/2014/main" val="1310954684"/>
                    </a:ext>
                  </a:extLst>
                </a:gridCol>
                <a:gridCol w="1853537">
                  <a:extLst>
                    <a:ext uri="{9D8B030D-6E8A-4147-A177-3AD203B41FA5}">
                      <a16:colId xmlns:a16="http://schemas.microsoft.com/office/drawing/2014/main" val="1747189581"/>
                    </a:ext>
                  </a:extLst>
                </a:gridCol>
                <a:gridCol w="1017838">
                  <a:extLst>
                    <a:ext uri="{9D8B030D-6E8A-4147-A177-3AD203B41FA5}">
                      <a16:colId xmlns:a16="http://schemas.microsoft.com/office/drawing/2014/main" val="1775089254"/>
                    </a:ext>
                  </a:extLst>
                </a:gridCol>
                <a:gridCol w="2042820">
                  <a:extLst>
                    <a:ext uri="{9D8B030D-6E8A-4147-A177-3AD203B41FA5}">
                      <a16:colId xmlns:a16="http://schemas.microsoft.com/office/drawing/2014/main" val="1625014195"/>
                    </a:ext>
                  </a:extLst>
                </a:gridCol>
              </a:tblGrid>
              <a:tr h="1032916">
                <a:tc>
                  <a:txBody>
                    <a:bodyPr/>
                    <a:lstStyle/>
                    <a:p>
                      <a:pPr algn="ctr" fontAlgn="b"/>
                      <a:r>
                        <a:rPr lang="en-SG" sz="1400" b="1" u="none" strike="noStrike" dirty="0">
                          <a:effectLst/>
                          <a:latin typeface="Gill Sans MT" panose="020B0502020104020203" pitchFamily="34" charset="0"/>
                        </a:rPr>
                        <a:t>Class Group</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Day</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Start Time</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a:effectLst/>
                          <a:latin typeface="Gill Sans MT" panose="020B0502020104020203" pitchFamily="34" charset="0"/>
                        </a:rPr>
                        <a:t>End Time</a:t>
                      </a:r>
                      <a:endParaRPr lang="en-SG" sz="1400" b="1" i="0" u="none" strike="noStrike">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Venue</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Instructor's Name </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SG" sz="1400" b="1" u="none" strike="noStrike" dirty="0">
                        <a:effectLst/>
                        <a:latin typeface="Gill Sans MT" panose="020B0502020104020203"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lang="en-SG" sz="1400" b="1" u="none" strike="noStrike" dirty="0">
                          <a:effectLst/>
                          <a:latin typeface="Gill Sans MT" panose="020B0502020104020203" pitchFamily="34" charset="0"/>
                        </a:rPr>
                        <a:t>Title</a:t>
                      </a:r>
                      <a:endParaRPr lang="en-SG" sz="1400" b="1" i="0" u="none" strike="noStrike" dirty="0">
                        <a:solidFill>
                          <a:srgbClr val="000000"/>
                        </a:solidFill>
                        <a:effectLst/>
                        <a:latin typeface="Gill Sans MT" panose="020B0502020104020203" pitchFamily="34" charset="0"/>
                      </a:endParaRPr>
                    </a:p>
                    <a:p>
                      <a:pPr algn="ctr" fontAlgn="b"/>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solidFill>
                            <a:schemeClr val="tx1"/>
                          </a:solidFill>
                          <a:effectLst/>
                          <a:latin typeface="Gill Sans MT" panose="020B0502020104020203" pitchFamily="34" charset="0"/>
                        </a:rPr>
                        <a:t>Instructor's email</a:t>
                      </a:r>
                      <a:endParaRPr lang="en-SG" sz="1400" b="1" i="0" u="none" strike="noStrike" dirty="0">
                        <a:solidFill>
                          <a:schemeClr val="tx1"/>
                        </a:solidFill>
                        <a:effectLst/>
                        <a:latin typeface="Gill Sans MT" panose="020B0502020104020203" pitchFamily="34" charset="0"/>
                      </a:endParaRPr>
                    </a:p>
                  </a:txBody>
                  <a:tcPr marL="2025" marR="2025" marT="2025" marB="0" anchor="ctr">
                    <a:solidFill>
                      <a:schemeClr val="accent1">
                        <a:lumMod val="60000"/>
                        <a:lumOff val="40000"/>
                      </a:schemeClr>
                    </a:solidFill>
                  </a:tcPr>
                </a:tc>
                <a:extLst>
                  <a:ext uri="{0D108BD9-81ED-4DB2-BD59-A6C34878D82A}">
                    <a16:rowId xmlns:a16="http://schemas.microsoft.com/office/drawing/2014/main" val="3266272080"/>
                  </a:ext>
                </a:extLst>
              </a:tr>
              <a:tr h="279887">
                <a:tc>
                  <a:txBody>
                    <a:bodyPr/>
                    <a:lstStyle/>
                    <a:p>
                      <a:pPr algn="ctr">
                        <a:lnSpc>
                          <a:spcPct val="107000"/>
                        </a:lnSpc>
                        <a:spcAft>
                          <a:spcPts val="800"/>
                        </a:spcAft>
                      </a:pPr>
                      <a:r>
                        <a:rPr lang="en-SG" sz="800" dirty="0">
                          <a:effectLst/>
                          <a:latin typeface="Gill Sans MT" panose="020B0502020104020203" pitchFamily="34" charset="0"/>
                          <a:ea typeface="Times New Roman" panose="02020603050405020304" pitchFamily="18" charset="0"/>
                          <a:cs typeface="Calibri" panose="020F0502020204030204" pitchFamily="34" charset="0"/>
                        </a:rPr>
                        <a:t>T61</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Marc Low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ACWLow@ntu.edu.sg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041661622"/>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T62</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Loo Dong Lin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donglin.loo@ntu.edu.sg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94310234"/>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T63</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Vijay Sethi</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Prof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none" strike="noStrike">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4"/>
                        </a:rPr>
                        <a:t>avsethi@ntu.edu.sg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306439757"/>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T64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Vidya Sudarshan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5"/>
                        </a:rPr>
                        <a:t>vidya.sudarshan@ntu.edu.sg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866824691"/>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T65</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Marc Low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ACWLow@ntu.edu.sg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089982941"/>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T66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Tan Yong Heng Michael</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6"/>
                        </a:rPr>
                        <a:t>michael.tan@ntu.edu.sg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571128773"/>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T67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Loo Dong Lin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donglin.loo@ntu.edu.sg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493588413"/>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T68</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Josephine Chong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josephine.chong@ntu.edu.sg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318537988"/>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T69</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18:20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Fannie Zhang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fannie.zhang@ntu.edu.sg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941572408"/>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T70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18:20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Tan Yong Heng Michael</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dirty="0">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6"/>
                        </a:rPr>
                        <a:t>michael.tan@ntu.edu.sg</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5304897"/>
                  </a:ext>
                </a:extLst>
              </a:tr>
            </a:tbl>
          </a:graphicData>
        </a:graphic>
      </p:graphicFrame>
      <p:sp>
        <p:nvSpPr>
          <p:cNvPr id="5" name="Title 4">
            <a:extLst>
              <a:ext uri="{FF2B5EF4-FFF2-40B4-BE49-F238E27FC236}">
                <a16:creationId xmlns:a16="http://schemas.microsoft.com/office/drawing/2014/main" id="{61C10F64-A0C4-AE07-CC76-9C523C547954}"/>
              </a:ext>
            </a:extLst>
          </p:cNvPr>
          <p:cNvSpPr>
            <a:spLocks noGrp="1"/>
          </p:cNvSpPr>
          <p:nvPr>
            <p:ph type="title"/>
          </p:nvPr>
        </p:nvSpPr>
        <p:spPr>
          <a:xfrm>
            <a:off x="209550" y="122839"/>
            <a:ext cx="8229600" cy="250385"/>
          </a:xfrm>
        </p:spPr>
        <p:txBody>
          <a:bodyPr>
            <a:noAutofit/>
          </a:bodyPr>
          <a:lstStyle/>
          <a:p>
            <a:r>
              <a:rPr lang="en-US" sz="3200" b="1" dirty="0">
                <a:latin typeface="Gill Sans MT" panose="020B0502020104020203" pitchFamily="34" charset="0"/>
                <a:cs typeface="Calibri" panose="020F0502020204030204" pitchFamily="34" charset="0"/>
              </a:rPr>
              <a:t>Weekly Timetable – Tutorial Details</a:t>
            </a:r>
            <a:endParaRPr lang="en-SG" sz="3200" dirty="0"/>
          </a:p>
        </p:txBody>
      </p:sp>
      <p:sp>
        <p:nvSpPr>
          <p:cNvPr id="2" name="Slide Number Placeholder 1">
            <a:extLst>
              <a:ext uri="{FF2B5EF4-FFF2-40B4-BE49-F238E27FC236}">
                <a16:creationId xmlns:a16="http://schemas.microsoft.com/office/drawing/2014/main" id="{6B1F191F-EC99-3806-9B09-44ED6F0065A7}"/>
              </a:ext>
            </a:extLst>
          </p:cNvPr>
          <p:cNvSpPr>
            <a:spLocks noGrp="1"/>
          </p:cNvSpPr>
          <p:nvPr>
            <p:ph type="sldNum" sz="quarter" idx="12"/>
          </p:nvPr>
        </p:nvSpPr>
        <p:spPr/>
        <p:txBody>
          <a:bodyPr/>
          <a:lstStyle/>
          <a:p>
            <a:fld id="{8E6562B1-0B0F-0246-9532-09536BC2AE59}" type="slidenum">
              <a:rPr lang="en-US" smtClean="0"/>
              <a:t>11</a:t>
            </a:fld>
            <a:endParaRPr lang="en-US"/>
          </a:p>
        </p:txBody>
      </p:sp>
    </p:spTree>
    <p:extLst>
      <p:ext uri="{BB962C8B-B14F-4D97-AF65-F5344CB8AC3E}">
        <p14:creationId xmlns:p14="http://schemas.microsoft.com/office/powerpoint/2010/main" val="184831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9125A7F-CB24-2087-D1B9-5A6DCFE04B2A}"/>
              </a:ext>
            </a:extLst>
          </p:cNvPr>
          <p:cNvGraphicFramePr>
            <a:graphicFrameLocks noGrp="1"/>
          </p:cNvGraphicFramePr>
          <p:nvPr>
            <p:extLst>
              <p:ext uri="{D42A27DB-BD31-4B8C-83A1-F6EECF244321}">
                <p14:modId xmlns:p14="http://schemas.microsoft.com/office/powerpoint/2010/main" val="2885688341"/>
              </p:ext>
            </p:extLst>
          </p:nvPr>
        </p:nvGraphicFramePr>
        <p:xfrm>
          <a:off x="301083" y="1750515"/>
          <a:ext cx="8653346" cy="4064858"/>
        </p:xfrm>
        <a:graphic>
          <a:graphicData uri="http://schemas.openxmlformats.org/drawingml/2006/table">
            <a:tbl>
              <a:tblPr firstRow="1" firstCol="1" bandRow="1">
                <a:tableStyleId>{5C22544A-7EE6-4342-B048-85BDC9FD1C3A}</a:tableStyleId>
              </a:tblPr>
              <a:tblGrid>
                <a:gridCol w="4102966">
                  <a:extLst>
                    <a:ext uri="{9D8B030D-6E8A-4147-A177-3AD203B41FA5}">
                      <a16:colId xmlns:a16="http://schemas.microsoft.com/office/drawing/2014/main" val="3797767455"/>
                    </a:ext>
                  </a:extLst>
                </a:gridCol>
                <a:gridCol w="2425959">
                  <a:extLst>
                    <a:ext uri="{9D8B030D-6E8A-4147-A177-3AD203B41FA5}">
                      <a16:colId xmlns:a16="http://schemas.microsoft.com/office/drawing/2014/main" val="3546932713"/>
                    </a:ext>
                  </a:extLst>
                </a:gridCol>
                <a:gridCol w="2124421">
                  <a:extLst>
                    <a:ext uri="{9D8B030D-6E8A-4147-A177-3AD203B41FA5}">
                      <a16:colId xmlns:a16="http://schemas.microsoft.com/office/drawing/2014/main" val="701620446"/>
                    </a:ext>
                  </a:extLst>
                </a:gridCol>
              </a:tblGrid>
              <a:tr h="643609">
                <a:tc>
                  <a:txBody>
                    <a:bodyPr/>
                    <a:lstStyle/>
                    <a:p>
                      <a:pPr>
                        <a:lnSpc>
                          <a:spcPct val="107000"/>
                        </a:lnSpc>
                        <a:spcAft>
                          <a:spcPts val="800"/>
                        </a:spcAft>
                      </a:pPr>
                      <a:r>
                        <a:rPr lang="en-US" sz="1600" b="1"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Assessment Components</a:t>
                      </a:r>
                      <a:endParaRPr lang="en-SG" sz="20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solidFill>
                      <a:schemeClr val="accent5">
                        <a:lumMod val="60000"/>
                        <a:lumOff val="40000"/>
                      </a:schemeClr>
                    </a:solidFill>
                  </a:tcPr>
                </a:tc>
                <a:tc>
                  <a:txBody>
                    <a:bodyPr/>
                    <a:lstStyle/>
                    <a:p>
                      <a:pPr>
                        <a:lnSpc>
                          <a:spcPct val="107000"/>
                        </a:lnSpc>
                        <a:spcAft>
                          <a:spcPts val="800"/>
                        </a:spcAft>
                      </a:pPr>
                      <a:r>
                        <a:rPr lang="en-US" sz="1600" b="1"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Individual / Group</a:t>
                      </a:r>
                      <a:endParaRPr lang="en-SG" sz="20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solidFill>
                      <a:schemeClr val="accent5">
                        <a:lumMod val="60000"/>
                        <a:lumOff val="40000"/>
                      </a:schemeClr>
                    </a:solidFill>
                  </a:tcPr>
                </a:tc>
                <a:tc>
                  <a:txBody>
                    <a:bodyPr/>
                    <a:lstStyle/>
                    <a:p>
                      <a:pPr>
                        <a:lnSpc>
                          <a:spcPct val="107000"/>
                        </a:lnSpc>
                        <a:spcAft>
                          <a:spcPts val="800"/>
                        </a:spcAft>
                      </a:pPr>
                      <a:r>
                        <a:rPr lang="en-US" sz="1600" b="1">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Weighting</a:t>
                      </a:r>
                      <a:endParaRPr lang="en-SG" sz="20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solidFill>
                      <a:schemeClr val="accent5">
                        <a:lumMod val="60000"/>
                        <a:lumOff val="40000"/>
                      </a:schemeClr>
                    </a:solidFill>
                  </a:tcPr>
                </a:tc>
                <a:extLst>
                  <a:ext uri="{0D108BD9-81ED-4DB2-BD59-A6C34878D82A}">
                    <a16:rowId xmlns:a16="http://schemas.microsoft.com/office/drawing/2014/main" val="4215576741"/>
                  </a:ext>
                </a:extLst>
              </a:tr>
              <a:tr h="643609">
                <a:tc>
                  <a:txBody>
                    <a:bodyPr/>
                    <a:lstStyle/>
                    <a:p>
                      <a:pPr>
                        <a:lnSpc>
                          <a:spcPct val="107000"/>
                        </a:lnSpc>
                        <a:spcAft>
                          <a:spcPts val="800"/>
                        </a:spcAft>
                      </a:pPr>
                      <a:r>
                        <a:rPr lang="en-US" sz="16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Video Learning Modules (VLMs)</a:t>
                      </a:r>
                      <a:endParaRPr lang="en-SG" sz="20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solidFill>
                      <a:schemeClr val="accent5">
                        <a:lumMod val="60000"/>
                        <a:lumOff val="40000"/>
                      </a:schemeClr>
                    </a:solidFill>
                  </a:tcPr>
                </a:tc>
                <a:tc>
                  <a:txBody>
                    <a:bodyPr/>
                    <a:lstStyle/>
                    <a:p>
                      <a:pPr>
                        <a:lnSpc>
                          <a:spcPct val="107000"/>
                        </a:lnSpc>
                        <a:spcAft>
                          <a:spcPts val="800"/>
                        </a:spcAft>
                      </a:pPr>
                      <a:r>
                        <a:rPr lang="en-US" sz="16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Individual</a:t>
                      </a:r>
                      <a:endParaRPr lang="en-SG" sz="20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tc>
                <a:tc>
                  <a:txBody>
                    <a:bodyPr/>
                    <a:lstStyle/>
                    <a:p>
                      <a:pPr>
                        <a:lnSpc>
                          <a:spcPct val="107000"/>
                        </a:lnSpc>
                        <a:spcAft>
                          <a:spcPts val="800"/>
                        </a:spcAft>
                      </a:pPr>
                      <a:r>
                        <a:rPr lang="en-US" sz="16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10%</a:t>
                      </a:r>
                      <a:endParaRPr lang="en-SG" sz="20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tc>
                <a:extLst>
                  <a:ext uri="{0D108BD9-81ED-4DB2-BD59-A6C34878D82A}">
                    <a16:rowId xmlns:a16="http://schemas.microsoft.com/office/drawing/2014/main" val="514127447"/>
                  </a:ext>
                </a:extLst>
              </a:tr>
              <a:tr h="643609">
                <a:tc>
                  <a:txBody>
                    <a:bodyPr/>
                    <a:lstStyle/>
                    <a:p>
                      <a:pPr>
                        <a:lnSpc>
                          <a:spcPct val="107000"/>
                        </a:lnSpc>
                        <a:spcAft>
                          <a:spcPts val="800"/>
                        </a:spcAft>
                      </a:pPr>
                      <a:r>
                        <a:rPr lang="en-US" sz="16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Quiz</a:t>
                      </a:r>
                      <a:endParaRPr lang="en-SG" sz="20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solidFill>
                      <a:schemeClr val="accent5">
                        <a:lumMod val="60000"/>
                        <a:lumOff val="40000"/>
                      </a:schemeClr>
                    </a:solidFill>
                  </a:tcPr>
                </a:tc>
                <a:tc>
                  <a:txBody>
                    <a:bodyPr/>
                    <a:lstStyle/>
                    <a:p>
                      <a:pPr>
                        <a:lnSpc>
                          <a:spcPct val="107000"/>
                        </a:lnSpc>
                        <a:spcAft>
                          <a:spcPts val="800"/>
                        </a:spcAft>
                      </a:pPr>
                      <a:r>
                        <a:rPr lang="en-US" sz="16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Individual</a:t>
                      </a:r>
                      <a:endParaRPr lang="en-SG" sz="20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tc>
                <a:tc>
                  <a:txBody>
                    <a:bodyPr/>
                    <a:lstStyle/>
                    <a:p>
                      <a:pPr>
                        <a:lnSpc>
                          <a:spcPct val="107000"/>
                        </a:lnSpc>
                        <a:spcAft>
                          <a:spcPts val="800"/>
                        </a:spcAft>
                      </a:pPr>
                      <a:r>
                        <a:rPr lang="en-US" sz="16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35%</a:t>
                      </a:r>
                      <a:endParaRPr lang="en-SG" sz="20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tc>
                <a:extLst>
                  <a:ext uri="{0D108BD9-81ED-4DB2-BD59-A6C34878D82A}">
                    <a16:rowId xmlns:a16="http://schemas.microsoft.com/office/drawing/2014/main" val="2708402256"/>
                  </a:ext>
                </a:extLst>
              </a:tr>
              <a:tr h="1039296">
                <a:tc>
                  <a:txBody>
                    <a:bodyPr/>
                    <a:lstStyle/>
                    <a:p>
                      <a:pPr>
                        <a:lnSpc>
                          <a:spcPct val="107000"/>
                        </a:lnSpc>
                        <a:spcAft>
                          <a:spcPts val="800"/>
                        </a:spcAft>
                      </a:pPr>
                      <a:r>
                        <a:rPr lang="en-US" sz="16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Team Project Assignment (+ Peer Evaluation)</a:t>
                      </a:r>
                      <a:endParaRPr lang="en-SG" sz="20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p>
                      <a:pPr marL="0" lvl="0" indent="0">
                        <a:lnSpc>
                          <a:spcPct val="107000"/>
                        </a:lnSpc>
                        <a:buFont typeface="+mj-lt"/>
                        <a:buNone/>
                      </a:pPr>
                      <a:r>
                        <a:rPr lang="en-US" sz="16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1. Project work</a:t>
                      </a:r>
                      <a:endParaRPr lang="en-SG" sz="20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p>
                      <a:pPr marL="0" lvl="0" indent="0">
                        <a:lnSpc>
                          <a:spcPct val="107000"/>
                        </a:lnSpc>
                        <a:spcAft>
                          <a:spcPts val="800"/>
                        </a:spcAft>
                        <a:buFont typeface="+mj-lt"/>
                        <a:buNone/>
                      </a:pPr>
                      <a:r>
                        <a:rPr lang="en-US" sz="16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2. Project Presentation</a:t>
                      </a:r>
                      <a:endParaRPr lang="en-SG" sz="20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solidFill>
                      <a:schemeClr val="accent5">
                        <a:lumMod val="60000"/>
                        <a:lumOff val="40000"/>
                      </a:schemeClr>
                    </a:solidFill>
                  </a:tcPr>
                </a:tc>
                <a:tc>
                  <a:txBody>
                    <a:bodyPr/>
                    <a:lstStyle/>
                    <a:p>
                      <a:pPr>
                        <a:lnSpc>
                          <a:spcPct val="107000"/>
                        </a:lnSpc>
                        <a:spcAft>
                          <a:spcPts val="800"/>
                        </a:spcAft>
                      </a:pPr>
                      <a:r>
                        <a:rPr lang="en-US" sz="16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 </a:t>
                      </a:r>
                      <a:endParaRPr lang="en-SG" sz="20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6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 Group</a:t>
                      </a:r>
                      <a:endParaRPr lang="en-SG" sz="20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tc>
                <a:tc>
                  <a:txBody>
                    <a:bodyPr/>
                    <a:lstStyle/>
                    <a:p>
                      <a:pPr>
                        <a:lnSpc>
                          <a:spcPct val="100000"/>
                        </a:lnSpc>
                        <a:spcAft>
                          <a:spcPts val="0"/>
                        </a:spcAft>
                      </a:pPr>
                      <a:endParaRPr lang="en-US" sz="16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p>
                      <a:pPr>
                        <a:lnSpc>
                          <a:spcPct val="100000"/>
                        </a:lnSpc>
                        <a:spcAft>
                          <a:spcPts val="0"/>
                        </a:spcAft>
                      </a:pPr>
                      <a:r>
                        <a:rPr lang="en-US" sz="16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20%</a:t>
                      </a:r>
                    </a:p>
                    <a:p>
                      <a:pPr>
                        <a:lnSpc>
                          <a:spcPct val="100000"/>
                        </a:lnSpc>
                        <a:spcAft>
                          <a:spcPts val="0"/>
                        </a:spcAft>
                      </a:pPr>
                      <a:r>
                        <a:rPr lang="en-US" sz="16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15%</a:t>
                      </a:r>
                      <a:endParaRPr lang="en-SG" sz="20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6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 </a:t>
                      </a:r>
                      <a:endParaRPr lang="en-SG" sz="20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tc>
                <a:extLst>
                  <a:ext uri="{0D108BD9-81ED-4DB2-BD59-A6C34878D82A}">
                    <a16:rowId xmlns:a16="http://schemas.microsoft.com/office/drawing/2014/main" val="667258374"/>
                  </a:ext>
                </a:extLst>
              </a:tr>
              <a:tr h="1094735">
                <a:tc>
                  <a:txBody>
                    <a:bodyPr/>
                    <a:lstStyle/>
                    <a:p>
                      <a:pPr>
                        <a:lnSpc>
                          <a:spcPct val="107000"/>
                        </a:lnSpc>
                        <a:spcAft>
                          <a:spcPts val="800"/>
                        </a:spcAft>
                      </a:pPr>
                      <a:r>
                        <a:rPr lang="en-US" sz="16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Class Participation, in-class Presentation and Discussion </a:t>
                      </a:r>
                      <a:endParaRPr lang="en-SG" sz="2000" b="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solidFill>
                      <a:schemeClr val="accent5">
                        <a:lumMod val="60000"/>
                        <a:lumOff val="40000"/>
                      </a:schemeClr>
                    </a:solidFill>
                  </a:tcPr>
                </a:tc>
                <a:tc>
                  <a:txBody>
                    <a:bodyPr/>
                    <a:lstStyle/>
                    <a:p>
                      <a:pPr>
                        <a:lnSpc>
                          <a:spcPct val="107000"/>
                        </a:lnSpc>
                        <a:spcAft>
                          <a:spcPts val="800"/>
                        </a:spcAft>
                      </a:pPr>
                      <a:r>
                        <a:rPr lang="en-US" sz="16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Individual + Group</a:t>
                      </a:r>
                      <a:endParaRPr lang="en-SG" sz="20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tc>
                <a:tc>
                  <a:txBody>
                    <a:bodyPr/>
                    <a:lstStyle/>
                    <a:p>
                      <a:pPr>
                        <a:lnSpc>
                          <a:spcPct val="107000"/>
                        </a:lnSpc>
                        <a:spcAft>
                          <a:spcPts val="800"/>
                        </a:spcAft>
                      </a:pPr>
                      <a:r>
                        <a:rPr lang="en-US" sz="16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10% (class participation) +10% (in-class presentation and discussion)</a:t>
                      </a:r>
                      <a:endParaRPr lang="en-SG" sz="20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tc>
                <a:extLst>
                  <a:ext uri="{0D108BD9-81ED-4DB2-BD59-A6C34878D82A}">
                    <a16:rowId xmlns:a16="http://schemas.microsoft.com/office/drawing/2014/main" val="3261994236"/>
                  </a:ext>
                </a:extLst>
              </a:tr>
            </a:tbl>
          </a:graphicData>
        </a:graphic>
      </p:graphicFrame>
      <p:sp>
        <p:nvSpPr>
          <p:cNvPr id="5" name="Title 1">
            <a:extLst>
              <a:ext uri="{FF2B5EF4-FFF2-40B4-BE49-F238E27FC236}">
                <a16:creationId xmlns:a16="http://schemas.microsoft.com/office/drawing/2014/main" id="{67538D2D-31D4-36CF-7603-C6F9FD108801}"/>
              </a:ext>
            </a:extLst>
          </p:cNvPr>
          <p:cNvSpPr>
            <a:spLocks noGrp="1"/>
          </p:cNvSpPr>
          <p:nvPr>
            <p:ph type="title"/>
          </p:nvPr>
        </p:nvSpPr>
        <p:spPr>
          <a:xfrm>
            <a:off x="457200" y="0"/>
            <a:ext cx="8229600" cy="775138"/>
          </a:xfrm>
        </p:spPr>
        <p:txBody>
          <a:bodyPr>
            <a:normAutofit/>
          </a:bodyPr>
          <a:lstStyle/>
          <a:p>
            <a:pPr algn="ctr"/>
            <a:r>
              <a:rPr lang="en-US" sz="3600" dirty="0">
                <a:latin typeface="Gill Sans MT" panose="020B0502020104020203" pitchFamily="34" charset="0"/>
                <a:ea typeface="Verdana"/>
                <a:cs typeface="Calibri"/>
              </a:rPr>
              <a:t>CC0002 Assessments</a:t>
            </a:r>
            <a:endParaRPr lang="en-US" sz="3600" dirty="0">
              <a:latin typeface="Gill Sans MT" panose="020B0502020104020203" pitchFamily="34" charset="0"/>
              <a:cs typeface="Calibri"/>
            </a:endParaRPr>
          </a:p>
        </p:txBody>
      </p:sp>
      <p:sp>
        <p:nvSpPr>
          <p:cNvPr id="8" name="Slide Number Placeholder 7">
            <a:extLst>
              <a:ext uri="{FF2B5EF4-FFF2-40B4-BE49-F238E27FC236}">
                <a16:creationId xmlns:a16="http://schemas.microsoft.com/office/drawing/2014/main" id="{80E0BE73-B699-09FC-FC0E-7BD2F4A7DE1B}"/>
              </a:ext>
            </a:extLst>
          </p:cNvPr>
          <p:cNvSpPr>
            <a:spLocks noGrp="1"/>
          </p:cNvSpPr>
          <p:nvPr>
            <p:ph type="sldNum" sz="quarter" idx="12"/>
          </p:nvPr>
        </p:nvSpPr>
        <p:spPr/>
        <p:txBody>
          <a:bodyPr/>
          <a:lstStyle/>
          <a:p>
            <a:fld id="{8E6562B1-0B0F-0246-9532-09536BC2AE59}" type="slidenum">
              <a:rPr lang="en-US" smtClean="0"/>
              <a:t>12</a:t>
            </a:fld>
            <a:endParaRPr lang="en-US"/>
          </a:p>
        </p:txBody>
      </p:sp>
      <p:sp>
        <p:nvSpPr>
          <p:cNvPr id="7" name="TextBox 6">
            <a:extLst>
              <a:ext uri="{FF2B5EF4-FFF2-40B4-BE49-F238E27FC236}">
                <a16:creationId xmlns:a16="http://schemas.microsoft.com/office/drawing/2014/main" id="{9510CD91-2FEE-4A46-4697-3F93A03F2A73}"/>
              </a:ext>
            </a:extLst>
          </p:cNvPr>
          <p:cNvSpPr txBox="1"/>
          <p:nvPr/>
        </p:nvSpPr>
        <p:spPr>
          <a:xfrm>
            <a:off x="301083" y="677502"/>
            <a:ext cx="8653346" cy="646331"/>
          </a:xfrm>
          <a:prstGeom prst="rect">
            <a:avLst/>
          </a:prstGeom>
          <a:noFill/>
        </p:spPr>
        <p:txBody>
          <a:bodyPr wrap="square">
            <a:spAutoFit/>
          </a:bodyPr>
          <a:lstStyle/>
          <a:p>
            <a:pPr algn="ctr"/>
            <a:r>
              <a:rPr lang="en-SG" sz="1800" dirty="0">
                <a:effectLst/>
                <a:latin typeface="Gill Sans MT" panose="020B0502020104020203" pitchFamily="34" charset="0"/>
                <a:ea typeface="DengXian" panose="02010600030101010101" pitchFamily="2" charset="-122"/>
                <a:cs typeface="Times New Roman" panose="02020603050405020304" pitchFamily="18" charset="0"/>
              </a:rPr>
              <a:t>This course has four assessment components – (1) VLMs, (2) Quiz, (3) Team Project Assignment, (4) Class Participation including in-class presentation and discussion. </a:t>
            </a:r>
            <a:endParaRPr lang="en-US" sz="2000" dirty="0">
              <a:latin typeface="Gill Sans MT" panose="020B0502020104020203" pitchFamily="34" charset="0"/>
              <a:ea typeface="Verdana"/>
              <a:cs typeface="Calibri"/>
            </a:endParaRPr>
          </a:p>
        </p:txBody>
      </p:sp>
    </p:spTree>
    <p:extLst>
      <p:ext uri="{BB962C8B-B14F-4D97-AF65-F5344CB8AC3E}">
        <p14:creationId xmlns:p14="http://schemas.microsoft.com/office/powerpoint/2010/main" val="281633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72EB-C19B-D511-D0F2-AAAC36271B3A}"/>
              </a:ext>
            </a:extLst>
          </p:cNvPr>
          <p:cNvSpPr>
            <a:spLocks noGrp="1"/>
          </p:cNvSpPr>
          <p:nvPr>
            <p:ph type="title"/>
          </p:nvPr>
        </p:nvSpPr>
        <p:spPr>
          <a:xfrm>
            <a:off x="457200" y="217944"/>
            <a:ext cx="8229600" cy="1143000"/>
          </a:xfrm>
        </p:spPr>
        <p:txBody>
          <a:bodyPr>
            <a:normAutofit fontScale="90000"/>
          </a:bodyPr>
          <a:lstStyle/>
          <a:p>
            <a:r>
              <a:rPr lang="en-US" dirty="0">
                <a:latin typeface="Gill Sans MT" panose="020B0502020104020203" pitchFamily="34" charset="0"/>
                <a:ea typeface="Verdana"/>
              </a:rPr>
              <a:t>Individual Assessment</a:t>
            </a:r>
            <a:br>
              <a:rPr lang="en-US" dirty="0">
                <a:latin typeface="Gill Sans MT" panose="020B0502020104020203" pitchFamily="34" charset="0"/>
                <a:ea typeface="Verdana"/>
              </a:rPr>
            </a:br>
            <a:r>
              <a:rPr lang="en-US" dirty="0">
                <a:latin typeface="Gill Sans MT" panose="020B0502020104020203" pitchFamily="34" charset="0"/>
                <a:ea typeface="Verdana"/>
              </a:rPr>
              <a:t>Video Learning Module (VLM)</a:t>
            </a:r>
            <a:endParaRPr lang="en-US"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124CADBC-92D0-4BFE-3876-09D475D743E8}"/>
              </a:ext>
            </a:extLst>
          </p:cNvPr>
          <p:cNvSpPr>
            <a:spLocks noGrp="1"/>
          </p:cNvSpPr>
          <p:nvPr>
            <p:ph idx="1"/>
          </p:nvPr>
        </p:nvSpPr>
        <p:spPr>
          <a:xfrm>
            <a:off x="256478" y="1619651"/>
            <a:ext cx="8798312" cy="4560847"/>
          </a:xfrm>
        </p:spPr>
        <p:txBody>
          <a:bodyPr vert="horz" lIns="91440" tIns="45720" rIns="91440" bIns="45720" rtlCol="0" anchor="t">
            <a:normAutofit/>
          </a:bodyPr>
          <a:lstStyle/>
          <a:p>
            <a:r>
              <a:rPr lang="en-US" sz="2400" dirty="0">
                <a:latin typeface="Gill Sans MT" panose="020B0502020104020203" pitchFamily="34" charset="0"/>
                <a:ea typeface="Verdana"/>
                <a:cs typeface="Calibri"/>
              </a:rPr>
              <a:t>Online videos to be watched weekly which contains Knowledge Check (KC) questions</a:t>
            </a:r>
            <a:endParaRPr lang="en-US" sz="2400" dirty="0">
              <a:latin typeface="Gill Sans MT" panose="020B0502020104020203" pitchFamily="34" charset="0"/>
              <a:cs typeface="Calibri"/>
            </a:endParaRPr>
          </a:p>
          <a:p>
            <a:r>
              <a:rPr lang="en-US" sz="2400" dirty="0">
                <a:latin typeface="Gill Sans MT" panose="020B0502020104020203" pitchFamily="34" charset="0"/>
                <a:ea typeface="Verdana"/>
                <a:cs typeface="Calibri"/>
              </a:rPr>
              <a:t>Released on Mondays, one module at a time</a:t>
            </a:r>
            <a:endParaRPr lang="en-US" sz="2400" dirty="0">
              <a:latin typeface="Gill Sans MT" panose="020B0502020104020203" pitchFamily="34" charset="0"/>
              <a:cs typeface="Calibri"/>
            </a:endParaRPr>
          </a:p>
          <a:p>
            <a:r>
              <a:rPr lang="en-US" sz="2400" b="1" dirty="0">
                <a:latin typeface="Gill Sans MT" panose="020B0502020104020203" pitchFamily="34" charset="0"/>
                <a:ea typeface="Verdana"/>
                <a:cs typeface="Calibri"/>
              </a:rPr>
              <a:t>Weightage: 10% of your assessment</a:t>
            </a:r>
          </a:p>
          <a:p>
            <a:r>
              <a:rPr lang="en-SG" sz="2400" dirty="0">
                <a:effectLst/>
                <a:latin typeface="Gill Sans MT" panose="020B0502020104020203" pitchFamily="34" charset="0"/>
                <a:ea typeface="DengXian" panose="02010600030101010101" pitchFamily="2" charset="-122"/>
                <a:cs typeface="Times New Roman" panose="02020603050405020304" pitchFamily="18" charset="0"/>
              </a:rPr>
              <a:t>This is a </a:t>
            </a:r>
            <a:r>
              <a:rPr lang="en-SG" sz="2400" b="1" u="sng" dirty="0">
                <a:effectLst/>
                <a:latin typeface="Gill Sans MT" panose="020B0502020104020203" pitchFamily="34" charset="0"/>
                <a:ea typeface="DengXian" panose="02010600030101010101" pitchFamily="2" charset="-122"/>
                <a:cs typeface="Times New Roman" panose="02020603050405020304" pitchFamily="18" charset="0"/>
              </a:rPr>
              <a:t>single attempt</a:t>
            </a:r>
            <a:r>
              <a:rPr lang="en-SG" sz="2400" dirty="0">
                <a:effectLst/>
                <a:latin typeface="Gill Sans MT" panose="020B0502020104020203" pitchFamily="34" charset="0"/>
                <a:ea typeface="DengXian" panose="02010600030101010101" pitchFamily="2" charset="-122"/>
                <a:cs typeface="Times New Roman" panose="02020603050405020304" pitchFamily="18" charset="0"/>
              </a:rPr>
              <a:t> assessment, and </a:t>
            </a:r>
            <a:r>
              <a:rPr lang="en-SG" sz="2400" b="1" u="sng" dirty="0">
                <a:effectLst/>
                <a:latin typeface="Gill Sans MT" panose="020B0502020104020203" pitchFamily="34" charset="0"/>
                <a:ea typeface="DengXian" panose="02010600030101010101" pitchFamily="2" charset="-122"/>
                <a:cs typeface="Times New Roman" panose="02020603050405020304" pitchFamily="18" charset="0"/>
              </a:rPr>
              <a:t>No extension</a:t>
            </a:r>
            <a:r>
              <a:rPr lang="en-SG" sz="2400" dirty="0">
                <a:effectLst/>
                <a:latin typeface="Gill Sans MT" panose="020B0502020104020203" pitchFamily="34" charset="0"/>
                <a:ea typeface="DengXian" panose="02010600030101010101" pitchFamily="2" charset="-122"/>
                <a:cs typeface="Times New Roman" panose="02020603050405020304" pitchFamily="18" charset="0"/>
              </a:rPr>
              <a:t> is given for this assessment to any kind of request. </a:t>
            </a:r>
            <a:endParaRPr lang="en-US" sz="2400" b="1" dirty="0">
              <a:latin typeface="Gill Sans MT" panose="020B0502020104020203" pitchFamily="34" charset="0"/>
              <a:ea typeface="Verdana"/>
              <a:cs typeface="Calibri"/>
            </a:endParaRPr>
          </a:p>
          <a:p>
            <a:r>
              <a:rPr lang="en-US" sz="2400" dirty="0">
                <a:latin typeface="Gill Sans MT" panose="020B0502020104020203" pitchFamily="34" charset="0"/>
                <a:ea typeface="Verdana"/>
                <a:cs typeface="Calibri"/>
              </a:rPr>
              <a:t>Please refer to the table (next slide) for releasing dates and deadlines set for VLM.</a:t>
            </a:r>
            <a:endParaRPr lang="en-US" sz="2400" dirty="0">
              <a:latin typeface="Gill Sans MT" panose="020B0502020104020203" pitchFamily="34" charset="0"/>
              <a:cs typeface="Calibri"/>
            </a:endParaRPr>
          </a:p>
          <a:p>
            <a:endParaRPr lang="en-US" sz="2400" dirty="0">
              <a:latin typeface="Gill Sans MT" panose="020B0502020104020203" pitchFamily="34" charset="0"/>
              <a:cs typeface="Calibri"/>
            </a:endParaRPr>
          </a:p>
          <a:p>
            <a:endParaRPr lang="en-US" sz="2400" dirty="0">
              <a:latin typeface="Gill Sans MT" panose="020B0502020104020203" pitchFamily="34" charset="0"/>
              <a:cs typeface="Calibri"/>
            </a:endParaRPr>
          </a:p>
          <a:p>
            <a:endParaRPr lang="en-US" sz="2400" dirty="0">
              <a:latin typeface="Gill Sans MT" panose="020B0502020104020203" pitchFamily="34" charset="0"/>
              <a:cs typeface="Calibri"/>
            </a:endParaRPr>
          </a:p>
        </p:txBody>
      </p:sp>
      <p:sp>
        <p:nvSpPr>
          <p:cNvPr id="4" name="Slide Number Placeholder 3">
            <a:extLst>
              <a:ext uri="{FF2B5EF4-FFF2-40B4-BE49-F238E27FC236}">
                <a16:creationId xmlns:a16="http://schemas.microsoft.com/office/drawing/2014/main" id="{747DEEDC-41EA-C03D-050A-F1015E5A5A71}"/>
              </a:ext>
            </a:extLst>
          </p:cNvPr>
          <p:cNvSpPr>
            <a:spLocks noGrp="1"/>
          </p:cNvSpPr>
          <p:nvPr>
            <p:ph type="sldNum" sz="quarter" idx="12"/>
          </p:nvPr>
        </p:nvSpPr>
        <p:spPr/>
        <p:txBody>
          <a:bodyPr/>
          <a:lstStyle/>
          <a:p>
            <a:fld id="{8E6562B1-0B0F-0246-9532-09536BC2AE59}" type="slidenum">
              <a:rPr lang="en-US" smtClean="0"/>
              <a:t>13</a:t>
            </a:fld>
            <a:endParaRPr lang="en-US"/>
          </a:p>
        </p:txBody>
      </p:sp>
    </p:spTree>
    <p:extLst>
      <p:ext uri="{BB962C8B-B14F-4D97-AF65-F5344CB8AC3E}">
        <p14:creationId xmlns:p14="http://schemas.microsoft.com/office/powerpoint/2010/main" val="11925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ECF0-8A01-37D6-DABA-04DFDC174518}"/>
              </a:ext>
            </a:extLst>
          </p:cNvPr>
          <p:cNvSpPr>
            <a:spLocks noGrp="1"/>
          </p:cNvSpPr>
          <p:nvPr>
            <p:ph type="title"/>
          </p:nvPr>
        </p:nvSpPr>
        <p:spPr>
          <a:xfrm>
            <a:off x="189570" y="211175"/>
            <a:ext cx="8954430" cy="682674"/>
          </a:xfrm>
        </p:spPr>
        <p:txBody>
          <a:bodyPr>
            <a:noAutofit/>
          </a:bodyPr>
          <a:lstStyle/>
          <a:p>
            <a:r>
              <a:rPr lang="en-US" sz="3200" dirty="0">
                <a:latin typeface="Gill Sans MT" panose="020B0502020104020203" pitchFamily="34" charset="0"/>
                <a:ea typeface="Verdana"/>
              </a:rPr>
              <a:t>Individual Assessment</a:t>
            </a:r>
            <a:br>
              <a:rPr lang="en-US" sz="3200" dirty="0">
                <a:latin typeface="Gill Sans MT" panose="020B0502020104020203" pitchFamily="34" charset="0"/>
                <a:ea typeface="Verdana"/>
              </a:rPr>
            </a:br>
            <a:r>
              <a:rPr lang="en-US" sz="3200" dirty="0">
                <a:latin typeface="Gill Sans MT" panose="020B0502020104020203" pitchFamily="34" charset="0"/>
                <a:ea typeface="Verdana"/>
              </a:rPr>
              <a:t>Video Learning Module (VLM) – Important Dates</a:t>
            </a:r>
            <a:endParaRPr lang="en-SG" sz="3200" dirty="0"/>
          </a:p>
        </p:txBody>
      </p:sp>
      <p:graphicFrame>
        <p:nvGraphicFramePr>
          <p:cNvPr id="4" name="Content Placeholder 3">
            <a:extLst>
              <a:ext uri="{FF2B5EF4-FFF2-40B4-BE49-F238E27FC236}">
                <a16:creationId xmlns:a16="http://schemas.microsoft.com/office/drawing/2014/main" id="{7F61267E-E0FC-CC07-8186-A1EB8CF1D423}"/>
              </a:ext>
            </a:extLst>
          </p:cNvPr>
          <p:cNvGraphicFramePr>
            <a:graphicFrameLocks noGrp="1"/>
          </p:cNvGraphicFramePr>
          <p:nvPr>
            <p:ph idx="1"/>
            <p:extLst>
              <p:ext uri="{D42A27DB-BD31-4B8C-83A1-F6EECF244321}">
                <p14:modId xmlns:p14="http://schemas.microsoft.com/office/powerpoint/2010/main" val="2084435183"/>
              </p:ext>
            </p:extLst>
          </p:nvPr>
        </p:nvGraphicFramePr>
        <p:xfrm>
          <a:off x="189569" y="1260090"/>
          <a:ext cx="8954430" cy="4337818"/>
        </p:xfrm>
        <a:graphic>
          <a:graphicData uri="http://schemas.openxmlformats.org/drawingml/2006/table">
            <a:tbl>
              <a:tblPr firstRow="1" firstCol="1" bandRow="1">
                <a:tableStyleId>{5A111915-BE36-4E01-A7E5-04B1672EAD32}</a:tableStyleId>
              </a:tblPr>
              <a:tblGrid>
                <a:gridCol w="2340687">
                  <a:extLst>
                    <a:ext uri="{9D8B030D-6E8A-4147-A177-3AD203B41FA5}">
                      <a16:colId xmlns:a16="http://schemas.microsoft.com/office/drawing/2014/main" val="1799655378"/>
                    </a:ext>
                  </a:extLst>
                </a:gridCol>
                <a:gridCol w="3637290">
                  <a:extLst>
                    <a:ext uri="{9D8B030D-6E8A-4147-A177-3AD203B41FA5}">
                      <a16:colId xmlns:a16="http://schemas.microsoft.com/office/drawing/2014/main" val="2882620959"/>
                    </a:ext>
                  </a:extLst>
                </a:gridCol>
                <a:gridCol w="2976453">
                  <a:extLst>
                    <a:ext uri="{9D8B030D-6E8A-4147-A177-3AD203B41FA5}">
                      <a16:colId xmlns:a16="http://schemas.microsoft.com/office/drawing/2014/main" val="90985080"/>
                    </a:ext>
                  </a:extLst>
                </a:gridCol>
              </a:tblGrid>
              <a:tr h="444005">
                <a:tc>
                  <a:txBody>
                    <a:bodyPr/>
                    <a:lstStyle/>
                    <a:p>
                      <a:pPr>
                        <a:lnSpc>
                          <a:spcPct val="107000"/>
                        </a:lnSpc>
                        <a:spcAft>
                          <a:spcPts val="800"/>
                        </a:spcAft>
                      </a:pPr>
                      <a:r>
                        <a:rPr lang="en-SG" sz="1400" b="1" dirty="0">
                          <a:solidFill>
                            <a:srgbClr val="000000"/>
                          </a:solidFill>
                          <a:effectLst/>
                          <a:latin typeface="Gill Sans MT" panose="020B0502020104020203" pitchFamily="34" charset="0"/>
                          <a:ea typeface="DengXian" panose="02010600030101010101" pitchFamily="2" charset="-122"/>
                          <a:cs typeface="Times New Roman" panose="02020603050405020304" pitchFamily="18" charset="0"/>
                        </a:rPr>
                        <a:t>Releasing Week - Modules</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400" b="1" dirty="0">
                          <a:solidFill>
                            <a:srgbClr val="000000"/>
                          </a:solidFill>
                          <a:effectLst/>
                          <a:latin typeface="Gill Sans MT" panose="020B0502020104020203" pitchFamily="34" charset="0"/>
                          <a:ea typeface="DengXian" panose="02010600030101010101" pitchFamily="2" charset="-122"/>
                          <a:cs typeface="Times New Roman" panose="02020603050405020304" pitchFamily="18" charset="0"/>
                        </a:rPr>
                        <a:t>Video Learning Modules releasing date</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sz="1400" b="1">
                          <a:solidFill>
                            <a:srgbClr val="000000"/>
                          </a:solidFill>
                          <a:effectLst/>
                          <a:latin typeface="Gill Sans MT" panose="020B0502020104020203" pitchFamily="34" charset="0"/>
                          <a:ea typeface="DengXian" panose="02010600030101010101" pitchFamily="2" charset="-122"/>
                          <a:cs typeface="Times New Roman" panose="02020603050405020304" pitchFamily="18" charset="0"/>
                        </a:rPr>
                        <a:t>Video Learning Modules deadline</a:t>
                      </a:r>
                      <a:endParaRPr lang="en-SG" sz="1200">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3747978"/>
                  </a:ext>
                </a:extLst>
              </a:tr>
              <a:tr h="556259">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Week 1 – Module 1</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(15 Jan – 19 Jan)</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15</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th</a:t>
                      </a:r>
                      <a:r>
                        <a:rPr lang="en-US" sz="1400">
                          <a:effectLst/>
                          <a:latin typeface="Gill Sans MT" panose="020B0502020104020203" pitchFamily="34" charset="0"/>
                          <a:ea typeface="DengXian" panose="02010600030101010101" pitchFamily="2" charset="-122"/>
                          <a:cs typeface="Times New Roman" panose="02020603050405020304" pitchFamily="18" charset="0"/>
                        </a:rPr>
                        <a:t> January 8:00am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2</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nd</a:t>
                      </a:r>
                      <a:r>
                        <a:rPr lang="en-US" sz="1400">
                          <a:effectLst/>
                          <a:latin typeface="Gill Sans MT" panose="020B0502020104020203" pitchFamily="34" charset="0"/>
                          <a:ea typeface="DengXian" panose="02010600030101010101" pitchFamily="2" charset="-122"/>
                          <a:cs typeface="Times New Roman" panose="02020603050405020304" pitchFamily="18" charset="0"/>
                        </a:rPr>
                        <a:t> February 11:59pm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893985"/>
                  </a:ext>
                </a:extLst>
              </a:tr>
              <a:tr h="556259">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Week 2 – Module 2</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(22 Jan – 26 Jan)</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22</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nd</a:t>
                      </a:r>
                      <a:r>
                        <a:rPr lang="en-US" sz="1400">
                          <a:effectLst/>
                          <a:latin typeface="Gill Sans MT" panose="020B0502020104020203" pitchFamily="34" charset="0"/>
                          <a:ea typeface="DengXian" panose="02010600030101010101" pitchFamily="2" charset="-122"/>
                          <a:cs typeface="Times New Roman" panose="02020603050405020304" pitchFamily="18" charset="0"/>
                        </a:rPr>
                        <a:t> January 8:00am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9</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th</a:t>
                      </a:r>
                      <a:r>
                        <a:rPr lang="en-US" sz="1400">
                          <a:effectLst/>
                          <a:latin typeface="Gill Sans MT" panose="020B0502020104020203" pitchFamily="34" charset="0"/>
                          <a:ea typeface="DengXian" panose="02010600030101010101" pitchFamily="2" charset="-122"/>
                          <a:cs typeface="Times New Roman" panose="02020603050405020304" pitchFamily="18" charset="0"/>
                        </a:rPr>
                        <a:t> February 11:59pm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980795"/>
                  </a:ext>
                </a:extLst>
              </a:tr>
              <a:tr h="556259">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Week 3 – Module 3</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(29 Jan – 2 Feb)</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29</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th</a:t>
                      </a:r>
                      <a:r>
                        <a:rPr lang="en-US" sz="1400">
                          <a:effectLst/>
                          <a:latin typeface="Gill Sans MT" panose="020B0502020104020203" pitchFamily="34" charset="0"/>
                          <a:ea typeface="DengXian" panose="02010600030101010101" pitchFamily="2" charset="-122"/>
                          <a:cs typeface="Times New Roman" panose="02020603050405020304" pitchFamily="18" charset="0"/>
                        </a:rPr>
                        <a:t> January 8:00am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16</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th</a:t>
                      </a:r>
                      <a:r>
                        <a:rPr lang="en-US" sz="1400">
                          <a:effectLst/>
                          <a:latin typeface="Gill Sans MT" panose="020B0502020104020203" pitchFamily="34" charset="0"/>
                          <a:ea typeface="DengXian" panose="02010600030101010101" pitchFamily="2" charset="-122"/>
                          <a:cs typeface="Times New Roman" panose="02020603050405020304" pitchFamily="18" charset="0"/>
                        </a:rPr>
                        <a:t> February 11:59pm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418424"/>
                  </a:ext>
                </a:extLst>
              </a:tr>
              <a:tr h="556259">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Week 4 – Module 4</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(5 Feb – 9 Feb)</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5</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th</a:t>
                      </a:r>
                      <a:r>
                        <a:rPr lang="en-US" sz="1400">
                          <a:effectLst/>
                          <a:latin typeface="Gill Sans MT" panose="020B0502020104020203" pitchFamily="34" charset="0"/>
                          <a:ea typeface="DengXian" panose="02010600030101010101" pitchFamily="2" charset="-122"/>
                          <a:cs typeface="Times New Roman" panose="02020603050405020304" pitchFamily="18" charset="0"/>
                        </a:rPr>
                        <a:t> February 8:00am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23</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rd</a:t>
                      </a:r>
                      <a:r>
                        <a:rPr lang="en-US" sz="1400">
                          <a:effectLst/>
                          <a:latin typeface="Gill Sans MT" panose="020B0502020104020203" pitchFamily="34" charset="0"/>
                          <a:ea typeface="DengXian" panose="02010600030101010101" pitchFamily="2" charset="-122"/>
                          <a:cs typeface="Times New Roman" panose="02020603050405020304" pitchFamily="18" charset="0"/>
                        </a:rPr>
                        <a:t> February 11:59pm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6624744"/>
                  </a:ext>
                </a:extLst>
              </a:tr>
              <a:tr h="556259">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Week 5 – Module 5</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(12 Feb – 16 Feb)</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12</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th</a:t>
                      </a:r>
                      <a:r>
                        <a:rPr lang="en-US" sz="1400">
                          <a:effectLst/>
                          <a:latin typeface="Gill Sans MT" panose="020B0502020104020203" pitchFamily="34" charset="0"/>
                          <a:ea typeface="DengXian" panose="02010600030101010101" pitchFamily="2" charset="-122"/>
                          <a:cs typeface="Times New Roman" panose="02020603050405020304" pitchFamily="18" charset="0"/>
                        </a:rPr>
                        <a:t> February 8:00am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1</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st</a:t>
                      </a:r>
                      <a:r>
                        <a:rPr lang="en-US" sz="1400">
                          <a:effectLst/>
                          <a:latin typeface="Gill Sans MT" panose="020B0502020104020203" pitchFamily="34" charset="0"/>
                          <a:ea typeface="DengXian" panose="02010600030101010101" pitchFamily="2" charset="-122"/>
                          <a:cs typeface="Times New Roman" panose="02020603050405020304" pitchFamily="18" charset="0"/>
                        </a:rPr>
                        <a:t> March 11:59pm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795929"/>
                  </a:ext>
                </a:extLst>
              </a:tr>
              <a:tr h="556259">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Week 6 – Module 6</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(19 Feb – 23 Feb)</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19</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th</a:t>
                      </a:r>
                      <a:r>
                        <a:rPr lang="en-US" sz="1400">
                          <a:effectLst/>
                          <a:latin typeface="Gill Sans MT" panose="020B0502020104020203" pitchFamily="34" charset="0"/>
                          <a:ea typeface="DengXian" panose="02010600030101010101" pitchFamily="2" charset="-122"/>
                          <a:cs typeface="Times New Roman" panose="02020603050405020304" pitchFamily="18" charset="0"/>
                        </a:rPr>
                        <a:t> February 8:00am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15</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th</a:t>
                      </a:r>
                      <a:r>
                        <a:rPr lang="en-US" sz="1400">
                          <a:effectLst/>
                          <a:latin typeface="Gill Sans MT" panose="020B0502020104020203" pitchFamily="34" charset="0"/>
                          <a:ea typeface="DengXian" panose="02010600030101010101" pitchFamily="2" charset="-122"/>
                          <a:cs typeface="Times New Roman" panose="02020603050405020304" pitchFamily="18" charset="0"/>
                        </a:rPr>
                        <a:t> March 11:59pm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52737"/>
                  </a:ext>
                </a:extLst>
              </a:tr>
              <a:tr h="556259">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Week 7 – Module 7</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(26 Feb – 1 Mar)</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a:effectLst/>
                          <a:latin typeface="Gill Sans MT" panose="020B0502020104020203" pitchFamily="34" charset="0"/>
                          <a:ea typeface="DengXian" panose="02010600030101010101" pitchFamily="2" charset="-122"/>
                          <a:cs typeface="Times New Roman" panose="02020603050405020304" pitchFamily="18" charset="0"/>
                        </a:rPr>
                        <a:t>26</a:t>
                      </a:r>
                      <a:r>
                        <a:rPr lang="en-US" sz="1400" baseline="30000">
                          <a:effectLst/>
                          <a:latin typeface="Gill Sans MT" panose="020B0502020104020203" pitchFamily="34" charset="0"/>
                          <a:ea typeface="DengXian" panose="02010600030101010101" pitchFamily="2" charset="-122"/>
                          <a:cs typeface="Times New Roman" panose="02020603050405020304" pitchFamily="18" charset="0"/>
                        </a:rPr>
                        <a:t>th</a:t>
                      </a:r>
                      <a:r>
                        <a:rPr lang="en-US" sz="1400">
                          <a:effectLst/>
                          <a:latin typeface="Gill Sans MT" panose="020B0502020104020203" pitchFamily="34" charset="0"/>
                          <a:ea typeface="DengXian" panose="02010600030101010101" pitchFamily="2" charset="-122"/>
                          <a:cs typeface="Times New Roman" panose="02020603050405020304" pitchFamily="18" charset="0"/>
                        </a:rPr>
                        <a:t> February 8:00am</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  22</a:t>
                      </a:r>
                      <a:r>
                        <a:rPr lang="en-US" sz="1400" baseline="30000" dirty="0">
                          <a:effectLst/>
                          <a:latin typeface="Gill Sans MT" panose="020B0502020104020203" pitchFamily="34" charset="0"/>
                          <a:ea typeface="DengXian" panose="02010600030101010101" pitchFamily="2" charset="-122"/>
                          <a:cs typeface="Times New Roman" panose="02020603050405020304" pitchFamily="18" charset="0"/>
                        </a:rPr>
                        <a:t>nd</a:t>
                      </a:r>
                      <a:r>
                        <a:rPr lang="en-US" sz="1400" dirty="0">
                          <a:effectLst/>
                          <a:latin typeface="Gill Sans MT" panose="020B0502020104020203" pitchFamily="34" charset="0"/>
                          <a:ea typeface="DengXian" panose="02010600030101010101" pitchFamily="2" charset="-122"/>
                          <a:cs typeface="Times New Roman" panose="02020603050405020304" pitchFamily="18" charset="0"/>
                        </a:rPr>
                        <a:t> March 11:59pm</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4629444"/>
                  </a:ext>
                </a:extLst>
              </a:tr>
            </a:tbl>
          </a:graphicData>
        </a:graphic>
      </p:graphicFrame>
      <p:sp>
        <p:nvSpPr>
          <p:cNvPr id="7" name="Slide Number Placeholder 6">
            <a:extLst>
              <a:ext uri="{FF2B5EF4-FFF2-40B4-BE49-F238E27FC236}">
                <a16:creationId xmlns:a16="http://schemas.microsoft.com/office/drawing/2014/main" id="{F6AFA989-F329-7DC0-AE84-F71D90D45B06}"/>
              </a:ext>
            </a:extLst>
          </p:cNvPr>
          <p:cNvSpPr>
            <a:spLocks noGrp="1"/>
          </p:cNvSpPr>
          <p:nvPr>
            <p:ph type="sldNum" sz="quarter" idx="12"/>
          </p:nvPr>
        </p:nvSpPr>
        <p:spPr/>
        <p:txBody>
          <a:bodyPr/>
          <a:lstStyle/>
          <a:p>
            <a:fld id="{8E6562B1-0B0F-0246-9532-09536BC2AE59}" type="slidenum">
              <a:rPr lang="en-US" smtClean="0"/>
              <a:t>14</a:t>
            </a:fld>
            <a:endParaRPr lang="en-US"/>
          </a:p>
        </p:txBody>
      </p:sp>
      <p:sp>
        <p:nvSpPr>
          <p:cNvPr id="6" name="TextBox 5">
            <a:extLst>
              <a:ext uri="{FF2B5EF4-FFF2-40B4-BE49-F238E27FC236}">
                <a16:creationId xmlns:a16="http://schemas.microsoft.com/office/drawing/2014/main" id="{53D87F37-6A68-BDF2-8BF2-06254E098CB0}"/>
              </a:ext>
            </a:extLst>
          </p:cNvPr>
          <p:cNvSpPr txBox="1"/>
          <p:nvPr/>
        </p:nvSpPr>
        <p:spPr>
          <a:xfrm>
            <a:off x="189569" y="5597910"/>
            <a:ext cx="8882511" cy="369332"/>
          </a:xfrm>
          <a:prstGeom prst="rect">
            <a:avLst/>
          </a:prstGeom>
          <a:noFill/>
        </p:spPr>
        <p:txBody>
          <a:bodyPr wrap="square">
            <a:spAutoFit/>
          </a:bodyPr>
          <a:lstStyle/>
          <a:p>
            <a:pPr>
              <a:spcBef>
                <a:spcPts val="600"/>
              </a:spcBef>
              <a:spcAft>
                <a:spcPts val="600"/>
              </a:spcAft>
            </a:pPr>
            <a:r>
              <a:rPr lang="en-US" sz="1800" b="1" dirty="0">
                <a:latin typeface="Gill Sans MT" panose="020B0502020104020203" pitchFamily="34" charset="0"/>
              </a:rPr>
              <a:t>Any request to extend the deadline will not be entertained.</a:t>
            </a:r>
            <a:endParaRPr lang="en-SG" sz="1800" b="1" dirty="0">
              <a:latin typeface="Gill Sans MT" panose="020B0502020104020203" pitchFamily="34" charset="0"/>
            </a:endParaRPr>
          </a:p>
        </p:txBody>
      </p:sp>
    </p:spTree>
    <p:extLst>
      <p:ext uri="{BB962C8B-B14F-4D97-AF65-F5344CB8AC3E}">
        <p14:creationId xmlns:p14="http://schemas.microsoft.com/office/powerpoint/2010/main" val="411145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567B-FF0B-5C92-571D-56EC38696946}"/>
              </a:ext>
            </a:extLst>
          </p:cNvPr>
          <p:cNvSpPr>
            <a:spLocks noGrp="1"/>
          </p:cNvSpPr>
          <p:nvPr>
            <p:ph type="title"/>
          </p:nvPr>
        </p:nvSpPr>
        <p:spPr>
          <a:xfrm>
            <a:off x="457200" y="159595"/>
            <a:ext cx="8229600" cy="1143000"/>
          </a:xfrm>
        </p:spPr>
        <p:txBody>
          <a:bodyPr>
            <a:normAutofit/>
          </a:bodyPr>
          <a:lstStyle/>
          <a:p>
            <a:r>
              <a:rPr lang="en-US" dirty="0">
                <a:latin typeface="Gill Sans MT" panose="020B0502020104020203" pitchFamily="34" charset="0"/>
                <a:ea typeface="Verdana"/>
              </a:rPr>
              <a:t>Individual Assessment: Quiz</a:t>
            </a:r>
            <a:endParaRPr lang="en-SG" dirty="0"/>
          </a:p>
        </p:txBody>
      </p:sp>
      <p:sp>
        <p:nvSpPr>
          <p:cNvPr id="3" name="Content Placeholder 2">
            <a:extLst>
              <a:ext uri="{FF2B5EF4-FFF2-40B4-BE49-F238E27FC236}">
                <a16:creationId xmlns:a16="http://schemas.microsoft.com/office/drawing/2014/main" id="{8AB7946A-FD57-1CDA-9023-DA6B0A992236}"/>
              </a:ext>
            </a:extLst>
          </p:cNvPr>
          <p:cNvSpPr>
            <a:spLocks noGrp="1"/>
          </p:cNvSpPr>
          <p:nvPr>
            <p:ph idx="1"/>
          </p:nvPr>
        </p:nvSpPr>
        <p:spPr>
          <a:xfrm>
            <a:off x="85061" y="1477926"/>
            <a:ext cx="8963246" cy="4742121"/>
          </a:xfrm>
        </p:spPr>
        <p:txBody>
          <a:bodyPr>
            <a:normAutofit lnSpcReduction="10000"/>
          </a:bodyPr>
          <a:lstStyle/>
          <a:p>
            <a:r>
              <a:rPr lang="en-SG" sz="2400" dirty="0">
                <a:latin typeface="Gill Sans MT" panose="020B0502020104020203" pitchFamily="34" charset="0"/>
              </a:rPr>
              <a:t>CC0002 has one quiz conducted on week 12 </a:t>
            </a:r>
            <a:r>
              <a:rPr lang="en-SG" sz="2400" b="1" u="sng" dirty="0">
                <a:latin typeface="Gill Sans MT" panose="020B0502020104020203" pitchFamily="34" charset="0"/>
              </a:rPr>
              <a:t>(</a:t>
            </a:r>
            <a:r>
              <a:rPr lang="en-SG" sz="2400" b="1" u="sng" dirty="0">
                <a:effectLst/>
                <a:latin typeface="Gill Sans MT" panose="020B0502020104020203" pitchFamily="34" charset="0"/>
                <a:ea typeface="DengXian" panose="02010600030101010101" pitchFamily="2" charset="-122"/>
                <a:cs typeface="Times New Roman" panose="02020603050405020304" pitchFamily="18" charset="0"/>
              </a:rPr>
              <a:t>11</a:t>
            </a:r>
            <a:r>
              <a:rPr lang="en-SG" sz="2400" b="1" u="sng" baseline="30000" dirty="0">
                <a:effectLst/>
                <a:latin typeface="Gill Sans MT" panose="020B0502020104020203" pitchFamily="34" charset="0"/>
                <a:ea typeface="DengXian" panose="02010600030101010101" pitchFamily="2" charset="-122"/>
                <a:cs typeface="Times New Roman" panose="02020603050405020304" pitchFamily="18" charset="0"/>
              </a:rPr>
              <a:t>th</a:t>
            </a:r>
            <a:r>
              <a:rPr lang="en-SG" sz="2400" b="1" u="sng" dirty="0">
                <a:effectLst/>
                <a:latin typeface="Gill Sans MT" panose="020B0502020104020203" pitchFamily="34" charset="0"/>
                <a:ea typeface="DengXian" panose="02010600030101010101" pitchFamily="2" charset="-122"/>
                <a:cs typeface="Times New Roman" panose="02020603050405020304" pitchFamily="18" charset="0"/>
              </a:rPr>
              <a:t> April 2024, Thursday</a:t>
            </a:r>
            <a:r>
              <a:rPr lang="en-SG" sz="2400" b="1" u="sng" dirty="0">
                <a:latin typeface="Gill Sans MT" panose="020B0502020104020203" pitchFamily="34" charset="0"/>
              </a:rPr>
              <a:t>)</a:t>
            </a:r>
            <a:r>
              <a:rPr lang="en-SG" sz="2400" dirty="0">
                <a:latin typeface="Gill Sans MT" panose="020B0502020104020203" pitchFamily="34" charset="0"/>
              </a:rPr>
              <a:t>, at in-campus lecture theatres (LTs), which contributes </a:t>
            </a:r>
            <a:r>
              <a:rPr lang="en-SG" sz="2400" b="1" dirty="0">
                <a:latin typeface="Gill Sans MT" panose="020B0502020104020203" pitchFamily="34" charset="0"/>
              </a:rPr>
              <a:t>35% weightage </a:t>
            </a:r>
            <a:r>
              <a:rPr lang="en-SG" sz="2400" dirty="0">
                <a:latin typeface="Gill Sans MT" panose="020B0502020104020203" pitchFamily="34" charset="0"/>
              </a:rPr>
              <a:t>to the total.</a:t>
            </a:r>
          </a:p>
          <a:p>
            <a:pPr marL="0" indent="0">
              <a:buNone/>
            </a:pPr>
            <a:endParaRPr lang="en-SG" sz="2400" dirty="0">
              <a:latin typeface="Gill Sans MT" panose="020B0502020104020203" pitchFamily="34" charset="0"/>
            </a:endParaRPr>
          </a:p>
          <a:p>
            <a:r>
              <a:rPr lang="en-SG" sz="2400" dirty="0">
                <a:effectLst/>
                <a:latin typeface="Gill Sans MT" panose="020B0502020104020203" pitchFamily="34" charset="0"/>
                <a:ea typeface="DengXian" panose="02010600030101010101" pitchFamily="2" charset="-122"/>
                <a:cs typeface="Times New Roman" panose="02020603050405020304" pitchFamily="18" charset="0"/>
              </a:rPr>
              <a:t>Quiz contains </a:t>
            </a:r>
            <a:r>
              <a:rPr lang="en-SG" sz="2400" b="1" dirty="0">
                <a:effectLst/>
                <a:latin typeface="Gill Sans MT" panose="020B0502020104020203" pitchFamily="34" charset="0"/>
                <a:ea typeface="DengXian" panose="02010600030101010101" pitchFamily="2" charset="-122"/>
                <a:cs typeface="Times New Roman" panose="02020603050405020304" pitchFamily="18" charset="0"/>
              </a:rPr>
              <a:t>50 MCQ based questions to be answered in 40 minutes</a:t>
            </a:r>
            <a:r>
              <a:rPr lang="en-SG" sz="2400" dirty="0">
                <a:effectLst/>
                <a:latin typeface="Gill Sans MT" panose="020B0502020104020203" pitchFamily="34" charset="0"/>
                <a:ea typeface="DengXian" panose="02010600030101010101" pitchFamily="2" charset="-122"/>
                <a:cs typeface="Times New Roman" panose="02020603050405020304" pitchFamily="18" charset="0"/>
              </a:rPr>
              <a:t>; syllabus includes all 7 modules which are covered in this course and in addition, VLMs concepts, tutorial materials and additional reading materials are included for quiz. </a:t>
            </a:r>
            <a:r>
              <a:rPr lang="en-SG" sz="2400" b="1" dirty="0">
                <a:effectLst/>
                <a:latin typeface="Gill Sans MT" panose="020B0502020104020203" pitchFamily="34" charset="0"/>
                <a:ea typeface="DengXian" panose="02010600030101010101" pitchFamily="2" charset="-122"/>
                <a:cs typeface="Times New Roman" panose="02020603050405020304" pitchFamily="18" charset="0"/>
              </a:rPr>
              <a:t>Scope of the quiz will be announced on Week 8</a:t>
            </a:r>
            <a:r>
              <a:rPr lang="en-SG" sz="2400" dirty="0">
                <a:effectLst/>
                <a:latin typeface="Gill Sans MT" panose="020B0502020104020203" pitchFamily="34" charset="0"/>
                <a:ea typeface="DengXian" panose="02010600030101010101" pitchFamily="2" charset="-122"/>
                <a:cs typeface="Times New Roman" panose="02020603050405020304" pitchFamily="18" charset="0"/>
              </a:rPr>
              <a:t> in </a:t>
            </a:r>
            <a:r>
              <a:rPr lang="en-SG" sz="2400" dirty="0" err="1">
                <a:effectLst/>
                <a:latin typeface="Gill Sans MT" panose="020B0502020104020203" pitchFamily="34" charset="0"/>
                <a:ea typeface="DengXian" panose="02010600030101010101" pitchFamily="2" charset="-122"/>
                <a:cs typeface="Times New Roman" panose="02020603050405020304" pitchFamily="18" charset="0"/>
              </a:rPr>
              <a:t>NTULearn</a:t>
            </a:r>
            <a:r>
              <a:rPr lang="en-SG" sz="2400" dirty="0">
                <a:effectLst/>
                <a:latin typeface="Gill Sans MT" panose="020B0502020104020203" pitchFamily="34" charset="0"/>
                <a:ea typeface="DengXian" panose="02010600030101010101" pitchFamily="2" charset="-122"/>
                <a:cs typeface="Times New Roman" panose="02020603050405020304" pitchFamily="18" charset="0"/>
              </a:rPr>
              <a:t>. </a:t>
            </a:r>
          </a:p>
          <a:p>
            <a:pPr marL="0" indent="0">
              <a:buNone/>
            </a:pPr>
            <a:endParaRPr lang="en-SG" sz="2400" dirty="0">
              <a:effectLst/>
              <a:latin typeface="Gill Sans MT" panose="020B0502020104020203" pitchFamily="34" charset="0"/>
              <a:ea typeface="DengXian" panose="02010600030101010101" pitchFamily="2" charset="-122"/>
              <a:cs typeface="Times New Roman" panose="02020603050405020304" pitchFamily="18" charset="0"/>
            </a:endParaRPr>
          </a:p>
          <a:p>
            <a:r>
              <a:rPr lang="en-SG" sz="2400" dirty="0">
                <a:latin typeface="Gill Sans MT" panose="020B0502020104020203" pitchFamily="34" charset="0"/>
              </a:rPr>
              <a:t>Students are required to bring their laptop to the quiz venue updated with all the required software (lockdown browser).</a:t>
            </a:r>
          </a:p>
          <a:p>
            <a:endParaRPr lang="en-SG" sz="28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D36AC6E3-1E8E-6116-C1B4-35F6767495CE}"/>
              </a:ext>
            </a:extLst>
          </p:cNvPr>
          <p:cNvSpPr>
            <a:spLocks noGrp="1"/>
          </p:cNvSpPr>
          <p:nvPr>
            <p:ph type="sldNum" sz="quarter" idx="12"/>
          </p:nvPr>
        </p:nvSpPr>
        <p:spPr/>
        <p:txBody>
          <a:bodyPr/>
          <a:lstStyle/>
          <a:p>
            <a:fld id="{8E6562B1-0B0F-0246-9532-09536BC2AE59}" type="slidenum">
              <a:rPr lang="en-US" smtClean="0"/>
              <a:t>15</a:t>
            </a:fld>
            <a:endParaRPr lang="en-US"/>
          </a:p>
        </p:txBody>
      </p:sp>
    </p:spTree>
    <p:extLst>
      <p:ext uri="{BB962C8B-B14F-4D97-AF65-F5344CB8AC3E}">
        <p14:creationId xmlns:p14="http://schemas.microsoft.com/office/powerpoint/2010/main" val="1003657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953124-FDC3-0B8D-0A94-F1C085E2ED0A}"/>
              </a:ext>
            </a:extLst>
          </p:cNvPr>
          <p:cNvSpPr>
            <a:spLocks noGrp="1"/>
          </p:cNvSpPr>
          <p:nvPr>
            <p:ph type="title"/>
          </p:nvPr>
        </p:nvSpPr>
        <p:spPr>
          <a:xfrm>
            <a:off x="457200" y="148451"/>
            <a:ext cx="8229600" cy="529051"/>
          </a:xfrm>
        </p:spPr>
        <p:txBody>
          <a:bodyPr>
            <a:normAutofit fontScale="90000"/>
          </a:bodyPr>
          <a:lstStyle/>
          <a:p>
            <a:r>
              <a:rPr lang="en-US" dirty="0">
                <a:latin typeface="Gill Sans MT" panose="020B0502020104020203" pitchFamily="34" charset="0"/>
                <a:ea typeface="Verdana"/>
              </a:rPr>
              <a:t>Individual Assessment: Quiz</a:t>
            </a:r>
            <a:endParaRPr lang="en-SG" dirty="0">
              <a:latin typeface="+mn-lt"/>
            </a:endParaRPr>
          </a:p>
        </p:txBody>
      </p:sp>
      <p:sp>
        <p:nvSpPr>
          <p:cNvPr id="3" name="Slide Number Placeholder 2">
            <a:extLst>
              <a:ext uri="{FF2B5EF4-FFF2-40B4-BE49-F238E27FC236}">
                <a16:creationId xmlns:a16="http://schemas.microsoft.com/office/drawing/2014/main" id="{029551B6-B88C-7C6A-8A44-976E8019A956}"/>
              </a:ext>
            </a:extLst>
          </p:cNvPr>
          <p:cNvSpPr>
            <a:spLocks noGrp="1"/>
          </p:cNvSpPr>
          <p:nvPr>
            <p:ph type="sldNum" sz="quarter" idx="12"/>
          </p:nvPr>
        </p:nvSpPr>
        <p:spPr/>
        <p:txBody>
          <a:bodyPr/>
          <a:lstStyle/>
          <a:p>
            <a:fld id="{8E6562B1-0B0F-0246-9532-09536BC2AE59}" type="slidenum">
              <a:rPr lang="en-US" smtClean="0"/>
              <a:t>16</a:t>
            </a:fld>
            <a:endParaRPr lang="en-US"/>
          </a:p>
        </p:txBody>
      </p:sp>
      <p:graphicFrame>
        <p:nvGraphicFramePr>
          <p:cNvPr id="7" name="Table 7">
            <a:extLst>
              <a:ext uri="{FF2B5EF4-FFF2-40B4-BE49-F238E27FC236}">
                <a16:creationId xmlns:a16="http://schemas.microsoft.com/office/drawing/2014/main" id="{1AB4BA69-ACB3-78B9-8052-49C80AA38943}"/>
              </a:ext>
            </a:extLst>
          </p:cNvPr>
          <p:cNvGraphicFramePr>
            <a:graphicFrameLocks noGrp="1"/>
          </p:cNvGraphicFramePr>
          <p:nvPr>
            <p:extLst>
              <p:ext uri="{D42A27DB-BD31-4B8C-83A1-F6EECF244321}">
                <p14:modId xmlns:p14="http://schemas.microsoft.com/office/powerpoint/2010/main" val="3112433407"/>
              </p:ext>
            </p:extLst>
          </p:nvPr>
        </p:nvGraphicFramePr>
        <p:xfrm>
          <a:off x="102637" y="799738"/>
          <a:ext cx="8913774" cy="4799817"/>
        </p:xfrm>
        <a:graphic>
          <a:graphicData uri="http://schemas.openxmlformats.org/drawingml/2006/table">
            <a:tbl>
              <a:tblPr firstRow="1" bandRow="1">
                <a:tableStyleId>{5C22544A-7EE6-4342-B048-85BDC9FD1C3A}</a:tableStyleId>
              </a:tblPr>
              <a:tblGrid>
                <a:gridCol w="2006933">
                  <a:extLst>
                    <a:ext uri="{9D8B030D-6E8A-4147-A177-3AD203B41FA5}">
                      <a16:colId xmlns:a16="http://schemas.microsoft.com/office/drawing/2014/main" val="3270175167"/>
                    </a:ext>
                  </a:extLst>
                </a:gridCol>
                <a:gridCol w="2476643">
                  <a:extLst>
                    <a:ext uri="{9D8B030D-6E8A-4147-A177-3AD203B41FA5}">
                      <a16:colId xmlns:a16="http://schemas.microsoft.com/office/drawing/2014/main" val="2347243212"/>
                    </a:ext>
                  </a:extLst>
                </a:gridCol>
                <a:gridCol w="2252461">
                  <a:extLst>
                    <a:ext uri="{9D8B030D-6E8A-4147-A177-3AD203B41FA5}">
                      <a16:colId xmlns:a16="http://schemas.microsoft.com/office/drawing/2014/main" val="2035205838"/>
                    </a:ext>
                  </a:extLst>
                </a:gridCol>
                <a:gridCol w="2177737">
                  <a:extLst>
                    <a:ext uri="{9D8B030D-6E8A-4147-A177-3AD203B41FA5}">
                      <a16:colId xmlns:a16="http://schemas.microsoft.com/office/drawing/2014/main" val="584420079"/>
                    </a:ext>
                  </a:extLst>
                </a:gridCol>
              </a:tblGrid>
              <a:tr h="521022">
                <a:tc>
                  <a:txBody>
                    <a:bodyPr/>
                    <a:lstStyle/>
                    <a:p>
                      <a:pPr>
                        <a:lnSpc>
                          <a:spcPct val="107000"/>
                        </a:lnSpc>
                        <a:spcAft>
                          <a:spcPts val="800"/>
                        </a:spcAft>
                      </a:pPr>
                      <a:r>
                        <a:rPr lang="en-US" sz="1400" b="1"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Venue</a:t>
                      </a:r>
                      <a:endParaRPr lang="en-SG" sz="12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nSpc>
                          <a:spcPct val="107000"/>
                        </a:lnSpc>
                        <a:spcAft>
                          <a:spcPts val="800"/>
                        </a:spcAft>
                      </a:pPr>
                      <a:r>
                        <a:rPr lang="en-US" sz="1400" b="1">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Tutorial Class (Session)</a:t>
                      </a:r>
                      <a:endParaRPr lang="en-SG" sz="12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nSpc>
                          <a:spcPct val="107000"/>
                        </a:lnSpc>
                        <a:spcAft>
                          <a:spcPts val="800"/>
                        </a:spcAft>
                      </a:pPr>
                      <a:r>
                        <a:rPr lang="en-US" sz="1400" b="1">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Chief Invigilator</a:t>
                      </a:r>
                      <a:endParaRPr lang="en-SG" sz="12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nSpc>
                          <a:spcPct val="107000"/>
                        </a:lnSpc>
                        <a:spcAft>
                          <a:spcPts val="800"/>
                        </a:spcAft>
                      </a:pPr>
                      <a:r>
                        <a:rPr lang="en-US" sz="1400" b="1">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Invigilators</a:t>
                      </a:r>
                      <a:endParaRPr lang="en-SG" sz="12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893059189"/>
                  </a:ext>
                </a:extLst>
              </a:tr>
              <a:tr h="595770">
                <a:tc rowSpan="6">
                  <a:txBody>
                    <a:bodyPr/>
                    <a:lstStyle/>
                    <a:p>
                      <a:pPr>
                        <a:lnSpc>
                          <a:spcPct val="107000"/>
                        </a:lnSpc>
                        <a:spcAft>
                          <a:spcPts val="800"/>
                        </a:spcAft>
                      </a:pPr>
                      <a:r>
                        <a:rPr lang="en-SG" sz="1600" b="1">
                          <a:effectLst/>
                          <a:latin typeface="Gill Sans MT" panose="020B0502020104020203" pitchFamily="34" charset="0"/>
                          <a:ea typeface="DengXian" panose="02010600030101010101" pitchFamily="2" charset="-122"/>
                          <a:cs typeface="Times New Roman" panose="02020603050405020304" pitchFamily="18" charset="0"/>
                        </a:rPr>
                        <a:t>To be announced on Week 10</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nchor="ctr"/>
                </a:tc>
                <a:tc>
                  <a:txBody>
                    <a:bodyPr/>
                    <a:lstStyle/>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T01 to T05 (S1)</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T32 to T36 (S2)</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Mr. Tan Yong Heng Michael  </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nSpc>
                          <a:spcPct val="107000"/>
                        </a:lnSpc>
                        <a:spcAft>
                          <a:spcPts val="800"/>
                        </a:spcAft>
                      </a:pPr>
                      <a:r>
                        <a:rPr lang="en-SG" sz="1600">
                          <a:effectLst/>
                          <a:latin typeface="Gill Sans MT" panose="020B0502020104020203" pitchFamily="34" charset="0"/>
                          <a:ea typeface="DengXian" panose="02010600030101010101" pitchFamily="2" charset="-122"/>
                          <a:cs typeface="Times New Roman" panose="02020603050405020304" pitchFamily="18" charset="0"/>
                        </a:rPr>
                        <a:t>Cheng Jiaxiang</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1789627959"/>
                  </a:ext>
                </a:extLst>
              </a:tr>
              <a:tr h="673796">
                <a:tc vMerge="1">
                  <a:txBody>
                    <a:bodyPr/>
                    <a:lstStyle/>
                    <a:p>
                      <a:endParaRPr lang="en-SG"/>
                    </a:p>
                  </a:txBody>
                  <a:tcPr/>
                </a:tc>
                <a:tc>
                  <a:txBody>
                    <a:bodyPr/>
                    <a:lstStyle/>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T06 to T11 (S1) </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T37 to T42 (S2)</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A/P Mohammed Yakoob Siyal </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Neerja Sethi</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3000756600"/>
                  </a:ext>
                </a:extLst>
              </a:tr>
              <a:tr h="652376">
                <a:tc vMerge="1">
                  <a:txBody>
                    <a:bodyPr/>
                    <a:lstStyle/>
                    <a:p>
                      <a:endParaRPr lang="en-SG"/>
                    </a:p>
                  </a:txBody>
                  <a:tcPr/>
                </a:tc>
                <a:tc>
                  <a:txBody>
                    <a:bodyPr/>
                    <a:lstStyle/>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T12 to T17 (S1)</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T43 to T48 (S2)</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Prof Vijay Sethi</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nSpc>
                          <a:spcPct val="107000"/>
                        </a:lnSpc>
                        <a:spcAft>
                          <a:spcPts val="800"/>
                        </a:spcAft>
                      </a:pPr>
                      <a:r>
                        <a:rPr lang="en-SG" sz="1600">
                          <a:effectLst/>
                          <a:latin typeface="Gill Sans MT" panose="020B0502020104020203" pitchFamily="34" charset="0"/>
                          <a:ea typeface="DengXian" panose="02010600030101010101" pitchFamily="2" charset="-122"/>
                          <a:cs typeface="Times New Roman" panose="02020603050405020304" pitchFamily="18" charset="0"/>
                        </a:rPr>
                        <a:t>Fannie Zhang</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1901969143"/>
                  </a:ext>
                </a:extLst>
              </a:tr>
              <a:tr h="652376">
                <a:tc vMerge="1">
                  <a:txBody>
                    <a:bodyPr/>
                    <a:lstStyle/>
                    <a:p>
                      <a:endParaRPr lang="en-SG"/>
                    </a:p>
                  </a:txBody>
                  <a:tcPr/>
                </a:tc>
                <a:tc>
                  <a:txBody>
                    <a:bodyPr/>
                    <a:lstStyle/>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T18 to T22 (S1)</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T49 to T53 (S2)</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Dr Josephine Chong </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nSpc>
                          <a:spcPct val="107000"/>
                        </a:lnSpc>
                        <a:spcAft>
                          <a:spcPts val="800"/>
                        </a:spcAft>
                      </a:pPr>
                      <a:r>
                        <a:rPr lang="en-SG" sz="1600">
                          <a:effectLst/>
                          <a:latin typeface="Gill Sans MT" panose="020B0502020104020203" pitchFamily="34" charset="0"/>
                          <a:ea typeface="DengXian" panose="02010600030101010101" pitchFamily="2" charset="-122"/>
                          <a:cs typeface="Times New Roman" panose="02020603050405020304" pitchFamily="18" charset="0"/>
                        </a:rPr>
                        <a:t>Ong Chin Ann</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396108769"/>
                  </a:ext>
                </a:extLst>
              </a:tr>
              <a:tr h="652376">
                <a:tc vMerge="1">
                  <a:txBody>
                    <a:bodyPr/>
                    <a:lstStyle/>
                    <a:p>
                      <a:endParaRPr lang="en-SG"/>
                    </a:p>
                  </a:txBody>
                  <a:tcPr/>
                </a:tc>
                <a:tc>
                  <a:txBody>
                    <a:bodyPr/>
                    <a:lstStyle/>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T23 to T31 (S1)</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T54 to T62 (S2)</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gn="just">
                        <a:lnSpc>
                          <a:spcPct val="107000"/>
                        </a:lnSpc>
                        <a:spcAft>
                          <a:spcPts val="800"/>
                        </a:spcAft>
                      </a:pPr>
                      <a:r>
                        <a:rPr lang="en-SG" sz="1600">
                          <a:effectLst/>
                          <a:latin typeface="Gill Sans MT" panose="020B0502020104020203" pitchFamily="34" charset="0"/>
                          <a:ea typeface="DengXian" panose="02010600030101010101" pitchFamily="2" charset="-122"/>
                          <a:cs typeface="Times New Roman" panose="02020603050405020304" pitchFamily="18" charset="0"/>
                        </a:rPr>
                        <a:t>Dr Vidya Sudarshan</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Loo Dong Lin</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3246942677"/>
                  </a:ext>
                </a:extLst>
              </a:tr>
              <a:tr h="767880">
                <a:tc vMerge="1">
                  <a:txBody>
                    <a:bodyPr/>
                    <a:lstStyle/>
                    <a:p>
                      <a:endParaRPr lang="en-SG"/>
                    </a:p>
                  </a:txBody>
                  <a:tcPr/>
                </a:tc>
                <a:tc>
                  <a:txBody>
                    <a:bodyPr/>
                    <a:lstStyle/>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T63 to T66 (S1)</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T67 to T70 (S2)</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gn="just">
                        <a:lnSpc>
                          <a:spcPct val="107000"/>
                        </a:lnSpc>
                        <a:spcAft>
                          <a:spcPts val="800"/>
                        </a:spcAft>
                      </a:pPr>
                      <a:r>
                        <a:rPr lang="en-US" sz="1600">
                          <a:effectLst/>
                          <a:latin typeface="Gill Sans MT" panose="020B0502020104020203" pitchFamily="34" charset="0"/>
                          <a:ea typeface="DengXian" panose="02010600030101010101" pitchFamily="2" charset="-122"/>
                          <a:cs typeface="Times New Roman" panose="02020603050405020304" pitchFamily="18" charset="0"/>
                        </a:rPr>
                        <a:t>A/P Zhou Xing</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a:tc>
                <a:tc>
                  <a:txBody>
                    <a:bodyPr/>
                    <a:lstStyle/>
                    <a:p>
                      <a:pPr>
                        <a:lnSpc>
                          <a:spcPct val="107000"/>
                        </a:lnSpc>
                        <a:spcAft>
                          <a:spcPts val="800"/>
                        </a:spcAft>
                      </a:pPr>
                      <a:r>
                        <a:rPr lang="en-US" sz="1600" dirty="0">
                          <a:effectLst/>
                          <a:latin typeface="Gill Sans MT" panose="020B0502020104020203" pitchFamily="34" charset="0"/>
                          <a:ea typeface="DengXian" panose="02010600030101010101" pitchFamily="2" charset="-122"/>
                          <a:cs typeface="Times New Roman" panose="02020603050405020304" pitchFamily="18" charset="0"/>
                        </a:rPr>
                        <a:t>Koh Kian Hoe Benjamin</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a:tc>
                <a:extLst>
                  <a:ext uri="{0D108BD9-81ED-4DB2-BD59-A6C34878D82A}">
                    <a16:rowId xmlns:a16="http://schemas.microsoft.com/office/drawing/2014/main" val="43998363"/>
                  </a:ext>
                </a:extLst>
              </a:tr>
            </a:tbl>
          </a:graphicData>
        </a:graphic>
      </p:graphicFrame>
      <p:sp>
        <p:nvSpPr>
          <p:cNvPr id="2" name="TextBox 1">
            <a:extLst>
              <a:ext uri="{FF2B5EF4-FFF2-40B4-BE49-F238E27FC236}">
                <a16:creationId xmlns:a16="http://schemas.microsoft.com/office/drawing/2014/main" id="{6341A1C4-051E-8590-EBD6-CB89DA506D3B}"/>
              </a:ext>
            </a:extLst>
          </p:cNvPr>
          <p:cNvSpPr txBox="1"/>
          <p:nvPr/>
        </p:nvSpPr>
        <p:spPr>
          <a:xfrm>
            <a:off x="127589" y="5693137"/>
            <a:ext cx="8820468" cy="584775"/>
          </a:xfrm>
          <a:prstGeom prst="rect">
            <a:avLst/>
          </a:prstGeom>
          <a:noFill/>
        </p:spPr>
        <p:txBody>
          <a:bodyPr wrap="square" rtlCol="0">
            <a:spAutoFit/>
          </a:bodyPr>
          <a:lstStyle/>
          <a:p>
            <a:r>
              <a:rPr lang="en-US" sz="1600" dirty="0">
                <a:latin typeface="Gill Sans MT" panose="020B0502020104020203" pitchFamily="34" charset="0"/>
              </a:rPr>
              <a:t>S1 = Session 1 (645pm-740pm), S2 = Session 2 (8pm-8:55pm).  See later slides on quiz timing for more details</a:t>
            </a:r>
            <a:endParaRPr lang="en-SG" sz="1600" dirty="0">
              <a:latin typeface="Gill Sans MT" panose="020B0502020104020203" pitchFamily="34" charset="0"/>
            </a:endParaRPr>
          </a:p>
        </p:txBody>
      </p:sp>
    </p:spTree>
    <p:extLst>
      <p:ext uri="{BB962C8B-B14F-4D97-AF65-F5344CB8AC3E}">
        <p14:creationId xmlns:p14="http://schemas.microsoft.com/office/powerpoint/2010/main" val="66742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953124-FDC3-0B8D-0A94-F1C085E2ED0A}"/>
              </a:ext>
            </a:extLst>
          </p:cNvPr>
          <p:cNvSpPr>
            <a:spLocks noGrp="1"/>
          </p:cNvSpPr>
          <p:nvPr>
            <p:ph type="title"/>
          </p:nvPr>
        </p:nvSpPr>
        <p:spPr/>
        <p:txBody>
          <a:bodyPr>
            <a:normAutofit fontScale="90000"/>
          </a:bodyPr>
          <a:lstStyle/>
          <a:p>
            <a:r>
              <a:rPr lang="en-US" dirty="0">
                <a:latin typeface="Gill Sans MT" panose="020B0502020104020203" pitchFamily="34" charset="0"/>
                <a:ea typeface="Verdana"/>
              </a:rPr>
              <a:t>Individual Assessment</a:t>
            </a:r>
            <a:br>
              <a:rPr lang="en-US" dirty="0">
                <a:latin typeface="Gill Sans MT" panose="020B0502020104020203" pitchFamily="34" charset="0"/>
                <a:ea typeface="Verdana"/>
              </a:rPr>
            </a:br>
            <a:r>
              <a:rPr lang="en-US" dirty="0">
                <a:latin typeface="Gill Sans MT" panose="020B0502020104020203" pitchFamily="34" charset="0"/>
                <a:ea typeface="Verdana"/>
              </a:rPr>
              <a:t>Quiz Timing</a:t>
            </a:r>
            <a:endParaRPr lang="en-SG" dirty="0">
              <a:latin typeface="+mn-lt"/>
            </a:endParaRPr>
          </a:p>
        </p:txBody>
      </p:sp>
      <p:sp>
        <p:nvSpPr>
          <p:cNvPr id="2" name="Content Placeholder 1">
            <a:extLst>
              <a:ext uri="{FF2B5EF4-FFF2-40B4-BE49-F238E27FC236}">
                <a16:creationId xmlns:a16="http://schemas.microsoft.com/office/drawing/2014/main" id="{3D8E784C-42AB-DC00-03F8-E062F0DD7E2C}"/>
              </a:ext>
            </a:extLst>
          </p:cNvPr>
          <p:cNvSpPr>
            <a:spLocks noGrp="1"/>
          </p:cNvSpPr>
          <p:nvPr>
            <p:ph idx="1"/>
          </p:nvPr>
        </p:nvSpPr>
        <p:spPr/>
        <p:txBody>
          <a:bodyPr>
            <a:normAutofit/>
          </a:bodyPr>
          <a:lstStyle/>
          <a:p>
            <a:pPr marL="342900" marR="0" lvl="0" indent="-342900">
              <a:lnSpc>
                <a:spcPct val="100000"/>
              </a:lnSpc>
              <a:spcBef>
                <a:spcPts val="600"/>
              </a:spcBef>
              <a:spcAft>
                <a:spcPts val="600"/>
              </a:spcAft>
              <a:buFont typeface="Symbol" panose="05050102010706020507" pitchFamily="18" charset="2"/>
              <a:buChar char=""/>
            </a:pPr>
            <a:r>
              <a:rPr lang="en-SG" sz="2400" dirty="0">
                <a:effectLst/>
                <a:latin typeface="Gill Sans MT" panose="020B0502020104020203" pitchFamily="34" charset="0"/>
                <a:ea typeface="Times New Roman" panose="02020603050405020304" pitchFamily="18" charset="0"/>
              </a:rPr>
              <a:t>6:30pm – 6:45pm (Venue preparation)</a:t>
            </a:r>
            <a:endParaRPr lang="en-SG" sz="2400" dirty="0">
              <a:effectLst/>
              <a:latin typeface="Gill Sans MT" panose="020B0502020104020203" pitchFamily="34" charset="0"/>
              <a:ea typeface="DengXian" panose="02010600030101010101" pitchFamily="2" charset="-122"/>
            </a:endParaRPr>
          </a:p>
          <a:p>
            <a:pPr marL="342900" marR="0" lvl="0" indent="-342900">
              <a:lnSpc>
                <a:spcPct val="100000"/>
              </a:lnSpc>
              <a:spcBef>
                <a:spcPts val="600"/>
              </a:spcBef>
              <a:spcAft>
                <a:spcPts val="600"/>
              </a:spcAft>
              <a:buFont typeface="Symbol" panose="05050102010706020507" pitchFamily="18" charset="2"/>
              <a:buChar char=""/>
            </a:pPr>
            <a:r>
              <a:rPr lang="en-SG" sz="2400" dirty="0">
                <a:effectLst/>
                <a:latin typeface="Gill Sans MT" panose="020B0502020104020203" pitchFamily="34" charset="0"/>
                <a:ea typeface="Times New Roman" panose="02020603050405020304" pitchFamily="18" charset="0"/>
              </a:rPr>
              <a:t>6:45pm – 7:00pm (Session 1 enters quiz venue)</a:t>
            </a:r>
            <a:endParaRPr lang="en-SG" sz="2400" dirty="0">
              <a:effectLst/>
              <a:latin typeface="Gill Sans MT" panose="020B0502020104020203" pitchFamily="34" charset="0"/>
              <a:ea typeface="DengXian" panose="02010600030101010101" pitchFamily="2" charset="-122"/>
            </a:endParaRPr>
          </a:p>
          <a:p>
            <a:pPr marL="342900" marR="0" lvl="0" indent="-342900">
              <a:lnSpc>
                <a:spcPct val="100000"/>
              </a:lnSpc>
              <a:spcBef>
                <a:spcPts val="600"/>
              </a:spcBef>
              <a:spcAft>
                <a:spcPts val="600"/>
              </a:spcAft>
              <a:buFont typeface="Symbol" panose="05050102010706020507" pitchFamily="18" charset="2"/>
              <a:buChar char=""/>
            </a:pPr>
            <a:r>
              <a:rPr lang="en-SG" sz="2400" u="sng" dirty="0">
                <a:effectLst/>
                <a:latin typeface="Gill Sans MT" panose="020B0502020104020203" pitchFamily="34" charset="0"/>
                <a:ea typeface="Times New Roman" panose="02020603050405020304" pitchFamily="18" charset="0"/>
              </a:rPr>
              <a:t>7:00pm – 7:40pm (Session 1 quiz)</a:t>
            </a:r>
            <a:endParaRPr lang="en-SG" sz="2400" u="sng" dirty="0">
              <a:effectLst/>
              <a:latin typeface="Gill Sans MT" panose="020B0502020104020203" pitchFamily="34" charset="0"/>
              <a:ea typeface="DengXian" panose="02010600030101010101" pitchFamily="2" charset="-122"/>
            </a:endParaRPr>
          </a:p>
          <a:p>
            <a:pPr marL="342900" marR="0" lvl="0" indent="-342900">
              <a:lnSpc>
                <a:spcPct val="100000"/>
              </a:lnSpc>
              <a:spcBef>
                <a:spcPts val="600"/>
              </a:spcBef>
              <a:spcAft>
                <a:spcPts val="600"/>
              </a:spcAft>
              <a:buFont typeface="Symbol" panose="05050102010706020507" pitchFamily="18" charset="2"/>
              <a:buChar char=""/>
            </a:pPr>
            <a:r>
              <a:rPr lang="en-SG" sz="2400" dirty="0">
                <a:effectLst/>
                <a:latin typeface="Gill Sans MT" panose="020B0502020104020203" pitchFamily="34" charset="0"/>
                <a:ea typeface="Times New Roman" panose="02020603050405020304" pitchFamily="18" charset="0"/>
              </a:rPr>
              <a:t>7:40pm – 8:00pm (Session 1 leaves quiz venue)</a:t>
            </a:r>
            <a:endParaRPr lang="en-SG" sz="2400" dirty="0">
              <a:effectLst/>
              <a:latin typeface="Gill Sans MT" panose="020B0502020104020203" pitchFamily="34" charset="0"/>
              <a:ea typeface="DengXian" panose="02010600030101010101" pitchFamily="2" charset="-122"/>
            </a:endParaRPr>
          </a:p>
          <a:p>
            <a:pPr marL="342900" marR="0" lvl="0" indent="-342900">
              <a:lnSpc>
                <a:spcPct val="100000"/>
              </a:lnSpc>
              <a:spcBef>
                <a:spcPts val="600"/>
              </a:spcBef>
              <a:spcAft>
                <a:spcPts val="600"/>
              </a:spcAft>
              <a:buFont typeface="Symbol" panose="05050102010706020507" pitchFamily="18" charset="2"/>
              <a:buChar char=""/>
            </a:pPr>
            <a:r>
              <a:rPr lang="en-SG" sz="2400" dirty="0">
                <a:effectLst/>
                <a:latin typeface="Gill Sans MT" panose="020B0502020104020203" pitchFamily="34" charset="0"/>
                <a:ea typeface="Times New Roman" panose="02020603050405020304" pitchFamily="18" charset="0"/>
              </a:rPr>
              <a:t>8:00pm – 8:15pm (Session 2 enters quiz venue)</a:t>
            </a:r>
            <a:endParaRPr lang="en-SG" sz="2400" dirty="0">
              <a:effectLst/>
              <a:latin typeface="Gill Sans MT" panose="020B0502020104020203" pitchFamily="34" charset="0"/>
              <a:ea typeface="DengXian" panose="02010600030101010101" pitchFamily="2" charset="-122"/>
            </a:endParaRPr>
          </a:p>
          <a:p>
            <a:pPr marL="342900" marR="0" lvl="0" indent="-342900">
              <a:lnSpc>
                <a:spcPct val="100000"/>
              </a:lnSpc>
              <a:spcBef>
                <a:spcPts val="600"/>
              </a:spcBef>
              <a:spcAft>
                <a:spcPts val="600"/>
              </a:spcAft>
              <a:buFont typeface="Symbol" panose="05050102010706020507" pitchFamily="18" charset="2"/>
              <a:buChar char=""/>
            </a:pPr>
            <a:r>
              <a:rPr lang="en-SG" sz="2400" u="sng" dirty="0">
                <a:effectLst/>
                <a:latin typeface="Gill Sans MT" panose="020B0502020104020203" pitchFamily="34" charset="0"/>
                <a:ea typeface="Times New Roman" panose="02020603050405020304" pitchFamily="18" charset="0"/>
              </a:rPr>
              <a:t>8:15pm – 8:55pm (Session 2 quiz)</a:t>
            </a:r>
            <a:endParaRPr lang="en-SG" sz="2400" u="sng" dirty="0">
              <a:effectLst/>
              <a:latin typeface="Gill Sans MT" panose="020B0502020104020203" pitchFamily="34" charset="0"/>
              <a:ea typeface="DengXian" panose="02010600030101010101" pitchFamily="2" charset="-122"/>
            </a:endParaRPr>
          </a:p>
          <a:p>
            <a:pPr marL="342900" marR="0" lvl="0" indent="-342900">
              <a:lnSpc>
                <a:spcPct val="100000"/>
              </a:lnSpc>
              <a:spcBef>
                <a:spcPts val="600"/>
              </a:spcBef>
              <a:spcAft>
                <a:spcPts val="600"/>
              </a:spcAft>
              <a:buFont typeface="Symbol" panose="05050102010706020507" pitchFamily="18" charset="2"/>
              <a:buChar char=""/>
            </a:pPr>
            <a:r>
              <a:rPr lang="en-SG" sz="2400" dirty="0">
                <a:latin typeface="Gill Sans MT" panose="020B0502020104020203" pitchFamily="34" charset="0"/>
                <a:ea typeface="Times New Roman" panose="02020603050405020304" pitchFamily="18" charset="0"/>
              </a:rPr>
              <a:t>8:55</a:t>
            </a:r>
            <a:r>
              <a:rPr lang="en-SG" sz="2400" dirty="0">
                <a:effectLst/>
                <a:latin typeface="Gill Sans MT" panose="020B0502020104020203" pitchFamily="34" charset="0"/>
                <a:ea typeface="Times New Roman" panose="02020603050405020304" pitchFamily="18" charset="0"/>
              </a:rPr>
              <a:t>pm (Session 2 leaves quiz venue)</a:t>
            </a:r>
          </a:p>
        </p:txBody>
      </p:sp>
      <p:sp>
        <p:nvSpPr>
          <p:cNvPr id="3" name="Slide Number Placeholder 2">
            <a:extLst>
              <a:ext uri="{FF2B5EF4-FFF2-40B4-BE49-F238E27FC236}">
                <a16:creationId xmlns:a16="http://schemas.microsoft.com/office/drawing/2014/main" id="{560103DB-B645-EFD5-95FB-28932B3CA118}"/>
              </a:ext>
            </a:extLst>
          </p:cNvPr>
          <p:cNvSpPr>
            <a:spLocks noGrp="1"/>
          </p:cNvSpPr>
          <p:nvPr>
            <p:ph type="sldNum" sz="quarter" idx="12"/>
          </p:nvPr>
        </p:nvSpPr>
        <p:spPr/>
        <p:txBody>
          <a:bodyPr/>
          <a:lstStyle/>
          <a:p>
            <a:fld id="{8E6562B1-0B0F-0246-9532-09536BC2AE59}" type="slidenum">
              <a:rPr lang="en-US" smtClean="0"/>
              <a:t>17</a:t>
            </a:fld>
            <a:endParaRPr lang="en-US"/>
          </a:p>
        </p:txBody>
      </p:sp>
    </p:spTree>
    <p:extLst>
      <p:ext uri="{BB962C8B-B14F-4D97-AF65-F5344CB8AC3E}">
        <p14:creationId xmlns:p14="http://schemas.microsoft.com/office/powerpoint/2010/main" val="608160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C7C4C0F-5563-D64A-42B1-2677388A1FFE}"/>
              </a:ext>
            </a:extLst>
          </p:cNvPr>
          <p:cNvSpPr>
            <a:spLocks noGrp="1"/>
          </p:cNvSpPr>
          <p:nvPr>
            <p:ph type="title"/>
          </p:nvPr>
        </p:nvSpPr>
        <p:spPr>
          <a:xfrm>
            <a:off x="297968" y="198462"/>
            <a:ext cx="8293847" cy="1143000"/>
          </a:xfrm>
        </p:spPr>
        <p:txBody>
          <a:bodyPr anchor="ctr">
            <a:normAutofit fontScale="90000"/>
          </a:bodyPr>
          <a:lstStyle/>
          <a:p>
            <a:r>
              <a:rPr lang="en-US" dirty="0">
                <a:latin typeface="Gill Sans MT" panose="020B0502020104020203" pitchFamily="34" charset="0"/>
                <a:ea typeface="Verdana"/>
              </a:rPr>
              <a:t>Individual Assessment</a:t>
            </a:r>
            <a:br>
              <a:rPr lang="en-US" dirty="0">
                <a:latin typeface="Gill Sans MT" panose="020B0502020104020203" pitchFamily="34" charset="0"/>
                <a:ea typeface="Verdana"/>
              </a:rPr>
            </a:br>
            <a:r>
              <a:rPr lang="en-US" dirty="0">
                <a:latin typeface="Gill Sans MT" panose="020B0502020104020203" pitchFamily="34" charset="0"/>
                <a:ea typeface="Verdana"/>
              </a:rPr>
              <a:t>Quiz – Required Software</a:t>
            </a:r>
            <a:endParaRPr lang="en-SG" dirty="0"/>
          </a:p>
        </p:txBody>
      </p:sp>
      <p:sp>
        <p:nvSpPr>
          <p:cNvPr id="4" name="Content Placeholder 3">
            <a:extLst>
              <a:ext uri="{FF2B5EF4-FFF2-40B4-BE49-F238E27FC236}">
                <a16:creationId xmlns:a16="http://schemas.microsoft.com/office/drawing/2014/main" id="{3BA7BDC7-8E77-46E5-A237-4185476A81FD}"/>
              </a:ext>
            </a:extLst>
          </p:cNvPr>
          <p:cNvSpPr>
            <a:spLocks noGrp="1"/>
          </p:cNvSpPr>
          <p:nvPr>
            <p:ph idx="1"/>
          </p:nvPr>
        </p:nvSpPr>
        <p:spPr>
          <a:xfrm>
            <a:off x="138224" y="1521696"/>
            <a:ext cx="5935332" cy="971812"/>
          </a:xfrm>
        </p:spPr>
        <p:txBody>
          <a:bodyPr anchor="t">
            <a:noAutofit/>
          </a:bodyPr>
          <a:lstStyle/>
          <a:p>
            <a:pPr marL="0" indent="0">
              <a:buNone/>
            </a:pPr>
            <a:r>
              <a:rPr lang="en-US" sz="1650" dirty="0">
                <a:latin typeface="Gill Sans MT" panose="020B0502020104020203" pitchFamily="34" charset="0"/>
              </a:rPr>
              <a:t>You’ll need to bring your own laptop (fully charged) to the quiz venue with the Respondus Lockdown browser installed and tested (checked its working) using Mock Quiz (enabled on Week 10). </a:t>
            </a:r>
          </a:p>
        </p:txBody>
      </p:sp>
      <p:sp>
        <p:nvSpPr>
          <p:cNvPr id="2" name="Slide Number Placeholder 1">
            <a:extLst>
              <a:ext uri="{FF2B5EF4-FFF2-40B4-BE49-F238E27FC236}">
                <a16:creationId xmlns:a16="http://schemas.microsoft.com/office/drawing/2014/main" id="{FD09DCE7-6459-71D4-3880-1005FE60A681}"/>
              </a:ext>
            </a:extLst>
          </p:cNvPr>
          <p:cNvSpPr>
            <a:spLocks noGrp="1"/>
          </p:cNvSpPr>
          <p:nvPr>
            <p:ph type="sldNum" sz="quarter" idx="12"/>
          </p:nvPr>
        </p:nvSpPr>
        <p:spPr/>
        <p:txBody>
          <a:bodyPr/>
          <a:lstStyle/>
          <a:p>
            <a:fld id="{8E6562B1-0B0F-0246-9532-09536BC2AE59}" type="slidenum">
              <a:rPr lang="en-US" smtClean="0"/>
              <a:t>18</a:t>
            </a:fld>
            <a:endParaRPr lang="en-US"/>
          </a:p>
        </p:txBody>
      </p:sp>
      <p:pic>
        <p:nvPicPr>
          <p:cNvPr id="5" name="Picture 4">
            <a:extLst>
              <a:ext uri="{FF2B5EF4-FFF2-40B4-BE49-F238E27FC236}">
                <a16:creationId xmlns:a16="http://schemas.microsoft.com/office/drawing/2014/main" id="{63B17A42-230B-43A6-8DFD-11224625EEE0}"/>
              </a:ext>
            </a:extLst>
          </p:cNvPr>
          <p:cNvPicPr>
            <a:picLocks noChangeAspect="1"/>
          </p:cNvPicPr>
          <p:nvPr/>
        </p:nvPicPr>
        <p:blipFill rotWithShape="1">
          <a:blip r:embed="rId2"/>
          <a:srcRect l="12809" r="10437" b="-5"/>
          <a:stretch/>
        </p:blipFill>
        <p:spPr>
          <a:xfrm>
            <a:off x="4477015" y="2968671"/>
            <a:ext cx="2091690" cy="209169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3" name="Picture 2">
            <a:extLst>
              <a:ext uri="{FF2B5EF4-FFF2-40B4-BE49-F238E27FC236}">
                <a16:creationId xmlns:a16="http://schemas.microsoft.com/office/drawing/2014/main" id="{5C806F3A-03C9-470D-A2EC-5491976CB8C5}"/>
              </a:ext>
            </a:extLst>
          </p:cNvPr>
          <p:cNvPicPr>
            <a:picLocks noChangeAspect="1"/>
          </p:cNvPicPr>
          <p:nvPr/>
        </p:nvPicPr>
        <p:blipFill rotWithShape="1">
          <a:blip r:embed="rId3"/>
          <a:srcRect l="15830" r="2012" b="-2"/>
          <a:stretch/>
        </p:blipFill>
        <p:spPr>
          <a:xfrm>
            <a:off x="6269307" y="814159"/>
            <a:ext cx="3025737" cy="2614841"/>
          </a:xfrm>
          <a:custGeom>
            <a:avLst/>
            <a:gdLst/>
            <a:ahLst/>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p:spPr>
      </p:pic>
      <p:pic>
        <p:nvPicPr>
          <p:cNvPr id="7" name="Picture 6">
            <a:extLst>
              <a:ext uri="{FF2B5EF4-FFF2-40B4-BE49-F238E27FC236}">
                <a16:creationId xmlns:a16="http://schemas.microsoft.com/office/drawing/2014/main" id="{78204317-89BB-41E8-B005-C48CFC656F4D}"/>
              </a:ext>
            </a:extLst>
          </p:cNvPr>
          <p:cNvPicPr>
            <a:picLocks noChangeAspect="1"/>
          </p:cNvPicPr>
          <p:nvPr/>
        </p:nvPicPr>
        <p:blipFill rotWithShape="1">
          <a:blip r:embed="rId4"/>
          <a:srcRect r="12409" b="1"/>
          <a:stretch/>
        </p:blipFill>
        <p:spPr>
          <a:xfrm>
            <a:off x="6789816" y="4005163"/>
            <a:ext cx="2354184" cy="1995596"/>
          </a:xfrm>
          <a:custGeom>
            <a:avLst/>
            <a:gdLst/>
            <a:ahLst/>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sp>
        <p:nvSpPr>
          <p:cNvPr id="23" name="Content Placeholder 3">
            <a:extLst>
              <a:ext uri="{FF2B5EF4-FFF2-40B4-BE49-F238E27FC236}">
                <a16:creationId xmlns:a16="http://schemas.microsoft.com/office/drawing/2014/main" id="{C7152086-5990-4606-A391-120D06EA3A0B}"/>
              </a:ext>
            </a:extLst>
          </p:cNvPr>
          <p:cNvSpPr txBox="1">
            <a:spLocks/>
          </p:cNvSpPr>
          <p:nvPr/>
        </p:nvSpPr>
        <p:spPr>
          <a:xfrm>
            <a:off x="333504" y="2684049"/>
            <a:ext cx="4324185" cy="2235019"/>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50" b="1" u="sng" dirty="0">
                <a:latin typeface="Gill Sans MT" panose="020B0502020104020203" pitchFamily="34" charset="0"/>
              </a:rPr>
              <a:t>To install Respondus Lockdown Browser:</a:t>
            </a:r>
          </a:p>
          <a:p>
            <a:pPr marL="0" indent="0">
              <a:buNone/>
            </a:pPr>
            <a:r>
              <a:rPr lang="en-US" sz="1650" dirty="0">
                <a:latin typeface="Gill Sans MT" panose="020B0502020104020203" pitchFamily="34" charset="0"/>
              </a:rPr>
              <a:t>Go to NTU intranet and click on </a:t>
            </a:r>
            <a:r>
              <a:rPr lang="en-US" sz="1650" dirty="0" err="1">
                <a:latin typeface="Gill Sans MT" panose="020B0502020104020203" pitchFamily="34" charset="0"/>
              </a:rPr>
              <a:t>ServiceNow@NTUSearch</a:t>
            </a:r>
            <a:r>
              <a:rPr lang="en-US" sz="1650" dirty="0">
                <a:latin typeface="Gill Sans MT" panose="020B0502020104020203" pitchFamily="34" charset="0"/>
              </a:rPr>
              <a:t> for “Respondus Lockdown Browser and Monitor”</a:t>
            </a:r>
          </a:p>
          <a:p>
            <a:pPr marL="0" indent="0">
              <a:buNone/>
            </a:pPr>
            <a:r>
              <a:rPr lang="en-US" sz="1650" dirty="0">
                <a:latin typeface="Gill Sans MT" panose="020B0502020104020203" pitchFamily="34" charset="0"/>
              </a:rPr>
              <a:t>Click on “How to Take Online Test with Respondus </a:t>
            </a:r>
            <a:r>
              <a:rPr lang="en-US" sz="1650" dirty="0" err="1">
                <a:latin typeface="Gill Sans MT" panose="020B0502020104020203" pitchFamily="34" charset="0"/>
              </a:rPr>
              <a:t>LockDown</a:t>
            </a:r>
            <a:r>
              <a:rPr lang="en-US" sz="1650" dirty="0">
                <a:latin typeface="Gill Sans MT" panose="020B0502020104020203" pitchFamily="34" charset="0"/>
              </a:rPr>
              <a:t> Browser and Monitor”</a:t>
            </a:r>
          </a:p>
        </p:txBody>
      </p:sp>
      <p:sp>
        <p:nvSpPr>
          <p:cNvPr id="28" name="Content Placeholder 3">
            <a:extLst>
              <a:ext uri="{FF2B5EF4-FFF2-40B4-BE49-F238E27FC236}">
                <a16:creationId xmlns:a16="http://schemas.microsoft.com/office/drawing/2014/main" id="{7BBE9324-F867-487C-A56E-974133EE2AE1}"/>
              </a:ext>
            </a:extLst>
          </p:cNvPr>
          <p:cNvSpPr txBox="1">
            <a:spLocks/>
          </p:cNvSpPr>
          <p:nvPr/>
        </p:nvSpPr>
        <p:spPr>
          <a:xfrm>
            <a:off x="297968" y="5099302"/>
            <a:ext cx="6306273" cy="731153"/>
          </a:xfrm>
          <a:prstGeom prst="rect">
            <a:avLst/>
          </a:prstGeom>
        </p:spPr>
        <p:txBody>
          <a:bodyPr vert="horz" lIns="68580" tIns="34290" rIns="68580" bIns="3429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50" dirty="0">
                <a:latin typeface="Gill Sans MT" panose="020B0502020104020203" pitchFamily="34" charset="0"/>
              </a:rPr>
              <a:t>If you encounter issues such as downloading or testing the lockdown browser, please contact Center for IT Services (CITS) directly</a:t>
            </a:r>
          </a:p>
        </p:txBody>
      </p:sp>
    </p:spTree>
    <p:extLst>
      <p:ext uri="{BB962C8B-B14F-4D97-AF65-F5344CB8AC3E}">
        <p14:creationId xmlns:p14="http://schemas.microsoft.com/office/powerpoint/2010/main" val="10487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8960-0847-4565-B726-A8780563A75B}"/>
              </a:ext>
            </a:extLst>
          </p:cNvPr>
          <p:cNvSpPr>
            <a:spLocks noGrp="1"/>
          </p:cNvSpPr>
          <p:nvPr>
            <p:ph type="title"/>
          </p:nvPr>
        </p:nvSpPr>
        <p:spPr>
          <a:xfrm>
            <a:off x="148855" y="127692"/>
            <a:ext cx="8708064" cy="956823"/>
          </a:xfrm>
        </p:spPr>
        <p:txBody>
          <a:bodyPr>
            <a:noAutofit/>
          </a:bodyPr>
          <a:lstStyle/>
          <a:p>
            <a:r>
              <a:rPr lang="en-US" sz="3200" dirty="0">
                <a:latin typeface="Gill Sans MT" panose="020B0502020104020203" pitchFamily="34" charset="0"/>
                <a:ea typeface="Verdana"/>
              </a:rPr>
              <a:t>Individual Assessment</a:t>
            </a:r>
            <a:br>
              <a:rPr lang="en-US" sz="3200" dirty="0">
                <a:latin typeface="Gill Sans MT" panose="020B0502020104020203" pitchFamily="34" charset="0"/>
                <a:ea typeface="Verdana"/>
              </a:rPr>
            </a:br>
            <a:r>
              <a:rPr lang="en-US" sz="3200" dirty="0">
                <a:latin typeface="Gill Sans MT" panose="020B0502020104020203" pitchFamily="34" charset="0"/>
                <a:ea typeface="Verdana"/>
              </a:rPr>
              <a:t>Quiz - Attendance</a:t>
            </a:r>
            <a:endParaRPr lang="en-SG" sz="3200" dirty="0"/>
          </a:p>
        </p:txBody>
      </p:sp>
      <p:sp>
        <p:nvSpPr>
          <p:cNvPr id="3" name="Content Placeholder 2">
            <a:extLst>
              <a:ext uri="{FF2B5EF4-FFF2-40B4-BE49-F238E27FC236}">
                <a16:creationId xmlns:a16="http://schemas.microsoft.com/office/drawing/2014/main" id="{A900769E-913E-489C-82FE-C213DE1072B1}"/>
              </a:ext>
            </a:extLst>
          </p:cNvPr>
          <p:cNvSpPr>
            <a:spLocks noGrp="1"/>
          </p:cNvSpPr>
          <p:nvPr>
            <p:ph idx="1"/>
          </p:nvPr>
        </p:nvSpPr>
        <p:spPr>
          <a:xfrm>
            <a:off x="148855" y="1190847"/>
            <a:ext cx="8803759" cy="5018567"/>
          </a:xfrm>
        </p:spPr>
        <p:txBody>
          <a:bodyPr>
            <a:normAutofit fontScale="55000" lnSpcReduction="20000"/>
          </a:bodyPr>
          <a:lstStyle/>
          <a:p>
            <a:pPr>
              <a:lnSpc>
                <a:spcPct val="150000"/>
              </a:lnSpc>
            </a:pPr>
            <a:r>
              <a:rPr lang="en-US" sz="2900" dirty="0">
                <a:latin typeface="Gill Sans MT" panose="020B0502020104020203" pitchFamily="34" charset="0"/>
              </a:rPr>
              <a:t>Attendance is compulsory and will be taken during the quiz. If unable to attend the quiz due to the following reasons,</a:t>
            </a:r>
          </a:p>
          <a:p>
            <a:pPr marL="857250" lvl="2" indent="-457200">
              <a:lnSpc>
                <a:spcPct val="90000"/>
              </a:lnSpc>
              <a:buFont typeface="Wingdings" panose="05000000000000000000" pitchFamily="2" charset="2"/>
              <a:buChar char="ü"/>
            </a:pPr>
            <a:r>
              <a:rPr lang="en-US" sz="3300" dirty="0">
                <a:latin typeface="Gill Sans MT" panose="020B0502020104020203" pitchFamily="34" charset="0"/>
                <a:ea typeface="Calibri"/>
                <a:cs typeface="Calibri"/>
              </a:rPr>
              <a:t>Medical Certificate</a:t>
            </a:r>
            <a:endParaRPr lang="en-US" sz="3300" dirty="0">
              <a:latin typeface="Gill Sans MT" panose="020B0502020104020203" pitchFamily="34" charset="0"/>
              <a:cs typeface="Calibri"/>
            </a:endParaRPr>
          </a:p>
          <a:p>
            <a:pPr marL="857250" lvl="2" indent="-457200">
              <a:lnSpc>
                <a:spcPct val="90000"/>
              </a:lnSpc>
              <a:buFont typeface="Wingdings" panose="05000000000000000000" pitchFamily="2" charset="2"/>
              <a:buChar char="ü"/>
            </a:pPr>
            <a:r>
              <a:rPr lang="en-US" sz="3300" dirty="0">
                <a:latin typeface="Gill Sans MT" panose="020B0502020104020203" pitchFamily="34" charset="0"/>
                <a:ea typeface="Calibri"/>
                <a:cs typeface="Calibri"/>
              </a:rPr>
              <a:t>Compassionate Reason(s)</a:t>
            </a:r>
          </a:p>
          <a:p>
            <a:pPr marL="857250" lvl="2" indent="-457200">
              <a:lnSpc>
                <a:spcPct val="90000"/>
              </a:lnSpc>
              <a:buFont typeface="Wingdings" panose="05000000000000000000" pitchFamily="2" charset="2"/>
              <a:buChar char="ü"/>
            </a:pPr>
            <a:r>
              <a:rPr lang="en-US" sz="3300" dirty="0">
                <a:latin typeface="Gill Sans MT" panose="020B0502020104020203" pitchFamily="34" charset="0"/>
                <a:ea typeface="Calibri"/>
                <a:cs typeface="Calibri"/>
              </a:rPr>
              <a:t>Official Leave of Absence (LOA) from School</a:t>
            </a:r>
          </a:p>
          <a:p>
            <a:pPr marL="857250" lvl="2" indent="-457200">
              <a:lnSpc>
                <a:spcPct val="90000"/>
              </a:lnSpc>
              <a:buFont typeface="Wingdings" panose="05000000000000000000" pitchFamily="2" charset="2"/>
              <a:buChar char="ü"/>
            </a:pPr>
            <a:r>
              <a:rPr lang="en-US" sz="3300" dirty="0">
                <a:latin typeface="Gill Sans MT" panose="020B0502020104020203" pitchFamily="34" charset="0"/>
                <a:ea typeface="Calibri"/>
                <a:cs typeface="Calibri"/>
              </a:rPr>
              <a:t>Technical errors faced during main quiz (with attendance taken)</a:t>
            </a:r>
          </a:p>
          <a:p>
            <a:pPr marL="857250" lvl="2" indent="-457200">
              <a:lnSpc>
                <a:spcPct val="90000"/>
              </a:lnSpc>
              <a:buFont typeface="Wingdings" panose="05000000000000000000" pitchFamily="2" charset="2"/>
              <a:buChar char="ü"/>
            </a:pPr>
            <a:r>
              <a:rPr lang="en-US" sz="3300" dirty="0">
                <a:latin typeface="Gill Sans MT" panose="020B0502020104020203" pitchFamily="34" charset="0"/>
                <a:ea typeface="Calibri"/>
                <a:cs typeface="Calibri"/>
              </a:rPr>
              <a:t>Others (case by case considerations)</a:t>
            </a:r>
          </a:p>
          <a:p>
            <a:pPr marL="0" lvl="1" indent="0">
              <a:lnSpc>
                <a:spcPct val="90000"/>
              </a:lnSpc>
              <a:buNone/>
            </a:pPr>
            <a:endParaRPr lang="en-US" sz="3700" dirty="0">
              <a:highlight>
                <a:srgbClr val="FFFF00"/>
              </a:highlight>
              <a:latin typeface="Gill Sans MT" panose="020B0502020104020203" pitchFamily="34" charset="0"/>
              <a:cs typeface="Calibri"/>
            </a:endParaRPr>
          </a:p>
          <a:p>
            <a:pPr marL="0" indent="0">
              <a:lnSpc>
                <a:spcPct val="107000"/>
              </a:lnSpc>
              <a:spcAft>
                <a:spcPts val="800"/>
              </a:spcAft>
              <a:buNone/>
            </a:pPr>
            <a:r>
              <a:rPr lang="en-US" sz="2900" u="sng" dirty="0">
                <a:effectLst/>
                <a:latin typeface="Gill Sans MT" panose="020B0502020104020203" pitchFamily="34" charset="0"/>
                <a:ea typeface="DengXian" panose="02010600030101010101" pitchFamily="2" charset="-122"/>
                <a:cs typeface="Times New Roman" panose="02020603050405020304" pitchFamily="18" charset="0"/>
              </a:rPr>
              <a:t>please follow the procedure mentioned below to notify us if you are unable to attend or complete the quiz,</a:t>
            </a:r>
            <a:endParaRPr lang="en-SG" sz="29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6000"/>
              </a:lnSpc>
              <a:spcAft>
                <a:spcPts val="800"/>
              </a:spcAft>
              <a:buFont typeface="Arial" panose="020B0604020202020204" pitchFamily="34" charset="0"/>
              <a:buChar char="•"/>
              <a:tabLst>
                <a:tab pos="457200" algn="l"/>
              </a:tabLst>
            </a:pPr>
            <a:r>
              <a:rPr lang="en-US" sz="2900" dirty="0">
                <a:effectLst/>
                <a:latin typeface="Gill Sans MT" panose="020B0502020104020203" pitchFamily="34" charset="0"/>
                <a:ea typeface="DengXian" panose="02010600030101010101" pitchFamily="2" charset="-122"/>
                <a:cs typeface="Times New Roman" panose="02020603050405020304" pitchFamily="18" charset="0"/>
              </a:rPr>
              <a:t>Go to </a:t>
            </a:r>
            <a:r>
              <a:rPr lang="en-US" sz="2900" u="sng" dirty="0">
                <a:solidFill>
                  <a:srgbClr val="0563C1"/>
                </a:solidFill>
                <a:effectLst/>
                <a:latin typeface="Gill Sans MT" panose="020B0502020104020203" pitchFamily="34" charset="0"/>
                <a:ea typeface="DengXian" panose="02010600030101010101" pitchFamily="2" charset="-122"/>
                <a:cs typeface="Times New Roman" panose="02020603050405020304" pitchFamily="18" charset="0"/>
                <a:hlinkClick r:id="rId2"/>
              </a:rPr>
              <a:t>https://forms.office.com/r/LzUuzkiTMy</a:t>
            </a:r>
            <a:r>
              <a:rPr lang="en-US" sz="2900" u="sng" dirty="0">
                <a:solidFill>
                  <a:srgbClr val="0563C1"/>
                </a:solidFill>
                <a:effectLst/>
                <a:latin typeface="Gill Sans MT" panose="020B0502020104020203" pitchFamily="34" charset="0"/>
                <a:ea typeface="DengXian" panose="02010600030101010101" pitchFamily="2" charset="-122"/>
                <a:cs typeface="Times New Roman" panose="02020603050405020304" pitchFamily="18" charset="0"/>
              </a:rPr>
              <a:t> </a:t>
            </a:r>
            <a:r>
              <a:rPr lang="en-US" sz="2900" dirty="0">
                <a:effectLst/>
                <a:latin typeface="Gill Sans MT" panose="020B0502020104020203" pitchFamily="34" charset="0"/>
                <a:ea typeface="DengXian" panose="02010600030101010101" pitchFamily="2" charset="-122"/>
                <a:cs typeface="Times New Roman" panose="02020603050405020304" pitchFamily="18" charset="0"/>
              </a:rPr>
              <a:t>to notify us if you are unable to attend with a valid reason listed above</a:t>
            </a:r>
            <a:endParaRPr lang="en-SG" sz="29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50000"/>
              </a:lnSpc>
            </a:pPr>
            <a:r>
              <a:rPr lang="en-US" sz="2900" u="sng" dirty="0">
                <a:latin typeface="Gill Sans MT" panose="020B0502020104020203" pitchFamily="34" charset="0"/>
              </a:rPr>
              <a:t>Submission is to be done by student, </a:t>
            </a:r>
            <a:r>
              <a:rPr lang="en-US" sz="2900" dirty="0">
                <a:latin typeface="Gill Sans MT" panose="020B0502020104020203" pitchFamily="34" charset="0"/>
              </a:rPr>
              <a:t>not by tutor</a:t>
            </a:r>
          </a:p>
          <a:p>
            <a:pPr>
              <a:lnSpc>
                <a:spcPct val="150000"/>
              </a:lnSpc>
            </a:pPr>
            <a:r>
              <a:rPr lang="en-US" sz="2900" u="sng" dirty="0">
                <a:latin typeface="Gill Sans MT" panose="020B0502020104020203" pitchFamily="34" charset="0"/>
              </a:rPr>
              <a:t>Documentary proof of reason must be provided</a:t>
            </a:r>
          </a:p>
          <a:p>
            <a:r>
              <a:rPr lang="en-US" sz="2900" dirty="0">
                <a:latin typeface="Gill Sans MT" panose="020B0502020104020203" pitchFamily="34" charset="0"/>
              </a:rPr>
              <a:t>If tested covid positive, image of ART test alongside your identity document is sufficient to be the documentary proof</a:t>
            </a:r>
          </a:p>
          <a:p>
            <a:pPr>
              <a:lnSpc>
                <a:spcPct val="150000"/>
              </a:lnSpc>
            </a:pPr>
            <a:r>
              <a:rPr lang="en-US" sz="2900" u="sng" dirty="0">
                <a:latin typeface="Gill Sans MT" panose="020B0502020104020203" pitchFamily="34" charset="0"/>
              </a:rPr>
              <a:t>Email notification will not be accepted</a:t>
            </a:r>
            <a:endParaRPr lang="en-SG" sz="2400" u="sng"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DBB844A6-8E07-E57F-6199-8AB1F9C5CB19}"/>
              </a:ext>
            </a:extLst>
          </p:cNvPr>
          <p:cNvSpPr>
            <a:spLocks noGrp="1"/>
          </p:cNvSpPr>
          <p:nvPr>
            <p:ph type="sldNum" sz="quarter" idx="12"/>
          </p:nvPr>
        </p:nvSpPr>
        <p:spPr/>
        <p:txBody>
          <a:bodyPr/>
          <a:lstStyle/>
          <a:p>
            <a:fld id="{8E6562B1-0B0F-0246-9532-09536BC2AE59}" type="slidenum">
              <a:rPr lang="en-US" smtClean="0"/>
              <a:t>19</a:t>
            </a:fld>
            <a:endParaRPr lang="en-US"/>
          </a:p>
        </p:txBody>
      </p:sp>
    </p:spTree>
    <p:extLst>
      <p:ext uri="{BB962C8B-B14F-4D97-AF65-F5344CB8AC3E}">
        <p14:creationId xmlns:p14="http://schemas.microsoft.com/office/powerpoint/2010/main" val="348253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E263-8CD8-65D3-9E86-50E1B8EDA710}"/>
              </a:ext>
            </a:extLst>
          </p:cNvPr>
          <p:cNvSpPr>
            <a:spLocks noGrp="1"/>
          </p:cNvSpPr>
          <p:nvPr>
            <p:ph type="title"/>
          </p:nvPr>
        </p:nvSpPr>
        <p:spPr>
          <a:xfrm>
            <a:off x="106326" y="59863"/>
            <a:ext cx="7772400" cy="558216"/>
          </a:xfrm>
        </p:spPr>
        <p:txBody>
          <a:bodyPr>
            <a:normAutofit fontScale="90000"/>
          </a:bodyPr>
          <a:lstStyle/>
          <a:p>
            <a:r>
              <a:rPr lang="en-SG" dirty="0">
                <a:latin typeface="Gill Sans MT" panose="020B0502020104020203" pitchFamily="34" charset="0"/>
              </a:rPr>
              <a:t>Content</a:t>
            </a:r>
          </a:p>
        </p:txBody>
      </p:sp>
      <p:sp>
        <p:nvSpPr>
          <p:cNvPr id="3" name="Content Placeholder 2">
            <a:extLst>
              <a:ext uri="{FF2B5EF4-FFF2-40B4-BE49-F238E27FC236}">
                <a16:creationId xmlns:a16="http://schemas.microsoft.com/office/drawing/2014/main" id="{518955EF-D9BB-3D2B-3E4A-B78075EEFE85}"/>
              </a:ext>
            </a:extLst>
          </p:cNvPr>
          <p:cNvSpPr>
            <a:spLocks noGrp="1"/>
          </p:cNvSpPr>
          <p:nvPr>
            <p:ph idx="1"/>
          </p:nvPr>
        </p:nvSpPr>
        <p:spPr/>
        <p:txBody>
          <a:bodyPr/>
          <a:lstStyle/>
          <a:p>
            <a:endParaRPr lang="en-SG" dirty="0"/>
          </a:p>
          <a:p>
            <a:endParaRPr lang="en-SG" dirty="0"/>
          </a:p>
          <a:p>
            <a:endParaRPr lang="en-SG" dirty="0"/>
          </a:p>
        </p:txBody>
      </p:sp>
      <p:sp>
        <p:nvSpPr>
          <p:cNvPr id="4" name="Slide Number Placeholder 3">
            <a:extLst>
              <a:ext uri="{FF2B5EF4-FFF2-40B4-BE49-F238E27FC236}">
                <a16:creationId xmlns:a16="http://schemas.microsoft.com/office/drawing/2014/main" id="{B76E8C58-1224-0BBE-3FBE-01E8FB990A2C}"/>
              </a:ext>
            </a:extLst>
          </p:cNvPr>
          <p:cNvSpPr>
            <a:spLocks noGrp="1"/>
          </p:cNvSpPr>
          <p:nvPr>
            <p:ph type="sldNum" sz="quarter" idx="12"/>
          </p:nvPr>
        </p:nvSpPr>
        <p:spPr/>
        <p:txBody>
          <a:bodyPr/>
          <a:lstStyle/>
          <a:p>
            <a:fld id="{8E6562B1-0B0F-0246-9532-09536BC2AE59}" type="slidenum">
              <a:rPr lang="en-US" smtClean="0"/>
              <a:t>2</a:t>
            </a:fld>
            <a:endParaRPr lang="en-US"/>
          </a:p>
        </p:txBody>
      </p:sp>
      <p:graphicFrame>
        <p:nvGraphicFramePr>
          <p:cNvPr id="6" name="Table 5">
            <a:extLst>
              <a:ext uri="{FF2B5EF4-FFF2-40B4-BE49-F238E27FC236}">
                <a16:creationId xmlns:a16="http://schemas.microsoft.com/office/drawing/2014/main" id="{73F0C0F9-06CE-EAC4-F7F4-DB35F3B10D3B}"/>
              </a:ext>
            </a:extLst>
          </p:cNvPr>
          <p:cNvGraphicFramePr>
            <a:graphicFrameLocks noGrp="1"/>
          </p:cNvGraphicFramePr>
          <p:nvPr>
            <p:extLst>
              <p:ext uri="{D42A27DB-BD31-4B8C-83A1-F6EECF244321}">
                <p14:modId xmlns:p14="http://schemas.microsoft.com/office/powerpoint/2010/main" val="2188235123"/>
              </p:ext>
            </p:extLst>
          </p:nvPr>
        </p:nvGraphicFramePr>
        <p:xfrm>
          <a:off x="214604" y="961054"/>
          <a:ext cx="8472196" cy="5201004"/>
        </p:xfrm>
        <a:graphic>
          <a:graphicData uri="http://schemas.openxmlformats.org/drawingml/2006/table">
            <a:tbl>
              <a:tblPr firstRow="1" bandRow="1">
                <a:tableStyleId>{5C22544A-7EE6-4342-B048-85BDC9FD1C3A}</a:tableStyleId>
              </a:tblPr>
              <a:tblGrid>
                <a:gridCol w="5225650">
                  <a:extLst>
                    <a:ext uri="{9D8B030D-6E8A-4147-A177-3AD203B41FA5}">
                      <a16:colId xmlns:a16="http://schemas.microsoft.com/office/drawing/2014/main" val="4114835467"/>
                    </a:ext>
                  </a:extLst>
                </a:gridCol>
                <a:gridCol w="3246546">
                  <a:extLst>
                    <a:ext uri="{9D8B030D-6E8A-4147-A177-3AD203B41FA5}">
                      <a16:colId xmlns:a16="http://schemas.microsoft.com/office/drawing/2014/main" val="779154344"/>
                    </a:ext>
                  </a:extLst>
                </a:gridCol>
              </a:tblGrid>
              <a:tr h="347882">
                <a:tc>
                  <a:txBody>
                    <a:bodyPr/>
                    <a:lstStyle/>
                    <a:p>
                      <a:pPr>
                        <a:lnSpc>
                          <a:spcPct val="107000"/>
                        </a:lnSpc>
                        <a:spcAft>
                          <a:spcPts val="800"/>
                        </a:spcAft>
                      </a:pPr>
                      <a:r>
                        <a:rPr lang="en-SG" sz="1400">
                          <a:solidFill>
                            <a:schemeClr val="tx1"/>
                          </a:solidFill>
                          <a:effectLst/>
                          <a:latin typeface="Gill Sans MT" panose="020B0502020104020203" pitchFamily="34" charset="0"/>
                        </a:rPr>
                        <a:t>Title</a:t>
                      </a:r>
                      <a:endParaRPr lang="en-SG" sz="12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tc>
                  <a:txBody>
                    <a:bodyPr/>
                    <a:lstStyle/>
                    <a:p>
                      <a:pPr>
                        <a:lnSpc>
                          <a:spcPct val="107000"/>
                        </a:lnSpc>
                        <a:spcAft>
                          <a:spcPts val="800"/>
                        </a:spcAft>
                      </a:pPr>
                      <a:r>
                        <a:rPr lang="en-SG" sz="1400" dirty="0">
                          <a:solidFill>
                            <a:schemeClr val="tx1"/>
                          </a:solidFill>
                          <a:effectLst/>
                          <a:latin typeface="Gill Sans MT" panose="020B0502020104020203" pitchFamily="34" charset="0"/>
                        </a:rPr>
                        <a:t>Slide Number</a:t>
                      </a:r>
                      <a:endParaRPr lang="en-SG" sz="12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extLst>
                  <a:ext uri="{0D108BD9-81ED-4DB2-BD59-A6C34878D82A}">
                    <a16:rowId xmlns:a16="http://schemas.microsoft.com/office/drawing/2014/main" val="1536327779"/>
                  </a:ext>
                </a:extLst>
              </a:tr>
              <a:tr h="523454">
                <a:tc>
                  <a:txBody>
                    <a:bodyPr/>
                    <a:lstStyle/>
                    <a:p>
                      <a:pPr>
                        <a:lnSpc>
                          <a:spcPct val="107000"/>
                        </a:lnSpc>
                        <a:spcAft>
                          <a:spcPts val="800"/>
                        </a:spcAft>
                      </a:pPr>
                      <a:r>
                        <a:rPr lang="en-SG" sz="1400">
                          <a:solidFill>
                            <a:schemeClr val="tx1"/>
                          </a:solidFill>
                          <a:effectLst/>
                          <a:latin typeface="Gill Sans MT" panose="020B0502020104020203" pitchFamily="34" charset="0"/>
                        </a:rPr>
                        <a:t>Intended Learning Outcomes</a:t>
                      </a:r>
                      <a:endParaRPr lang="en-SG" sz="12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tc>
                  <a:txBody>
                    <a:bodyPr/>
                    <a:lstStyle/>
                    <a:p>
                      <a:pPr>
                        <a:lnSpc>
                          <a:spcPct val="107000"/>
                        </a:lnSpc>
                        <a:spcAft>
                          <a:spcPts val="800"/>
                        </a:spcAft>
                      </a:pPr>
                      <a:r>
                        <a:rPr lang="en-SG" sz="1400">
                          <a:solidFill>
                            <a:schemeClr val="tx1"/>
                          </a:solidFill>
                          <a:effectLst/>
                          <a:latin typeface="Gill Sans MT" panose="020B0502020104020203" pitchFamily="34" charset="0"/>
                        </a:rPr>
                        <a:t>3</a:t>
                      </a:r>
                      <a:endParaRPr lang="en-SG" sz="12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extLst>
                  <a:ext uri="{0D108BD9-81ED-4DB2-BD59-A6C34878D82A}">
                    <a16:rowId xmlns:a16="http://schemas.microsoft.com/office/drawing/2014/main" val="2210052969"/>
                  </a:ext>
                </a:extLst>
              </a:tr>
              <a:tr h="592487">
                <a:tc>
                  <a:txBody>
                    <a:bodyPr/>
                    <a:lstStyle/>
                    <a:p>
                      <a:pPr>
                        <a:lnSpc>
                          <a:spcPct val="107000"/>
                        </a:lnSpc>
                        <a:spcAft>
                          <a:spcPts val="800"/>
                        </a:spcAft>
                      </a:pPr>
                      <a:r>
                        <a:rPr lang="en-SG" sz="1400">
                          <a:solidFill>
                            <a:schemeClr val="tx1"/>
                          </a:solidFill>
                          <a:effectLst/>
                          <a:latin typeface="Gill Sans MT" panose="020B0502020104020203" pitchFamily="34" charset="0"/>
                        </a:rPr>
                        <a:t>Learning Modules</a:t>
                      </a:r>
                      <a:endParaRPr lang="en-SG" sz="1200">
                        <a:solidFill>
                          <a:schemeClr val="tx1"/>
                        </a:solidFill>
                        <a:effectLst/>
                        <a:latin typeface="Gill Sans MT" panose="020B0502020104020203" pitchFamily="34" charset="0"/>
                      </a:endParaRPr>
                    </a:p>
                    <a:p>
                      <a:pPr>
                        <a:lnSpc>
                          <a:spcPct val="107000"/>
                        </a:lnSpc>
                        <a:spcAft>
                          <a:spcPts val="800"/>
                        </a:spcAft>
                      </a:pPr>
                      <a:r>
                        <a:rPr lang="en-SG" sz="1400">
                          <a:solidFill>
                            <a:schemeClr val="tx1"/>
                          </a:solidFill>
                          <a:effectLst/>
                          <a:latin typeface="Gill Sans MT" panose="020B0502020104020203" pitchFamily="34" charset="0"/>
                        </a:rPr>
                        <a:t>Module 1 to Module 7</a:t>
                      </a:r>
                      <a:endParaRPr lang="en-SG" sz="12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tc>
                  <a:txBody>
                    <a:bodyPr/>
                    <a:lstStyle/>
                    <a:p>
                      <a:pPr>
                        <a:lnSpc>
                          <a:spcPct val="107000"/>
                        </a:lnSpc>
                        <a:spcAft>
                          <a:spcPts val="800"/>
                        </a:spcAft>
                      </a:pPr>
                      <a:r>
                        <a:rPr lang="en-SG" sz="1400">
                          <a:solidFill>
                            <a:schemeClr val="tx1"/>
                          </a:solidFill>
                          <a:effectLst/>
                          <a:latin typeface="Gill Sans MT" panose="020B0502020104020203" pitchFamily="34" charset="0"/>
                        </a:rPr>
                        <a:t>4</a:t>
                      </a:r>
                      <a:endParaRPr lang="en-SG" sz="12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extLst>
                  <a:ext uri="{0D108BD9-81ED-4DB2-BD59-A6C34878D82A}">
                    <a16:rowId xmlns:a16="http://schemas.microsoft.com/office/drawing/2014/main" val="228856730"/>
                  </a:ext>
                </a:extLst>
              </a:tr>
              <a:tr h="1136630">
                <a:tc>
                  <a:txBody>
                    <a:bodyPr/>
                    <a:lstStyle/>
                    <a:p>
                      <a:pPr>
                        <a:lnSpc>
                          <a:spcPct val="107000"/>
                        </a:lnSpc>
                        <a:spcAft>
                          <a:spcPts val="800"/>
                        </a:spcAft>
                      </a:pPr>
                      <a:r>
                        <a:rPr lang="en-SG" sz="1400">
                          <a:solidFill>
                            <a:schemeClr val="tx1"/>
                          </a:solidFill>
                          <a:effectLst/>
                          <a:latin typeface="Gill Sans MT" panose="020B0502020104020203" pitchFamily="34" charset="0"/>
                        </a:rPr>
                        <a:t>Weekly Timetable</a:t>
                      </a:r>
                      <a:endParaRPr lang="en-SG" sz="1200">
                        <a:solidFill>
                          <a:schemeClr val="tx1"/>
                        </a:solidFill>
                        <a:effectLst/>
                        <a:latin typeface="Gill Sans MT" panose="020B0502020104020203"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SG" sz="1400">
                          <a:solidFill>
                            <a:schemeClr val="tx1"/>
                          </a:solidFill>
                          <a:effectLst/>
                          <a:latin typeface="Gill Sans MT" panose="020B0502020104020203" pitchFamily="34" charset="0"/>
                        </a:rPr>
                        <a:t>Week 1 to Week 13 details</a:t>
                      </a:r>
                      <a:endParaRPr lang="en-SG" sz="1200">
                        <a:solidFill>
                          <a:schemeClr val="tx1"/>
                        </a:solidFill>
                        <a:effectLst/>
                        <a:latin typeface="Gill Sans MT" panose="020B0502020104020203"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SG" sz="1400">
                          <a:solidFill>
                            <a:schemeClr val="tx1"/>
                          </a:solidFill>
                          <a:effectLst/>
                          <a:latin typeface="Gill Sans MT" panose="020B0502020104020203" pitchFamily="34" charset="0"/>
                        </a:rPr>
                        <a:t>Tutorial Venue</a:t>
                      </a:r>
                      <a:endParaRPr lang="en-SG" sz="1200">
                        <a:solidFill>
                          <a:schemeClr val="tx1"/>
                        </a:solidFill>
                        <a:effectLst/>
                        <a:latin typeface="Gill Sans MT" panose="020B0502020104020203"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SG" sz="1400">
                          <a:solidFill>
                            <a:schemeClr val="tx1"/>
                          </a:solidFill>
                          <a:effectLst/>
                          <a:latin typeface="Gill Sans MT" panose="020B0502020104020203" pitchFamily="34" charset="0"/>
                        </a:rPr>
                        <a:t>Tutorial Details</a:t>
                      </a:r>
                      <a:endParaRPr lang="en-SG" sz="12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tc>
                  <a:txBody>
                    <a:bodyPr/>
                    <a:lstStyle/>
                    <a:p>
                      <a:pPr>
                        <a:lnSpc>
                          <a:spcPct val="107000"/>
                        </a:lnSpc>
                        <a:spcAft>
                          <a:spcPts val="800"/>
                        </a:spcAft>
                      </a:pPr>
                      <a:r>
                        <a:rPr lang="en-SG" sz="1400" dirty="0">
                          <a:solidFill>
                            <a:schemeClr val="tx1"/>
                          </a:solidFill>
                          <a:effectLst/>
                          <a:latin typeface="Gill Sans MT" panose="020B0502020104020203" pitchFamily="34" charset="0"/>
                        </a:rPr>
                        <a:t>5 - 11</a:t>
                      </a:r>
                      <a:endParaRPr lang="en-SG" sz="12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extLst>
                  <a:ext uri="{0D108BD9-81ED-4DB2-BD59-A6C34878D82A}">
                    <a16:rowId xmlns:a16="http://schemas.microsoft.com/office/drawing/2014/main" val="861903430"/>
                  </a:ext>
                </a:extLst>
              </a:tr>
              <a:tr h="1755488">
                <a:tc>
                  <a:txBody>
                    <a:bodyPr/>
                    <a:lstStyle/>
                    <a:p>
                      <a:pPr>
                        <a:lnSpc>
                          <a:spcPct val="107000"/>
                        </a:lnSpc>
                        <a:spcAft>
                          <a:spcPts val="800"/>
                        </a:spcAft>
                      </a:pPr>
                      <a:r>
                        <a:rPr lang="en-SG" sz="1400">
                          <a:solidFill>
                            <a:schemeClr val="tx1"/>
                          </a:solidFill>
                          <a:effectLst/>
                          <a:latin typeface="Gill Sans MT" panose="020B0502020104020203" pitchFamily="34" charset="0"/>
                        </a:rPr>
                        <a:t>CC0002 Assessments</a:t>
                      </a:r>
                      <a:endParaRPr lang="en-SG" sz="1200">
                        <a:solidFill>
                          <a:schemeClr val="tx1"/>
                        </a:solidFill>
                        <a:effectLst/>
                        <a:latin typeface="Gill Sans MT" panose="020B0502020104020203" pitchFamily="34" charset="0"/>
                      </a:endParaRPr>
                    </a:p>
                    <a:p>
                      <a:pPr>
                        <a:lnSpc>
                          <a:spcPct val="107000"/>
                        </a:lnSpc>
                        <a:spcAft>
                          <a:spcPts val="800"/>
                        </a:spcAft>
                      </a:pPr>
                      <a:r>
                        <a:rPr lang="en-SG" sz="1400">
                          <a:solidFill>
                            <a:schemeClr val="tx1"/>
                          </a:solidFill>
                          <a:effectLst/>
                          <a:latin typeface="Gill Sans MT" panose="020B0502020104020203" pitchFamily="34" charset="0"/>
                        </a:rPr>
                        <a:t>Four Assessment Components </a:t>
                      </a:r>
                      <a:endParaRPr lang="en-SG" sz="1200">
                        <a:solidFill>
                          <a:schemeClr val="tx1"/>
                        </a:solidFill>
                        <a:effectLst/>
                        <a:latin typeface="Gill Sans MT" panose="020B0502020104020203"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SG" sz="1400">
                          <a:solidFill>
                            <a:schemeClr val="tx1"/>
                          </a:solidFill>
                          <a:effectLst/>
                          <a:latin typeface="Gill Sans MT" panose="020B0502020104020203" pitchFamily="34" charset="0"/>
                        </a:rPr>
                        <a:t>Video learning Module, </a:t>
                      </a:r>
                      <a:endParaRPr lang="en-SG" sz="1200">
                        <a:solidFill>
                          <a:schemeClr val="tx1"/>
                        </a:solidFill>
                        <a:effectLst/>
                        <a:latin typeface="Gill Sans MT" panose="020B0502020104020203"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SG" sz="1400">
                          <a:solidFill>
                            <a:schemeClr val="tx1"/>
                          </a:solidFill>
                          <a:effectLst/>
                          <a:latin typeface="Gill Sans MT" panose="020B0502020104020203" pitchFamily="34" charset="0"/>
                        </a:rPr>
                        <a:t>Quiz, </a:t>
                      </a:r>
                      <a:endParaRPr lang="en-SG" sz="1200">
                        <a:solidFill>
                          <a:schemeClr val="tx1"/>
                        </a:solidFill>
                        <a:effectLst/>
                        <a:latin typeface="Gill Sans MT" panose="020B0502020104020203"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SG" sz="1400">
                          <a:solidFill>
                            <a:schemeClr val="tx1"/>
                          </a:solidFill>
                          <a:effectLst/>
                          <a:latin typeface="Gill Sans MT" panose="020B0502020104020203" pitchFamily="34" charset="0"/>
                        </a:rPr>
                        <a:t>Team Project Assignment + Presentation </a:t>
                      </a:r>
                      <a:endParaRPr lang="en-SG" sz="1200">
                        <a:solidFill>
                          <a:schemeClr val="tx1"/>
                        </a:solidFill>
                        <a:effectLst/>
                        <a:latin typeface="Gill Sans MT" panose="020B0502020104020203"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SG" sz="1400">
                          <a:solidFill>
                            <a:schemeClr val="tx1"/>
                          </a:solidFill>
                          <a:effectLst/>
                          <a:latin typeface="Gill Sans MT" panose="020B0502020104020203" pitchFamily="34" charset="0"/>
                        </a:rPr>
                        <a:t>Class Participation + in-class presentation &amp; discussion</a:t>
                      </a:r>
                      <a:endParaRPr lang="en-SG" sz="12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tc>
                  <a:txBody>
                    <a:bodyPr/>
                    <a:lstStyle/>
                    <a:p>
                      <a:pPr>
                        <a:lnSpc>
                          <a:spcPct val="107000"/>
                        </a:lnSpc>
                        <a:spcAft>
                          <a:spcPts val="800"/>
                        </a:spcAft>
                      </a:pPr>
                      <a:r>
                        <a:rPr lang="en-SG" sz="1400" dirty="0">
                          <a:solidFill>
                            <a:schemeClr val="tx1"/>
                          </a:solidFill>
                          <a:effectLst/>
                          <a:latin typeface="Gill Sans MT" panose="020B0502020104020203" pitchFamily="34" charset="0"/>
                        </a:rPr>
                        <a:t>12 - 31</a:t>
                      </a:r>
                      <a:endParaRPr lang="en-SG" sz="1200" dirty="0">
                        <a:solidFill>
                          <a:schemeClr val="tx1"/>
                        </a:solidFill>
                        <a:effectLst/>
                        <a:latin typeface="Gill Sans MT" panose="020B0502020104020203" pitchFamily="34" charset="0"/>
                      </a:endParaRPr>
                    </a:p>
                    <a:p>
                      <a:pPr>
                        <a:lnSpc>
                          <a:spcPct val="107000"/>
                        </a:lnSpc>
                        <a:spcAft>
                          <a:spcPts val="800"/>
                        </a:spcAft>
                      </a:pPr>
                      <a:r>
                        <a:rPr lang="en-SG" sz="1400" dirty="0">
                          <a:solidFill>
                            <a:schemeClr val="tx1"/>
                          </a:solidFill>
                          <a:effectLst/>
                          <a:latin typeface="Gill Sans MT" panose="020B0502020104020203" pitchFamily="34" charset="0"/>
                        </a:rPr>
                        <a:t> </a:t>
                      </a:r>
                      <a:endParaRPr lang="en-SG" sz="12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extLst>
                  <a:ext uri="{0D108BD9-81ED-4DB2-BD59-A6C34878D82A}">
                    <a16:rowId xmlns:a16="http://schemas.microsoft.com/office/drawing/2014/main" val="2142758856"/>
                  </a:ext>
                </a:extLst>
              </a:tr>
              <a:tr h="523454">
                <a:tc>
                  <a:txBody>
                    <a:bodyPr/>
                    <a:lstStyle/>
                    <a:p>
                      <a:pPr>
                        <a:lnSpc>
                          <a:spcPct val="107000"/>
                        </a:lnSpc>
                        <a:spcAft>
                          <a:spcPts val="800"/>
                        </a:spcAft>
                      </a:pPr>
                      <a:r>
                        <a:rPr lang="en-SG" sz="1400">
                          <a:solidFill>
                            <a:schemeClr val="tx1"/>
                          </a:solidFill>
                          <a:effectLst/>
                          <a:latin typeface="Gill Sans MT" panose="020B0502020104020203" pitchFamily="34" charset="0"/>
                        </a:rPr>
                        <a:t>Miscellaneous Information</a:t>
                      </a:r>
                      <a:endParaRPr lang="en-SG" sz="12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tc>
                  <a:txBody>
                    <a:bodyPr/>
                    <a:lstStyle/>
                    <a:p>
                      <a:pPr>
                        <a:lnSpc>
                          <a:spcPct val="107000"/>
                        </a:lnSpc>
                        <a:spcAft>
                          <a:spcPts val="800"/>
                        </a:spcAft>
                      </a:pPr>
                      <a:r>
                        <a:rPr lang="en-SG" sz="14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rPr>
                        <a:t>32</a:t>
                      </a:r>
                      <a:endParaRPr lang="en-SG" sz="12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65476" marR="65476" marT="32738" marB="32738"/>
                </a:tc>
                <a:extLst>
                  <a:ext uri="{0D108BD9-81ED-4DB2-BD59-A6C34878D82A}">
                    <a16:rowId xmlns:a16="http://schemas.microsoft.com/office/drawing/2014/main" val="3963111407"/>
                  </a:ext>
                </a:extLst>
              </a:tr>
            </a:tbl>
          </a:graphicData>
        </a:graphic>
      </p:graphicFrame>
    </p:spTree>
    <p:extLst>
      <p:ext uri="{BB962C8B-B14F-4D97-AF65-F5344CB8AC3E}">
        <p14:creationId xmlns:p14="http://schemas.microsoft.com/office/powerpoint/2010/main" val="666966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923E-C3D2-7466-14B2-4480B1C7BF2B}"/>
              </a:ext>
            </a:extLst>
          </p:cNvPr>
          <p:cNvSpPr>
            <a:spLocks noGrp="1"/>
          </p:cNvSpPr>
          <p:nvPr>
            <p:ph type="title"/>
          </p:nvPr>
        </p:nvSpPr>
        <p:spPr>
          <a:xfrm>
            <a:off x="297712" y="116959"/>
            <a:ext cx="8603692" cy="624904"/>
          </a:xfrm>
        </p:spPr>
        <p:txBody>
          <a:bodyPr>
            <a:normAutofit fontScale="90000"/>
          </a:bodyPr>
          <a:lstStyle/>
          <a:p>
            <a:pPr lvl="0">
              <a:lnSpc>
                <a:spcPct val="107000"/>
              </a:lnSpc>
              <a:spcAft>
                <a:spcPts val="800"/>
              </a:spcAft>
            </a:pPr>
            <a:r>
              <a:rPr lang="en-SG" sz="2400" b="1" dirty="0">
                <a:effectLst/>
                <a:latin typeface="Gill Sans MT" panose="020B0502020104020203" pitchFamily="34" charset="0"/>
                <a:ea typeface="DengXian" panose="02010600030101010101" pitchFamily="2" charset="-122"/>
                <a:cs typeface="Times New Roman" panose="02020603050405020304" pitchFamily="18" charset="0"/>
              </a:rPr>
              <a:t>Group Assessment – Team Project Assignment (35% weightage)</a:t>
            </a:r>
            <a:endParaRPr lang="en-SG"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217C9363-D25C-2A57-BCD0-C73587F0D51C}"/>
              </a:ext>
            </a:extLst>
          </p:cNvPr>
          <p:cNvSpPr>
            <a:spLocks noGrp="1"/>
          </p:cNvSpPr>
          <p:nvPr>
            <p:ph idx="1"/>
          </p:nvPr>
        </p:nvSpPr>
        <p:spPr>
          <a:xfrm>
            <a:off x="122662" y="747900"/>
            <a:ext cx="9021337" cy="5341433"/>
          </a:xfrm>
        </p:spPr>
        <p:txBody>
          <a:bodyPr vert="horz" lIns="91440" tIns="45720" rIns="91440" bIns="45720" rtlCol="0" anchor="t">
            <a:noAutofit/>
          </a:bodyPr>
          <a:lstStyle/>
          <a:p>
            <a:pPr marL="57150" indent="0" algn="just">
              <a:spcBef>
                <a:spcPts val="0"/>
              </a:spcBef>
              <a:buNone/>
            </a:pPr>
            <a:r>
              <a:rPr lang="en-SG" sz="1800" dirty="0">
                <a:effectLst/>
                <a:latin typeface="Gill Sans MT" panose="020B0502020104020203" pitchFamily="34" charset="0"/>
                <a:ea typeface="DengXian" panose="02010600030101010101" pitchFamily="2" charset="-122"/>
                <a:cs typeface="Times New Roman" panose="02020603050405020304" pitchFamily="18" charset="0"/>
              </a:rPr>
              <a:t>Team Project assignment is one of the group assessment components which is divided into two sub-components: (1) Project work, and (2) Project presentation. Project work contribute 20% whereas the project presentation 15% to the total score. </a:t>
            </a:r>
          </a:p>
          <a:p>
            <a:pPr marL="57150" indent="0" algn="just">
              <a:lnSpc>
                <a:spcPct val="150000"/>
              </a:lnSpc>
              <a:spcAft>
                <a:spcPts val="800"/>
              </a:spcAft>
              <a:buNone/>
            </a:pPr>
            <a:r>
              <a:rPr lang="en-SG" sz="1600" b="1" dirty="0">
                <a:effectLst/>
                <a:latin typeface="Gill Sans MT" panose="020B0502020104020203" pitchFamily="34" charset="0"/>
                <a:ea typeface="DengXian" panose="02010600030101010101" pitchFamily="2" charset="-122"/>
                <a:cs typeface="Times New Roman" panose="02020603050405020304" pitchFamily="18" charset="0"/>
              </a:rPr>
              <a:t>Project Work – Innovative Cross-Module Project</a:t>
            </a:r>
            <a:endParaRPr lang="en-SG" sz="1500"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0"/>
              </a:spcBef>
            </a:pPr>
            <a:r>
              <a:rPr lang="en-SG" sz="1400" dirty="0">
                <a:effectLst/>
                <a:latin typeface="Gill Sans MT" panose="020B0502020104020203" pitchFamily="34" charset="0"/>
                <a:ea typeface="DengXian" panose="02010600030101010101" pitchFamily="2" charset="-122"/>
                <a:cs typeface="Times New Roman" panose="02020603050405020304" pitchFamily="18" charset="0"/>
              </a:rPr>
              <a:t>In this exciting assignment, each group will unleash their creative thinking and problem-solving skills by proposing an innovative idea that spans at </a:t>
            </a:r>
            <a:r>
              <a:rPr lang="en-SG" sz="1400" b="1" dirty="0">
                <a:effectLst/>
                <a:latin typeface="Gill Sans MT" panose="020B0502020104020203" pitchFamily="34" charset="0"/>
                <a:ea typeface="DengXian" panose="02010600030101010101" pitchFamily="2" charset="-122"/>
                <a:cs typeface="Times New Roman" panose="02020603050405020304" pitchFamily="18" charset="0"/>
              </a:rPr>
              <a:t>least two out of seven modules </a:t>
            </a:r>
            <a:r>
              <a:rPr lang="en-SG" sz="1400" dirty="0">
                <a:effectLst/>
                <a:latin typeface="Gill Sans MT" panose="020B0502020104020203" pitchFamily="34" charset="0"/>
                <a:ea typeface="DengXian" panose="02010600030101010101" pitchFamily="2" charset="-122"/>
                <a:cs typeface="Times New Roman" panose="02020603050405020304" pitchFamily="18" charset="0"/>
              </a:rPr>
              <a:t>they studied in this course. Your task is to identify problem statements within the selected/chosen CC0002 modules and to propose an approach to solve or tackle those problems. </a:t>
            </a:r>
            <a:r>
              <a:rPr lang="en-SG" sz="1400" dirty="0">
                <a:latin typeface="Gill Sans MT" panose="020B0502020104020203" pitchFamily="34" charset="0"/>
                <a:ea typeface="DengXian" panose="02010600030101010101" pitchFamily="2" charset="-122"/>
                <a:cs typeface="Times New Roman" panose="02020603050405020304" pitchFamily="18" charset="0"/>
              </a:rPr>
              <a:t>(Refer to student handbook for more details).</a:t>
            </a:r>
            <a:r>
              <a:rPr lang="en-SG" sz="2000" dirty="0">
                <a:effectLst/>
                <a:latin typeface="Gill Sans MT" panose="020B0502020104020203" pitchFamily="34" charset="0"/>
                <a:ea typeface="DengXian" panose="02010600030101010101" pitchFamily="2" charset="-122"/>
                <a:cs typeface="Times New Roman" panose="02020603050405020304" pitchFamily="18" charset="0"/>
              </a:rPr>
              <a:t> </a:t>
            </a:r>
          </a:p>
          <a:p>
            <a:pPr marL="0" indent="0" algn="just">
              <a:spcBef>
                <a:spcPts val="0"/>
              </a:spcBef>
              <a:buNone/>
            </a:pPr>
            <a:endParaRPr lang="en-SG" sz="1200" b="1" dirty="0">
              <a:effectLst/>
              <a:latin typeface="Gill Sans MT" panose="020B0502020104020203" pitchFamily="34" charset="0"/>
              <a:ea typeface="DengXian" panose="02010600030101010101" pitchFamily="2" charset="-122"/>
              <a:cs typeface="Times New Roman" panose="02020603050405020304" pitchFamily="18" charset="0"/>
            </a:endParaRPr>
          </a:p>
          <a:p>
            <a:pPr marL="0" indent="0" algn="just">
              <a:spcBef>
                <a:spcPts val="0"/>
              </a:spcBef>
              <a:buNone/>
            </a:pPr>
            <a:r>
              <a:rPr lang="en-SG" sz="1400" b="1" dirty="0">
                <a:effectLst/>
                <a:latin typeface="Gill Sans MT" panose="020B0502020104020203" pitchFamily="34" charset="0"/>
                <a:ea typeface="DengXian" panose="02010600030101010101" pitchFamily="2" charset="-122"/>
                <a:cs typeface="Times New Roman" panose="02020603050405020304" pitchFamily="18" charset="0"/>
              </a:rPr>
              <a:t>Project Presentation</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0"/>
              </a:spcBef>
            </a:pPr>
            <a:r>
              <a:rPr lang="en-SG" sz="1400" dirty="0">
                <a:effectLst/>
                <a:latin typeface="Gill Sans MT" panose="020B0502020104020203" pitchFamily="34" charset="0"/>
                <a:ea typeface="DengXian" panose="02010600030101010101" pitchFamily="2" charset="-122"/>
                <a:cs typeface="Times New Roman" panose="02020603050405020304" pitchFamily="18" charset="0"/>
              </a:rPr>
              <a:t>Each group to present their project work starting from week 12 and Week 13. Five groups will be presenting their work on week 12 and the remaining five groups will be presenting on week 13. The sequence of your presentation will be announced to you all by your respective instructors. On the presentation day – each group will be given 15 minutes where - in 10 minutes using their digital poster/power point slides, </a:t>
            </a:r>
            <a:r>
              <a:rPr lang="en-SG" sz="1400" b="1" dirty="0">
                <a:effectLst/>
                <a:latin typeface="Gill Sans MT" panose="020B0502020104020203" pitchFamily="34" charset="0"/>
                <a:ea typeface="DengXian" panose="02010600030101010101" pitchFamily="2" charset="-122"/>
                <a:cs typeface="Times New Roman" panose="02020603050405020304" pitchFamily="18" charset="0"/>
              </a:rPr>
              <a:t>each member of the team should present their part</a:t>
            </a:r>
            <a:r>
              <a:rPr lang="en-SG" sz="1400" dirty="0">
                <a:effectLst/>
                <a:latin typeface="Gill Sans MT" panose="020B0502020104020203" pitchFamily="34" charset="0"/>
                <a:ea typeface="DengXian" panose="02010600030101010101" pitchFamily="2" charset="-122"/>
                <a:cs typeface="Times New Roman" panose="02020603050405020304" pitchFamily="18" charset="0"/>
              </a:rPr>
              <a:t> they have worked to complete this project. Remaining 5 minutes will be allocated for questions and answers session. </a:t>
            </a:r>
          </a:p>
          <a:p>
            <a:pPr marL="0" indent="0" algn="just">
              <a:spcBef>
                <a:spcPts val="0"/>
              </a:spcBef>
              <a:buNone/>
            </a:pPr>
            <a:endParaRPr lang="en-SG" sz="1200" dirty="0">
              <a:latin typeface="Gill Sans MT" panose="020B0502020104020203" pitchFamily="34" charset="0"/>
              <a:ea typeface="DengXian" panose="02010600030101010101" pitchFamily="2" charset="-122"/>
              <a:cs typeface="Times New Roman" panose="02020603050405020304" pitchFamily="18" charset="0"/>
            </a:endParaRPr>
          </a:p>
          <a:p>
            <a:pPr marL="0" indent="0" algn="just">
              <a:lnSpc>
                <a:spcPct val="150000"/>
              </a:lnSpc>
              <a:spcAft>
                <a:spcPts val="800"/>
              </a:spcAft>
              <a:buNone/>
            </a:pPr>
            <a:r>
              <a:rPr lang="en-SG" sz="1200" b="1" u="sng" dirty="0">
                <a:effectLst/>
                <a:latin typeface="Gill Sans MT" panose="020B0502020104020203" pitchFamily="34" charset="0"/>
                <a:ea typeface="DengXian" panose="02010600030101010101" pitchFamily="2" charset="-122"/>
                <a:cs typeface="Times New Roman" panose="02020603050405020304" pitchFamily="18" charset="0"/>
              </a:rPr>
              <a:t>Project Assignment Deliverables: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spcBef>
                <a:spcPts val="0"/>
              </a:spcBef>
              <a:buFont typeface="+mj-lt"/>
              <a:buAutoNum type="arabicPeriod"/>
            </a:pPr>
            <a:r>
              <a:rPr lang="en-SG" sz="1200" dirty="0">
                <a:effectLst/>
                <a:latin typeface="Gill Sans MT" panose="020B0502020104020203" pitchFamily="34" charset="0"/>
                <a:ea typeface="DengXian" panose="02010600030101010101" pitchFamily="2" charset="-122"/>
                <a:cs typeface="Times New Roman" panose="02020603050405020304" pitchFamily="18" charset="0"/>
              </a:rPr>
              <a:t>Digital poster</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spcBef>
                <a:spcPts val="0"/>
              </a:spcBef>
              <a:buFont typeface="+mj-lt"/>
              <a:buAutoNum type="arabicPeriod"/>
            </a:pPr>
            <a:r>
              <a:rPr lang="en-SG" sz="1200" dirty="0">
                <a:effectLst/>
                <a:latin typeface="Gill Sans MT" panose="020B0502020104020203" pitchFamily="34" charset="0"/>
                <a:ea typeface="DengXian" panose="02010600030101010101" pitchFamily="2" charset="-122"/>
                <a:cs typeface="Times New Roman" panose="02020603050405020304" pitchFamily="18" charset="0"/>
              </a:rPr>
              <a:t>Five-minute video created using generated AI.</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spcBef>
                <a:spcPts val="0"/>
              </a:spcBef>
              <a:buFont typeface="+mj-lt"/>
              <a:buAutoNum type="arabicPeriod"/>
            </a:pPr>
            <a:r>
              <a:rPr lang="en-SG" sz="1200" dirty="0">
                <a:effectLst/>
                <a:latin typeface="Gill Sans MT" panose="020B0502020104020203" pitchFamily="34" charset="0"/>
                <a:ea typeface="DengXian" panose="02010600030101010101" pitchFamily="2" charset="-122"/>
                <a:cs typeface="Times New Roman" panose="02020603050405020304" pitchFamily="18" charset="0"/>
              </a:rPr>
              <a:t>Presentation</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mj-lt"/>
              <a:buAutoNum type="alphaLcPeriod"/>
            </a:pPr>
            <a:r>
              <a:rPr lang="en-SG" sz="1200" dirty="0">
                <a:effectLst/>
                <a:latin typeface="Gill Sans MT" panose="020B0502020104020203" pitchFamily="34" charset="0"/>
                <a:ea typeface="DengXian" panose="02010600030101010101" pitchFamily="2" charset="-122"/>
                <a:cs typeface="Times New Roman" panose="02020603050405020304" pitchFamily="18" charset="0"/>
              </a:rPr>
              <a:t>Using digital poster/power point slides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mj-lt"/>
              <a:buAutoNum type="alphaLcPeriod"/>
            </a:pPr>
            <a:r>
              <a:rPr lang="en-SG" sz="1200" dirty="0">
                <a:effectLst/>
                <a:latin typeface="Gill Sans MT" panose="020B0502020104020203" pitchFamily="34" charset="0"/>
                <a:ea typeface="DengXian" panose="02010600030101010101" pitchFamily="2" charset="-122"/>
                <a:cs typeface="Times New Roman" panose="02020603050405020304" pitchFamily="18" charset="0"/>
              </a:rPr>
              <a:t>Question and Answer</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spcBef>
                <a:spcPts val="0"/>
              </a:spcBef>
              <a:buNone/>
            </a:pP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spcBef>
                <a:spcPts val="0"/>
              </a:spcBef>
              <a:buNone/>
            </a:pP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2F942C-C78A-9568-401D-BEBC36D693AC}"/>
              </a:ext>
            </a:extLst>
          </p:cNvPr>
          <p:cNvSpPr>
            <a:spLocks noGrp="1"/>
          </p:cNvSpPr>
          <p:nvPr>
            <p:ph type="sldNum" sz="quarter" idx="12"/>
          </p:nvPr>
        </p:nvSpPr>
        <p:spPr/>
        <p:txBody>
          <a:bodyPr/>
          <a:lstStyle/>
          <a:p>
            <a:fld id="{8E6562B1-0B0F-0246-9532-09536BC2AE59}" type="slidenum">
              <a:rPr lang="en-US" smtClean="0"/>
              <a:t>20</a:t>
            </a:fld>
            <a:endParaRPr lang="en-US"/>
          </a:p>
        </p:txBody>
      </p:sp>
    </p:spTree>
    <p:extLst>
      <p:ext uri="{BB962C8B-B14F-4D97-AF65-F5344CB8AC3E}">
        <p14:creationId xmlns:p14="http://schemas.microsoft.com/office/powerpoint/2010/main" val="3258858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923E-C3D2-7466-14B2-4480B1C7BF2B}"/>
              </a:ext>
            </a:extLst>
          </p:cNvPr>
          <p:cNvSpPr>
            <a:spLocks noGrp="1"/>
          </p:cNvSpPr>
          <p:nvPr>
            <p:ph type="title"/>
          </p:nvPr>
        </p:nvSpPr>
        <p:spPr>
          <a:xfrm>
            <a:off x="297712" y="116959"/>
            <a:ext cx="8603692" cy="624904"/>
          </a:xfrm>
        </p:spPr>
        <p:txBody>
          <a:bodyPr>
            <a:normAutofit fontScale="90000"/>
          </a:bodyPr>
          <a:lstStyle/>
          <a:p>
            <a:pPr lvl="0">
              <a:lnSpc>
                <a:spcPct val="107000"/>
              </a:lnSpc>
              <a:spcAft>
                <a:spcPts val="800"/>
              </a:spcAft>
            </a:pPr>
            <a:r>
              <a:rPr lang="en-SG" sz="2400" b="1" dirty="0">
                <a:effectLst/>
                <a:latin typeface="Gill Sans MT" panose="020B0502020104020203" pitchFamily="34" charset="0"/>
                <a:ea typeface="DengXian" panose="02010600030101010101" pitchFamily="2" charset="-122"/>
                <a:cs typeface="Times New Roman" panose="02020603050405020304" pitchFamily="18" charset="0"/>
              </a:rPr>
              <a:t>Group Assessment – Team Project Assignment (35% weightage)</a:t>
            </a:r>
            <a:endParaRPr lang="en-SG"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217C9363-D25C-2A57-BCD0-C73587F0D51C}"/>
              </a:ext>
            </a:extLst>
          </p:cNvPr>
          <p:cNvSpPr>
            <a:spLocks noGrp="1"/>
          </p:cNvSpPr>
          <p:nvPr>
            <p:ph idx="1"/>
          </p:nvPr>
        </p:nvSpPr>
        <p:spPr>
          <a:xfrm>
            <a:off x="122662" y="992459"/>
            <a:ext cx="9021337" cy="5341433"/>
          </a:xfrm>
        </p:spPr>
        <p:txBody>
          <a:bodyPr vert="horz" lIns="91440" tIns="45720" rIns="91440" bIns="45720" rtlCol="0" anchor="t">
            <a:noAutofit/>
          </a:bodyPr>
          <a:lstStyle/>
          <a:p>
            <a:pPr marL="0" indent="0" algn="just">
              <a:spcBef>
                <a:spcPts val="0"/>
              </a:spcBef>
              <a:buNone/>
            </a:pPr>
            <a:r>
              <a:rPr lang="en-SG" sz="1400" b="1" u="sng" dirty="0">
                <a:effectLst/>
                <a:latin typeface="Gill Sans MT" panose="020B0502020104020203" pitchFamily="34" charset="0"/>
                <a:ea typeface="DengXian" panose="02010600030101010101" pitchFamily="2" charset="-122"/>
                <a:cs typeface="Times New Roman" panose="02020603050405020304" pitchFamily="18" charset="0"/>
              </a:rPr>
              <a:t>Project Assignment Components (both Project work + Presentation):</a:t>
            </a:r>
          </a:p>
          <a:p>
            <a:pPr marL="0" indent="0" algn="just">
              <a:spcBef>
                <a:spcPts val="0"/>
              </a:spcBef>
              <a:buNone/>
            </a:pP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spcBef>
                <a:spcPts val="0"/>
              </a:spcBef>
              <a:buFont typeface="+mj-lt"/>
              <a:buAutoNum type="arabicPeriod"/>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Idea Proposal and Problem Statement:</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As a group, select two modules from the CC0002 course that you believe can be combined to address a meaningful real-world challenge.</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Identify specific problem statements within these chosen modules that your project aims to solve or answer.</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Present a concise proposal outlining your idea, including how it relates to both modules and why it’s worth pursuing.</a:t>
            </a:r>
          </a:p>
          <a:p>
            <a:pPr marL="457200" lvl="1" indent="0" algn="just">
              <a:spcBef>
                <a:spcPts val="0"/>
              </a:spcBef>
              <a:buNone/>
            </a:pP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spcBef>
                <a:spcPts val="0"/>
              </a:spcBef>
              <a:buFont typeface="+mj-lt"/>
              <a:buAutoNum type="arabicPeriod"/>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Detailed Design Approach:</a:t>
            </a:r>
          </a:p>
          <a:p>
            <a:pPr lvl="1" indent="-34290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Explain the data sources that will fuel your project, detailing their relevance to each module and the overall problem.</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lvl="1" indent="-34290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Elaborate on the analysis methods and approaches you intend to employ. Compare the novelty of your approach with existing solutions.</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lvl="1" indent="-34290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Discuss how your innovative fusion of concepts from the two modules contributes to a more holistic solution.</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lvl="1" indent="-34290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Your design approach should be backed up with proper review of research work or journal articles.</a:t>
            </a:r>
          </a:p>
          <a:p>
            <a:pPr marL="400050" lvl="1" indent="0" algn="just">
              <a:spcBef>
                <a:spcPts val="0"/>
              </a:spcBef>
              <a:buNone/>
            </a:pP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just">
              <a:spcBef>
                <a:spcPts val="0"/>
              </a:spcBef>
              <a:buNone/>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3. 	Outcome and Future Possibilities:</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Clearly define the anticipated outcome of your design approach. Will it answer or solve the identified problem statements?</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Reflect on the potential impact of your project in addressing the challenges at hand using CC0002 concepts.</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Envision and describe possible future directions for your project, such as extensions, improvements, or applications in related domains.</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spcBef>
                <a:spcPts val="0"/>
              </a:spcBef>
              <a:buNone/>
            </a:pPr>
            <a:endParaRPr lang="en-SG" sz="20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2F942C-C78A-9568-401D-BEBC36D693AC}"/>
              </a:ext>
            </a:extLst>
          </p:cNvPr>
          <p:cNvSpPr>
            <a:spLocks noGrp="1"/>
          </p:cNvSpPr>
          <p:nvPr>
            <p:ph type="sldNum" sz="quarter" idx="12"/>
          </p:nvPr>
        </p:nvSpPr>
        <p:spPr/>
        <p:txBody>
          <a:bodyPr/>
          <a:lstStyle/>
          <a:p>
            <a:fld id="{8E6562B1-0B0F-0246-9532-09536BC2AE59}" type="slidenum">
              <a:rPr lang="en-US" smtClean="0"/>
              <a:t>21</a:t>
            </a:fld>
            <a:endParaRPr lang="en-US"/>
          </a:p>
        </p:txBody>
      </p:sp>
    </p:spTree>
    <p:extLst>
      <p:ext uri="{BB962C8B-B14F-4D97-AF65-F5344CB8AC3E}">
        <p14:creationId xmlns:p14="http://schemas.microsoft.com/office/powerpoint/2010/main" val="4014749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923E-C3D2-7466-14B2-4480B1C7BF2B}"/>
              </a:ext>
            </a:extLst>
          </p:cNvPr>
          <p:cNvSpPr>
            <a:spLocks noGrp="1"/>
          </p:cNvSpPr>
          <p:nvPr>
            <p:ph type="title"/>
          </p:nvPr>
        </p:nvSpPr>
        <p:spPr>
          <a:xfrm>
            <a:off x="297712" y="116959"/>
            <a:ext cx="8603692" cy="624904"/>
          </a:xfrm>
        </p:spPr>
        <p:txBody>
          <a:bodyPr>
            <a:normAutofit fontScale="90000"/>
          </a:bodyPr>
          <a:lstStyle/>
          <a:p>
            <a:pPr lvl="0">
              <a:lnSpc>
                <a:spcPct val="107000"/>
              </a:lnSpc>
              <a:spcAft>
                <a:spcPts val="800"/>
              </a:spcAft>
            </a:pPr>
            <a:r>
              <a:rPr lang="en-SG" sz="2400" b="1" dirty="0">
                <a:effectLst/>
                <a:latin typeface="Gill Sans MT" panose="020B0502020104020203" pitchFamily="34" charset="0"/>
                <a:ea typeface="DengXian" panose="02010600030101010101" pitchFamily="2" charset="-122"/>
                <a:cs typeface="Times New Roman" panose="02020603050405020304" pitchFamily="18" charset="0"/>
              </a:rPr>
              <a:t>Group Assessment – Team Project Assignment (35% weightage)</a:t>
            </a:r>
            <a:endParaRPr lang="en-SG"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217C9363-D25C-2A57-BCD0-C73587F0D51C}"/>
              </a:ext>
            </a:extLst>
          </p:cNvPr>
          <p:cNvSpPr>
            <a:spLocks noGrp="1"/>
          </p:cNvSpPr>
          <p:nvPr>
            <p:ph idx="1"/>
          </p:nvPr>
        </p:nvSpPr>
        <p:spPr>
          <a:xfrm>
            <a:off x="122662" y="992459"/>
            <a:ext cx="9021337" cy="5341433"/>
          </a:xfrm>
        </p:spPr>
        <p:txBody>
          <a:bodyPr vert="horz" lIns="91440" tIns="45720" rIns="91440" bIns="45720" rtlCol="0" anchor="t">
            <a:noAutofit/>
          </a:bodyPr>
          <a:lstStyle/>
          <a:p>
            <a:pPr marL="0" indent="0" algn="just">
              <a:spcBef>
                <a:spcPts val="0"/>
              </a:spcBef>
              <a:buNone/>
            </a:pPr>
            <a:r>
              <a:rPr lang="en-SG" sz="1400" b="1" u="sng" dirty="0">
                <a:effectLst/>
                <a:latin typeface="Gill Sans MT" panose="020B0502020104020203" pitchFamily="34" charset="0"/>
                <a:ea typeface="DengXian" panose="02010600030101010101" pitchFamily="2" charset="-122"/>
                <a:cs typeface="Times New Roman" panose="02020603050405020304" pitchFamily="18" charset="0"/>
              </a:rPr>
              <a:t>Project Assignment Components (both Project work + Presentation):</a:t>
            </a:r>
          </a:p>
          <a:p>
            <a:pPr marL="0" indent="0" algn="just">
              <a:spcBef>
                <a:spcPts val="0"/>
              </a:spcBef>
              <a:buNone/>
            </a:pP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just">
              <a:spcBef>
                <a:spcPts val="0"/>
              </a:spcBef>
              <a:buNone/>
            </a:pPr>
            <a:r>
              <a:rPr lang="en-US" sz="1200" dirty="0">
                <a:effectLst/>
                <a:latin typeface="Gill Sans MT" panose="020B0502020104020203" pitchFamily="34" charset="0"/>
                <a:ea typeface="DengXian" panose="02010600030101010101" pitchFamily="2" charset="-122"/>
                <a:cs typeface="Times New Roman" panose="02020603050405020304" pitchFamily="18" charset="0"/>
              </a:rPr>
              <a:t>4.</a:t>
            </a:r>
            <a:r>
              <a:rPr lang="en-US" sz="1400" dirty="0">
                <a:effectLst/>
                <a:latin typeface="Gill Sans MT" panose="020B0502020104020203" pitchFamily="34" charset="0"/>
                <a:ea typeface="DengXian" panose="02010600030101010101" pitchFamily="2" charset="-122"/>
                <a:cs typeface="Times New Roman" panose="02020603050405020304" pitchFamily="18" charset="0"/>
              </a:rPr>
              <a:t>	Poster Creation and Presentation:</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Create a visually appealing digital poster of size A0 or A1 (Portrait/Landscape) that concisely summarizes your project. </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Include above mentioned 3 sections that introduce the problem statements, outline your approach, highlight key findings, and provide a glimpse of future possibilities.</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Utilize visuals, diagrams, and infographics to make your poster engaging and easy to understand.</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Your group will be presenting this created poster either using the poster or power point slides </a:t>
            </a:r>
            <a:r>
              <a:rPr lang="en-US" sz="1400" b="1" dirty="0">
                <a:effectLst/>
                <a:latin typeface="Gill Sans MT" panose="020B0502020104020203" pitchFamily="34" charset="0"/>
                <a:ea typeface="DengXian" panose="02010600030101010101" pitchFamily="2" charset="-122"/>
                <a:cs typeface="Times New Roman" panose="02020603050405020304" pitchFamily="18" charset="0"/>
              </a:rPr>
              <a:t>in ten minutes</a:t>
            </a:r>
            <a:r>
              <a:rPr lang="en-US" sz="1400" dirty="0">
                <a:effectLst/>
                <a:latin typeface="Gill Sans MT" panose="020B0502020104020203" pitchFamily="34" charset="0"/>
                <a:ea typeface="DengXian" panose="02010600030101010101" pitchFamily="2" charset="-122"/>
                <a:cs typeface="Times New Roman" panose="02020603050405020304" pitchFamily="18" charset="0"/>
              </a:rPr>
              <a:t> during the presentation slot allocated either in week 12 or week 13. </a:t>
            </a:r>
            <a:endParaRPr lang="en-SG" sz="14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Samples of posters will be uploaded in </a:t>
            </a:r>
            <a:r>
              <a:rPr lang="en-US" sz="1400" dirty="0" err="1">
                <a:effectLst/>
                <a:latin typeface="Gill Sans MT" panose="020B0502020104020203" pitchFamily="34" charset="0"/>
                <a:ea typeface="DengXian" panose="02010600030101010101" pitchFamily="2" charset="-122"/>
                <a:cs typeface="Times New Roman" panose="02020603050405020304" pitchFamily="18" charset="0"/>
              </a:rPr>
              <a:t>NTULearn</a:t>
            </a:r>
            <a:r>
              <a:rPr lang="en-US" sz="1400" dirty="0">
                <a:effectLst/>
                <a:latin typeface="Gill Sans MT" panose="020B0502020104020203" pitchFamily="34" charset="0"/>
                <a:ea typeface="DengXian" panose="02010600030101010101" pitchFamily="2" charset="-122"/>
                <a:cs typeface="Times New Roman" panose="02020603050405020304" pitchFamily="18" charset="0"/>
              </a:rPr>
              <a:t> for your reference.</a:t>
            </a:r>
          </a:p>
          <a:p>
            <a:pPr marL="457200" lvl="1" indent="0" algn="just">
              <a:spcBef>
                <a:spcPts val="0"/>
              </a:spcBef>
              <a:buNone/>
            </a:pP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0" lvl="0" indent="0" algn="just">
              <a:spcBef>
                <a:spcPts val="0"/>
              </a:spcBef>
              <a:buNone/>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5.	Video Creation:</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Develop a dynamic 4 – </a:t>
            </a:r>
            <a:r>
              <a:rPr lang="en-US" sz="1400" b="1" dirty="0">
                <a:effectLst/>
                <a:latin typeface="Gill Sans MT" panose="020B0502020104020203" pitchFamily="34" charset="0"/>
                <a:ea typeface="DengXian" panose="02010600030101010101" pitchFamily="2" charset="-122"/>
                <a:cs typeface="Times New Roman" panose="02020603050405020304" pitchFamily="18" charset="0"/>
              </a:rPr>
              <a:t>5 minutes video</a:t>
            </a:r>
            <a:r>
              <a:rPr lang="en-US" sz="1400" dirty="0">
                <a:effectLst/>
                <a:latin typeface="Gill Sans MT" panose="020B0502020104020203" pitchFamily="34" charset="0"/>
                <a:ea typeface="DengXian" panose="02010600030101010101" pitchFamily="2" charset="-122"/>
                <a:cs typeface="Times New Roman" panose="02020603050405020304" pitchFamily="18" charset="0"/>
              </a:rPr>
              <a:t> using any generative AI tools of your choice that effectively communicates your project’s essence and value. </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Begin with a captivating introduction that hooks the audience and emphasizes the significance of your project design approach in the AI-driven digital world.</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Provide an overview of the problem statements, showcasing your interdisciplinary approach.</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Explain the data-driven and AI-powered (if any) components of your design approach, taken to obtain solution to the problem statements, by highlighting the novel aspects of your project compared to existing ones.</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Conclude with a forward-looking segment that discusses the broader implications and potential future applications of your project.</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742950" lvl="1" indent="-285750" algn="just">
              <a:spcBef>
                <a:spcPts val="0"/>
              </a:spcBef>
              <a:buFont typeface="Symbol" panose="05050102010706020507" pitchFamily="18" charset="2"/>
              <a:buChar char=""/>
            </a:pPr>
            <a:r>
              <a:rPr lang="en-US" sz="1400" dirty="0">
                <a:effectLst/>
                <a:latin typeface="Gill Sans MT" panose="020B0502020104020203" pitchFamily="34" charset="0"/>
                <a:ea typeface="DengXian" panose="02010600030101010101" pitchFamily="2" charset="-122"/>
                <a:cs typeface="Times New Roman" panose="02020603050405020304" pitchFamily="18" charset="0"/>
              </a:rPr>
              <a:t>Samples of videos will be uploaded in </a:t>
            </a:r>
            <a:r>
              <a:rPr lang="en-US" sz="1400" dirty="0" err="1">
                <a:effectLst/>
                <a:latin typeface="Gill Sans MT" panose="020B0502020104020203" pitchFamily="34" charset="0"/>
                <a:ea typeface="DengXian" panose="02010600030101010101" pitchFamily="2" charset="-122"/>
                <a:cs typeface="Times New Roman" panose="02020603050405020304" pitchFamily="18" charset="0"/>
              </a:rPr>
              <a:t>NTULearn</a:t>
            </a:r>
            <a:r>
              <a:rPr lang="en-US" sz="1400" dirty="0">
                <a:effectLst/>
                <a:latin typeface="Gill Sans MT" panose="020B0502020104020203" pitchFamily="34" charset="0"/>
                <a:ea typeface="DengXian" panose="02010600030101010101" pitchFamily="2" charset="-122"/>
                <a:cs typeface="Times New Roman" panose="02020603050405020304" pitchFamily="18" charset="0"/>
              </a:rPr>
              <a:t> for your reference.</a:t>
            </a: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0" indent="0" algn="just">
              <a:spcBef>
                <a:spcPts val="0"/>
              </a:spcBef>
              <a:buNone/>
            </a:pPr>
            <a:endParaRPr lang="en-SG" sz="1200" dirty="0">
              <a:effectLst/>
              <a:latin typeface="Gill Sans MT" panose="020B0502020104020203" pitchFamily="34" charset="0"/>
              <a:ea typeface="DengXian" panose="02010600030101010101" pitchFamily="2" charset="-122"/>
              <a:cs typeface="Times New Roman" panose="02020603050405020304" pitchFamily="18" charset="0"/>
            </a:endParaRPr>
          </a:p>
          <a:p>
            <a:pPr marL="0" indent="0" algn="just">
              <a:spcBef>
                <a:spcPts val="0"/>
              </a:spcBef>
              <a:buNone/>
            </a:pPr>
            <a:endParaRPr lang="en-SG" sz="20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2F942C-C78A-9568-401D-BEBC36D693AC}"/>
              </a:ext>
            </a:extLst>
          </p:cNvPr>
          <p:cNvSpPr>
            <a:spLocks noGrp="1"/>
          </p:cNvSpPr>
          <p:nvPr>
            <p:ph type="sldNum" sz="quarter" idx="12"/>
          </p:nvPr>
        </p:nvSpPr>
        <p:spPr/>
        <p:txBody>
          <a:bodyPr/>
          <a:lstStyle/>
          <a:p>
            <a:fld id="{8E6562B1-0B0F-0246-9532-09536BC2AE59}" type="slidenum">
              <a:rPr lang="en-US" smtClean="0"/>
              <a:t>22</a:t>
            </a:fld>
            <a:endParaRPr lang="en-US"/>
          </a:p>
        </p:txBody>
      </p:sp>
    </p:spTree>
    <p:extLst>
      <p:ext uri="{BB962C8B-B14F-4D97-AF65-F5344CB8AC3E}">
        <p14:creationId xmlns:p14="http://schemas.microsoft.com/office/powerpoint/2010/main" val="1155380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923E-C3D2-7466-14B2-4480B1C7BF2B}"/>
              </a:ext>
            </a:extLst>
          </p:cNvPr>
          <p:cNvSpPr>
            <a:spLocks noGrp="1"/>
          </p:cNvSpPr>
          <p:nvPr>
            <p:ph type="title"/>
          </p:nvPr>
        </p:nvSpPr>
        <p:spPr>
          <a:xfrm>
            <a:off x="297712" y="116959"/>
            <a:ext cx="8603692" cy="624904"/>
          </a:xfrm>
        </p:spPr>
        <p:txBody>
          <a:bodyPr>
            <a:normAutofit fontScale="90000"/>
          </a:bodyPr>
          <a:lstStyle/>
          <a:p>
            <a:pPr lvl="0">
              <a:lnSpc>
                <a:spcPct val="107000"/>
              </a:lnSpc>
              <a:spcAft>
                <a:spcPts val="800"/>
              </a:spcAft>
            </a:pPr>
            <a:r>
              <a:rPr lang="en-SG" sz="2400" b="1" dirty="0">
                <a:effectLst/>
                <a:latin typeface="Gill Sans MT" panose="020B0502020104020203" pitchFamily="34" charset="0"/>
                <a:ea typeface="DengXian" panose="02010600030101010101" pitchFamily="2" charset="-122"/>
                <a:cs typeface="Times New Roman" panose="02020603050405020304" pitchFamily="18" charset="0"/>
              </a:rPr>
              <a:t>Group Assessment – Team Project Assignment (35% weightage)</a:t>
            </a:r>
            <a:endParaRPr lang="en-SG"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217C9363-D25C-2A57-BCD0-C73587F0D51C}"/>
              </a:ext>
            </a:extLst>
          </p:cNvPr>
          <p:cNvSpPr>
            <a:spLocks noGrp="1"/>
          </p:cNvSpPr>
          <p:nvPr>
            <p:ph idx="1"/>
          </p:nvPr>
        </p:nvSpPr>
        <p:spPr>
          <a:xfrm>
            <a:off x="122662" y="992459"/>
            <a:ext cx="9021337" cy="5341433"/>
          </a:xfrm>
        </p:spPr>
        <p:txBody>
          <a:bodyPr vert="horz" lIns="91440" tIns="45720" rIns="91440" bIns="45720" rtlCol="0" anchor="t">
            <a:noAutofit/>
          </a:bodyPr>
          <a:lstStyle/>
          <a:p>
            <a:pPr marL="0" lvl="0" indent="0" algn="just">
              <a:lnSpc>
                <a:spcPct val="150000"/>
              </a:lnSpc>
              <a:buNone/>
            </a:pPr>
            <a:r>
              <a:rPr lang="en-SG" sz="2000" b="1" u="sng" dirty="0">
                <a:effectLst/>
                <a:latin typeface="Gill Sans MT" panose="020B0502020104020203" pitchFamily="34" charset="0"/>
                <a:ea typeface="DengXian" panose="02010600030101010101" pitchFamily="2" charset="-122"/>
                <a:cs typeface="Times New Roman" panose="02020603050405020304" pitchFamily="18" charset="0"/>
              </a:rPr>
              <a:t>Project Assignment: </a:t>
            </a:r>
          </a:p>
          <a:p>
            <a:pPr marL="0" lvl="0" indent="0" algn="just">
              <a:lnSpc>
                <a:spcPct val="150000"/>
              </a:lnSpc>
              <a:buNone/>
            </a:pPr>
            <a:r>
              <a:rPr lang="en-US" sz="2000" dirty="0">
                <a:effectLst/>
                <a:latin typeface="Gill Sans MT" panose="020B0502020104020203" pitchFamily="34" charset="0"/>
                <a:ea typeface="DengXian" panose="02010600030101010101" pitchFamily="2" charset="-122"/>
                <a:cs typeface="Times New Roman" panose="02020603050405020304" pitchFamily="18" charset="0"/>
              </a:rPr>
              <a:t>Submission Guidelines:</a:t>
            </a:r>
            <a:endParaRPr lang="en-SG" sz="2000" dirty="0">
              <a:effectLst/>
              <a:latin typeface="Gill Sans MT" panose="020B0502020104020203" pitchFamily="34" charset="0"/>
              <a:ea typeface="DengXian" panose="02010600030101010101" pitchFamily="2" charset="-122"/>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000" dirty="0">
                <a:effectLst/>
                <a:latin typeface="Gill Sans MT" panose="020B0502020104020203" pitchFamily="34" charset="0"/>
                <a:ea typeface="DengXian" panose="02010600030101010101" pitchFamily="2" charset="-122"/>
                <a:cs typeface="Times New Roman" panose="02020603050405020304" pitchFamily="18" charset="0"/>
              </a:rPr>
              <a:t>Submit your detailed project proposal poster in a digital format, and a link to your video. </a:t>
            </a:r>
            <a:r>
              <a:rPr lang="en-SG" sz="2000" dirty="0">
                <a:effectLst/>
                <a:latin typeface="Gill Sans MT" panose="020B0502020104020203" pitchFamily="34" charset="0"/>
                <a:ea typeface="DengXian" panose="02010600030101010101" pitchFamily="2" charset="-122"/>
                <a:cs typeface="Times New Roman" panose="02020603050405020304" pitchFamily="18" charset="0"/>
              </a:rPr>
              <a:t>No report submission is required, only the poster and video developed must be submitted before the deadline.</a:t>
            </a:r>
          </a:p>
          <a:p>
            <a:pPr marL="457200" algn="just">
              <a:lnSpc>
                <a:spcPct val="150000"/>
              </a:lnSpc>
              <a:spcAft>
                <a:spcPts val="800"/>
              </a:spcAft>
            </a:pPr>
            <a:r>
              <a:rPr lang="en-SG" sz="2000" b="1" u="sng" dirty="0">
                <a:effectLst/>
                <a:latin typeface="Gill Sans MT" panose="020B0502020104020203" pitchFamily="34" charset="0"/>
                <a:ea typeface="DengXian" panose="02010600030101010101" pitchFamily="2" charset="-122"/>
                <a:cs typeface="Times New Roman" panose="02020603050405020304" pitchFamily="18" charset="0"/>
              </a:rPr>
              <a:t>Deadline to submit poster + video of your project work is on </a:t>
            </a:r>
            <a:r>
              <a:rPr lang="en-SG" sz="1800" b="1" u="sng" dirty="0">
                <a:effectLst/>
                <a:latin typeface="Gill Sans MT" panose="020B0502020104020203" pitchFamily="34" charset="0"/>
                <a:ea typeface="DengXian" panose="02010600030101010101" pitchFamily="2" charset="-122"/>
                <a:cs typeface="Times New Roman" panose="02020603050405020304" pitchFamily="18" charset="0"/>
              </a:rPr>
              <a:t>Sunday 7</a:t>
            </a:r>
            <a:r>
              <a:rPr lang="en-SG" sz="1800" b="1" u="sng" baseline="30000" dirty="0">
                <a:effectLst/>
                <a:latin typeface="Gill Sans MT" panose="020B0502020104020203" pitchFamily="34" charset="0"/>
                <a:ea typeface="DengXian" panose="02010600030101010101" pitchFamily="2" charset="-122"/>
                <a:cs typeface="Times New Roman" panose="02020603050405020304" pitchFamily="18" charset="0"/>
              </a:rPr>
              <a:t>th</a:t>
            </a:r>
            <a:r>
              <a:rPr lang="en-SG" sz="1800" b="1" u="sng" dirty="0">
                <a:effectLst/>
                <a:latin typeface="Gill Sans MT" panose="020B0502020104020203" pitchFamily="34" charset="0"/>
                <a:ea typeface="DengXian" panose="02010600030101010101" pitchFamily="2" charset="-122"/>
                <a:cs typeface="Times New Roman" panose="02020603050405020304" pitchFamily="18" charset="0"/>
              </a:rPr>
              <a:t>, April, 11:59pm </a:t>
            </a:r>
            <a:r>
              <a:rPr lang="en-SG" sz="2000" b="1" u="sng" dirty="0">
                <a:effectLst/>
                <a:latin typeface="Gill Sans MT" panose="020B0502020104020203" pitchFamily="34" charset="0"/>
                <a:ea typeface="DengXian" panose="02010600030101010101" pitchFamily="2" charset="-122"/>
                <a:cs typeface="Times New Roman" panose="02020603050405020304" pitchFamily="18" charset="0"/>
              </a:rPr>
              <a:t> (before the presentation). </a:t>
            </a:r>
            <a:endParaRPr lang="en-SG" sz="2000" u="sng" dirty="0">
              <a:effectLst/>
              <a:latin typeface="Gill Sans MT" panose="020B0502020104020203" pitchFamily="34" charset="0"/>
              <a:ea typeface="DengXian" panose="02010600030101010101" pitchFamily="2" charset="-122"/>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SG" sz="2000" dirty="0">
                <a:effectLst/>
                <a:latin typeface="Gill Sans MT" panose="020B0502020104020203" pitchFamily="34" charset="0"/>
                <a:ea typeface="DengXian" panose="02010600030101010101" pitchFamily="2" charset="-122"/>
                <a:cs typeface="Times New Roman" panose="02020603050405020304" pitchFamily="18" charset="0"/>
              </a:rPr>
              <a:t>Make sure to acknowledge any external resources used and provide references where necessary.</a:t>
            </a:r>
          </a:p>
          <a:p>
            <a:pPr marL="0" indent="0" algn="just">
              <a:spcBef>
                <a:spcPts val="0"/>
              </a:spcBef>
              <a:buNone/>
            </a:pPr>
            <a:endParaRPr lang="en-SG" sz="2400" dirty="0">
              <a:effectLst/>
              <a:latin typeface="Gill Sans MT" panose="020B0502020104020203" pitchFamily="34" charset="0"/>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2F942C-C78A-9568-401D-BEBC36D693AC}"/>
              </a:ext>
            </a:extLst>
          </p:cNvPr>
          <p:cNvSpPr>
            <a:spLocks noGrp="1"/>
          </p:cNvSpPr>
          <p:nvPr>
            <p:ph type="sldNum" sz="quarter" idx="12"/>
          </p:nvPr>
        </p:nvSpPr>
        <p:spPr/>
        <p:txBody>
          <a:bodyPr/>
          <a:lstStyle/>
          <a:p>
            <a:fld id="{8E6562B1-0B0F-0246-9532-09536BC2AE59}" type="slidenum">
              <a:rPr lang="en-US" smtClean="0"/>
              <a:t>23</a:t>
            </a:fld>
            <a:endParaRPr lang="en-US"/>
          </a:p>
        </p:txBody>
      </p:sp>
    </p:spTree>
    <p:extLst>
      <p:ext uri="{BB962C8B-B14F-4D97-AF65-F5344CB8AC3E}">
        <p14:creationId xmlns:p14="http://schemas.microsoft.com/office/powerpoint/2010/main" val="1946618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977D-ECE0-4D59-A52C-07E25103F13C}"/>
              </a:ext>
            </a:extLst>
          </p:cNvPr>
          <p:cNvSpPr>
            <a:spLocks noGrp="1"/>
          </p:cNvSpPr>
          <p:nvPr>
            <p:ph type="title"/>
          </p:nvPr>
        </p:nvSpPr>
        <p:spPr>
          <a:xfrm>
            <a:off x="308472" y="62817"/>
            <a:ext cx="8229600" cy="545977"/>
          </a:xfrm>
        </p:spPr>
        <p:txBody>
          <a:bodyPr>
            <a:normAutofit/>
          </a:bodyPr>
          <a:lstStyle/>
          <a:p>
            <a:r>
              <a:rPr lang="en-US" sz="2400" dirty="0">
                <a:latin typeface="Gill Sans MT" panose="020B0502020104020203" pitchFamily="34" charset="0"/>
                <a:ea typeface="Verdana"/>
                <a:cs typeface="Calibri"/>
              </a:rPr>
              <a:t>Team Project Assignment - Rubrics</a:t>
            </a:r>
            <a:endParaRPr lang="en-SG" sz="2400" dirty="0">
              <a:latin typeface="+mn-lt"/>
            </a:endParaRPr>
          </a:p>
        </p:txBody>
      </p:sp>
      <p:sp>
        <p:nvSpPr>
          <p:cNvPr id="3" name="Slide Number Placeholder 2">
            <a:extLst>
              <a:ext uri="{FF2B5EF4-FFF2-40B4-BE49-F238E27FC236}">
                <a16:creationId xmlns:a16="http://schemas.microsoft.com/office/drawing/2014/main" id="{35BC3806-E53F-F720-60B8-C268259BF522}"/>
              </a:ext>
            </a:extLst>
          </p:cNvPr>
          <p:cNvSpPr>
            <a:spLocks noGrp="1"/>
          </p:cNvSpPr>
          <p:nvPr>
            <p:ph type="sldNum" sz="quarter" idx="12"/>
          </p:nvPr>
        </p:nvSpPr>
        <p:spPr/>
        <p:txBody>
          <a:bodyPr/>
          <a:lstStyle/>
          <a:p>
            <a:fld id="{8E6562B1-0B0F-0246-9532-09536BC2AE59}" type="slidenum">
              <a:rPr lang="en-US" smtClean="0"/>
              <a:t>24</a:t>
            </a:fld>
            <a:endParaRPr lang="en-US"/>
          </a:p>
        </p:txBody>
      </p:sp>
      <p:graphicFrame>
        <p:nvGraphicFramePr>
          <p:cNvPr id="12" name="Table 12">
            <a:extLst>
              <a:ext uri="{FF2B5EF4-FFF2-40B4-BE49-F238E27FC236}">
                <a16:creationId xmlns:a16="http://schemas.microsoft.com/office/drawing/2014/main" id="{C08A830C-D9A1-791A-241B-0ED85EA845F2}"/>
              </a:ext>
            </a:extLst>
          </p:cNvPr>
          <p:cNvGraphicFramePr>
            <a:graphicFrameLocks noGrp="1"/>
          </p:cNvGraphicFramePr>
          <p:nvPr>
            <p:extLst>
              <p:ext uri="{D42A27DB-BD31-4B8C-83A1-F6EECF244321}">
                <p14:modId xmlns:p14="http://schemas.microsoft.com/office/powerpoint/2010/main" val="2989016049"/>
              </p:ext>
            </p:extLst>
          </p:nvPr>
        </p:nvGraphicFramePr>
        <p:xfrm>
          <a:off x="233545" y="608795"/>
          <a:ext cx="8807820" cy="5575154"/>
        </p:xfrm>
        <a:graphic>
          <a:graphicData uri="http://schemas.openxmlformats.org/drawingml/2006/table">
            <a:tbl>
              <a:tblPr firstRow="1" bandRow="1">
                <a:tableStyleId>{5C22544A-7EE6-4342-B048-85BDC9FD1C3A}</a:tableStyleId>
              </a:tblPr>
              <a:tblGrid>
                <a:gridCol w="1007426">
                  <a:extLst>
                    <a:ext uri="{9D8B030D-6E8A-4147-A177-3AD203B41FA5}">
                      <a16:colId xmlns:a16="http://schemas.microsoft.com/office/drawing/2014/main" val="371343086"/>
                    </a:ext>
                  </a:extLst>
                </a:gridCol>
                <a:gridCol w="2220686">
                  <a:extLst>
                    <a:ext uri="{9D8B030D-6E8A-4147-A177-3AD203B41FA5}">
                      <a16:colId xmlns:a16="http://schemas.microsoft.com/office/drawing/2014/main" val="834128692"/>
                    </a:ext>
                  </a:extLst>
                </a:gridCol>
                <a:gridCol w="2230016">
                  <a:extLst>
                    <a:ext uri="{9D8B030D-6E8A-4147-A177-3AD203B41FA5}">
                      <a16:colId xmlns:a16="http://schemas.microsoft.com/office/drawing/2014/main" val="397818524"/>
                    </a:ext>
                  </a:extLst>
                </a:gridCol>
                <a:gridCol w="2388637">
                  <a:extLst>
                    <a:ext uri="{9D8B030D-6E8A-4147-A177-3AD203B41FA5}">
                      <a16:colId xmlns:a16="http://schemas.microsoft.com/office/drawing/2014/main" val="3149538096"/>
                    </a:ext>
                  </a:extLst>
                </a:gridCol>
                <a:gridCol w="961055">
                  <a:extLst>
                    <a:ext uri="{9D8B030D-6E8A-4147-A177-3AD203B41FA5}">
                      <a16:colId xmlns:a16="http://schemas.microsoft.com/office/drawing/2014/main" val="1231410355"/>
                    </a:ext>
                  </a:extLst>
                </a:gridCol>
              </a:tblGrid>
              <a:tr h="284763">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Criteria</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Outstanding</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Average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Below Average/Poor</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Max Score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737085"/>
                  </a:ext>
                </a:extLst>
              </a:tr>
              <a:tr h="284763">
                <a:tc gridSpan="5">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Project Work</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pPr algn="ctr">
                        <a:lnSpc>
                          <a:spcPct val="107000"/>
                        </a:lnSpc>
                        <a:spcAft>
                          <a:spcPts val="800"/>
                        </a:spcAft>
                      </a:pP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14130632"/>
                  </a:ext>
                </a:extLst>
              </a:tr>
              <a:tr h="1561538">
                <a:tc rowSpan="4">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Poster (10Marks)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 </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Content and Creativity</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a:effectLst/>
                          <a:latin typeface="Gill Sans MT" panose="020B0502020104020203" pitchFamily="34" charset="0"/>
                          <a:ea typeface="Arial" panose="020B0604020202020204" pitchFamily="34" charset="0"/>
                          <a:cs typeface="Calibri" panose="020F0502020204030204" pitchFamily="34" charset="0"/>
                        </a:rPr>
                        <a:t>The poster was well organized and clearly written. The underlying logic was clearly articulated and easy to follow. Words were chosen that precisely expressed the intended meaning and supported reader comprehension. Diagrams or analyses enhanced and clarified presentation of ideas. Sentences were grammatical and free from errors.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Content and Creativity</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a:effectLst/>
                          <a:latin typeface="Gill Sans MT" panose="020B0502020104020203" pitchFamily="34" charset="0"/>
                          <a:ea typeface="Arial" panose="020B0604020202020204" pitchFamily="34" charset="0"/>
                          <a:cs typeface="Calibri" panose="020F0502020204030204" pitchFamily="34" charset="0"/>
                        </a:rPr>
                        <a:t>The poster was organised and clearly written for the most part. In some areas the logic and/or flow of ideas were difficult to follow. Words were well chosen with some minor expectations. Diagrams were consistent with the text. Sentences were mostly grammatical and/or only a few spelling errors were present, but they did not hinder the reader.</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Content and Creativity</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a:effectLst/>
                          <a:latin typeface="Gill Sans MT" panose="020B0502020104020203" pitchFamily="34" charset="0"/>
                          <a:ea typeface="Arial" panose="020B0604020202020204" pitchFamily="34" charset="0"/>
                          <a:cs typeface="Calibri" panose="020F0502020204030204" pitchFamily="34" charset="0"/>
                        </a:rPr>
                        <a:t>The poster lacked overall organisation. The reader had to make considerable effort to understand the underlying logic and flow of ideas. Diagrams were absent or inconsistent with the text. Grammatical and spelling errors made it difficult for the reader to interpret the text in places.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SG" sz="1000" dirty="0">
                          <a:latin typeface="Gill Sans MT" panose="020B0502020104020203" pitchFamily="34" charset="0"/>
                        </a:rPr>
                        <a:t>4</a:t>
                      </a:r>
                    </a:p>
                  </a:txBody>
                  <a:tcPr anchor="ctr"/>
                </a:tc>
                <a:extLst>
                  <a:ext uri="{0D108BD9-81ED-4DB2-BD59-A6C34878D82A}">
                    <a16:rowId xmlns:a16="http://schemas.microsoft.com/office/drawing/2014/main" val="3180427255"/>
                  </a:ext>
                </a:extLst>
              </a:tr>
              <a:tr h="1447088">
                <a:tc vMerge="1">
                  <a:txBody>
                    <a:bodyPr/>
                    <a:lstStyle/>
                    <a:p>
                      <a:endParaRPr lang="en-SG" dirty="0"/>
                    </a:p>
                  </a:txBody>
                  <a:tcPr/>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Contribution</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All requirements and objectives are identified, evaluated, and completed.</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The deliverable offered new information or approach to the topic under discussion. Likewise, the application is based on stated criteria, analysis, and constraints.</a:t>
                      </a:r>
                      <a:endParaRPr lang="en-SG" dirty="0"/>
                    </a:p>
                  </a:txBody>
                  <a:tcPr marL="68580" marR="68580" marT="0" marB="0"/>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Contribution</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All requirements are identified and evaluated but some objectives are not completed. The deliverable offered some new information or approach to the topic under discussion. The application is reasonable; further analysis of some of the alternatives or constraints may have led to a different recommendation.</a:t>
                      </a:r>
                      <a:endParaRPr lang="en-SG" dirty="0"/>
                    </a:p>
                  </a:txBody>
                  <a:tcPr marL="68580" marR="68580" marT="0" marB="0"/>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Contribution</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Many requirements and objectives are not identified, evaluated and/or completed. The deliverable offered no new information or approach to the topic under discussion. Few application considerations are analysed, and other factors were ignored or incompletely analysed.</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SG" sz="1000" dirty="0">
                          <a:latin typeface="Gill Sans MT" panose="020B0502020104020203" pitchFamily="34" charset="0"/>
                        </a:rPr>
                        <a:t>2</a:t>
                      </a:r>
                    </a:p>
                  </a:txBody>
                  <a:tcPr anchor="ctr"/>
                </a:tc>
                <a:extLst>
                  <a:ext uri="{0D108BD9-81ED-4DB2-BD59-A6C34878D82A}">
                    <a16:rowId xmlns:a16="http://schemas.microsoft.com/office/drawing/2014/main" val="1452345928"/>
                  </a:ext>
                </a:extLst>
              </a:tr>
              <a:tr h="1118713">
                <a:tc vMerge="1">
                  <a:txBody>
                    <a:bodyPr/>
                    <a:lstStyle/>
                    <a:p>
                      <a:endParaRPr lang="en-SG" dirty="0"/>
                    </a:p>
                  </a:txBody>
                  <a:tcPr/>
                </a:tc>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Subject Knowledge</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a:effectLst/>
                          <a:latin typeface="Gill Sans MT" panose="020B0502020104020203" pitchFamily="34" charset="0"/>
                          <a:ea typeface="Arial" panose="020B0604020202020204" pitchFamily="34" charset="0"/>
                          <a:cs typeface="Calibri" panose="020F0502020204030204" pitchFamily="34" charset="0"/>
                        </a:rPr>
                        <a:t>The deliverable demonstrated knowledge of the course content by integrating major and minor concepts into the response. The deliverable also demonstrated evidence of extensive research effort and a depth of thinking about the topic.</a:t>
                      </a:r>
                      <a:endParaRPr lang="en-SG"/>
                    </a:p>
                  </a:txBody>
                  <a:tcPr marL="68580" marR="68580" marT="0" marB="0"/>
                </a:tc>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Subject Knowledge</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a:effectLst/>
                          <a:latin typeface="Gill Sans MT" panose="020B0502020104020203" pitchFamily="34" charset="0"/>
                          <a:ea typeface="Arial" panose="020B0604020202020204" pitchFamily="34" charset="0"/>
                          <a:cs typeface="Calibri" panose="020F0502020204030204" pitchFamily="34" charset="0"/>
                        </a:rPr>
                        <a:t>The deliverable demonstrated knowledge of the course content by integrating major concepts into the response. The deliverable also demonstrated evidence of limited research effort and/or initial of thinking about the topic.</a:t>
                      </a:r>
                      <a:endParaRPr lang="en-SG"/>
                    </a:p>
                  </a:txBody>
                  <a:tcPr marL="68580" marR="68580" marT="0" marB="0"/>
                </a:tc>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Subject Knowledge</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a:effectLst/>
                          <a:latin typeface="Gill Sans MT" panose="020B0502020104020203" pitchFamily="34" charset="0"/>
                          <a:ea typeface="Arial" panose="020B0604020202020204" pitchFamily="34" charset="0"/>
                          <a:cs typeface="Calibri" panose="020F0502020204030204" pitchFamily="34" charset="0"/>
                        </a:rPr>
                        <a:t>The deliverable did not demonstrate knowledge of the course content, evidence of the research effort or depth of thinking about the topic.</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SG" sz="1000" dirty="0">
                          <a:latin typeface="Gill Sans MT" panose="020B0502020104020203" pitchFamily="34" charset="0"/>
                        </a:rPr>
                        <a:t>2</a:t>
                      </a:r>
                    </a:p>
                  </a:txBody>
                  <a:tcPr anchor="ctr"/>
                </a:tc>
                <a:extLst>
                  <a:ext uri="{0D108BD9-81ED-4DB2-BD59-A6C34878D82A}">
                    <a16:rowId xmlns:a16="http://schemas.microsoft.com/office/drawing/2014/main" val="3184842872"/>
                  </a:ext>
                </a:extLst>
              </a:tr>
              <a:tr h="874839">
                <a:tc vMerge="1">
                  <a:txBody>
                    <a:bodyPr/>
                    <a:lstStyle/>
                    <a:p>
                      <a:endParaRPr lang="en-SG" dirty="0"/>
                    </a:p>
                  </a:txBody>
                  <a:tcPr/>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Supporting material</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All relevant information was obtained, and information sources were valid. Analysis and design considerations were well supported by the information.</a:t>
                      </a:r>
                      <a:endParaRPr lang="en-SG" dirty="0"/>
                    </a:p>
                  </a:txBody>
                  <a:tcPr marL="68580" marR="68580" marT="0" marB="0"/>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Supporting material</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Sufficient information was obtained, and most sources were valid. Analysis and design considerations were mostly supported by the information.</a:t>
                      </a:r>
                      <a:endParaRPr lang="en-SG" dirty="0"/>
                    </a:p>
                  </a:txBody>
                  <a:tcPr marL="68580" marR="68580" marT="0" marB="0"/>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Supporting material</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Insufficient information was obtained and/or sources lack validity. Analysis and design considerations were not supported by the information collected.</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SG" sz="1000" dirty="0">
                          <a:latin typeface="Gill Sans MT" panose="020B0502020104020203" pitchFamily="34" charset="0"/>
                        </a:rPr>
                        <a:t>2</a:t>
                      </a:r>
                    </a:p>
                  </a:txBody>
                  <a:tcPr anchor="ctr"/>
                </a:tc>
                <a:extLst>
                  <a:ext uri="{0D108BD9-81ED-4DB2-BD59-A6C34878D82A}">
                    <a16:rowId xmlns:a16="http://schemas.microsoft.com/office/drawing/2014/main" val="4129161714"/>
                  </a:ext>
                </a:extLst>
              </a:tr>
            </a:tbl>
          </a:graphicData>
        </a:graphic>
      </p:graphicFrame>
    </p:spTree>
    <p:extLst>
      <p:ext uri="{BB962C8B-B14F-4D97-AF65-F5344CB8AC3E}">
        <p14:creationId xmlns:p14="http://schemas.microsoft.com/office/powerpoint/2010/main" val="2535063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977D-ECE0-4D59-A52C-07E25103F13C}"/>
              </a:ext>
            </a:extLst>
          </p:cNvPr>
          <p:cNvSpPr>
            <a:spLocks noGrp="1"/>
          </p:cNvSpPr>
          <p:nvPr>
            <p:ph type="title"/>
          </p:nvPr>
        </p:nvSpPr>
        <p:spPr>
          <a:xfrm>
            <a:off x="265940" y="43945"/>
            <a:ext cx="8229600" cy="545977"/>
          </a:xfrm>
        </p:spPr>
        <p:txBody>
          <a:bodyPr>
            <a:normAutofit/>
          </a:bodyPr>
          <a:lstStyle/>
          <a:p>
            <a:r>
              <a:rPr lang="en-US" sz="2000" dirty="0">
                <a:latin typeface="Gill Sans MT" panose="020B0502020104020203" pitchFamily="34" charset="0"/>
                <a:ea typeface="Verdana"/>
                <a:cs typeface="Calibri"/>
              </a:rPr>
              <a:t>Team Project Assignment – Rubrics continued</a:t>
            </a:r>
            <a:endParaRPr lang="en-SG" sz="2000" dirty="0">
              <a:latin typeface="+mn-lt"/>
            </a:endParaRPr>
          </a:p>
        </p:txBody>
      </p:sp>
      <p:sp>
        <p:nvSpPr>
          <p:cNvPr id="3" name="Slide Number Placeholder 2">
            <a:extLst>
              <a:ext uri="{FF2B5EF4-FFF2-40B4-BE49-F238E27FC236}">
                <a16:creationId xmlns:a16="http://schemas.microsoft.com/office/drawing/2014/main" id="{C889D169-F4B6-2118-1231-CF239279D4BF}"/>
              </a:ext>
            </a:extLst>
          </p:cNvPr>
          <p:cNvSpPr>
            <a:spLocks noGrp="1"/>
          </p:cNvSpPr>
          <p:nvPr>
            <p:ph type="sldNum" sz="quarter" idx="12"/>
          </p:nvPr>
        </p:nvSpPr>
        <p:spPr/>
        <p:txBody>
          <a:bodyPr/>
          <a:lstStyle/>
          <a:p>
            <a:fld id="{8E6562B1-0B0F-0246-9532-09536BC2AE59}" type="slidenum">
              <a:rPr lang="en-US" smtClean="0"/>
              <a:t>25</a:t>
            </a:fld>
            <a:endParaRPr lang="en-US" dirty="0"/>
          </a:p>
        </p:txBody>
      </p:sp>
      <p:graphicFrame>
        <p:nvGraphicFramePr>
          <p:cNvPr id="5" name="Table 12">
            <a:extLst>
              <a:ext uri="{FF2B5EF4-FFF2-40B4-BE49-F238E27FC236}">
                <a16:creationId xmlns:a16="http://schemas.microsoft.com/office/drawing/2014/main" id="{234495F6-1BE1-8D9F-1CCC-307B64B1E1FD}"/>
              </a:ext>
            </a:extLst>
          </p:cNvPr>
          <p:cNvGraphicFramePr>
            <a:graphicFrameLocks noGrp="1"/>
          </p:cNvGraphicFramePr>
          <p:nvPr>
            <p:extLst>
              <p:ext uri="{D42A27DB-BD31-4B8C-83A1-F6EECF244321}">
                <p14:modId xmlns:p14="http://schemas.microsoft.com/office/powerpoint/2010/main" val="1610415215"/>
              </p:ext>
            </p:extLst>
          </p:nvPr>
        </p:nvGraphicFramePr>
        <p:xfrm>
          <a:off x="265939" y="608793"/>
          <a:ext cx="8775425" cy="5206578"/>
        </p:xfrm>
        <a:graphic>
          <a:graphicData uri="http://schemas.openxmlformats.org/drawingml/2006/table">
            <a:tbl>
              <a:tblPr firstRow="1" bandRow="1">
                <a:tableStyleId>{5C22544A-7EE6-4342-B048-85BDC9FD1C3A}</a:tableStyleId>
              </a:tblPr>
              <a:tblGrid>
                <a:gridCol w="1003721">
                  <a:extLst>
                    <a:ext uri="{9D8B030D-6E8A-4147-A177-3AD203B41FA5}">
                      <a16:colId xmlns:a16="http://schemas.microsoft.com/office/drawing/2014/main" val="371343086"/>
                    </a:ext>
                  </a:extLst>
                </a:gridCol>
                <a:gridCol w="2212518">
                  <a:extLst>
                    <a:ext uri="{9D8B030D-6E8A-4147-A177-3AD203B41FA5}">
                      <a16:colId xmlns:a16="http://schemas.microsoft.com/office/drawing/2014/main" val="834128692"/>
                    </a:ext>
                  </a:extLst>
                </a:gridCol>
                <a:gridCol w="2221814">
                  <a:extLst>
                    <a:ext uri="{9D8B030D-6E8A-4147-A177-3AD203B41FA5}">
                      <a16:colId xmlns:a16="http://schemas.microsoft.com/office/drawing/2014/main" val="397818524"/>
                    </a:ext>
                  </a:extLst>
                </a:gridCol>
                <a:gridCol w="2379852">
                  <a:extLst>
                    <a:ext uri="{9D8B030D-6E8A-4147-A177-3AD203B41FA5}">
                      <a16:colId xmlns:a16="http://schemas.microsoft.com/office/drawing/2014/main" val="3149538096"/>
                    </a:ext>
                  </a:extLst>
                </a:gridCol>
                <a:gridCol w="957520">
                  <a:extLst>
                    <a:ext uri="{9D8B030D-6E8A-4147-A177-3AD203B41FA5}">
                      <a16:colId xmlns:a16="http://schemas.microsoft.com/office/drawing/2014/main" val="1231410355"/>
                    </a:ext>
                  </a:extLst>
                </a:gridCol>
              </a:tblGrid>
              <a:tr h="348774">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Criteria</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Outstanding</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Average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Below Average/Poor</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Max Score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737085"/>
                  </a:ext>
                </a:extLst>
              </a:tr>
              <a:tr h="348774">
                <a:tc gridSpan="5">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Project Work</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pPr algn="ctr">
                        <a:lnSpc>
                          <a:spcPct val="107000"/>
                        </a:lnSpc>
                        <a:spcAft>
                          <a:spcPts val="800"/>
                        </a:spcAft>
                      </a:pP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14130632"/>
                  </a:ext>
                </a:extLst>
              </a:tr>
              <a:tr h="1191592">
                <a:tc rowSpan="3">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Video (10Marks)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 </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Video Delivery</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0000"/>
                        </a:lnSpc>
                        <a:spcAft>
                          <a:spcPts val="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The demonstration was imaginative and effective in conveying ideas to the audience. Developed using generative AI tools.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0000"/>
                        </a:lnSpc>
                        <a:spcAft>
                          <a:spcPts val="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Video Delivery</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0000"/>
                        </a:lnSpc>
                        <a:spcAft>
                          <a:spcPts val="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The demonstration techniques used were effective in conveying main ideas, but a bit unimaginative.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0000"/>
                        </a:lnSpc>
                        <a:spcAft>
                          <a:spcPts val="0"/>
                        </a:spcAft>
                      </a:pPr>
                      <a:r>
                        <a:rPr lang="en-SG" sz="900" dirty="0">
                          <a:effectLst/>
                          <a:latin typeface="Gill Sans MT" panose="020B0502020104020203" pitchFamily="34" charset="0"/>
                          <a:ea typeface="Arial" panose="020B0604020202020204" pitchFamily="34" charset="0"/>
                          <a:cs typeface="Calibri" panose="020F0502020204030204" pitchFamily="34" charset="0"/>
                        </a:rPr>
                        <a:t>Only some parts are developed using generative AI tools.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0000"/>
                        </a:lnSpc>
                        <a:spcAft>
                          <a:spcPts val="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Video Delivery</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0000"/>
                        </a:lnSpc>
                        <a:spcAft>
                          <a:spcPts val="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The demonstration failed to capture the interest of the audience and/or is confusing in what was communicated.</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0000"/>
                        </a:lnSpc>
                        <a:spcAft>
                          <a:spcPts val="0"/>
                        </a:spcAft>
                      </a:pPr>
                      <a:r>
                        <a:rPr lang="en-SG" sz="900" dirty="0">
                          <a:effectLst/>
                          <a:latin typeface="Gill Sans MT" panose="020B0502020104020203" pitchFamily="34" charset="0"/>
                          <a:ea typeface="Arial" panose="020B0604020202020204" pitchFamily="34" charset="0"/>
                          <a:cs typeface="Calibri" panose="020F0502020204030204" pitchFamily="34" charset="0"/>
                        </a:rPr>
                        <a:t>Generative AI tools are not used in video creation.</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SG" sz="1000" dirty="0">
                          <a:latin typeface="Gill Sans MT" panose="020B0502020104020203" pitchFamily="34" charset="0"/>
                        </a:rPr>
                        <a:t>4</a:t>
                      </a:r>
                    </a:p>
                  </a:txBody>
                  <a:tcPr anchor="ctr"/>
                </a:tc>
                <a:extLst>
                  <a:ext uri="{0D108BD9-81ED-4DB2-BD59-A6C34878D82A}">
                    <a16:rowId xmlns:a16="http://schemas.microsoft.com/office/drawing/2014/main" val="3180427255"/>
                  </a:ext>
                </a:extLst>
              </a:tr>
              <a:tr h="2293168">
                <a:tc vMerge="1">
                  <a:txBody>
                    <a:bodyPr/>
                    <a:lstStyle/>
                    <a:p>
                      <a:endParaRPr lang="en-SG" dirty="0"/>
                    </a:p>
                  </a:txBody>
                  <a:tcPr/>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Content and Creativity</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The video was well organized and clearly narrated. The underlying logic was clearly articulated and easy to follow. Audio words were chosen that precisely expressed the intended meaning and supported audience comprehension. Diagrams/Figures/Illustration or analyses enhanced and clarified ideas. Audio words were grammatical and free from errors.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Content and Creativity</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The video was organised and clearly narrated for the most part. In some areas the logic and/or flow of ideas were difficult to follow. Audio words were well chosen with some minor expectations. Diagrams/Figures/Illustration were consistent with the text. Audio words were mostly grammatical and/or only a few spelling errors were present, but they did not hinder the audience.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Content and Creativity</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The video lacked overall organisation. The audience had to make considerable effort to understand the underlying logic and flow of ideas. Diagrams/Figures/Illustrations were absent or inconsistent with the text. Grammatical and spelling errors made it difficult for the audience to interpret the audio words in places.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SG" sz="1000" dirty="0">
                          <a:latin typeface="Gill Sans MT" panose="020B0502020104020203" pitchFamily="34" charset="0"/>
                        </a:rPr>
                        <a:t>4</a:t>
                      </a:r>
                    </a:p>
                  </a:txBody>
                  <a:tcPr anchor="ctr"/>
                </a:tc>
                <a:extLst>
                  <a:ext uri="{0D108BD9-81ED-4DB2-BD59-A6C34878D82A}">
                    <a16:rowId xmlns:a16="http://schemas.microsoft.com/office/drawing/2014/main" val="1452345928"/>
                  </a:ext>
                </a:extLst>
              </a:tr>
              <a:tr h="1024270">
                <a:tc vMerge="1">
                  <a:txBody>
                    <a:bodyPr/>
                    <a:lstStyle/>
                    <a:p>
                      <a:endParaRPr lang="en-SG" dirty="0"/>
                    </a:p>
                  </a:txBody>
                  <a:tcPr/>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Time Management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Within 1-2 minutes to the time limit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Time Management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Within 3 minutes to the time limit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Time Management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Video either exceeds or falls behind the time limit.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SG" sz="1000" dirty="0">
                          <a:latin typeface="Gill Sans MT" panose="020B0502020104020203" pitchFamily="34" charset="0"/>
                        </a:rPr>
                        <a:t>2</a:t>
                      </a:r>
                    </a:p>
                  </a:txBody>
                  <a:tcPr anchor="ctr"/>
                </a:tc>
                <a:extLst>
                  <a:ext uri="{0D108BD9-81ED-4DB2-BD59-A6C34878D82A}">
                    <a16:rowId xmlns:a16="http://schemas.microsoft.com/office/drawing/2014/main" val="3184842872"/>
                  </a:ext>
                </a:extLst>
              </a:tr>
            </a:tbl>
          </a:graphicData>
        </a:graphic>
      </p:graphicFrame>
    </p:spTree>
    <p:extLst>
      <p:ext uri="{BB962C8B-B14F-4D97-AF65-F5344CB8AC3E}">
        <p14:creationId xmlns:p14="http://schemas.microsoft.com/office/powerpoint/2010/main" val="3904198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977D-ECE0-4D59-A52C-07E25103F13C}"/>
              </a:ext>
            </a:extLst>
          </p:cNvPr>
          <p:cNvSpPr>
            <a:spLocks noGrp="1"/>
          </p:cNvSpPr>
          <p:nvPr>
            <p:ph type="title"/>
          </p:nvPr>
        </p:nvSpPr>
        <p:spPr>
          <a:xfrm>
            <a:off x="265940" y="43945"/>
            <a:ext cx="8229600" cy="545977"/>
          </a:xfrm>
        </p:spPr>
        <p:txBody>
          <a:bodyPr>
            <a:normAutofit/>
          </a:bodyPr>
          <a:lstStyle/>
          <a:p>
            <a:r>
              <a:rPr lang="en-US" sz="2000" dirty="0">
                <a:latin typeface="Gill Sans MT" panose="020B0502020104020203" pitchFamily="34" charset="0"/>
                <a:ea typeface="Verdana"/>
                <a:cs typeface="Calibri"/>
              </a:rPr>
              <a:t>Team Project Assignment – Rubrics continued</a:t>
            </a:r>
            <a:endParaRPr lang="en-SG" sz="2000" dirty="0">
              <a:latin typeface="+mn-lt"/>
            </a:endParaRPr>
          </a:p>
        </p:txBody>
      </p:sp>
      <p:sp>
        <p:nvSpPr>
          <p:cNvPr id="3" name="Slide Number Placeholder 2">
            <a:extLst>
              <a:ext uri="{FF2B5EF4-FFF2-40B4-BE49-F238E27FC236}">
                <a16:creationId xmlns:a16="http://schemas.microsoft.com/office/drawing/2014/main" id="{C889D169-F4B6-2118-1231-CF239279D4BF}"/>
              </a:ext>
            </a:extLst>
          </p:cNvPr>
          <p:cNvSpPr>
            <a:spLocks noGrp="1"/>
          </p:cNvSpPr>
          <p:nvPr>
            <p:ph type="sldNum" sz="quarter" idx="12"/>
          </p:nvPr>
        </p:nvSpPr>
        <p:spPr/>
        <p:txBody>
          <a:bodyPr/>
          <a:lstStyle/>
          <a:p>
            <a:fld id="{8E6562B1-0B0F-0246-9532-09536BC2AE59}" type="slidenum">
              <a:rPr lang="en-US" smtClean="0"/>
              <a:t>26</a:t>
            </a:fld>
            <a:endParaRPr lang="en-US" dirty="0"/>
          </a:p>
        </p:txBody>
      </p:sp>
      <p:graphicFrame>
        <p:nvGraphicFramePr>
          <p:cNvPr id="5" name="Table 12">
            <a:extLst>
              <a:ext uri="{FF2B5EF4-FFF2-40B4-BE49-F238E27FC236}">
                <a16:creationId xmlns:a16="http://schemas.microsoft.com/office/drawing/2014/main" id="{234495F6-1BE1-8D9F-1CCC-307B64B1E1FD}"/>
              </a:ext>
            </a:extLst>
          </p:cNvPr>
          <p:cNvGraphicFramePr>
            <a:graphicFrameLocks noGrp="1"/>
          </p:cNvGraphicFramePr>
          <p:nvPr>
            <p:extLst>
              <p:ext uri="{D42A27DB-BD31-4B8C-83A1-F6EECF244321}">
                <p14:modId xmlns:p14="http://schemas.microsoft.com/office/powerpoint/2010/main" val="860186760"/>
              </p:ext>
            </p:extLst>
          </p:nvPr>
        </p:nvGraphicFramePr>
        <p:xfrm>
          <a:off x="265940" y="529380"/>
          <a:ext cx="8775425" cy="5582667"/>
        </p:xfrm>
        <a:graphic>
          <a:graphicData uri="http://schemas.openxmlformats.org/drawingml/2006/table">
            <a:tbl>
              <a:tblPr firstRow="1" bandRow="1">
                <a:tableStyleId>{5C22544A-7EE6-4342-B048-85BDC9FD1C3A}</a:tableStyleId>
              </a:tblPr>
              <a:tblGrid>
                <a:gridCol w="1003721">
                  <a:extLst>
                    <a:ext uri="{9D8B030D-6E8A-4147-A177-3AD203B41FA5}">
                      <a16:colId xmlns:a16="http://schemas.microsoft.com/office/drawing/2014/main" val="371343086"/>
                    </a:ext>
                  </a:extLst>
                </a:gridCol>
                <a:gridCol w="2212518">
                  <a:extLst>
                    <a:ext uri="{9D8B030D-6E8A-4147-A177-3AD203B41FA5}">
                      <a16:colId xmlns:a16="http://schemas.microsoft.com/office/drawing/2014/main" val="834128692"/>
                    </a:ext>
                  </a:extLst>
                </a:gridCol>
                <a:gridCol w="2221814">
                  <a:extLst>
                    <a:ext uri="{9D8B030D-6E8A-4147-A177-3AD203B41FA5}">
                      <a16:colId xmlns:a16="http://schemas.microsoft.com/office/drawing/2014/main" val="397818524"/>
                    </a:ext>
                  </a:extLst>
                </a:gridCol>
                <a:gridCol w="2379852">
                  <a:extLst>
                    <a:ext uri="{9D8B030D-6E8A-4147-A177-3AD203B41FA5}">
                      <a16:colId xmlns:a16="http://schemas.microsoft.com/office/drawing/2014/main" val="3149538096"/>
                    </a:ext>
                  </a:extLst>
                </a:gridCol>
                <a:gridCol w="957520">
                  <a:extLst>
                    <a:ext uri="{9D8B030D-6E8A-4147-A177-3AD203B41FA5}">
                      <a16:colId xmlns:a16="http://schemas.microsoft.com/office/drawing/2014/main" val="1231410355"/>
                    </a:ext>
                  </a:extLst>
                </a:gridCol>
              </a:tblGrid>
              <a:tr h="348774">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Criteria</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Outstanding</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Average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Below Average/Poor</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Max Score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737085"/>
                  </a:ext>
                </a:extLst>
              </a:tr>
              <a:tr h="348774">
                <a:tc gridSpan="5">
                  <a:txBody>
                    <a:bodyPr/>
                    <a:lstStyle/>
                    <a:p>
                      <a:pPr algn="ctr">
                        <a:lnSpc>
                          <a:spcPct val="107000"/>
                        </a:lnSpc>
                        <a:spcAft>
                          <a:spcPts val="800"/>
                        </a:spcAft>
                      </a:pPr>
                      <a:r>
                        <a:rPr lang="en-SG" sz="900" b="1" dirty="0">
                          <a:solidFill>
                            <a:srgbClr val="000000"/>
                          </a:solidFill>
                          <a:effectLst/>
                          <a:latin typeface="Gill Sans MT" panose="020B0502020104020203" pitchFamily="34" charset="0"/>
                          <a:ea typeface="Arial" panose="020B0604020202020204" pitchFamily="34" charset="0"/>
                          <a:cs typeface="Calibri" panose="020F0502020204030204" pitchFamily="34" charset="0"/>
                        </a:rPr>
                        <a:t>Presentation (15 marks)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814130632"/>
                  </a:ext>
                </a:extLst>
              </a:tr>
              <a:tr h="348774">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Effectiveness </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Presentation includes all/most of the material needed to deliver a comfortable understanding of the topic.</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Presentation is incomplete but still understandable.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Presentation is lacking multiple key elements and no longer comprehensible.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2</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4901789"/>
                  </a:ext>
                </a:extLst>
              </a:tr>
              <a:tr h="1251089">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Speaking Skills and Participation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Every team member spoke and participated at a very high and balanced level. Speakers demonstrated good volume; enthusiasm and confidence was exuded.</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Team members were mostly audible and / or fluent on the topic. Not all team members spoke or participated in a high and balanced level. Speakers demonstrated fair volume, and light discomfort with public speaking was exuded.</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Team members were often inaudible and/or hesitant and relied heavily on notes. A high level of discomfort with public speaking was exuded.</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2</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0654565"/>
                  </a:ext>
                </a:extLst>
              </a:tr>
              <a:tr h="699129">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Sequencing of Information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Most information is organized in a clear, logical way. It is easy to anticipate the type of material that might be on the next slides.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One can still see some logical connection between slides. However, few slides are out of place.</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There is no clear plan for the organizing of information.</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2</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216657"/>
                  </a:ext>
                </a:extLst>
              </a:tr>
              <a:tr h="866224">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Time Management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Within 1-2 minutes to the time limit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Within 3 minutes to the time limit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Presentation either exceeds or falls behind the time limit.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2</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80427255"/>
                  </a:ext>
                </a:extLst>
              </a:tr>
              <a:tr h="847003">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Question and Answer (Knowledge)</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Team demonstrated high level of subject knowledge through their answers to all the questions asked.</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Team demonstrated moderate level of subject knowledge through their answers to few of the questions asked.</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Team could not demonstrate the subject knowledge – not able to answer most of the questions asked.</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6</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2345928"/>
                  </a:ext>
                </a:extLst>
              </a:tr>
              <a:tr h="788540">
                <a:tc>
                  <a:txBody>
                    <a:bodyPr/>
                    <a:lstStyle/>
                    <a:p>
                      <a:pPr algn="ctr">
                        <a:lnSpc>
                          <a:spcPct val="107000"/>
                        </a:lnSpc>
                        <a:spcAft>
                          <a:spcPts val="800"/>
                        </a:spcAft>
                      </a:pPr>
                      <a:r>
                        <a:rPr lang="en-SG" sz="900" b="1">
                          <a:effectLst/>
                          <a:latin typeface="Gill Sans MT" panose="020B0502020104020203" pitchFamily="34" charset="0"/>
                          <a:ea typeface="Arial" panose="020B0604020202020204" pitchFamily="34" charset="0"/>
                          <a:cs typeface="Calibri" panose="020F0502020204030204" pitchFamily="34" charset="0"/>
                        </a:rPr>
                        <a:t>Professionalism</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Completely professional. Students are ready for presentation and respectful to other presenters.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Presentation contains typos or lack of organization among members during presentation.</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dirty="0">
                          <a:effectLst/>
                          <a:latin typeface="Gill Sans MT" panose="020B0502020104020203" pitchFamily="34" charset="0"/>
                          <a:ea typeface="Arial" panose="020B0604020202020204" pitchFamily="34" charset="0"/>
                          <a:cs typeface="Calibri" panose="020F0502020204030204" pitchFamily="34" charset="0"/>
                        </a:rPr>
                        <a:t>Students being late for their presentation or unrespectful to other presenters.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SG" sz="900" b="1" dirty="0">
                          <a:effectLst/>
                          <a:latin typeface="Gill Sans MT" panose="020B0502020104020203" pitchFamily="34" charset="0"/>
                          <a:ea typeface="Arial" panose="020B0604020202020204" pitchFamily="34" charset="0"/>
                          <a:cs typeface="Calibri" panose="020F0502020204030204" pitchFamily="34" charset="0"/>
                        </a:rPr>
                        <a:t>1</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84842872"/>
                  </a:ext>
                </a:extLst>
              </a:tr>
            </a:tbl>
          </a:graphicData>
        </a:graphic>
      </p:graphicFrame>
    </p:spTree>
    <p:extLst>
      <p:ext uri="{BB962C8B-B14F-4D97-AF65-F5344CB8AC3E}">
        <p14:creationId xmlns:p14="http://schemas.microsoft.com/office/powerpoint/2010/main" val="3555713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8289-35C9-0A11-DBBB-47097B2A8670}"/>
              </a:ext>
            </a:extLst>
          </p:cNvPr>
          <p:cNvSpPr>
            <a:spLocks noGrp="1"/>
          </p:cNvSpPr>
          <p:nvPr>
            <p:ph type="title"/>
          </p:nvPr>
        </p:nvSpPr>
        <p:spPr>
          <a:xfrm>
            <a:off x="457200" y="202125"/>
            <a:ext cx="8229600" cy="1143000"/>
          </a:xfrm>
        </p:spPr>
        <p:txBody>
          <a:bodyPr>
            <a:normAutofit fontScale="90000"/>
          </a:bodyPr>
          <a:lstStyle/>
          <a:p>
            <a:r>
              <a:rPr lang="en-US" dirty="0">
                <a:latin typeface="Gill Sans MT" panose="020B0502020104020203" pitchFamily="34" charset="0"/>
                <a:ea typeface="Verdana"/>
                <a:cs typeface="Calibri"/>
              </a:rPr>
              <a:t>Group</a:t>
            </a:r>
            <a:r>
              <a:rPr lang="en-US" sz="4000" dirty="0">
                <a:latin typeface="Gill Sans MT" panose="020B0502020104020203" pitchFamily="34" charset="0"/>
                <a:ea typeface="Verdana"/>
                <a:cs typeface="Calibri"/>
              </a:rPr>
              <a:t> Assessment</a:t>
            </a:r>
            <a:br>
              <a:rPr lang="en-US" sz="4000" dirty="0">
                <a:latin typeface="Gill Sans MT" panose="020B0502020104020203" pitchFamily="34" charset="0"/>
                <a:ea typeface="Verdana"/>
                <a:cs typeface="Calibri"/>
              </a:rPr>
            </a:br>
            <a:r>
              <a:rPr lang="en-US" sz="4000" dirty="0">
                <a:latin typeface="Gill Sans MT" panose="020B0502020104020203" pitchFamily="34" charset="0"/>
                <a:ea typeface="Verdana"/>
                <a:cs typeface="Calibri"/>
              </a:rPr>
              <a:t>Team Project Assignment + Peer Evaluation</a:t>
            </a:r>
            <a:endParaRPr lang="en-SG" dirty="0"/>
          </a:p>
        </p:txBody>
      </p:sp>
      <p:sp>
        <p:nvSpPr>
          <p:cNvPr id="3" name="Content Placeholder 2">
            <a:extLst>
              <a:ext uri="{FF2B5EF4-FFF2-40B4-BE49-F238E27FC236}">
                <a16:creationId xmlns:a16="http://schemas.microsoft.com/office/drawing/2014/main" id="{DA55CB62-425D-4B83-3CD6-09725222D105}"/>
              </a:ext>
            </a:extLst>
          </p:cNvPr>
          <p:cNvSpPr>
            <a:spLocks noGrp="1"/>
          </p:cNvSpPr>
          <p:nvPr>
            <p:ph idx="1"/>
          </p:nvPr>
        </p:nvSpPr>
        <p:spPr>
          <a:xfrm>
            <a:off x="223024" y="1594624"/>
            <a:ext cx="8761488" cy="4487199"/>
          </a:xfrm>
        </p:spPr>
        <p:txBody>
          <a:bodyPr>
            <a:normAutofit/>
          </a:bodyPr>
          <a:lstStyle/>
          <a:p>
            <a:r>
              <a:rPr lang="en-SG" sz="2400" dirty="0">
                <a:latin typeface="Gill Sans MT" panose="020B0502020104020203" pitchFamily="34" charset="0"/>
              </a:rPr>
              <a:t>Team assignment score is subjected to adjustment based on peer evaluation. Please refer to the table below for more details on the adjustment done.</a:t>
            </a:r>
          </a:p>
        </p:txBody>
      </p:sp>
      <p:sp>
        <p:nvSpPr>
          <p:cNvPr id="5" name="Slide Number Placeholder 4">
            <a:extLst>
              <a:ext uri="{FF2B5EF4-FFF2-40B4-BE49-F238E27FC236}">
                <a16:creationId xmlns:a16="http://schemas.microsoft.com/office/drawing/2014/main" id="{5BB8F8EA-33A6-D199-69DE-F66A43745063}"/>
              </a:ext>
            </a:extLst>
          </p:cNvPr>
          <p:cNvSpPr>
            <a:spLocks noGrp="1"/>
          </p:cNvSpPr>
          <p:nvPr>
            <p:ph type="sldNum" sz="quarter" idx="12"/>
          </p:nvPr>
        </p:nvSpPr>
        <p:spPr/>
        <p:txBody>
          <a:bodyPr/>
          <a:lstStyle/>
          <a:p>
            <a:fld id="{8E6562B1-0B0F-0246-9532-09536BC2AE59}" type="slidenum">
              <a:rPr lang="en-US" smtClean="0"/>
              <a:t>27</a:t>
            </a:fld>
            <a:endParaRPr lang="en-US"/>
          </a:p>
        </p:txBody>
      </p:sp>
      <p:graphicFrame>
        <p:nvGraphicFramePr>
          <p:cNvPr id="4" name="Table 3">
            <a:extLst>
              <a:ext uri="{FF2B5EF4-FFF2-40B4-BE49-F238E27FC236}">
                <a16:creationId xmlns:a16="http://schemas.microsoft.com/office/drawing/2014/main" id="{A2A72FDA-47B1-2334-1519-AFF3402228BD}"/>
              </a:ext>
            </a:extLst>
          </p:cNvPr>
          <p:cNvGraphicFramePr>
            <a:graphicFrameLocks noGrp="1"/>
          </p:cNvGraphicFramePr>
          <p:nvPr>
            <p:extLst>
              <p:ext uri="{D42A27DB-BD31-4B8C-83A1-F6EECF244321}">
                <p14:modId xmlns:p14="http://schemas.microsoft.com/office/powerpoint/2010/main" val="1109417179"/>
              </p:ext>
            </p:extLst>
          </p:nvPr>
        </p:nvGraphicFramePr>
        <p:xfrm>
          <a:off x="603229" y="3186572"/>
          <a:ext cx="7288691" cy="2908550"/>
        </p:xfrm>
        <a:graphic>
          <a:graphicData uri="http://schemas.openxmlformats.org/drawingml/2006/table">
            <a:tbl>
              <a:tblPr firstRow="1" firstCol="1" bandRow="1"/>
              <a:tblGrid>
                <a:gridCol w="2179093">
                  <a:extLst>
                    <a:ext uri="{9D8B030D-6E8A-4147-A177-3AD203B41FA5}">
                      <a16:colId xmlns:a16="http://schemas.microsoft.com/office/drawing/2014/main" val="3601950586"/>
                    </a:ext>
                  </a:extLst>
                </a:gridCol>
                <a:gridCol w="1878529">
                  <a:extLst>
                    <a:ext uri="{9D8B030D-6E8A-4147-A177-3AD203B41FA5}">
                      <a16:colId xmlns:a16="http://schemas.microsoft.com/office/drawing/2014/main" val="2777469835"/>
                    </a:ext>
                  </a:extLst>
                </a:gridCol>
                <a:gridCol w="3231069">
                  <a:extLst>
                    <a:ext uri="{9D8B030D-6E8A-4147-A177-3AD203B41FA5}">
                      <a16:colId xmlns:a16="http://schemas.microsoft.com/office/drawing/2014/main" val="1437712836"/>
                    </a:ext>
                  </a:extLst>
                </a:gridCol>
              </a:tblGrid>
              <a:tr h="586870">
                <a:tc>
                  <a:txBody>
                    <a:bodyPr/>
                    <a:lstStyle/>
                    <a:p>
                      <a:pPr marL="0" marR="0" algn="ctr">
                        <a:lnSpc>
                          <a:spcPct val="107000"/>
                        </a:lnSpc>
                        <a:spcBef>
                          <a:spcPts val="0"/>
                        </a:spcBef>
                        <a:spcAft>
                          <a:spcPts val="0"/>
                        </a:spcAft>
                      </a:pPr>
                      <a:r>
                        <a:rPr lang="en-SG" sz="1600" b="1" dirty="0">
                          <a:effectLst/>
                          <a:latin typeface="Gill Sans MT" panose="020B0502020104020203" pitchFamily="34" charset="0"/>
                          <a:ea typeface="DengXian" panose="02010600030101010101" pitchFamily="2" charset="-122"/>
                          <a:cs typeface="Times New Roman" panose="02020603050405020304" pitchFamily="18" charset="0"/>
                        </a:rPr>
                        <a:t>Average Rating Range</a:t>
                      </a:r>
                      <a:endParaRPr lang="en-SG" sz="1600" dirty="0">
                        <a:effectLst/>
                        <a:latin typeface="Gill Sans MT" panose="020B0502020104020203" pitchFamily="34" charset="0"/>
                        <a:ea typeface="DengXian" panose="02010600030101010101" pitchFamily="2" charset="-122"/>
                        <a:cs typeface="Times New Roman" panose="02020603050405020304" pitchFamily="18" charset="0"/>
                      </a:endParaRPr>
                    </a:p>
                    <a:p>
                      <a:pPr marL="0" marR="0" algn="ctr">
                        <a:lnSpc>
                          <a:spcPct val="107000"/>
                        </a:lnSpc>
                        <a:spcBef>
                          <a:spcPts val="0"/>
                        </a:spcBef>
                        <a:spcAft>
                          <a:spcPts val="0"/>
                        </a:spcAft>
                      </a:pPr>
                      <a:r>
                        <a:rPr lang="en-SG" sz="1600" b="1" dirty="0">
                          <a:effectLst/>
                          <a:latin typeface="Gill Sans MT" panose="020B0502020104020203" pitchFamily="34" charset="0"/>
                          <a:ea typeface="DengXian" panose="02010600030101010101" pitchFamily="2" charset="-122"/>
                          <a:cs typeface="Times New Roman" panose="02020603050405020304" pitchFamily="18" charset="0"/>
                        </a:rPr>
                        <a:t>(min: 1; max: 9)</a:t>
                      </a:r>
                      <a:endParaRPr lang="en-SG" sz="1600" dirty="0">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b="1" dirty="0">
                          <a:effectLst/>
                          <a:latin typeface="Gill Sans MT" panose="020B0502020104020203" pitchFamily="34" charset="0"/>
                          <a:ea typeface="DengXian" panose="02010600030101010101" pitchFamily="2" charset="-122"/>
                          <a:cs typeface="Times New Roman" panose="02020603050405020304" pitchFamily="18" charset="0"/>
                        </a:rPr>
                        <a:t>Marks Deduction</a:t>
                      </a:r>
                      <a:endParaRPr lang="en-SG" sz="1600" dirty="0">
                        <a:effectLst/>
                        <a:latin typeface="Gill Sans MT" panose="020B0502020104020203" pitchFamily="34" charset="0"/>
                        <a:ea typeface="DengXian" panose="02010600030101010101" pitchFamily="2" charset="-122"/>
                        <a:cs typeface="Times New Roman" panose="02020603050405020304" pitchFamily="18" charset="0"/>
                      </a:endParaRPr>
                    </a:p>
                    <a:p>
                      <a:pPr marL="0" marR="0" algn="ctr">
                        <a:lnSpc>
                          <a:spcPct val="107000"/>
                        </a:lnSpc>
                        <a:spcBef>
                          <a:spcPts val="0"/>
                        </a:spcBef>
                        <a:spcAft>
                          <a:spcPts val="0"/>
                        </a:spcAft>
                      </a:pPr>
                      <a:r>
                        <a:rPr lang="en-SG" sz="1600" b="1" dirty="0">
                          <a:effectLst/>
                          <a:latin typeface="Gill Sans MT" panose="020B0502020104020203" pitchFamily="34" charset="0"/>
                          <a:ea typeface="DengXian" panose="02010600030101010101" pitchFamily="2" charset="-122"/>
                          <a:cs typeface="Times New Roman" panose="02020603050405020304" pitchFamily="18" charset="0"/>
                        </a:rPr>
                        <a:t>(out of 100%)</a:t>
                      </a:r>
                      <a:endParaRPr lang="en-SG" sz="1600" dirty="0">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b="1" dirty="0">
                          <a:effectLst/>
                          <a:latin typeface="Gill Sans MT" panose="020B0502020104020203" pitchFamily="34" charset="0"/>
                          <a:ea typeface="DengXian" panose="02010600030101010101" pitchFamily="2" charset="-122"/>
                          <a:cs typeface="Times New Roman" panose="02020603050405020304" pitchFamily="18" charset="0"/>
                        </a:rPr>
                        <a:t>Final Adjusted Marks</a:t>
                      </a:r>
                      <a:endParaRPr lang="en-SG" sz="1600" dirty="0">
                        <a:effectLst/>
                        <a:latin typeface="Gill Sans MT" panose="020B0502020104020203" pitchFamily="34" charset="0"/>
                        <a:ea typeface="DengXian" panose="02010600030101010101" pitchFamily="2" charset="-122"/>
                        <a:cs typeface="Times New Roman" panose="02020603050405020304" pitchFamily="18" charset="0"/>
                      </a:endParaRPr>
                    </a:p>
                    <a:p>
                      <a:pPr marL="0" marR="0" algn="ctr">
                        <a:lnSpc>
                          <a:spcPct val="107000"/>
                        </a:lnSpc>
                        <a:spcBef>
                          <a:spcPts val="0"/>
                        </a:spcBef>
                        <a:spcAft>
                          <a:spcPts val="0"/>
                        </a:spcAft>
                      </a:pPr>
                      <a:r>
                        <a:rPr lang="en-SG" sz="1600" b="1" dirty="0">
                          <a:effectLst/>
                          <a:latin typeface="Gill Sans MT" panose="020B0502020104020203" pitchFamily="34" charset="0"/>
                          <a:ea typeface="DengXian" panose="02010600030101010101" pitchFamily="2" charset="-122"/>
                          <a:cs typeface="Times New Roman" panose="02020603050405020304" pitchFamily="18" charset="0"/>
                        </a:rPr>
                        <a:t>(out of 100%)</a:t>
                      </a:r>
                      <a:endParaRPr lang="en-SG" sz="1600" dirty="0">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73729778"/>
                  </a:ext>
                </a:extLst>
              </a:tr>
              <a:tr h="357081">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 6.5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Original team assignment mark (</a:t>
                      </a:r>
                      <a:r>
                        <a:rPr lang="en-SG" sz="1600" b="1" dirty="0">
                          <a:solidFill>
                            <a:srgbClr val="0070C0"/>
                          </a:solidFill>
                          <a:effectLst/>
                          <a:latin typeface="Gill Sans MT" panose="020B0502020104020203" pitchFamily="34" charset="0"/>
                          <a:ea typeface="DengXian" panose="02010600030101010101" pitchFamily="2" charset="-122"/>
                          <a:cs typeface="Times New Roman" panose="02020603050405020304" pitchFamily="18" charset="0"/>
                        </a:rPr>
                        <a:t>M%</a:t>
                      </a:r>
                      <a:r>
                        <a:rPr lang="en-SG" sz="1600" dirty="0">
                          <a:effectLst/>
                          <a:latin typeface="Gill Sans MT" panose="020B0502020104020203" pitchFamily="34" charset="0"/>
                          <a:ea typeface="DengXian" panose="02010600030101010101" pitchFamily="2"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88987097"/>
                  </a:ext>
                </a:extLst>
              </a:tr>
              <a:tr h="357081">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 5.5 to &lt; 6.5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b="1" dirty="0">
                          <a:solidFill>
                            <a:srgbClr val="0070C0"/>
                          </a:solidFill>
                          <a:effectLst/>
                          <a:latin typeface="Gill Sans MT" panose="020B0502020104020203" pitchFamily="34" charset="0"/>
                          <a:ea typeface="DengXian" panose="02010600030101010101" pitchFamily="2" charset="-122"/>
                          <a:cs typeface="Times New Roman" panose="02020603050405020304" pitchFamily="18" charset="0"/>
                        </a:rPr>
                        <a:t>M%</a:t>
                      </a:r>
                      <a:r>
                        <a:rPr lang="en-SG" sz="1600" dirty="0">
                          <a:effectLst/>
                          <a:latin typeface="Gill Sans MT" panose="020B0502020104020203" pitchFamily="34" charset="0"/>
                          <a:ea typeface="DengXian" panose="02010600030101010101" pitchFamily="2" charset="-122"/>
                          <a:cs typeface="Times New Roman" panose="02020603050405020304" pitchFamily="18" charset="0"/>
                        </a:rPr>
                        <a:t> – 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658359366"/>
                  </a:ext>
                </a:extLst>
              </a:tr>
              <a:tr h="357081">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 4.0 to &lt; 5.5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b="1" dirty="0">
                          <a:solidFill>
                            <a:srgbClr val="0070C0"/>
                          </a:solidFill>
                          <a:effectLst/>
                          <a:latin typeface="Gill Sans MT" panose="020B0502020104020203" pitchFamily="34" charset="0"/>
                          <a:ea typeface="DengXian" panose="02010600030101010101" pitchFamily="2" charset="-122"/>
                          <a:cs typeface="Times New Roman" panose="02020603050405020304" pitchFamily="18" charset="0"/>
                        </a:rPr>
                        <a:t>M%</a:t>
                      </a:r>
                      <a:r>
                        <a:rPr lang="en-SG" sz="1600" dirty="0">
                          <a:effectLst/>
                          <a:latin typeface="Gill Sans MT" panose="020B0502020104020203" pitchFamily="34" charset="0"/>
                          <a:ea typeface="DengXian" panose="02010600030101010101" pitchFamily="2" charset="-122"/>
                          <a:cs typeface="Times New Roman" panose="02020603050405020304" pitchFamily="18" charset="0"/>
                        </a:rPr>
                        <a:t> – 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690197441"/>
                  </a:ext>
                </a:extLst>
              </a:tr>
              <a:tr h="357081">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 3.0 to &lt; 4.0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b="1" dirty="0">
                          <a:solidFill>
                            <a:srgbClr val="0070C0"/>
                          </a:solidFill>
                          <a:effectLst/>
                          <a:latin typeface="Gill Sans MT" panose="020B0502020104020203" pitchFamily="34" charset="0"/>
                          <a:ea typeface="DengXian" panose="02010600030101010101" pitchFamily="2" charset="-122"/>
                          <a:cs typeface="Times New Roman" panose="02020603050405020304" pitchFamily="18" charset="0"/>
                        </a:rPr>
                        <a:t>M%</a:t>
                      </a:r>
                      <a:r>
                        <a:rPr lang="en-SG" sz="1600" dirty="0">
                          <a:effectLst/>
                          <a:latin typeface="Gill Sans MT" panose="020B0502020104020203" pitchFamily="34" charset="0"/>
                          <a:ea typeface="DengXian" panose="02010600030101010101" pitchFamily="2" charset="-122"/>
                          <a:cs typeface="Times New Roman" panose="02020603050405020304" pitchFamily="18" charset="0"/>
                        </a:rPr>
                        <a:t> – 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578505431"/>
                  </a:ext>
                </a:extLst>
              </a:tr>
              <a:tr h="357081">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&gt; 1.0 to &lt; 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b="1" dirty="0">
                          <a:solidFill>
                            <a:srgbClr val="0070C0"/>
                          </a:solidFill>
                          <a:effectLst/>
                          <a:latin typeface="Gill Sans MT" panose="020B0502020104020203" pitchFamily="34" charset="0"/>
                          <a:ea typeface="DengXian" panose="02010600030101010101" pitchFamily="2" charset="-122"/>
                          <a:cs typeface="Times New Roman" panose="02020603050405020304" pitchFamily="18" charset="0"/>
                        </a:rPr>
                        <a:t>M%</a:t>
                      </a:r>
                      <a:r>
                        <a:rPr lang="en-SG" sz="1600" dirty="0">
                          <a:effectLst/>
                          <a:latin typeface="Gill Sans MT" panose="020B0502020104020203" pitchFamily="34" charset="0"/>
                          <a:ea typeface="DengXian" panose="02010600030101010101" pitchFamily="2" charset="-122"/>
                          <a:cs typeface="Times New Roman" panose="02020603050405020304" pitchFamily="18" charset="0"/>
                        </a:rPr>
                        <a:t> – 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297382"/>
                  </a:ext>
                </a:extLst>
              </a:tr>
              <a:tr h="357081">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 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a:t>
                      </a:r>
                      <a:r>
                        <a:rPr lang="en-SG" sz="1600" b="1" dirty="0">
                          <a:solidFill>
                            <a:srgbClr val="0070C0"/>
                          </a:solidFill>
                          <a:effectLst/>
                          <a:latin typeface="Gill Sans MT" panose="020B0502020104020203" pitchFamily="34" charset="0"/>
                          <a:ea typeface="DengXian" panose="02010600030101010101" pitchFamily="2" charset="-122"/>
                          <a:cs typeface="Times New Roman" panose="02020603050405020304" pitchFamily="18" charset="0"/>
                        </a:rPr>
                        <a:t>M%</a:t>
                      </a:r>
                      <a:endParaRPr lang="en-SG" sz="1600" dirty="0">
                        <a:effectLst/>
                        <a:latin typeface="Gill Sans MT" panose="020B0502020104020203"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7000"/>
                        </a:lnSpc>
                        <a:spcBef>
                          <a:spcPts val="0"/>
                        </a:spcBef>
                        <a:spcAft>
                          <a:spcPts val="0"/>
                        </a:spcAft>
                      </a:pPr>
                      <a:r>
                        <a:rPr lang="en-SG" sz="1600" dirty="0">
                          <a:effectLst/>
                          <a:latin typeface="Gill Sans MT" panose="020B0502020104020203" pitchFamily="34" charset="0"/>
                          <a:ea typeface="DengXian" panose="02010600030101010101" pitchFamily="2"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746308390"/>
                  </a:ext>
                </a:extLst>
              </a:tr>
            </a:tbl>
          </a:graphicData>
        </a:graphic>
      </p:graphicFrame>
    </p:spTree>
    <p:extLst>
      <p:ext uri="{BB962C8B-B14F-4D97-AF65-F5344CB8AC3E}">
        <p14:creationId xmlns:p14="http://schemas.microsoft.com/office/powerpoint/2010/main" val="3698467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4CD8-633B-7567-AF8A-E4513453727A}"/>
              </a:ext>
            </a:extLst>
          </p:cNvPr>
          <p:cNvSpPr>
            <a:spLocks noGrp="1"/>
          </p:cNvSpPr>
          <p:nvPr>
            <p:ph type="title"/>
          </p:nvPr>
        </p:nvSpPr>
        <p:spPr>
          <a:xfrm>
            <a:off x="457200" y="189236"/>
            <a:ext cx="8229600" cy="637207"/>
          </a:xfrm>
        </p:spPr>
        <p:txBody>
          <a:bodyPr>
            <a:noAutofit/>
          </a:bodyPr>
          <a:lstStyle/>
          <a:p>
            <a:r>
              <a:rPr lang="en-US" sz="3600" dirty="0">
                <a:latin typeface="Gill Sans MT" panose="020B0502020104020203" pitchFamily="34" charset="0"/>
                <a:ea typeface="Verdana"/>
                <a:cs typeface="Calibri"/>
              </a:rPr>
              <a:t>Peer Evaluation</a:t>
            </a:r>
            <a:endParaRPr lang="en-SG" sz="3600" dirty="0">
              <a:latin typeface="+mn-lt"/>
              <a:ea typeface="Verdana"/>
            </a:endParaRPr>
          </a:p>
        </p:txBody>
      </p:sp>
      <p:sp>
        <p:nvSpPr>
          <p:cNvPr id="3" name="Slide Number Placeholder 2">
            <a:extLst>
              <a:ext uri="{FF2B5EF4-FFF2-40B4-BE49-F238E27FC236}">
                <a16:creationId xmlns:a16="http://schemas.microsoft.com/office/drawing/2014/main" id="{3CA1D8C6-1B75-2DB8-9476-195AE77F64BD}"/>
              </a:ext>
            </a:extLst>
          </p:cNvPr>
          <p:cNvSpPr>
            <a:spLocks noGrp="1"/>
          </p:cNvSpPr>
          <p:nvPr>
            <p:ph type="sldNum" sz="quarter" idx="12"/>
          </p:nvPr>
        </p:nvSpPr>
        <p:spPr/>
        <p:txBody>
          <a:bodyPr/>
          <a:lstStyle/>
          <a:p>
            <a:fld id="{8E6562B1-0B0F-0246-9532-09536BC2AE59}" type="slidenum">
              <a:rPr lang="en-US" smtClean="0"/>
              <a:t>28</a:t>
            </a:fld>
            <a:endParaRPr lang="en-US"/>
          </a:p>
        </p:txBody>
      </p:sp>
      <p:sp>
        <p:nvSpPr>
          <p:cNvPr id="5" name="TextBox 4">
            <a:extLst>
              <a:ext uri="{FF2B5EF4-FFF2-40B4-BE49-F238E27FC236}">
                <a16:creationId xmlns:a16="http://schemas.microsoft.com/office/drawing/2014/main" id="{C87448FC-B3FB-DF38-9A3F-8E835CF9E9D2}"/>
              </a:ext>
            </a:extLst>
          </p:cNvPr>
          <p:cNvSpPr txBox="1"/>
          <p:nvPr/>
        </p:nvSpPr>
        <p:spPr>
          <a:xfrm>
            <a:off x="116958" y="1317781"/>
            <a:ext cx="8910084" cy="4747518"/>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SG" sz="2000" dirty="0">
                <a:effectLst/>
                <a:latin typeface="Gill Sans MT" panose="020B0502020104020203" pitchFamily="34" charset="0"/>
                <a:ea typeface="DengXian" panose="02010600030101010101" pitchFamily="2" charset="-122"/>
                <a:cs typeface="Times New Roman" panose="02020603050405020304" pitchFamily="18" charset="0"/>
              </a:rPr>
              <a:t>All team members are expected to complete the peer evaluation for all other members in the team (i.e., self-assessment is not required) </a:t>
            </a:r>
            <a:r>
              <a:rPr lang="en-SG" sz="2000" b="1" i="1" dirty="0">
                <a:effectLst/>
                <a:latin typeface="Gill Sans MT" panose="020B0502020104020203" pitchFamily="34" charset="0"/>
                <a:ea typeface="DengXian" panose="02010600030101010101" pitchFamily="2" charset="-122"/>
                <a:cs typeface="Times New Roman" panose="02020603050405020304" pitchFamily="18" charset="0"/>
              </a:rPr>
              <a:t>Should a student fail to complete the peer evaluation of all other members in his/her group, </a:t>
            </a:r>
            <a:r>
              <a:rPr lang="en-SG" sz="2000" b="1" i="1" u="sng" dirty="0">
                <a:effectLst/>
                <a:latin typeface="Gill Sans MT" panose="020B0502020104020203" pitchFamily="34" charset="0"/>
                <a:ea typeface="DengXian" panose="02010600030101010101" pitchFamily="2" charset="-122"/>
                <a:cs typeface="Times New Roman" panose="02020603050405020304" pitchFamily="18" charset="0"/>
              </a:rPr>
              <a:t>5% will be deducted</a:t>
            </a:r>
            <a:r>
              <a:rPr lang="en-SG" sz="2000" b="1" i="1" dirty="0">
                <a:effectLst/>
                <a:latin typeface="Gill Sans MT" panose="020B0502020104020203" pitchFamily="34" charset="0"/>
                <a:ea typeface="DengXian" panose="02010600030101010101" pitchFamily="2" charset="-122"/>
                <a:cs typeface="Times New Roman" panose="02020603050405020304" pitchFamily="18" charset="0"/>
              </a:rPr>
              <a:t> from the student’s final team assignment mark.</a:t>
            </a:r>
            <a:endParaRPr lang="en-SG" sz="2000" b="1" i="1" dirty="0">
              <a:latin typeface="Gill Sans MT" panose="020B0502020104020203" pitchFamily="34" charset="0"/>
              <a:ea typeface="DengXia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SG" sz="2000" i="1" dirty="0">
              <a:effectLst/>
              <a:highlight>
                <a:srgbClr val="FFFF00"/>
              </a:highlight>
              <a:latin typeface="Gill Sans MT" panose="020B0502020104020203" pitchFamily="34" charset="0"/>
              <a:ea typeface="DengXia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SG" sz="2000" dirty="0">
                <a:effectLst/>
                <a:latin typeface="Gill Sans MT" panose="020B0502020104020203" pitchFamily="34" charset="0"/>
                <a:ea typeface="DengXian" panose="02010600030101010101" pitchFamily="2" charset="-122"/>
                <a:cs typeface="Times New Roman" panose="02020603050405020304" pitchFamily="18" charset="0"/>
              </a:rPr>
              <a:t>All assessments and qualitative comments are </a:t>
            </a:r>
            <a:r>
              <a:rPr lang="en-SG" sz="2000" i="1" dirty="0">
                <a:effectLst/>
                <a:latin typeface="Gill Sans MT" panose="020B0502020104020203" pitchFamily="34" charset="0"/>
                <a:ea typeface="DengXian" panose="02010600030101010101" pitchFamily="2" charset="-122"/>
                <a:cs typeface="Times New Roman" panose="02020603050405020304" pitchFamily="18" charset="0"/>
              </a:rPr>
              <a:t>confidential</a:t>
            </a:r>
            <a:r>
              <a:rPr lang="en-SG" sz="2000" dirty="0">
                <a:effectLst/>
                <a:latin typeface="Gill Sans MT" panose="020B0502020104020203" pitchFamily="34" charset="0"/>
                <a:ea typeface="DengXian" panose="02010600030101010101" pitchFamily="2" charset="-122"/>
                <a:cs typeface="Times New Roman" panose="02020603050405020304" pitchFamily="18" charset="0"/>
              </a:rPr>
              <a:t>. (Note: </a:t>
            </a:r>
            <a:r>
              <a:rPr lang="en-SG" sz="2000" i="1" dirty="0">
                <a:effectLst/>
                <a:latin typeface="Gill Sans MT" panose="020B0502020104020203" pitchFamily="34" charset="0"/>
                <a:ea typeface="DengXian" panose="02010600030101010101" pitchFamily="2" charset="-122"/>
                <a:cs typeface="Times New Roman" panose="02020603050405020304" pitchFamily="18" charset="0"/>
              </a:rPr>
              <a:t>Students should avoid identifying themselves in any manner when providing qualitative comments to their team members</a:t>
            </a:r>
            <a:r>
              <a:rPr lang="en-SG" sz="2000" dirty="0">
                <a:effectLst/>
                <a:latin typeface="Gill Sans MT" panose="020B0502020104020203" pitchFamily="34" charset="0"/>
                <a:ea typeface="DengXian" panose="02010600030101010101" pitchFamily="2" charset="-122"/>
                <a:cs typeface="Times New Roman" panose="02020603050405020304" pitchFamily="18" charset="0"/>
              </a:rPr>
              <a:t>.)</a:t>
            </a:r>
          </a:p>
          <a:p>
            <a:pPr marL="342900" marR="0" lvl="0" indent="-342900" algn="just">
              <a:lnSpc>
                <a:spcPct val="107000"/>
              </a:lnSpc>
              <a:spcBef>
                <a:spcPts val="0"/>
              </a:spcBef>
              <a:spcAft>
                <a:spcPts val="0"/>
              </a:spcAft>
              <a:buFont typeface="+mj-lt"/>
              <a:buAutoNum type="arabicPeriod"/>
            </a:pPr>
            <a:endParaRPr lang="en-SG" sz="2000" dirty="0">
              <a:latin typeface="Gill Sans MT" panose="020B0502020104020203" pitchFamily="34" charset="0"/>
              <a:ea typeface="DengXia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000" dirty="0">
                <a:latin typeface="Gill Sans MT" panose="020B0502020104020203" pitchFamily="34" charset="0"/>
                <a:ea typeface="DengXian" panose="02010600030101010101" pitchFamily="2" charset="-122"/>
                <a:cs typeface="Times New Roman" panose="02020603050405020304" pitchFamily="18" charset="0"/>
              </a:rPr>
              <a:t>Please complete the peer evaluation through the evaluation platform in NTULearn (enabled in week 8) for all your team members for the team assignment no later than </a:t>
            </a:r>
            <a:r>
              <a:rPr lang="en-US" sz="2400" b="1" u="sng" dirty="0">
                <a:latin typeface="Gill Sans MT" panose="020B0502020104020203" pitchFamily="34" charset="0"/>
                <a:ea typeface="DengXian" panose="02010600030101010101" pitchFamily="2" charset="-122"/>
                <a:cs typeface="Times New Roman" panose="02020603050405020304" pitchFamily="18" charset="0"/>
              </a:rPr>
              <a:t>deadline 18</a:t>
            </a:r>
            <a:r>
              <a:rPr lang="en-US" sz="2400" b="1" u="sng" baseline="30000" dirty="0">
                <a:latin typeface="Gill Sans MT" panose="020B0502020104020203" pitchFamily="34" charset="0"/>
                <a:ea typeface="DengXian" panose="02010600030101010101" pitchFamily="2" charset="-122"/>
                <a:cs typeface="Times New Roman" panose="02020603050405020304" pitchFamily="18" charset="0"/>
              </a:rPr>
              <a:t>th</a:t>
            </a:r>
            <a:r>
              <a:rPr lang="en-US" sz="2400" b="1" u="sng" dirty="0">
                <a:latin typeface="Gill Sans MT" panose="020B0502020104020203" pitchFamily="34" charset="0"/>
                <a:ea typeface="DengXian" panose="02010600030101010101" pitchFamily="2" charset="-122"/>
                <a:cs typeface="Times New Roman" panose="02020603050405020304" pitchFamily="18" charset="0"/>
              </a:rPr>
              <a:t> </a:t>
            </a:r>
            <a:r>
              <a:rPr lang="en-US" sz="2400" b="1" u="sng" dirty="0">
                <a:effectLst/>
                <a:latin typeface="Gill Sans MT" panose="020B0502020104020203" pitchFamily="34" charset="0"/>
                <a:ea typeface="DengXian" panose="02010600030101010101" pitchFamily="2" charset="-122"/>
                <a:cs typeface="Times New Roman" panose="02020603050405020304" pitchFamily="18" charset="0"/>
              </a:rPr>
              <a:t>April 2024</a:t>
            </a:r>
            <a:r>
              <a:rPr lang="en-US" sz="2400" b="1" u="sng" dirty="0">
                <a:latin typeface="Gill Sans MT" panose="020B0502020104020203" pitchFamily="34" charset="0"/>
                <a:ea typeface="DengXian" panose="02010600030101010101" pitchFamily="2" charset="-122"/>
                <a:cs typeface="Times New Roman" panose="02020603050405020304" pitchFamily="18" charset="0"/>
              </a:rPr>
              <a:t>. </a:t>
            </a:r>
            <a:endParaRPr lang="en-SG" sz="2400" b="1" u="sng" dirty="0">
              <a:latin typeface="Gill Sans MT" panose="020B0502020104020203" pitchFamily="34" charset="0"/>
              <a:ea typeface="DengXian" panose="02010600030101010101" pitchFamily="2" charset="-122"/>
              <a:cs typeface="Times New Roman" panose="02020603050405020304" pitchFamily="18" charset="0"/>
            </a:endParaRPr>
          </a:p>
          <a:p>
            <a:pPr marL="342900" indent="-342900" algn="just">
              <a:lnSpc>
                <a:spcPct val="107000"/>
              </a:lnSpc>
              <a:buFont typeface="+mj-lt"/>
              <a:buAutoNum type="arabicPeriod"/>
            </a:pPr>
            <a:endParaRPr lang="en-SG" sz="2000" dirty="0">
              <a:latin typeface="Gill Sans MT" panose="020B0502020104020203" pitchFamily="34" charset="0"/>
              <a:ea typeface="DengXian" panose="02010600030101010101" pitchFamily="2" charset="-122"/>
              <a:cs typeface="Times New Roman" panose="02020603050405020304" pitchFamily="18" charset="0"/>
            </a:endParaRPr>
          </a:p>
          <a:p>
            <a:pPr algn="just">
              <a:lnSpc>
                <a:spcPct val="107000"/>
              </a:lnSpc>
            </a:pPr>
            <a:endParaRPr lang="en-SG" sz="2000" dirty="0">
              <a:latin typeface="Gill Sans MT" panose="020B0502020104020203"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2336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4CD8-633B-7567-AF8A-E4513453727A}"/>
              </a:ext>
            </a:extLst>
          </p:cNvPr>
          <p:cNvSpPr>
            <a:spLocks noGrp="1"/>
          </p:cNvSpPr>
          <p:nvPr>
            <p:ph type="title"/>
          </p:nvPr>
        </p:nvSpPr>
        <p:spPr>
          <a:xfrm>
            <a:off x="457200" y="299227"/>
            <a:ext cx="8229600" cy="637207"/>
          </a:xfrm>
        </p:spPr>
        <p:txBody>
          <a:bodyPr>
            <a:noAutofit/>
          </a:bodyPr>
          <a:lstStyle/>
          <a:p>
            <a:r>
              <a:rPr lang="en-US" sz="3600" dirty="0">
                <a:latin typeface="Gill Sans MT" panose="020B0502020104020203" pitchFamily="34" charset="0"/>
                <a:ea typeface="Verdana"/>
                <a:cs typeface="Calibri"/>
              </a:rPr>
              <a:t>Peer Evaluation</a:t>
            </a:r>
            <a:endParaRPr lang="en-SG" sz="3600" dirty="0">
              <a:latin typeface="+mn-lt"/>
            </a:endParaRPr>
          </a:p>
        </p:txBody>
      </p:sp>
      <p:sp>
        <p:nvSpPr>
          <p:cNvPr id="3" name="Slide Number Placeholder 2">
            <a:extLst>
              <a:ext uri="{FF2B5EF4-FFF2-40B4-BE49-F238E27FC236}">
                <a16:creationId xmlns:a16="http://schemas.microsoft.com/office/drawing/2014/main" id="{6D76ACF2-10DB-01DB-205F-6B1E46528DC1}"/>
              </a:ext>
            </a:extLst>
          </p:cNvPr>
          <p:cNvSpPr>
            <a:spLocks noGrp="1"/>
          </p:cNvSpPr>
          <p:nvPr>
            <p:ph type="sldNum" sz="quarter" idx="12"/>
          </p:nvPr>
        </p:nvSpPr>
        <p:spPr/>
        <p:txBody>
          <a:bodyPr/>
          <a:lstStyle/>
          <a:p>
            <a:fld id="{8E6562B1-0B0F-0246-9532-09536BC2AE59}" type="slidenum">
              <a:rPr lang="en-US" smtClean="0"/>
              <a:t>29</a:t>
            </a:fld>
            <a:endParaRPr lang="en-US"/>
          </a:p>
        </p:txBody>
      </p:sp>
      <p:sp>
        <p:nvSpPr>
          <p:cNvPr id="7" name="TextBox 6">
            <a:extLst>
              <a:ext uri="{FF2B5EF4-FFF2-40B4-BE49-F238E27FC236}">
                <a16:creationId xmlns:a16="http://schemas.microsoft.com/office/drawing/2014/main" id="{6E150ADC-2899-1E2C-603B-4B7D3996F55D}"/>
              </a:ext>
            </a:extLst>
          </p:cNvPr>
          <p:cNvSpPr txBox="1"/>
          <p:nvPr/>
        </p:nvSpPr>
        <p:spPr>
          <a:xfrm>
            <a:off x="369312" y="1664291"/>
            <a:ext cx="8615200" cy="2246769"/>
          </a:xfrm>
          <a:prstGeom prst="rect">
            <a:avLst/>
          </a:prstGeom>
          <a:noFill/>
        </p:spPr>
        <p:txBody>
          <a:bodyPr wrap="square">
            <a:spAutoFit/>
          </a:bodyPr>
          <a:lstStyle/>
          <a:p>
            <a:pPr algn="just"/>
            <a:endParaRPr lang="en-SG" sz="2000" dirty="0">
              <a:latin typeface="Gill Sans MT" panose="020B0502020104020203" pitchFamily="34" charset="0"/>
              <a:ea typeface="DengXian" panose="02010600030101010101" pitchFamily="2" charset="-122"/>
              <a:cs typeface="Times New Roman" panose="02020603050405020304" pitchFamily="18" charset="0"/>
            </a:endParaRPr>
          </a:p>
          <a:p>
            <a:pPr algn="just"/>
            <a:r>
              <a:rPr lang="en-SG" sz="2000" dirty="0">
                <a:latin typeface="Gill Sans MT" panose="020B0502020104020203" pitchFamily="34" charset="0"/>
                <a:ea typeface="DengXian" panose="02010600030101010101" pitchFamily="2" charset="-122"/>
                <a:cs typeface="Times New Roman" panose="02020603050405020304" pitchFamily="18" charset="0"/>
              </a:rPr>
              <a:t>4. Each member’s average rating given by his/her team members will be used to </a:t>
            </a:r>
          </a:p>
          <a:p>
            <a:pPr algn="just"/>
            <a:r>
              <a:rPr lang="en-SG" sz="2000" dirty="0">
                <a:latin typeface="Gill Sans MT" panose="020B0502020104020203" pitchFamily="34" charset="0"/>
                <a:ea typeface="DengXian" panose="02010600030101010101" pitchFamily="2" charset="-122"/>
                <a:cs typeface="Times New Roman" panose="02020603050405020304" pitchFamily="18" charset="0"/>
              </a:rPr>
              <a:t>    determine the final team assignment marks awarded to each member.</a:t>
            </a:r>
          </a:p>
          <a:p>
            <a:pPr marL="342900" indent="-342900" algn="just">
              <a:buFont typeface="+mj-lt"/>
              <a:buAutoNum type="arabicPeriod" startAt="5"/>
            </a:pPr>
            <a:endParaRPr lang="en-SG" sz="2000" dirty="0">
              <a:effectLst/>
              <a:latin typeface="Gill Sans MT" panose="020B0502020104020203" pitchFamily="34" charset="0"/>
              <a:ea typeface="DengXian" panose="02010600030101010101" pitchFamily="2" charset="-122"/>
              <a:cs typeface="Times New Roman" panose="02020603050405020304" pitchFamily="18" charset="0"/>
            </a:endParaRPr>
          </a:p>
          <a:p>
            <a:pPr marL="342900" indent="-342900" algn="just">
              <a:buFont typeface="+mj-lt"/>
              <a:buAutoNum type="arabicPeriod" startAt="5"/>
            </a:pPr>
            <a:r>
              <a:rPr lang="en-SG" sz="2000" dirty="0">
                <a:effectLst/>
                <a:latin typeface="Gill Sans MT" panose="020B0502020104020203" pitchFamily="34" charset="0"/>
                <a:ea typeface="DengXian" panose="02010600030101010101" pitchFamily="2" charset="-122"/>
                <a:cs typeface="Times New Roman" panose="02020603050405020304" pitchFamily="18" charset="0"/>
              </a:rPr>
              <a:t>Please note that the teaching team reserves the right to adjust students’ final team assignment marks based on additional considerations including gathered information, certified special education needs (SEN), and medical diagnosis.</a:t>
            </a:r>
          </a:p>
        </p:txBody>
      </p:sp>
    </p:spTree>
    <p:extLst>
      <p:ext uri="{BB962C8B-B14F-4D97-AF65-F5344CB8AC3E}">
        <p14:creationId xmlns:p14="http://schemas.microsoft.com/office/powerpoint/2010/main" val="305365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0B2C-EC61-4947-8C4D-208967052823}"/>
              </a:ext>
            </a:extLst>
          </p:cNvPr>
          <p:cNvSpPr>
            <a:spLocks noGrp="1"/>
          </p:cNvSpPr>
          <p:nvPr>
            <p:ph type="title"/>
          </p:nvPr>
        </p:nvSpPr>
        <p:spPr/>
        <p:txBody>
          <a:bodyPr anchor="ctr">
            <a:normAutofit/>
          </a:bodyPr>
          <a:lstStyle/>
          <a:p>
            <a:r>
              <a:rPr lang="en-US" dirty="0">
                <a:latin typeface="Gill Sans MT" panose="020B0502020104020203" pitchFamily="34" charset="0"/>
              </a:rPr>
              <a:t>Intended Learning Outcome (ILO)</a:t>
            </a:r>
            <a:endParaRPr lang="en-SG" dirty="0">
              <a:latin typeface="Gill Sans MT" panose="020B0502020104020203" pitchFamily="34" charset="0"/>
            </a:endParaRPr>
          </a:p>
        </p:txBody>
      </p:sp>
      <p:graphicFrame>
        <p:nvGraphicFramePr>
          <p:cNvPr id="6" name="Content Placeholder 2">
            <a:extLst>
              <a:ext uri="{FF2B5EF4-FFF2-40B4-BE49-F238E27FC236}">
                <a16:creationId xmlns:a16="http://schemas.microsoft.com/office/drawing/2014/main" id="{B5D74CE5-80DB-CB43-9B3B-959EBCE90017}"/>
              </a:ext>
            </a:extLst>
          </p:cNvPr>
          <p:cNvGraphicFramePr>
            <a:graphicFrameLocks noGrp="1"/>
          </p:cNvGraphicFramePr>
          <p:nvPr>
            <p:ph idx="1"/>
            <p:extLst>
              <p:ext uri="{D42A27DB-BD31-4B8C-83A1-F6EECF244321}">
                <p14:modId xmlns:p14="http://schemas.microsoft.com/office/powerpoint/2010/main" val="3176318833"/>
              </p:ext>
            </p:extLst>
          </p:nvPr>
        </p:nvGraphicFramePr>
        <p:xfrm>
          <a:off x="226031" y="1889194"/>
          <a:ext cx="8804953" cy="3876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9D99598-7111-7A8F-658D-51FB0CDA072C}"/>
              </a:ext>
            </a:extLst>
          </p:cNvPr>
          <p:cNvSpPr>
            <a:spLocks noGrp="1"/>
          </p:cNvSpPr>
          <p:nvPr>
            <p:ph type="sldNum" sz="quarter" idx="12"/>
          </p:nvPr>
        </p:nvSpPr>
        <p:spPr/>
        <p:txBody>
          <a:bodyPr/>
          <a:lstStyle/>
          <a:p>
            <a:fld id="{8E6562B1-0B0F-0246-9532-09536BC2AE59}" type="slidenum">
              <a:rPr lang="en-US" smtClean="0"/>
              <a:t>3</a:t>
            </a:fld>
            <a:endParaRPr lang="en-US"/>
          </a:p>
        </p:txBody>
      </p:sp>
    </p:spTree>
    <p:extLst>
      <p:ext uri="{BB962C8B-B14F-4D97-AF65-F5344CB8AC3E}">
        <p14:creationId xmlns:p14="http://schemas.microsoft.com/office/powerpoint/2010/main" val="904624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1FAE-BA04-4B98-10E3-AD05EAA30015}"/>
              </a:ext>
            </a:extLst>
          </p:cNvPr>
          <p:cNvSpPr>
            <a:spLocks noGrp="1"/>
          </p:cNvSpPr>
          <p:nvPr>
            <p:ph type="title"/>
          </p:nvPr>
        </p:nvSpPr>
        <p:spPr>
          <a:xfrm>
            <a:off x="159488" y="138223"/>
            <a:ext cx="8825024" cy="1307805"/>
          </a:xfrm>
        </p:spPr>
        <p:txBody>
          <a:bodyPr>
            <a:normAutofit fontScale="90000"/>
          </a:bodyPr>
          <a:lstStyle/>
          <a:p>
            <a:pPr lvl="0">
              <a:lnSpc>
                <a:spcPct val="107000"/>
              </a:lnSpc>
              <a:spcAft>
                <a:spcPts val="800"/>
              </a:spcAft>
            </a:pPr>
            <a:r>
              <a:rPr lang="en-SG" sz="2800" b="1" dirty="0">
                <a:effectLst/>
                <a:latin typeface="Gill Sans MT" panose="020B0502020104020203" pitchFamily="34" charset="0"/>
                <a:ea typeface="DengXian" panose="02010600030101010101" pitchFamily="2" charset="-122"/>
                <a:cs typeface="Times New Roman" panose="02020603050405020304" pitchFamily="18" charset="0"/>
              </a:rPr>
              <a:t>Group Assessment – Class Participation (10% weightage) + in-class Presentation &amp; Discussion (10% weightage)</a:t>
            </a:r>
            <a:endParaRPr lang="en-SG" sz="2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FD78DFC6-552C-A252-94F9-B820BF8977F3}"/>
              </a:ext>
            </a:extLst>
          </p:cNvPr>
          <p:cNvSpPr>
            <a:spLocks noGrp="1"/>
          </p:cNvSpPr>
          <p:nvPr>
            <p:ph idx="1"/>
          </p:nvPr>
        </p:nvSpPr>
        <p:spPr>
          <a:xfrm>
            <a:off x="159487" y="1584252"/>
            <a:ext cx="8527313" cy="4368679"/>
          </a:xfrm>
        </p:spPr>
        <p:txBody>
          <a:bodyPr>
            <a:normAutofit/>
          </a:bodyPr>
          <a:lstStyle/>
          <a:p>
            <a:pPr>
              <a:spcBef>
                <a:spcPts val="0"/>
              </a:spcBef>
            </a:pPr>
            <a:r>
              <a:rPr lang="en-SG" sz="2400" dirty="0">
                <a:latin typeface="Gill Sans MT" panose="020B0502020104020203" pitchFamily="34" charset="0"/>
              </a:rPr>
              <a:t>Students are required to attend the tutorials weekly they are assigned, and </a:t>
            </a:r>
            <a:r>
              <a:rPr lang="en-SG" sz="2400" b="1" u="sng" dirty="0">
                <a:latin typeface="Gill Sans MT" panose="020B0502020104020203" pitchFamily="34" charset="0"/>
              </a:rPr>
              <a:t>attendance is compulsory</a:t>
            </a:r>
            <a:r>
              <a:rPr lang="en-SG" sz="2400" dirty="0">
                <a:latin typeface="Gill Sans MT" panose="020B0502020104020203" pitchFamily="34" charset="0"/>
              </a:rPr>
              <a:t>.</a:t>
            </a:r>
          </a:p>
          <a:p>
            <a:pPr marL="0" indent="0">
              <a:spcBef>
                <a:spcPts val="0"/>
              </a:spcBef>
              <a:buNone/>
            </a:pPr>
            <a:endParaRPr lang="en-SG" sz="2400" dirty="0">
              <a:latin typeface="Gill Sans MT" panose="020B0502020104020203" pitchFamily="34" charset="0"/>
            </a:endParaRPr>
          </a:p>
          <a:p>
            <a:pPr>
              <a:spcBef>
                <a:spcPts val="0"/>
              </a:spcBef>
            </a:pPr>
            <a:r>
              <a:rPr lang="en-SG" sz="2400" dirty="0">
                <a:latin typeface="Gill Sans MT" panose="020B0502020104020203" pitchFamily="34" charset="0"/>
              </a:rPr>
              <a:t>In each tutorial, </a:t>
            </a:r>
            <a:r>
              <a:rPr lang="en-US" sz="2400" dirty="0">
                <a:effectLst/>
                <a:latin typeface="Gill Sans MT" panose="020B0502020104020203" pitchFamily="34" charset="0"/>
                <a:ea typeface="SimSun" panose="02010600030101010101" pitchFamily="2" charset="-122"/>
              </a:rPr>
              <a:t>the participation of student in discussion, presentation and any other mode of assessments given by their respective tutor will be graded.</a:t>
            </a:r>
          </a:p>
          <a:p>
            <a:pPr marL="0" indent="0">
              <a:spcBef>
                <a:spcPts val="0"/>
              </a:spcBef>
              <a:buNone/>
            </a:pPr>
            <a:endParaRPr lang="en-US" sz="2400" dirty="0">
              <a:effectLst/>
              <a:latin typeface="Gill Sans MT" panose="020B0502020104020203" pitchFamily="34" charset="0"/>
              <a:ea typeface="SimSun" panose="02010600030101010101" pitchFamily="2" charset="-122"/>
            </a:endParaRPr>
          </a:p>
          <a:p>
            <a:pPr marL="226695">
              <a:spcBef>
                <a:spcPts val="0"/>
              </a:spcBef>
            </a:pPr>
            <a:r>
              <a:rPr lang="en-US" sz="2400" dirty="0">
                <a:effectLst/>
                <a:latin typeface="Gill Sans MT" panose="020B0502020104020203" pitchFamily="34" charset="0"/>
                <a:ea typeface="DengXian" panose="02010600030101010101" pitchFamily="2" charset="-122"/>
                <a:cs typeface="Times New Roman" panose="02020603050405020304" pitchFamily="18" charset="0"/>
              </a:rPr>
              <a:t>Class participation carries </a:t>
            </a:r>
            <a:r>
              <a:rPr lang="en-US" sz="2400" b="1" dirty="0">
                <a:effectLst/>
                <a:latin typeface="Gill Sans MT" panose="020B0502020104020203" pitchFamily="34" charset="0"/>
                <a:ea typeface="DengXian" panose="02010600030101010101" pitchFamily="2" charset="-122"/>
                <a:cs typeface="Times New Roman" panose="02020603050405020304" pitchFamily="18" charset="0"/>
              </a:rPr>
              <a:t>weightage of 10% whereas </a:t>
            </a:r>
          </a:p>
          <a:p>
            <a:pPr marL="0" indent="0">
              <a:spcBef>
                <a:spcPts val="0"/>
              </a:spcBef>
              <a:buNone/>
            </a:pPr>
            <a:r>
              <a:rPr lang="en-US" sz="2400" b="1" dirty="0">
                <a:effectLst/>
                <a:latin typeface="Gill Sans MT" panose="020B0502020104020203" pitchFamily="34" charset="0"/>
                <a:ea typeface="DengXian" panose="02010600030101010101" pitchFamily="2" charset="-122"/>
                <a:cs typeface="Times New Roman" panose="02020603050405020304" pitchFamily="18" charset="0"/>
              </a:rPr>
              <a:t>	in-class presentation by team &amp; discussion carries 	weightage of 10% </a:t>
            </a:r>
            <a:r>
              <a:rPr lang="en-US" sz="2400" dirty="0">
                <a:effectLst/>
                <a:latin typeface="Gill Sans MT" panose="020B0502020104020203" pitchFamily="34" charset="0"/>
                <a:ea typeface="DengXian" panose="02010600030101010101" pitchFamily="2" charset="-122"/>
                <a:cs typeface="Times New Roman" panose="02020603050405020304" pitchFamily="18" charset="0"/>
              </a:rPr>
              <a:t>to the total marks. </a:t>
            </a:r>
            <a:endParaRPr lang="en-SG" sz="24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400" dirty="0">
              <a:effectLst/>
              <a:latin typeface="Gill Sans MT" panose="020B0502020104020203" pitchFamily="34" charset="0"/>
              <a:ea typeface="SimSun" panose="02010600030101010101" pitchFamily="2" charset="-122"/>
            </a:endParaRPr>
          </a:p>
          <a:p>
            <a:endParaRPr lang="en-SG" sz="2400" dirty="0">
              <a:effectLst/>
              <a:latin typeface="Gill Sans MT" panose="020B0502020104020203" pitchFamily="34" charset="0"/>
              <a:ea typeface="SimSun" panose="02010600030101010101" pitchFamily="2" charset="-122"/>
            </a:endParaRPr>
          </a:p>
          <a:p>
            <a:endParaRPr lang="en-SG" sz="24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2F655C51-F961-48DE-F694-4CC0F09E1A85}"/>
              </a:ext>
            </a:extLst>
          </p:cNvPr>
          <p:cNvSpPr>
            <a:spLocks noGrp="1"/>
          </p:cNvSpPr>
          <p:nvPr>
            <p:ph type="sldNum" sz="quarter" idx="12"/>
          </p:nvPr>
        </p:nvSpPr>
        <p:spPr/>
        <p:txBody>
          <a:bodyPr/>
          <a:lstStyle/>
          <a:p>
            <a:fld id="{8E6562B1-0B0F-0246-9532-09536BC2AE59}" type="slidenum">
              <a:rPr lang="en-US" smtClean="0"/>
              <a:t>30</a:t>
            </a:fld>
            <a:endParaRPr lang="en-US"/>
          </a:p>
        </p:txBody>
      </p:sp>
    </p:spTree>
    <p:extLst>
      <p:ext uri="{BB962C8B-B14F-4D97-AF65-F5344CB8AC3E}">
        <p14:creationId xmlns:p14="http://schemas.microsoft.com/office/powerpoint/2010/main" val="51406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002A-B893-3C55-1BE2-231F14BCA3EE}"/>
              </a:ext>
            </a:extLst>
          </p:cNvPr>
          <p:cNvSpPr>
            <a:spLocks noGrp="1"/>
          </p:cNvSpPr>
          <p:nvPr>
            <p:ph type="title"/>
          </p:nvPr>
        </p:nvSpPr>
        <p:spPr>
          <a:xfrm>
            <a:off x="318977" y="276634"/>
            <a:ext cx="8229600" cy="1143000"/>
          </a:xfrm>
        </p:spPr>
        <p:txBody>
          <a:bodyPr>
            <a:normAutofit fontScale="90000"/>
          </a:bodyPr>
          <a:lstStyle/>
          <a:p>
            <a:r>
              <a:rPr lang="en-SG" dirty="0">
                <a:latin typeface="Gill Sans MT" panose="020B0502020104020203" pitchFamily="34" charset="0"/>
              </a:rPr>
              <a:t>Miscellaneous Information – Contact details</a:t>
            </a:r>
            <a:endParaRPr lang="en-US" dirty="0"/>
          </a:p>
        </p:txBody>
      </p:sp>
      <p:sp>
        <p:nvSpPr>
          <p:cNvPr id="3" name="Content Placeholder 2">
            <a:extLst>
              <a:ext uri="{FF2B5EF4-FFF2-40B4-BE49-F238E27FC236}">
                <a16:creationId xmlns:a16="http://schemas.microsoft.com/office/drawing/2014/main" id="{AFAEB23D-C803-547D-28FF-2260D9735EE5}"/>
              </a:ext>
            </a:extLst>
          </p:cNvPr>
          <p:cNvSpPr>
            <a:spLocks noGrp="1"/>
          </p:cNvSpPr>
          <p:nvPr>
            <p:ph idx="1"/>
          </p:nvPr>
        </p:nvSpPr>
        <p:spPr>
          <a:xfrm>
            <a:off x="233915" y="1828800"/>
            <a:ext cx="8739963" cy="4338084"/>
          </a:xfrm>
        </p:spPr>
        <p:txBody>
          <a:bodyPr vert="horz" lIns="91440" tIns="45720" rIns="91440" bIns="45720" rtlCol="0" anchor="t">
            <a:normAutofit/>
          </a:bodyPr>
          <a:lstStyle/>
          <a:p>
            <a:pPr marL="0" indent="0">
              <a:buNone/>
            </a:pPr>
            <a:r>
              <a:rPr lang="en-US" dirty="0">
                <a:latin typeface="Gill Sans MT" panose="020B0502020104020203" pitchFamily="34" charset="0"/>
                <a:ea typeface="Verdana"/>
              </a:rPr>
              <a:t>For course related matter, contact</a:t>
            </a:r>
          </a:p>
          <a:p>
            <a:pPr marL="0" indent="0">
              <a:buNone/>
            </a:pPr>
            <a:r>
              <a:rPr lang="en-US" dirty="0">
                <a:latin typeface="Gill Sans MT" panose="020B0502020104020203" pitchFamily="34" charset="0"/>
                <a:ea typeface="Verdana"/>
                <a:hlinkClick r:id="rId2"/>
              </a:rPr>
              <a:t>icc-cc0002@ntu.edu.sg</a:t>
            </a:r>
            <a:endParaRPr lang="en-US" dirty="0">
              <a:latin typeface="Gill Sans MT" panose="020B0502020104020203" pitchFamily="34" charset="0"/>
            </a:endParaRPr>
          </a:p>
          <a:p>
            <a:endParaRPr lang="en-US" dirty="0">
              <a:latin typeface="Gill Sans MT" panose="020B0502020104020203" pitchFamily="34" charset="0"/>
              <a:ea typeface="Verdana"/>
            </a:endParaRPr>
          </a:p>
          <a:p>
            <a:pPr marL="0" indent="0">
              <a:buNone/>
            </a:pPr>
            <a:r>
              <a:rPr lang="en-US" dirty="0">
                <a:latin typeface="Gill Sans MT" panose="020B0502020104020203" pitchFamily="34" charset="0"/>
                <a:ea typeface="Verdana"/>
              </a:rPr>
              <a:t>For tutorial class related matter, contact your individual tutor (email address from slide numbers 7-11)</a:t>
            </a:r>
            <a:endParaRPr lang="en-US"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F80A88DF-CF0B-54F3-7066-9C6296481C75}"/>
              </a:ext>
            </a:extLst>
          </p:cNvPr>
          <p:cNvSpPr>
            <a:spLocks noGrp="1"/>
          </p:cNvSpPr>
          <p:nvPr>
            <p:ph type="sldNum" sz="quarter" idx="12"/>
          </p:nvPr>
        </p:nvSpPr>
        <p:spPr/>
        <p:txBody>
          <a:bodyPr/>
          <a:lstStyle/>
          <a:p>
            <a:fld id="{8E6562B1-0B0F-0246-9532-09536BC2AE59}" type="slidenum">
              <a:rPr lang="en-US" smtClean="0"/>
              <a:t>31</a:t>
            </a:fld>
            <a:endParaRPr lang="en-US"/>
          </a:p>
        </p:txBody>
      </p:sp>
    </p:spTree>
    <p:extLst>
      <p:ext uri="{BB962C8B-B14F-4D97-AF65-F5344CB8AC3E}">
        <p14:creationId xmlns:p14="http://schemas.microsoft.com/office/powerpoint/2010/main" val="4132016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8F1F552-B928-4BA7-B648-99DDF64CFE72}"/>
              </a:ext>
            </a:extLst>
          </p:cNvPr>
          <p:cNvGraphicFramePr/>
          <p:nvPr>
            <p:extLst>
              <p:ext uri="{D42A27DB-BD31-4B8C-83A1-F6EECF244321}">
                <p14:modId xmlns:p14="http://schemas.microsoft.com/office/powerpoint/2010/main" val="1542432294"/>
              </p:ext>
            </p:extLst>
          </p:nvPr>
        </p:nvGraphicFramePr>
        <p:xfrm>
          <a:off x="0" y="-205483"/>
          <a:ext cx="9143999" cy="6616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a:extLst>
              <a:ext uri="{FF2B5EF4-FFF2-40B4-BE49-F238E27FC236}">
                <a16:creationId xmlns:a16="http://schemas.microsoft.com/office/drawing/2014/main" id="{A3415EA9-9E1E-4E69-9F20-16CE5F25B7F7}"/>
              </a:ext>
            </a:extLst>
          </p:cNvPr>
          <p:cNvSpPr/>
          <p:nvPr/>
        </p:nvSpPr>
        <p:spPr>
          <a:xfrm>
            <a:off x="3796301" y="2455523"/>
            <a:ext cx="1361325" cy="1294544"/>
          </a:xfrm>
          <a:prstGeom prst="ellipse">
            <a:avLst/>
          </a:prstGeom>
          <a:solidFill>
            <a:schemeClr val="accent6"/>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Gill Sans MT" panose="020B0502020104020203" pitchFamily="34" charset="0"/>
              </a:rPr>
              <a:t>Course Policy</a:t>
            </a:r>
            <a:endParaRPr lang="en-SG" dirty="0">
              <a:solidFill>
                <a:schemeClr val="tx1"/>
              </a:solidFill>
              <a:latin typeface="Gill Sans MT" panose="020B0502020104020203" pitchFamily="34" charset="0"/>
            </a:endParaRPr>
          </a:p>
        </p:txBody>
      </p:sp>
      <p:sp>
        <p:nvSpPr>
          <p:cNvPr id="2" name="Slide Number Placeholder 1">
            <a:extLst>
              <a:ext uri="{FF2B5EF4-FFF2-40B4-BE49-F238E27FC236}">
                <a16:creationId xmlns:a16="http://schemas.microsoft.com/office/drawing/2014/main" id="{409B05AD-F7FB-A3DE-8233-703606A23449}"/>
              </a:ext>
            </a:extLst>
          </p:cNvPr>
          <p:cNvSpPr>
            <a:spLocks noGrp="1"/>
          </p:cNvSpPr>
          <p:nvPr>
            <p:ph type="sldNum" sz="quarter" idx="12"/>
          </p:nvPr>
        </p:nvSpPr>
        <p:spPr/>
        <p:txBody>
          <a:bodyPr/>
          <a:lstStyle/>
          <a:p>
            <a:fld id="{8E6562B1-0B0F-0246-9532-09536BC2AE59}" type="slidenum">
              <a:rPr lang="en-US" smtClean="0"/>
              <a:t>32</a:t>
            </a:fld>
            <a:endParaRPr lang="en-US"/>
          </a:p>
        </p:txBody>
      </p:sp>
    </p:spTree>
    <p:extLst>
      <p:ext uri="{BB962C8B-B14F-4D97-AF65-F5344CB8AC3E}">
        <p14:creationId xmlns:p14="http://schemas.microsoft.com/office/powerpoint/2010/main" val="314712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E746424-D2BE-0766-100B-550B7ACAD694}"/>
              </a:ext>
            </a:extLst>
          </p:cNvPr>
          <p:cNvSpPr txBox="1">
            <a:spLocks/>
          </p:cNvSpPr>
          <p:nvPr/>
        </p:nvSpPr>
        <p:spPr>
          <a:xfrm>
            <a:off x="609600" y="716032"/>
            <a:ext cx="8229600" cy="1143000"/>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000" kern="1200">
                <a:solidFill>
                  <a:schemeClr val="tx1"/>
                </a:solidFill>
                <a:latin typeface="Verdana" panose="020B0604030504040204" pitchFamily="34" charset="0"/>
                <a:ea typeface="Verdana" panose="020B0604030504040204" pitchFamily="34" charset="0"/>
                <a:cs typeface="+mj-cs"/>
              </a:defRPr>
            </a:lvl1pPr>
          </a:lstStyle>
          <a:p>
            <a:r>
              <a:rPr lang="en-US" b="1" dirty="0">
                <a:latin typeface="Gill Sans MT" panose="020B0502020104020203" pitchFamily="34" charset="0"/>
              </a:rPr>
              <a:t>Learning</a:t>
            </a:r>
            <a:br>
              <a:rPr lang="en-US" b="1" dirty="0">
                <a:latin typeface="Gill Sans MT" panose="020B0502020104020203" pitchFamily="34" charset="0"/>
              </a:rPr>
            </a:br>
            <a:r>
              <a:rPr lang="en-US" b="1" dirty="0">
                <a:latin typeface="Gill Sans MT" panose="020B0502020104020203" pitchFamily="34" charset="0"/>
              </a:rPr>
              <a:t>Modules</a:t>
            </a:r>
            <a:endParaRPr lang="en-SG" b="1" dirty="0">
              <a:latin typeface="Gill Sans MT" panose="020B0502020104020203" pitchFamily="34" charset="0"/>
            </a:endParaRPr>
          </a:p>
        </p:txBody>
      </p:sp>
      <p:graphicFrame>
        <p:nvGraphicFramePr>
          <p:cNvPr id="6" name="Diagram 5">
            <a:extLst>
              <a:ext uri="{FF2B5EF4-FFF2-40B4-BE49-F238E27FC236}">
                <a16:creationId xmlns:a16="http://schemas.microsoft.com/office/drawing/2014/main" id="{39C1BE3E-CCE5-B75B-4C78-5FC17CA46E02}"/>
              </a:ext>
            </a:extLst>
          </p:cNvPr>
          <p:cNvGraphicFramePr/>
          <p:nvPr>
            <p:extLst>
              <p:ext uri="{D42A27DB-BD31-4B8C-83A1-F6EECF244321}">
                <p14:modId xmlns:p14="http://schemas.microsoft.com/office/powerpoint/2010/main" val="1853532253"/>
              </p:ext>
            </p:extLst>
          </p:nvPr>
        </p:nvGraphicFramePr>
        <p:xfrm>
          <a:off x="1220163" y="134637"/>
          <a:ext cx="7030701" cy="6160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E8B4AFCD-1E94-4173-A5DC-F9B49E6A92E6}"/>
              </a:ext>
            </a:extLst>
          </p:cNvPr>
          <p:cNvSpPr>
            <a:spLocks noGrp="1"/>
          </p:cNvSpPr>
          <p:nvPr>
            <p:ph type="sldNum" sz="quarter" idx="12"/>
          </p:nvPr>
        </p:nvSpPr>
        <p:spPr/>
        <p:txBody>
          <a:bodyPr/>
          <a:lstStyle/>
          <a:p>
            <a:fld id="{8E6562B1-0B0F-0246-9532-09536BC2AE59}" type="slidenum">
              <a:rPr lang="en-US" smtClean="0"/>
              <a:t>4</a:t>
            </a:fld>
            <a:endParaRPr lang="en-US"/>
          </a:p>
        </p:txBody>
      </p:sp>
    </p:spTree>
    <p:extLst>
      <p:ext uri="{BB962C8B-B14F-4D97-AF65-F5344CB8AC3E}">
        <p14:creationId xmlns:p14="http://schemas.microsoft.com/office/powerpoint/2010/main" val="345345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8028-16EB-4D4B-A8CF-2A8C3139ABEF}"/>
              </a:ext>
            </a:extLst>
          </p:cNvPr>
          <p:cNvSpPr>
            <a:spLocks noGrp="1"/>
          </p:cNvSpPr>
          <p:nvPr>
            <p:ph type="title"/>
          </p:nvPr>
        </p:nvSpPr>
        <p:spPr>
          <a:xfrm>
            <a:off x="128428" y="1805683"/>
            <a:ext cx="1628454" cy="3246633"/>
          </a:xfrm>
        </p:spPr>
        <p:txBody>
          <a:bodyPr>
            <a:noAutofit/>
          </a:bodyPr>
          <a:lstStyle/>
          <a:p>
            <a:r>
              <a:rPr lang="en-US" sz="1800" b="1" dirty="0">
                <a:latin typeface="Gill Sans MT" panose="020B0502020104020203" pitchFamily="34" charset="0"/>
                <a:cs typeface="Calibri" panose="020F0502020204030204" pitchFamily="34" charset="0"/>
              </a:rPr>
              <a:t>Weekly Timetable</a:t>
            </a:r>
            <a:br>
              <a:rPr lang="en-US" sz="1100" b="1" dirty="0">
                <a:latin typeface="Gill Sans MT" panose="020B0502020104020203" pitchFamily="34" charset="0"/>
                <a:cs typeface="Calibri" panose="020F0502020204030204" pitchFamily="34" charset="0"/>
              </a:rPr>
            </a:br>
            <a:r>
              <a:rPr lang="en-US" sz="1100" dirty="0">
                <a:effectLst/>
                <a:latin typeface="Gill Sans MT" panose="020B0502020104020203" pitchFamily="34" charset="0"/>
                <a:ea typeface="DengXian" panose="02010600030101010101" pitchFamily="2" charset="-122"/>
                <a:cs typeface="Times New Roman" panose="02020603050405020304" pitchFamily="18" charset="0"/>
              </a:rPr>
              <a:t>Please Note: Holidays: 10-12</a:t>
            </a:r>
            <a:r>
              <a:rPr lang="en-US" sz="1100" baseline="30000" dirty="0">
                <a:effectLst/>
                <a:latin typeface="Gill Sans MT" panose="020B0502020104020203" pitchFamily="34" charset="0"/>
                <a:ea typeface="DengXian" panose="02010600030101010101" pitchFamily="2" charset="-122"/>
                <a:cs typeface="Times New Roman" panose="02020603050405020304" pitchFamily="18" charset="0"/>
              </a:rPr>
              <a:t>th</a:t>
            </a:r>
            <a:r>
              <a:rPr lang="en-US" sz="1100" dirty="0">
                <a:effectLst/>
                <a:latin typeface="Gill Sans MT" panose="020B0502020104020203" pitchFamily="34" charset="0"/>
                <a:ea typeface="DengXian" panose="02010600030101010101" pitchFamily="2" charset="-122"/>
                <a:cs typeface="Times New Roman" panose="02020603050405020304" pitchFamily="18" charset="0"/>
              </a:rPr>
              <a:t> February 29</a:t>
            </a:r>
            <a:r>
              <a:rPr lang="en-US" sz="1100" baseline="30000" dirty="0">
                <a:effectLst/>
                <a:latin typeface="Gill Sans MT" panose="020B0502020104020203" pitchFamily="34" charset="0"/>
                <a:ea typeface="DengXian" panose="02010600030101010101" pitchFamily="2" charset="-122"/>
                <a:cs typeface="Times New Roman" panose="02020603050405020304" pitchFamily="18" charset="0"/>
              </a:rPr>
              <a:t>th</a:t>
            </a:r>
            <a:r>
              <a:rPr lang="en-US" sz="1100" dirty="0">
                <a:effectLst/>
                <a:latin typeface="Gill Sans MT" panose="020B0502020104020203" pitchFamily="34" charset="0"/>
                <a:ea typeface="DengXian" panose="02010600030101010101" pitchFamily="2" charset="-122"/>
                <a:cs typeface="Times New Roman" panose="02020603050405020304" pitchFamily="18" charset="0"/>
              </a:rPr>
              <a:t> March, and 10</a:t>
            </a:r>
            <a:r>
              <a:rPr lang="en-US" sz="1100" baseline="30000" dirty="0">
                <a:effectLst/>
                <a:latin typeface="Gill Sans MT" panose="020B0502020104020203" pitchFamily="34" charset="0"/>
                <a:ea typeface="DengXian" panose="02010600030101010101" pitchFamily="2" charset="-122"/>
                <a:cs typeface="Times New Roman" panose="02020603050405020304" pitchFamily="18" charset="0"/>
              </a:rPr>
              <a:t>th</a:t>
            </a:r>
            <a:r>
              <a:rPr lang="en-US" sz="1100" dirty="0">
                <a:effectLst/>
                <a:latin typeface="Gill Sans MT" panose="020B0502020104020203" pitchFamily="34" charset="0"/>
                <a:ea typeface="DengXian" panose="02010600030101010101" pitchFamily="2" charset="-122"/>
                <a:cs typeface="Times New Roman" panose="02020603050405020304" pitchFamily="18" charset="0"/>
              </a:rPr>
              <a:t> April. If your class falls on a holiday, your tutor will arrange for a makeup. </a:t>
            </a:r>
            <a:br>
              <a:rPr lang="en-SG" sz="1100" dirty="0">
                <a:effectLst/>
                <a:latin typeface="Calibri" panose="020F0502020204030204" pitchFamily="34" charset="0"/>
                <a:ea typeface="DengXian" panose="02010600030101010101" pitchFamily="2" charset="-122"/>
                <a:cs typeface="Times New Roman" panose="02020603050405020304" pitchFamily="18" charset="0"/>
              </a:rPr>
            </a:br>
            <a:r>
              <a:rPr lang="en-SG" sz="1100" b="1" dirty="0">
                <a:effectLst/>
                <a:latin typeface="Gill Sans MT" panose="020B0502020104020203" pitchFamily="34" charset="0"/>
                <a:ea typeface="DengXian" panose="02010600030101010101" pitchFamily="2" charset="-122"/>
                <a:cs typeface="Times New Roman" panose="02020603050405020304" pitchFamily="18" charset="0"/>
              </a:rPr>
              <a:t>*All undergraduate programme courses will be conducted as HBL as per University’s initiative on implementing the NTU-level e-learning week. All our CC0002 tutorials will be conducted in an online mode. (please note: this week also collides with Chinese New Year Holiday – tutors will arrange for an online makeup class).</a:t>
            </a:r>
            <a:br>
              <a:rPr lang="en-US" sz="1100" dirty="0">
                <a:latin typeface="Gill Sans MT" panose="020B0502020104020203" pitchFamily="34" charset="0"/>
                <a:cs typeface="Calibri" panose="020F0502020204030204" pitchFamily="34" charset="0"/>
              </a:rPr>
            </a:br>
            <a:br>
              <a:rPr lang="en-US" sz="1100" dirty="0">
                <a:latin typeface="Gill Sans MT" panose="020B0502020104020203" pitchFamily="34" charset="0"/>
                <a:cs typeface="Calibri" panose="020F0502020204030204" pitchFamily="34" charset="0"/>
              </a:rPr>
            </a:br>
            <a:endParaRPr lang="en-SG" sz="1100" dirty="0">
              <a:latin typeface="Gill Sans MT" panose="020B0502020104020203"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99B26E30-E543-4BD4-B783-FF2B00B7A955}"/>
              </a:ext>
            </a:extLst>
          </p:cNvPr>
          <p:cNvSpPr>
            <a:spLocks noGrp="1"/>
          </p:cNvSpPr>
          <p:nvPr>
            <p:ph type="sldNum" sz="quarter" idx="12"/>
          </p:nvPr>
        </p:nvSpPr>
        <p:spPr>
          <a:xfrm>
            <a:off x="6553200" y="6028033"/>
            <a:ext cx="2133600" cy="365125"/>
          </a:xfrm>
        </p:spPr>
        <p:txBody>
          <a:bodyPr/>
          <a:lstStyle/>
          <a:p>
            <a:fld id="{8E6562B1-0B0F-0246-9532-09536BC2AE59}" type="slidenum">
              <a:rPr lang="en-US" smtClean="0"/>
              <a:t>5</a:t>
            </a:fld>
            <a:endParaRPr lang="en-US" dirty="0"/>
          </a:p>
        </p:txBody>
      </p:sp>
      <p:graphicFrame>
        <p:nvGraphicFramePr>
          <p:cNvPr id="5" name="Table 4">
            <a:extLst>
              <a:ext uri="{FF2B5EF4-FFF2-40B4-BE49-F238E27FC236}">
                <a16:creationId xmlns:a16="http://schemas.microsoft.com/office/drawing/2014/main" id="{A945D80F-6857-F581-791B-C5CF954B2901}"/>
              </a:ext>
            </a:extLst>
          </p:cNvPr>
          <p:cNvGraphicFramePr>
            <a:graphicFrameLocks noGrp="1"/>
          </p:cNvGraphicFramePr>
          <p:nvPr>
            <p:extLst>
              <p:ext uri="{D42A27DB-BD31-4B8C-83A1-F6EECF244321}">
                <p14:modId xmlns:p14="http://schemas.microsoft.com/office/powerpoint/2010/main" val="1235833939"/>
              </p:ext>
            </p:extLst>
          </p:nvPr>
        </p:nvGraphicFramePr>
        <p:xfrm>
          <a:off x="1756882" y="202020"/>
          <a:ext cx="7258688" cy="5826016"/>
        </p:xfrm>
        <a:graphic>
          <a:graphicData uri="http://schemas.openxmlformats.org/drawingml/2006/table">
            <a:tbl>
              <a:tblPr firstRow="1" firstCol="1" bandRow="1">
                <a:tableStyleId>{5C22544A-7EE6-4342-B048-85BDC9FD1C3A}</a:tableStyleId>
              </a:tblPr>
              <a:tblGrid>
                <a:gridCol w="1885807">
                  <a:extLst>
                    <a:ext uri="{9D8B030D-6E8A-4147-A177-3AD203B41FA5}">
                      <a16:colId xmlns:a16="http://schemas.microsoft.com/office/drawing/2014/main" val="388533332"/>
                    </a:ext>
                  </a:extLst>
                </a:gridCol>
                <a:gridCol w="2961545">
                  <a:extLst>
                    <a:ext uri="{9D8B030D-6E8A-4147-A177-3AD203B41FA5}">
                      <a16:colId xmlns:a16="http://schemas.microsoft.com/office/drawing/2014/main" val="167353084"/>
                    </a:ext>
                  </a:extLst>
                </a:gridCol>
                <a:gridCol w="2411336">
                  <a:extLst>
                    <a:ext uri="{9D8B030D-6E8A-4147-A177-3AD203B41FA5}">
                      <a16:colId xmlns:a16="http://schemas.microsoft.com/office/drawing/2014/main" val="2671300194"/>
                    </a:ext>
                  </a:extLst>
                </a:gridCol>
              </a:tblGrid>
              <a:tr h="582955">
                <a:tc>
                  <a:txBody>
                    <a:bodyPr/>
                    <a:lstStyle/>
                    <a:p>
                      <a:pPr algn="ctr">
                        <a:lnSpc>
                          <a:spcPct val="100000"/>
                        </a:lnSpc>
                        <a:spcAft>
                          <a:spcPts val="0"/>
                        </a:spcAft>
                      </a:pPr>
                      <a:r>
                        <a:rPr lang="en-US" sz="1100" dirty="0">
                          <a:solidFill>
                            <a:schemeClr val="tx1"/>
                          </a:solidFill>
                          <a:effectLst/>
                          <a:latin typeface="Gill Sans MT" panose="020B0502020104020203" pitchFamily="34" charset="0"/>
                        </a:rPr>
                        <a:t>Week</a:t>
                      </a:r>
                      <a:endParaRPr lang="en-SG" sz="11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Video Learning Modules releasing week.</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(Mode: Online)</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Tutorial Topics</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(Mode: face – to-face)</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3166298870"/>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1</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(15 Jan – 19 Jan)</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 1</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Introduction to CC0002</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4091449005"/>
                  </a:ext>
                </a:extLst>
              </a:tr>
              <a:tr h="381396">
                <a:tc>
                  <a:txBody>
                    <a:bodyPr/>
                    <a:lstStyle/>
                    <a:p>
                      <a:pPr algn="ctr">
                        <a:lnSpc>
                          <a:spcPct val="100000"/>
                        </a:lnSpc>
                        <a:spcAft>
                          <a:spcPts val="0"/>
                        </a:spcAft>
                      </a:pPr>
                      <a:r>
                        <a:rPr lang="en-US" sz="1100" dirty="0">
                          <a:solidFill>
                            <a:schemeClr val="tx1"/>
                          </a:solidFill>
                          <a:effectLst/>
                          <a:latin typeface="Gill Sans MT" panose="020B0502020104020203" pitchFamily="34" charset="0"/>
                        </a:rPr>
                        <a:t>Week 2</a:t>
                      </a:r>
                      <a:endParaRPr lang="en-SG" sz="1100" dirty="0">
                        <a:solidFill>
                          <a:schemeClr val="tx1"/>
                        </a:solidFill>
                        <a:effectLst/>
                        <a:latin typeface="Gill Sans MT" panose="020B0502020104020203" pitchFamily="34" charset="0"/>
                      </a:endParaRPr>
                    </a:p>
                    <a:p>
                      <a:pPr algn="ctr">
                        <a:lnSpc>
                          <a:spcPct val="100000"/>
                        </a:lnSpc>
                        <a:spcAft>
                          <a:spcPts val="0"/>
                        </a:spcAft>
                      </a:pPr>
                      <a:r>
                        <a:rPr lang="en-US" sz="1100" dirty="0">
                          <a:solidFill>
                            <a:schemeClr val="tx1"/>
                          </a:solidFill>
                          <a:effectLst/>
                          <a:latin typeface="Gill Sans MT" panose="020B0502020104020203" pitchFamily="34" charset="0"/>
                        </a:rPr>
                        <a:t>(22 Jan – 26 Jan)</a:t>
                      </a:r>
                      <a:endParaRPr lang="en-SG" sz="11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Modules 1 &amp; 2</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SG" sz="1100">
                          <a:solidFill>
                            <a:schemeClr val="tx1"/>
                          </a:solidFill>
                          <a:effectLst/>
                          <a:latin typeface="Gill Sans MT" panose="020B0502020104020203" pitchFamily="34" charset="0"/>
                        </a:rPr>
                        <a:t>Module 1 Tutorial</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2904119176"/>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3</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(29 Jan – 2 Feb)</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Modules 1, 2 &amp; 3</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 1 Tutorial </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4211821105"/>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4</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(5 Feb – 9 Feb)</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Modules 2, 3 &amp; 4</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 2 Tutorial</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120799754"/>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5</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(12 Feb – 16 Feb)</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Modules 3, 4 &amp; 5</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 2 Tutorial (Conducted as Home Based Learning (HBL)*</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713251839"/>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6</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(19 Feb – 23 Feb)</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Modules 4, 5 &amp; 6</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 3 Tutorial</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711240801"/>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7</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(26 Feb – 1 Mar)</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Modules 5, 6 &amp; 7</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 4 Tutorial + Project Consultation</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1646239775"/>
                  </a:ext>
                </a:extLst>
              </a:tr>
              <a:tr h="284913">
                <a:tc gridSpan="3">
                  <a:txBody>
                    <a:bodyPr/>
                    <a:lstStyle/>
                    <a:p>
                      <a:pPr algn="ctr">
                        <a:lnSpc>
                          <a:spcPct val="100000"/>
                        </a:lnSpc>
                        <a:spcAft>
                          <a:spcPts val="0"/>
                        </a:spcAft>
                      </a:pPr>
                      <a:r>
                        <a:rPr lang="en-US" sz="1100">
                          <a:solidFill>
                            <a:schemeClr val="tx1"/>
                          </a:solidFill>
                          <a:effectLst/>
                          <a:latin typeface="Gill Sans MT" panose="020B0502020104020203" pitchFamily="34" charset="0"/>
                        </a:rPr>
                        <a:t>Recess Week</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4287681009"/>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8</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(11 Mar – 15 Mar)</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Modules 6 &amp; 7</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 5 Tutorial + Project Consultation</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340601733"/>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9</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(18 Mar – 22 Mar)</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 7</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 6 Tutorial</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2570254992"/>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10</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(25 Mar – 29 Mar)</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None</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Module 7 Tutorial</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1865332151"/>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11</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(1 Apr – 5 Apr)</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None</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 Module 7 Tutorial </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1049869056"/>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12</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(8 Apr – 12 Apr)</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None</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Team Project Presentation + Quiz</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2978989792"/>
                  </a:ext>
                </a:extLst>
              </a:tr>
              <a:tr h="381396">
                <a:tc>
                  <a:txBody>
                    <a:bodyPr/>
                    <a:lstStyle/>
                    <a:p>
                      <a:pPr algn="ctr">
                        <a:lnSpc>
                          <a:spcPct val="100000"/>
                        </a:lnSpc>
                        <a:spcAft>
                          <a:spcPts val="0"/>
                        </a:spcAft>
                      </a:pPr>
                      <a:r>
                        <a:rPr lang="en-US" sz="1100">
                          <a:solidFill>
                            <a:schemeClr val="tx1"/>
                          </a:solidFill>
                          <a:effectLst/>
                          <a:latin typeface="Gill Sans MT" panose="020B0502020104020203" pitchFamily="34" charset="0"/>
                        </a:rPr>
                        <a:t>Week 13</a:t>
                      </a:r>
                      <a:endParaRPr lang="en-SG" sz="1100">
                        <a:solidFill>
                          <a:schemeClr val="tx1"/>
                        </a:solidFill>
                        <a:effectLst/>
                        <a:latin typeface="Gill Sans MT" panose="020B0502020104020203" pitchFamily="34" charset="0"/>
                      </a:endParaRPr>
                    </a:p>
                    <a:p>
                      <a:pPr algn="ctr">
                        <a:lnSpc>
                          <a:spcPct val="100000"/>
                        </a:lnSpc>
                        <a:spcAft>
                          <a:spcPts val="0"/>
                        </a:spcAft>
                      </a:pPr>
                      <a:r>
                        <a:rPr lang="en-US" sz="1100">
                          <a:solidFill>
                            <a:schemeClr val="tx1"/>
                          </a:solidFill>
                          <a:effectLst/>
                          <a:latin typeface="Gill Sans MT" panose="020B0502020104020203" pitchFamily="34" charset="0"/>
                        </a:rPr>
                        <a:t>(15 Apr – 19 Apr)</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a:solidFill>
                            <a:schemeClr val="tx1"/>
                          </a:solidFill>
                          <a:effectLst/>
                          <a:latin typeface="Gill Sans MT" panose="020B0502020104020203" pitchFamily="34" charset="0"/>
                        </a:rPr>
                        <a:t>None</a:t>
                      </a:r>
                      <a:endParaRPr lang="en-SG" sz="110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tc>
                  <a:txBody>
                    <a:bodyPr/>
                    <a:lstStyle/>
                    <a:p>
                      <a:pPr algn="ctr">
                        <a:lnSpc>
                          <a:spcPct val="100000"/>
                        </a:lnSpc>
                        <a:spcAft>
                          <a:spcPts val="0"/>
                        </a:spcAft>
                      </a:pPr>
                      <a:r>
                        <a:rPr lang="en-US" sz="1100" dirty="0">
                          <a:solidFill>
                            <a:schemeClr val="tx1"/>
                          </a:solidFill>
                          <a:effectLst/>
                          <a:latin typeface="Gill Sans MT" panose="020B0502020104020203" pitchFamily="34" charset="0"/>
                        </a:rPr>
                        <a:t>Team Project Presentation + Quiz makeup</a:t>
                      </a:r>
                      <a:endParaRPr lang="en-SG" sz="1100" dirty="0">
                        <a:solidFill>
                          <a:schemeClr val="tx1"/>
                        </a:solidFill>
                        <a:effectLst/>
                        <a:latin typeface="Gill Sans MT" panose="020B0502020104020203" pitchFamily="34" charset="0"/>
                        <a:ea typeface="DengXian" panose="02010600030101010101" pitchFamily="2" charset="-122"/>
                        <a:cs typeface="Times New Roman" panose="02020603050405020304" pitchFamily="18" charset="0"/>
                      </a:endParaRPr>
                    </a:p>
                  </a:txBody>
                  <a:tcPr marL="40338" marR="40338" marT="0" marB="0" anchor="ctr"/>
                </a:tc>
                <a:extLst>
                  <a:ext uri="{0D108BD9-81ED-4DB2-BD59-A6C34878D82A}">
                    <a16:rowId xmlns:a16="http://schemas.microsoft.com/office/drawing/2014/main" val="740106455"/>
                  </a:ext>
                </a:extLst>
              </a:tr>
            </a:tbl>
          </a:graphicData>
        </a:graphic>
      </p:graphicFrame>
    </p:spTree>
    <p:extLst>
      <p:ext uri="{BB962C8B-B14F-4D97-AF65-F5344CB8AC3E}">
        <p14:creationId xmlns:p14="http://schemas.microsoft.com/office/powerpoint/2010/main" val="55956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857B1-853D-3CE7-803C-242BAF420F43}"/>
              </a:ext>
            </a:extLst>
          </p:cNvPr>
          <p:cNvSpPr>
            <a:spLocks noGrp="1"/>
          </p:cNvSpPr>
          <p:nvPr>
            <p:ph type="title"/>
          </p:nvPr>
        </p:nvSpPr>
        <p:spPr>
          <a:xfrm>
            <a:off x="142464" y="147209"/>
            <a:ext cx="8778252" cy="1143000"/>
          </a:xfrm>
        </p:spPr>
        <p:txBody>
          <a:bodyPr>
            <a:normAutofit fontScale="90000"/>
          </a:bodyPr>
          <a:lstStyle/>
          <a:p>
            <a:r>
              <a:rPr lang="en-US" sz="3600" b="1" dirty="0">
                <a:latin typeface="Gill Sans MT" panose="020B0502020104020203" pitchFamily="34" charset="0"/>
                <a:cs typeface="Calibri" panose="020F0502020204030204" pitchFamily="34" charset="0"/>
              </a:rPr>
              <a:t>Weekly Timetable – Tutorial Venue: The Arc</a:t>
            </a:r>
            <a:endParaRPr lang="en-SG" sz="3600" dirty="0"/>
          </a:p>
        </p:txBody>
      </p:sp>
      <p:sp>
        <p:nvSpPr>
          <p:cNvPr id="3" name="Slide Number Placeholder 2">
            <a:extLst>
              <a:ext uri="{FF2B5EF4-FFF2-40B4-BE49-F238E27FC236}">
                <a16:creationId xmlns:a16="http://schemas.microsoft.com/office/drawing/2014/main" id="{E27F042C-A11F-E09F-D66B-8FEB3075454F}"/>
              </a:ext>
            </a:extLst>
          </p:cNvPr>
          <p:cNvSpPr>
            <a:spLocks noGrp="1"/>
          </p:cNvSpPr>
          <p:nvPr>
            <p:ph type="sldNum" sz="quarter" idx="12"/>
          </p:nvPr>
        </p:nvSpPr>
        <p:spPr/>
        <p:txBody>
          <a:bodyPr/>
          <a:lstStyle/>
          <a:p>
            <a:fld id="{8E6562B1-0B0F-0246-9532-09536BC2AE59}" type="slidenum">
              <a:rPr lang="en-US" smtClean="0"/>
              <a:t>6</a:t>
            </a:fld>
            <a:endParaRPr lang="en-US" dirty="0"/>
          </a:p>
        </p:txBody>
      </p:sp>
      <p:pic>
        <p:nvPicPr>
          <p:cNvPr id="6" name="Picture 5">
            <a:extLst>
              <a:ext uri="{FF2B5EF4-FFF2-40B4-BE49-F238E27FC236}">
                <a16:creationId xmlns:a16="http://schemas.microsoft.com/office/drawing/2014/main" id="{E429B2CE-D282-D4EE-5D8C-92FBD8CA74DC}"/>
              </a:ext>
            </a:extLst>
          </p:cNvPr>
          <p:cNvPicPr>
            <a:picLocks noChangeAspect="1"/>
          </p:cNvPicPr>
          <p:nvPr/>
        </p:nvPicPr>
        <p:blipFill rotWithShape="1">
          <a:blip r:embed="rId2"/>
          <a:srcRect t="14209" r="7667"/>
          <a:stretch/>
        </p:blipFill>
        <p:spPr>
          <a:xfrm>
            <a:off x="142464" y="1508760"/>
            <a:ext cx="8859071" cy="3794760"/>
          </a:xfrm>
          <a:prstGeom prst="rect">
            <a:avLst/>
          </a:prstGeom>
        </p:spPr>
      </p:pic>
      <p:sp>
        <p:nvSpPr>
          <p:cNvPr id="7" name="Rectangle 6">
            <a:extLst>
              <a:ext uri="{FF2B5EF4-FFF2-40B4-BE49-F238E27FC236}">
                <a16:creationId xmlns:a16="http://schemas.microsoft.com/office/drawing/2014/main" id="{F1824678-7BE1-EE96-86BD-427D706033FD}"/>
              </a:ext>
            </a:extLst>
          </p:cNvPr>
          <p:cNvSpPr/>
          <p:nvPr/>
        </p:nvSpPr>
        <p:spPr>
          <a:xfrm>
            <a:off x="654953" y="4098275"/>
            <a:ext cx="1184864" cy="2686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6CAB411B-D568-E64B-BCF5-A83159D6D4A9}"/>
              </a:ext>
            </a:extLst>
          </p:cNvPr>
          <p:cNvSpPr txBox="1"/>
          <p:nvPr/>
        </p:nvSpPr>
        <p:spPr>
          <a:xfrm>
            <a:off x="1294594" y="5515212"/>
            <a:ext cx="6286786" cy="523220"/>
          </a:xfrm>
          <a:prstGeom prst="rect">
            <a:avLst/>
          </a:prstGeom>
          <a:noFill/>
        </p:spPr>
        <p:txBody>
          <a:bodyPr wrap="none" rtlCol="0">
            <a:spAutoFit/>
          </a:bodyPr>
          <a:lstStyle/>
          <a:p>
            <a:r>
              <a:rPr lang="en-US" sz="2800" dirty="0">
                <a:latin typeface="Gill Sans MT" panose="020B0502020104020203" pitchFamily="34" charset="0"/>
              </a:rPr>
              <a:t>How to get there: </a:t>
            </a:r>
            <a:r>
              <a:rPr lang="en-US" sz="2800" dirty="0">
                <a:latin typeface="Gill Sans MT" panose="020B0502020104020203" pitchFamily="34" charset="0"/>
                <a:hlinkClick r:id="rId3"/>
              </a:rPr>
              <a:t>https://maps.ntu.edu.sg/</a:t>
            </a:r>
            <a:endParaRPr lang="en-US" sz="2800" dirty="0">
              <a:latin typeface="Gill Sans MT" panose="020B0502020104020203" pitchFamily="34" charset="0"/>
            </a:endParaRPr>
          </a:p>
        </p:txBody>
      </p:sp>
    </p:spTree>
    <p:extLst>
      <p:ext uri="{BB962C8B-B14F-4D97-AF65-F5344CB8AC3E}">
        <p14:creationId xmlns:p14="http://schemas.microsoft.com/office/powerpoint/2010/main" val="87621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229EFD0-63FC-230C-4308-4CB2AD89883A}"/>
              </a:ext>
            </a:extLst>
          </p:cNvPr>
          <p:cNvGraphicFramePr>
            <a:graphicFrameLocks noGrp="1"/>
          </p:cNvGraphicFramePr>
          <p:nvPr>
            <p:extLst>
              <p:ext uri="{D42A27DB-BD31-4B8C-83A1-F6EECF244321}">
                <p14:modId xmlns:p14="http://schemas.microsoft.com/office/powerpoint/2010/main" val="2689101343"/>
              </p:ext>
            </p:extLst>
          </p:nvPr>
        </p:nvGraphicFramePr>
        <p:xfrm>
          <a:off x="209550" y="871874"/>
          <a:ext cx="8849390" cy="5231221"/>
        </p:xfrm>
        <a:graphic>
          <a:graphicData uri="http://schemas.openxmlformats.org/drawingml/2006/table">
            <a:tbl>
              <a:tblPr>
                <a:tableStyleId>{5940675A-B579-460E-94D1-54222C63F5DA}</a:tableStyleId>
              </a:tblPr>
              <a:tblGrid>
                <a:gridCol w="570972">
                  <a:extLst>
                    <a:ext uri="{9D8B030D-6E8A-4147-A177-3AD203B41FA5}">
                      <a16:colId xmlns:a16="http://schemas.microsoft.com/office/drawing/2014/main" val="1734275655"/>
                    </a:ext>
                  </a:extLst>
                </a:gridCol>
                <a:gridCol w="524990">
                  <a:extLst>
                    <a:ext uri="{9D8B030D-6E8A-4147-A177-3AD203B41FA5}">
                      <a16:colId xmlns:a16="http://schemas.microsoft.com/office/drawing/2014/main" val="419645229"/>
                    </a:ext>
                  </a:extLst>
                </a:gridCol>
                <a:gridCol w="906543">
                  <a:extLst>
                    <a:ext uri="{9D8B030D-6E8A-4147-A177-3AD203B41FA5}">
                      <a16:colId xmlns:a16="http://schemas.microsoft.com/office/drawing/2014/main" val="50791401"/>
                    </a:ext>
                  </a:extLst>
                </a:gridCol>
                <a:gridCol w="818425">
                  <a:extLst>
                    <a:ext uri="{9D8B030D-6E8A-4147-A177-3AD203B41FA5}">
                      <a16:colId xmlns:a16="http://schemas.microsoft.com/office/drawing/2014/main" val="2644374532"/>
                    </a:ext>
                  </a:extLst>
                </a:gridCol>
                <a:gridCol w="1114265">
                  <a:extLst>
                    <a:ext uri="{9D8B030D-6E8A-4147-A177-3AD203B41FA5}">
                      <a16:colId xmlns:a16="http://schemas.microsoft.com/office/drawing/2014/main" val="1310954684"/>
                    </a:ext>
                  </a:extLst>
                </a:gridCol>
                <a:gridCol w="1853537">
                  <a:extLst>
                    <a:ext uri="{9D8B030D-6E8A-4147-A177-3AD203B41FA5}">
                      <a16:colId xmlns:a16="http://schemas.microsoft.com/office/drawing/2014/main" val="1747189581"/>
                    </a:ext>
                  </a:extLst>
                </a:gridCol>
                <a:gridCol w="1017838">
                  <a:extLst>
                    <a:ext uri="{9D8B030D-6E8A-4147-A177-3AD203B41FA5}">
                      <a16:colId xmlns:a16="http://schemas.microsoft.com/office/drawing/2014/main" val="1775089254"/>
                    </a:ext>
                  </a:extLst>
                </a:gridCol>
                <a:gridCol w="2042820">
                  <a:extLst>
                    <a:ext uri="{9D8B030D-6E8A-4147-A177-3AD203B41FA5}">
                      <a16:colId xmlns:a16="http://schemas.microsoft.com/office/drawing/2014/main" val="1625014195"/>
                    </a:ext>
                  </a:extLst>
                </a:gridCol>
              </a:tblGrid>
              <a:tr h="1032916">
                <a:tc>
                  <a:txBody>
                    <a:bodyPr/>
                    <a:lstStyle/>
                    <a:p>
                      <a:pPr algn="ctr" fontAlgn="b"/>
                      <a:r>
                        <a:rPr lang="en-SG" sz="1400" b="1" u="none" strike="noStrike" dirty="0">
                          <a:effectLst/>
                          <a:latin typeface="Gill Sans MT" panose="020B0502020104020203" pitchFamily="34" charset="0"/>
                        </a:rPr>
                        <a:t>Class Group</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Day</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Start Time</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End Time</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a:effectLst/>
                          <a:latin typeface="Gill Sans MT" panose="020B0502020104020203" pitchFamily="34" charset="0"/>
                        </a:rPr>
                        <a:t>Venue</a:t>
                      </a:r>
                      <a:endParaRPr lang="en-SG" sz="1400" b="1" i="0" u="none" strike="noStrike">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Instructor's Name </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SG" sz="1400" b="1" u="none" strike="noStrike" dirty="0">
                        <a:effectLst/>
                        <a:latin typeface="Gill Sans MT" panose="020B0502020104020203"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lang="en-SG" sz="1400" b="1" u="none" strike="noStrike" dirty="0">
                          <a:effectLst/>
                          <a:latin typeface="Gill Sans MT" panose="020B0502020104020203" pitchFamily="34" charset="0"/>
                        </a:rPr>
                        <a:t>Title</a:t>
                      </a:r>
                      <a:endParaRPr lang="en-SG" sz="1400" b="1" i="0" u="none" strike="noStrike" dirty="0">
                        <a:solidFill>
                          <a:srgbClr val="000000"/>
                        </a:solidFill>
                        <a:effectLst/>
                        <a:latin typeface="Gill Sans MT" panose="020B0502020104020203" pitchFamily="34" charset="0"/>
                      </a:endParaRPr>
                    </a:p>
                    <a:p>
                      <a:pPr algn="ctr" fontAlgn="b"/>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solidFill>
                            <a:schemeClr val="tx1"/>
                          </a:solidFill>
                          <a:effectLst/>
                          <a:latin typeface="Gill Sans MT" panose="020B0502020104020203" pitchFamily="34" charset="0"/>
                        </a:rPr>
                        <a:t>Instructor's email</a:t>
                      </a:r>
                      <a:endParaRPr lang="en-SG" sz="1400" b="1" i="0" u="none" strike="noStrike" dirty="0">
                        <a:solidFill>
                          <a:schemeClr val="tx1"/>
                        </a:solidFill>
                        <a:effectLst/>
                        <a:latin typeface="Gill Sans MT" panose="020B0502020104020203" pitchFamily="34" charset="0"/>
                      </a:endParaRPr>
                    </a:p>
                  </a:txBody>
                  <a:tcPr marL="2025" marR="2025" marT="2025" marB="0" anchor="ctr">
                    <a:solidFill>
                      <a:schemeClr val="accent1">
                        <a:lumMod val="60000"/>
                        <a:lumOff val="40000"/>
                      </a:schemeClr>
                    </a:solidFill>
                  </a:tcPr>
                </a:tc>
                <a:extLst>
                  <a:ext uri="{0D108BD9-81ED-4DB2-BD59-A6C34878D82A}">
                    <a16:rowId xmlns:a16="http://schemas.microsoft.com/office/drawing/2014/main" val="3266272080"/>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T01</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Alex Chichung KOT</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Prof</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effectLst/>
                          <a:latin typeface="Gill Sans MT" panose="020B0502020104020203" pitchFamily="34" charset="0"/>
                          <a:ea typeface="Times New Roman" panose="02020603050405020304" pitchFamily="18" charset="0"/>
                          <a:cs typeface="Calibri" panose="020F0502020204030204" pitchFamily="34" charset="0"/>
                        </a:rPr>
                        <a:t>eackot@ntu.edu.sg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172637141"/>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T02</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Leedham Charles Graham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Dr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graham.leedham@ntu.edu.sg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34856227"/>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T03</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Vidya Sudarshan</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Dr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vidya.sudarshan@ntu.edu.sg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570701863"/>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T04</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Marc Low</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4"/>
                        </a:rPr>
                        <a:t>ACWLow@ntu.edu.sg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079751101"/>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T05</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Cheng Jiaxiang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JIAXIANG002@e.ntu.edu.sg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26298549"/>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T06</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Leedham Charles Graham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Dr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graham.leedham@ntu.edu.sg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3857610959"/>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T07</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Ricky Chua</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Dr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5"/>
                        </a:rPr>
                        <a:t>ricky.chua@ntu.edu.sg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78670709"/>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T08</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Marc Low</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4"/>
                        </a:rPr>
                        <a:t>ACWLow@ntu.edu.sg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36823468"/>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T09</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Cheng Jiaxiang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JIAXIANG002@e.ntu.edu.sg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278640832"/>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T10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Leedham Charles Graham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Dr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graham.leedham@ntu.edu.sg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069391424"/>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T11</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Vidya Sudarshan</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Dr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vidya.sudarshan@ntu.edu.sg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563446015"/>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T12</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Tan Yong Heng Michael</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6"/>
                        </a:rPr>
                        <a:t>michael.tan@ntu.edu.sg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835805030"/>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T13</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16:30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18:20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Tan Yong Heng Michael</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6"/>
                        </a:rPr>
                        <a:t>michael.tan@ntu.edu.sg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871420834"/>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T14</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16:30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18:20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Vidya Sudarshan</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Dr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vidya.sudarshan@ntu.edu.sg</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723343554"/>
                  </a:ext>
                </a:extLst>
              </a:tr>
              <a:tr h="279887">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T15</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T</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Koh Kian Hoe Benjamin</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a:effectLst/>
                          <a:latin typeface="Gill Sans MT" panose="020B0502020104020203" pitchFamily="34" charset="0"/>
                          <a:ea typeface="Times New Roman" panose="02020603050405020304" pitchFamily="18" charset="0"/>
                          <a:cs typeface="Calibri" panose="020F0502020204030204" pitchFamily="34" charset="0"/>
                        </a:rPr>
                        <a:t>Mr</a:t>
                      </a:r>
                      <a:endParaRPr lang="en-SG"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1200" u="sng" dirty="0">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7"/>
                        </a:rPr>
                        <a:t>benjamin.koh@ntu.edu.sg</a:t>
                      </a:r>
                      <a:endParaRPr lang="en-SG"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970635424"/>
                  </a:ext>
                </a:extLst>
              </a:tr>
            </a:tbl>
          </a:graphicData>
        </a:graphic>
      </p:graphicFrame>
      <p:sp>
        <p:nvSpPr>
          <p:cNvPr id="5" name="Title 4">
            <a:extLst>
              <a:ext uri="{FF2B5EF4-FFF2-40B4-BE49-F238E27FC236}">
                <a16:creationId xmlns:a16="http://schemas.microsoft.com/office/drawing/2014/main" id="{61C10F64-A0C4-AE07-CC76-9C523C547954}"/>
              </a:ext>
            </a:extLst>
          </p:cNvPr>
          <p:cNvSpPr>
            <a:spLocks noGrp="1"/>
          </p:cNvSpPr>
          <p:nvPr>
            <p:ph type="title"/>
          </p:nvPr>
        </p:nvSpPr>
        <p:spPr>
          <a:xfrm>
            <a:off x="209550" y="122839"/>
            <a:ext cx="8229600" cy="700397"/>
          </a:xfrm>
        </p:spPr>
        <p:txBody>
          <a:bodyPr>
            <a:noAutofit/>
          </a:bodyPr>
          <a:lstStyle/>
          <a:p>
            <a:r>
              <a:rPr lang="en-US" sz="3200" b="1" dirty="0">
                <a:latin typeface="Gill Sans MT" panose="020B0502020104020203" pitchFamily="34" charset="0"/>
                <a:cs typeface="Calibri" panose="020F0502020204030204" pitchFamily="34" charset="0"/>
              </a:rPr>
              <a:t>Weekly Timetable – Tutorial Details</a:t>
            </a:r>
            <a:endParaRPr lang="en-SG" sz="3200" dirty="0"/>
          </a:p>
        </p:txBody>
      </p:sp>
      <p:sp>
        <p:nvSpPr>
          <p:cNvPr id="2" name="Slide Number Placeholder 1">
            <a:extLst>
              <a:ext uri="{FF2B5EF4-FFF2-40B4-BE49-F238E27FC236}">
                <a16:creationId xmlns:a16="http://schemas.microsoft.com/office/drawing/2014/main" id="{1AC2DC1F-6127-EB9D-10A1-4A56DDB612D9}"/>
              </a:ext>
            </a:extLst>
          </p:cNvPr>
          <p:cNvSpPr>
            <a:spLocks noGrp="1"/>
          </p:cNvSpPr>
          <p:nvPr>
            <p:ph type="sldNum" sz="quarter" idx="12"/>
          </p:nvPr>
        </p:nvSpPr>
        <p:spPr>
          <a:xfrm>
            <a:off x="6648893" y="6028664"/>
            <a:ext cx="2133600" cy="365125"/>
          </a:xfrm>
        </p:spPr>
        <p:txBody>
          <a:bodyPr/>
          <a:lstStyle/>
          <a:p>
            <a:fld id="{8E6562B1-0B0F-0246-9532-09536BC2AE59}" type="slidenum">
              <a:rPr lang="en-US" smtClean="0"/>
              <a:t>7</a:t>
            </a:fld>
            <a:endParaRPr lang="en-US"/>
          </a:p>
        </p:txBody>
      </p:sp>
    </p:spTree>
    <p:extLst>
      <p:ext uri="{BB962C8B-B14F-4D97-AF65-F5344CB8AC3E}">
        <p14:creationId xmlns:p14="http://schemas.microsoft.com/office/powerpoint/2010/main" val="120513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229EFD0-63FC-230C-4308-4CB2AD89883A}"/>
              </a:ext>
            </a:extLst>
          </p:cNvPr>
          <p:cNvGraphicFramePr>
            <a:graphicFrameLocks noGrp="1"/>
          </p:cNvGraphicFramePr>
          <p:nvPr>
            <p:extLst>
              <p:ext uri="{D42A27DB-BD31-4B8C-83A1-F6EECF244321}">
                <p14:modId xmlns:p14="http://schemas.microsoft.com/office/powerpoint/2010/main" val="262780261"/>
              </p:ext>
            </p:extLst>
          </p:nvPr>
        </p:nvGraphicFramePr>
        <p:xfrm>
          <a:off x="209550" y="871874"/>
          <a:ext cx="8849390" cy="5231221"/>
        </p:xfrm>
        <a:graphic>
          <a:graphicData uri="http://schemas.openxmlformats.org/drawingml/2006/table">
            <a:tbl>
              <a:tblPr>
                <a:tableStyleId>{5940675A-B579-460E-94D1-54222C63F5DA}</a:tableStyleId>
              </a:tblPr>
              <a:tblGrid>
                <a:gridCol w="570972">
                  <a:extLst>
                    <a:ext uri="{9D8B030D-6E8A-4147-A177-3AD203B41FA5}">
                      <a16:colId xmlns:a16="http://schemas.microsoft.com/office/drawing/2014/main" val="1734275655"/>
                    </a:ext>
                  </a:extLst>
                </a:gridCol>
                <a:gridCol w="524990">
                  <a:extLst>
                    <a:ext uri="{9D8B030D-6E8A-4147-A177-3AD203B41FA5}">
                      <a16:colId xmlns:a16="http://schemas.microsoft.com/office/drawing/2014/main" val="419645229"/>
                    </a:ext>
                  </a:extLst>
                </a:gridCol>
                <a:gridCol w="906543">
                  <a:extLst>
                    <a:ext uri="{9D8B030D-6E8A-4147-A177-3AD203B41FA5}">
                      <a16:colId xmlns:a16="http://schemas.microsoft.com/office/drawing/2014/main" val="50791401"/>
                    </a:ext>
                  </a:extLst>
                </a:gridCol>
                <a:gridCol w="818425">
                  <a:extLst>
                    <a:ext uri="{9D8B030D-6E8A-4147-A177-3AD203B41FA5}">
                      <a16:colId xmlns:a16="http://schemas.microsoft.com/office/drawing/2014/main" val="2644374532"/>
                    </a:ext>
                  </a:extLst>
                </a:gridCol>
                <a:gridCol w="1114265">
                  <a:extLst>
                    <a:ext uri="{9D8B030D-6E8A-4147-A177-3AD203B41FA5}">
                      <a16:colId xmlns:a16="http://schemas.microsoft.com/office/drawing/2014/main" val="1310954684"/>
                    </a:ext>
                  </a:extLst>
                </a:gridCol>
                <a:gridCol w="1853537">
                  <a:extLst>
                    <a:ext uri="{9D8B030D-6E8A-4147-A177-3AD203B41FA5}">
                      <a16:colId xmlns:a16="http://schemas.microsoft.com/office/drawing/2014/main" val="1747189581"/>
                    </a:ext>
                  </a:extLst>
                </a:gridCol>
                <a:gridCol w="1017838">
                  <a:extLst>
                    <a:ext uri="{9D8B030D-6E8A-4147-A177-3AD203B41FA5}">
                      <a16:colId xmlns:a16="http://schemas.microsoft.com/office/drawing/2014/main" val="1775089254"/>
                    </a:ext>
                  </a:extLst>
                </a:gridCol>
                <a:gridCol w="2042820">
                  <a:extLst>
                    <a:ext uri="{9D8B030D-6E8A-4147-A177-3AD203B41FA5}">
                      <a16:colId xmlns:a16="http://schemas.microsoft.com/office/drawing/2014/main" val="1625014195"/>
                    </a:ext>
                  </a:extLst>
                </a:gridCol>
              </a:tblGrid>
              <a:tr h="1032916">
                <a:tc>
                  <a:txBody>
                    <a:bodyPr/>
                    <a:lstStyle/>
                    <a:p>
                      <a:pPr algn="ctr" fontAlgn="b"/>
                      <a:r>
                        <a:rPr lang="en-SG" sz="1400" b="1" u="none" strike="noStrike" dirty="0">
                          <a:effectLst/>
                          <a:latin typeface="Gill Sans MT" panose="020B0502020104020203" pitchFamily="34" charset="0"/>
                        </a:rPr>
                        <a:t>Class Group</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Day</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Start Time</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a:effectLst/>
                          <a:latin typeface="Gill Sans MT" panose="020B0502020104020203" pitchFamily="34" charset="0"/>
                        </a:rPr>
                        <a:t>End Time</a:t>
                      </a:r>
                      <a:endParaRPr lang="en-SG" sz="1400" b="1" i="0" u="none" strike="noStrike">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a:effectLst/>
                          <a:latin typeface="Gill Sans MT" panose="020B0502020104020203" pitchFamily="34" charset="0"/>
                        </a:rPr>
                        <a:t>Venue</a:t>
                      </a:r>
                      <a:endParaRPr lang="en-SG" sz="1400" b="1" i="0" u="none" strike="noStrike">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Instructor's Name </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SG" sz="1400" b="1" u="none" strike="noStrike" dirty="0">
                        <a:effectLst/>
                        <a:latin typeface="Gill Sans MT" panose="020B0502020104020203"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lang="en-SG" sz="1400" b="1" u="none" strike="noStrike" dirty="0">
                          <a:effectLst/>
                          <a:latin typeface="Gill Sans MT" panose="020B0502020104020203" pitchFamily="34" charset="0"/>
                        </a:rPr>
                        <a:t>Title</a:t>
                      </a:r>
                      <a:endParaRPr lang="en-SG" sz="1400" b="1" i="0" u="none" strike="noStrike" dirty="0">
                        <a:solidFill>
                          <a:srgbClr val="000000"/>
                        </a:solidFill>
                        <a:effectLst/>
                        <a:latin typeface="Gill Sans MT" panose="020B0502020104020203" pitchFamily="34" charset="0"/>
                      </a:endParaRPr>
                    </a:p>
                    <a:p>
                      <a:pPr algn="ctr" fontAlgn="b"/>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solidFill>
                            <a:schemeClr val="tx1"/>
                          </a:solidFill>
                          <a:effectLst/>
                          <a:latin typeface="Gill Sans MT" panose="020B0502020104020203" pitchFamily="34" charset="0"/>
                        </a:rPr>
                        <a:t>Instructor's email</a:t>
                      </a:r>
                      <a:endParaRPr lang="en-SG" sz="1400" b="1" i="0" u="none" strike="noStrike" dirty="0">
                        <a:solidFill>
                          <a:schemeClr val="tx1"/>
                        </a:solidFill>
                        <a:effectLst/>
                        <a:latin typeface="Gill Sans MT" panose="020B0502020104020203" pitchFamily="34" charset="0"/>
                      </a:endParaRPr>
                    </a:p>
                  </a:txBody>
                  <a:tcPr marL="2025" marR="2025" marT="2025" marB="0" anchor="ctr">
                    <a:solidFill>
                      <a:schemeClr val="accent1">
                        <a:lumMod val="60000"/>
                        <a:lumOff val="40000"/>
                      </a:schemeClr>
                    </a:solidFill>
                  </a:tcPr>
                </a:tc>
                <a:extLst>
                  <a:ext uri="{0D108BD9-81ED-4DB2-BD59-A6C34878D82A}">
                    <a16:rowId xmlns:a16="http://schemas.microsoft.com/office/drawing/2014/main" val="3266272080"/>
                  </a:ext>
                </a:extLst>
              </a:tr>
              <a:tr h="279887">
                <a:tc>
                  <a:txBody>
                    <a:bodyPr/>
                    <a:lstStyle/>
                    <a:p>
                      <a:pPr algn="ctr">
                        <a:lnSpc>
                          <a:spcPct val="107000"/>
                        </a:lnSpc>
                        <a:spcAft>
                          <a:spcPts val="800"/>
                        </a:spcAft>
                      </a:pPr>
                      <a:r>
                        <a:rPr lang="en-SG" sz="800" dirty="0">
                          <a:effectLst/>
                          <a:latin typeface="Gill Sans MT" panose="020B0502020104020203" pitchFamily="34" charset="0"/>
                          <a:ea typeface="Times New Roman" panose="02020603050405020304" pitchFamily="18" charset="0"/>
                          <a:cs typeface="Calibri" panose="020F0502020204030204" pitchFamily="34" charset="0"/>
                        </a:rPr>
                        <a:t>T16</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Leedham Charles Graham</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graham.leedham@ntu.edu.sg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172637141"/>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T17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Josephine Chong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josephine.chong@ntu.edu.sg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34856227"/>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T18</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Ricky Chua</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ricky.chua@ntu.edu.sg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570701863"/>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T19</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Vidya B</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bvidya@ntu.edu.sg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079751101"/>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Leedham Charles Graham</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graham.leedham@ntu.edu.sg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26298549"/>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T21</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Ricky Chua</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ricky.chua@ntu.edu.sg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3857610959"/>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T22</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Mohammed Yakoob Siyal</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Assoc Prof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eyakoob@ntu.edu.sg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78670709"/>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T23</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Vidya B</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bvidya@ntu.edu.sg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36823468"/>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T24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Tan Yong Heng Michael</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4"/>
                        </a:rPr>
                        <a:t>michael.tan@ntu.edu.sg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278640832"/>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T25</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Josephine Chong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josephine.chong@ntu.edu.sg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069391424"/>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T26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Marc Low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5"/>
                        </a:rPr>
                        <a:t>ACWLow@ntu.edu.sg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563446015"/>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T27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18:20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Michael</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4"/>
                        </a:rPr>
                        <a:t>michael.tan@ntu.edu.sg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835805030"/>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T28</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18:20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Leedham Charles Graham</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graham.leedham@ntu.edu.sg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871420834"/>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T29</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Ricky Chua</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ricky.chua@ntu.edu.sg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723343554"/>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Leedham Charles Graham</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dirty="0">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graham.leedham@ntu.edu.sg</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970635424"/>
                  </a:ext>
                </a:extLst>
              </a:tr>
            </a:tbl>
          </a:graphicData>
        </a:graphic>
      </p:graphicFrame>
      <p:sp>
        <p:nvSpPr>
          <p:cNvPr id="5" name="Title 4">
            <a:extLst>
              <a:ext uri="{FF2B5EF4-FFF2-40B4-BE49-F238E27FC236}">
                <a16:creationId xmlns:a16="http://schemas.microsoft.com/office/drawing/2014/main" id="{61C10F64-A0C4-AE07-CC76-9C523C547954}"/>
              </a:ext>
            </a:extLst>
          </p:cNvPr>
          <p:cNvSpPr>
            <a:spLocks noGrp="1"/>
          </p:cNvSpPr>
          <p:nvPr>
            <p:ph type="title"/>
          </p:nvPr>
        </p:nvSpPr>
        <p:spPr>
          <a:xfrm>
            <a:off x="209550" y="122839"/>
            <a:ext cx="8229600" cy="700397"/>
          </a:xfrm>
        </p:spPr>
        <p:txBody>
          <a:bodyPr>
            <a:noAutofit/>
          </a:bodyPr>
          <a:lstStyle/>
          <a:p>
            <a:r>
              <a:rPr lang="en-US" sz="3200" b="1" dirty="0">
                <a:latin typeface="Gill Sans MT" panose="020B0502020104020203" pitchFamily="34" charset="0"/>
                <a:cs typeface="Calibri" panose="020F0502020204030204" pitchFamily="34" charset="0"/>
              </a:rPr>
              <a:t>Weekly Timetable – Tutorial Details</a:t>
            </a:r>
            <a:endParaRPr lang="en-SG" sz="3200" dirty="0"/>
          </a:p>
        </p:txBody>
      </p:sp>
      <p:sp>
        <p:nvSpPr>
          <p:cNvPr id="2" name="Slide Number Placeholder 1">
            <a:extLst>
              <a:ext uri="{FF2B5EF4-FFF2-40B4-BE49-F238E27FC236}">
                <a16:creationId xmlns:a16="http://schemas.microsoft.com/office/drawing/2014/main" id="{2F6C4EAE-FA52-6292-EAC4-BE7837B57F95}"/>
              </a:ext>
            </a:extLst>
          </p:cNvPr>
          <p:cNvSpPr>
            <a:spLocks noGrp="1"/>
          </p:cNvSpPr>
          <p:nvPr>
            <p:ph type="sldNum" sz="quarter" idx="12"/>
          </p:nvPr>
        </p:nvSpPr>
        <p:spPr>
          <a:xfrm>
            <a:off x="6553200" y="6028033"/>
            <a:ext cx="2133600" cy="365125"/>
          </a:xfrm>
        </p:spPr>
        <p:txBody>
          <a:bodyPr/>
          <a:lstStyle/>
          <a:p>
            <a:fld id="{8E6562B1-0B0F-0246-9532-09536BC2AE59}" type="slidenum">
              <a:rPr lang="en-US" smtClean="0"/>
              <a:t>8</a:t>
            </a:fld>
            <a:endParaRPr lang="en-US" dirty="0"/>
          </a:p>
        </p:txBody>
      </p:sp>
    </p:spTree>
    <p:extLst>
      <p:ext uri="{BB962C8B-B14F-4D97-AF65-F5344CB8AC3E}">
        <p14:creationId xmlns:p14="http://schemas.microsoft.com/office/powerpoint/2010/main" val="24796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229EFD0-63FC-230C-4308-4CB2AD89883A}"/>
              </a:ext>
            </a:extLst>
          </p:cNvPr>
          <p:cNvGraphicFramePr>
            <a:graphicFrameLocks noGrp="1"/>
          </p:cNvGraphicFramePr>
          <p:nvPr>
            <p:extLst>
              <p:ext uri="{D42A27DB-BD31-4B8C-83A1-F6EECF244321}">
                <p14:modId xmlns:p14="http://schemas.microsoft.com/office/powerpoint/2010/main" val="2673838928"/>
              </p:ext>
            </p:extLst>
          </p:nvPr>
        </p:nvGraphicFramePr>
        <p:xfrm>
          <a:off x="209550" y="673446"/>
          <a:ext cx="8849390" cy="5511108"/>
        </p:xfrm>
        <a:graphic>
          <a:graphicData uri="http://schemas.openxmlformats.org/drawingml/2006/table">
            <a:tbl>
              <a:tblPr>
                <a:tableStyleId>{5940675A-B579-460E-94D1-54222C63F5DA}</a:tableStyleId>
              </a:tblPr>
              <a:tblGrid>
                <a:gridCol w="570972">
                  <a:extLst>
                    <a:ext uri="{9D8B030D-6E8A-4147-A177-3AD203B41FA5}">
                      <a16:colId xmlns:a16="http://schemas.microsoft.com/office/drawing/2014/main" val="1734275655"/>
                    </a:ext>
                  </a:extLst>
                </a:gridCol>
                <a:gridCol w="524990">
                  <a:extLst>
                    <a:ext uri="{9D8B030D-6E8A-4147-A177-3AD203B41FA5}">
                      <a16:colId xmlns:a16="http://schemas.microsoft.com/office/drawing/2014/main" val="419645229"/>
                    </a:ext>
                  </a:extLst>
                </a:gridCol>
                <a:gridCol w="906543">
                  <a:extLst>
                    <a:ext uri="{9D8B030D-6E8A-4147-A177-3AD203B41FA5}">
                      <a16:colId xmlns:a16="http://schemas.microsoft.com/office/drawing/2014/main" val="50791401"/>
                    </a:ext>
                  </a:extLst>
                </a:gridCol>
                <a:gridCol w="818425">
                  <a:extLst>
                    <a:ext uri="{9D8B030D-6E8A-4147-A177-3AD203B41FA5}">
                      <a16:colId xmlns:a16="http://schemas.microsoft.com/office/drawing/2014/main" val="2644374532"/>
                    </a:ext>
                  </a:extLst>
                </a:gridCol>
                <a:gridCol w="1114265">
                  <a:extLst>
                    <a:ext uri="{9D8B030D-6E8A-4147-A177-3AD203B41FA5}">
                      <a16:colId xmlns:a16="http://schemas.microsoft.com/office/drawing/2014/main" val="1310954684"/>
                    </a:ext>
                  </a:extLst>
                </a:gridCol>
                <a:gridCol w="1853537">
                  <a:extLst>
                    <a:ext uri="{9D8B030D-6E8A-4147-A177-3AD203B41FA5}">
                      <a16:colId xmlns:a16="http://schemas.microsoft.com/office/drawing/2014/main" val="1747189581"/>
                    </a:ext>
                  </a:extLst>
                </a:gridCol>
                <a:gridCol w="1017838">
                  <a:extLst>
                    <a:ext uri="{9D8B030D-6E8A-4147-A177-3AD203B41FA5}">
                      <a16:colId xmlns:a16="http://schemas.microsoft.com/office/drawing/2014/main" val="1775089254"/>
                    </a:ext>
                  </a:extLst>
                </a:gridCol>
                <a:gridCol w="2042820">
                  <a:extLst>
                    <a:ext uri="{9D8B030D-6E8A-4147-A177-3AD203B41FA5}">
                      <a16:colId xmlns:a16="http://schemas.microsoft.com/office/drawing/2014/main" val="1625014195"/>
                    </a:ext>
                  </a:extLst>
                </a:gridCol>
              </a:tblGrid>
              <a:tr h="1032916">
                <a:tc>
                  <a:txBody>
                    <a:bodyPr/>
                    <a:lstStyle/>
                    <a:p>
                      <a:pPr algn="ctr" fontAlgn="b"/>
                      <a:r>
                        <a:rPr lang="en-SG" sz="1400" b="1" u="none" strike="noStrike" dirty="0">
                          <a:effectLst/>
                          <a:latin typeface="Gill Sans MT" panose="020B0502020104020203" pitchFamily="34" charset="0"/>
                        </a:rPr>
                        <a:t>Class Group</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Day</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Start Time</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End Time</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a:effectLst/>
                          <a:latin typeface="Gill Sans MT" panose="020B0502020104020203" pitchFamily="34" charset="0"/>
                        </a:rPr>
                        <a:t>Venue</a:t>
                      </a:r>
                      <a:endParaRPr lang="en-SG" sz="1400" b="1" i="0" u="none" strike="noStrike">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effectLst/>
                          <a:latin typeface="Gill Sans MT" panose="020B0502020104020203" pitchFamily="34" charset="0"/>
                        </a:rPr>
                        <a:t>Instructor's Name </a:t>
                      </a:r>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SG" sz="1400" b="1" u="none" strike="noStrike" dirty="0">
                        <a:effectLst/>
                        <a:latin typeface="Gill Sans MT" panose="020B0502020104020203"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lang="en-SG" sz="1400" b="1" u="none" strike="noStrike" dirty="0">
                          <a:effectLst/>
                          <a:latin typeface="Gill Sans MT" panose="020B0502020104020203" pitchFamily="34" charset="0"/>
                        </a:rPr>
                        <a:t>Title</a:t>
                      </a:r>
                      <a:endParaRPr lang="en-SG" sz="1400" b="1" i="0" u="none" strike="noStrike" dirty="0">
                        <a:solidFill>
                          <a:srgbClr val="000000"/>
                        </a:solidFill>
                        <a:effectLst/>
                        <a:latin typeface="Gill Sans MT" panose="020B0502020104020203" pitchFamily="34" charset="0"/>
                      </a:endParaRPr>
                    </a:p>
                    <a:p>
                      <a:pPr algn="ctr" fontAlgn="b"/>
                      <a:endParaRPr lang="en-SG" sz="1400" b="1" i="0" u="none" strike="noStrike" dirty="0">
                        <a:solidFill>
                          <a:srgbClr val="000000"/>
                        </a:solidFill>
                        <a:effectLst/>
                        <a:latin typeface="Gill Sans MT" panose="020B0502020104020203" pitchFamily="34" charset="0"/>
                      </a:endParaRPr>
                    </a:p>
                  </a:txBody>
                  <a:tcPr marL="2025" marR="2025" marT="2025" marB="0" anchor="ctr">
                    <a:solidFill>
                      <a:schemeClr val="accent1">
                        <a:lumMod val="60000"/>
                        <a:lumOff val="40000"/>
                      </a:schemeClr>
                    </a:solidFill>
                  </a:tcPr>
                </a:tc>
                <a:tc>
                  <a:txBody>
                    <a:bodyPr/>
                    <a:lstStyle/>
                    <a:p>
                      <a:pPr algn="ctr" fontAlgn="b"/>
                      <a:r>
                        <a:rPr lang="en-SG" sz="1400" b="1" u="none" strike="noStrike" dirty="0">
                          <a:solidFill>
                            <a:schemeClr val="tx1"/>
                          </a:solidFill>
                          <a:effectLst/>
                          <a:latin typeface="Gill Sans MT" panose="020B0502020104020203" pitchFamily="34" charset="0"/>
                        </a:rPr>
                        <a:t>Instructor's email</a:t>
                      </a:r>
                      <a:endParaRPr lang="en-SG" sz="1400" b="1" i="0" u="none" strike="noStrike" dirty="0">
                        <a:solidFill>
                          <a:schemeClr val="tx1"/>
                        </a:solidFill>
                        <a:effectLst/>
                        <a:latin typeface="Gill Sans MT" panose="020B0502020104020203" pitchFamily="34" charset="0"/>
                      </a:endParaRPr>
                    </a:p>
                  </a:txBody>
                  <a:tcPr marL="2025" marR="2025" marT="2025" marB="0" anchor="ctr">
                    <a:solidFill>
                      <a:schemeClr val="accent1">
                        <a:lumMod val="60000"/>
                        <a:lumOff val="40000"/>
                      </a:schemeClr>
                    </a:solidFill>
                  </a:tcPr>
                </a:tc>
                <a:extLst>
                  <a:ext uri="{0D108BD9-81ED-4DB2-BD59-A6C34878D82A}">
                    <a16:rowId xmlns:a16="http://schemas.microsoft.com/office/drawing/2014/main" val="3266272080"/>
                  </a:ext>
                </a:extLst>
              </a:tr>
              <a:tr h="279887">
                <a:tc>
                  <a:txBody>
                    <a:bodyPr/>
                    <a:lstStyle/>
                    <a:p>
                      <a:pPr algn="ctr">
                        <a:lnSpc>
                          <a:spcPct val="107000"/>
                        </a:lnSpc>
                        <a:spcAft>
                          <a:spcPts val="800"/>
                        </a:spcAft>
                      </a:pPr>
                      <a:r>
                        <a:rPr lang="en-SG" sz="800" dirty="0">
                          <a:effectLst/>
                          <a:latin typeface="Gill Sans MT" panose="020B0502020104020203" pitchFamily="34" charset="0"/>
                          <a:ea typeface="Times New Roman" panose="02020603050405020304" pitchFamily="18" charset="0"/>
                          <a:cs typeface="Calibri" panose="020F0502020204030204" pitchFamily="34" charset="0"/>
                        </a:rPr>
                        <a:t>T31</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Marc Low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ACWLow@ntu.edu.sg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172637141"/>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T32</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Vijay Sethi</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Prof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none" strike="noStrike">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avsethi@ntu.edu.sg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34856227"/>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T33</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Mohammed Yakoob Siyal</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Assoc Prof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eyakoob@ntu.edu.sg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570701863"/>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T34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Leedham Charles Graham</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4"/>
                        </a:rPr>
                        <a:t>graham.leedham@ntu.edu.sg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079751101"/>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T35</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Ricky Chua</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5"/>
                        </a:rPr>
                        <a:t>ricky.chua@ntu.edu.sg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26298549"/>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Vijay Sethi</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Prof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none" strike="noStrike">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3"/>
                        </a:rPr>
                        <a:t>avsethi@ntu.edu.sg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3857610959"/>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Zhou Xing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Assoc Prof</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exzhou@ntu.edu.sg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78670709"/>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T38</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Leedham Charles Graham</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4"/>
                        </a:rPr>
                        <a:t>graham.leedham@ntu.edu.sg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4136823468"/>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T39</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Marc Low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2"/>
                        </a:rPr>
                        <a:t>ACWLow@ntu.edu.sg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278640832"/>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T40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14:30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Ricky Chua</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5"/>
                        </a:rPr>
                        <a:t>ricky.chua@ntu.edu.sg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069391424"/>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T41</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18:20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Fannie Zhang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effectLst/>
                          <a:latin typeface="Gill Sans MT" panose="020B0502020104020203" pitchFamily="34" charset="0"/>
                          <a:ea typeface="Times New Roman" panose="02020603050405020304" pitchFamily="18" charset="0"/>
                          <a:cs typeface="Calibri" panose="020F0502020204030204" pitchFamily="34" charset="0"/>
                        </a:rPr>
                        <a:t>fannie.zhang@ntu.edu.sg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563446015"/>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T42</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W</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16:30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18:20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Leedham Charles Graham</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4"/>
                        </a:rPr>
                        <a:t>graham.leedham@ntu.edu.sg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835805030"/>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T43</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LHN-TR+04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Neerja Sethi</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Ms</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6"/>
                        </a:rPr>
                        <a:t>aneerja@ntu.edu.sg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871420834"/>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T44</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Koh Kian Hoe Benjamin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7"/>
                        </a:rPr>
                        <a:t>benjamin.koh@ntu.edu.sg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723343554"/>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T45</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Loo Dong Lin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Mr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8"/>
                        </a:rPr>
                        <a:t>donglin.loo@ntu.edu.sg</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2970635424"/>
                  </a:ext>
                </a:extLst>
              </a:tr>
              <a:tr h="279887">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T46</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TH</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10:30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12:20</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LHN-TR+37</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Ong Chin Ann</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a:effectLst/>
                          <a:latin typeface="Gill Sans MT" panose="020B0502020104020203" pitchFamily="34" charset="0"/>
                          <a:ea typeface="Times New Roman" panose="02020603050405020304" pitchFamily="18" charset="0"/>
                          <a:cs typeface="Calibri" panose="020F0502020204030204" pitchFamily="34" charset="0"/>
                        </a:rPr>
                        <a:t>Dr</a:t>
                      </a:r>
                      <a:endParaRPr lang="en-SG"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07000"/>
                        </a:lnSpc>
                        <a:spcAft>
                          <a:spcPts val="800"/>
                        </a:spcAft>
                      </a:pPr>
                      <a:r>
                        <a:rPr lang="en-SG" sz="800" u="sng" dirty="0">
                          <a:solidFill>
                            <a:srgbClr val="0563C1"/>
                          </a:solidFill>
                          <a:effectLst/>
                          <a:latin typeface="Gill Sans MT" panose="020B0502020104020203" pitchFamily="34" charset="0"/>
                          <a:ea typeface="Times New Roman" panose="02020603050405020304" pitchFamily="18" charset="0"/>
                          <a:cs typeface="Calibri" panose="020F0502020204030204" pitchFamily="34" charset="0"/>
                          <a:hlinkClick r:id="rId9"/>
                        </a:rPr>
                        <a:t>chinann.ong@ntu.edu.sg</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3893552310"/>
                  </a:ext>
                </a:extLst>
              </a:tr>
            </a:tbl>
          </a:graphicData>
        </a:graphic>
      </p:graphicFrame>
      <p:sp>
        <p:nvSpPr>
          <p:cNvPr id="5" name="Title 4">
            <a:extLst>
              <a:ext uri="{FF2B5EF4-FFF2-40B4-BE49-F238E27FC236}">
                <a16:creationId xmlns:a16="http://schemas.microsoft.com/office/drawing/2014/main" id="{61C10F64-A0C4-AE07-CC76-9C523C547954}"/>
              </a:ext>
            </a:extLst>
          </p:cNvPr>
          <p:cNvSpPr>
            <a:spLocks noGrp="1"/>
          </p:cNvSpPr>
          <p:nvPr>
            <p:ph type="title"/>
          </p:nvPr>
        </p:nvSpPr>
        <p:spPr>
          <a:xfrm>
            <a:off x="209550" y="0"/>
            <a:ext cx="8229600" cy="700397"/>
          </a:xfrm>
        </p:spPr>
        <p:txBody>
          <a:bodyPr>
            <a:noAutofit/>
          </a:bodyPr>
          <a:lstStyle/>
          <a:p>
            <a:r>
              <a:rPr lang="en-US" sz="3200" b="1" dirty="0">
                <a:latin typeface="Gill Sans MT" panose="020B0502020104020203" pitchFamily="34" charset="0"/>
                <a:cs typeface="Calibri" panose="020F0502020204030204" pitchFamily="34" charset="0"/>
              </a:rPr>
              <a:t>Weekly Timetable – Tutorial Details</a:t>
            </a:r>
            <a:endParaRPr lang="en-SG" sz="3200" dirty="0"/>
          </a:p>
        </p:txBody>
      </p:sp>
      <p:sp>
        <p:nvSpPr>
          <p:cNvPr id="2" name="Slide Number Placeholder 1">
            <a:extLst>
              <a:ext uri="{FF2B5EF4-FFF2-40B4-BE49-F238E27FC236}">
                <a16:creationId xmlns:a16="http://schemas.microsoft.com/office/drawing/2014/main" id="{6D24A692-83A2-0E69-E078-9FEACFE18BF6}"/>
              </a:ext>
            </a:extLst>
          </p:cNvPr>
          <p:cNvSpPr>
            <a:spLocks noGrp="1"/>
          </p:cNvSpPr>
          <p:nvPr>
            <p:ph type="sldNum" sz="quarter" idx="12"/>
          </p:nvPr>
        </p:nvSpPr>
        <p:spPr>
          <a:xfrm>
            <a:off x="6553200" y="6017400"/>
            <a:ext cx="2133600" cy="365125"/>
          </a:xfrm>
        </p:spPr>
        <p:txBody>
          <a:bodyPr/>
          <a:lstStyle/>
          <a:p>
            <a:fld id="{8E6562B1-0B0F-0246-9532-09536BC2AE59}" type="slidenum">
              <a:rPr lang="en-US" smtClean="0"/>
              <a:t>9</a:t>
            </a:fld>
            <a:endParaRPr lang="en-US" dirty="0"/>
          </a:p>
        </p:txBody>
      </p:sp>
    </p:spTree>
    <p:extLst>
      <p:ext uri="{BB962C8B-B14F-4D97-AF65-F5344CB8AC3E}">
        <p14:creationId xmlns:p14="http://schemas.microsoft.com/office/powerpoint/2010/main" val="2175613806"/>
      </p:ext>
    </p:extLst>
  </p:cSld>
  <p:clrMapOvr>
    <a:masterClrMapping/>
  </p:clrMapOvr>
</p:sld>
</file>

<file path=ppt/theme/theme1.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01C86AF85D8045A9C404D95434ABE3" ma:contentTypeVersion="0" ma:contentTypeDescription="Create a new document." ma:contentTypeScope="" ma:versionID="c5089e092488948dfb9d59dc72c020f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3B510B-E0DA-4C3D-A004-5227C2D7170A}">
  <ds:schemaRefs>
    <ds:schemaRef ds:uri="http://purl.org/dc/dcmitype/"/>
    <ds:schemaRef ds:uri="http://purl.org/dc/elements/1.1/"/>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B5577342-B1DD-487D-B7B7-1B0BD8085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F099EF6-EB76-42DC-A350-28631BE45C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31323</TotalTime>
  <Words>5638</Words>
  <Application>Microsoft Office PowerPoint</Application>
  <PresentationFormat>On-screen Show (4:3)</PresentationFormat>
  <Paragraphs>1100</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Gill Sans MT</vt:lpstr>
      <vt:lpstr>Symbol</vt:lpstr>
      <vt:lpstr>Verdana</vt:lpstr>
      <vt:lpstr>Wingdings</vt:lpstr>
      <vt:lpstr>8_Office Theme</vt:lpstr>
      <vt:lpstr>PowerPoint Presentation</vt:lpstr>
      <vt:lpstr>Content</vt:lpstr>
      <vt:lpstr>Intended Learning Outcome (ILO)</vt:lpstr>
      <vt:lpstr>PowerPoint Presentation</vt:lpstr>
      <vt:lpstr>Weekly Timetable Please Note: Holidays: 10-12th February 29th March, and 10th April. If your class falls on a holiday, your tutor will arrange for a makeup.  *All undergraduate programme courses will be conducted as HBL as per University’s initiative on implementing the NTU-level e-learning week. All our CC0002 tutorials will be conducted in an online mode. (please note: this week also collides with Chinese New Year Holiday – tutors will arrange for an online makeup class).  </vt:lpstr>
      <vt:lpstr>Weekly Timetable – Tutorial Venue: The Arc</vt:lpstr>
      <vt:lpstr>Weekly Timetable – Tutorial Details</vt:lpstr>
      <vt:lpstr>Weekly Timetable – Tutorial Details</vt:lpstr>
      <vt:lpstr>Weekly Timetable – Tutorial Details</vt:lpstr>
      <vt:lpstr>Weekly Timetable – Tutorial Details</vt:lpstr>
      <vt:lpstr>Weekly Timetable – Tutorial Details</vt:lpstr>
      <vt:lpstr>CC0002 Assessments</vt:lpstr>
      <vt:lpstr>Individual Assessment Video Learning Module (VLM)</vt:lpstr>
      <vt:lpstr>Individual Assessment Video Learning Module (VLM) – Important Dates</vt:lpstr>
      <vt:lpstr>Individual Assessment: Quiz</vt:lpstr>
      <vt:lpstr>Individual Assessment: Quiz</vt:lpstr>
      <vt:lpstr>Individual Assessment Quiz Timing</vt:lpstr>
      <vt:lpstr>Individual Assessment Quiz – Required Software</vt:lpstr>
      <vt:lpstr>Individual Assessment Quiz - Attendance</vt:lpstr>
      <vt:lpstr>Group Assessment – Team Project Assignment (35% weightage)</vt:lpstr>
      <vt:lpstr>Group Assessment – Team Project Assignment (35% weightage)</vt:lpstr>
      <vt:lpstr>Group Assessment – Team Project Assignment (35% weightage)</vt:lpstr>
      <vt:lpstr>Group Assessment – Team Project Assignment (35% weightage)</vt:lpstr>
      <vt:lpstr>Team Project Assignment - Rubrics</vt:lpstr>
      <vt:lpstr>Team Project Assignment – Rubrics continued</vt:lpstr>
      <vt:lpstr>Team Project Assignment – Rubrics continued</vt:lpstr>
      <vt:lpstr>Group Assessment Team Project Assignment + Peer Evaluation</vt:lpstr>
      <vt:lpstr>Peer Evaluation</vt:lpstr>
      <vt:lpstr>Peer Evaluation</vt:lpstr>
      <vt:lpstr>Group Assessment – Class Participation (10% weightage) + in-class Presentation &amp; Discussion (10% weightage)</vt:lpstr>
      <vt:lpstr>Miscellaneous Information – Contact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Presenatation Title</dc:title>
  <dc:creator>B Elzer</dc:creator>
  <cp:lastModifiedBy>Vidya Sudarshan (Dr)</cp:lastModifiedBy>
  <cp:revision>442</cp:revision>
  <cp:lastPrinted>2022-09-10T04:01:16Z</cp:lastPrinted>
  <dcterms:created xsi:type="dcterms:W3CDTF">2017-05-14T01:29:56Z</dcterms:created>
  <dcterms:modified xsi:type="dcterms:W3CDTF">2024-01-11T13:57:31Z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0x0101007601C86AF85D8045A9C404D95434ABE3</vt:lpwstr>
  </property>
</Properties>
</file>