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34"/>
  </p:notesMasterIdLst>
  <p:sldIdLst>
    <p:sldId id="256" r:id="rId2"/>
    <p:sldId id="257" r:id="rId3"/>
    <p:sldId id="258" r:id="rId4"/>
    <p:sldId id="259" r:id="rId5"/>
    <p:sldId id="260" r:id="rId6"/>
    <p:sldId id="261" r:id="rId7"/>
    <p:sldId id="263" r:id="rId8"/>
    <p:sldId id="276" r:id="rId9"/>
    <p:sldId id="277" r:id="rId10"/>
    <p:sldId id="264" r:id="rId11"/>
    <p:sldId id="278" r:id="rId12"/>
    <p:sldId id="279" r:id="rId13"/>
    <p:sldId id="280" r:id="rId14"/>
    <p:sldId id="281" r:id="rId15"/>
    <p:sldId id="282" r:id="rId16"/>
    <p:sldId id="283" r:id="rId17"/>
    <p:sldId id="284" r:id="rId18"/>
    <p:sldId id="285" r:id="rId19"/>
    <p:sldId id="275" r:id="rId20"/>
    <p:sldId id="290" r:id="rId21"/>
    <p:sldId id="286" r:id="rId22"/>
    <p:sldId id="287" r:id="rId23"/>
    <p:sldId id="292" r:id="rId24"/>
    <p:sldId id="288" r:id="rId25"/>
    <p:sldId id="294" r:id="rId26"/>
    <p:sldId id="295" r:id="rId27"/>
    <p:sldId id="956" r:id="rId28"/>
    <p:sldId id="297" r:id="rId29"/>
    <p:sldId id="267" r:id="rId30"/>
    <p:sldId id="266" r:id="rId31"/>
    <p:sldId id="268" r:id="rId32"/>
    <p:sldId id="95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65" autoAdjust="0"/>
  </p:normalViewPr>
  <p:slideViewPr>
    <p:cSldViewPr snapToGrid="0">
      <p:cViewPr varScale="1">
        <p:scale>
          <a:sx n="61" d="100"/>
          <a:sy n="61" d="100"/>
        </p:scale>
        <p:origin x="14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51F24-BE88-40AA-B02E-0E705081AFB3}" type="datetimeFigureOut">
              <a:rPr lang="en-SG" smtClean="0"/>
              <a:t>01/04/2024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3C475-C924-463E-8C6F-259DE235521D}" type="slidenum">
              <a:rPr lang="en-SG" smtClean="0"/>
              <a:t>‹#›</a:t>
            </a:fld>
            <a:endParaRPr lang="en-SG"/>
          </a:p>
        </p:txBody>
      </p:sp>
    </p:spTree>
    <p:extLst>
      <p:ext uri="{BB962C8B-B14F-4D97-AF65-F5344CB8AC3E}">
        <p14:creationId xmlns:p14="http://schemas.microsoft.com/office/powerpoint/2010/main" val="2363562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e</a:t>
            </a:r>
          </a:p>
        </p:txBody>
      </p:sp>
      <p:sp>
        <p:nvSpPr>
          <p:cNvPr id="4" name="Slide Number Placeholder 3"/>
          <p:cNvSpPr>
            <a:spLocks noGrp="1"/>
          </p:cNvSpPr>
          <p:nvPr>
            <p:ph type="sldNum" sz="quarter" idx="5"/>
          </p:nvPr>
        </p:nvSpPr>
        <p:spPr/>
        <p:txBody>
          <a:bodyPr/>
          <a:lstStyle/>
          <a:p>
            <a:fld id="{B5D6D333-A24E-4D5B-892A-5E4F553BCCC4}" type="slidenum">
              <a:rPr lang="en-SG" smtClean="0"/>
              <a:t>20</a:t>
            </a:fld>
            <a:endParaRPr lang="en-SG"/>
          </a:p>
        </p:txBody>
      </p:sp>
    </p:spTree>
    <p:extLst>
      <p:ext uri="{BB962C8B-B14F-4D97-AF65-F5344CB8AC3E}">
        <p14:creationId xmlns:p14="http://schemas.microsoft.com/office/powerpoint/2010/main" val="361135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dirty="0">
                <a:solidFill>
                  <a:srgbClr val="333333"/>
                </a:solidFill>
                <a:effectLst/>
                <a:latin typeface="Helvetica Neue"/>
              </a:rPr>
              <a:t>A is incorrect. Informational privacy has to do with confidentiality, data protection, and secrecy of facts. It doesn’t violate a person’s informational privacy to transmit information about them that they have consensually made public. Social media profiles are either publicly accessible, or their owners consent to make their profiles accessible to selected people.</a:t>
            </a:r>
          </a:p>
          <a:p>
            <a:pPr algn="l"/>
            <a:br>
              <a:rPr lang="en-SG" b="0" i="0" dirty="0">
                <a:solidFill>
                  <a:srgbClr val="333333"/>
                </a:solidFill>
                <a:effectLst/>
                <a:latin typeface="Helvetica Neue"/>
              </a:rPr>
            </a:br>
            <a:r>
              <a:rPr lang="en-SG" b="1" i="0" dirty="0">
                <a:solidFill>
                  <a:srgbClr val="333333"/>
                </a:solidFill>
                <a:effectLst/>
                <a:latin typeface="Helvetica Neue"/>
              </a:rPr>
              <a:t>B is correct. </a:t>
            </a:r>
            <a:r>
              <a:rPr lang="en-SG" b="0" i="0" dirty="0">
                <a:solidFill>
                  <a:srgbClr val="333333"/>
                </a:solidFill>
                <a:effectLst/>
                <a:latin typeface="Helvetica Neue"/>
              </a:rPr>
              <a:t>Informational privacy has to do with confidentiality, data protection, and secrecy of facts. It would be a violation of someone’s information privacy to reveal secrets that they want to keep confidential.</a:t>
            </a:r>
          </a:p>
          <a:p>
            <a:pPr algn="l"/>
            <a:br>
              <a:rPr lang="en-SG" b="0" i="0" dirty="0">
                <a:solidFill>
                  <a:srgbClr val="333333"/>
                </a:solidFill>
                <a:effectLst/>
                <a:latin typeface="Helvetica Neue"/>
              </a:rPr>
            </a:br>
            <a:r>
              <a:rPr lang="en-SG" b="0" i="0" dirty="0">
                <a:solidFill>
                  <a:srgbClr val="333333"/>
                </a:solidFill>
                <a:effectLst/>
                <a:latin typeface="Helvetica Neue"/>
              </a:rPr>
              <a:t>C is incorrect. Although it’s wrong to spread lies about someone, it is not necessarily a violation of their informational privacy. For example: if someone tells your teacher that you cheated on a test when you did no such thing, they aren’t spreading information you prefer to keep secret. Since you didn’t cheat at all, you had no secret to keep.</a:t>
            </a:r>
          </a:p>
          <a:p>
            <a:pPr algn="l"/>
            <a:br>
              <a:rPr lang="en-SG" b="0" i="0" dirty="0">
                <a:solidFill>
                  <a:srgbClr val="333333"/>
                </a:solidFill>
                <a:effectLst/>
                <a:latin typeface="Helvetica Neue"/>
              </a:rPr>
            </a:br>
            <a:r>
              <a:rPr lang="en-SG" b="0" i="0" dirty="0">
                <a:solidFill>
                  <a:srgbClr val="333333"/>
                </a:solidFill>
                <a:effectLst/>
                <a:latin typeface="Helvetica Neue"/>
              </a:rPr>
              <a:t>D is incorrect as options A and C do not describe violations of informational privacy.</a:t>
            </a:r>
          </a:p>
          <a:p>
            <a:endParaRPr lang="en-SG" dirty="0"/>
          </a:p>
        </p:txBody>
      </p:sp>
      <p:sp>
        <p:nvSpPr>
          <p:cNvPr id="4" name="Slide Number Placeholder 3"/>
          <p:cNvSpPr>
            <a:spLocks noGrp="1"/>
          </p:cNvSpPr>
          <p:nvPr>
            <p:ph type="sldNum" sz="quarter" idx="5"/>
          </p:nvPr>
        </p:nvSpPr>
        <p:spPr/>
        <p:txBody>
          <a:bodyPr/>
          <a:lstStyle/>
          <a:p>
            <a:fld id="{B5D6D333-A24E-4D5B-892A-5E4F553BCCC4}" type="slidenum">
              <a:rPr lang="en-SG" smtClean="0"/>
              <a:t>23</a:t>
            </a:fld>
            <a:endParaRPr lang="en-SG"/>
          </a:p>
        </p:txBody>
      </p:sp>
    </p:spTree>
    <p:extLst>
      <p:ext uri="{BB962C8B-B14F-4D97-AF65-F5344CB8AC3E}">
        <p14:creationId xmlns:p14="http://schemas.microsoft.com/office/powerpoint/2010/main" val="1551704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d</a:t>
            </a:r>
          </a:p>
        </p:txBody>
      </p:sp>
      <p:sp>
        <p:nvSpPr>
          <p:cNvPr id="4" name="Slide Number Placeholder 3"/>
          <p:cNvSpPr>
            <a:spLocks noGrp="1"/>
          </p:cNvSpPr>
          <p:nvPr>
            <p:ph type="sldNum" sz="quarter" idx="5"/>
          </p:nvPr>
        </p:nvSpPr>
        <p:spPr/>
        <p:txBody>
          <a:bodyPr/>
          <a:lstStyle/>
          <a:p>
            <a:fld id="{B5D6D333-A24E-4D5B-892A-5E4F553BCCC4}" type="slidenum">
              <a:rPr lang="en-SG" smtClean="0"/>
              <a:t>25</a:t>
            </a:fld>
            <a:endParaRPr lang="en-SG"/>
          </a:p>
        </p:txBody>
      </p:sp>
    </p:spTree>
    <p:extLst>
      <p:ext uri="{BB962C8B-B14F-4D97-AF65-F5344CB8AC3E}">
        <p14:creationId xmlns:p14="http://schemas.microsoft.com/office/powerpoint/2010/main" val="206485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c</a:t>
            </a:r>
          </a:p>
          <a:p>
            <a:endParaRPr lang="en-SG" dirty="0"/>
          </a:p>
          <a:p>
            <a:pPr algn="l"/>
            <a:r>
              <a:rPr lang="en-SG" b="1" i="0" dirty="0">
                <a:solidFill>
                  <a:srgbClr val="333333"/>
                </a:solidFill>
                <a:effectLst/>
                <a:latin typeface="Helvetica Neue"/>
              </a:rPr>
              <a:t>All contracts must be approved by a government official to be valid.</a:t>
            </a:r>
            <a:endParaRPr lang="en-SG" b="0" i="0" dirty="0">
              <a:solidFill>
                <a:srgbClr val="333333"/>
              </a:solidFill>
              <a:effectLst/>
              <a:latin typeface="Helvetica Neue"/>
            </a:endParaRPr>
          </a:p>
          <a:p>
            <a:pPr algn="l"/>
            <a:r>
              <a:rPr lang="en-SG" b="0" i="0" dirty="0">
                <a:solidFill>
                  <a:srgbClr val="333333"/>
                </a:solidFill>
                <a:effectLst/>
                <a:latin typeface="Helvetica Neue"/>
              </a:rPr>
              <a:t>This is false. Contracts are private agreements between parties, which do not require approval from government authorities. However, if you are contracting with a government authority, it may prescribe the FORM in which a contract is drafted.</a:t>
            </a:r>
          </a:p>
          <a:p>
            <a:pPr algn="l"/>
            <a:br>
              <a:rPr lang="en-SG" b="0" i="0" dirty="0">
                <a:solidFill>
                  <a:srgbClr val="333333"/>
                </a:solidFill>
                <a:effectLst/>
                <a:latin typeface="Helvetica Neue"/>
              </a:rPr>
            </a:br>
            <a:r>
              <a:rPr lang="en-SG" b="1" i="0" dirty="0">
                <a:solidFill>
                  <a:srgbClr val="333333"/>
                </a:solidFill>
                <a:effectLst/>
                <a:latin typeface="Helvetica Neue"/>
              </a:rPr>
              <a:t>A person can be forced, against his/her will, to agree to a contract</a:t>
            </a:r>
            <a:endParaRPr lang="en-SG" b="0" i="0" dirty="0">
              <a:solidFill>
                <a:srgbClr val="333333"/>
              </a:solidFill>
              <a:effectLst/>
              <a:latin typeface="Helvetica Neue"/>
            </a:endParaRPr>
          </a:p>
          <a:p>
            <a:pPr algn="l"/>
            <a:r>
              <a:rPr lang="en-SG" b="0" i="0" dirty="0">
                <a:solidFill>
                  <a:srgbClr val="333333"/>
                </a:solidFill>
                <a:effectLst/>
                <a:latin typeface="Helvetica Neue"/>
              </a:rPr>
              <a:t>This is false. The law of contract provides that agreement to a contract is voluntary. If there is no voluntariness, a contract may be set aside/cancelled.</a:t>
            </a:r>
          </a:p>
          <a:p>
            <a:pPr algn="l"/>
            <a:br>
              <a:rPr lang="en-SG" b="0" i="0" dirty="0">
                <a:solidFill>
                  <a:srgbClr val="333333"/>
                </a:solidFill>
                <a:effectLst/>
                <a:latin typeface="Helvetica Neue"/>
              </a:rPr>
            </a:br>
            <a:r>
              <a:rPr lang="en-SG" b="1" i="0" dirty="0">
                <a:solidFill>
                  <a:srgbClr val="333333"/>
                </a:solidFill>
                <a:effectLst/>
                <a:latin typeface="Helvetica Neue"/>
              </a:rPr>
              <a:t>Contracts are valid only if a lawyer prepares them.</a:t>
            </a:r>
            <a:endParaRPr lang="en-SG" b="0" i="0" dirty="0">
              <a:solidFill>
                <a:srgbClr val="333333"/>
              </a:solidFill>
              <a:effectLst/>
              <a:latin typeface="Helvetica Neue"/>
            </a:endParaRPr>
          </a:p>
          <a:p>
            <a:pPr algn="l"/>
            <a:r>
              <a:rPr lang="en-SG" b="0" i="0" dirty="0">
                <a:solidFill>
                  <a:srgbClr val="333333"/>
                </a:solidFill>
                <a:effectLst/>
                <a:latin typeface="Helvetica Neue"/>
              </a:rPr>
              <a:t>This is false. Lawyers are only involved if one or more of the parties wish for a lawyer to review the terms of the contract or its context for legal risk and clarity.</a:t>
            </a:r>
          </a:p>
          <a:p>
            <a:endParaRPr lang="en-SG" dirty="0"/>
          </a:p>
        </p:txBody>
      </p:sp>
      <p:sp>
        <p:nvSpPr>
          <p:cNvPr id="4" name="Slide Number Placeholder 3"/>
          <p:cNvSpPr>
            <a:spLocks noGrp="1"/>
          </p:cNvSpPr>
          <p:nvPr>
            <p:ph type="sldNum" sz="quarter" idx="5"/>
          </p:nvPr>
        </p:nvSpPr>
        <p:spPr/>
        <p:txBody>
          <a:bodyPr/>
          <a:lstStyle/>
          <a:p>
            <a:fld id="{B5D6D333-A24E-4D5B-892A-5E4F553BCCC4}" type="slidenum">
              <a:rPr lang="en-SG" smtClean="0"/>
              <a:t>26</a:t>
            </a:fld>
            <a:endParaRPr lang="en-SG"/>
          </a:p>
        </p:txBody>
      </p:sp>
    </p:spTree>
    <p:extLst>
      <p:ext uri="{BB962C8B-B14F-4D97-AF65-F5344CB8AC3E}">
        <p14:creationId xmlns:p14="http://schemas.microsoft.com/office/powerpoint/2010/main" val="55020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d</a:t>
            </a:r>
          </a:p>
        </p:txBody>
      </p:sp>
      <p:sp>
        <p:nvSpPr>
          <p:cNvPr id="4" name="Slide Number Placeholder 3"/>
          <p:cNvSpPr>
            <a:spLocks noGrp="1"/>
          </p:cNvSpPr>
          <p:nvPr>
            <p:ph type="sldNum" sz="quarter" idx="5"/>
          </p:nvPr>
        </p:nvSpPr>
        <p:spPr/>
        <p:txBody>
          <a:bodyPr/>
          <a:lstStyle/>
          <a:p>
            <a:fld id="{B5D6D333-A24E-4D5B-892A-5E4F553BCCC4}" type="slidenum">
              <a:rPr lang="en-SG" smtClean="0"/>
              <a:t>29</a:t>
            </a:fld>
            <a:endParaRPr lang="en-SG"/>
          </a:p>
        </p:txBody>
      </p:sp>
    </p:spTree>
    <p:extLst>
      <p:ext uri="{BB962C8B-B14F-4D97-AF65-F5344CB8AC3E}">
        <p14:creationId xmlns:p14="http://schemas.microsoft.com/office/powerpoint/2010/main" val="9283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c</a:t>
            </a:r>
          </a:p>
        </p:txBody>
      </p:sp>
      <p:sp>
        <p:nvSpPr>
          <p:cNvPr id="4" name="Slide Number Placeholder 3"/>
          <p:cNvSpPr>
            <a:spLocks noGrp="1"/>
          </p:cNvSpPr>
          <p:nvPr>
            <p:ph type="sldNum" sz="quarter" idx="5"/>
          </p:nvPr>
        </p:nvSpPr>
        <p:spPr/>
        <p:txBody>
          <a:bodyPr/>
          <a:lstStyle/>
          <a:p>
            <a:fld id="{B5D6D333-A24E-4D5B-892A-5E4F553BCCC4}" type="slidenum">
              <a:rPr lang="en-SG" smtClean="0"/>
              <a:t>30</a:t>
            </a:fld>
            <a:endParaRPr lang="en-SG"/>
          </a:p>
        </p:txBody>
      </p:sp>
    </p:spTree>
    <p:extLst>
      <p:ext uri="{BB962C8B-B14F-4D97-AF65-F5344CB8AC3E}">
        <p14:creationId xmlns:p14="http://schemas.microsoft.com/office/powerpoint/2010/main" val="2049199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 = c</a:t>
            </a:r>
          </a:p>
        </p:txBody>
      </p:sp>
      <p:sp>
        <p:nvSpPr>
          <p:cNvPr id="4" name="Slide Number Placeholder 3"/>
          <p:cNvSpPr>
            <a:spLocks noGrp="1"/>
          </p:cNvSpPr>
          <p:nvPr>
            <p:ph type="sldNum" sz="quarter" idx="5"/>
          </p:nvPr>
        </p:nvSpPr>
        <p:spPr/>
        <p:txBody>
          <a:bodyPr/>
          <a:lstStyle/>
          <a:p>
            <a:fld id="{B5D6D333-A24E-4D5B-892A-5E4F553BCCC4}" type="slidenum">
              <a:rPr lang="en-SG" smtClean="0"/>
              <a:t>31</a:t>
            </a:fld>
            <a:endParaRPr lang="en-SG"/>
          </a:p>
        </p:txBody>
      </p:sp>
    </p:spTree>
    <p:extLst>
      <p:ext uri="{BB962C8B-B14F-4D97-AF65-F5344CB8AC3E}">
        <p14:creationId xmlns:p14="http://schemas.microsoft.com/office/powerpoint/2010/main" val="26944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BC859-3C94-4FC5-84EF-FE0F486219A4}"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577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with red lin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ADBEF81F-0AAA-0A44-90DF-E8CAB500B328}"/>
              </a:ext>
            </a:extLst>
          </p:cNvPr>
          <p:cNvPicPr>
            <a:picLocks noChangeAspect="1"/>
          </p:cNvPicPr>
          <p:nvPr userDrawn="1"/>
        </p:nvPicPr>
        <p:blipFill rotWithShape="1">
          <a:blip r:embed="rId2"/>
          <a:srcRect l="76791" t="21293"/>
          <a:stretch/>
        </p:blipFill>
        <p:spPr>
          <a:xfrm>
            <a:off x="7666630" y="3082696"/>
            <a:ext cx="1487606" cy="3783591"/>
          </a:xfrm>
          <a:prstGeom prst="rect">
            <a:avLst/>
          </a:prstGeom>
        </p:spPr>
      </p:pic>
    </p:spTree>
    <p:extLst>
      <p:ext uri="{BB962C8B-B14F-4D97-AF65-F5344CB8AC3E}">
        <p14:creationId xmlns:p14="http://schemas.microsoft.com/office/powerpoint/2010/main" val="8012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E4739-8340-46B6-BA98-1525F7C46FAB}"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33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6414-6263-4F0E-B23B-F376ED1760B9}"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927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92968-F760-4ABD-8489-A740FDF136FB}"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5465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415EA9-2034-40E0-B8AB-58BE9103E776}" type="datetime1">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97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45EED-F367-4D5C-8C76-F9A8037EFE47}" type="datetime1">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6610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5AA04-BB53-48FD-91FB-91EB764F25AE}" type="datetime1">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5196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1D987-4DED-4DA7-8798-A77A09746EAF}"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66928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BC29E-D0A0-47E4-9625-0C1722A22A7F}"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8132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782AF0E9-645C-47C9-BC5C-F1986B4F31E4}" type="datetime1">
              <a:rPr lang="en-US" smtClean="0"/>
              <a:t>4/1/2024</a:t>
            </a:fld>
            <a:endParaRPr lang="en-US"/>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a:p>
        </p:txBody>
      </p:sp>
      <p:pic>
        <p:nvPicPr>
          <p:cNvPr id="7" name="Picture 6" descr="NTU_PP_slide_Footer_sized.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16083968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ftr="0" dt="0"/>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F599-756F-31FE-5AB3-FB4CDD5925C8}"/>
              </a:ext>
            </a:extLst>
          </p:cNvPr>
          <p:cNvSpPr>
            <a:spLocks noGrp="1"/>
          </p:cNvSpPr>
          <p:nvPr>
            <p:ph type="ctrTitle"/>
          </p:nvPr>
        </p:nvSpPr>
        <p:spPr/>
        <p:txBody>
          <a:bodyPr/>
          <a:lstStyle/>
          <a:p>
            <a:pPr algn="ctr"/>
            <a:r>
              <a:rPr lang="en-SG" dirty="0">
                <a:latin typeface="Gill Sans MT" panose="020B0502020104020203" pitchFamily="34" charset="0"/>
              </a:rPr>
              <a:t>CC0002 Revision</a:t>
            </a:r>
          </a:p>
        </p:txBody>
      </p:sp>
      <p:sp>
        <p:nvSpPr>
          <p:cNvPr id="3" name="Subtitle 2">
            <a:extLst>
              <a:ext uri="{FF2B5EF4-FFF2-40B4-BE49-F238E27FC236}">
                <a16:creationId xmlns:a16="http://schemas.microsoft.com/office/drawing/2014/main" id="{CA2A27C1-5653-5E94-EC9F-B78EFB76D445}"/>
              </a:ext>
            </a:extLst>
          </p:cNvPr>
          <p:cNvSpPr>
            <a:spLocks noGrp="1"/>
          </p:cNvSpPr>
          <p:nvPr>
            <p:ph type="subTitle" idx="1"/>
          </p:nvPr>
        </p:nvSpPr>
        <p:spPr/>
        <p:txBody>
          <a:bodyPr/>
          <a:lstStyle/>
          <a:p>
            <a:r>
              <a:rPr lang="en-SG" dirty="0">
                <a:solidFill>
                  <a:schemeClr val="tx1"/>
                </a:solidFill>
                <a:latin typeface="Gill Sans MT" panose="020B0502020104020203" pitchFamily="34" charset="0"/>
              </a:rPr>
              <a:t>Concepts covered in each module and some sample quiz questions</a:t>
            </a:r>
          </a:p>
        </p:txBody>
      </p:sp>
    </p:spTree>
    <p:extLst>
      <p:ext uri="{BB962C8B-B14F-4D97-AF65-F5344CB8AC3E}">
        <p14:creationId xmlns:p14="http://schemas.microsoft.com/office/powerpoint/2010/main" val="15539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B3F5-99F1-0D3E-DA4B-FF4237C7E0E7}"/>
              </a:ext>
            </a:extLst>
          </p:cNvPr>
          <p:cNvSpPr>
            <a:spLocks noGrp="1"/>
          </p:cNvSpPr>
          <p:nvPr>
            <p:ph type="title"/>
          </p:nvPr>
        </p:nvSpPr>
        <p:spPr/>
        <p:txBody>
          <a:bodyPr>
            <a:normAutofit/>
          </a:bodyPr>
          <a:lstStyle/>
          <a:p>
            <a:pPr algn="ctr"/>
            <a:r>
              <a:rPr lang="en-SG" dirty="0">
                <a:latin typeface="Gill Sans MT" panose="020B0502020104020203" pitchFamily="34" charset="0"/>
              </a:rPr>
              <a:t>Module 2</a:t>
            </a:r>
            <a:endParaRPr lang="en-SG" dirty="0"/>
          </a:p>
        </p:txBody>
      </p:sp>
      <p:sp>
        <p:nvSpPr>
          <p:cNvPr id="3" name="Content Placeholder 2">
            <a:extLst>
              <a:ext uri="{FF2B5EF4-FFF2-40B4-BE49-F238E27FC236}">
                <a16:creationId xmlns:a16="http://schemas.microsoft.com/office/drawing/2014/main" id="{C4D5C8A0-BDE5-F039-A830-FCFC47190DED}"/>
              </a:ext>
            </a:extLst>
          </p:cNvPr>
          <p:cNvSpPr>
            <a:spLocks noGrp="1"/>
          </p:cNvSpPr>
          <p:nvPr>
            <p:ph idx="1"/>
          </p:nvPr>
        </p:nvSpPr>
        <p:spPr/>
        <p:txBody>
          <a:bodyPr>
            <a:normAutofit/>
          </a:bodyPr>
          <a:lstStyle/>
          <a:p>
            <a:r>
              <a:rPr lang="en-SG" sz="2800" dirty="0">
                <a:latin typeface="Gill Sans MT" panose="020B0502020104020203" pitchFamily="34" charset="0"/>
              </a:rPr>
              <a:t>What is QR?</a:t>
            </a:r>
          </a:p>
          <a:p>
            <a:r>
              <a:rPr lang="en-SG" sz="2800" dirty="0">
                <a:latin typeface="Gill Sans MT" panose="020B0502020104020203" pitchFamily="34" charset="0"/>
              </a:rPr>
              <a:t>Why it is important?</a:t>
            </a:r>
          </a:p>
          <a:p>
            <a:r>
              <a:rPr lang="en-SG" sz="2800" dirty="0">
                <a:latin typeface="Gill Sans MT" panose="020B0502020104020203" pitchFamily="34" charset="0"/>
              </a:rPr>
              <a:t>Steps it involved in data analysis? </a:t>
            </a:r>
          </a:p>
          <a:p>
            <a:r>
              <a:rPr lang="en-SG" sz="2800" dirty="0">
                <a:latin typeface="Gill Sans MT" panose="020B0502020104020203" pitchFamily="34" charset="0"/>
              </a:rPr>
              <a:t>Concepts of all the methods used in data analysis</a:t>
            </a:r>
          </a:p>
          <a:p>
            <a:r>
              <a:rPr lang="en-SG" sz="2800" dirty="0">
                <a:latin typeface="Gill Sans MT" panose="020B0502020104020203" pitchFamily="34" charset="0"/>
              </a:rPr>
              <a:t>Examples where QR methods can be applied</a:t>
            </a:r>
          </a:p>
          <a:p>
            <a:pPr marL="0" indent="0">
              <a:buNone/>
            </a:pPr>
            <a:endParaRPr lang="en-SG" sz="2800" dirty="0"/>
          </a:p>
        </p:txBody>
      </p:sp>
      <p:sp>
        <p:nvSpPr>
          <p:cNvPr id="4" name="Slide Number Placeholder 3">
            <a:extLst>
              <a:ext uri="{FF2B5EF4-FFF2-40B4-BE49-F238E27FC236}">
                <a16:creationId xmlns:a16="http://schemas.microsoft.com/office/drawing/2014/main" id="{7F91781C-F0E7-59D4-E496-F8917B57135F}"/>
              </a:ext>
            </a:extLst>
          </p:cNvPr>
          <p:cNvSpPr>
            <a:spLocks noGrp="1"/>
          </p:cNvSpPr>
          <p:nvPr>
            <p:ph type="sldNum" sz="quarter" idx="12"/>
          </p:nvPr>
        </p:nvSpPr>
        <p:spPr/>
        <p:txBody>
          <a:bodyPr/>
          <a:lstStyle/>
          <a:p>
            <a:fld id="{8E6562B1-0B0F-0246-9532-09536BC2AE59}" type="slidenum">
              <a:rPr lang="en-US" smtClean="0"/>
              <a:t>10</a:t>
            </a:fld>
            <a:endParaRPr lang="en-US"/>
          </a:p>
        </p:txBody>
      </p:sp>
    </p:spTree>
    <p:extLst>
      <p:ext uri="{BB962C8B-B14F-4D97-AF65-F5344CB8AC3E}">
        <p14:creationId xmlns:p14="http://schemas.microsoft.com/office/powerpoint/2010/main" val="376312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896F-26B0-5945-352E-D78557B11C72}"/>
              </a:ext>
            </a:extLst>
          </p:cNvPr>
          <p:cNvSpPr>
            <a:spLocks noGrp="1"/>
          </p:cNvSpPr>
          <p:nvPr>
            <p:ph type="title"/>
          </p:nvPr>
        </p:nvSpPr>
        <p:spPr/>
        <p:txBody>
          <a:bodyPr>
            <a:normAutofit fontScale="90000"/>
          </a:bodyPr>
          <a:lstStyle/>
          <a:p>
            <a:r>
              <a:rPr lang="en-SG" dirty="0">
                <a:latin typeface="Gill Sans MT" panose="020B0502020104020203" pitchFamily="34" charset="0"/>
              </a:rPr>
              <a:t>Which all of the following are used as steps in performing data analysis? Select all that apply</a:t>
            </a:r>
          </a:p>
        </p:txBody>
      </p:sp>
      <p:sp>
        <p:nvSpPr>
          <p:cNvPr id="3" name="Content Placeholder 2">
            <a:extLst>
              <a:ext uri="{FF2B5EF4-FFF2-40B4-BE49-F238E27FC236}">
                <a16:creationId xmlns:a16="http://schemas.microsoft.com/office/drawing/2014/main" id="{EE9F6BB1-57BC-0DD2-6BD0-C3DF3C28C622}"/>
              </a:ext>
            </a:extLst>
          </p:cNvPr>
          <p:cNvSpPr>
            <a:spLocks noGrp="1"/>
          </p:cNvSpPr>
          <p:nvPr>
            <p:ph idx="1"/>
          </p:nvPr>
        </p:nvSpPr>
        <p:spPr>
          <a:xfrm>
            <a:off x="457200" y="2121812"/>
            <a:ext cx="8229600" cy="3876123"/>
          </a:xfrm>
        </p:spPr>
        <p:txBody>
          <a:bodyPr>
            <a:normAutofit/>
          </a:bodyPr>
          <a:lstStyle/>
          <a:p>
            <a:pPr marL="514350" indent="-514350">
              <a:buFont typeface="+mj-lt"/>
              <a:buAutoNum type="alphaLcPeriod"/>
            </a:pPr>
            <a:r>
              <a:rPr lang="en-SG" sz="2800" dirty="0">
                <a:latin typeface="Gill Sans MT" panose="020B0502020104020203" pitchFamily="34" charset="0"/>
              </a:rPr>
              <a:t>Defining the question</a:t>
            </a:r>
          </a:p>
          <a:p>
            <a:pPr marL="514350" indent="-514350">
              <a:buFont typeface="+mj-lt"/>
              <a:buAutoNum type="alphaLcPeriod"/>
            </a:pPr>
            <a:r>
              <a:rPr lang="en-SG" sz="2800" dirty="0">
                <a:latin typeface="Gill Sans MT" panose="020B0502020104020203" pitchFamily="34" charset="0"/>
              </a:rPr>
              <a:t>Collecting the required data</a:t>
            </a:r>
          </a:p>
          <a:p>
            <a:pPr marL="514350" indent="-514350">
              <a:buFont typeface="+mj-lt"/>
              <a:buAutoNum type="alphaLcPeriod"/>
            </a:pPr>
            <a:r>
              <a:rPr lang="en-SG" sz="2800" dirty="0">
                <a:latin typeface="Gill Sans MT" panose="020B0502020104020203" pitchFamily="34" charset="0"/>
              </a:rPr>
              <a:t>Cleaning the data</a:t>
            </a:r>
          </a:p>
          <a:p>
            <a:pPr marL="514350" indent="-514350">
              <a:buFont typeface="+mj-lt"/>
              <a:buAutoNum type="alphaLcPeriod"/>
            </a:pPr>
            <a:r>
              <a:rPr lang="en-SG" sz="2800" dirty="0">
                <a:latin typeface="Gill Sans MT" panose="020B0502020104020203" pitchFamily="34" charset="0"/>
              </a:rPr>
              <a:t>Visualizing the data</a:t>
            </a:r>
          </a:p>
          <a:p>
            <a:pPr marL="514350" indent="-514350">
              <a:buFont typeface="+mj-lt"/>
              <a:buAutoNum type="alphaLcPeriod"/>
            </a:pPr>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48360A97-DE7B-9B50-D903-B3B47B1F0930}"/>
              </a:ext>
            </a:extLst>
          </p:cNvPr>
          <p:cNvSpPr>
            <a:spLocks noGrp="1"/>
          </p:cNvSpPr>
          <p:nvPr>
            <p:ph type="sldNum" sz="quarter" idx="12"/>
          </p:nvPr>
        </p:nvSpPr>
        <p:spPr/>
        <p:txBody>
          <a:bodyPr/>
          <a:lstStyle/>
          <a:p>
            <a:fld id="{8E6562B1-0B0F-0246-9532-09536BC2AE59}" type="slidenum">
              <a:rPr lang="en-US" smtClean="0"/>
              <a:t>11</a:t>
            </a:fld>
            <a:endParaRPr lang="en-US"/>
          </a:p>
        </p:txBody>
      </p:sp>
    </p:spTree>
    <p:extLst>
      <p:ext uri="{BB962C8B-B14F-4D97-AF65-F5344CB8AC3E}">
        <p14:creationId xmlns:p14="http://schemas.microsoft.com/office/powerpoint/2010/main" val="94012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670-5C53-DEB1-8A33-07E0FECA6840}"/>
              </a:ext>
            </a:extLst>
          </p:cNvPr>
          <p:cNvSpPr>
            <a:spLocks noGrp="1"/>
          </p:cNvSpPr>
          <p:nvPr>
            <p:ph type="title"/>
          </p:nvPr>
        </p:nvSpPr>
        <p:spPr>
          <a:xfrm>
            <a:off x="457200" y="521183"/>
            <a:ext cx="8229600" cy="1143000"/>
          </a:xfrm>
        </p:spPr>
        <p:txBody>
          <a:bodyPr>
            <a:normAutofit fontScale="90000"/>
          </a:bodyPr>
          <a:lstStyle/>
          <a:p>
            <a:r>
              <a:rPr lang="en-SG" dirty="0">
                <a:latin typeface="Gill Sans MT" panose="020B0502020104020203" pitchFamily="34" charset="0"/>
              </a:rPr>
              <a:t>SUM, COUNT, SORT Average/Mean and Standard Deviation </a:t>
            </a:r>
          </a:p>
        </p:txBody>
      </p:sp>
      <p:sp>
        <p:nvSpPr>
          <p:cNvPr id="3" name="Content Placeholder 2">
            <a:extLst>
              <a:ext uri="{FF2B5EF4-FFF2-40B4-BE49-F238E27FC236}">
                <a16:creationId xmlns:a16="http://schemas.microsoft.com/office/drawing/2014/main" id="{0CE54571-50FD-4108-6280-2B681C6AE708}"/>
              </a:ext>
            </a:extLst>
          </p:cNvPr>
          <p:cNvSpPr>
            <a:spLocks noGrp="1"/>
          </p:cNvSpPr>
          <p:nvPr>
            <p:ph idx="1"/>
          </p:nvPr>
        </p:nvSpPr>
        <p:spPr/>
        <p:txBody>
          <a:bodyPr/>
          <a:lstStyle/>
          <a:p>
            <a:r>
              <a:rPr lang="en-SG" dirty="0">
                <a:latin typeface="Gill Sans MT" panose="020B0502020104020203" pitchFamily="34" charset="0"/>
              </a:rPr>
              <a:t>Study about the above-mentioned parameters – how to use in Excel</a:t>
            </a:r>
          </a:p>
        </p:txBody>
      </p:sp>
      <p:sp>
        <p:nvSpPr>
          <p:cNvPr id="4" name="Slide Number Placeholder 3">
            <a:extLst>
              <a:ext uri="{FF2B5EF4-FFF2-40B4-BE49-F238E27FC236}">
                <a16:creationId xmlns:a16="http://schemas.microsoft.com/office/drawing/2014/main" id="{5F8C26B9-B39C-2592-A86C-768EC35BEA92}"/>
              </a:ext>
            </a:extLst>
          </p:cNvPr>
          <p:cNvSpPr>
            <a:spLocks noGrp="1"/>
          </p:cNvSpPr>
          <p:nvPr>
            <p:ph type="sldNum" sz="quarter" idx="12"/>
          </p:nvPr>
        </p:nvSpPr>
        <p:spPr/>
        <p:txBody>
          <a:bodyPr/>
          <a:lstStyle/>
          <a:p>
            <a:fld id="{8E6562B1-0B0F-0246-9532-09536BC2AE59}" type="slidenum">
              <a:rPr lang="en-US" smtClean="0"/>
              <a:t>12</a:t>
            </a:fld>
            <a:endParaRPr lang="en-US"/>
          </a:p>
        </p:txBody>
      </p:sp>
    </p:spTree>
    <p:extLst>
      <p:ext uri="{BB962C8B-B14F-4D97-AF65-F5344CB8AC3E}">
        <p14:creationId xmlns:p14="http://schemas.microsoft.com/office/powerpoint/2010/main" val="3743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F0DB-3B73-ECF9-DCB0-ECF15C5ABD7E}"/>
              </a:ext>
            </a:extLst>
          </p:cNvPr>
          <p:cNvSpPr>
            <a:spLocks noGrp="1"/>
          </p:cNvSpPr>
          <p:nvPr>
            <p:ph type="title"/>
          </p:nvPr>
        </p:nvSpPr>
        <p:spPr/>
        <p:txBody>
          <a:bodyPr/>
          <a:lstStyle/>
          <a:p>
            <a:pPr algn="ctr"/>
            <a:r>
              <a:rPr lang="en-SG" dirty="0">
                <a:latin typeface="Gill Sans MT" panose="020B0502020104020203" pitchFamily="34" charset="0"/>
              </a:rPr>
              <a:t>Module 3</a:t>
            </a:r>
            <a:endParaRPr lang="en-SG" dirty="0"/>
          </a:p>
        </p:txBody>
      </p:sp>
      <p:sp>
        <p:nvSpPr>
          <p:cNvPr id="3" name="Content Placeholder 2">
            <a:extLst>
              <a:ext uri="{FF2B5EF4-FFF2-40B4-BE49-F238E27FC236}">
                <a16:creationId xmlns:a16="http://schemas.microsoft.com/office/drawing/2014/main" id="{504CC8FD-2F8E-24C6-CCD0-FB6F253B4780}"/>
              </a:ext>
            </a:extLst>
          </p:cNvPr>
          <p:cNvSpPr>
            <a:spLocks noGrp="1"/>
          </p:cNvSpPr>
          <p:nvPr>
            <p:ph idx="1"/>
          </p:nvPr>
        </p:nvSpPr>
        <p:spPr/>
        <p:txBody>
          <a:bodyPr/>
          <a:lstStyle/>
          <a:p>
            <a:r>
              <a:rPr lang="en-SG" dirty="0">
                <a:latin typeface="Gill Sans MT" panose="020B0502020104020203" pitchFamily="34" charset="0"/>
              </a:rPr>
              <a:t>What is Cybersecurity?</a:t>
            </a:r>
          </a:p>
          <a:p>
            <a:r>
              <a:rPr lang="en-SG" dirty="0">
                <a:latin typeface="Gill Sans MT" panose="020B0502020104020203" pitchFamily="34" charset="0"/>
              </a:rPr>
              <a:t>Why it is important?</a:t>
            </a:r>
          </a:p>
          <a:p>
            <a:r>
              <a:rPr lang="en-SG" dirty="0">
                <a:latin typeface="Gill Sans MT" panose="020B0502020104020203" pitchFamily="34" charset="0"/>
              </a:rPr>
              <a:t>Different ways of cyberattacks – Phishing </a:t>
            </a:r>
          </a:p>
          <a:p>
            <a:r>
              <a:rPr lang="en-SG" dirty="0">
                <a:latin typeface="Gill Sans MT" panose="020B0502020104020203" pitchFamily="34" charset="0"/>
              </a:rPr>
              <a:t>Steps to avoid/prevent cyberattacks – Data Security, AIUP</a:t>
            </a:r>
          </a:p>
          <a:p>
            <a:r>
              <a:rPr lang="en-SG" dirty="0">
                <a:latin typeface="Gill Sans MT" panose="020B0502020104020203" pitchFamily="34" charset="0"/>
              </a:rPr>
              <a:t>Real-life examples &amp; study tutorial questions</a:t>
            </a:r>
          </a:p>
          <a:p>
            <a:endParaRPr lang="en-SG" dirty="0"/>
          </a:p>
        </p:txBody>
      </p:sp>
      <p:sp>
        <p:nvSpPr>
          <p:cNvPr id="4" name="Slide Number Placeholder 3">
            <a:extLst>
              <a:ext uri="{FF2B5EF4-FFF2-40B4-BE49-F238E27FC236}">
                <a16:creationId xmlns:a16="http://schemas.microsoft.com/office/drawing/2014/main" id="{F3680FFD-6CF0-9BC5-1B72-F9B7A0242310}"/>
              </a:ext>
            </a:extLst>
          </p:cNvPr>
          <p:cNvSpPr>
            <a:spLocks noGrp="1"/>
          </p:cNvSpPr>
          <p:nvPr>
            <p:ph type="sldNum" sz="quarter" idx="12"/>
          </p:nvPr>
        </p:nvSpPr>
        <p:spPr/>
        <p:txBody>
          <a:bodyPr/>
          <a:lstStyle/>
          <a:p>
            <a:fld id="{8E6562B1-0B0F-0246-9532-09536BC2AE59}" type="slidenum">
              <a:rPr lang="en-US" smtClean="0"/>
              <a:t>13</a:t>
            </a:fld>
            <a:endParaRPr lang="en-US"/>
          </a:p>
        </p:txBody>
      </p:sp>
    </p:spTree>
    <p:extLst>
      <p:ext uri="{BB962C8B-B14F-4D97-AF65-F5344CB8AC3E}">
        <p14:creationId xmlns:p14="http://schemas.microsoft.com/office/powerpoint/2010/main" val="143174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424D-73DC-DF83-178F-3BE0CF942383}"/>
              </a:ext>
            </a:extLst>
          </p:cNvPr>
          <p:cNvSpPr>
            <a:spLocks noGrp="1"/>
          </p:cNvSpPr>
          <p:nvPr>
            <p:ph type="title"/>
          </p:nvPr>
        </p:nvSpPr>
        <p:spPr/>
        <p:txBody>
          <a:bodyPr>
            <a:normAutofit fontScale="90000"/>
          </a:bodyPr>
          <a:lstStyle/>
          <a:p>
            <a:r>
              <a:rPr lang="en-SG" dirty="0">
                <a:latin typeface="Gill Sans MT" panose="020B0502020104020203" pitchFamily="34" charset="0"/>
              </a:rPr>
              <a:t>Identity the measure to prevent phishing attack.</a:t>
            </a:r>
          </a:p>
        </p:txBody>
      </p:sp>
      <p:sp>
        <p:nvSpPr>
          <p:cNvPr id="3" name="Content Placeholder 2">
            <a:extLst>
              <a:ext uri="{FF2B5EF4-FFF2-40B4-BE49-F238E27FC236}">
                <a16:creationId xmlns:a16="http://schemas.microsoft.com/office/drawing/2014/main" id="{30248C30-A181-08F1-990C-1EE50123DFDA}"/>
              </a:ext>
            </a:extLst>
          </p:cNvPr>
          <p:cNvSpPr>
            <a:spLocks noGrp="1"/>
          </p:cNvSpPr>
          <p:nvPr>
            <p:ph idx="1"/>
          </p:nvPr>
        </p:nvSpPr>
        <p:spPr/>
        <p:txBody>
          <a:bodyPr>
            <a:normAutofit/>
          </a:bodyPr>
          <a:lstStyle/>
          <a:p>
            <a:pPr marL="514350" indent="-514350">
              <a:buFont typeface="+mj-lt"/>
              <a:buAutoNum type="alphaLcPeriod"/>
            </a:pPr>
            <a:r>
              <a:rPr lang="en-SG" sz="2800" dirty="0">
                <a:latin typeface="Gill Sans MT" panose="020B0502020104020203" pitchFamily="34" charset="0"/>
              </a:rPr>
              <a:t>Using public Wi-Fi</a:t>
            </a:r>
          </a:p>
          <a:p>
            <a:pPr marL="514350" indent="-514350">
              <a:buFont typeface="+mj-lt"/>
              <a:buAutoNum type="alphaLcPeriod"/>
            </a:pPr>
            <a:r>
              <a:rPr lang="en-SG" sz="2800" dirty="0">
                <a:latin typeface="Gill Sans MT" panose="020B0502020104020203" pitchFamily="34" charset="0"/>
              </a:rPr>
              <a:t>Forwarding the email to friend </a:t>
            </a:r>
          </a:p>
          <a:p>
            <a:pPr marL="514350" indent="-514350">
              <a:buFont typeface="+mj-lt"/>
              <a:buAutoNum type="alphaLcPeriod"/>
            </a:pPr>
            <a:r>
              <a:rPr lang="en-SG" sz="2800" dirty="0">
                <a:latin typeface="Gill Sans MT" panose="020B0502020104020203" pitchFamily="34" charset="0"/>
              </a:rPr>
              <a:t>Adopting or practicing CIA</a:t>
            </a:r>
          </a:p>
          <a:p>
            <a:pPr marL="514350" indent="-514350">
              <a:buFont typeface="+mj-lt"/>
              <a:buAutoNum type="alphaLcPeriod"/>
            </a:pPr>
            <a:r>
              <a:rPr lang="en-SG" sz="2800" dirty="0">
                <a:latin typeface="Gill Sans MT" panose="020B0502020104020203" pitchFamily="34" charset="0"/>
              </a:rPr>
              <a:t>All of the above</a:t>
            </a:r>
          </a:p>
        </p:txBody>
      </p:sp>
      <p:sp>
        <p:nvSpPr>
          <p:cNvPr id="4" name="Slide Number Placeholder 3">
            <a:extLst>
              <a:ext uri="{FF2B5EF4-FFF2-40B4-BE49-F238E27FC236}">
                <a16:creationId xmlns:a16="http://schemas.microsoft.com/office/drawing/2014/main" id="{A7B56BA5-92BA-1D5A-0A22-E629B04C1035}"/>
              </a:ext>
            </a:extLst>
          </p:cNvPr>
          <p:cNvSpPr>
            <a:spLocks noGrp="1"/>
          </p:cNvSpPr>
          <p:nvPr>
            <p:ph type="sldNum" sz="quarter" idx="12"/>
          </p:nvPr>
        </p:nvSpPr>
        <p:spPr/>
        <p:txBody>
          <a:bodyPr/>
          <a:lstStyle/>
          <a:p>
            <a:fld id="{8E6562B1-0B0F-0246-9532-09536BC2AE59}" type="slidenum">
              <a:rPr lang="en-US" smtClean="0"/>
              <a:t>14</a:t>
            </a:fld>
            <a:endParaRPr lang="en-US"/>
          </a:p>
        </p:txBody>
      </p:sp>
    </p:spTree>
    <p:extLst>
      <p:ext uri="{BB962C8B-B14F-4D97-AF65-F5344CB8AC3E}">
        <p14:creationId xmlns:p14="http://schemas.microsoft.com/office/powerpoint/2010/main" val="17670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0AD6-34E7-DFF7-E688-22D48A7052D3}"/>
              </a:ext>
            </a:extLst>
          </p:cNvPr>
          <p:cNvSpPr>
            <a:spLocks noGrp="1"/>
          </p:cNvSpPr>
          <p:nvPr>
            <p:ph type="title"/>
          </p:nvPr>
        </p:nvSpPr>
        <p:spPr/>
        <p:txBody>
          <a:bodyPr>
            <a:normAutofit fontScale="90000"/>
          </a:bodyPr>
          <a:lstStyle/>
          <a:p>
            <a:r>
              <a:rPr lang="en-SG" dirty="0">
                <a:latin typeface="Gill Sans MT" panose="020B0502020104020203" pitchFamily="34" charset="0"/>
              </a:rPr>
              <a:t>To handle classified data, what level security should be adopted?</a:t>
            </a:r>
          </a:p>
        </p:txBody>
      </p:sp>
      <p:sp>
        <p:nvSpPr>
          <p:cNvPr id="3" name="Content Placeholder 2">
            <a:extLst>
              <a:ext uri="{FF2B5EF4-FFF2-40B4-BE49-F238E27FC236}">
                <a16:creationId xmlns:a16="http://schemas.microsoft.com/office/drawing/2014/main" id="{23688C0D-A9D5-DD9B-AC94-FDABDF6BD441}"/>
              </a:ext>
            </a:extLst>
          </p:cNvPr>
          <p:cNvSpPr>
            <a:spLocks noGrp="1"/>
          </p:cNvSpPr>
          <p:nvPr>
            <p:ph idx="1"/>
          </p:nvPr>
        </p:nvSpPr>
        <p:spPr/>
        <p:txBody>
          <a:bodyPr/>
          <a:lstStyle/>
          <a:p>
            <a:pPr marL="514350" indent="-514350">
              <a:buFont typeface="+mj-lt"/>
              <a:buAutoNum type="alphaLcPeriod"/>
            </a:pPr>
            <a:r>
              <a:rPr lang="en-SG" dirty="0">
                <a:latin typeface="Gill Sans MT" panose="020B0502020104020203" pitchFamily="34" charset="0"/>
              </a:rPr>
              <a:t>Level 1</a:t>
            </a:r>
          </a:p>
          <a:p>
            <a:pPr marL="514350" indent="-514350">
              <a:buFont typeface="+mj-lt"/>
              <a:buAutoNum type="alphaLcPeriod"/>
            </a:pPr>
            <a:r>
              <a:rPr lang="en-SG" dirty="0">
                <a:latin typeface="Gill Sans MT" panose="020B0502020104020203" pitchFamily="34" charset="0"/>
              </a:rPr>
              <a:t>Level 2</a:t>
            </a:r>
          </a:p>
          <a:p>
            <a:pPr marL="514350" indent="-514350">
              <a:buFont typeface="+mj-lt"/>
              <a:buAutoNum type="alphaLcPeriod"/>
            </a:pPr>
            <a:r>
              <a:rPr lang="en-SG" dirty="0">
                <a:latin typeface="Gill Sans MT" panose="020B0502020104020203" pitchFamily="34" charset="0"/>
              </a:rPr>
              <a:t>Level 3</a:t>
            </a:r>
          </a:p>
          <a:p>
            <a:pPr marL="514350" indent="-514350">
              <a:buFont typeface="+mj-lt"/>
              <a:buAutoNum type="alphaLcPeriod"/>
            </a:pPr>
            <a:r>
              <a:rPr lang="en-SG" dirty="0">
                <a:latin typeface="Gill Sans MT" panose="020B0502020104020203" pitchFamily="34" charset="0"/>
              </a:rPr>
              <a:t>Level 4</a:t>
            </a:r>
          </a:p>
        </p:txBody>
      </p:sp>
      <p:sp>
        <p:nvSpPr>
          <p:cNvPr id="4" name="Slide Number Placeholder 3">
            <a:extLst>
              <a:ext uri="{FF2B5EF4-FFF2-40B4-BE49-F238E27FC236}">
                <a16:creationId xmlns:a16="http://schemas.microsoft.com/office/drawing/2014/main" id="{5FCF1C8F-A4AF-954C-797A-9CC3C9E024B6}"/>
              </a:ext>
            </a:extLst>
          </p:cNvPr>
          <p:cNvSpPr>
            <a:spLocks noGrp="1"/>
          </p:cNvSpPr>
          <p:nvPr>
            <p:ph type="sldNum" sz="quarter" idx="12"/>
          </p:nvPr>
        </p:nvSpPr>
        <p:spPr/>
        <p:txBody>
          <a:bodyPr/>
          <a:lstStyle/>
          <a:p>
            <a:fld id="{8E6562B1-0B0F-0246-9532-09536BC2AE59}" type="slidenum">
              <a:rPr lang="en-US" smtClean="0"/>
              <a:t>15</a:t>
            </a:fld>
            <a:endParaRPr lang="en-US"/>
          </a:p>
        </p:txBody>
      </p:sp>
    </p:spTree>
    <p:extLst>
      <p:ext uri="{BB962C8B-B14F-4D97-AF65-F5344CB8AC3E}">
        <p14:creationId xmlns:p14="http://schemas.microsoft.com/office/powerpoint/2010/main" val="265271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7E72-DC4F-F93E-31C9-2D15F9871F3C}"/>
              </a:ext>
            </a:extLst>
          </p:cNvPr>
          <p:cNvSpPr>
            <a:spLocks noGrp="1"/>
          </p:cNvSpPr>
          <p:nvPr>
            <p:ph type="title"/>
          </p:nvPr>
        </p:nvSpPr>
        <p:spPr/>
        <p:txBody>
          <a:bodyPr>
            <a:normAutofit/>
          </a:bodyPr>
          <a:lstStyle/>
          <a:p>
            <a:r>
              <a:rPr lang="en-SG" sz="3600" dirty="0">
                <a:latin typeface="Gill Sans MT" panose="020B0502020104020203" pitchFamily="34" charset="0"/>
              </a:rPr>
              <a:t>Study VLM/Tutorial Questions</a:t>
            </a:r>
          </a:p>
        </p:txBody>
      </p:sp>
      <p:sp>
        <p:nvSpPr>
          <p:cNvPr id="3" name="Content Placeholder 2">
            <a:extLst>
              <a:ext uri="{FF2B5EF4-FFF2-40B4-BE49-F238E27FC236}">
                <a16:creationId xmlns:a16="http://schemas.microsoft.com/office/drawing/2014/main" id="{C54CD72B-7076-9FFA-3433-A4A1981FE514}"/>
              </a:ext>
            </a:extLst>
          </p:cNvPr>
          <p:cNvSpPr>
            <a:spLocks noGrp="1"/>
          </p:cNvSpPr>
          <p:nvPr>
            <p:ph idx="1"/>
          </p:nvPr>
        </p:nvSpPr>
        <p:spPr/>
        <p:txBody>
          <a:bodyPr>
            <a:normAutofit/>
          </a:bodyPr>
          <a:lstStyle/>
          <a:p>
            <a:pPr algn="l"/>
            <a:r>
              <a:rPr lang="en-SG" sz="2400" b="0" i="0" u="none" strike="noStrike" baseline="0" dirty="0">
                <a:latin typeface="Gill Sans MT" panose="020B0502020104020203" pitchFamily="34" charset="0"/>
              </a:rPr>
              <a:t>What other methods do they think hackers can use?</a:t>
            </a:r>
          </a:p>
          <a:p>
            <a:pPr algn="l"/>
            <a:r>
              <a:rPr lang="en-SG" sz="2400" b="0" i="0" u="none" strike="noStrike" baseline="0" dirty="0">
                <a:latin typeface="Gill Sans MT" panose="020B0502020104020203" pitchFamily="34" charset="0"/>
              </a:rPr>
              <a:t>What are the issues of a complex password requirement?</a:t>
            </a:r>
          </a:p>
          <a:p>
            <a:pPr algn="l"/>
            <a:r>
              <a:rPr lang="en-SG" sz="2400" b="0" i="0" u="none" strike="noStrike" baseline="0" dirty="0">
                <a:latin typeface="Gill Sans MT" panose="020B0502020104020203" pitchFamily="34" charset="0"/>
              </a:rPr>
              <a:t>How do we solve the issues of a complex password?</a:t>
            </a:r>
            <a:endParaRPr lang="en-SG" sz="40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C46C4407-AD4D-13D9-23C7-F281AD1EECED}"/>
              </a:ext>
            </a:extLst>
          </p:cNvPr>
          <p:cNvSpPr>
            <a:spLocks noGrp="1"/>
          </p:cNvSpPr>
          <p:nvPr>
            <p:ph type="sldNum" sz="quarter" idx="12"/>
          </p:nvPr>
        </p:nvSpPr>
        <p:spPr/>
        <p:txBody>
          <a:bodyPr/>
          <a:lstStyle/>
          <a:p>
            <a:fld id="{8E6562B1-0B0F-0246-9532-09536BC2AE59}" type="slidenum">
              <a:rPr lang="en-US" smtClean="0"/>
              <a:t>16</a:t>
            </a:fld>
            <a:endParaRPr lang="en-US"/>
          </a:p>
        </p:txBody>
      </p:sp>
    </p:spTree>
    <p:extLst>
      <p:ext uri="{BB962C8B-B14F-4D97-AF65-F5344CB8AC3E}">
        <p14:creationId xmlns:p14="http://schemas.microsoft.com/office/powerpoint/2010/main" val="9760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62B6-49EE-103D-59BF-4A6C95A2055D}"/>
              </a:ext>
            </a:extLst>
          </p:cNvPr>
          <p:cNvSpPr>
            <a:spLocks noGrp="1"/>
          </p:cNvSpPr>
          <p:nvPr>
            <p:ph type="title"/>
          </p:nvPr>
        </p:nvSpPr>
        <p:spPr/>
        <p:txBody>
          <a:bodyPr/>
          <a:lstStyle/>
          <a:p>
            <a:pPr algn="ctr"/>
            <a:r>
              <a:rPr lang="en-SG" dirty="0">
                <a:latin typeface="Gill Sans MT" panose="020B0502020104020203" pitchFamily="34" charset="0"/>
              </a:rPr>
              <a:t>Module 4</a:t>
            </a:r>
            <a:endParaRPr lang="en-SG" dirty="0"/>
          </a:p>
        </p:txBody>
      </p:sp>
      <p:sp>
        <p:nvSpPr>
          <p:cNvPr id="3" name="Content Placeholder 2">
            <a:extLst>
              <a:ext uri="{FF2B5EF4-FFF2-40B4-BE49-F238E27FC236}">
                <a16:creationId xmlns:a16="http://schemas.microsoft.com/office/drawing/2014/main" id="{A4C88AC2-B18D-28F2-60BA-E4181825C187}"/>
              </a:ext>
            </a:extLst>
          </p:cNvPr>
          <p:cNvSpPr>
            <a:spLocks noGrp="1"/>
          </p:cNvSpPr>
          <p:nvPr>
            <p:ph idx="1"/>
          </p:nvPr>
        </p:nvSpPr>
        <p:spPr/>
        <p:txBody>
          <a:bodyPr>
            <a:normAutofit fontScale="92500" lnSpcReduction="10000"/>
          </a:bodyPr>
          <a:lstStyle/>
          <a:p>
            <a:r>
              <a:rPr lang="en-SG" dirty="0">
                <a:latin typeface="Gill Sans MT" panose="020B0502020104020203" pitchFamily="34" charset="0"/>
              </a:rPr>
              <a:t>Misinformation and Disinformation - differences</a:t>
            </a:r>
          </a:p>
          <a:p>
            <a:r>
              <a:rPr lang="en-SG" dirty="0">
                <a:latin typeface="Gill Sans MT" panose="020B0502020104020203" pitchFamily="34" charset="0"/>
              </a:rPr>
              <a:t>Why it is important to spot Fake News? And how to spot fake news – any methods we use?</a:t>
            </a:r>
          </a:p>
          <a:p>
            <a:r>
              <a:rPr lang="en-SG" dirty="0">
                <a:latin typeface="Gill Sans MT" panose="020B0502020104020203" pitchFamily="34" charset="0"/>
              </a:rPr>
              <a:t>Different ways of fighting fake news</a:t>
            </a:r>
          </a:p>
          <a:p>
            <a:pPr lvl="1"/>
            <a:r>
              <a:rPr lang="en-SG" dirty="0">
                <a:latin typeface="Gill Sans MT" panose="020B0502020104020203" pitchFamily="34" charset="0"/>
              </a:rPr>
              <a:t>Individual role (?) /Government role (POFMA)</a:t>
            </a:r>
          </a:p>
          <a:p>
            <a:pPr lvl="1"/>
            <a:r>
              <a:rPr lang="en-SG" dirty="0">
                <a:latin typeface="Gill Sans MT" panose="020B0502020104020203" pitchFamily="34" charset="0"/>
              </a:rPr>
              <a:t>Fact-checking</a:t>
            </a:r>
          </a:p>
          <a:p>
            <a:pPr lvl="1"/>
            <a:r>
              <a:rPr lang="en-SG" dirty="0">
                <a:latin typeface="Gill Sans MT" panose="020B0502020104020203" pitchFamily="34" charset="0"/>
              </a:rPr>
              <a:t>Fact-checking tools/sites</a:t>
            </a:r>
          </a:p>
          <a:p>
            <a:r>
              <a:rPr lang="en-SG" dirty="0">
                <a:latin typeface="Gill Sans MT" panose="020B0502020104020203" pitchFamily="34" charset="0"/>
              </a:rPr>
              <a:t>Study the tutorial questions</a:t>
            </a:r>
          </a:p>
          <a:p>
            <a:endParaRPr lang="en-SG" dirty="0"/>
          </a:p>
        </p:txBody>
      </p:sp>
      <p:sp>
        <p:nvSpPr>
          <p:cNvPr id="4" name="Slide Number Placeholder 3">
            <a:extLst>
              <a:ext uri="{FF2B5EF4-FFF2-40B4-BE49-F238E27FC236}">
                <a16:creationId xmlns:a16="http://schemas.microsoft.com/office/drawing/2014/main" id="{82F81822-296E-ED75-BB73-1419A3718DE6}"/>
              </a:ext>
            </a:extLst>
          </p:cNvPr>
          <p:cNvSpPr>
            <a:spLocks noGrp="1"/>
          </p:cNvSpPr>
          <p:nvPr>
            <p:ph type="sldNum" sz="quarter" idx="12"/>
          </p:nvPr>
        </p:nvSpPr>
        <p:spPr/>
        <p:txBody>
          <a:bodyPr/>
          <a:lstStyle/>
          <a:p>
            <a:fld id="{8E6562B1-0B0F-0246-9532-09536BC2AE59}" type="slidenum">
              <a:rPr lang="en-US" smtClean="0"/>
              <a:t>17</a:t>
            </a:fld>
            <a:endParaRPr lang="en-US"/>
          </a:p>
        </p:txBody>
      </p:sp>
    </p:spTree>
    <p:extLst>
      <p:ext uri="{BB962C8B-B14F-4D97-AF65-F5344CB8AC3E}">
        <p14:creationId xmlns:p14="http://schemas.microsoft.com/office/powerpoint/2010/main" val="412948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05BB-6772-8F81-09B0-AB7A9A6A04C7}"/>
              </a:ext>
            </a:extLst>
          </p:cNvPr>
          <p:cNvSpPr>
            <a:spLocks noGrp="1"/>
          </p:cNvSpPr>
          <p:nvPr>
            <p:ph type="title"/>
          </p:nvPr>
        </p:nvSpPr>
        <p:spPr/>
        <p:txBody>
          <a:bodyPr>
            <a:normAutofit fontScale="90000"/>
          </a:bodyPr>
          <a:lstStyle/>
          <a:p>
            <a:r>
              <a:rPr lang="en-SG" dirty="0">
                <a:latin typeface="Gill Sans MT" panose="020B0502020104020203" pitchFamily="34" charset="0"/>
              </a:rPr>
              <a:t>Identify the ways/methods you take to spot a fake news. Select all that apply</a:t>
            </a:r>
          </a:p>
        </p:txBody>
      </p:sp>
      <p:sp>
        <p:nvSpPr>
          <p:cNvPr id="3" name="Content Placeholder 2">
            <a:extLst>
              <a:ext uri="{FF2B5EF4-FFF2-40B4-BE49-F238E27FC236}">
                <a16:creationId xmlns:a16="http://schemas.microsoft.com/office/drawing/2014/main" id="{DD34E2DD-8A15-C7D9-4169-54D35BFD44A5}"/>
              </a:ext>
            </a:extLst>
          </p:cNvPr>
          <p:cNvSpPr>
            <a:spLocks noGrp="1"/>
          </p:cNvSpPr>
          <p:nvPr>
            <p:ph idx="1"/>
          </p:nvPr>
        </p:nvSpPr>
        <p:spPr/>
        <p:txBody>
          <a:bodyPr/>
          <a:lstStyle/>
          <a:p>
            <a:pPr marL="514350" indent="-514350">
              <a:buAutoNum type="alphaLcPeriod"/>
            </a:pPr>
            <a:r>
              <a:rPr lang="en-SG" dirty="0">
                <a:latin typeface="Gill Sans MT" panose="020B0502020104020203" pitchFamily="34" charset="0"/>
              </a:rPr>
              <a:t>Check the source/channel of that message</a:t>
            </a:r>
          </a:p>
          <a:p>
            <a:pPr marL="514350" indent="-514350">
              <a:buAutoNum type="alphaLcPeriod"/>
            </a:pPr>
            <a:r>
              <a:rPr lang="en-SG" dirty="0">
                <a:latin typeface="Gill Sans MT" panose="020B0502020104020203" pitchFamily="34" charset="0"/>
              </a:rPr>
              <a:t>Focus on the message characteristics</a:t>
            </a:r>
          </a:p>
          <a:p>
            <a:pPr marL="514350" indent="-514350">
              <a:buAutoNum type="alphaLcPeriod"/>
            </a:pPr>
            <a:r>
              <a:rPr lang="en-SG" dirty="0">
                <a:latin typeface="Gill Sans MT" panose="020B0502020104020203" pitchFamily="34" charset="0"/>
              </a:rPr>
              <a:t>Characteristics of the audience targeted</a:t>
            </a:r>
          </a:p>
          <a:p>
            <a:pPr marL="514350" indent="-514350">
              <a:buAutoNum type="alphaLcPeriod"/>
            </a:pPr>
            <a:r>
              <a:rPr lang="en-SG" dirty="0">
                <a:latin typeface="Gill Sans MT" panose="020B0502020104020203" pitchFamily="34" charset="0"/>
              </a:rPr>
              <a:t>None of the above</a:t>
            </a:r>
          </a:p>
          <a:p>
            <a:pPr marL="514350" indent="-514350">
              <a:buAutoNum type="alphaLcPeriod"/>
            </a:pPr>
            <a:endParaRPr lang="en-SG"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B129967B-9113-1B03-52B1-F3F9E68FA38E}"/>
              </a:ext>
            </a:extLst>
          </p:cNvPr>
          <p:cNvSpPr>
            <a:spLocks noGrp="1"/>
          </p:cNvSpPr>
          <p:nvPr>
            <p:ph type="sldNum" sz="quarter" idx="12"/>
          </p:nvPr>
        </p:nvSpPr>
        <p:spPr/>
        <p:txBody>
          <a:bodyPr/>
          <a:lstStyle/>
          <a:p>
            <a:fld id="{8E6562B1-0B0F-0246-9532-09536BC2AE59}" type="slidenum">
              <a:rPr lang="en-US" smtClean="0"/>
              <a:t>18</a:t>
            </a:fld>
            <a:endParaRPr lang="en-US"/>
          </a:p>
        </p:txBody>
      </p:sp>
    </p:spTree>
    <p:extLst>
      <p:ext uri="{BB962C8B-B14F-4D97-AF65-F5344CB8AC3E}">
        <p14:creationId xmlns:p14="http://schemas.microsoft.com/office/powerpoint/2010/main" val="298180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9AC6-A87D-EB0D-81C2-1C8665D02FC6}"/>
              </a:ext>
            </a:extLst>
          </p:cNvPr>
          <p:cNvSpPr>
            <a:spLocks noGrp="1"/>
          </p:cNvSpPr>
          <p:nvPr>
            <p:ph type="title"/>
          </p:nvPr>
        </p:nvSpPr>
        <p:spPr>
          <a:xfrm>
            <a:off x="457200" y="0"/>
            <a:ext cx="8229600" cy="912743"/>
          </a:xfrm>
        </p:spPr>
        <p:txBody>
          <a:bodyPr>
            <a:normAutofit/>
          </a:bodyPr>
          <a:lstStyle/>
          <a:p>
            <a:pPr algn="ctr"/>
            <a:r>
              <a:rPr lang="en-SG" dirty="0">
                <a:latin typeface="Gill Sans MT" panose="020B0502020104020203" pitchFamily="34" charset="0"/>
              </a:rPr>
              <a:t>How to spot Fake News?</a:t>
            </a:r>
          </a:p>
        </p:txBody>
      </p:sp>
      <p:sp>
        <p:nvSpPr>
          <p:cNvPr id="3" name="Content Placeholder 2">
            <a:extLst>
              <a:ext uri="{FF2B5EF4-FFF2-40B4-BE49-F238E27FC236}">
                <a16:creationId xmlns:a16="http://schemas.microsoft.com/office/drawing/2014/main" id="{B6FC49E2-8616-33DF-ADE7-E050DD6DC170}"/>
              </a:ext>
            </a:extLst>
          </p:cNvPr>
          <p:cNvSpPr>
            <a:spLocks noGrp="1"/>
          </p:cNvSpPr>
          <p:nvPr>
            <p:ph sz="half" idx="1"/>
          </p:nvPr>
        </p:nvSpPr>
        <p:spPr/>
        <p:txBody>
          <a:bodyPr>
            <a:normAutofit fontScale="85000" lnSpcReduction="10000"/>
          </a:bodyPr>
          <a:lstStyle/>
          <a:p>
            <a:r>
              <a:rPr lang="en-SG" dirty="0">
                <a:latin typeface="Gill Sans MT" panose="020B0502020104020203" pitchFamily="34" charset="0"/>
              </a:rPr>
              <a:t>Sender </a:t>
            </a:r>
          </a:p>
          <a:p>
            <a:pPr marL="0" indent="0">
              <a:buNone/>
            </a:pPr>
            <a:r>
              <a:rPr lang="en-SG" dirty="0">
                <a:latin typeface="Gill Sans MT" panose="020B0502020104020203" pitchFamily="34" charset="0"/>
              </a:rPr>
              <a:t>	⁃ Credible or familiar? </a:t>
            </a:r>
          </a:p>
          <a:p>
            <a:pPr marL="0" indent="0">
              <a:buNone/>
            </a:pPr>
            <a:r>
              <a:rPr lang="en-SG" dirty="0">
                <a:latin typeface="Gill Sans MT" panose="020B0502020104020203" pitchFamily="34" charset="0"/>
              </a:rPr>
              <a:t>	⁃ Trustworthy or similar? </a:t>
            </a:r>
          </a:p>
          <a:p>
            <a:pPr marL="0" indent="0">
              <a:buNone/>
            </a:pPr>
            <a:r>
              <a:rPr lang="en-SG" dirty="0">
                <a:latin typeface="Gill Sans MT" panose="020B0502020104020203" pitchFamily="34" charset="0"/>
              </a:rPr>
              <a:t>	⁃ Proximate or distal? </a:t>
            </a:r>
          </a:p>
          <a:p>
            <a:r>
              <a:rPr lang="en-SG" dirty="0">
                <a:latin typeface="Gill Sans MT" panose="020B0502020104020203" pitchFamily="34" charset="0"/>
              </a:rPr>
              <a:t>Message </a:t>
            </a:r>
          </a:p>
          <a:p>
            <a:pPr marL="0" indent="0">
              <a:buNone/>
            </a:pPr>
            <a:r>
              <a:rPr lang="en-SG" dirty="0">
                <a:latin typeface="Gill Sans MT" panose="020B0502020104020203" pitchFamily="34" charset="0"/>
              </a:rPr>
              <a:t>	⁃ Format </a:t>
            </a:r>
          </a:p>
          <a:p>
            <a:pPr marL="0" indent="0">
              <a:buNone/>
            </a:pPr>
            <a:r>
              <a:rPr lang="en-SG" dirty="0">
                <a:latin typeface="Gill Sans MT" panose="020B0502020104020203" pitchFamily="34" charset="0"/>
              </a:rPr>
              <a:t>	⁃ Plausibility </a:t>
            </a:r>
          </a:p>
          <a:p>
            <a:r>
              <a:rPr lang="en-SG" dirty="0">
                <a:latin typeface="Gill Sans MT" panose="020B0502020104020203" pitchFamily="34" charset="0"/>
              </a:rPr>
              <a:t>Channel </a:t>
            </a:r>
          </a:p>
          <a:p>
            <a:pPr marL="0" indent="0">
              <a:buNone/>
            </a:pPr>
            <a:r>
              <a:rPr lang="en-SG" dirty="0">
                <a:latin typeface="Gill Sans MT" panose="020B0502020104020203" pitchFamily="34" charset="0"/>
              </a:rPr>
              <a:t>	⁃ Trusted or depended on? </a:t>
            </a:r>
          </a:p>
          <a:p>
            <a:pPr marL="0" indent="0">
              <a:buNone/>
            </a:pPr>
            <a:r>
              <a:rPr lang="en-SG" dirty="0">
                <a:latin typeface="Gill Sans MT" panose="020B0502020104020203" pitchFamily="34" charset="0"/>
              </a:rPr>
              <a:t>	⁃ Closed or open? </a:t>
            </a:r>
          </a:p>
          <a:p>
            <a:pPr marL="0" indent="0">
              <a:buNone/>
            </a:pPr>
            <a:r>
              <a:rPr lang="en-SG" dirty="0">
                <a:latin typeface="Gill Sans MT" panose="020B0502020104020203" pitchFamily="34" charset="0"/>
              </a:rPr>
              <a:t>	⁃ Feedback</a:t>
            </a:r>
          </a:p>
        </p:txBody>
      </p:sp>
      <p:sp>
        <p:nvSpPr>
          <p:cNvPr id="7" name="Content Placeholder 6">
            <a:extLst>
              <a:ext uri="{FF2B5EF4-FFF2-40B4-BE49-F238E27FC236}">
                <a16:creationId xmlns:a16="http://schemas.microsoft.com/office/drawing/2014/main" id="{3BC46A9B-1297-8FCF-6AFA-8D03BF1AB5D3}"/>
              </a:ext>
            </a:extLst>
          </p:cNvPr>
          <p:cNvSpPr>
            <a:spLocks noGrp="1"/>
          </p:cNvSpPr>
          <p:nvPr>
            <p:ph sz="half" idx="2"/>
          </p:nvPr>
        </p:nvSpPr>
        <p:spPr/>
        <p:txBody>
          <a:bodyPr>
            <a:normAutofit fontScale="85000" lnSpcReduction="10000"/>
          </a:bodyPr>
          <a:lstStyle/>
          <a:p>
            <a:r>
              <a:rPr lang="en-SG" dirty="0">
                <a:latin typeface="Gill Sans MT" panose="020B0502020104020203" pitchFamily="34" charset="0"/>
              </a:rPr>
              <a:t>Receiver </a:t>
            </a:r>
          </a:p>
          <a:p>
            <a:pPr marL="457200" lvl="1" indent="0">
              <a:buNone/>
            </a:pPr>
            <a:r>
              <a:rPr lang="en-SG" dirty="0">
                <a:latin typeface="Gill Sans MT" panose="020B0502020104020203" pitchFamily="34" charset="0"/>
              </a:rPr>
              <a:t>⁃ Confirmation bias </a:t>
            </a:r>
          </a:p>
          <a:p>
            <a:pPr marL="457200" lvl="1" indent="0">
              <a:buNone/>
            </a:pPr>
            <a:r>
              <a:rPr lang="en-SG" dirty="0">
                <a:latin typeface="Gill Sans MT" panose="020B0502020104020203" pitchFamily="34" charset="0"/>
              </a:rPr>
              <a:t>⁃ Motivations </a:t>
            </a:r>
          </a:p>
          <a:p>
            <a:pPr marL="457200" lvl="1" indent="0">
              <a:buNone/>
            </a:pPr>
            <a:r>
              <a:rPr lang="en-SG" dirty="0">
                <a:latin typeface="Gill Sans MT" panose="020B0502020104020203" pitchFamily="34" charset="0"/>
              </a:rPr>
              <a:t>⁃ Corrections </a:t>
            </a:r>
          </a:p>
          <a:p>
            <a:pPr marL="57150" indent="0">
              <a:buNone/>
            </a:pPr>
            <a:r>
              <a:rPr lang="en-SG" dirty="0">
                <a:latin typeface="Gill Sans MT" panose="020B0502020104020203" pitchFamily="34" charset="0"/>
              </a:rPr>
              <a:t>•  Context </a:t>
            </a:r>
          </a:p>
          <a:p>
            <a:pPr marL="57150" indent="0">
              <a:buNone/>
            </a:pPr>
            <a:r>
              <a:rPr lang="en-SG" dirty="0">
                <a:latin typeface="Gill Sans MT" panose="020B0502020104020203" pitchFamily="34" charset="0"/>
              </a:rPr>
              <a:t>	⁃ Information overload </a:t>
            </a:r>
          </a:p>
          <a:p>
            <a:pPr marL="57150" indent="0">
              <a:buNone/>
            </a:pPr>
            <a:r>
              <a:rPr lang="en-SG" dirty="0">
                <a:latin typeface="Gill Sans MT" panose="020B0502020104020203" pitchFamily="34" charset="0"/>
              </a:rPr>
              <a:t>	⁃ Instability </a:t>
            </a:r>
          </a:p>
          <a:p>
            <a:endParaRPr lang="en-SG" dirty="0"/>
          </a:p>
        </p:txBody>
      </p:sp>
      <p:sp>
        <p:nvSpPr>
          <p:cNvPr id="4" name="Slide Number Placeholder 3">
            <a:extLst>
              <a:ext uri="{FF2B5EF4-FFF2-40B4-BE49-F238E27FC236}">
                <a16:creationId xmlns:a16="http://schemas.microsoft.com/office/drawing/2014/main" id="{F5437880-7403-CAAC-26CA-5065FEE5AED9}"/>
              </a:ext>
            </a:extLst>
          </p:cNvPr>
          <p:cNvSpPr>
            <a:spLocks noGrp="1"/>
          </p:cNvSpPr>
          <p:nvPr>
            <p:ph type="sldNum" sz="quarter" idx="12"/>
          </p:nvPr>
        </p:nvSpPr>
        <p:spPr/>
        <p:txBody>
          <a:bodyPr/>
          <a:lstStyle/>
          <a:p>
            <a:fld id="{8E6562B1-0B0F-0246-9532-09536BC2AE59}" type="slidenum">
              <a:rPr lang="en-US" smtClean="0"/>
              <a:t>19</a:t>
            </a:fld>
            <a:endParaRPr lang="en-US"/>
          </a:p>
        </p:txBody>
      </p:sp>
    </p:spTree>
    <p:extLst>
      <p:ext uri="{BB962C8B-B14F-4D97-AF65-F5344CB8AC3E}">
        <p14:creationId xmlns:p14="http://schemas.microsoft.com/office/powerpoint/2010/main" val="145374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6B4B-A133-8EC7-9FCA-D38AE839CBE9}"/>
              </a:ext>
            </a:extLst>
          </p:cNvPr>
          <p:cNvSpPr>
            <a:spLocks noGrp="1"/>
          </p:cNvSpPr>
          <p:nvPr>
            <p:ph type="title"/>
          </p:nvPr>
        </p:nvSpPr>
        <p:spPr/>
        <p:txBody>
          <a:bodyPr>
            <a:normAutofit/>
          </a:bodyPr>
          <a:lstStyle/>
          <a:p>
            <a:pPr algn="ctr"/>
            <a:r>
              <a:rPr lang="en-SG" sz="3600" dirty="0">
                <a:latin typeface="Gill Sans MT" panose="020B0502020104020203" pitchFamily="34" charset="0"/>
              </a:rPr>
              <a:t>Topics: Module 1 – Module 7</a:t>
            </a:r>
          </a:p>
        </p:txBody>
      </p:sp>
      <p:sp>
        <p:nvSpPr>
          <p:cNvPr id="3" name="Content Placeholder 2">
            <a:extLst>
              <a:ext uri="{FF2B5EF4-FFF2-40B4-BE49-F238E27FC236}">
                <a16:creationId xmlns:a16="http://schemas.microsoft.com/office/drawing/2014/main" id="{DE551558-56DA-3729-E2D5-8CE472FB04E1}"/>
              </a:ext>
            </a:extLst>
          </p:cNvPr>
          <p:cNvSpPr>
            <a:spLocks noGrp="1"/>
          </p:cNvSpPr>
          <p:nvPr>
            <p:ph idx="1"/>
          </p:nvPr>
        </p:nvSpPr>
        <p:spPr/>
        <p:txBody>
          <a:bodyPr>
            <a:normAutofit fontScale="92500" lnSpcReduction="20000"/>
          </a:bodyPr>
          <a:lstStyle/>
          <a:p>
            <a:pPr marL="0" indent="0">
              <a:buNone/>
            </a:pPr>
            <a:r>
              <a:rPr lang="en-SG" dirty="0">
                <a:latin typeface="Gill Sans MT" panose="020B0502020104020203" pitchFamily="34" charset="0"/>
              </a:rPr>
              <a:t>Module 1: Computational Thinking and Problem Solving</a:t>
            </a:r>
          </a:p>
          <a:p>
            <a:pPr marL="0" indent="0">
              <a:buNone/>
            </a:pPr>
            <a:r>
              <a:rPr lang="en-SG" dirty="0">
                <a:latin typeface="Gill Sans MT" panose="020B0502020104020203" pitchFamily="34" charset="0"/>
              </a:rPr>
              <a:t>Module 2: Quantitative Reasoning Techniques</a:t>
            </a:r>
          </a:p>
          <a:p>
            <a:pPr marL="0" indent="0">
              <a:buNone/>
            </a:pPr>
            <a:r>
              <a:rPr lang="en-SG" dirty="0">
                <a:latin typeface="Gill Sans MT" panose="020B0502020104020203" pitchFamily="34" charset="0"/>
              </a:rPr>
              <a:t>Module 3: Managing Cybersecurity</a:t>
            </a:r>
          </a:p>
          <a:p>
            <a:pPr marL="0" indent="0">
              <a:buNone/>
            </a:pPr>
            <a:r>
              <a:rPr lang="en-SG" dirty="0">
                <a:latin typeface="Gill Sans MT" panose="020B0502020104020203" pitchFamily="34" charset="0"/>
              </a:rPr>
              <a:t>Module 4: Digital Misinformation</a:t>
            </a:r>
          </a:p>
          <a:p>
            <a:pPr marL="0" indent="0">
              <a:buNone/>
            </a:pPr>
            <a:r>
              <a:rPr lang="en-SG" dirty="0">
                <a:latin typeface="Gill Sans MT" panose="020B0502020104020203" pitchFamily="34" charset="0"/>
              </a:rPr>
              <a:t>Module 5: Principles of Data Ethics</a:t>
            </a:r>
          </a:p>
          <a:p>
            <a:pPr marL="0" indent="0">
              <a:buNone/>
            </a:pPr>
            <a:r>
              <a:rPr lang="en-SG" dirty="0">
                <a:latin typeface="Gill Sans MT" panose="020B0502020104020203" pitchFamily="34" charset="0"/>
              </a:rPr>
              <a:t>Module 6: Intellectual Property Rights</a:t>
            </a:r>
          </a:p>
          <a:p>
            <a:pPr marL="0" indent="0">
              <a:buNone/>
            </a:pPr>
            <a:r>
              <a:rPr lang="en-SG" dirty="0">
                <a:latin typeface="Gill Sans MT" panose="020B0502020104020203" pitchFamily="34" charset="0"/>
              </a:rPr>
              <a:t>Module 7: Latest emerging technology - AI</a:t>
            </a:r>
          </a:p>
        </p:txBody>
      </p:sp>
      <p:sp>
        <p:nvSpPr>
          <p:cNvPr id="4" name="Slide Number Placeholder 3">
            <a:extLst>
              <a:ext uri="{FF2B5EF4-FFF2-40B4-BE49-F238E27FC236}">
                <a16:creationId xmlns:a16="http://schemas.microsoft.com/office/drawing/2014/main" id="{11417087-EEBE-0895-3B0F-1D5FE1B082B9}"/>
              </a:ext>
            </a:extLst>
          </p:cNvPr>
          <p:cNvSpPr>
            <a:spLocks noGrp="1"/>
          </p:cNvSpPr>
          <p:nvPr>
            <p:ph type="sldNum" sz="quarter" idx="12"/>
          </p:nvPr>
        </p:nvSpPr>
        <p:spPr/>
        <p:txBody>
          <a:bodyPr/>
          <a:lstStyle/>
          <a:p>
            <a:fld id="{8E6562B1-0B0F-0246-9532-09536BC2AE59}" type="slidenum">
              <a:rPr lang="en-US" smtClean="0"/>
              <a:t>2</a:t>
            </a:fld>
            <a:endParaRPr lang="en-US"/>
          </a:p>
        </p:txBody>
      </p:sp>
    </p:spTree>
    <p:extLst>
      <p:ext uri="{BB962C8B-B14F-4D97-AF65-F5344CB8AC3E}">
        <p14:creationId xmlns:p14="http://schemas.microsoft.com/office/powerpoint/2010/main" val="212409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43A4-D0E3-4CD8-8B80-B115E1425BD6}"/>
              </a:ext>
            </a:extLst>
          </p:cNvPr>
          <p:cNvSpPr>
            <a:spLocks noGrp="1"/>
          </p:cNvSpPr>
          <p:nvPr>
            <p:ph type="title"/>
          </p:nvPr>
        </p:nvSpPr>
        <p:spPr>
          <a:xfrm>
            <a:off x="304800" y="200025"/>
            <a:ext cx="8382000" cy="1600200"/>
          </a:xfrm>
        </p:spPr>
        <p:txBody>
          <a:bodyPr>
            <a:normAutofit/>
          </a:bodyPr>
          <a:lstStyle/>
          <a:p>
            <a:r>
              <a:rPr lang="en-SG" sz="3200" dirty="0">
                <a:latin typeface="Gill Sans MT" panose="020B0502020104020203" pitchFamily="34" charset="0"/>
              </a:rPr>
              <a:t>Why do most people ignore false news on social media? </a:t>
            </a:r>
          </a:p>
        </p:txBody>
      </p:sp>
      <p:sp>
        <p:nvSpPr>
          <p:cNvPr id="3" name="Content Placeholder 2">
            <a:extLst>
              <a:ext uri="{FF2B5EF4-FFF2-40B4-BE49-F238E27FC236}">
                <a16:creationId xmlns:a16="http://schemas.microsoft.com/office/drawing/2014/main" id="{B080CA45-3614-4CB9-870A-627FBCA1337F}"/>
              </a:ext>
            </a:extLst>
          </p:cNvPr>
          <p:cNvSpPr>
            <a:spLocks noGrp="1"/>
          </p:cNvSpPr>
          <p:nvPr>
            <p:ph idx="1"/>
          </p:nvPr>
        </p:nvSpPr>
        <p:spPr/>
        <p:txBody>
          <a:bodyPr>
            <a:normAutofit/>
          </a:bodyPr>
          <a:lstStyle/>
          <a:p>
            <a:pPr marL="385763" indent="-385763">
              <a:buAutoNum type="alphaLcPeriod"/>
            </a:pPr>
            <a:r>
              <a:rPr lang="en-SG" sz="2800" dirty="0">
                <a:latin typeface="Gill Sans MT" panose="020B0502020104020203" pitchFamily="34" charset="0"/>
              </a:rPr>
              <a:t>The topic is not relevant to them</a:t>
            </a:r>
          </a:p>
          <a:p>
            <a:pPr marL="385763" indent="-385763">
              <a:buAutoNum type="alphaLcPeriod"/>
            </a:pPr>
            <a:r>
              <a:rPr lang="en-SG" sz="2800" dirty="0">
                <a:latin typeface="Gill Sans MT" panose="020B0502020104020203" pitchFamily="34" charset="0"/>
              </a:rPr>
              <a:t>They want to avoid arguments</a:t>
            </a:r>
          </a:p>
          <a:p>
            <a:pPr marL="385763" indent="-385763">
              <a:buAutoNum type="alphaLcPeriod"/>
            </a:pPr>
            <a:r>
              <a:rPr lang="en-SG" sz="2800" dirty="0">
                <a:latin typeface="Gill Sans MT" panose="020B0502020104020203" pitchFamily="34" charset="0"/>
              </a:rPr>
              <a:t>They don’t want to hurt the feelings of those who posted the incorrect post </a:t>
            </a:r>
          </a:p>
          <a:p>
            <a:pPr marL="385763" indent="-385763">
              <a:buAutoNum type="alphaLcPeriod"/>
            </a:pPr>
            <a:r>
              <a:rPr lang="en-SG" sz="2800" dirty="0">
                <a:latin typeface="Gill Sans MT" panose="020B0502020104020203" pitchFamily="34" charset="0"/>
              </a:rPr>
              <a:t>They think that taking action won't have any impact</a:t>
            </a:r>
          </a:p>
          <a:p>
            <a:pPr marL="385763" indent="-385763">
              <a:buAutoNum type="alphaLcPeriod"/>
            </a:pPr>
            <a:r>
              <a:rPr lang="en-SG" sz="2800" dirty="0">
                <a:latin typeface="Gill Sans MT" panose="020B0502020104020203" pitchFamily="34" charset="0"/>
              </a:rPr>
              <a:t>All of the above</a:t>
            </a:r>
          </a:p>
          <a:p>
            <a:pPr marL="385763" indent="-385763">
              <a:buAutoNum type="alphaLcPeriod"/>
            </a:pPr>
            <a:endParaRPr lang="en-SG" sz="2800" dirty="0">
              <a:latin typeface="Gill Sans MT" panose="020B0502020104020203" pitchFamily="34" charset="0"/>
            </a:endParaRPr>
          </a:p>
        </p:txBody>
      </p:sp>
    </p:spTree>
    <p:extLst>
      <p:ext uri="{BB962C8B-B14F-4D97-AF65-F5344CB8AC3E}">
        <p14:creationId xmlns:p14="http://schemas.microsoft.com/office/powerpoint/2010/main" val="25207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05BB-6772-8F81-09B0-AB7A9A6A04C7}"/>
              </a:ext>
            </a:extLst>
          </p:cNvPr>
          <p:cNvSpPr>
            <a:spLocks noGrp="1"/>
          </p:cNvSpPr>
          <p:nvPr>
            <p:ph type="title"/>
          </p:nvPr>
        </p:nvSpPr>
        <p:spPr/>
        <p:txBody>
          <a:bodyPr>
            <a:normAutofit/>
          </a:bodyPr>
          <a:lstStyle/>
          <a:p>
            <a:pPr algn="ctr"/>
            <a:r>
              <a:rPr lang="en-SG" dirty="0">
                <a:latin typeface="Gill Sans MT" panose="020B0502020104020203" pitchFamily="34" charset="0"/>
              </a:rPr>
              <a:t>Module 5</a:t>
            </a:r>
          </a:p>
        </p:txBody>
      </p:sp>
      <p:sp>
        <p:nvSpPr>
          <p:cNvPr id="3" name="Content Placeholder 2">
            <a:extLst>
              <a:ext uri="{FF2B5EF4-FFF2-40B4-BE49-F238E27FC236}">
                <a16:creationId xmlns:a16="http://schemas.microsoft.com/office/drawing/2014/main" id="{DD34E2DD-8A15-C7D9-4169-54D35BFD44A5}"/>
              </a:ext>
            </a:extLst>
          </p:cNvPr>
          <p:cNvSpPr>
            <a:spLocks noGrp="1"/>
          </p:cNvSpPr>
          <p:nvPr>
            <p:ph idx="1"/>
          </p:nvPr>
        </p:nvSpPr>
        <p:spPr/>
        <p:txBody>
          <a:bodyPr>
            <a:normAutofit fontScale="92500"/>
          </a:bodyPr>
          <a:lstStyle/>
          <a:p>
            <a:r>
              <a:rPr lang="en-SG" dirty="0">
                <a:latin typeface="Gill Sans MT" panose="020B0502020104020203" pitchFamily="34" charset="0"/>
              </a:rPr>
              <a:t>What is Data Ethics? And Digital Ethics? </a:t>
            </a:r>
          </a:p>
          <a:p>
            <a:r>
              <a:rPr lang="en-SG" dirty="0">
                <a:latin typeface="Gill Sans MT" panose="020B0502020104020203" pitchFamily="34" charset="0"/>
              </a:rPr>
              <a:t>Principles of Data Ethics</a:t>
            </a:r>
          </a:p>
          <a:p>
            <a:r>
              <a:rPr lang="en-SG" dirty="0">
                <a:latin typeface="Gill Sans MT" panose="020B0502020104020203" pitchFamily="34" charset="0"/>
              </a:rPr>
              <a:t>Why do we need data ethics?</a:t>
            </a:r>
          </a:p>
          <a:p>
            <a:pPr lvl="1"/>
            <a:r>
              <a:rPr lang="en-SG" dirty="0">
                <a:latin typeface="Gill Sans MT" panose="020B0502020104020203" pitchFamily="34" charset="0"/>
              </a:rPr>
              <a:t>Cyberbullying – dos and don'ts during this situation (as a victim and as a bystander/helping hand)</a:t>
            </a:r>
          </a:p>
          <a:p>
            <a:pPr lvl="1"/>
            <a:r>
              <a:rPr lang="en-SG" dirty="0">
                <a:latin typeface="Gill Sans MT" panose="020B0502020104020203" pitchFamily="34" charset="0"/>
              </a:rPr>
              <a:t>Informational Privacy – PDPA and some real scenario-based examples</a:t>
            </a:r>
          </a:p>
          <a:p>
            <a:pPr lvl="1"/>
            <a:r>
              <a:rPr lang="en-SG" dirty="0">
                <a:latin typeface="Gill Sans MT" panose="020B0502020104020203" pitchFamily="34" charset="0"/>
              </a:rPr>
              <a:t>Whistleblowing – De George’s Criterion</a:t>
            </a:r>
          </a:p>
        </p:txBody>
      </p:sp>
      <p:sp>
        <p:nvSpPr>
          <p:cNvPr id="4" name="Slide Number Placeholder 3">
            <a:extLst>
              <a:ext uri="{FF2B5EF4-FFF2-40B4-BE49-F238E27FC236}">
                <a16:creationId xmlns:a16="http://schemas.microsoft.com/office/drawing/2014/main" id="{B129967B-9113-1B03-52B1-F3F9E68FA38E}"/>
              </a:ext>
            </a:extLst>
          </p:cNvPr>
          <p:cNvSpPr>
            <a:spLocks noGrp="1"/>
          </p:cNvSpPr>
          <p:nvPr>
            <p:ph type="sldNum" sz="quarter" idx="12"/>
          </p:nvPr>
        </p:nvSpPr>
        <p:spPr/>
        <p:txBody>
          <a:bodyPr/>
          <a:lstStyle/>
          <a:p>
            <a:fld id="{8E6562B1-0B0F-0246-9532-09536BC2AE59}" type="slidenum">
              <a:rPr lang="en-US" smtClean="0"/>
              <a:t>21</a:t>
            </a:fld>
            <a:endParaRPr lang="en-US"/>
          </a:p>
        </p:txBody>
      </p:sp>
    </p:spTree>
    <p:extLst>
      <p:ext uri="{BB962C8B-B14F-4D97-AF65-F5344CB8AC3E}">
        <p14:creationId xmlns:p14="http://schemas.microsoft.com/office/powerpoint/2010/main" val="2742917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05BB-6772-8F81-09B0-AB7A9A6A04C7}"/>
              </a:ext>
            </a:extLst>
          </p:cNvPr>
          <p:cNvSpPr>
            <a:spLocks noGrp="1"/>
          </p:cNvSpPr>
          <p:nvPr>
            <p:ph type="title"/>
          </p:nvPr>
        </p:nvSpPr>
        <p:spPr/>
        <p:txBody>
          <a:bodyPr>
            <a:normAutofit fontScale="90000"/>
          </a:bodyPr>
          <a:lstStyle/>
          <a:p>
            <a:r>
              <a:rPr lang="en-SG" dirty="0">
                <a:latin typeface="Gill Sans MT" panose="020B0502020104020203" pitchFamily="34" charset="0"/>
              </a:rPr>
              <a:t>According to de George’s criterion, identify all the important criterion that makes whistle blowing morally permissible. </a:t>
            </a:r>
          </a:p>
        </p:txBody>
      </p:sp>
      <p:sp>
        <p:nvSpPr>
          <p:cNvPr id="3" name="Content Placeholder 2">
            <a:extLst>
              <a:ext uri="{FF2B5EF4-FFF2-40B4-BE49-F238E27FC236}">
                <a16:creationId xmlns:a16="http://schemas.microsoft.com/office/drawing/2014/main" id="{DD34E2DD-8A15-C7D9-4169-54D35BFD44A5}"/>
              </a:ext>
            </a:extLst>
          </p:cNvPr>
          <p:cNvSpPr>
            <a:spLocks noGrp="1"/>
          </p:cNvSpPr>
          <p:nvPr>
            <p:ph idx="1"/>
          </p:nvPr>
        </p:nvSpPr>
        <p:spPr>
          <a:xfrm>
            <a:off x="457200" y="2418245"/>
            <a:ext cx="8229600" cy="3876123"/>
          </a:xfrm>
        </p:spPr>
        <p:txBody>
          <a:bodyPr>
            <a:normAutofit fontScale="77500" lnSpcReduction="20000"/>
          </a:bodyPr>
          <a:lstStyle/>
          <a:p>
            <a:pPr marL="514350" indent="-514350">
              <a:buAutoNum type="alphaLcPeriod"/>
            </a:pPr>
            <a:r>
              <a:rPr lang="en-SG" b="0" i="0" dirty="0">
                <a:effectLst/>
                <a:latin typeface="Gill Sans MT" panose="020B0502020104020203" pitchFamily="34" charset="0"/>
              </a:rPr>
              <a:t>The firm...will do [or has done] serious and considerable harm to employees or to the public;</a:t>
            </a:r>
          </a:p>
          <a:p>
            <a:pPr marL="514350" indent="-514350">
              <a:buAutoNum type="alphaLcPeriod"/>
            </a:pPr>
            <a:r>
              <a:rPr lang="en-SG" b="0" i="0" dirty="0">
                <a:effectLst/>
                <a:latin typeface="Gill Sans MT" panose="020B0502020104020203" pitchFamily="34" charset="0"/>
              </a:rPr>
              <a:t>Once employees identify a serious threat to the user of a product or to the general public, they should report it to their immediate superior and make their moral concern known;</a:t>
            </a:r>
          </a:p>
          <a:p>
            <a:pPr marL="514350" indent="-514350">
              <a:buAutoNum type="alphaLcPeriod"/>
            </a:pPr>
            <a:r>
              <a:rPr lang="en-SG" b="0" i="0" dirty="0">
                <a:effectLst/>
                <a:latin typeface="Gill Sans MT" panose="020B0502020104020203" pitchFamily="34" charset="0"/>
              </a:rPr>
              <a:t>If one's immediate supervisor does nothing effective about the concern or complaint, the employee should exhaust the internal procedures and possibilities within the firm</a:t>
            </a:r>
          </a:p>
          <a:p>
            <a:pPr marL="514350" indent="-514350">
              <a:buAutoNum type="alphaLcPeriod"/>
            </a:pPr>
            <a:r>
              <a:rPr lang="en-SG" dirty="0">
                <a:latin typeface="Gill Sans MT" panose="020B0502020104020203" pitchFamily="34" charset="0"/>
              </a:rPr>
              <a:t>All of the above</a:t>
            </a:r>
          </a:p>
        </p:txBody>
      </p:sp>
      <p:sp>
        <p:nvSpPr>
          <p:cNvPr id="4" name="Slide Number Placeholder 3">
            <a:extLst>
              <a:ext uri="{FF2B5EF4-FFF2-40B4-BE49-F238E27FC236}">
                <a16:creationId xmlns:a16="http://schemas.microsoft.com/office/drawing/2014/main" id="{B129967B-9113-1B03-52B1-F3F9E68FA38E}"/>
              </a:ext>
            </a:extLst>
          </p:cNvPr>
          <p:cNvSpPr>
            <a:spLocks noGrp="1"/>
          </p:cNvSpPr>
          <p:nvPr>
            <p:ph type="sldNum" sz="quarter" idx="12"/>
          </p:nvPr>
        </p:nvSpPr>
        <p:spPr/>
        <p:txBody>
          <a:bodyPr/>
          <a:lstStyle/>
          <a:p>
            <a:fld id="{8E6562B1-0B0F-0246-9532-09536BC2AE59}" type="slidenum">
              <a:rPr lang="en-US" smtClean="0"/>
              <a:t>22</a:t>
            </a:fld>
            <a:endParaRPr lang="en-US"/>
          </a:p>
        </p:txBody>
      </p:sp>
    </p:spTree>
    <p:extLst>
      <p:ext uri="{BB962C8B-B14F-4D97-AF65-F5344CB8AC3E}">
        <p14:creationId xmlns:p14="http://schemas.microsoft.com/office/powerpoint/2010/main" val="2974893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9E9E-5FDB-4506-A05E-031AE9F99126}"/>
              </a:ext>
            </a:extLst>
          </p:cNvPr>
          <p:cNvSpPr>
            <a:spLocks noGrp="1"/>
          </p:cNvSpPr>
          <p:nvPr>
            <p:ph type="title"/>
          </p:nvPr>
        </p:nvSpPr>
        <p:spPr/>
        <p:txBody>
          <a:bodyPr>
            <a:normAutofit/>
          </a:bodyPr>
          <a:lstStyle/>
          <a:p>
            <a:r>
              <a:rPr lang="en-SG" sz="3200" dirty="0">
                <a:latin typeface="Gill Sans MT" panose="020B0502020104020203" pitchFamily="34" charset="0"/>
              </a:rPr>
              <a:t>Which one of the following action interferes with a person’s informational privacy?</a:t>
            </a:r>
          </a:p>
        </p:txBody>
      </p:sp>
      <p:sp>
        <p:nvSpPr>
          <p:cNvPr id="3" name="Content Placeholder 2">
            <a:extLst>
              <a:ext uri="{FF2B5EF4-FFF2-40B4-BE49-F238E27FC236}">
                <a16:creationId xmlns:a16="http://schemas.microsoft.com/office/drawing/2014/main" id="{6E9682EE-E838-4265-AB8E-582F4706C130}"/>
              </a:ext>
            </a:extLst>
          </p:cNvPr>
          <p:cNvSpPr>
            <a:spLocks noGrp="1"/>
          </p:cNvSpPr>
          <p:nvPr>
            <p:ph idx="1"/>
          </p:nvPr>
        </p:nvSpPr>
        <p:spPr/>
        <p:txBody>
          <a:bodyPr>
            <a:normAutofit/>
          </a:bodyPr>
          <a:lstStyle/>
          <a:p>
            <a:pPr marL="385763" indent="-385763">
              <a:buAutoNum type="alphaLcPeriod"/>
            </a:pPr>
            <a:r>
              <a:rPr lang="en-SG" sz="2400" dirty="0">
                <a:latin typeface="Gill Sans MT" panose="020B0502020104020203" pitchFamily="34" charset="0"/>
              </a:rPr>
              <a:t>Inviting someone to follow another person’s profile on social media (e.g., Twitter or Instagram), because you think they post interesting content</a:t>
            </a:r>
          </a:p>
          <a:p>
            <a:pPr marL="385763" indent="-385763">
              <a:buAutoNum type="alphaLcPeriod"/>
            </a:pPr>
            <a:r>
              <a:rPr lang="en-SG" sz="2400" dirty="0">
                <a:latin typeface="Gill Sans MT" panose="020B0502020104020203" pitchFamily="34" charset="0"/>
              </a:rPr>
              <a:t>Revealing confidential secrets about a person’s sexuality online</a:t>
            </a:r>
          </a:p>
          <a:p>
            <a:pPr marL="385763" indent="-385763">
              <a:buAutoNum type="alphaLcPeriod"/>
            </a:pPr>
            <a:r>
              <a:rPr lang="en-SG" sz="2400" dirty="0">
                <a:latin typeface="Gill Sans MT" panose="020B0502020104020203" pitchFamily="34" charset="0"/>
              </a:rPr>
              <a:t>Spreading defamatory lies about someone in an attempt to destroy their reputation</a:t>
            </a:r>
          </a:p>
          <a:p>
            <a:pPr marL="385763" indent="-385763">
              <a:buAutoNum type="alphaLcPeriod"/>
            </a:pPr>
            <a:r>
              <a:rPr lang="en-SG" sz="2400" dirty="0">
                <a:latin typeface="Gill Sans MT" panose="020B0502020104020203" pitchFamily="34" charset="0"/>
              </a:rPr>
              <a:t>All of the above</a:t>
            </a:r>
          </a:p>
        </p:txBody>
      </p:sp>
    </p:spTree>
    <p:extLst>
      <p:ext uri="{BB962C8B-B14F-4D97-AF65-F5344CB8AC3E}">
        <p14:creationId xmlns:p14="http://schemas.microsoft.com/office/powerpoint/2010/main" val="398081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4FAC-86DC-16F8-6A31-189EEEA77EA6}"/>
              </a:ext>
            </a:extLst>
          </p:cNvPr>
          <p:cNvSpPr>
            <a:spLocks noGrp="1"/>
          </p:cNvSpPr>
          <p:nvPr>
            <p:ph type="title"/>
          </p:nvPr>
        </p:nvSpPr>
        <p:spPr/>
        <p:txBody>
          <a:bodyPr/>
          <a:lstStyle/>
          <a:p>
            <a:pPr algn="ctr"/>
            <a:r>
              <a:rPr lang="en-SG" dirty="0">
                <a:latin typeface="Gill Sans MT" panose="020B0502020104020203" pitchFamily="34" charset="0"/>
              </a:rPr>
              <a:t>Module 6</a:t>
            </a:r>
            <a:endParaRPr lang="en-SG" dirty="0"/>
          </a:p>
        </p:txBody>
      </p:sp>
      <p:sp>
        <p:nvSpPr>
          <p:cNvPr id="3" name="Content Placeholder 2">
            <a:extLst>
              <a:ext uri="{FF2B5EF4-FFF2-40B4-BE49-F238E27FC236}">
                <a16:creationId xmlns:a16="http://schemas.microsoft.com/office/drawing/2014/main" id="{711EA7E5-BAD7-1134-683E-FFE12A6A62A3}"/>
              </a:ext>
            </a:extLst>
          </p:cNvPr>
          <p:cNvSpPr>
            <a:spLocks noGrp="1"/>
          </p:cNvSpPr>
          <p:nvPr>
            <p:ph idx="1"/>
          </p:nvPr>
        </p:nvSpPr>
        <p:spPr/>
        <p:txBody>
          <a:bodyPr>
            <a:normAutofit fontScale="85000" lnSpcReduction="10000"/>
          </a:bodyPr>
          <a:lstStyle/>
          <a:p>
            <a:r>
              <a:rPr lang="en-SG" dirty="0">
                <a:latin typeface="Gill Sans MT" panose="020B0502020104020203" pitchFamily="34" charset="0"/>
              </a:rPr>
              <a:t>What is IP? And Different types of IPs?</a:t>
            </a:r>
          </a:p>
          <a:p>
            <a:r>
              <a:rPr lang="en-SG" dirty="0">
                <a:latin typeface="Gill Sans MT" panose="020B0502020104020203" pitchFamily="34" charset="0"/>
              </a:rPr>
              <a:t>Why is IP required?</a:t>
            </a:r>
          </a:p>
          <a:p>
            <a:r>
              <a:rPr lang="en-SG" dirty="0">
                <a:latin typeface="Gill Sans MT" panose="020B0502020104020203" pitchFamily="34" charset="0"/>
              </a:rPr>
              <a:t>Copyright </a:t>
            </a:r>
          </a:p>
          <a:p>
            <a:pPr lvl="1"/>
            <a:r>
              <a:rPr lang="en-SG" dirty="0">
                <a:latin typeface="Gill Sans MT" panose="020B0502020104020203" pitchFamily="34" charset="0"/>
              </a:rPr>
              <a:t>criteria for this IP? Items eligible for this IP</a:t>
            </a:r>
          </a:p>
          <a:p>
            <a:pPr lvl="1"/>
            <a:r>
              <a:rPr lang="en-SG" dirty="0">
                <a:latin typeface="Gill Sans MT" panose="020B0502020104020203" pitchFamily="34" charset="0"/>
              </a:rPr>
              <a:t>Unprotectable matter</a:t>
            </a:r>
          </a:p>
          <a:p>
            <a:pPr lvl="1"/>
            <a:r>
              <a:rPr lang="en-SG" dirty="0">
                <a:latin typeface="Gill Sans MT" panose="020B0502020104020203" pitchFamily="34" charset="0"/>
              </a:rPr>
              <a:t>Copyright law in Singapore</a:t>
            </a:r>
          </a:p>
          <a:p>
            <a:pPr lvl="1"/>
            <a:r>
              <a:rPr lang="en-SG" dirty="0">
                <a:latin typeface="Gill Sans MT" panose="020B0502020104020203" pitchFamily="34" charset="0"/>
              </a:rPr>
              <a:t>Exclusive Rights in Copyright and Overlapping Copyright</a:t>
            </a:r>
          </a:p>
          <a:p>
            <a:pPr lvl="1"/>
            <a:r>
              <a:rPr lang="en-SG" dirty="0">
                <a:latin typeface="Gill Sans MT" panose="020B0502020104020203" pitchFamily="34" charset="0"/>
              </a:rPr>
              <a:t>Duration of Copyright/ Owner of Copyright</a:t>
            </a:r>
          </a:p>
          <a:p>
            <a:pPr lvl="1"/>
            <a:r>
              <a:rPr lang="en-SG" dirty="0">
                <a:latin typeface="Gill Sans MT" panose="020B0502020104020203" pitchFamily="34" charset="0"/>
              </a:rPr>
              <a:t>Licensing and Assignment</a:t>
            </a:r>
          </a:p>
          <a:p>
            <a:endParaRPr lang="en-SG" dirty="0"/>
          </a:p>
        </p:txBody>
      </p:sp>
      <p:sp>
        <p:nvSpPr>
          <p:cNvPr id="4" name="Slide Number Placeholder 3">
            <a:extLst>
              <a:ext uri="{FF2B5EF4-FFF2-40B4-BE49-F238E27FC236}">
                <a16:creationId xmlns:a16="http://schemas.microsoft.com/office/drawing/2014/main" id="{AF1ADE52-CB62-28EF-640F-52726540B3C3}"/>
              </a:ext>
            </a:extLst>
          </p:cNvPr>
          <p:cNvSpPr>
            <a:spLocks noGrp="1"/>
          </p:cNvSpPr>
          <p:nvPr>
            <p:ph type="sldNum" sz="quarter" idx="12"/>
          </p:nvPr>
        </p:nvSpPr>
        <p:spPr/>
        <p:txBody>
          <a:bodyPr/>
          <a:lstStyle/>
          <a:p>
            <a:fld id="{8E6562B1-0B0F-0246-9532-09536BC2AE59}" type="slidenum">
              <a:rPr lang="en-US" smtClean="0"/>
              <a:t>24</a:t>
            </a:fld>
            <a:endParaRPr lang="en-US"/>
          </a:p>
        </p:txBody>
      </p:sp>
    </p:spTree>
    <p:extLst>
      <p:ext uri="{BB962C8B-B14F-4D97-AF65-F5344CB8AC3E}">
        <p14:creationId xmlns:p14="http://schemas.microsoft.com/office/powerpoint/2010/main" val="348458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563-F063-426B-A462-DFD6C608B249}"/>
              </a:ext>
            </a:extLst>
          </p:cNvPr>
          <p:cNvSpPr>
            <a:spLocks noGrp="1"/>
          </p:cNvSpPr>
          <p:nvPr>
            <p:ph type="title"/>
          </p:nvPr>
        </p:nvSpPr>
        <p:spPr/>
        <p:txBody>
          <a:bodyPr>
            <a:normAutofit/>
          </a:bodyPr>
          <a:lstStyle/>
          <a:p>
            <a:r>
              <a:rPr lang="en-SG" sz="3200" dirty="0">
                <a:latin typeface="Gill Sans MT" panose="020B0502020104020203" pitchFamily="34" charset="0"/>
              </a:rPr>
              <a:t>What is the purpose of watermarking the image with the copyright notice?</a:t>
            </a:r>
          </a:p>
        </p:txBody>
      </p:sp>
      <p:sp>
        <p:nvSpPr>
          <p:cNvPr id="3" name="Content Placeholder 2">
            <a:extLst>
              <a:ext uri="{FF2B5EF4-FFF2-40B4-BE49-F238E27FC236}">
                <a16:creationId xmlns:a16="http://schemas.microsoft.com/office/drawing/2014/main" id="{E044025E-9A20-4E62-B5A4-67EA09A23CCF}"/>
              </a:ext>
            </a:extLst>
          </p:cNvPr>
          <p:cNvSpPr>
            <a:spLocks noGrp="1"/>
          </p:cNvSpPr>
          <p:nvPr>
            <p:ph idx="1"/>
          </p:nvPr>
        </p:nvSpPr>
        <p:spPr/>
        <p:txBody>
          <a:bodyPr>
            <a:normAutofit/>
          </a:bodyPr>
          <a:lstStyle/>
          <a:p>
            <a:pPr marL="385763" indent="-385763">
              <a:buAutoNum type="alphaLcPeriod"/>
            </a:pPr>
            <a:r>
              <a:rPr lang="en-SG" sz="2400" dirty="0">
                <a:latin typeface="Gill Sans MT" panose="020B0502020104020203" pitchFamily="34" charset="0"/>
              </a:rPr>
              <a:t>A requirement for the copyright to be valid under international copyright law</a:t>
            </a:r>
          </a:p>
          <a:p>
            <a:pPr marL="385763" indent="-385763">
              <a:buAutoNum type="alphaLcPeriod"/>
            </a:pPr>
            <a:r>
              <a:rPr lang="en-SG" sz="2400" dirty="0">
                <a:latin typeface="Gill Sans MT" panose="020B0502020104020203" pitchFamily="34" charset="0"/>
              </a:rPr>
              <a:t>A requirement for registration at the intellectual property office of Singapore</a:t>
            </a:r>
          </a:p>
          <a:p>
            <a:pPr marL="385763" indent="-385763">
              <a:buAutoNum type="alphaLcPeriod"/>
            </a:pPr>
            <a:r>
              <a:rPr lang="en-SG" sz="2400" dirty="0">
                <a:latin typeface="Gill Sans MT" panose="020B0502020104020203" pitchFamily="34" charset="0"/>
              </a:rPr>
              <a:t>A formality required for copyright to attach to the image</a:t>
            </a:r>
          </a:p>
          <a:p>
            <a:pPr marL="385763" indent="-385763">
              <a:buAutoNum type="alphaLcPeriod"/>
            </a:pPr>
            <a:r>
              <a:rPr lang="en-SG" sz="2400" dirty="0">
                <a:latin typeface="Gill Sans MT" panose="020B0502020104020203" pitchFamily="34" charset="0"/>
              </a:rPr>
              <a:t>Asserting copyright ownership of the image publicly</a:t>
            </a:r>
          </a:p>
          <a:p>
            <a:pPr marL="385763" indent="-385763">
              <a:buAutoNum type="alphaLcPeriod"/>
            </a:pPr>
            <a:endParaRPr lang="en-SG" sz="2400" dirty="0">
              <a:latin typeface="Gill Sans MT" panose="020B0502020104020203" pitchFamily="34" charset="0"/>
            </a:endParaRPr>
          </a:p>
          <a:p>
            <a:pPr marL="0" indent="0">
              <a:buNone/>
            </a:pPr>
            <a:endParaRPr lang="en-SG" sz="2400" dirty="0">
              <a:latin typeface="Gill Sans MT" panose="020B0502020104020203" pitchFamily="34" charset="0"/>
            </a:endParaRPr>
          </a:p>
        </p:txBody>
      </p:sp>
    </p:spTree>
    <p:extLst>
      <p:ext uri="{BB962C8B-B14F-4D97-AF65-F5344CB8AC3E}">
        <p14:creationId xmlns:p14="http://schemas.microsoft.com/office/powerpoint/2010/main" val="386897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FF35-78BC-44A3-B97B-929AD2270F46}"/>
              </a:ext>
            </a:extLst>
          </p:cNvPr>
          <p:cNvSpPr>
            <a:spLocks noGrp="1"/>
          </p:cNvSpPr>
          <p:nvPr>
            <p:ph type="title"/>
          </p:nvPr>
        </p:nvSpPr>
        <p:spPr/>
        <p:txBody>
          <a:bodyPr>
            <a:normAutofit/>
          </a:bodyPr>
          <a:lstStyle/>
          <a:p>
            <a:r>
              <a:rPr lang="en-SG" sz="3200" dirty="0">
                <a:latin typeface="Gill Sans MT" panose="020B0502020104020203" pitchFamily="34" charset="0"/>
              </a:rPr>
              <a:t>Which of the following statement is true about the law of contracts?</a:t>
            </a:r>
          </a:p>
        </p:txBody>
      </p:sp>
      <p:sp>
        <p:nvSpPr>
          <p:cNvPr id="3" name="Content Placeholder 2">
            <a:extLst>
              <a:ext uri="{FF2B5EF4-FFF2-40B4-BE49-F238E27FC236}">
                <a16:creationId xmlns:a16="http://schemas.microsoft.com/office/drawing/2014/main" id="{E98D344D-23E8-4A8C-8D7F-7451AD95A92A}"/>
              </a:ext>
            </a:extLst>
          </p:cNvPr>
          <p:cNvSpPr>
            <a:spLocks noGrp="1"/>
          </p:cNvSpPr>
          <p:nvPr>
            <p:ph idx="1"/>
          </p:nvPr>
        </p:nvSpPr>
        <p:spPr/>
        <p:txBody>
          <a:bodyPr>
            <a:normAutofit/>
          </a:bodyPr>
          <a:lstStyle/>
          <a:p>
            <a:pPr marL="385763" indent="-385763">
              <a:buAutoNum type="alphaLcPeriod"/>
            </a:pPr>
            <a:r>
              <a:rPr lang="en-SG" sz="2400" dirty="0">
                <a:latin typeface="Gill Sans MT" panose="020B0502020104020203" pitchFamily="34" charset="0"/>
              </a:rPr>
              <a:t>All contracts must be approved by a government official to be valid</a:t>
            </a:r>
          </a:p>
          <a:p>
            <a:pPr marL="385763" indent="-385763">
              <a:buAutoNum type="alphaLcPeriod"/>
            </a:pPr>
            <a:r>
              <a:rPr lang="en-SG" sz="2400" dirty="0">
                <a:latin typeface="Gill Sans MT" panose="020B0502020104020203" pitchFamily="34" charset="0"/>
              </a:rPr>
              <a:t>Contracts are valid only if a lawyer prepares them</a:t>
            </a:r>
          </a:p>
          <a:p>
            <a:pPr marL="385763" indent="-385763">
              <a:buAutoNum type="alphaLcPeriod"/>
            </a:pPr>
            <a:r>
              <a:rPr lang="en-SG" sz="2400" dirty="0">
                <a:latin typeface="Gill Sans MT" panose="020B0502020104020203" pitchFamily="34" charset="0"/>
              </a:rPr>
              <a:t>Contracts can be made verbally as well as in writing</a:t>
            </a:r>
          </a:p>
          <a:p>
            <a:pPr marL="385763" indent="-385763">
              <a:buAutoNum type="alphaLcPeriod"/>
            </a:pPr>
            <a:r>
              <a:rPr lang="en-SG" sz="2400" dirty="0">
                <a:latin typeface="Gill Sans MT" panose="020B0502020104020203" pitchFamily="34" charset="0"/>
              </a:rPr>
              <a:t>A person can be forced, against his/her will, to agree to a contract</a:t>
            </a:r>
          </a:p>
        </p:txBody>
      </p:sp>
    </p:spTree>
    <p:extLst>
      <p:ext uri="{BB962C8B-B14F-4D97-AF65-F5344CB8AC3E}">
        <p14:creationId xmlns:p14="http://schemas.microsoft.com/office/powerpoint/2010/main" val="185532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E7FED-ACFB-A6B9-0B49-975BEC0EF07B}"/>
              </a:ext>
            </a:extLst>
          </p:cNvPr>
          <p:cNvSpPr/>
          <p:nvPr/>
        </p:nvSpPr>
        <p:spPr>
          <a:xfrm>
            <a:off x="90652" y="916226"/>
            <a:ext cx="2510659" cy="979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Gill Sans MT" panose="020B0502020104020203" pitchFamily="34" charset="0"/>
              </a:rPr>
              <a:t>Machine Learning Basics</a:t>
            </a:r>
          </a:p>
        </p:txBody>
      </p:sp>
      <p:sp>
        <p:nvSpPr>
          <p:cNvPr id="3" name="Rectangle: Rounded Corners 2">
            <a:extLst>
              <a:ext uri="{FF2B5EF4-FFF2-40B4-BE49-F238E27FC236}">
                <a16:creationId xmlns:a16="http://schemas.microsoft.com/office/drawing/2014/main" id="{72F53DBA-4EAF-4958-F84B-55C083B2F57B}"/>
              </a:ext>
            </a:extLst>
          </p:cNvPr>
          <p:cNvSpPr/>
          <p:nvPr/>
        </p:nvSpPr>
        <p:spPr>
          <a:xfrm>
            <a:off x="90652" y="2175642"/>
            <a:ext cx="2510659" cy="979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Gill Sans MT" panose="020B0502020104020203" pitchFamily="34" charset="0"/>
              </a:rPr>
              <a:t>Neural Network</a:t>
            </a:r>
          </a:p>
        </p:txBody>
      </p:sp>
      <p:sp>
        <p:nvSpPr>
          <p:cNvPr id="4" name="Rectangle: Rounded Corners 3">
            <a:extLst>
              <a:ext uri="{FF2B5EF4-FFF2-40B4-BE49-F238E27FC236}">
                <a16:creationId xmlns:a16="http://schemas.microsoft.com/office/drawing/2014/main" id="{00AEEACC-598F-B1B3-4054-F55E4EA7FCEF}"/>
              </a:ext>
            </a:extLst>
          </p:cNvPr>
          <p:cNvSpPr/>
          <p:nvPr/>
        </p:nvSpPr>
        <p:spPr>
          <a:xfrm>
            <a:off x="90652" y="3435058"/>
            <a:ext cx="2510659" cy="979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Gill Sans MT" panose="020B0502020104020203" pitchFamily="34" charset="0"/>
              </a:rPr>
              <a:t>Applications</a:t>
            </a:r>
          </a:p>
        </p:txBody>
      </p:sp>
      <p:sp>
        <p:nvSpPr>
          <p:cNvPr id="5" name="Rectangle: Rounded Corners 4">
            <a:extLst>
              <a:ext uri="{FF2B5EF4-FFF2-40B4-BE49-F238E27FC236}">
                <a16:creationId xmlns:a16="http://schemas.microsoft.com/office/drawing/2014/main" id="{A830E240-B97C-F444-D492-60D29E0AAEF6}"/>
              </a:ext>
            </a:extLst>
          </p:cNvPr>
          <p:cNvSpPr/>
          <p:nvPr/>
        </p:nvSpPr>
        <p:spPr>
          <a:xfrm>
            <a:off x="90652" y="4694475"/>
            <a:ext cx="2510659" cy="979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Gill Sans MT" panose="020B0502020104020203" pitchFamily="34" charset="0"/>
              </a:rPr>
              <a:t>Main Challenges in AI</a:t>
            </a:r>
          </a:p>
        </p:txBody>
      </p:sp>
      <p:sp>
        <p:nvSpPr>
          <p:cNvPr id="7" name="TextBox 6">
            <a:extLst>
              <a:ext uri="{FF2B5EF4-FFF2-40B4-BE49-F238E27FC236}">
                <a16:creationId xmlns:a16="http://schemas.microsoft.com/office/drawing/2014/main" id="{31544924-BB82-637D-DFDF-821E5C582874}"/>
              </a:ext>
            </a:extLst>
          </p:cNvPr>
          <p:cNvSpPr txBox="1"/>
          <p:nvPr/>
        </p:nvSpPr>
        <p:spPr>
          <a:xfrm>
            <a:off x="2958005" y="1267298"/>
            <a:ext cx="4977305" cy="369332"/>
          </a:xfrm>
          <a:prstGeom prst="rect">
            <a:avLst/>
          </a:prstGeom>
          <a:noFill/>
        </p:spPr>
        <p:txBody>
          <a:bodyPr wrap="square">
            <a:spAutoFit/>
          </a:bodyPr>
          <a:lstStyle/>
          <a:p>
            <a:r>
              <a:rPr lang="en-SG" dirty="0">
                <a:latin typeface="Gill Sans MT" panose="020B0502020104020203" pitchFamily="34" charset="0"/>
                <a:ea typeface="DengXian" panose="02010600030101010101" pitchFamily="2" charset="-122"/>
                <a:cs typeface="Arial" panose="020B0604020202020204" pitchFamily="34" charset="0"/>
              </a:rPr>
              <a:t>supervised, unsupervised, reinforcement learning</a:t>
            </a:r>
            <a:endParaRPr lang="en-SG" dirty="0">
              <a:latin typeface="Gill Sans MT" panose="020B0502020104020203" pitchFamily="34" charset="0"/>
            </a:endParaRPr>
          </a:p>
        </p:txBody>
      </p:sp>
      <p:sp>
        <p:nvSpPr>
          <p:cNvPr id="8" name="TextBox 7">
            <a:extLst>
              <a:ext uri="{FF2B5EF4-FFF2-40B4-BE49-F238E27FC236}">
                <a16:creationId xmlns:a16="http://schemas.microsoft.com/office/drawing/2014/main" id="{7C76FEBF-4EDF-290D-5064-5A0254EED29A}"/>
              </a:ext>
            </a:extLst>
          </p:cNvPr>
          <p:cNvSpPr txBox="1"/>
          <p:nvPr/>
        </p:nvSpPr>
        <p:spPr>
          <a:xfrm>
            <a:off x="2958004" y="2342047"/>
            <a:ext cx="4575941" cy="646331"/>
          </a:xfrm>
          <a:prstGeom prst="rect">
            <a:avLst/>
          </a:prstGeom>
          <a:noFill/>
        </p:spPr>
        <p:txBody>
          <a:bodyPr wrap="square">
            <a:spAutoFit/>
          </a:bodyPr>
          <a:lstStyle/>
          <a:p>
            <a:r>
              <a:rPr lang="en-SG" dirty="0">
                <a:latin typeface="Gill Sans MT" panose="020B0502020104020203" pitchFamily="34" charset="0"/>
                <a:ea typeface="DengXian" panose="02010600030101010101" pitchFamily="2" charset="-122"/>
                <a:cs typeface="Arial" panose="020B0604020202020204" pitchFamily="34" charset="0"/>
              </a:rPr>
              <a:t>Simple neural network model</a:t>
            </a:r>
          </a:p>
          <a:p>
            <a:r>
              <a:rPr lang="en-SG" dirty="0">
                <a:latin typeface="Gill Sans MT" panose="020B0502020104020203" pitchFamily="34" charset="0"/>
                <a:ea typeface="DengXian" panose="02010600030101010101" pitchFamily="2" charset="-122"/>
                <a:cs typeface="Arial" panose="020B0604020202020204" pitchFamily="34" charset="0"/>
              </a:rPr>
              <a:t>Multiple-layer neural network model</a:t>
            </a:r>
            <a:endParaRPr lang="en-SG" dirty="0">
              <a:latin typeface="Gill Sans MT" panose="020B0502020104020203" pitchFamily="34" charset="0"/>
            </a:endParaRPr>
          </a:p>
        </p:txBody>
      </p:sp>
      <p:sp>
        <p:nvSpPr>
          <p:cNvPr id="9" name="TextBox 8">
            <a:extLst>
              <a:ext uri="{FF2B5EF4-FFF2-40B4-BE49-F238E27FC236}">
                <a16:creationId xmlns:a16="http://schemas.microsoft.com/office/drawing/2014/main" id="{3E261C45-0153-3F94-A714-271254482C76}"/>
              </a:ext>
            </a:extLst>
          </p:cNvPr>
          <p:cNvSpPr txBox="1"/>
          <p:nvPr/>
        </p:nvSpPr>
        <p:spPr>
          <a:xfrm>
            <a:off x="2958004" y="3546457"/>
            <a:ext cx="4575941" cy="646331"/>
          </a:xfrm>
          <a:prstGeom prst="rect">
            <a:avLst/>
          </a:prstGeom>
          <a:noFill/>
        </p:spPr>
        <p:txBody>
          <a:bodyPr wrap="square">
            <a:spAutoFit/>
          </a:bodyPr>
          <a:lstStyle/>
          <a:p>
            <a:r>
              <a:rPr lang="en-SG" dirty="0">
                <a:latin typeface="Gill Sans MT" panose="020B0502020104020203" pitchFamily="34" charset="0"/>
                <a:ea typeface="DengXian" panose="02010600030101010101" pitchFamily="2" charset="-122"/>
                <a:cs typeface="Arial" panose="020B0604020202020204" pitchFamily="34" charset="0"/>
              </a:rPr>
              <a:t>Different Deep neural network – and their application – some examples given in the VLM</a:t>
            </a:r>
            <a:endParaRPr lang="en-SG" dirty="0">
              <a:latin typeface="Gill Sans MT" panose="020B0502020104020203" pitchFamily="34" charset="0"/>
            </a:endParaRPr>
          </a:p>
        </p:txBody>
      </p:sp>
      <p:sp>
        <p:nvSpPr>
          <p:cNvPr id="10" name="TextBox 9">
            <a:extLst>
              <a:ext uri="{FF2B5EF4-FFF2-40B4-BE49-F238E27FC236}">
                <a16:creationId xmlns:a16="http://schemas.microsoft.com/office/drawing/2014/main" id="{BB5E3E3F-92EA-5F96-FCFF-606FD852C01B}"/>
              </a:ext>
            </a:extLst>
          </p:cNvPr>
          <p:cNvSpPr txBox="1"/>
          <p:nvPr/>
        </p:nvSpPr>
        <p:spPr>
          <a:xfrm>
            <a:off x="2958005" y="4976136"/>
            <a:ext cx="4575941" cy="369332"/>
          </a:xfrm>
          <a:prstGeom prst="rect">
            <a:avLst/>
          </a:prstGeom>
          <a:noFill/>
        </p:spPr>
        <p:txBody>
          <a:bodyPr wrap="square">
            <a:spAutoFit/>
          </a:bodyPr>
          <a:lstStyle/>
          <a:p>
            <a:r>
              <a:rPr lang="en-SG" dirty="0">
                <a:latin typeface="Gill Sans MT" panose="020B0502020104020203" pitchFamily="34" charset="0"/>
                <a:ea typeface="DengXian" panose="02010600030101010101" pitchFamily="2" charset="-122"/>
                <a:cs typeface="Arial" panose="020B0604020202020204" pitchFamily="34" charset="0"/>
              </a:rPr>
              <a:t>Limitation/concerns of AI and Solution</a:t>
            </a:r>
          </a:p>
        </p:txBody>
      </p:sp>
      <p:sp>
        <p:nvSpPr>
          <p:cNvPr id="6" name="Title 1">
            <a:extLst>
              <a:ext uri="{FF2B5EF4-FFF2-40B4-BE49-F238E27FC236}">
                <a16:creationId xmlns:a16="http://schemas.microsoft.com/office/drawing/2014/main" id="{ECADE981-147E-1C2C-B7DA-9B67A8BBFDFD}"/>
              </a:ext>
            </a:extLst>
          </p:cNvPr>
          <p:cNvSpPr txBox="1">
            <a:spLocks/>
          </p:cNvSpPr>
          <p:nvPr/>
        </p:nvSpPr>
        <p:spPr>
          <a:xfrm>
            <a:off x="457200" y="-32663"/>
            <a:ext cx="8229600" cy="776869"/>
          </a:xfrm>
          <a:prstGeom prst="rect">
            <a:avLst/>
          </a:prstGeom>
        </p:spPr>
        <p:txBody>
          <a:bodyPr/>
          <a:lst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a:lstStyle>
          <a:p>
            <a:pPr algn="ctr"/>
            <a:r>
              <a:rPr lang="en-SG" dirty="0">
                <a:latin typeface="Gill Sans MT" panose="020B0502020104020203" pitchFamily="34" charset="0"/>
              </a:rPr>
              <a:t>Module 7</a:t>
            </a:r>
            <a:endParaRPr lang="en-SG" dirty="0"/>
          </a:p>
        </p:txBody>
      </p:sp>
    </p:spTree>
    <p:extLst>
      <p:ext uri="{BB962C8B-B14F-4D97-AF65-F5344CB8AC3E}">
        <p14:creationId xmlns:p14="http://schemas.microsoft.com/office/powerpoint/2010/main" val="577461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D5D24F-475B-9F00-D28E-A3583C69D02F}"/>
              </a:ext>
            </a:extLst>
          </p:cNvPr>
          <p:cNvGrpSpPr/>
          <p:nvPr/>
        </p:nvGrpSpPr>
        <p:grpSpPr>
          <a:xfrm>
            <a:off x="-120015" y="857250"/>
            <a:ext cx="8666798" cy="5143500"/>
            <a:chOff x="1271464" y="188640"/>
            <a:chExt cx="8784976" cy="6552728"/>
          </a:xfrm>
        </p:grpSpPr>
        <p:sp>
          <p:nvSpPr>
            <p:cNvPr id="11" name="Rounded Rectangle 10"/>
            <p:cNvSpPr/>
            <p:nvPr/>
          </p:nvSpPr>
          <p:spPr>
            <a:xfrm>
              <a:off x="1631504" y="188640"/>
              <a:ext cx="8424936" cy="612068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Gill Sans MT" panose="020B0502020104020203" pitchFamily="34" charset="0"/>
              </a:endParaRPr>
            </a:p>
          </p:txBody>
        </p:sp>
        <p:sp>
          <p:nvSpPr>
            <p:cNvPr id="12" name="Rectangle 11"/>
            <p:cNvSpPr/>
            <p:nvPr/>
          </p:nvSpPr>
          <p:spPr>
            <a:xfrm>
              <a:off x="1995526" y="548680"/>
              <a:ext cx="7700874"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2000" b="1" dirty="0">
                  <a:solidFill>
                    <a:schemeClr val="tx1"/>
                  </a:solidFill>
                  <a:latin typeface="Gill Sans MT" panose="020B0502020104020203" pitchFamily="34" charset="0"/>
                </a:rPr>
                <a:t>Artificial Intelligence (AI)</a:t>
              </a:r>
            </a:p>
            <a:p>
              <a:r>
                <a:rPr lang="en-SG" sz="1600" dirty="0">
                  <a:solidFill>
                    <a:schemeClr val="tx1"/>
                  </a:solidFill>
                  <a:latin typeface="Gill Sans MT" panose="020B0502020104020203" pitchFamily="34" charset="0"/>
                </a:rPr>
                <a:t>Computers to perform tasks that required human intelligence (mimic human behaviour) </a:t>
              </a:r>
            </a:p>
          </p:txBody>
        </p:sp>
        <p:sp>
          <p:nvSpPr>
            <p:cNvPr id="13" name="Rounded Rectangle 12"/>
            <p:cNvSpPr/>
            <p:nvPr/>
          </p:nvSpPr>
          <p:spPr>
            <a:xfrm>
              <a:off x="3215680" y="1916832"/>
              <a:ext cx="6795926" cy="43553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Gill Sans MT" panose="020B0502020104020203" pitchFamily="34" charset="0"/>
              </a:endParaRPr>
            </a:p>
          </p:txBody>
        </p:sp>
        <p:sp>
          <p:nvSpPr>
            <p:cNvPr id="14" name="Rectangle 13"/>
            <p:cNvSpPr/>
            <p:nvPr/>
          </p:nvSpPr>
          <p:spPr>
            <a:xfrm>
              <a:off x="3440533" y="2267744"/>
              <a:ext cx="6039843" cy="801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b="1" dirty="0">
                  <a:solidFill>
                    <a:schemeClr val="tx1"/>
                  </a:solidFill>
                  <a:latin typeface="Gill Sans MT" panose="020B0502020104020203" pitchFamily="34" charset="0"/>
                </a:rPr>
                <a:t>Machine Learning (ML)</a:t>
              </a:r>
            </a:p>
            <a:p>
              <a:r>
                <a:rPr lang="en-SG" sz="1600" dirty="0">
                  <a:solidFill>
                    <a:schemeClr val="tx1"/>
                  </a:solidFill>
                  <a:latin typeface="Gill Sans MT" panose="020B0502020104020203" pitchFamily="34" charset="0"/>
                </a:rPr>
                <a:t>Computers to learn from examples (mimic human learning)</a:t>
              </a:r>
            </a:p>
          </p:txBody>
        </p:sp>
        <p:sp>
          <p:nvSpPr>
            <p:cNvPr id="15" name="Rounded Rectangle 14"/>
            <p:cNvSpPr/>
            <p:nvPr/>
          </p:nvSpPr>
          <p:spPr>
            <a:xfrm>
              <a:off x="5163880" y="3356992"/>
              <a:ext cx="4820553" cy="2880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Gill Sans MT" panose="020B0502020104020203" pitchFamily="34" charset="0"/>
              </a:endParaRPr>
            </a:p>
          </p:txBody>
        </p:sp>
        <p:sp>
          <p:nvSpPr>
            <p:cNvPr id="16" name="Rectangle 15"/>
            <p:cNvSpPr/>
            <p:nvPr/>
          </p:nvSpPr>
          <p:spPr>
            <a:xfrm>
              <a:off x="5231904" y="3717032"/>
              <a:ext cx="4752528"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b="1" dirty="0">
                  <a:solidFill>
                    <a:schemeClr val="tx1"/>
                  </a:solidFill>
                  <a:latin typeface="Gill Sans MT" panose="020B0502020104020203" pitchFamily="34" charset="0"/>
                </a:rPr>
                <a:t>Deep Learning (DL)</a:t>
              </a:r>
            </a:p>
            <a:p>
              <a:r>
                <a:rPr lang="en-SG" sz="1600" dirty="0">
                  <a:solidFill>
                    <a:schemeClr val="tx1"/>
                  </a:solidFill>
                  <a:latin typeface="Gill Sans MT" panose="020B0502020104020203" pitchFamily="34" charset="0"/>
                </a:rPr>
                <a:t>Neural Network (neurons, layers and interconnectivity) to tackle the complex tasks (mimic the human brain)</a:t>
              </a:r>
            </a:p>
          </p:txBody>
        </p:sp>
        <p:cxnSp>
          <p:nvCxnSpPr>
            <p:cNvPr id="18" name="Straight Connector 17"/>
            <p:cNvCxnSpPr/>
            <p:nvPr/>
          </p:nvCxnSpPr>
          <p:spPr>
            <a:xfrm>
              <a:off x="1631504" y="5434314"/>
              <a:ext cx="0" cy="87500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15680" y="5589240"/>
              <a:ext cx="0" cy="8724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163879" y="5698859"/>
              <a:ext cx="0" cy="72008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1271464" y="6381328"/>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solidFill>
                  <a:latin typeface="Gill Sans MT" panose="020B0502020104020203" pitchFamily="34" charset="0"/>
                </a:rPr>
                <a:t>1950</a:t>
              </a:r>
            </a:p>
          </p:txBody>
        </p:sp>
        <p:sp>
          <p:nvSpPr>
            <p:cNvPr id="22" name="Rectangle 21"/>
            <p:cNvSpPr/>
            <p:nvPr/>
          </p:nvSpPr>
          <p:spPr>
            <a:xfrm>
              <a:off x="2711624" y="6453336"/>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solidFill>
                  <a:latin typeface="Gill Sans MT" panose="020B0502020104020203" pitchFamily="34" charset="0"/>
                </a:rPr>
                <a:t>1980</a:t>
              </a:r>
            </a:p>
          </p:txBody>
        </p:sp>
        <p:sp>
          <p:nvSpPr>
            <p:cNvPr id="23" name="Rectangle 22"/>
            <p:cNvSpPr/>
            <p:nvPr/>
          </p:nvSpPr>
          <p:spPr>
            <a:xfrm>
              <a:off x="4727848" y="6453336"/>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solidFill>
                  <a:latin typeface="Gill Sans MT" panose="020B0502020104020203" pitchFamily="34" charset="0"/>
                </a:rPr>
                <a:t>2010</a:t>
              </a:r>
            </a:p>
          </p:txBody>
        </p:sp>
      </p:grpSp>
      <p:sp>
        <p:nvSpPr>
          <p:cNvPr id="3" name="Title 1">
            <a:extLst>
              <a:ext uri="{FF2B5EF4-FFF2-40B4-BE49-F238E27FC236}">
                <a16:creationId xmlns:a16="http://schemas.microsoft.com/office/drawing/2014/main" id="{3057C8CF-4F7A-06CD-9535-60787469E504}"/>
              </a:ext>
            </a:extLst>
          </p:cNvPr>
          <p:cNvSpPr>
            <a:spLocks noGrp="1"/>
          </p:cNvSpPr>
          <p:nvPr>
            <p:ph type="title"/>
          </p:nvPr>
        </p:nvSpPr>
        <p:spPr>
          <a:xfrm>
            <a:off x="457200" y="-32663"/>
            <a:ext cx="8229600" cy="776869"/>
          </a:xfrm>
        </p:spPr>
        <p:txBody>
          <a:bodyPr/>
          <a:lstStyle/>
          <a:p>
            <a:pPr algn="ctr"/>
            <a:r>
              <a:rPr lang="en-SG" dirty="0">
                <a:latin typeface="Gill Sans MT" panose="020B0502020104020203" pitchFamily="34" charset="0"/>
              </a:rPr>
              <a:t>Module 7</a:t>
            </a:r>
            <a:endParaRPr lang="en-SG" dirty="0"/>
          </a:p>
        </p:txBody>
      </p:sp>
    </p:spTree>
    <p:extLst>
      <p:ext uri="{BB962C8B-B14F-4D97-AF65-F5344CB8AC3E}">
        <p14:creationId xmlns:p14="http://schemas.microsoft.com/office/powerpoint/2010/main" val="3114405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2D43-F095-4D9D-A454-E8B7371FC8E6}"/>
              </a:ext>
            </a:extLst>
          </p:cNvPr>
          <p:cNvSpPr>
            <a:spLocks noGrp="1"/>
          </p:cNvSpPr>
          <p:nvPr>
            <p:ph type="title"/>
          </p:nvPr>
        </p:nvSpPr>
        <p:spPr/>
        <p:txBody>
          <a:bodyPr>
            <a:normAutofit/>
          </a:bodyPr>
          <a:lstStyle/>
          <a:p>
            <a:r>
              <a:rPr lang="en-SG" sz="3200" dirty="0">
                <a:latin typeface="Gill Sans MT" panose="020B0502020104020203" pitchFamily="34" charset="0"/>
              </a:rPr>
              <a:t>Which of the following is TRUE about deep learning?</a:t>
            </a:r>
          </a:p>
        </p:txBody>
      </p:sp>
      <p:sp>
        <p:nvSpPr>
          <p:cNvPr id="3" name="Content Placeholder 2">
            <a:extLst>
              <a:ext uri="{FF2B5EF4-FFF2-40B4-BE49-F238E27FC236}">
                <a16:creationId xmlns:a16="http://schemas.microsoft.com/office/drawing/2014/main" id="{CEF703B6-AD14-4ED4-B648-244C770BC194}"/>
              </a:ext>
            </a:extLst>
          </p:cNvPr>
          <p:cNvSpPr>
            <a:spLocks noGrp="1"/>
          </p:cNvSpPr>
          <p:nvPr>
            <p:ph idx="1"/>
          </p:nvPr>
        </p:nvSpPr>
        <p:spPr/>
        <p:txBody>
          <a:bodyPr>
            <a:normAutofit/>
          </a:bodyPr>
          <a:lstStyle/>
          <a:p>
            <a:pPr marL="385763" indent="-385763">
              <a:buAutoNum type="alphaLcPeriod"/>
            </a:pPr>
            <a:r>
              <a:rPr lang="en-SG" sz="2800" dirty="0">
                <a:latin typeface="Gill Sans MT" panose="020B0502020104020203" pitchFamily="34" charset="0"/>
              </a:rPr>
              <a:t>Deep learning is based on the concept of artificial neurons</a:t>
            </a:r>
          </a:p>
          <a:p>
            <a:pPr marL="385763" indent="-385763">
              <a:buAutoNum type="alphaLcPeriod"/>
            </a:pPr>
            <a:r>
              <a:rPr lang="en-SG" sz="2800" dirty="0">
                <a:latin typeface="Gill Sans MT" panose="020B0502020104020203" pitchFamily="34" charset="0"/>
              </a:rPr>
              <a:t>Deep learning consists of multiple hidden layers of neural networks</a:t>
            </a:r>
          </a:p>
          <a:p>
            <a:pPr marL="385763" indent="-385763">
              <a:buAutoNum type="alphaLcPeriod"/>
            </a:pPr>
            <a:r>
              <a:rPr lang="en-SG" sz="2800" dirty="0">
                <a:latin typeface="Gill Sans MT" panose="020B0502020104020203" pitchFamily="34" charset="0"/>
              </a:rPr>
              <a:t>Deep learning needs data to develop its algorithm</a:t>
            </a:r>
          </a:p>
          <a:p>
            <a:pPr marL="385763" indent="-385763">
              <a:buAutoNum type="alphaLcPeriod"/>
            </a:pPr>
            <a:r>
              <a:rPr lang="en-SG" sz="2800" dirty="0">
                <a:latin typeface="Gill Sans MT" panose="020B0502020104020203" pitchFamily="34" charset="0"/>
              </a:rPr>
              <a:t>All of the above</a:t>
            </a:r>
          </a:p>
        </p:txBody>
      </p:sp>
    </p:spTree>
    <p:extLst>
      <p:ext uri="{BB962C8B-B14F-4D97-AF65-F5344CB8AC3E}">
        <p14:creationId xmlns:p14="http://schemas.microsoft.com/office/powerpoint/2010/main" val="396263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FF48-71FD-391F-8465-6FC99C36D073}"/>
              </a:ext>
            </a:extLst>
          </p:cNvPr>
          <p:cNvSpPr>
            <a:spLocks noGrp="1"/>
          </p:cNvSpPr>
          <p:nvPr>
            <p:ph type="title"/>
          </p:nvPr>
        </p:nvSpPr>
        <p:spPr>
          <a:xfrm>
            <a:off x="457200" y="320351"/>
            <a:ext cx="8229600" cy="1143000"/>
          </a:xfrm>
        </p:spPr>
        <p:txBody>
          <a:bodyPr>
            <a:normAutofit/>
          </a:bodyPr>
          <a:lstStyle/>
          <a:p>
            <a:pPr algn="ctr"/>
            <a:r>
              <a:rPr lang="en-SG" dirty="0">
                <a:latin typeface="Gill Sans MT" panose="020B0502020104020203" pitchFamily="34" charset="0"/>
              </a:rPr>
              <a:t>Materials to Study</a:t>
            </a:r>
            <a:endParaRPr lang="en-SG" dirty="0"/>
          </a:p>
        </p:txBody>
      </p:sp>
      <p:sp>
        <p:nvSpPr>
          <p:cNvPr id="3" name="Content Placeholder 2">
            <a:extLst>
              <a:ext uri="{FF2B5EF4-FFF2-40B4-BE49-F238E27FC236}">
                <a16:creationId xmlns:a16="http://schemas.microsoft.com/office/drawing/2014/main" id="{8EB8E460-6B2A-56FD-9268-5D7CDAD4F983}"/>
              </a:ext>
            </a:extLst>
          </p:cNvPr>
          <p:cNvSpPr>
            <a:spLocks noGrp="1"/>
          </p:cNvSpPr>
          <p:nvPr>
            <p:ph idx="1"/>
          </p:nvPr>
        </p:nvSpPr>
        <p:spPr/>
        <p:txBody>
          <a:bodyPr/>
          <a:lstStyle/>
          <a:p>
            <a:r>
              <a:rPr lang="en-SG" dirty="0">
                <a:latin typeface="Gill Sans MT" panose="020B0502020104020203" pitchFamily="34" charset="0"/>
              </a:rPr>
              <a:t>Lecture slide</a:t>
            </a:r>
          </a:p>
          <a:p>
            <a:r>
              <a:rPr lang="en-SG" dirty="0">
                <a:latin typeface="Gill Sans MT" panose="020B0502020104020203" pitchFamily="34" charset="0"/>
              </a:rPr>
              <a:t>Tutorial activity – Discussion/Reflection questions</a:t>
            </a:r>
          </a:p>
          <a:p>
            <a:r>
              <a:rPr lang="en-SG" dirty="0">
                <a:latin typeface="Gill Sans MT" panose="020B0502020104020203" pitchFamily="34" charset="0"/>
              </a:rPr>
              <a:t>Reading articles (Mentioned in Quiz Scope)</a:t>
            </a:r>
          </a:p>
        </p:txBody>
      </p:sp>
      <p:sp>
        <p:nvSpPr>
          <p:cNvPr id="4" name="Slide Number Placeholder 3">
            <a:extLst>
              <a:ext uri="{FF2B5EF4-FFF2-40B4-BE49-F238E27FC236}">
                <a16:creationId xmlns:a16="http://schemas.microsoft.com/office/drawing/2014/main" id="{534B7A65-539B-6E8B-D285-00B1167516F9}"/>
              </a:ext>
            </a:extLst>
          </p:cNvPr>
          <p:cNvSpPr>
            <a:spLocks noGrp="1"/>
          </p:cNvSpPr>
          <p:nvPr>
            <p:ph type="sldNum" sz="quarter" idx="12"/>
          </p:nvPr>
        </p:nvSpPr>
        <p:spPr/>
        <p:txBody>
          <a:bodyPr/>
          <a:lstStyle/>
          <a:p>
            <a:fld id="{8E6562B1-0B0F-0246-9532-09536BC2AE59}" type="slidenum">
              <a:rPr lang="en-US" smtClean="0"/>
              <a:t>3</a:t>
            </a:fld>
            <a:endParaRPr lang="en-US"/>
          </a:p>
        </p:txBody>
      </p:sp>
    </p:spTree>
    <p:extLst>
      <p:ext uri="{BB962C8B-B14F-4D97-AF65-F5344CB8AC3E}">
        <p14:creationId xmlns:p14="http://schemas.microsoft.com/office/powerpoint/2010/main" val="233601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80CA-1610-40CA-8AF1-44963E90C469}"/>
              </a:ext>
            </a:extLst>
          </p:cNvPr>
          <p:cNvSpPr>
            <a:spLocks noGrp="1"/>
          </p:cNvSpPr>
          <p:nvPr>
            <p:ph type="title"/>
          </p:nvPr>
        </p:nvSpPr>
        <p:spPr/>
        <p:txBody>
          <a:bodyPr>
            <a:normAutofit/>
          </a:bodyPr>
          <a:lstStyle/>
          <a:p>
            <a:r>
              <a:rPr lang="en-SG" sz="3200" dirty="0">
                <a:latin typeface="Gill Sans MT" panose="020B0502020104020203" pitchFamily="34" charset="0"/>
              </a:rPr>
              <a:t>Which of the following statement is NOT correct?</a:t>
            </a:r>
          </a:p>
        </p:txBody>
      </p:sp>
      <p:sp>
        <p:nvSpPr>
          <p:cNvPr id="3" name="Content Placeholder 2">
            <a:extLst>
              <a:ext uri="{FF2B5EF4-FFF2-40B4-BE49-F238E27FC236}">
                <a16:creationId xmlns:a16="http://schemas.microsoft.com/office/drawing/2014/main" id="{CDB0E218-F20D-4101-9E2E-568C91E9FF47}"/>
              </a:ext>
            </a:extLst>
          </p:cNvPr>
          <p:cNvSpPr>
            <a:spLocks noGrp="1"/>
          </p:cNvSpPr>
          <p:nvPr>
            <p:ph idx="1"/>
          </p:nvPr>
        </p:nvSpPr>
        <p:spPr/>
        <p:txBody>
          <a:bodyPr>
            <a:normAutofit/>
          </a:bodyPr>
          <a:lstStyle/>
          <a:p>
            <a:pPr marL="385763" indent="-385763">
              <a:buAutoNum type="alphaLcPeriod"/>
            </a:pPr>
            <a:r>
              <a:rPr lang="en-SG" sz="2800" dirty="0">
                <a:latin typeface="Gill Sans MT" panose="020B0502020104020203" pitchFamily="34" charset="0"/>
              </a:rPr>
              <a:t>Supervised learning makes use of labelled data</a:t>
            </a:r>
          </a:p>
          <a:p>
            <a:pPr marL="385763" indent="-385763">
              <a:buAutoNum type="alphaLcPeriod"/>
            </a:pPr>
            <a:r>
              <a:rPr lang="en-SG" sz="2800" dirty="0">
                <a:latin typeface="Gill Sans MT" panose="020B0502020104020203" pitchFamily="34" charset="0"/>
              </a:rPr>
              <a:t>Unsupervised learning does not need labelled data</a:t>
            </a:r>
          </a:p>
          <a:p>
            <a:pPr marL="385763" indent="-385763">
              <a:buAutoNum type="alphaLcPeriod"/>
            </a:pPr>
            <a:r>
              <a:rPr lang="en-SG" sz="2800" dirty="0">
                <a:latin typeface="Gill Sans MT" panose="020B0502020104020203" pitchFamily="34" charset="0"/>
              </a:rPr>
              <a:t>Machine learning always needs labelled data for its training</a:t>
            </a:r>
          </a:p>
          <a:p>
            <a:pPr marL="385763" indent="-385763">
              <a:buAutoNum type="alphaLcPeriod"/>
            </a:pPr>
            <a:r>
              <a:rPr lang="en-SG" sz="2800" dirty="0">
                <a:latin typeface="Gill Sans MT" panose="020B0502020104020203" pitchFamily="34" charset="0"/>
              </a:rPr>
              <a:t>Deep learning belongs to the family of machine learning</a:t>
            </a:r>
          </a:p>
        </p:txBody>
      </p:sp>
    </p:spTree>
    <p:extLst>
      <p:ext uri="{BB962C8B-B14F-4D97-AF65-F5344CB8AC3E}">
        <p14:creationId xmlns:p14="http://schemas.microsoft.com/office/powerpoint/2010/main" val="246269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03EE-20B9-47A3-97CE-ED5A0FE1D139}"/>
              </a:ext>
            </a:extLst>
          </p:cNvPr>
          <p:cNvSpPr>
            <a:spLocks noGrp="1"/>
          </p:cNvSpPr>
          <p:nvPr>
            <p:ph type="title"/>
          </p:nvPr>
        </p:nvSpPr>
        <p:spPr>
          <a:xfrm>
            <a:off x="295275" y="621572"/>
            <a:ext cx="7886700" cy="994172"/>
          </a:xfrm>
        </p:spPr>
        <p:txBody>
          <a:bodyPr>
            <a:normAutofit fontScale="90000"/>
          </a:bodyPr>
          <a:lstStyle/>
          <a:p>
            <a:r>
              <a:rPr lang="en-SG" sz="3200" dirty="0">
                <a:latin typeface="Gill Sans MT" panose="020B0502020104020203" pitchFamily="34" charset="0"/>
              </a:rPr>
              <a:t>Which of the following will be most </a:t>
            </a:r>
            <a:r>
              <a:rPr lang="en-SG" sz="3200" b="1" dirty="0">
                <a:latin typeface="Gill Sans MT" panose="020B0502020104020203" pitchFamily="34" charset="0"/>
              </a:rPr>
              <a:t>challenging</a:t>
            </a:r>
            <a:r>
              <a:rPr lang="en-SG" sz="3200" dirty="0">
                <a:latin typeface="Gill Sans MT" panose="020B0502020104020203" pitchFamily="34" charset="0"/>
              </a:rPr>
              <a:t> to achieve with AI technology?</a:t>
            </a:r>
          </a:p>
        </p:txBody>
      </p:sp>
      <p:sp>
        <p:nvSpPr>
          <p:cNvPr id="3" name="Content Placeholder 2">
            <a:extLst>
              <a:ext uri="{FF2B5EF4-FFF2-40B4-BE49-F238E27FC236}">
                <a16:creationId xmlns:a16="http://schemas.microsoft.com/office/drawing/2014/main" id="{603E0BBF-0998-4461-B99D-D649BD887778}"/>
              </a:ext>
            </a:extLst>
          </p:cNvPr>
          <p:cNvSpPr>
            <a:spLocks noGrp="1"/>
          </p:cNvSpPr>
          <p:nvPr>
            <p:ph idx="1"/>
          </p:nvPr>
        </p:nvSpPr>
        <p:spPr>
          <a:xfrm>
            <a:off x="628650" y="2226469"/>
            <a:ext cx="7886700" cy="1678781"/>
          </a:xfrm>
        </p:spPr>
        <p:txBody>
          <a:bodyPr>
            <a:normAutofit lnSpcReduction="10000"/>
          </a:bodyPr>
          <a:lstStyle/>
          <a:p>
            <a:pPr marL="385763" indent="-385763">
              <a:buAutoNum type="alphaLcPeriod"/>
            </a:pPr>
            <a:r>
              <a:rPr lang="en-SG" sz="2400" dirty="0">
                <a:latin typeface="Gill Sans MT" panose="020B0502020104020203" pitchFamily="34" charset="0"/>
              </a:rPr>
              <a:t>Monitoring engine condition</a:t>
            </a:r>
          </a:p>
          <a:p>
            <a:pPr marL="385763" indent="-385763">
              <a:buAutoNum type="alphaLcPeriod"/>
            </a:pPr>
            <a:r>
              <a:rPr lang="en-SG" sz="2400" dirty="0">
                <a:latin typeface="Gill Sans MT" panose="020B0502020104020203" pitchFamily="34" charset="0"/>
              </a:rPr>
              <a:t>Predicting stock price</a:t>
            </a:r>
          </a:p>
          <a:p>
            <a:pPr marL="385763" indent="-385763">
              <a:buAutoNum type="alphaLcPeriod"/>
            </a:pPr>
            <a:r>
              <a:rPr lang="en-SG" sz="2400" dirty="0">
                <a:latin typeface="Gill Sans MT" panose="020B0502020104020203" pitchFamily="34" charset="0"/>
              </a:rPr>
              <a:t>Writing a poem</a:t>
            </a:r>
          </a:p>
          <a:p>
            <a:pPr marL="385763" indent="-385763">
              <a:buAutoNum type="alphaLcPeriod"/>
            </a:pPr>
            <a:r>
              <a:rPr lang="en-SG" sz="2400" dirty="0">
                <a:latin typeface="Gill Sans MT" panose="020B0502020104020203" pitchFamily="34" charset="0"/>
              </a:rPr>
              <a:t>Managing product inventory</a:t>
            </a:r>
          </a:p>
        </p:txBody>
      </p:sp>
      <p:sp>
        <p:nvSpPr>
          <p:cNvPr id="4" name="Title 1">
            <a:extLst>
              <a:ext uri="{FF2B5EF4-FFF2-40B4-BE49-F238E27FC236}">
                <a16:creationId xmlns:a16="http://schemas.microsoft.com/office/drawing/2014/main" id="{630F7541-2A36-46D0-A7A6-FAE5CFAF805B}"/>
              </a:ext>
            </a:extLst>
          </p:cNvPr>
          <p:cNvSpPr txBox="1">
            <a:spLocks/>
          </p:cNvSpPr>
          <p:nvPr/>
        </p:nvSpPr>
        <p:spPr>
          <a:xfrm>
            <a:off x="628650" y="4132529"/>
            <a:ext cx="8314267" cy="167878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000" dirty="0">
                <a:latin typeface="Gill Sans MT" panose="020B0502020104020203" pitchFamily="34" charset="0"/>
              </a:rPr>
              <a:t>Question can be:</a:t>
            </a:r>
          </a:p>
          <a:p>
            <a:endParaRPr lang="en-SG" sz="2000" dirty="0">
              <a:latin typeface="Gill Sans MT" panose="020B0502020104020203" pitchFamily="34" charset="0"/>
            </a:endParaRPr>
          </a:p>
          <a:p>
            <a:r>
              <a:rPr lang="en-SG" sz="2000" dirty="0">
                <a:latin typeface="Gill Sans MT" panose="020B0502020104020203" pitchFamily="34" charset="0"/>
              </a:rPr>
              <a:t>Which all of the following requires the use of AI technology? Select all that apply</a:t>
            </a:r>
          </a:p>
          <a:p>
            <a:r>
              <a:rPr lang="en-SG" sz="2000" dirty="0">
                <a:latin typeface="Gill Sans MT" panose="020B0502020104020203" pitchFamily="34" charset="0"/>
              </a:rPr>
              <a:t>Then answer = a, b, d</a:t>
            </a:r>
          </a:p>
        </p:txBody>
      </p:sp>
    </p:spTree>
    <p:extLst>
      <p:ext uri="{BB962C8B-B14F-4D97-AF65-F5344CB8AC3E}">
        <p14:creationId xmlns:p14="http://schemas.microsoft.com/office/powerpoint/2010/main" val="2733606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C1E6-12A8-6124-6A53-8571545216B2}"/>
              </a:ext>
            </a:extLst>
          </p:cNvPr>
          <p:cNvSpPr>
            <a:spLocks noGrp="1"/>
          </p:cNvSpPr>
          <p:nvPr>
            <p:ph type="title"/>
          </p:nvPr>
        </p:nvSpPr>
        <p:spPr>
          <a:xfrm>
            <a:off x="457200" y="149666"/>
            <a:ext cx="8229600" cy="1143000"/>
          </a:xfrm>
        </p:spPr>
        <p:txBody>
          <a:bodyPr/>
          <a:lstStyle/>
          <a:p>
            <a:pPr algn="ctr"/>
            <a:r>
              <a:rPr lang="en-SG" dirty="0">
                <a:latin typeface="Gill Sans MT" panose="020B0502020104020203" pitchFamily="34" charset="0"/>
              </a:rPr>
              <a:t>Quiz information</a:t>
            </a:r>
          </a:p>
        </p:txBody>
      </p:sp>
      <p:sp>
        <p:nvSpPr>
          <p:cNvPr id="3" name="Content Placeholder 2">
            <a:extLst>
              <a:ext uri="{FF2B5EF4-FFF2-40B4-BE49-F238E27FC236}">
                <a16:creationId xmlns:a16="http://schemas.microsoft.com/office/drawing/2014/main" id="{7F4F79EF-1451-A7B4-F71A-270DDAAE95DE}"/>
              </a:ext>
            </a:extLst>
          </p:cNvPr>
          <p:cNvSpPr>
            <a:spLocks noGrp="1"/>
          </p:cNvSpPr>
          <p:nvPr>
            <p:ph idx="1"/>
          </p:nvPr>
        </p:nvSpPr>
        <p:spPr>
          <a:xfrm>
            <a:off x="136633" y="1292666"/>
            <a:ext cx="8797159" cy="4740272"/>
          </a:xfrm>
        </p:spPr>
        <p:txBody>
          <a:bodyPr>
            <a:normAutofit/>
          </a:bodyPr>
          <a:lstStyle/>
          <a:p>
            <a:r>
              <a:rPr lang="en-SG" sz="2800" dirty="0">
                <a:latin typeface="Gill Sans MT" panose="020B0502020104020203" pitchFamily="34" charset="0"/>
              </a:rPr>
              <a:t>50 MCQs (with single answer/multiple answers) to answer in 40 minutes.</a:t>
            </a:r>
          </a:p>
          <a:p>
            <a:r>
              <a:rPr lang="en-SG" sz="2800" dirty="0">
                <a:latin typeface="Gill Sans MT" panose="020B0502020104020203" pitchFamily="34" charset="0"/>
              </a:rPr>
              <a:t>No calculators are allowed. If need, sheet of paper will be provided by the invigilators.</a:t>
            </a:r>
          </a:p>
          <a:p>
            <a:r>
              <a:rPr lang="en-SG" sz="2800" dirty="0">
                <a:latin typeface="Gill Sans MT" panose="020B0502020104020203" pitchFamily="34" charset="0"/>
              </a:rPr>
              <a:t>Only laptops are allowed during the Quiz, iPads are not encouraged and supported to handle the quiz.</a:t>
            </a:r>
          </a:p>
          <a:p>
            <a:r>
              <a:rPr lang="en-SG" sz="2800" dirty="0">
                <a:latin typeface="Gill Sans MT" panose="020B0502020104020203" pitchFamily="34" charset="0"/>
              </a:rPr>
              <a:t>Please complete the mock quiz to check your system setup.</a:t>
            </a:r>
            <a:r>
              <a:rPr lang="en-SG" sz="1600" b="0" i="0" dirty="0">
                <a:solidFill>
                  <a:srgbClr val="262626"/>
                </a:solidFill>
                <a:effectLst/>
                <a:latin typeface="Open Sans" panose="020B0606030504020204" pitchFamily="34" charset="0"/>
              </a:rPr>
              <a:t> </a:t>
            </a:r>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2BDC80DC-0B5B-9F44-ABB3-D57FF9047ACA}"/>
              </a:ext>
            </a:extLst>
          </p:cNvPr>
          <p:cNvSpPr>
            <a:spLocks noGrp="1"/>
          </p:cNvSpPr>
          <p:nvPr>
            <p:ph type="sldNum" sz="quarter" idx="12"/>
          </p:nvPr>
        </p:nvSpPr>
        <p:spPr/>
        <p:txBody>
          <a:bodyPr/>
          <a:lstStyle/>
          <a:p>
            <a:fld id="{8E6562B1-0B0F-0246-9532-09536BC2AE59}" type="slidenum">
              <a:rPr lang="en-US" smtClean="0"/>
              <a:t>32</a:t>
            </a:fld>
            <a:endParaRPr lang="en-US"/>
          </a:p>
        </p:txBody>
      </p:sp>
    </p:spTree>
    <p:extLst>
      <p:ext uri="{BB962C8B-B14F-4D97-AF65-F5344CB8AC3E}">
        <p14:creationId xmlns:p14="http://schemas.microsoft.com/office/powerpoint/2010/main" val="36542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7300-7F53-0F02-A0DE-E6DCD1CB1684}"/>
              </a:ext>
            </a:extLst>
          </p:cNvPr>
          <p:cNvSpPr>
            <a:spLocks noGrp="1"/>
          </p:cNvSpPr>
          <p:nvPr>
            <p:ph type="title"/>
          </p:nvPr>
        </p:nvSpPr>
        <p:spPr>
          <a:xfrm>
            <a:off x="457200" y="521183"/>
            <a:ext cx="8229600" cy="1143000"/>
          </a:xfrm>
        </p:spPr>
        <p:txBody>
          <a:bodyPr/>
          <a:lstStyle/>
          <a:p>
            <a:pPr algn="ctr"/>
            <a:r>
              <a:rPr lang="en-SG" dirty="0">
                <a:latin typeface="Gill Sans MT" panose="020B0502020104020203" pitchFamily="34" charset="0"/>
              </a:rPr>
              <a:t>Module 1 </a:t>
            </a:r>
          </a:p>
        </p:txBody>
      </p:sp>
      <p:sp>
        <p:nvSpPr>
          <p:cNvPr id="3" name="Content Placeholder 2">
            <a:extLst>
              <a:ext uri="{FF2B5EF4-FFF2-40B4-BE49-F238E27FC236}">
                <a16:creationId xmlns:a16="http://schemas.microsoft.com/office/drawing/2014/main" id="{D534CFD4-F198-543A-20AA-69BC33BBE06B}"/>
              </a:ext>
            </a:extLst>
          </p:cNvPr>
          <p:cNvSpPr>
            <a:spLocks noGrp="1"/>
          </p:cNvSpPr>
          <p:nvPr>
            <p:ph idx="1"/>
          </p:nvPr>
        </p:nvSpPr>
        <p:spPr/>
        <p:txBody>
          <a:bodyPr/>
          <a:lstStyle/>
          <a:p>
            <a:r>
              <a:rPr lang="en-SG" dirty="0">
                <a:latin typeface="Gill Sans MT" panose="020B0502020104020203" pitchFamily="34" charset="0"/>
              </a:rPr>
              <a:t>What is CT?</a:t>
            </a:r>
          </a:p>
          <a:p>
            <a:r>
              <a:rPr lang="en-SG" dirty="0">
                <a:latin typeface="Gill Sans MT" panose="020B0502020104020203" pitchFamily="34" charset="0"/>
              </a:rPr>
              <a:t>Why it is important?</a:t>
            </a:r>
          </a:p>
          <a:p>
            <a:r>
              <a:rPr lang="en-SG" dirty="0">
                <a:latin typeface="Gill Sans MT" panose="020B0502020104020203" pitchFamily="34" charset="0"/>
              </a:rPr>
              <a:t>Steps it involves? Why we need these steps/ advantage of each steps/What each step does?</a:t>
            </a:r>
          </a:p>
          <a:p>
            <a:r>
              <a:rPr lang="en-SG" dirty="0">
                <a:latin typeface="Gill Sans MT" panose="020B0502020104020203" pitchFamily="34" charset="0"/>
              </a:rPr>
              <a:t>Examples on each method of CT</a:t>
            </a:r>
          </a:p>
          <a:p>
            <a:pPr marL="0" indent="0">
              <a:buNone/>
            </a:pPr>
            <a:endParaRPr lang="en-SG" dirty="0"/>
          </a:p>
        </p:txBody>
      </p:sp>
      <p:sp>
        <p:nvSpPr>
          <p:cNvPr id="4" name="Slide Number Placeholder 3">
            <a:extLst>
              <a:ext uri="{FF2B5EF4-FFF2-40B4-BE49-F238E27FC236}">
                <a16:creationId xmlns:a16="http://schemas.microsoft.com/office/drawing/2014/main" id="{32424D4D-13B6-5024-482C-41404174D8FF}"/>
              </a:ext>
            </a:extLst>
          </p:cNvPr>
          <p:cNvSpPr>
            <a:spLocks noGrp="1"/>
          </p:cNvSpPr>
          <p:nvPr>
            <p:ph type="sldNum" sz="quarter" idx="12"/>
          </p:nvPr>
        </p:nvSpPr>
        <p:spPr/>
        <p:txBody>
          <a:bodyPr/>
          <a:lstStyle/>
          <a:p>
            <a:fld id="{8E6562B1-0B0F-0246-9532-09536BC2AE59}" type="slidenum">
              <a:rPr lang="en-US" smtClean="0"/>
              <a:t>4</a:t>
            </a:fld>
            <a:endParaRPr lang="en-US"/>
          </a:p>
        </p:txBody>
      </p:sp>
    </p:spTree>
    <p:extLst>
      <p:ext uri="{BB962C8B-B14F-4D97-AF65-F5344CB8AC3E}">
        <p14:creationId xmlns:p14="http://schemas.microsoft.com/office/powerpoint/2010/main" val="33504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7041-5381-D971-5324-9887536D8BF4}"/>
              </a:ext>
            </a:extLst>
          </p:cNvPr>
          <p:cNvSpPr>
            <a:spLocks noGrp="1"/>
          </p:cNvSpPr>
          <p:nvPr>
            <p:ph type="title"/>
          </p:nvPr>
        </p:nvSpPr>
        <p:spPr/>
        <p:txBody>
          <a:bodyPr>
            <a:normAutofit/>
          </a:bodyPr>
          <a:lstStyle/>
          <a:p>
            <a:pPr algn="ctr"/>
            <a:r>
              <a:rPr lang="en-SG" sz="2400" b="1" dirty="0">
                <a:latin typeface="Gill Sans MT" panose="020B0502020104020203" pitchFamily="34" charset="0"/>
              </a:rPr>
              <a:t>The computational thinking process includes four key concepts: </a:t>
            </a:r>
            <a:endParaRPr lang="en-SG" sz="45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223282C6-634C-8D58-934A-53F2F16100C2}"/>
              </a:ext>
            </a:extLst>
          </p:cNvPr>
          <p:cNvSpPr>
            <a:spLocks noGrp="1"/>
          </p:cNvSpPr>
          <p:nvPr>
            <p:ph idx="1"/>
          </p:nvPr>
        </p:nvSpPr>
        <p:spPr>
          <a:xfrm>
            <a:off x="257175" y="2274147"/>
            <a:ext cx="8429625" cy="3169391"/>
          </a:xfrm>
        </p:spPr>
        <p:txBody>
          <a:bodyPr>
            <a:normAutofit/>
          </a:bodyPr>
          <a:lstStyle/>
          <a:p>
            <a:r>
              <a:rPr lang="en-SG" sz="2100" b="1" dirty="0">
                <a:latin typeface="Gill Sans MT" panose="020B0502020104020203" pitchFamily="34" charset="0"/>
              </a:rPr>
              <a:t>Decomposition—</a:t>
            </a:r>
            <a:r>
              <a:rPr lang="en-SG" sz="2100" dirty="0">
                <a:latin typeface="Gill Sans MT" panose="020B0502020104020203" pitchFamily="34" charset="0"/>
              </a:rPr>
              <a:t>Break the problem down into smaller, more manageable parts. </a:t>
            </a:r>
          </a:p>
          <a:p>
            <a:r>
              <a:rPr lang="en-SG" sz="2100" b="1" dirty="0">
                <a:latin typeface="Gill Sans MT" panose="020B0502020104020203" pitchFamily="34" charset="0"/>
              </a:rPr>
              <a:t>Pattern Recognition—</a:t>
            </a:r>
            <a:r>
              <a:rPr lang="en-SG" sz="2100" dirty="0">
                <a:latin typeface="Gill Sans MT" panose="020B0502020104020203" pitchFamily="34" charset="0"/>
              </a:rPr>
              <a:t>Analyse data and identify similarities and connections among its different parts. </a:t>
            </a:r>
          </a:p>
          <a:p>
            <a:r>
              <a:rPr lang="en-SG" sz="2100" b="1" dirty="0">
                <a:latin typeface="Gill Sans MT" panose="020B0502020104020203" pitchFamily="34" charset="0"/>
              </a:rPr>
              <a:t>Abstraction—</a:t>
            </a:r>
            <a:r>
              <a:rPr lang="en-SG" sz="2100" dirty="0">
                <a:latin typeface="Gill Sans MT" panose="020B0502020104020203" pitchFamily="34" charset="0"/>
              </a:rPr>
              <a:t>Identify the most relevant information needed to solve the problem and eliminate the extraneous details. </a:t>
            </a:r>
          </a:p>
          <a:p>
            <a:r>
              <a:rPr lang="en-SG" sz="2100" b="1" dirty="0">
                <a:latin typeface="Gill Sans MT" panose="020B0502020104020203" pitchFamily="34" charset="0"/>
              </a:rPr>
              <a:t>Algorithmic Thinking—</a:t>
            </a:r>
            <a:r>
              <a:rPr lang="en-SG" sz="2100" dirty="0">
                <a:latin typeface="Gill Sans MT" panose="020B0502020104020203" pitchFamily="34" charset="0"/>
              </a:rPr>
              <a:t>Develop a step-by-step process to solve the problem so that the work is replicable by humans or computers. </a:t>
            </a:r>
            <a:endParaRPr lang="en-SG" sz="3300" dirty="0">
              <a:latin typeface="Gill Sans MT" panose="020B0502020104020203" pitchFamily="34" charset="0"/>
            </a:endParaRPr>
          </a:p>
        </p:txBody>
      </p:sp>
    </p:spTree>
    <p:extLst>
      <p:ext uri="{BB962C8B-B14F-4D97-AF65-F5344CB8AC3E}">
        <p14:creationId xmlns:p14="http://schemas.microsoft.com/office/powerpoint/2010/main" val="46811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C5D2-F0EC-9BA0-DE86-3C2809BFFB0B}"/>
              </a:ext>
            </a:extLst>
          </p:cNvPr>
          <p:cNvSpPr>
            <a:spLocks noGrp="1"/>
          </p:cNvSpPr>
          <p:nvPr>
            <p:ph type="title"/>
          </p:nvPr>
        </p:nvSpPr>
        <p:spPr/>
        <p:txBody>
          <a:bodyPr>
            <a:normAutofit fontScale="90000"/>
          </a:bodyPr>
          <a:lstStyle/>
          <a:p>
            <a:r>
              <a:rPr lang="en-SG" dirty="0">
                <a:latin typeface="Gill Sans MT" panose="020B0502020104020203" pitchFamily="34" charset="0"/>
              </a:rPr>
              <a:t>Which of the following are Not TRUE about decomposition? Select all that apply</a:t>
            </a:r>
          </a:p>
        </p:txBody>
      </p:sp>
      <p:sp>
        <p:nvSpPr>
          <p:cNvPr id="3" name="Content Placeholder 2">
            <a:extLst>
              <a:ext uri="{FF2B5EF4-FFF2-40B4-BE49-F238E27FC236}">
                <a16:creationId xmlns:a16="http://schemas.microsoft.com/office/drawing/2014/main" id="{0C8E191C-E3DC-8F6B-A0C0-0A4275343864}"/>
              </a:ext>
            </a:extLst>
          </p:cNvPr>
          <p:cNvSpPr>
            <a:spLocks noGrp="1"/>
          </p:cNvSpPr>
          <p:nvPr>
            <p:ph idx="1"/>
          </p:nvPr>
        </p:nvSpPr>
        <p:spPr/>
        <p:txBody>
          <a:bodyPr>
            <a:normAutofit/>
          </a:bodyPr>
          <a:lstStyle/>
          <a:p>
            <a:pPr marL="514350" indent="-514350">
              <a:buFont typeface="+mj-lt"/>
              <a:buAutoNum type="alphaLcPeriod"/>
            </a:pPr>
            <a:r>
              <a:rPr lang="en-SG" sz="2800" b="0" i="0" u="none" strike="noStrike" baseline="0" dirty="0">
                <a:latin typeface="Gill Sans MT" panose="020B0502020104020203" pitchFamily="34" charset="0"/>
              </a:rPr>
              <a:t>It is the process of breaking down complex problems into smaller, more manageable parts.</a:t>
            </a:r>
          </a:p>
          <a:p>
            <a:pPr marL="514350" indent="-514350">
              <a:buFont typeface="+mj-lt"/>
              <a:buAutoNum type="alphaLcPeriod"/>
            </a:pPr>
            <a:r>
              <a:rPr lang="en-SG" sz="2800" dirty="0">
                <a:latin typeface="Gill Sans MT" panose="020B0502020104020203" pitchFamily="34" charset="0"/>
              </a:rPr>
              <a:t>It is all about recognizing shared similarities and shared differences in the problem.</a:t>
            </a:r>
          </a:p>
          <a:p>
            <a:pPr marL="514350" indent="-514350">
              <a:buFont typeface="+mj-lt"/>
              <a:buAutoNum type="alphaLcPeriod"/>
            </a:pPr>
            <a:r>
              <a:rPr lang="en-SG" sz="2800" b="0" i="0" u="none" strike="noStrike" baseline="0" dirty="0">
                <a:latin typeface="Gill Sans MT" panose="020B0502020104020203" pitchFamily="34" charset="0"/>
              </a:rPr>
              <a:t>It is the process </a:t>
            </a:r>
            <a:r>
              <a:rPr lang="en-SG" sz="2800" dirty="0">
                <a:latin typeface="Gill Sans MT" panose="020B0502020104020203" pitchFamily="34" charset="0"/>
              </a:rPr>
              <a:t>of f</a:t>
            </a:r>
            <a:r>
              <a:rPr lang="en-SG" sz="2800" b="0" i="0" u="none" strike="noStrike" baseline="0" dirty="0">
                <a:latin typeface="Gill Sans MT" panose="020B0502020104020203" pitchFamily="34" charset="0"/>
              </a:rPr>
              <a:t>iltering out the extraneous and irrelevant to identify what’s most important and connect each decomposed problem. </a:t>
            </a:r>
          </a:p>
          <a:p>
            <a:pPr marL="514350" indent="-514350">
              <a:buFont typeface="+mj-lt"/>
              <a:buAutoNum type="alphaLcPeriod"/>
            </a:pPr>
            <a:r>
              <a:rPr lang="en-SG" sz="2800" b="0" i="0" u="none" strike="noStrike" baseline="0" dirty="0">
                <a:latin typeface="Gill Sans MT" panose="020B0502020104020203" pitchFamily="34" charset="0"/>
              </a:rPr>
              <a:t>It is a step-by-step process for solving a problem.</a:t>
            </a:r>
            <a:endParaRPr lang="en-SG" sz="2800" dirty="0">
              <a:latin typeface="Gill Sans MT" panose="020B0502020104020203" pitchFamily="34" charset="0"/>
            </a:endParaRPr>
          </a:p>
          <a:p>
            <a:pPr marL="514350" indent="-514350">
              <a:buFont typeface="+mj-lt"/>
              <a:buAutoNum type="alphaLcPeriod"/>
            </a:pPr>
            <a:endParaRPr lang="en-SG" sz="2800" dirty="0"/>
          </a:p>
        </p:txBody>
      </p:sp>
      <p:sp>
        <p:nvSpPr>
          <p:cNvPr id="4" name="Slide Number Placeholder 3">
            <a:extLst>
              <a:ext uri="{FF2B5EF4-FFF2-40B4-BE49-F238E27FC236}">
                <a16:creationId xmlns:a16="http://schemas.microsoft.com/office/drawing/2014/main" id="{B04AB3A8-E2DF-F3E9-71B5-D5EFD9C25D7F}"/>
              </a:ext>
            </a:extLst>
          </p:cNvPr>
          <p:cNvSpPr>
            <a:spLocks noGrp="1"/>
          </p:cNvSpPr>
          <p:nvPr>
            <p:ph type="sldNum" sz="quarter" idx="12"/>
          </p:nvPr>
        </p:nvSpPr>
        <p:spPr/>
        <p:txBody>
          <a:bodyPr/>
          <a:lstStyle/>
          <a:p>
            <a:fld id="{8E6562B1-0B0F-0246-9532-09536BC2AE59}" type="slidenum">
              <a:rPr lang="en-US" smtClean="0"/>
              <a:t>6</a:t>
            </a:fld>
            <a:endParaRPr lang="en-US"/>
          </a:p>
        </p:txBody>
      </p:sp>
    </p:spTree>
    <p:extLst>
      <p:ext uri="{BB962C8B-B14F-4D97-AF65-F5344CB8AC3E}">
        <p14:creationId xmlns:p14="http://schemas.microsoft.com/office/powerpoint/2010/main" val="296944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1643-A241-9254-AF26-B4259C3DD264}"/>
              </a:ext>
            </a:extLst>
          </p:cNvPr>
          <p:cNvSpPr>
            <a:spLocks noGrp="1"/>
          </p:cNvSpPr>
          <p:nvPr>
            <p:ph type="title"/>
          </p:nvPr>
        </p:nvSpPr>
        <p:spPr/>
        <p:txBody>
          <a:bodyPr>
            <a:normAutofit/>
          </a:bodyPr>
          <a:lstStyle/>
          <a:p>
            <a:r>
              <a:rPr lang="en-SG" dirty="0">
                <a:latin typeface="Gill Sans MT" panose="020B0502020104020203" pitchFamily="34" charset="0"/>
              </a:rPr>
              <a:t>Study some scenario-based questions </a:t>
            </a:r>
          </a:p>
        </p:txBody>
      </p:sp>
      <p:sp>
        <p:nvSpPr>
          <p:cNvPr id="3" name="Content Placeholder 2">
            <a:extLst>
              <a:ext uri="{FF2B5EF4-FFF2-40B4-BE49-F238E27FC236}">
                <a16:creationId xmlns:a16="http://schemas.microsoft.com/office/drawing/2014/main" id="{2452D4AD-2DDD-9EB2-6114-4EC922BCE409}"/>
              </a:ext>
            </a:extLst>
          </p:cNvPr>
          <p:cNvSpPr>
            <a:spLocks noGrp="1"/>
          </p:cNvSpPr>
          <p:nvPr>
            <p:ph idx="1"/>
          </p:nvPr>
        </p:nvSpPr>
        <p:spPr/>
        <p:txBody>
          <a:bodyPr/>
          <a:lstStyle/>
          <a:p>
            <a:r>
              <a:rPr lang="en-SG" dirty="0">
                <a:latin typeface="Gill Sans MT" panose="020B0502020104020203" pitchFamily="34" charset="0"/>
              </a:rPr>
              <a:t>Given some scenario/problem, how CT can be applied to that scenario or to solve that problem?</a:t>
            </a:r>
          </a:p>
        </p:txBody>
      </p:sp>
      <p:sp>
        <p:nvSpPr>
          <p:cNvPr id="4" name="Slide Number Placeholder 3">
            <a:extLst>
              <a:ext uri="{FF2B5EF4-FFF2-40B4-BE49-F238E27FC236}">
                <a16:creationId xmlns:a16="http://schemas.microsoft.com/office/drawing/2014/main" id="{246CA3CF-606B-2125-138B-799B1A020ECF}"/>
              </a:ext>
            </a:extLst>
          </p:cNvPr>
          <p:cNvSpPr>
            <a:spLocks noGrp="1"/>
          </p:cNvSpPr>
          <p:nvPr>
            <p:ph type="sldNum" sz="quarter" idx="12"/>
          </p:nvPr>
        </p:nvSpPr>
        <p:spPr/>
        <p:txBody>
          <a:bodyPr/>
          <a:lstStyle/>
          <a:p>
            <a:fld id="{8E6562B1-0B0F-0246-9532-09536BC2AE59}" type="slidenum">
              <a:rPr lang="en-US" smtClean="0"/>
              <a:t>7</a:t>
            </a:fld>
            <a:endParaRPr lang="en-US"/>
          </a:p>
        </p:txBody>
      </p:sp>
    </p:spTree>
    <p:extLst>
      <p:ext uri="{BB962C8B-B14F-4D97-AF65-F5344CB8AC3E}">
        <p14:creationId xmlns:p14="http://schemas.microsoft.com/office/powerpoint/2010/main" val="51294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C829-EC64-4056-B768-85DEE9D90ABF}"/>
              </a:ext>
            </a:extLst>
          </p:cNvPr>
          <p:cNvSpPr>
            <a:spLocks noGrp="1"/>
          </p:cNvSpPr>
          <p:nvPr>
            <p:ph type="title"/>
          </p:nvPr>
        </p:nvSpPr>
        <p:spPr/>
        <p:txBody>
          <a:bodyPr>
            <a:normAutofit/>
          </a:bodyPr>
          <a:lstStyle/>
          <a:p>
            <a:r>
              <a:rPr lang="en-SG" sz="3000" dirty="0">
                <a:latin typeface="Gill Sans MT" panose="020B0502020104020203" pitchFamily="34" charset="0"/>
              </a:rPr>
              <a:t>Study few real-time examples + 3D maze where you apply computation thinking methods</a:t>
            </a:r>
          </a:p>
        </p:txBody>
      </p:sp>
      <p:sp>
        <p:nvSpPr>
          <p:cNvPr id="3" name="Content Placeholder 2">
            <a:extLst>
              <a:ext uri="{FF2B5EF4-FFF2-40B4-BE49-F238E27FC236}">
                <a16:creationId xmlns:a16="http://schemas.microsoft.com/office/drawing/2014/main" id="{1B128E75-DA3D-4F19-AF90-471E793D97A4}"/>
              </a:ext>
            </a:extLst>
          </p:cNvPr>
          <p:cNvSpPr>
            <a:spLocks noGrp="1"/>
          </p:cNvSpPr>
          <p:nvPr>
            <p:ph idx="1"/>
          </p:nvPr>
        </p:nvSpPr>
        <p:spPr>
          <a:xfrm>
            <a:off x="628650" y="2629003"/>
            <a:ext cx="7886700" cy="3263504"/>
          </a:xfrm>
        </p:spPr>
        <p:txBody>
          <a:bodyPr/>
          <a:lstStyle/>
          <a:p>
            <a:pPr marL="0" indent="0">
              <a:buNone/>
            </a:pPr>
            <a:r>
              <a:rPr lang="en-SG" dirty="0">
                <a:latin typeface="Gill Sans MT" panose="020B0502020104020203" pitchFamily="34" charset="0"/>
              </a:rPr>
              <a:t>Examples for</a:t>
            </a:r>
          </a:p>
          <a:p>
            <a:r>
              <a:rPr lang="en-SG" dirty="0">
                <a:latin typeface="Gill Sans MT" panose="020B0502020104020203" pitchFamily="34" charset="0"/>
              </a:rPr>
              <a:t>Decomposition</a:t>
            </a:r>
          </a:p>
          <a:p>
            <a:r>
              <a:rPr lang="en-SG" dirty="0">
                <a:latin typeface="Gill Sans MT" panose="020B0502020104020203" pitchFamily="34" charset="0"/>
              </a:rPr>
              <a:t>Abstraction</a:t>
            </a:r>
          </a:p>
          <a:p>
            <a:r>
              <a:rPr lang="en-SG" dirty="0">
                <a:latin typeface="Gill Sans MT" panose="020B0502020104020203" pitchFamily="34" charset="0"/>
              </a:rPr>
              <a:t>Pattern Recognition</a:t>
            </a:r>
          </a:p>
          <a:p>
            <a:r>
              <a:rPr lang="en-SG" dirty="0">
                <a:latin typeface="Gill Sans MT" panose="020B0502020104020203" pitchFamily="34" charset="0"/>
              </a:rPr>
              <a:t>Algorithm</a:t>
            </a:r>
          </a:p>
        </p:txBody>
      </p:sp>
    </p:spTree>
    <p:extLst>
      <p:ext uri="{BB962C8B-B14F-4D97-AF65-F5344CB8AC3E}">
        <p14:creationId xmlns:p14="http://schemas.microsoft.com/office/powerpoint/2010/main" val="79439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E247-BB00-48C6-8E74-D3DD58B8256A}"/>
              </a:ext>
            </a:extLst>
          </p:cNvPr>
          <p:cNvSpPr>
            <a:spLocks noGrp="1"/>
          </p:cNvSpPr>
          <p:nvPr>
            <p:ph type="title"/>
          </p:nvPr>
        </p:nvSpPr>
        <p:spPr>
          <a:xfrm>
            <a:off x="213692" y="2257426"/>
            <a:ext cx="8716617" cy="2037263"/>
          </a:xfrm>
        </p:spPr>
        <p:txBody>
          <a:bodyPr>
            <a:noAutofit/>
          </a:bodyPr>
          <a:lstStyle/>
          <a:p>
            <a:r>
              <a:rPr lang="en-SG" sz="2100" dirty="0">
                <a:latin typeface="Gill Sans MT" panose="020B0502020104020203" pitchFamily="34" charset="0"/>
              </a:rPr>
              <a:t>Given few examples – able to identify which one belongs to abstraction/decomposition/pattern recognition/algorithm</a:t>
            </a:r>
            <a:br>
              <a:rPr lang="en-SG" sz="2100" dirty="0">
                <a:latin typeface="Gill Sans MT" panose="020B0502020104020203" pitchFamily="34" charset="0"/>
              </a:rPr>
            </a:br>
            <a:r>
              <a:rPr lang="en-SG" sz="1500" dirty="0">
                <a:latin typeface="Gill Sans MT" panose="020B0502020104020203" pitchFamily="34" charset="0"/>
              </a:rPr>
              <a:t>Example: Mr Lim wants to buy a housing property in Singapore. How he can apply computational thinking to this task.</a:t>
            </a:r>
            <a:br>
              <a:rPr lang="en-SG" sz="1500" dirty="0">
                <a:latin typeface="Gill Sans MT" panose="020B0502020104020203" pitchFamily="34" charset="0"/>
              </a:rPr>
            </a:br>
            <a:endParaRPr lang="en-SG" sz="2100" dirty="0">
              <a:latin typeface="Gill Sans MT" panose="020B0502020104020203" pitchFamily="34" charset="0"/>
            </a:endParaRPr>
          </a:p>
        </p:txBody>
      </p:sp>
      <p:sp>
        <p:nvSpPr>
          <p:cNvPr id="4" name="Title 1">
            <a:extLst>
              <a:ext uri="{FF2B5EF4-FFF2-40B4-BE49-F238E27FC236}">
                <a16:creationId xmlns:a16="http://schemas.microsoft.com/office/drawing/2014/main" id="{98021517-5940-4AB6-A792-6B36E84A7B98}"/>
              </a:ext>
            </a:extLst>
          </p:cNvPr>
          <p:cNvSpPr txBox="1">
            <a:spLocks/>
          </p:cNvSpPr>
          <p:nvPr/>
        </p:nvSpPr>
        <p:spPr>
          <a:xfrm>
            <a:off x="213692" y="3915913"/>
            <a:ext cx="8706678" cy="173137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100" dirty="0">
                <a:latin typeface="Gill Sans MT" panose="020B0502020104020203" pitchFamily="34" charset="0"/>
              </a:rPr>
              <a:t>Given few examples – able to identify which one is the example of computational thinking approach</a:t>
            </a:r>
          </a:p>
        </p:txBody>
      </p:sp>
      <p:sp>
        <p:nvSpPr>
          <p:cNvPr id="6" name="Title 1">
            <a:extLst>
              <a:ext uri="{FF2B5EF4-FFF2-40B4-BE49-F238E27FC236}">
                <a16:creationId xmlns:a16="http://schemas.microsoft.com/office/drawing/2014/main" id="{2D8D0E88-5D7E-51C2-5955-BC4E20A83E60}"/>
              </a:ext>
            </a:extLst>
          </p:cNvPr>
          <p:cNvSpPr txBox="1">
            <a:spLocks/>
          </p:cNvSpPr>
          <p:nvPr/>
        </p:nvSpPr>
        <p:spPr>
          <a:xfrm>
            <a:off x="223631" y="1144243"/>
            <a:ext cx="8229600" cy="857250"/>
          </a:xfrm>
          <a:prstGeom prst="rect">
            <a:avLst/>
          </a:prstGeom>
        </p:spPr>
        <p:txBody>
          <a:bodyPr vert="horz" lIns="68580" tIns="34290" rIns="68580" bIns="34290" rtlCol="0" anchor="ctr">
            <a:normAutofit fontScale="90000" lnSpcReduction="10000"/>
          </a:bodyPr>
          <a:lst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a:lstStyle>
          <a:p>
            <a:r>
              <a:rPr lang="en-SG" sz="3000" dirty="0">
                <a:latin typeface="Gill Sans MT" panose="020B0502020104020203" pitchFamily="34" charset="0"/>
              </a:rPr>
              <a:t>Study few real-time examples where you apply computation thinking methods – some scenarios</a:t>
            </a:r>
          </a:p>
        </p:txBody>
      </p:sp>
    </p:spTree>
    <p:extLst>
      <p:ext uri="{BB962C8B-B14F-4D97-AF65-F5344CB8AC3E}">
        <p14:creationId xmlns:p14="http://schemas.microsoft.com/office/powerpoint/2010/main" val="408633085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D6EBCBD2-0AED-4307-9DB9-AC897D9A3B2D}" vid="{E2A88710-728B-449B-9470-7836A5BE7D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38542</TotalTime>
  <Words>1881</Words>
  <Application>Microsoft Office PowerPoint</Application>
  <PresentationFormat>On-screen Show (4:3)</PresentationFormat>
  <Paragraphs>235</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Helvetica Neue</vt:lpstr>
      <vt:lpstr>Arial</vt:lpstr>
      <vt:lpstr>Calibri</vt:lpstr>
      <vt:lpstr>Gill Sans MT</vt:lpstr>
      <vt:lpstr>Open Sans</vt:lpstr>
      <vt:lpstr>Verdana</vt:lpstr>
      <vt:lpstr>Theme1</vt:lpstr>
      <vt:lpstr>CC0002 Revision</vt:lpstr>
      <vt:lpstr>Topics: Module 1 – Module 7</vt:lpstr>
      <vt:lpstr>Materials to Study</vt:lpstr>
      <vt:lpstr>Module 1 </vt:lpstr>
      <vt:lpstr>The computational thinking process includes four key concepts: </vt:lpstr>
      <vt:lpstr>Which of the following are Not TRUE about decomposition? Select all that apply</vt:lpstr>
      <vt:lpstr>Study some scenario-based questions </vt:lpstr>
      <vt:lpstr>Study few real-time examples + 3D maze where you apply computation thinking methods</vt:lpstr>
      <vt:lpstr>Given few examples – able to identify which one belongs to abstraction/decomposition/pattern recognition/algorithm Example: Mr Lim wants to buy a housing property in Singapore. How he can apply computational thinking to this task. </vt:lpstr>
      <vt:lpstr>Module 2</vt:lpstr>
      <vt:lpstr>Which all of the following are used as steps in performing data analysis? Select all that apply</vt:lpstr>
      <vt:lpstr>SUM, COUNT, SORT Average/Mean and Standard Deviation </vt:lpstr>
      <vt:lpstr>Module 3</vt:lpstr>
      <vt:lpstr>Identity the measure to prevent phishing attack.</vt:lpstr>
      <vt:lpstr>To handle classified data, what level security should be adopted?</vt:lpstr>
      <vt:lpstr>Study VLM/Tutorial Questions</vt:lpstr>
      <vt:lpstr>Module 4</vt:lpstr>
      <vt:lpstr>Identify the ways/methods you take to spot a fake news. Select all that apply</vt:lpstr>
      <vt:lpstr>How to spot Fake News?</vt:lpstr>
      <vt:lpstr>Why do most people ignore false news on social media? </vt:lpstr>
      <vt:lpstr>Module 5</vt:lpstr>
      <vt:lpstr>According to de George’s criterion, identify all the important criterion that makes whistle blowing morally permissible. </vt:lpstr>
      <vt:lpstr>Which one of the following action interferes with a person’s informational privacy?</vt:lpstr>
      <vt:lpstr>Module 6</vt:lpstr>
      <vt:lpstr>What is the purpose of watermarking the image with the copyright notice?</vt:lpstr>
      <vt:lpstr>Which of the following statement is true about the law of contracts?</vt:lpstr>
      <vt:lpstr>PowerPoint Presentation</vt:lpstr>
      <vt:lpstr>Module 7</vt:lpstr>
      <vt:lpstr>Which of the following is TRUE about deep learning?</vt:lpstr>
      <vt:lpstr>Which of the following statement is NOT correct?</vt:lpstr>
      <vt:lpstr>Which of the following will be most challenging to achieve with AI technology?</vt:lpstr>
      <vt:lpstr>Quiz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CC0002 Revision</dc:title>
  <dc:creator>Vidya Sudarshan (Dr)</dc:creator>
  <cp:lastModifiedBy>Vidya Sudarshan (Dr)</cp:lastModifiedBy>
  <cp:revision>28</cp:revision>
  <dcterms:created xsi:type="dcterms:W3CDTF">2023-03-20T05:18:48Z</dcterms:created>
  <dcterms:modified xsi:type="dcterms:W3CDTF">2024-04-08T02:33:13Z</dcterms:modified>
</cp:coreProperties>
</file>