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78" r:id="rId14"/>
    <p:sldId id="267" r:id="rId15"/>
    <p:sldId id="268" r:id="rId16"/>
    <p:sldId id="269" r:id="rId17"/>
    <p:sldId id="270" r:id="rId18"/>
    <p:sldId id="271" r:id="rId19"/>
    <p:sldId id="272" r:id="rId20"/>
    <p:sldId id="273" r:id="rId21"/>
    <p:sldId id="276" r:id="rId22"/>
    <p:sldId id="277"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E77159-7D5C-461B-8572-81151E211DBF}" type="datetimeFigureOut">
              <a:rPr lang="en-SG" smtClean="0"/>
              <a:t>23/03/2024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376379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77159-7D5C-461B-8572-81151E211DBF}" type="datetimeFigureOut">
              <a:rPr lang="en-SG" smtClean="0"/>
              <a:t>23/03/2024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6245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1"/>
            <a:ext cx="109728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77159-7D5C-461B-8572-81151E211DBF}" type="datetimeFigureOut">
              <a:rPr lang="en-SG" smtClean="0"/>
              <a:t>23/03/2024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387896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E77159-7D5C-461B-8572-81151E211DBF}" type="datetimeFigureOut">
              <a:rPr lang="en-SG" smtClean="0"/>
              <a:t>23/03/2024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266472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499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94757"/>
            <a:ext cx="5386917"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5499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94757"/>
            <a:ext cx="5389033"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E77159-7D5C-461B-8572-81151E211DBF}" type="datetimeFigureOut">
              <a:rPr lang="en-SG" smtClean="0"/>
              <a:t>23/03/2024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125757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E77159-7D5C-461B-8572-81151E211DBF}" type="datetimeFigureOut">
              <a:rPr lang="en-SG" smtClean="0"/>
              <a:t>23/03/2024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409289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77159-7D5C-461B-8572-81151E211DBF}" type="datetimeFigureOut">
              <a:rPr lang="en-SG" smtClean="0"/>
              <a:t>23/03/2024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234210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88618"/>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788619"/>
            <a:ext cx="6815667"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2125147"/>
            <a:ext cx="4011084"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77159-7D5C-461B-8572-81151E211DBF}" type="datetimeFigureOut">
              <a:rPr lang="en-SG" smtClean="0"/>
              <a:t>23/03/2024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117462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77159-7D5C-461B-8572-81151E211DBF}" type="datetimeFigureOut">
              <a:rPr lang="en-SG" smtClean="0"/>
              <a:t>23/03/2024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48E943E-CD82-48FB-BF67-4F5D42C14B2F}" type="slidenum">
              <a:rPr lang="en-SG" smtClean="0"/>
              <a:t>‹#›</a:t>
            </a:fld>
            <a:endParaRPr lang="en-SG"/>
          </a:p>
        </p:txBody>
      </p:sp>
    </p:spTree>
    <p:extLst>
      <p:ext uri="{BB962C8B-B14F-4D97-AF65-F5344CB8AC3E}">
        <p14:creationId xmlns:p14="http://schemas.microsoft.com/office/powerpoint/2010/main" val="410011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63632"/>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889195"/>
            <a:ext cx="10972800" cy="3876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5815374"/>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8CE77159-7D5C-461B-8572-81151E211DBF}" type="datetimeFigureOut">
              <a:rPr lang="en-SG" smtClean="0"/>
              <a:t>23/03/2024</a:t>
            </a:fld>
            <a:endParaRPr lang="en-SG"/>
          </a:p>
        </p:txBody>
      </p:sp>
      <p:sp>
        <p:nvSpPr>
          <p:cNvPr id="5" name="Footer Placeholder 4"/>
          <p:cNvSpPr>
            <a:spLocks noGrp="1"/>
          </p:cNvSpPr>
          <p:nvPr>
            <p:ph type="ftr" sz="quarter" idx="3"/>
          </p:nvPr>
        </p:nvSpPr>
        <p:spPr>
          <a:xfrm>
            <a:off x="4165600" y="5815374"/>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SG"/>
          </a:p>
        </p:txBody>
      </p:sp>
      <p:sp>
        <p:nvSpPr>
          <p:cNvPr id="6" name="Slide Number Placeholder 5"/>
          <p:cNvSpPr>
            <a:spLocks noGrp="1"/>
          </p:cNvSpPr>
          <p:nvPr>
            <p:ph type="sldNum" sz="quarter" idx="4"/>
          </p:nvPr>
        </p:nvSpPr>
        <p:spPr>
          <a:xfrm>
            <a:off x="8737600" y="5815374"/>
            <a:ext cx="28448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D48E943E-CD82-48FB-BF67-4F5D42C14B2F}" type="slidenum">
              <a:rPr lang="en-SG" smtClean="0"/>
              <a:t>‹#›</a:t>
            </a:fld>
            <a:endParaRPr lang="en-SG"/>
          </a:p>
        </p:txBody>
      </p:sp>
      <p:pic>
        <p:nvPicPr>
          <p:cNvPr id="7" name="Picture 6" descr="NTU_PP_slide_Footer_sized.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327909"/>
            <a:ext cx="12192000" cy="537882"/>
          </a:xfrm>
          <a:prstGeom prst="rect">
            <a:avLst/>
          </a:prstGeom>
        </p:spPr>
      </p:pic>
    </p:spTree>
    <p:extLst>
      <p:ext uri="{BB962C8B-B14F-4D97-AF65-F5344CB8AC3E}">
        <p14:creationId xmlns:p14="http://schemas.microsoft.com/office/powerpoint/2010/main" val="54516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panose="020B0604030504040204" pitchFamily="34" charset="0"/>
          <a:ea typeface="Verdana" panose="020B0604030504040204" pitchFamily="34" charset="0"/>
          <a:cs typeface="+mn-cs"/>
        </a:defRPr>
      </a:lvl1pPr>
      <a:lvl2pPr marL="742950" indent="-285750" algn="l" defTabSz="457200" rtl="0" eaLnBrk="1" latinLnBrk="0" hangingPunct="1">
        <a:spcBef>
          <a:spcPct val="20000"/>
        </a:spcBef>
        <a:buFont typeface="Arial"/>
        <a:buChar char="–"/>
        <a:defRPr sz="2800" kern="1200">
          <a:solidFill>
            <a:schemeClr val="tx1"/>
          </a:solidFill>
          <a:latin typeface="Verdana" panose="020B0604030504040204" pitchFamily="34" charset="0"/>
          <a:ea typeface="Verdana" panose="020B0604030504040204" pitchFamily="34" charset="0"/>
          <a:cs typeface="+mn-cs"/>
        </a:defRPr>
      </a:lvl2pPr>
      <a:lvl3pPr marL="1143000" indent="-228600" algn="l" defTabSz="457200" rtl="0" eaLnBrk="1" latinLnBrk="0" hangingPunct="1">
        <a:spcBef>
          <a:spcPct val="20000"/>
        </a:spcBef>
        <a:buFont typeface="Arial"/>
        <a:buChar char="•"/>
        <a:defRPr sz="2400" kern="1200">
          <a:solidFill>
            <a:schemeClr val="tx1"/>
          </a:solidFill>
          <a:latin typeface="Verdana" panose="020B0604030504040204" pitchFamily="34" charset="0"/>
          <a:ea typeface="Verdana" panose="020B0604030504040204" pitchFamily="34" charset="0"/>
          <a:cs typeface="+mn-cs"/>
        </a:defRPr>
      </a:lvl3pPr>
      <a:lvl4pPr marL="16002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4pPr>
      <a:lvl5pPr marL="20574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F266-A198-AF25-4E6D-374823CFA840}"/>
              </a:ext>
            </a:extLst>
          </p:cNvPr>
          <p:cNvSpPr>
            <a:spLocks noGrp="1"/>
          </p:cNvSpPr>
          <p:nvPr>
            <p:ph type="ctrTitle"/>
          </p:nvPr>
        </p:nvSpPr>
        <p:spPr/>
        <p:txBody>
          <a:bodyPr/>
          <a:lstStyle/>
          <a:p>
            <a:pPr algn="ctr"/>
            <a:r>
              <a:rPr lang="en-SG" dirty="0">
                <a:latin typeface="Gill Sans MT" panose="020B0502020104020203" pitchFamily="34" charset="0"/>
              </a:rPr>
              <a:t>Module 1: Computational Thinking and Problem Solving</a:t>
            </a:r>
          </a:p>
        </p:txBody>
      </p:sp>
      <p:sp>
        <p:nvSpPr>
          <p:cNvPr id="3" name="Subtitle 2">
            <a:extLst>
              <a:ext uri="{FF2B5EF4-FFF2-40B4-BE49-F238E27FC236}">
                <a16:creationId xmlns:a16="http://schemas.microsoft.com/office/drawing/2014/main" id="{63572D8D-46A9-767A-B7F3-7EC807C6ED35}"/>
              </a:ext>
            </a:extLst>
          </p:cNvPr>
          <p:cNvSpPr>
            <a:spLocks noGrp="1"/>
          </p:cNvSpPr>
          <p:nvPr>
            <p:ph type="subTitle" idx="1"/>
          </p:nvPr>
        </p:nvSpPr>
        <p:spPr/>
        <p:txBody>
          <a:bodyPr/>
          <a:lstStyle/>
          <a:p>
            <a:r>
              <a:rPr lang="en-SG" dirty="0">
                <a:solidFill>
                  <a:schemeClr val="tx1"/>
                </a:solidFill>
                <a:latin typeface="Gill Sans MT" panose="020B0502020104020203" pitchFamily="34" charset="0"/>
              </a:rPr>
              <a:t>Week 2</a:t>
            </a:r>
          </a:p>
        </p:txBody>
      </p:sp>
    </p:spTree>
    <p:extLst>
      <p:ext uri="{BB962C8B-B14F-4D97-AF65-F5344CB8AC3E}">
        <p14:creationId xmlns:p14="http://schemas.microsoft.com/office/powerpoint/2010/main" val="246663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16A0-3D75-26EE-950B-62A80AE2A750}"/>
              </a:ext>
            </a:extLst>
          </p:cNvPr>
          <p:cNvSpPr>
            <a:spLocks noGrp="1"/>
          </p:cNvSpPr>
          <p:nvPr>
            <p:ph type="title"/>
          </p:nvPr>
        </p:nvSpPr>
        <p:spPr>
          <a:xfrm>
            <a:off x="609600" y="277882"/>
            <a:ext cx="10972800" cy="814799"/>
          </a:xfrm>
        </p:spPr>
        <p:txBody>
          <a:bodyPr>
            <a:normAutofit/>
          </a:bodyPr>
          <a:lstStyle/>
          <a:p>
            <a:pPr algn="ctr"/>
            <a:r>
              <a:rPr lang="en-SG" sz="3600" b="1" i="0" u="none" strike="noStrike" baseline="0" dirty="0">
                <a:latin typeface="Gill Sans MT" panose="020B0502020104020203" pitchFamily="34" charset="0"/>
              </a:rPr>
              <a:t>Pattern Recognition </a:t>
            </a:r>
            <a:endParaRPr lang="en-SG" sz="6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5AC62343-9ECF-5216-ABB0-B503E7BB9AF8}"/>
              </a:ext>
            </a:extLst>
          </p:cNvPr>
          <p:cNvSpPr>
            <a:spLocks noGrp="1"/>
          </p:cNvSpPr>
          <p:nvPr>
            <p:ph idx="1"/>
          </p:nvPr>
        </p:nvSpPr>
        <p:spPr>
          <a:xfrm>
            <a:off x="419100" y="1420883"/>
            <a:ext cx="11163300" cy="4344436"/>
          </a:xfrm>
        </p:spPr>
        <p:txBody>
          <a:bodyPr>
            <a:normAutofit lnSpcReduction="10000"/>
          </a:bodyPr>
          <a:lstStyle/>
          <a:p>
            <a:r>
              <a:rPr lang="en-SG" sz="2400" dirty="0">
                <a:latin typeface="Gill Sans MT" panose="020B0502020104020203" pitchFamily="34" charset="0"/>
              </a:rPr>
              <a:t>P</a:t>
            </a:r>
            <a:r>
              <a:rPr lang="en-SG" sz="2400" b="0" i="0" u="none" strike="noStrike" baseline="0" dirty="0">
                <a:latin typeface="Gill Sans MT" panose="020B0502020104020203" pitchFamily="34" charset="0"/>
              </a:rPr>
              <a:t>attern recognition is all about recognizing patterns. Specifically, with computational thinking, pattern recognition occurs as people study the different decomposed problems. </a:t>
            </a:r>
          </a:p>
          <a:p>
            <a:endParaRPr lang="en-SG" sz="2400" b="0" i="0" u="none" strike="noStrike" baseline="0" dirty="0">
              <a:latin typeface="Gill Sans MT" panose="020B0502020104020203" pitchFamily="34" charset="0"/>
            </a:endParaRPr>
          </a:p>
          <a:p>
            <a:r>
              <a:rPr lang="en-SG" sz="2400" b="0" i="0" u="none" strike="noStrike" baseline="0" dirty="0">
                <a:latin typeface="Gill Sans MT" panose="020B0502020104020203" pitchFamily="34" charset="0"/>
              </a:rPr>
              <a:t>Through analysis, students recognize patterns or connections among the different pieces of the larger problem. These patterns can be both shared similarities and shared differences. </a:t>
            </a:r>
          </a:p>
          <a:p>
            <a:endParaRPr lang="en-SG" sz="2400" b="0" i="0" u="none" strike="noStrike" baseline="0" dirty="0">
              <a:latin typeface="Gill Sans MT" panose="020B0502020104020203" pitchFamily="34" charset="0"/>
            </a:endParaRPr>
          </a:p>
          <a:p>
            <a:r>
              <a:rPr lang="en-SG" sz="2400" b="0" i="0" u="none" strike="noStrike" baseline="0" dirty="0">
                <a:latin typeface="Gill Sans MT" panose="020B0502020104020203" pitchFamily="34" charset="0"/>
              </a:rPr>
              <a:t>This concept is essential to building understanding amid dense information and goes well beyond recognizing patterns amongst sequences of numbers, characters, or symbols. </a:t>
            </a:r>
            <a:endParaRPr lang="en-SG" sz="4000" dirty="0">
              <a:latin typeface="Gill Sans MT" panose="020B0502020104020203" pitchFamily="34" charset="0"/>
            </a:endParaRPr>
          </a:p>
        </p:txBody>
      </p:sp>
    </p:spTree>
    <p:extLst>
      <p:ext uri="{BB962C8B-B14F-4D97-AF65-F5344CB8AC3E}">
        <p14:creationId xmlns:p14="http://schemas.microsoft.com/office/powerpoint/2010/main" val="225270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B0BC-B183-7E5F-1A2C-2919781FC043}"/>
              </a:ext>
            </a:extLst>
          </p:cNvPr>
          <p:cNvSpPr>
            <a:spLocks noGrp="1"/>
          </p:cNvSpPr>
          <p:nvPr>
            <p:ph type="title"/>
          </p:nvPr>
        </p:nvSpPr>
        <p:spPr>
          <a:xfrm>
            <a:off x="609600" y="325507"/>
            <a:ext cx="10972800" cy="1143000"/>
          </a:xfrm>
        </p:spPr>
        <p:txBody>
          <a:bodyPr>
            <a:normAutofit/>
          </a:bodyPr>
          <a:lstStyle/>
          <a:p>
            <a:pPr algn="ctr"/>
            <a:r>
              <a:rPr lang="en-SG" sz="2800" b="1" i="0" u="none" strike="noStrike" baseline="0" dirty="0">
                <a:latin typeface="Gill Sans MT" panose="020B0502020104020203" pitchFamily="34" charset="0"/>
              </a:rPr>
              <a:t>Examples of Pattern Recognition in Everyday Life </a:t>
            </a:r>
            <a:endParaRPr lang="en-SG" sz="54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E8F12305-5D82-2413-F960-7EBD7C636D3A}"/>
              </a:ext>
            </a:extLst>
          </p:cNvPr>
          <p:cNvSpPr>
            <a:spLocks noGrp="1"/>
          </p:cNvSpPr>
          <p:nvPr>
            <p:ph idx="1"/>
          </p:nvPr>
        </p:nvSpPr>
        <p:spPr/>
        <p:txBody>
          <a:bodyPr>
            <a:normAutofit/>
          </a:bodyPr>
          <a:lstStyle/>
          <a:p>
            <a:r>
              <a:rPr lang="en-SG" sz="2000" b="0" i="0" u="none" strike="noStrike" baseline="0" dirty="0">
                <a:latin typeface="Gill Sans MT" panose="020B0502020104020203" pitchFamily="34" charset="0"/>
              </a:rPr>
              <a:t>Pattern recognition is the foundation of our knowledge. As infants, we used patterns to make sense of the world around us, to begin to respond verbally and grow our language skills, to develop behavioural responses, and to cultivate connections in this world. </a:t>
            </a:r>
          </a:p>
          <a:p>
            <a:endParaRPr lang="en-SG" sz="2000" dirty="0">
              <a:latin typeface="Gill Sans MT" panose="020B0502020104020203" pitchFamily="34" charset="0"/>
            </a:endParaRPr>
          </a:p>
          <a:p>
            <a:r>
              <a:rPr lang="en-SG" sz="2000" b="0" i="0" u="none" strike="noStrike" baseline="0" dirty="0">
                <a:latin typeface="Gill Sans MT" panose="020B0502020104020203" pitchFamily="34" charset="0"/>
              </a:rPr>
              <a:t>Beyond this, pattern recognition also occurs when scientists try to identify the cause of a disease outbreak by looking for similarities in the different cases to determine the source of the outbreak. </a:t>
            </a:r>
          </a:p>
          <a:p>
            <a:pPr marL="0" indent="0">
              <a:buNone/>
            </a:pPr>
            <a:endParaRPr lang="en-SG" sz="2000" b="0" i="0" u="none" strike="noStrike" baseline="0" dirty="0">
              <a:latin typeface="Gill Sans MT" panose="020B0502020104020203" pitchFamily="34" charset="0"/>
            </a:endParaRPr>
          </a:p>
          <a:p>
            <a:r>
              <a:rPr lang="en-SG" sz="2000" b="0" i="0" u="none" strike="noStrike" baseline="0" dirty="0">
                <a:latin typeface="Gill Sans MT" panose="020B0502020104020203" pitchFamily="34" charset="0"/>
              </a:rPr>
              <a:t>Additionally, when Netflix recommends shows based on your interests, the technology (Artificial Intelligence and Machine Learning) relies on pattern recognition. </a:t>
            </a:r>
            <a:endParaRPr lang="en-SG" sz="3600" dirty="0">
              <a:latin typeface="Gill Sans MT" panose="020B0502020104020203" pitchFamily="34" charset="0"/>
            </a:endParaRPr>
          </a:p>
        </p:txBody>
      </p:sp>
    </p:spTree>
    <p:extLst>
      <p:ext uri="{BB962C8B-B14F-4D97-AF65-F5344CB8AC3E}">
        <p14:creationId xmlns:p14="http://schemas.microsoft.com/office/powerpoint/2010/main" val="136151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C601-CECD-102F-3784-4DB79825ECFF}"/>
              </a:ext>
            </a:extLst>
          </p:cNvPr>
          <p:cNvSpPr>
            <a:spLocks noGrp="1"/>
          </p:cNvSpPr>
          <p:nvPr>
            <p:ph type="title"/>
          </p:nvPr>
        </p:nvSpPr>
        <p:spPr>
          <a:xfrm>
            <a:off x="6362700" y="247650"/>
            <a:ext cx="5219699" cy="1458982"/>
          </a:xfrm>
        </p:spPr>
        <p:txBody>
          <a:bodyPr>
            <a:normAutofit/>
          </a:bodyPr>
          <a:lstStyle/>
          <a:p>
            <a:pPr algn="r"/>
            <a:r>
              <a:rPr lang="en-SG" sz="2400" b="1" i="0" u="none" strike="noStrike" baseline="0" dirty="0">
                <a:latin typeface="Gill Sans MT" panose="020B0502020104020203" pitchFamily="34" charset="0"/>
              </a:rPr>
              <a:t>Examples of Pattern Recognition in Curriculum </a:t>
            </a:r>
            <a:endParaRPr lang="en-SG" sz="48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C3C4F77E-4062-1282-36BA-9AD632FA82A0}"/>
              </a:ext>
            </a:extLst>
          </p:cNvPr>
          <p:cNvSpPr>
            <a:spLocks noGrp="1"/>
          </p:cNvSpPr>
          <p:nvPr>
            <p:ph idx="1"/>
          </p:nvPr>
        </p:nvSpPr>
        <p:spPr/>
        <p:txBody>
          <a:bodyPr/>
          <a:lstStyle/>
          <a:p>
            <a:endParaRPr lang="en-SG" dirty="0"/>
          </a:p>
        </p:txBody>
      </p:sp>
      <p:pic>
        <p:nvPicPr>
          <p:cNvPr id="5" name="Picture 4">
            <a:extLst>
              <a:ext uri="{FF2B5EF4-FFF2-40B4-BE49-F238E27FC236}">
                <a16:creationId xmlns:a16="http://schemas.microsoft.com/office/drawing/2014/main" id="{6BDDA094-C014-4441-0172-98166C86234C}"/>
              </a:ext>
            </a:extLst>
          </p:cNvPr>
          <p:cNvPicPr>
            <a:picLocks noChangeAspect="1"/>
          </p:cNvPicPr>
          <p:nvPr/>
        </p:nvPicPr>
        <p:blipFill>
          <a:blip r:embed="rId2"/>
          <a:stretch>
            <a:fillRect/>
          </a:stretch>
        </p:blipFill>
        <p:spPr>
          <a:xfrm>
            <a:off x="1" y="0"/>
            <a:ext cx="6362700" cy="3620301"/>
          </a:xfrm>
          <a:prstGeom prst="rect">
            <a:avLst/>
          </a:prstGeom>
        </p:spPr>
      </p:pic>
      <p:pic>
        <p:nvPicPr>
          <p:cNvPr id="7" name="Picture 6">
            <a:extLst>
              <a:ext uri="{FF2B5EF4-FFF2-40B4-BE49-F238E27FC236}">
                <a16:creationId xmlns:a16="http://schemas.microsoft.com/office/drawing/2014/main" id="{41382C7E-DC14-CC4B-7722-7D01981C03A2}"/>
              </a:ext>
            </a:extLst>
          </p:cNvPr>
          <p:cNvPicPr>
            <a:picLocks noChangeAspect="1"/>
          </p:cNvPicPr>
          <p:nvPr/>
        </p:nvPicPr>
        <p:blipFill>
          <a:blip r:embed="rId3"/>
          <a:stretch>
            <a:fillRect/>
          </a:stretch>
        </p:blipFill>
        <p:spPr>
          <a:xfrm>
            <a:off x="5791200" y="3105904"/>
            <a:ext cx="6400800" cy="3771145"/>
          </a:xfrm>
          <a:prstGeom prst="rect">
            <a:avLst/>
          </a:prstGeom>
        </p:spPr>
      </p:pic>
    </p:spTree>
    <p:extLst>
      <p:ext uri="{BB962C8B-B14F-4D97-AF65-F5344CB8AC3E}">
        <p14:creationId xmlns:p14="http://schemas.microsoft.com/office/powerpoint/2010/main" val="348163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431E-C08B-F8A6-5D91-55AC306DAA1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88EA15F-FA4B-85A8-4502-F6662749EA01}"/>
              </a:ext>
            </a:extLst>
          </p:cNvPr>
          <p:cNvSpPr>
            <a:spLocks noGrp="1"/>
          </p:cNvSpPr>
          <p:nvPr>
            <p:ph idx="1"/>
          </p:nvPr>
        </p:nvSpPr>
        <p:spPr/>
        <p:txBody>
          <a:bodyPr/>
          <a:lstStyle/>
          <a:p>
            <a:endParaRPr lang="en-SG"/>
          </a:p>
        </p:txBody>
      </p:sp>
      <p:pic>
        <p:nvPicPr>
          <p:cNvPr id="2050" name="Picture 2" descr="A sample paragraph written in English with jumbled up letters within the same word, and still human beings can read this paragraph effortlessly">
            <a:extLst>
              <a:ext uri="{FF2B5EF4-FFF2-40B4-BE49-F238E27FC236}">
                <a16:creationId xmlns:a16="http://schemas.microsoft.com/office/drawing/2014/main" id="{90B9AB15-C5A9-6D7A-CA84-289DBD8F5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338" y="0"/>
            <a:ext cx="57753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54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C0DB-25F2-F9FA-0734-1C3A53FEE135}"/>
              </a:ext>
            </a:extLst>
          </p:cNvPr>
          <p:cNvSpPr>
            <a:spLocks noGrp="1"/>
          </p:cNvSpPr>
          <p:nvPr>
            <p:ph type="title"/>
          </p:nvPr>
        </p:nvSpPr>
        <p:spPr>
          <a:xfrm>
            <a:off x="609600" y="211206"/>
            <a:ext cx="10972800" cy="950843"/>
          </a:xfrm>
        </p:spPr>
        <p:txBody>
          <a:bodyPr>
            <a:normAutofit/>
          </a:bodyPr>
          <a:lstStyle/>
          <a:p>
            <a:pPr algn="ctr"/>
            <a:r>
              <a:rPr lang="en-SG" sz="3600" b="1" i="0" u="none" strike="noStrike" baseline="0" dirty="0">
                <a:latin typeface="Gill Sans MT" panose="020B0502020104020203" pitchFamily="34" charset="0"/>
              </a:rPr>
              <a:t>Abstraction </a:t>
            </a:r>
            <a:endParaRPr lang="en-SG" sz="6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D35BD4D0-5EA9-C90B-9E15-A9CE64FEAB4E}"/>
              </a:ext>
            </a:extLst>
          </p:cNvPr>
          <p:cNvSpPr>
            <a:spLocks noGrp="1"/>
          </p:cNvSpPr>
          <p:nvPr>
            <p:ph idx="1"/>
          </p:nvPr>
        </p:nvSpPr>
        <p:spPr/>
        <p:txBody>
          <a:bodyPr>
            <a:normAutofit fontScale="92500" lnSpcReduction="20000"/>
          </a:bodyPr>
          <a:lstStyle/>
          <a:p>
            <a:r>
              <a:rPr lang="en-SG" sz="2800" b="0" i="0" u="none" strike="noStrike" baseline="0" dirty="0">
                <a:latin typeface="Gill Sans MT" panose="020B0502020104020203" pitchFamily="34" charset="0"/>
              </a:rPr>
              <a:t>Abstraction enables us to navigate complexity and find relevance and clarity at scale. </a:t>
            </a:r>
          </a:p>
          <a:p>
            <a:endParaRPr lang="en-SG" sz="2800" b="0" i="0" u="none" strike="noStrike" baseline="0" dirty="0">
              <a:latin typeface="Gill Sans MT" panose="020B0502020104020203" pitchFamily="34" charset="0"/>
            </a:endParaRPr>
          </a:p>
          <a:p>
            <a:r>
              <a:rPr lang="en-SG" sz="2800" b="0" i="0" u="none" strike="noStrike" baseline="0" dirty="0">
                <a:latin typeface="Gill Sans MT" panose="020B0502020104020203" pitchFamily="34" charset="0"/>
              </a:rPr>
              <a:t>Decomposition and pattern recognition broke down the complex, and abstraction figures out how to work with the different parts efficiently and accurately. </a:t>
            </a:r>
          </a:p>
          <a:p>
            <a:endParaRPr lang="en-SG" sz="2800" b="0" i="0" u="none" strike="noStrike" baseline="0" dirty="0">
              <a:latin typeface="Gill Sans MT" panose="020B0502020104020203" pitchFamily="34" charset="0"/>
            </a:endParaRPr>
          </a:p>
          <a:p>
            <a:r>
              <a:rPr lang="en-SG" sz="2800" b="0" i="0" u="none" strike="noStrike" baseline="0" dirty="0">
                <a:latin typeface="Gill Sans MT" panose="020B0502020104020203" pitchFamily="34" charset="0"/>
              </a:rPr>
              <a:t>This process occurs through filtering out the extraneous and irrelevant in order to identify what’s most important and connect each decomposed problem. </a:t>
            </a:r>
            <a:endParaRPr lang="en-SG" sz="4400" dirty="0">
              <a:latin typeface="Gill Sans MT" panose="020B0502020104020203" pitchFamily="34" charset="0"/>
            </a:endParaRPr>
          </a:p>
        </p:txBody>
      </p:sp>
    </p:spTree>
    <p:extLst>
      <p:ext uri="{BB962C8B-B14F-4D97-AF65-F5344CB8AC3E}">
        <p14:creationId xmlns:p14="http://schemas.microsoft.com/office/powerpoint/2010/main" val="241051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407F-E636-81F6-A1E6-65ED9FE4DD53}"/>
              </a:ext>
            </a:extLst>
          </p:cNvPr>
          <p:cNvSpPr>
            <a:spLocks noGrp="1"/>
          </p:cNvSpPr>
          <p:nvPr>
            <p:ph type="title"/>
          </p:nvPr>
        </p:nvSpPr>
        <p:spPr/>
        <p:txBody>
          <a:bodyPr>
            <a:normAutofit/>
          </a:bodyPr>
          <a:lstStyle/>
          <a:p>
            <a:pPr algn="ctr"/>
            <a:r>
              <a:rPr lang="en-SG" sz="2800" b="1" i="0" u="none" strike="noStrike" baseline="0" dirty="0">
                <a:latin typeface="Gill Sans MT" panose="020B0502020104020203" pitchFamily="34" charset="0"/>
              </a:rPr>
              <a:t>Examples of Abstraction in Everyday Life </a:t>
            </a:r>
            <a:endParaRPr lang="en-SG" sz="54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8EC3C4FC-D5EB-CBB1-85B9-321037B1CE98}"/>
              </a:ext>
            </a:extLst>
          </p:cNvPr>
          <p:cNvSpPr>
            <a:spLocks noGrp="1"/>
          </p:cNvSpPr>
          <p:nvPr>
            <p:ph idx="1"/>
          </p:nvPr>
        </p:nvSpPr>
        <p:spPr/>
        <p:txBody>
          <a:bodyPr>
            <a:normAutofit/>
          </a:bodyPr>
          <a:lstStyle/>
          <a:p>
            <a:r>
              <a:rPr lang="en-SG" sz="2400" b="0" i="0" u="none" strike="noStrike" baseline="0" dirty="0">
                <a:latin typeface="Gill Sans MT" panose="020B0502020104020203" pitchFamily="34" charset="0"/>
              </a:rPr>
              <a:t>Educators use abstraction when looking at vast sets of student data to focus on the most relevant numbers and trends. </a:t>
            </a:r>
            <a:endParaRPr lang="en-SG" sz="4000" dirty="0">
              <a:latin typeface="Gill Sans MT" panose="020B0502020104020203" pitchFamily="34" charset="0"/>
            </a:endParaRPr>
          </a:p>
        </p:txBody>
      </p:sp>
    </p:spTree>
    <p:extLst>
      <p:ext uri="{BB962C8B-B14F-4D97-AF65-F5344CB8AC3E}">
        <p14:creationId xmlns:p14="http://schemas.microsoft.com/office/powerpoint/2010/main" val="159917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C438-3665-8730-F793-9E6782BC5B1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39B58A8-D671-633E-534C-6FD044AE93EB}"/>
              </a:ext>
            </a:extLst>
          </p:cNvPr>
          <p:cNvSpPr>
            <a:spLocks noGrp="1"/>
          </p:cNvSpPr>
          <p:nvPr>
            <p:ph idx="1"/>
          </p:nvPr>
        </p:nvSpPr>
        <p:spPr/>
        <p:txBody>
          <a:bodyPr/>
          <a:lstStyle/>
          <a:p>
            <a:endParaRPr lang="en-SG" dirty="0"/>
          </a:p>
        </p:txBody>
      </p:sp>
      <p:pic>
        <p:nvPicPr>
          <p:cNvPr id="5" name="Picture 4">
            <a:extLst>
              <a:ext uri="{FF2B5EF4-FFF2-40B4-BE49-F238E27FC236}">
                <a16:creationId xmlns:a16="http://schemas.microsoft.com/office/drawing/2014/main" id="{12604322-56B3-E2EF-7EB0-76C9248F7004}"/>
              </a:ext>
            </a:extLst>
          </p:cNvPr>
          <p:cNvPicPr>
            <a:picLocks noChangeAspect="1"/>
          </p:cNvPicPr>
          <p:nvPr/>
        </p:nvPicPr>
        <p:blipFill>
          <a:blip r:embed="rId2"/>
          <a:stretch>
            <a:fillRect/>
          </a:stretch>
        </p:blipFill>
        <p:spPr>
          <a:xfrm>
            <a:off x="0" y="0"/>
            <a:ext cx="6305550" cy="3177342"/>
          </a:xfrm>
          <a:prstGeom prst="rect">
            <a:avLst/>
          </a:prstGeom>
        </p:spPr>
      </p:pic>
      <p:pic>
        <p:nvPicPr>
          <p:cNvPr id="7" name="Picture 6">
            <a:extLst>
              <a:ext uri="{FF2B5EF4-FFF2-40B4-BE49-F238E27FC236}">
                <a16:creationId xmlns:a16="http://schemas.microsoft.com/office/drawing/2014/main" id="{C7FAB009-72F9-38C8-4626-5295EBDA0558}"/>
              </a:ext>
            </a:extLst>
          </p:cNvPr>
          <p:cNvPicPr>
            <a:picLocks noChangeAspect="1"/>
          </p:cNvPicPr>
          <p:nvPr/>
        </p:nvPicPr>
        <p:blipFill>
          <a:blip r:embed="rId3"/>
          <a:stretch>
            <a:fillRect/>
          </a:stretch>
        </p:blipFill>
        <p:spPr>
          <a:xfrm>
            <a:off x="5876924" y="2828146"/>
            <a:ext cx="6315075" cy="4029853"/>
          </a:xfrm>
          <a:prstGeom prst="rect">
            <a:avLst/>
          </a:prstGeom>
        </p:spPr>
      </p:pic>
    </p:spTree>
    <p:extLst>
      <p:ext uri="{BB962C8B-B14F-4D97-AF65-F5344CB8AC3E}">
        <p14:creationId xmlns:p14="http://schemas.microsoft.com/office/powerpoint/2010/main" val="404636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7BAA-4339-3BC0-8231-1AB367E85DD4}"/>
              </a:ext>
            </a:extLst>
          </p:cNvPr>
          <p:cNvSpPr>
            <a:spLocks noGrp="1"/>
          </p:cNvSpPr>
          <p:nvPr>
            <p:ph type="title"/>
          </p:nvPr>
        </p:nvSpPr>
        <p:spPr>
          <a:xfrm>
            <a:off x="609600" y="0"/>
            <a:ext cx="10972800" cy="1143000"/>
          </a:xfrm>
        </p:spPr>
        <p:txBody>
          <a:bodyPr>
            <a:normAutofit/>
          </a:bodyPr>
          <a:lstStyle/>
          <a:p>
            <a:pPr algn="ctr"/>
            <a:r>
              <a:rPr lang="en-SG" sz="3200" b="1" i="0" u="none" strike="noStrike" baseline="0" dirty="0">
                <a:latin typeface="Gill Sans MT" panose="020B0502020104020203" pitchFamily="34" charset="0"/>
              </a:rPr>
              <a:t>Algorithmic Thinking </a:t>
            </a:r>
            <a:endParaRPr lang="en-SG" sz="60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513B7A2D-37D8-BDEA-DC2A-EC666B3EB03F}"/>
              </a:ext>
            </a:extLst>
          </p:cNvPr>
          <p:cNvSpPr>
            <a:spLocks noGrp="1"/>
          </p:cNvSpPr>
          <p:nvPr>
            <p:ph idx="1"/>
          </p:nvPr>
        </p:nvSpPr>
        <p:spPr>
          <a:xfrm>
            <a:off x="200025" y="1143001"/>
            <a:ext cx="11382375" cy="4622318"/>
          </a:xfrm>
        </p:spPr>
        <p:txBody>
          <a:bodyPr>
            <a:normAutofit/>
          </a:bodyPr>
          <a:lstStyle/>
          <a:p>
            <a:r>
              <a:rPr lang="en-SG" sz="2400" b="0" i="0" u="none" strike="noStrike" baseline="0" dirty="0">
                <a:latin typeface="Gill Sans MT" panose="020B0502020104020203" pitchFamily="34" charset="0"/>
              </a:rPr>
              <a:t>An algorithm is a process or formula for calculating answers, sorting data, and automating tasks; and algorithmic thinking is the process for developing an algorithm. </a:t>
            </a:r>
          </a:p>
          <a:p>
            <a:endParaRPr lang="en-SG" sz="2400" b="0" i="0" u="none" strike="noStrike" baseline="0" dirty="0">
              <a:latin typeface="Gill Sans MT" panose="020B0502020104020203" pitchFamily="34" charset="0"/>
            </a:endParaRPr>
          </a:p>
          <a:p>
            <a:r>
              <a:rPr lang="en-SG" sz="2400" b="0" i="0" u="none" strike="noStrike" baseline="0" dirty="0">
                <a:latin typeface="Gill Sans MT" panose="020B0502020104020203" pitchFamily="34" charset="0"/>
              </a:rPr>
              <a:t>With algorithmic thinking, we can construct a step-by-step process for solving a problem so that the work is replicable by humans or computers. </a:t>
            </a:r>
          </a:p>
          <a:p>
            <a:endParaRPr lang="en-SG" sz="2400" dirty="0">
              <a:latin typeface="Gill Sans MT" panose="020B0502020104020203" pitchFamily="34" charset="0"/>
            </a:endParaRPr>
          </a:p>
          <a:p>
            <a:r>
              <a:rPr lang="en-SG" sz="2400" b="0" i="0" u="none" strike="noStrike" baseline="0" dirty="0">
                <a:latin typeface="Gill Sans MT" panose="020B0502020104020203" pitchFamily="34" charset="0"/>
              </a:rPr>
              <a:t>algorithmic thinking is not solving for a specific answer; instead, it solves how to build a sequential, complete, and replicable process that has an end point – an algorithm. </a:t>
            </a:r>
          </a:p>
          <a:p>
            <a:endParaRPr lang="en-SG" sz="2400" dirty="0">
              <a:latin typeface="Gill Sans MT" panose="020B0502020104020203" pitchFamily="34" charset="0"/>
            </a:endParaRPr>
          </a:p>
          <a:p>
            <a:r>
              <a:rPr lang="en-SG" sz="2400" b="0" i="0" u="none" strike="noStrike" baseline="0" dirty="0">
                <a:latin typeface="Gill Sans MT" panose="020B0502020104020203" pitchFamily="34" charset="0"/>
              </a:rPr>
              <a:t>Designing an algorithm helps students to both communicate and interpret clear instructions for a predictable, reliable output. </a:t>
            </a:r>
            <a:endParaRPr lang="en-SG" sz="4000" dirty="0">
              <a:latin typeface="Gill Sans MT" panose="020B0502020104020203" pitchFamily="34" charset="0"/>
            </a:endParaRPr>
          </a:p>
        </p:txBody>
      </p:sp>
    </p:spTree>
    <p:extLst>
      <p:ext uri="{BB962C8B-B14F-4D97-AF65-F5344CB8AC3E}">
        <p14:creationId xmlns:p14="http://schemas.microsoft.com/office/powerpoint/2010/main" val="884914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5013-FE58-851C-C188-9A67406CC6C9}"/>
              </a:ext>
            </a:extLst>
          </p:cNvPr>
          <p:cNvSpPr>
            <a:spLocks noGrp="1"/>
          </p:cNvSpPr>
          <p:nvPr>
            <p:ph type="title"/>
          </p:nvPr>
        </p:nvSpPr>
        <p:spPr>
          <a:xfrm>
            <a:off x="609600" y="160336"/>
            <a:ext cx="10972800" cy="1143000"/>
          </a:xfrm>
        </p:spPr>
        <p:txBody>
          <a:bodyPr anchor="ctr">
            <a:normAutofit/>
          </a:bodyPr>
          <a:lstStyle/>
          <a:p>
            <a:pPr algn="ctr"/>
            <a:r>
              <a:rPr lang="en-SG" sz="3200" b="1" i="0" u="none" strike="noStrike" baseline="0" dirty="0">
                <a:latin typeface="Gill Sans MT" panose="020B0502020104020203" pitchFamily="34" charset="0"/>
              </a:rPr>
              <a:t>Examples of Algorithms in Everyday Life </a:t>
            </a:r>
            <a:endParaRPr lang="en-SG" sz="3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4CF4B814-98CE-0B83-8B84-38AF632A657D}"/>
              </a:ext>
            </a:extLst>
          </p:cNvPr>
          <p:cNvSpPr>
            <a:spLocks noGrp="1"/>
          </p:cNvSpPr>
          <p:nvPr>
            <p:ph sz="half" idx="1"/>
          </p:nvPr>
        </p:nvSpPr>
        <p:spPr>
          <a:xfrm>
            <a:off x="609600" y="1600201"/>
            <a:ext cx="5384800" cy="4525963"/>
          </a:xfrm>
        </p:spPr>
        <p:txBody>
          <a:bodyPr>
            <a:normAutofit/>
          </a:bodyPr>
          <a:lstStyle/>
          <a:p>
            <a:r>
              <a:rPr lang="en-SG" b="0" i="0" u="none" strike="noStrike" baseline="0" dirty="0">
                <a:latin typeface="Gill Sans MT" panose="020B0502020104020203" pitchFamily="34" charset="0"/>
              </a:rPr>
              <a:t>If you’re an amateur chef, you follow recipes and directions for preparing food, and that’s an algorithm. </a:t>
            </a:r>
            <a:endParaRPr lang="en-SG" dirty="0">
              <a:latin typeface="Gill Sans MT" panose="020B0502020104020203" pitchFamily="34" charset="0"/>
            </a:endParaRPr>
          </a:p>
        </p:txBody>
      </p:sp>
      <p:pic>
        <p:nvPicPr>
          <p:cNvPr id="5" name="Picture 4" descr="Diagram&#10;&#10;Description automatically generated">
            <a:extLst>
              <a:ext uri="{FF2B5EF4-FFF2-40B4-BE49-F238E27FC236}">
                <a16:creationId xmlns:a16="http://schemas.microsoft.com/office/drawing/2014/main" id="{0128BFFB-7C27-D3B0-A78C-8A4C518D669D}"/>
              </a:ext>
            </a:extLst>
          </p:cNvPr>
          <p:cNvPicPr>
            <a:picLocks noChangeAspect="1"/>
          </p:cNvPicPr>
          <p:nvPr/>
        </p:nvPicPr>
        <p:blipFill>
          <a:blip r:embed="rId2"/>
          <a:stretch>
            <a:fillRect/>
          </a:stretch>
        </p:blipFill>
        <p:spPr>
          <a:xfrm>
            <a:off x="6197600" y="1985234"/>
            <a:ext cx="5384800" cy="3755897"/>
          </a:xfrm>
          <a:prstGeom prst="rect">
            <a:avLst/>
          </a:prstGeom>
          <a:noFill/>
        </p:spPr>
      </p:pic>
    </p:spTree>
    <p:extLst>
      <p:ext uri="{BB962C8B-B14F-4D97-AF65-F5344CB8AC3E}">
        <p14:creationId xmlns:p14="http://schemas.microsoft.com/office/powerpoint/2010/main" val="45345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6E59-08DD-EED8-72CF-9ADB1E24C93E}"/>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1EEC4BC-C19B-F7E2-82AE-0BE8ECB91308}"/>
              </a:ext>
            </a:extLst>
          </p:cNvPr>
          <p:cNvSpPr>
            <a:spLocks noGrp="1"/>
          </p:cNvSpPr>
          <p:nvPr>
            <p:ph sz="half" idx="1"/>
          </p:nvPr>
        </p:nvSpPr>
        <p:spPr>
          <a:xfrm>
            <a:off x="609599" y="1600201"/>
            <a:ext cx="10972799" cy="4525963"/>
          </a:xfrm>
        </p:spPr>
        <p:txBody>
          <a:bodyPr/>
          <a:lstStyle/>
          <a:p>
            <a:endParaRPr lang="en-SG" dirty="0"/>
          </a:p>
        </p:txBody>
      </p:sp>
      <p:pic>
        <p:nvPicPr>
          <p:cNvPr id="6" name="Picture 5">
            <a:extLst>
              <a:ext uri="{FF2B5EF4-FFF2-40B4-BE49-F238E27FC236}">
                <a16:creationId xmlns:a16="http://schemas.microsoft.com/office/drawing/2014/main" id="{443CBB3A-6091-F480-89DC-F1D750C2D181}"/>
              </a:ext>
            </a:extLst>
          </p:cNvPr>
          <p:cNvPicPr>
            <a:picLocks noChangeAspect="1"/>
          </p:cNvPicPr>
          <p:nvPr/>
        </p:nvPicPr>
        <p:blipFill>
          <a:blip r:embed="rId2"/>
          <a:stretch>
            <a:fillRect/>
          </a:stretch>
        </p:blipFill>
        <p:spPr>
          <a:xfrm>
            <a:off x="1" y="0"/>
            <a:ext cx="6591300" cy="3463664"/>
          </a:xfrm>
          <a:prstGeom prst="rect">
            <a:avLst/>
          </a:prstGeom>
        </p:spPr>
      </p:pic>
      <p:pic>
        <p:nvPicPr>
          <p:cNvPr id="8" name="Picture 7">
            <a:extLst>
              <a:ext uri="{FF2B5EF4-FFF2-40B4-BE49-F238E27FC236}">
                <a16:creationId xmlns:a16="http://schemas.microsoft.com/office/drawing/2014/main" id="{2390F3C1-E7C7-A872-64EB-29B6B14EE409}"/>
              </a:ext>
            </a:extLst>
          </p:cNvPr>
          <p:cNvPicPr>
            <a:picLocks noChangeAspect="1"/>
          </p:cNvPicPr>
          <p:nvPr/>
        </p:nvPicPr>
        <p:blipFill>
          <a:blip r:embed="rId3"/>
          <a:stretch>
            <a:fillRect/>
          </a:stretch>
        </p:blipFill>
        <p:spPr>
          <a:xfrm>
            <a:off x="6095999" y="3119122"/>
            <a:ext cx="6095997" cy="3738878"/>
          </a:xfrm>
          <a:prstGeom prst="rect">
            <a:avLst/>
          </a:prstGeom>
        </p:spPr>
      </p:pic>
    </p:spTree>
    <p:extLst>
      <p:ext uri="{BB962C8B-B14F-4D97-AF65-F5344CB8AC3E}">
        <p14:creationId xmlns:p14="http://schemas.microsoft.com/office/powerpoint/2010/main" val="394374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124D-177C-836F-9988-1A420A8BE594}"/>
              </a:ext>
            </a:extLst>
          </p:cNvPr>
          <p:cNvSpPr>
            <a:spLocks noGrp="1"/>
          </p:cNvSpPr>
          <p:nvPr>
            <p:ph type="title"/>
          </p:nvPr>
        </p:nvSpPr>
        <p:spPr/>
        <p:txBody>
          <a:bodyPr/>
          <a:lstStyle/>
          <a:p>
            <a:r>
              <a:rPr lang="en-SG" dirty="0">
                <a:latin typeface="Gill Sans MT" panose="020B0502020104020203" pitchFamily="34" charset="0"/>
              </a:rPr>
              <a:t>Overview</a:t>
            </a:r>
          </a:p>
        </p:txBody>
      </p:sp>
      <p:sp>
        <p:nvSpPr>
          <p:cNvPr id="3" name="Content Placeholder 2">
            <a:extLst>
              <a:ext uri="{FF2B5EF4-FFF2-40B4-BE49-F238E27FC236}">
                <a16:creationId xmlns:a16="http://schemas.microsoft.com/office/drawing/2014/main" id="{B5AD7350-AAB8-9A83-E80C-00187F124C00}"/>
              </a:ext>
            </a:extLst>
          </p:cNvPr>
          <p:cNvSpPr>
            <a:spLocks noGrp="1"/>
          </p:cNvSpPr>
          <p:nvPr>
            <p:ph idx="1"/>
          </p:nvPr>
        </p:nvSpPr>
        <p:spPr/>
        <p:txBody>
          <a:bodyPr/>
          <a:lstStyle/>
          <a:p>
            <a:r>
              <a:rPr lang="en-SG" dirty="0">
                <a:latin typeface="Gill Sans MT" panose="020B0502020104020203" pitchFamily="34" charset="0"/>
              </a:rPr>
              <a:t>What is CT?</a:t>
            </a:r>
          </a:p>
          <a:p>
            <a:r>
              <a:rPr lang="en-SG" dirty="0">
                <a:latin typeface="Gill Sans MT" panose="020B0502020104020203" pitchFamily="34" charset="0"/>
              </a:rPr>
              <a:t>Why it is important?</a:t>
            </a:r>
          </a:p>
          <a:p>
            <a:r>
              <a:rPr lang="en-SG" dirty="0">
                <a:latin typeface="Gill Sans MT" panose="020B0502020104020203" pitchFamily="34" charset="0"/>
              </a:rPr>
              <a:t>Steps it involves? Why we need these steps/ advantage of each steps/What each step does?</a:t>
            </a:r>
          </a:p>
          <a:p>
            <a:r>
              <a:rPr lang="en-SG" dirty="0">
                <a:latin typeface="Gill Sans MT" panose="020B0502020104020203" pitchFamily="34" charset="0"/>
              </a:rPr>
              <a:t>Applications?</a:t>
            </a:r>
          </a:p>
          <a:p>
            <a:endParaRPr lang="en-SG" dirty="0">
              <a:latin typeface="Gill Sans MT" panose="020B0502020104020203" pitchFamily="34" charset="0"/>
            </a:endParaRPr>
          </a:p>
        </p:txBody>
      </p:sp>
    </p:spTree>
    <p:extLst>
      <p:ext uri="{BB962C8B-B14F-4D97-AF65-F5344CB8AC3E}">
        <p14:creationId xmlns:p14="http://schemas.microsoft.com/office/powerpoint/2010/main" val="277564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9052-1836-CBBC-89E6-D07C78398980}"/>
              </a:ext>
            </a:extLst>
          </p:cNvPr>
          <p:cNvSpPr>
            <a:spLocks noGrp="1"/>
          </p:cNvSpPr>
          <p:nvPr>
            <p:ph type="title"/>
          </p:nvPr>
        </p:nvSpPr>
        <p:spPr>
          <a:xfrm>
            <a:off x="609600" y="160336"/>
            <a:ext cx="10972800" cy="1143000"/>
          </a:xfrm>
        </p:spPr>
        <p:txBody>
          <a:bodyPr>
            <a:normAutofit/>
          </a:bodyPr>
          <a:lstStyle/>
          <a:p>
            <a:pPr algn="ctr"/>
            <a:r>
              <a:rPr lang="en-SG" sz="2800" b="1" i="0" u="none" strike="noStrike" baseline="0" dirty="0">
                <a:latin typeface="Gill Sans MT" panose="020B0502020104020203" pitchFamily="34" charset="0"/>
              </a:rPr>
              <a:t>More Than Just Problem Solving </a:t>
            </a:r>
            <a:endParaRPr lang="en-SG" sz="54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DB5AADE7-CB43-2A55-695E-13C837B7B1E9}"/>
              </a:ext>
            </a:extLst>
          </p:cNvPr>
          <p:cNvSpPr>
            <a:spLocks noGrp="1"/>
          </p:cNvSpPr>
          <p:nvPr>
            <p:ph sz="half" idx="1"/>
          </p:nvPr>
        </p:nvSpPr>
        <p:spPr>
          <a:xfrm>
            <a:off x="609600" y="1600201"/>
            <a:ext cx="11220450" cy="4525963"/>
          </a:xfrm>
        </p:spPr>
        <p:txBody>
          <a:bodyPr>
            <a:normAutofit/>
          </a:bodyPr>
          <a:lstStyle/>
          <a:p>
            <a:r>
              <a:rPr lang="en-SG" sz="2400" b="0" i="0" u="none" strike="noStrike" baseline="0" dirty="0">
                <a:latin typeface="Gill Sans MT" panose="020B0502020104020203" pitchFamily="34" charset="0"/>
              </a:rPr>
              <a:t>Computational thinking is a shift in how we approach problem solving. </a:t>
            </a:r>
          </a:p>
          <a:p>
            <a:endParaRPr lang="en-SG" sz="2400" dirty="0">
              <a:latin typeface="Gill Sans MT" panose="020B0502020104020203" pitchFamily="34" charset="0"/>
            </a:endParaRPr>
          </a:p>
          <a:p>
            <a:r>
              <a:rPr lang="en-SG" sz="2400" b="0" i="0" u="none" strike="noStrike" baseline="0" dirty="0">
                <a:latin typeface="Gill Sans MT" panose="020B0502020104020203" pitchFamily="34" charset="0"/>
              </a:rPr>
              <a:t>With a formulaic process, we can navigate complexity and stay focused on what is important without losing site of the solution amongst all the noise. </a:t>
            </a:r>
          </a:p>
          <a:p>
            <a:endParaRPr lang="en-SG" sz="2400" dirty="0">
              <a:latin typeface="Gill Sans MT" panose="020B0502020104020203" pitchFamily="34" charset="0"/>
            </a:endParaRPr>
          </a:p>
          <a:p>
            <a:r>
              <a:rPr lang="en-SG" sz="2400" b="0" i="0" u="none" strike="noStrike" baseline="0" dirty="0">
                <a:latin typeface="Gill Sans MT" panose="020B0502020104020203" pitchFamily="34" charset="0"/>
              </a:rPr>
              <a:t>With it, we can solve problems with mass amounts of data and lead unknown journeys through these data-filled landscapes. </a:t>
            </a:r>
          </a:p>
          <a:p>
            <a:endParaRPr lang="en-SG" sz="2400" dirty="0">
              <a:latin typeface="Gill Sans MT" panose="020B0502020104020203" pitchFamily="34" charset="0"/>
            </a:endParaRPr>
          </a:p>
          <a:p>
            <a:r>
              <a:rPr lang="en-SG" sz="2400" b="0" i="0" u="none" strike="noStrike" baseline="0" dirty="0">
                <a:latin typeface="Gill Sans MT" panose="020B0502020104020203" pitchFamily="34" charset="0"/>
              </a:rPr>
              <a:t>This ability to navigate complex information and to think in a way that complements technological processes is essential to student readiness. </a:t>
            </a:r>
            <a:endParaRPr lang="en-SG" sz="3600" dirty="0">
              <a:latin typeface="Gill Sans MT" panose="020B0502020104020203" pitchFamily="34" charset="0"/>
            </a:endParaRPr>
          </a:p>
        </p:txBody>
      </p:sp>
    </p:spTree>
    <p:extLst>
      <p:ext uri="{BB962C8B-B14F-4D97-AF65-F5344CB8AC3E}">
        <p14:creationId xmlns:p14="http://schemas.microsoft.com/office/powerpoint/2010/main" val="87743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C829-EC64-4056-B768-85DEE9D90ABF}"/>
              </a:ext>
            </a:extLst>
          </p:cNvPr>
          <p:cNvSpPr>
            <a:spLocks noGrp="1"/>
          </p:cNvSpPr>
          <p:nvPr>
            <p:ph type="title"/>
          </p:nvPr>
        </p:nvSpPr>
        <p:spPr/>
        <p:txBody>
          <a:bodyPr>
            <a:normAutofit fontScale="90000"/>
          </a:bodyPr>
          <a:lstStyle/>
          <a:p>
            <a:r>
              <a:rPr lang="en-SG" sz="4000" dirty="0">
                <a:latin typeface="Gill Sans MT" panose="020B0502020104020203" pitchFamily="34" charset="0"/>
              </a:rPr>
              <a:t>Study few real-time examples where you apply computation thinking methods</a:t>
            </a:r>
          </a:p>
        </p:txBody>
      </p:sp>
      <p:sp>
        <p:nvSpPr>
          <p:cNvPr id="3" name="Content Placeholder 2">
            <a:extLst>
              <a:ext uri="{FF2B5EF4-FFF2-40B4-BE49-F238E27FC236}">
                <a16:creationId xmlns:a16="http://schemas.microsoft.com/office/drawing/2014/main" id="{1B128E75-DA3D-4F19-AF90-471E793D97A4}"/>
              </a:ext>
            </a:extLst>
          </p:cNvPr>
          <p:cNvSpPr>
            <a:spLocks noGrp="1"/>
          </p:cNvSpPr>
          <p:nvPr>
            <p:ph idx="1"/>
          </p:nvPr>
        </p:nvSpPr>
        <p:spPr>
          <a:xfrm>
            <a:off x="838200" y="2362338"/>
            <a:ext cx="10515600" cy="4351338"/>
          </a:xfrm>
        </p:spPr>
        <p:txBody>
          <a:bodyPr/>
          <a:lstStyle/>
          <a:p>
            <a:pPr marL="0" indent="0">
              <a:buNone/>
            </a:pPr>
            <a:r>
              <a:rPr lang="en-SG" dirty="0">
                <a:latin typeface="Gill Sans MT" panose="020B0502020104020203" pitchFamily="34" charset="0"/>
              </a:rPr>
              <a:t>Examples for</a:t>
            </a:r>
          </a:p>
          <a:p>
            <a:r>
              <a:rPr lang="en-SG" dirty="0">
                <a:latin typeface="Gill Sans MT" panose="020B0502020104020203" pitchFamily="34" charset="0"/>
              </a:rPr>
              <a:t>Decomposition</a:t>
            </a:r>
          </a:p>
          <a:p>
            <a:r>
              <a:rPr lang="en-SG" dirty="0">
                <a:latin typeface="Gill Sans MT" panose="020B0502020104020203" pitchFamily="34" charset="0"/>
              </a:rPr>
              <a:t>Abstraction</a:t>
            </a:r>
          </a:p>
          <a:p>
            <a:r>
              <a:rPr lang="en-SG" dirty="0">
                <a:latin typeface="Gill Sans MT" panose="020B0502020104020203" pitchFamily="34" charset="0"/>
              </a:rPr>
              <a:t>Pattern Recognition</a:t>
            </a:r>
          </a:p>
          <a:p>
            <a:r>
              <a:rPr lang="en-SG" dirty="0">
                <a:latin typeface="Gill Sans MT" panose="020B0502020104020203" pitchFamily="34" charset="0"/>
              </a:rPr>
              <a:t>Algorithm</a:t>
            </a:r>
          </a:p>
        </p:txBody>
      </p:sp>
    </p:spTree>
    <p:extLst>
      <p:ext uri="{BB962C8B-B14F-4D97-AF65-F5344CB8AC3E}">
        <p14:creationId xmlns:p14="http://schemas.microsoft.com/office/powerpoint/2010/main" val="79439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E247-BB00-48C6-8E74-D3DD58B8256A}"/>
              </a:ext>
            </a:extLst>
          </p:cNvPr>
          <p:cNvSpPr>
            <a:spLocks noGrp="1"/>
          </p:cNvSpPr>
          <p:nvPr>
            <p:ph type="title"/>
          </p:nvPr>
        </p:nvSpPr>
        <p:spPr>
          <a:xfrm>
            <a:off x="284922" y="1866901"/>
            <a:ext cx="11622156" cy="2716350"/>
          </a:xfrm>
        </p:spPr>
        <p:txBody>
          <a:bodyPr>
            <a:noAutofit/>
          </a:bodyPr>
          <a:lstStyle/>
          <a:p>
            <a:r>
              <a:rPr lang="en-SG" sz="2800" dirty="0">
                <a:latin typeface="Gill Sans MT" panose="020B0502020104020203" pitchFamily="34" charset="0"/>
              </a:rPr>
              <a:t>Given few examples – able to identify which one belongs to abstraction/decomposition/pattern recognition/algorithm</a:t>
            </a:r>
            <a:br>
              <a:rPr lang="en-SG" sz="2800" dirty="0">
                <a:latin typeface="Gill Sans MT" panose="020B0502020104020203" pitchFamily="34" charset="0"/>
              </a:rPr>
            </a:br>
            <a:r>
              <a:rPr lang="en-SG" sz="2000" dirty="0">
                <a:latin typeface="Gill Sans MT" panose="020B0502020104020203" pitchFamily="34" charset="0"/>
              </a:rPr>
              <a:t>Example: Mr Lim wants to buy a housing property in Singapore. How he can apply computational thinking to this task.</a:t>
            </a:r>
            <a:br>
              <a:rPr lang="en-SG" sz="2000" dirty="0">
                <a:latin typeface="Gill Sans MT" panose="020B0502020104020203" pitchFamily="34" charset="0"/>
              </a:rPr>
            </a:br>
            <a:endParaRPr lang="en-SG" sz="2800" dirty="0">
              <a:latin typeface="Gill Sans MT" panose="020B0502020104020203" pitchFamily="34" charset="0"/>
            </a:endParaRPr>
          </a:p>
        </p:txBody>
      </p:sp>
      <p:sp>
        <p:nvSpPr>
          <p:cNvPr id="4" name="Title 1">
            <a:extLst>
              <a:ext uri="{FF2B5EF4-FFF2-40B4-BE49-F238E27FC236}">
                <a16:creationId xmlns:a16="http://schemas.microsoft.com/office/drawing/2014/main" id="{98021517-5940-4AB6-A792-6B36E84A7B98}"/>
              </a:ext>
            </a:extLst>
          </p:cNvPr>
          <p:cNvSpPr txBox="1">
            <a:spLocks/>
          </p:cNvSpPr>
          <p:nvPr/>
        </p:nvSpPr>
        <p:spPr>
          <a:xfrm>
            <a:off x="284922" y="4078217"/>
            <a:ext cx="11608904" cy="2308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dirty="0">
                <a:latin typeface="Gill Sans MT" panose="020B0502020104020203" pitchFamily="34" charset="0"/>
              </a:rPr>
              <a:t>Given few examples – able to identify which one is the example of computational thinking approach</a:t>
            </a:r>
          </a:p>
        </p:txBody>
      </p:sp>
      <p:sp>
        <p:nvSpPr>
          <p:cNvPr id="6" name="Title 1">
            <a:extLst>
              <a:ext uri="{FF2B5EF4-FFF2-40B4-BE49-F238E27FC236}">
                <a16:creationId xmlns:a16="http://schemas.microsoft.com/office/drawing/2014/main" id="{2D8D0E88-5D7E-51C2-5955-BC4E20A83E60}"/>
              </a:ext>
            </a:extLst>
          </p:cNvPr>
          <p:cNvSpPr txBox="1">
            <a:spLocks/>
          </p:cNvSpPr>
          <p:nvPr/>
        </p:nvSpPr>
        <p:spPr>
          <a:xfrm>
            <a:off x="298174" y="382657"/>
            <a:ext cx="10972800" cy="1143000"/>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a:lstStyle>
          <a:p>
            <a:r>
              <a:rPr lang="en-SG" dirty="0">
                <a:latin typeface="Gill Sans MT" panose="020B0502020104020203" pitchFamily="34" charset="0"/>
              </a:rPr>
              <a:t>Study few real-time examples where you apply computation thinking methods – some scenarios</a:t>
            </a:r>
          </a:p>
        </p:txBody>
      </p:sp>
    </p:spTree>
    <p:extLst>
      <p:ext uri="{BB962C8B-B14F-4D97-AF65-F5344CB8AC3E}">
        <p14:creationId xmlns:p14="http://schemas.microsoft.com/office/powerpoint/2010/main" val="408633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4171-A822-F435-6654-997898C72726}"/>
              </a:ext>
            </a:extLst>
          </p:cNvPr>
          <p:cNvSpPr>
            <a:spLocks noGrp="1"/>
          </p:cNvSpPr>
          <p:nvPr>
            <p:ph type="title"/>
          </p:nvPr>
        </p:nvSpPr>
        <p:spPr>
          <a:xfrm>
            <a:off x="73268" y="0"/>
            <a:ext cx="10972800" cy="710102"/>
          </a:xfrm>
        </p:spPr>
        <p:txBody>
          <a:bodyPr>
            <a:normAutofit/>
          </a:bodyPr>
          <a:lstStyle/>
          <a:p>
            <a:r>
              <a:rPr lang="en-SG" sz="3600" dirty="0">
                <a:latin typeface="Gill Sans MT" panose="020B0502020104020203" pitchFamily="34" charset="0"/>
              </a:rPr>
              <a:t>Closing Comments</a:t>
            </a:r>
          </a:p>
        </p:txBody>
      </p:sp>
      <p:sp>
        <p:nvSpPr>
          <p:cNvPr id="3" name="Content Placeholder 2">
            <a:extLst>
              <a:ext uri="{FF2B5EF4-FFF2-40B4-BE49-F238E27FC236}">
                <a16:creationId xmlns:a16="http://schemas.microsoft.com/office/drawing/2014/main" id="{BDB23734-750D-A28D-7B35-17345376B82F}"/>
              </a:ext>
            </a:extLst>
          </p:cNvPr>
          <p:cNvSpPr>
            <a:spLocks noGrp="1"/>
          </p:cNvSpPr>
          <p:nvPr>
            <p:ph sz="half" idx="1"/>
          </p:nvPr>
        </p:nvSpPr>
        <p:spPr>
          <a:xfrm>
            <a:off x="254976" y="826478"/>
            <a:ext cx="11684977" cy="5741376"/>
          </a:xfrm>
        </p:spPr>
        <p:txBody>
          <a:bodyPr>
            <a:noAutofit/>
          </a:bodyPr>
          <a:lstStyle/>
          <a:p>
            <a:pPr marL="0" indent="0">
              <a:buNone/>
            </a:pPr>
            <a:r>
              <a:rPr lang="en-SG" sz="1800" dirty="0"/>
              <a:t>• Decomposition’s aim is the “exploration” of possibilities.</a:t>
            </a:r>
          </a:p>
          <a:p>
            <a:pPr lvl="1">
              <a:buFont typeface="Wingdings" panose="05000000000000000000" pitchFamily="2" charset="2"/>
              <a:buChar char="ü"/>
            </a:pPr>
            <a:r>
              <a:rPr lang="en-SG" sz="1800" dirty="0"/>
              <a:t>Breaking down a big, complex issue into small manageable problems </a:t>
            </a:r>
          </a:p>
          <a:p>
            <a:pPr lvl="1">
              <a:buFont typeface="Wingdings" panose="05000000000000000000" pitchFamily="2" charset="2"/>
              <a:buChar char="ü"/>
            </a:pPr>
            <a:r>
              <a:rPr lang="en-SG" sz="1800" dirty="0"/>
              <a:t>Breaking down small problems into individual components </a:t>
            </a:r>
          </a:p>
          <a:p>
            <a:pPr lvl="1">
              <a:buFont typeface="Wingdings" panose="05000000000000000000" pitchFamily="2" charset="2"/>
              <a:buChar char="ü"/>
            </a:pPr>
            <a:r>
              <a:rPr lang="en-SG" sz="1800" dirty="0"/>
              <a:t>Not all components end up being useful. </a:t>
            </a:r>
          </a:p>
          <a:p>
            <a:pPr marL="0" indent="0">
              <a:buNone/>
            </a:pPr>
            <a:r>
              <a:rPr lang="en-SG" sz="1800" dirty="0"/>
              <a:t>• Pattern Recognition is interchangeable with “grouping” </a:t>
            </a:r>
          </a:p>
          <a:p>
            <a:pPr lvl="1">
              <a:buFont typeface="Wingdings" panose="05000000000000000000" pitchFamily="2" charset="2"/>
              <a:buChar char="ü"/>
            </a:pPr>
            <a:r>
              <a:rPr lang="en-SG" sz="1800" dirty="0"/>
              <a:t>Group components by similarities </a:t>
            </a:r>
          </a:p>
          <a:p>
            <a:pPr lvl="1">
              <a:buFont typeface="Wingdings" panose="05000000000000000000" pitchFamily="2" charset="2"/>
              <a:buChar char="ü"/>
            </a:pPr>
            <a:r>
              <a:rPr lang="en-SG" sz="1800" dirty="0"/>
              <a:t>Group questions and problems by category (categories can be freely created) </a:t>
            </a:r>
          </a:p>
          <a:p>
            <a:pPr lvl="1">
              <a:buFont typeface="Wingdings" panose="05000000000000000000" pitchFamily="2" charset="2"/>
              <a:buChar char="ü"/>
            </a:pPr>
            <a:r>
              <a:rPr lang="en-SG" sz="1800" dirty="0"/>
              <a:t>Not all groups end up being useful </a:t>
            </a:r>
          </a:p>
          <a:p>
            <a:pPr marL="0" indent="0">
              <a:buNone/>
            </a:pPr>
            <a:r>
              <a:rPr lang="en-SG" sz="1800" dirty="0"/>
              <a:t>• Abstraction can be thought of as focusing, prioritizing, or zooming in </a:t>
            </a:r>
          </a:p>
          <a:p>
            <a:pPr lvl="1" indent="-342900">
              <a:buFont typeface="Wingdings" panose="05000000000000000000" pitchFamily="2" charset="2"/>
              <a:buChar char="ü"/>
            </a:pPr>
            <a:r>
              <a:rPr lang="en-SG" sz="1800" dirty="0"/>
              <a:t>Focus on the groups/components that will likely generate the best result </a:t>
            </a:r>
          </a:p>
          <a:p>
            <a:pPr lvl="1" indent="-342900">
              <a:buFont typeface="Wingdings" panose="05000000000000000000" pitchFamily="2" charset="2"/>
              <a:buChar char="ü"/>
            </a:pPr>
            <a:r>
              <a:rPr lang="en-SG" sz="1800" dirty="0"/>
              <a:t>The parts we prioritized usually generate the most results per unit of resource </a:t>
            </a:r>
          </a:p>
          <a:p>
            <a:pPr lvl="1" indent="-342900">
              <a:buFont typeface="Wingdings" panose="05000000000000000000" pitchFamily="2" charset="2"/>
              <a:buChar char="ü"/>
            </a:pPr>
            <a:r>
              <a:rPr lang="en-SG" sz="1800" dirty="0"/>
              <a:t>The components and groups in prior stages are ignored so as to conserve resources </a:t>
            </a:r>
          </a:p>
          <a:p>
            <a:pPr marL="0" indent="0">
              <a:buNone/>
            </a:pPr>
            <a:r>
              <a:rPr lang="en-SG" sz="1800" dirty="0"/>
              <a:t>• Algorithm’s aim is to: </a:t>
            </a:r>
          </a:p>
          <a:p>
            <a:pPr lvl="1" indent="-342900">
              <a:buFont typeface="Wingdings" panose="05000000000000000000" pitchFamily="2" charset="2"/>
              <a:buChar char="ü"/>
            </a:pPr>
            <a:r>
              <a:rPr lang="en-SG" sz="1800" dirty="0"/>
              <a:t>Efficiently replicate when similar challenge is encountered in future (</a:t>
            </a:r>
            <a:r>
              <a:rPr lang="en-SG" sz="1800" dirty="0" err="1"/>
              <a:t>eg</a:t>
            </a:r>
            <a:r>
              <a:rPr lang="en-SG" sz="1800" dirty="0"/>
              <a:t>: 1 equation for any value of 𝑛) </a:t>
            </a:r>
          </a:p>
          <a:p>
            <a:pPr lvl="1" indent="-342900">
              <a:buFont typeface="Wingdings" panose="05000000000000000000" pitchFamily="2" charset="2"/>
              <a:buChar char="ü"/>
            </a:pPr>
            <a:r>
              <a:rPr lang="en-SG" sz="1800" dirty="0"/>
              <a:t>Productively scale when similar challenge is pervasive (</a:t>
            </a:r>
            <a:r>
              <a:rPr lang="en-SG" sz="1800" dirty="0" err="1"/>
              <a:t>eg</a:t>
            </a:r>
            <a:r>
              <a:rPr lang="en-SG" sz="1800" dirty="0"/>
              <a:t>: 1 recipe/SOP that million users can follow) </a:t>
            </a:r>
          </a:p>
        </p:txBody>
      </p:sp>
    </p:spTree>
    <p:extLst>
      <p:ext uri="{BB962C8B-B14F-4D97-AF65-F5344CB8AC3E}">
        <p14:creationId xmlns:p14="http://schemas.microsoft.com/office/powerpoint/2010/main" val="46488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6BBA-E041-3370-6B03-0EC55CD23D22}"/>
              </a:ext>
            </a:extLst>
          </p:cNvPr>
          <p:cNvSpPr>
            <a:spLocks noGrp="1"/>
          </p:cNvSpPr>
          <p:nvPr>
            <p:ph type="title"/>
          </p:nvPr>
        </p:nvSpPr>
        <p:spPr>
          <a:xfrm>
            <a:off x="360485" y="187637"/>
            <a:ext cx="10972800" cy="544199"/>
          </a:xfrm>
        </p:spPr>
        <p:txBody>
          <a:bodyPr>
            <a:noAutofit/>
          </a:bodyPr>
          <a:lstStyle/>
          <a:p>
            <a:r>
              <a:rPr lang="en-SG" sz="3200" dirty="0">
                <a:latin typeface="Gill Sans MT" panose="020B0502020104020203" pitchFamily="34" charset="0"/>
              </a:rPr>
              <a:t>Application of CT concepts to solve a 3D maze – Tutorial Activity</a:t>
            </a:r>
          </a:p>
        </p:txBody>
      </p:sp>
      <p:sp>
        <p:nvSpPr>
          <p:cNvPr id="3" name="Content Placeholder 2">
            <a:extLst>
              <a:ext uri="{FF2B5EF4-FFF2-40B4-BE49-F238E27FC236}">
                <a16:creationId xmlns:a16="http://schemas.microsoft.com/office/drawing/2014/main" id="{5E44CA88-666A-2B9E-79E0-9E075C14E8B2}"/>
              </a:ext>
            </a:extLst>
          </p:cNvPr>
          <p:cNvSpPr>
            <a:spLocks noGrp="1"/>
          </p:cNvSpPr>
          <p:nvPr>
            <p:ph sz="half" idx="1"/>
          </p:nvPr>
        </p:nvSpPr>
        <p:spPr>
          <a:xfrm>
            <a:off x="209550" y="818290"/>
            <a:ext cx="11772899" cy="5222630"/>
          </a:xfrm>
        </p:spPr>
        <p:txBody>
          <a:bodyPr>
            <a:normAutofit/>
          </a:bodyPr>
          <a:lstStyle/>
          <a:p>
            <a:r>
              <a:rPr lang="en-SG" sz="1800" dirty="0">
                <a:effectLst/>
                <a:latin typeface="Gill Sans MT" panose="020B0502020104020203" pitchFamily="34" charset="0"/>
                <a:ea typeface="Arial" panose="020B0604020202020204" pitchFamily="34" charset="0"/>
                <a:cs typeface="Calibri" panose="020F0502020204030204" pitchFamily="34" charset="0"/>
              </a:rPr>
              <a:t>In this week’s activity, you will learn step-by-step procedures to apply Computational Thinking to solve a problem using 3D maze an education digital platform.  </a:t>
            </a:r>
          </a:p>
          <a:p>
            <a:endParaRPr lang="en-SG" sz="2400" dirty="0">
              <a:latin typeface="Gill Sans MT" panose="020B0502020104020203" pitchFamily="34" charset="0"/>
            </a:endParaRPr>
          </a:p>
          <a:p>
            <a:pPr marL="0" indent="0" algn="l">
              <a:buNone/>
            </a:pPr>
            <a:r>
              <a:rPr lang="en-SG" sz="2400" dirty="0">
                <a:latin typeface="Gill Sans MT" panose="020B0502020104020203" pitchFamily="34" charset="0"/>
              </a:rPr>
              <a:t>						</a:t>
            </a:r>
            <a:endParaRPr lang="en-SG" sz="1800" b="0" i="0" u="none" strike="noStrike" baseline="0" dirty="0">
              <a:solidFill>
                <a:srgbClr val="000000"/>
              </a:solidFill>
              <a:latin typeface="Gill Sans MT" panose="020B0502020104020203" pitchFamily="34" charset="0"/>
            </a:endParaRPr>
          </a:p>
          <a:p>
            <a:pPr marL="0" indent="0">
              <a:buNone/>
            </a:pPr>
            <a:r>
              <a:rPr lang="en-SG" sz="1800" b="0" i="0" u="none" strike="noStrike" baseline="0" dirty="0">
                <a:solidFill>
                  <a:srgbClr val="000000"/>
                </a:solidFill>
                <a:latin typeface="Gill Sans MT" panose="020B0502020104020203" pitchFamily="34" charset="0"/>
              </a:rPr>
              <a:t>							</a:t>
            </a:r>
          </a:p>
          <a:p>
            <a:pPr marL="0" indent="0">
              <a:buNone/>
            </a:pPr>
            <a:endParaRPr lang="en-SG" sz="2400" dirty="0">
              <a:latin typeface="Gill Sans MT" panose="020B0502020104020203" pitchFamily="34" charset="0"/>
            </a:endParaRPr>
          </a:p>
        </p:txBody>
      </p:sp>
      <p:pic>
        <p:nvPicPr>
          <p:cNvPr id="6" name="Picture 5">
            <a:extLst>
              <a:ext uri="{FF2B5EF4-FFF2-40B4-BE49-F238E27FC236}">
                <a16:creationId xmlns:a16="http://schemas.microsoft.com/office/drawing/2014/main" id="{F5B39DF4-7FE6-CBFF-286D-FF80F7E2919C}"/>
              </a:ext>
            </a:extLst>
          </p:cNvPr>
          <p:cNvPicPr>
            <a:picLocks noChangeAspect="1"/>
          </p:cNvPicPr>
          <p:nvPr/>
        </p:nvPicPr>
        <p:blipFill>
          <a:blip r:embed="rId2"/>
          <a:stretch>
            <a:fillRect/>
          </a:stretch>
        </p:blipFill>
        <p:spPr>
          <a:xfrm>
            <a:off x="893222" y="1570221"/>
            <a:ext cx="947451" cy="2539388"/>
          </a:xfrm>
          <a:prstGeom prst="rect">
            <a:avLst/>
          </a:prstGeom>
        </p:spPr>
      </p:pic>
      <p:pic>
        <p:nvPicPr>
          <p:cNvPr id="8" name="Picture 7">
            <a:extLst>
              <a:ext uri="{FF2B5EF4-FFF2-40B4-BE49-F238E27FC236}">
                <a16:creationId xmlns:a16="http://schemas.microsoft.com/office/drawing/2014/main" id="{60BA0FBE-2895-EDD6-73FC-39F325A331A2}"/>
              </a:ext>
            </a:extLst>
          </p:cNvPr>
          <p:cNvPicPr>
            <a:picLocks noChangeAspect="1"/>
          </p:cNvPicPr>
          <p:nvPr/>
        </p:nvPicPr>
        <p:blipFill>
          <a:blip r:embed="rId3"/>
          <a:stretch>
            <a:fillRect/>
          </a:stretch>
        </p:blipFill>
        <p:spPr>
          <a:xfrm>
            <a:off x="3040974" y="2451273"/>
            <a:ext cx="2313542" cy="2302525"/>
          </a:xfrm>
          <a:prstGeom prst="rect">
            <a:avLst/>
          </a:prstGeom>
        </p:spPr>
      </p:pic>
      <p:sp>
        <p:nvSpPr>
          <p:cNvPr id="9" name="TextBox 8">
            <a:extLst>
              <a:ext uri="{FF2B5EF4-FFF2-40B4-BE49-F238E27FC236}">
                <a16:creationId xmlns:a16="http://schemas.microsoft.com/office/drawing/2014/main" id="{F6336EF6-8310-7265-9596-16C6442E03C3}"/>
              </a:ext>
            </a:extLst>
          </p:cNvPr>
          <p:cNvSpPr txBox="1"/>
          <p:nvPr/>
        </p:nvSpPr>
        <p:spPr>
          <a:xfrm>
            <a:off x="1840673" y="1556020"/>
            <a:ext cx="9557239" cy="646331"/>
          </a:xfrm>
          <a:prstGeom prst="rect">
            <a:avLst/>
          </a:prstGeom>
          <a:noFill/>
        </p:spPr>
        <p:txBody>
          <a:bodyPr wrap="square" rtlCol="0">
            <a:spAutoFit/>
          </a:bodyPr>
          <a:lstStyle/>
          <a:p>
            <a:r>
              <a:rPr lang="en-SG" sz="1800" b="0" i="0" u="none" strike="noStrike" baseline="0" dirty="0">
                <a:solidFill>
                  <a:srgbClr val="000000"/>
                </a:solidFill>
                <a:latin typeface="Gill Sans MT" panose="020B0502020104020203" pitchFamily="34" charset="0"/>
              </a:rPr>
              <a:t>In this maze, the goal is to reach the shiny blue crystal. We need to write a visual code using the code blocks to command your hero to move to the crystal.</a:t>
            </a:r>
            <a:endParaRPr lang="en-SG" dirty="0"/>
          </a:p>
        </p:txBody>
      </p:sp>
      <p:sp>
        <p:nvSpPr>
          <p:cNvPr id="11" name="TextBox 10">
            <a:extLst>
              <a:ext uri="{FF2B5EF4-FFF2-40B4-BE49-F238E27FC236}">
                <a16:creationId xmlns:a16="http://schemas.microsoft.com/office/drawing/2014/main" id="{62B2B822-A043-17C8-CF0F-24FB362D9F40}"/>
              </a:ext>
            </a:extLst>
          </p:cNvPr>
          <p:cNvSpPr txBox="1"/>
          <p:nvPr/>
        </p:nvSpPr>
        <p:spPr>
          <a:xfrm>
            <a:off x="5422074" y="2445474"/>
            <a:ext cx="5975838" cy="2308324"/>
          </a:xfrm>
          <a:prstGeom prst="rect">
            <a:avLst/>
          </a:prstGeom>
          <a:noFill/>
        </p:spPr>
        <p:txBody>
          <a:bodyPr wrap="square" rtlCol="0">
            <a:spAutoFit/>
          </a:bodyPr>
          <a:lstStyle/>
          <a:p>
            <a:pPr algn="l"/>
            <a:endParaRPr lang="en-SG" sz="1800" b="0" i="0" u="none" strike="noStrike" baseline="0" dirty="0">
              <a:solidFill>
                <a:srgbClr val="000000"/>
              </a:solidFill>
              <a:latin typeface="Gill Sans MT" panose="020B0502020104020203" pitchFamily="34" charset="0"/>
            </a:endParaRPr>
          </a:p>
          <a:p>
            <a:r>
              <a:rPr lang="en-SG" sz="1800" b="0" i="0" u="none" strike="noStrike" baseline="0" dirty="0">
                <a:solidFill>
                  <a:srgbClr val="000000"/>
                </a:solidFill>
                <a:latin typeface="Gill Sans MT" panose="020B0502020104020203" pitchFamily="34" charset="0"/>
              </a:rPr>
              <a:t>Within this challenge, a multitude of gems are scattered, presenting numerous possibilities for solving the puzzle. In fact, there are multiple pathways you can choose from, each involving a repeating pattern. Your task is to select a path that incorporates this pattern and implement it using the blocks available. 	</a:t>
            </a:r>
          </a:p>
          <a:p>
            <a:endParaRPr lang="en-SG" dirty="0"/>
          </a:p>
        </p:txBody>
      </p:sp>
      <p:sp>
        <p:nvSpPr>
          <p:cNvPr id="12" name="TextBox 11">
            <a:extLst>
              <a:ext uri="{FF2B5EF4-FFF2-40B4-BE49-F238E27FC236}">
                <a16:creationId xmlns:a16="http://schemas.microsoft.com/office/drawing/2014/main" id="{1C27063D-73C4-920B-D0CD-A4B86B8CFCC2}"/>
              </a:ext>
            </a:extLst>
          </p:cNvPr>
          <p:cNvSpPr txBox="1"/>
          <p:nvPr/>
        </p:nvSpPr>
        <p:spPr>
          <a:xfrm>
            <a:off x="209550" y="4811676"/>
            <a:ext cx="11772899" cy="2031325"/>
          </a:xfrm>
          <a:prstGeom prst="rect">
            <a:avLst/>
          </a:prstGeom>
          <a:noFill/>
        </p:spPr>
        <p:txBody>
          <a:bodyPr wrap="square" rtlCol="0">
            <a:spAutoFit/>
          </a:bodyPr>
          <a:lstStyle/>
          <a:p>
            <a:r>
              <a:rPr lang="en-SG" dirty="0">
                <a:solidFill>
                  <a:srgbClr val="000000"/>
                </a:solidFill>
                <a:latin typeface="Gill Sans MT" panose="020B0502020104020203" pitchFamily="34" charset="0"/>
              </a:rPr>
              <a:t>I</a:t>
            </a:r>
            <a:r>
              <a:rPr lang="en-SG" sz="1800" b="0" i="0" u="none" strike="noStrike" baseline="0" dirty="0">
                <a:solidFill>
                  <a:srgbClr val="000000"/>
                </a:solidFill>
                <a:latin typeface="Gill Sans MT" panose="020B0502020104020203" pitchFamily="34" charset="0"/>
              </a:rPr>
              <a:t>t proves highly advantageous to find a pattern that accomplishes a specific small task and then use that pattern within another loop to achieve a larger objective. In each challenge, begin by identifying a concise pattern of commands and create a pattern. Utilize this pattern to commence solving portions of the maze. As you encounter more intricate aspects of the maze, establish a new loop that reuses the code from your pattern. Ultimately, employ both the loops harmoniously to unravel the maze's solution.	</a:t>
            </a:r>
          </a:p>
          <a:p>
            <a:endParaRPr lang="en-SG" sz="1800" b="0" i="0" u="none" strike="noStrike" baseline="0" dirty="0">
              <a:solidFill>
                <a:srgbClr val="000000"/>
              </a:solidFill>
              <a:latin typeface="Gill Sans MT" panose="020B0502020104020203" pitchFamily="34" charset="0"/>
            </a:endParaRPr>
          </a:p>
          <a:p>
            <a:endParaRPr lang="en-SG" dirty="0"/>
          </a:p>
        </p:txBody>
      </p:sp>
    </p:spTree>
    <p:extLst>
      <p:ext uri="{BB962C8B-B14F-4D97-AF65-F5344CB8AC3E}">
        <p14:creationId xmlns:p14="http://schemas.microsoft.com/office/powerpoint/2010/main" val="147643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14DA-5DA5-BA93-2B20-1A353131F249}"/>
              </a:ext>
            </a:extLst>
          </p:cNvPr>
          <p:cNvSpPr>
            <a:spLocks noGrp="1"/>
          </p:cNvSpPr>
          <p:nvPr>
            <p:ph type="title"/>
          </p:nvPr>
        </p:nvSpPr>
        <p:spPr/>
        <p:txBody>
          <a:bodyPr/>
          <a:lstStyle/>
          <a:p>
            <a:r>
              <a:rPr lang="en-SG" dirty="0">
                <a:latin typeface="Gill Sans MT" panose="020B0502020104020203" pitchFamily="34" charset="0"/>
              </a:rPr>
              <a:t>What is Computational Thinking?</a:t>
            </a:r>
          </a:p>
        </p:txBody>
      </p:sp>
      <p:sp>
        <p:nvSpPr>
          <p:cNvPr id="3" name="Content Placeholder 2">
            <a:extLst>
              <a:ext uri="{FF2B5EF4-FFF2-40B4-BE49-F238E27FC236}">
                <a16:creationId xmlns:a16="http://schemas.microsoft.com/office/drawing/2014/main" id="{F8C76737-4EE2-E8F2-9596-0204AA1817E5}"/>
              </a:ext>
            </a:extLst>
          </p:cNvPr>
          <p:cNvSpPr>
            <a:spLocks noGrp="1"/>
          </p:cNvSpPr>
          <p:nvPr>
            <p:ph idx="1"/>
          </p:nvPr>
        </p:nvSpPr>
        <p:spPr/>
        <p:txBody>
          <a:bodyPr>
            <a:normAutofit/>
          </a:bodyPr>
          <a:lstStyle/>
          <a:p>
            <a:r>
              <a:rPr lang="en-SG" sz="2400" b="0" i="0" u="none" strike="noStrike" baseline="0" dirty="0">
                <a:latin typeface="Gill Sans MT" panose="020B0502020104020203" pitchFamily="34" charset="0"/>
              </a:rPr>
              <a:t>computational thinking is a set of skills and processes that guide problem solving.</a:t>
            </a:r>
          </a:p>
          <a:p>
            <a:pPr algn="l"/>
            <a:endParaRPr lang="en-SG" sz="2400" b="0" i="0" u="none" strike="noStrike" baseline="0" dirty="0">
              <a:latin typeface="Gill Sans MT" panose="020B0502020104020203" pitchFamily="34" charset="0"/>
            </a:endParaRPr>
          </a:p>
          <a:p>
            <a:pPr algn="l"/>
            <a:r>
              <a:rPr lang="en-SG" sz="2400" b="0" i="0" u="none" strike="noStrike" baseline="0" dirty="0">
                <a:latin typeface="Gill Sans MT" panose="020B0502020104020203" pitchFamily="34" charset="0"/>
              </a:rPr>
              <a:t>skill set where one uses specific techniques and strategies that help one to complete tasks successfully and to solve problems systematically. It further helps us arriving at a solution that both humans and a computer can understand.  </a:t>
            </a:r>
          </a:p>
          <a:p>
            <a:pPr marL="0" indent="0" algn="l">
              <a:buNone/>
            </a:pPr>
            <a:endParaRPr lang="en-SG" sz="2400" dirty="0">
              <a:latin typeface="Gill Sans MT" panose="020B0502020104020203" pitchFamily="34" charset="0"/>
            </a:endParaRPr>
          </a:p>
          <a:p>
            <a:pPr marL="0" indent="0" algn="ctr">
              <a:buNone/>
            </a:pPr>
            <a:r>
              <a:rPr lang="en-SG" sz="2000" b="1" i="0" u="none" strike="noStrike" baseline="0" dirty="0">
                <a:latin typeface="Gill Sans MT" panose="020B0502020104020203" pitchFamily="34" charset="0"/>
              </a:rPr>
              <a:t>What makes this especially different from other problem-solving processes?</a:t>
            </a:r>
          </a:p>
          <a:p>
            <a:r>
              <a:rPr lang="en-SG" sz="2000" b="0" i="0" u="none" strike="noStrike" baseline="0" dirty="0">
                <a:latin typeface="Gill Sans MT" panose="020B0502020104020203" pitchFamily="34" charset="0"/>
              </a:rPr>
              <a:t>it, in the end, results in an algorithm, which is a series of steps a person or computer uses to perform a task or solve a problem. </a:t>
            </a:r>
            <a:endParaRPr lang="en-SG" sz="4000" dirty="0">
              <a:latin typeface="Gill Sans MT" panose="020B0502020104020203" pitchFamily="34" charset="0"/>
            </a:endParaRPr>
          </a:p>
        </p:txBody>
      </p:sp>
    </p:spTree>
    <p:extLst>
      <p:ext uri="{BB962C8B-B14F-4D97-AF65-F5344CB8AC3E}">
        <p14:creationId xmlns:p14="http://schemas.microsoft.com/office/powerpoint/2010/main" val="360324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C3C-D0C5-0D72-DD6E-42A4E3DDE73E}"/>
              </a:ext>
            </a:extLst>
          </p:cNvPr>
          <p:cNvSpPr>
            <a:spLocks noGrp="1"/>
          </p:cNvSpPr>
          <p:nvPr>
            <p:ph type="title"/>
          </p:nvPr>
        </p:nvSpPr>
        <p:spPr/>
        <p:txBody>
          <a:bodyPr>
            <a:noAutofit/>
          </a:bodyPr>
          <a:lstStyle/>
          <a:p>
            <a:r>
              <a:rPr lang="en-SG" sz="3200" b="1" i="1" u="none" strike="noStrike" baseline="0" dirty="0">
                <a:latin typeface="Gill Sans MT" panose="020B0502020104020203" pitchFamily="34" charset="0"/>
              </a:rPr>
              <a:t>So, computational thinking is coding? </a:t>
            </a:r>
            <a:br>
              <a:rPr lang="en-SG" sz="3200" b="0" i="0" u="none" strike="noStrike" baseline="0" dirty="0">
                <a:latin typeface="Gill Sans MT" panose="020B0502020104020203" pitchFamily="34" charset="0"/>
              </a:rPr>
            </a:br>
            <a:endParaRPr lang="en-SG" sz="3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4CE46B31-F17A-2A55-C25A-37DAB162E2F3}"/>
              </a:ext>
            </a:extLst>
          </p:cNvPr>
          <p:cNvSpPr>
            <a:spLocks noGrp="1"/>
          </p:cNvSpPr>
          <p:nvPr>
            <p:ph idx="1"/>
          </p:nvPr>
        </p:nvSpPr>
        <p:spPr/>
        <p:txBody>
          <a:bodyPr>
            <a:normAutofit/>
          </a:bodyPr>
          <a:lstStyle/>
          <a:p>
            <a:r>
              <a:rPr lang="en-SG" sz="2400" b="0" i="0" u="none" strike="noStrike" baseline="0" dirty="0">
                <a:latin typeface="Gill Sans MT" panose="020B0502020104020203" pitchFamily="34" charset="0"/>
              </a:rPr>
              <a:t>Not quite. While computational thinking is the problem-solving process that can lead to code.</a:t>
            </a:r>
          </a:p>
          <a:p>
            <a:pPr marL="0" indent="0">
              <a:buNone/>
            </a:pPr>
            <a:r>
              <a:rPr lang="en-SG" sz="2400" b="0" i="0" u="none" strike="noStrike" baseline="0" dirty="0">
                <a:latin typeface="Gill Sans MT" panose="020B0502020104020203" pitchFamily="34" charset="0"/>
              </a:rPr>
              <a:t> </a:t>
            </a:r>
          </a:p>
          <a:p>
            <a:r>
              <a:rPr lang="en-SG" sz="2400" dirty="0">
                <a:latin typeface="Gill Sans MT" panose="020B0502020104020203" pitchFamily="34" charset="0"/>
              </a:rPr>
              <a:t>C</a:t>
            </a:r>
            <a:r>
              <a:rPr lang="en-SG" sz="2400" b="0" i="0" u="none" strike="noStrike" baseline="0" dirty="0">
                <a:latin typeface="Gill Sans MT" panose="020B0502020104020203" pitchFamily="34" charset="0"/>
              </a:rPr>
              <a:t>omputational thinking results in algorithms for both computers and people, making it much more broadly applied with and without technology. </a:t>
            </a:r>
            <a:endParaRPr lang="en-SG" sz="2400" dirty="0">
              <a:latin typeface="Gill Sans MT" panose="020B0502020104020203" pitchFamily="34" charset="0"/>
            </a:endParaRPr>
          </a:p>
          <a:p>
            <a:endParaRPr lang="en-SG" sz="2400" b="0" i="0" u="none" strike="noStrike" baseline="0" dirty="0">
              <a:latin typeface="Gill Sans MT" panose="020B0502020104020203" pitchFamily="34" charset="0"/>
            </a:endParaRPr>
          </a:p>
          <a:p>
            <a:r>
              <a:rPr lang="en-SG" sz="2400" b="0" i="0" u="none" strike="noStrike" baseline="0" dirty="0">
                <a:latin typeface="Gill Sans MT" panose="020B0502020104020203" pitchFamily="34" charset="0"/>
              </a:rPr>
              <a:t>At its core, the steps of the computational thinking process enable people to tackle large and small problems.</a:t>
            </a:r>
            <a:endParaRPr lang="en-SG" sz="4000" dirty="0">
              <a:latin typeface="Gill Sans MT" panose="020B0502020104020203" pitchFamily="34" charset="0"/>
            </a:endParaRPr>
          </a:p>
        </p:txBody>
      </p:sp>
    </p:spTree>
    <p:extLst>
      <p:ext uri="{BB962C8B-B14F-4D97-AF65-F5344CB8AC3E}">
        <p14:creationId xmlns:p14="http://schemas.microsoft.com/office/powerpoint/2010/main" val="222895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7041-5381-D971-5324-9887536D8BF4}"/>
              </a:ext>
            </a:extLst>
          </p:cNvPr>
          <p:cNvSpPr>
            <a:spLocks noGrp="1"/>
          </p:cNvSpPr>
          <p:nvPr>
            <p:ph type="title"/>
          </p:nvPr>
        </p:nvSpPr>
        <p:spPr/>
        <p:txBody>
          <a:bodyPr>
            <a:normAutofit/>
          </a:bodyPr>
          <a:lstStyle/>
          <a:p>
            <a:pPr algn="ctr"/>
            <a:r>
              <a:rPr lang="en-SG" sz="3200" b="1" i="0" u="none" strike="noStrike" baseline="0" dirty="0">
                <a:latin typeface="Gill Sans MT" panose="020B0502020104020203" pitchFamily="34" charset="0"/>
              </a:rPr>
              <a:t>The computational thinking process includes four key concepts: </a:t>
            </a:r>
            <a:endParaRPr lang="en-SG" sz="60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223282C6-634C-8D58-934A-53F2F16100C2}"/>
              </a:ext>
            </a:extLst>
          </p:cNvPr>
          <p:cNvSpPr>
            <a:spLocks noGrp="1"/>
          </p:cNvSpPr>
          <p:nvPr>
            <p:ph idx="1"/>
          </p:nvPr>
        </p:nvSpPr>
        <p:spPr>
          <a:xfrm>
            <a:off x="342900" y="1889195"/>
            <a:ext cx="11239500" cy="4225855"/>
          </a:xfrm>
        </p:spPr>
        <p:txBody>
          <a:bodyPr>
            <a:normAutofit/>
          </a:bodyPr>
          <a:lstStyle/>
          <a:p>
            <a:r>
              <a:rPr lang="en-SG" sz="2800" b="1" i="0" u="none" strike="noStrike" baseline="0" dirty="0">
                <a:latin typeface="Gill Sans MT" panose="020B0502020104020203" pitchFamily="34" charset="0"/>
              </a:rPr>
              <a:t>Decomposition—</a:t>
            </a:r>
            <a:r>
              <a:rPr lang="en-SG" sz="2800" b="0" i="0" u="none" strike="noStrike" baseline="0" dirty="0">
                <a:latin typeface="Gill Sans MT" panose="020B0502020104020203" pitchFamily="34" charset="0"/>
              </a:rPr>
              <a:t>Break the problem down into smaller, more manageable parts. </a:t>
            </a:r>
          </a:p>
          <a:p>
            <a:r>
              <a:rPr lang="en-SG" sz="2800" b="1" i="0" u="none" strike="noStrike" baseline="0" dirty="0">
                <a:latin typeface="Gill Sans MT" panose="020B0502020104020203" pitchFamily="34" charset="0"/>
              </a:rPr>
              <a:t>Pattern Recognition—</a:t>
            </a:r>
            <a:r>
              <a:rPr lang="en-SG" sz="2800" b="0" i="0" u="none" strike="noStrike" baseline="0" dirty="0">
                <a:latin typeface="Gill Sans MT" panose="020B0502020104020203" pitchFamily="34" charset="0"/>
              </a:rPr>
              <a:t>Analyse data and identify similarities and connections among its different parts. </a:t>
            </a:r>
          </a:p>
          <a:p>
            <a:r>
              <a:rPr lang="en-SG" sz="2800" b="1" i="0" u="none" strike="noStrike" baseline="0" dirty="0">
                <a:latin typeface="Gill Sans MT" panose="020B0502020104020203" pitchFamily="34" charset="0"/>
              </a:rPr>
              <a:t>Abstraction—</a:t>
            </a:r>
            <a:r>
              <a:rPr lang="en-SG" sz="2800" b="0" i="0" u="none" strike="noStrike" baseline="0" dirty="0">
                <a:latin typeface="Gill Sans MT" panose="020B0502020104020203" pitchFamily="34" charset="0"/>
              </a:rPr>
              <a:t>Identify the most relevant information needed to solve the problem and eliminate the extraneous details. </a:t>
            </a:r>
          </a:p>
          <a:p>
            <a:r>
              <a:rPr lang="en-SG" sz="2800" b="1" i="0" u="none" strike="noStrike" baseline="0" dirty="0">
                <a:latin typeface="Gill Sans MT" panose="020B0502020104020203" pitchFamily="34" charset="0"/>
              </a:rPr>
              <a:t>Algorithmic Thinking—</a:t>
            </a:r>
            <a:r>
              <a:rPr lang="en-SG" sz="2800" b="0" i="0" u="none" strike="noStrike" baseline="0" dirty="0">
                <a:latin typeface="Gill Sans MT" panose="020B0502020104020203" pitchFamily="34" charset="0"/>
              </a:rPr>
              <a:t>Develop a step-by-step process to solve the problem so that the work is replicable by humans or computers. </a:t>
            </a:r>
            <a:endParaRPr lang="en-SG" sz="4400" dirty="0">
              <a:latin typeface="Gill Sans MT" panose="020B0502020104020203" pitchFamily="34" charset="0"/>
            </a:endParaRPr>
          </a:p>
        </p:txBody>
      </p:sp>
    </p:spTree>
    <p:extLst>
      <p:ext uri="{BB962C8B-B14F-4D97-AF65-F5344CB8AC3E}">
        <p14:creationId xmlns:p14="http://schemas.microsoft.com/office/powerpoint/2010/main" val="46811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8AED-6731-6266-0572-2BAA58C09D3D}"/>
              </a:ext>
            </a:extLst>
          </p:cNvPr>
          <p:cNvSpPr>
            <a:spLocks noGrp="1"/>
          </p:cNvSpPr>
          <p:nvPr>
            <p:ph type="title"/>
          </p:nvPr>
        </p:nvSpPr>
        <p:spPr>
          <a:xfrm>
            <a:off x="609600" y="68332"/>
            <a:ext cx="10972800" cy="1143000"/>
          </a:xfrm>
        </p:spPr>
        <p:txBody>
          <a:bodyPr>
            <a:normAutofit/>
          </a:bodyPr>
          <a:lstStyle/>
          <a:p>
            <a:pPr algn="ctr"/>
            <a:r>
              <a:rPr lang="en-SG" sz="4000" b="1" i="0" u="none" strike="noStrike" baseline="0" dirty="0">
                <a:latin typeface="Gill Sans MT" panose="020B0502020104020203" pitchFamily="34" charset="0"/>
              </a:rPr>
              <a:t>Decomposition </a:t>
            </a:r>
            <a:endParaRPr lang="en-SG"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67B1605E-3B88-5657-325A-099622B987C7}"/>
              </a:ext>
            </a:extLst>
          </p:cNvPr>
          <p:cNvSpPr>
            <a:spLocks noGrp="1"/>
          </p:cNvSpPr>
          <p:nvPr>
            <p:ph idx="1"/>
          </p:nvPr>
        </p:nvSpPr>
        <p:spPr>
          <a:xfrm>
            <a:off x="238125" y="1323975"/>
            <a:ext cx="11830050" cy="4724400"/>
          </a:xfrm>
        </p:spPr>
        <p:txBody>
          <a:bodyPr>
            <a:normAutofit/>
          </a:bodyPr>
          <a:lstStyle/>
          <a:p>
            <a:r>
              <a:rPr lang="en-SG" sz="2400" b="0" i="0" u="none" strike="noStrike" baseline="0" dirty="0">
                <a:latin typeface="Gill Sans MT" panose="020B0502020104020203" pitchFamily="34" charset="0"/>
              </a:rPr>
              <a:t>The power of computational thinking starts with decomposition, which is the process of breaking down complex problems into smaller, more manageable parts. </a:t>
            </a:r>
          </a:p>
          <a:p>
            <a:endParaRPr lang="en-SG" sz="2400" dirty="0">
              <a:latin typeface="Gill Sans MT" panose="020B0502020104020203" pitchFamily="34" charset="0"/>
            </a:endParaRPr>
          </a:p>
          <a:p>
            <a:r>
              <a:rPr lang="en-SG" sz="2400" b="0" i="0" u="none" strike="noStrike" baseline="0" dirty="0">
                <a:latin typeface="Gill Sans MT" panose="020B0502020104020203" pitchFamily="34" charset="0"/>
              </a:rPr>
              <a:t>With decomposition, problems that seem overwhelming at first become much more manageable. </a:t>
            </a:r>
          </a:p>
          <a:p>
            <a:pPr marL="0" indent="0">
              <a:buNone/>
            </a:pPr>
            <a:endParaRPr lang="en-SG" sz="2400" b="0" i="0" u="none" strike="noStrike" baseline="0" dirty="0">
              <a:latin typeface="Gill Sans MT" panose="020B0502020104020203" pitchFamily="34" charset="0"/>
            </a:endParaRPr>
          </a:p>
          <a:p>
            <a:r>
              <a:rPr lang="en-SG" sz="2400" b="0" i="0" u="none" strike="noStrike" baseline="0" dirty="0">
                <a:latin typeface="Gill Sans MT" panose="020B0502020104020203" pitchFamily="34" charset="0"/>
              </a:rPr>
              <a:t>This process of breaking down problems enables us to analyse the different aspects of them, ground our thinking, and guide ourselves to an end point.</a:t>
            </a:r>
            <a:endParaRPr lang="en-SG" sz="4000" dirty="0">
              <a:latin typeface="Gill Sans MT" panose="020B0502020104020203" pitchFamily="34" charset="0"/>
            </a:endParaRPr>
          </a:p>
        </p:txBody>
      </p:sp>
    </p:spTree>
    <p:extLst>
      <p:ext uri="{BB962C8B-B14F-4D97-AF65-F5344CB8AC3E}">
        <p14:creationId xmlns:p14="http://schemas.microsoft.com/office/powerpoint/2010/main" val="201800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00FE-5E7D-874C-491B-DA567ECE6782}"/>
              </a:ext>
            </a:extLst>
          </p:cNvPr>
          <p:cNvSpPr>
            <a:spLocks noGrp="1"/>
          </p:cNvSpPr>
          <p:nvPr>
            <p:ph type="title"/>
          </p:nvPr>
        </p:nvSpPr>
        <p:spPr>
          <a:xfrm>
            <a:off x="609600" y="201682"/>
            <a:ext cx="10972800" cy="722243"/>
          </a:xfrm>
        </p:spPr>
        <p:txBody>
          <a:bodyPr>
            <a:normAutofit/>
          </a:bodyPr>
          <a:lstStyle/>
          <a:p>
            <a:pPr algn="ctr"/>
            <a:r>
              <a:rPr lang="en-SG" sz="3200" b="1" i="0" u="none" strike="noStrike" baseline="0" dirty="0">
                <a:latin typeface="Gill Sans MT" panose="020B0502020104020203" pitchFamily="34" charset="0"/>
              </a:rPr>
              <a:t>Examples of Decomposition in Everyday Life </a:t>
            </a:r>
            <a:endParaRPr lang="en-SG" sz="60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D877930E-736A-70B4-D204-38EAE0E6C00F}"/>
              </a:ext>
            </a:extLst>
          </p:cNvPr>
          <p:cNvSpPr>
            <a:spLocks noGrp="1"/>
          </p:cNvSpPr>
          <p:nvPr>
            <p:ph idx="1"/>
          </p:nvPr>
        </p:nvSpPr>
        <p:spPr>
          <a:xfrm>
            <a:off x="238125" y="1344681"/>
            <a:ext cx="11696699" cy="4779893"/>
          </a:xfrm>
        </p:spPr>
        <p:txBody>
          <a:bodyPr>
            <a:normAutofit/>
          </a:bodyPr>
          <a:lstStyle/>
          <a:p>
            <a:r>
              <a:rPr lang="en-SG" sz="2400" b="0" i="0" u="none" strike="noStrike" baseline="0" dirty="0">
                <a:latin typeface="Gill Sans MT" panose="020B0502020104020203" pitchFamily="34" charset="0"/>
              </a:rPr>
              <a:t>If you hosted a holiday dinner, you used decomposition to select the menu, enlist support from others in the kitchen, task people with what to bring, determine the process by which to cook the different elements, and set the time for the event. </a:t>
            </a:r>
          </a:p>
          <a:p>
            <a:endParaRPr lang="en-SG" sz="2400" b="0" i="0" u="none" strike="noStrike" baseline="0" dirty="0">
              <a:latin typeface="Gill Sans MT" panose="020B0502020104020203" pitchFamily="34" charset="0"/>
            </a:endParaRPr>
          </a:p>
          <a:p>
            <a:r>
              <a:rPr lang="en-SG" sz="2400" b="0" i="0" u="none" strike="noStrike" baseline="0" dirty="0">
                <a:latin typeface="Gill Sans MT" panose="020B0502020104020203" pitchFamily="34" charset="0"/>
              </a:rPr>
              <a:t>If you went to the grocery store for said holiday dinner you used decomposition to build your grocery list, guide the direction you took as you meandered the aisles, the route you followed to and from the store, and the vehicle in which you drove. </a:t>
            </a:r>
          </a:p>
          <a:p>
            <a:endParaRPr lang="en-SG" sz="2400" b="0" i="0" u="none" strike="noStrike" baseline="0" dirty="0">
              <a:latin typeface="Gill Sans MT" panose="020B0502020104020203" pitchFamily="34" charset="0"/>
            </a:endParaRPr>
          </a:p>
          <a:p>
            <a:r>
              <a:rPr lang="en-SG" sz="2400" b="0" i="0" u="none" strike="noStrike" baseline="0" dirty="0">
                <a:latin typeface="Gill Sans MT" panose="020B0502020104020203" pitchFamily="34" charset="0"/>
              </a:rPr>
              <a:t>If you’ve implemented a new program or initiative at your school, you used decomposition to build your strategic plan, which included the program’s vision, strategy for gaining buy-in, annual goals, and everything else involved.</a:t>
            </a:r>
            <a:endParaRPr lang="en-SG" sz="4000" dirty="0">
              <a:latin typeface="Gill Sans MT" panose="020B0502020104020203" pitchFamily="34" charset="0"/>
            </a:endParaRPr>
          </a:p>
        </p:txBody>
      </p:sp>
    </p:spTree>
    <p:extLst>
      <p:ext uri="{BB962C8B-B14F-4D97-AF65-F5344CB8AC3E}">
        <p14:creationId xmlns:p14="http://schemas.microsoft.com/office/powerpoint/2010/main" val="136736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7343-7387-C095-F2D4-EB6593D9E5FA}"/>
              </a:ext>
            </a:extLst>
          </p:cNvPr>
          <p:cNvSpPr>
            <a:spLocks noGrp="1"/>
          </p:cNvSpPr>
          <p:nvPr>
            <p:ph type="title"/>
          </p:nvPr>
        </p:nvSpPr>
        <p:spPr>
          <a:xfrm>
            <a:off x="609600" y="115957"/>
            <a:ext cx="10972800" cy="750818"/>
          </a:xfrm>
        </p:spPr>
        <p:txBody>
          <a:bodyPr>
            <a:normAutofit/>
          </a:bodyPr>
          <a:lstStyle/>
          <a:p>
            <a:pPr algn="ctr"/>
            <a:r>
              <a:rPr lang="en-SG" sz="2800" b="1" i="0" u="none" strike="noStrike" baseline="0" dirty="0">
                <a:latin typeface="Gill Sans MT" panose="020B0502020104020203" pitchFamily="34" charset="0"/>
              </a:rPr>
              <a:t>Examples of Decomposition in Curriculum </a:t>
            </a:r>
            <a:endParaRPr lang="en-SG" sz="54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375C85F1-7912-37D2-4D9F-EBA3C2D9FB4A}"/>
              </a:ext>
            </a:extLst>
          </p:cNvPr>
          <p:cNvSpPr>
            <a:spLocks noGrp="1"/>
          </p:cNvSpPr>
          <p:nvPr>
            <p:ph idx="1"/>
          </p:nvPr>
        </p:nvSpPr>
        <p:spPr>
          <a:xfrm>
            <a:off x="304800" y="1466851"/>
            <a:ext cx="11630025" cy="4695824"/>
          </a:xfrm>
        </p:spPr>
        <p:txBody>
          <a:bodyPr>
            <a:normAutofit/>
          </a:bodyPr>
          <a:lstStyle/>
          <a:p>
            <a:r>
              <a:rPr lang="en-SG" sz="2000" b="0" i="0" u="none" strike="noStrike" baseline="0" dirty="0">
                <a:latin typeface="Gill Sans MT" panose="020B0502020104020203" pitchFamily="34" charset="0"/>
              </a:rPr>
              <a:t>Indeed, decomposition is a powerful tool that guides how we approach projects and tasks regularly. And it is also something employed in student learning. </a:t>
            </a:r>
          </a:p>
          <a:p>
            <a:pPr marL="0" indent="0">
              <a:buNone/>
            </a:pPr>
            <a:endParaRPr lang="en-SG" sz="3600" dirty="0">
              <a:latin typeface="Gill Sans MT" panose="020B0502020104020203" pitchFamily="34" charset="0"/>
            </a:endParaRPr>
          </a:p>
        </p:txBody>
      </p:sp>
      <p:pic>
        <p:nvPicPr>
          <p:cNvPr id="5" name="Picture 4">
            <a:extLst>
              <a:ext uri="{FF2B5EF4-FFF2-40B4-BE49-F238E27FC236}">
                <a16:creationId xmlns:a16="http://schemas.microsoft.com/office/drawing/2014/main" id="{5BBE4874-E7F5-3B9F-F5FA-319E9998911F}"/>
              </a:ext>
            </a:extLst>
          </p:cNvPr>
          <p:cNvPicPr>
            <a:picLocks noChangeAspect="1"/>
          </p:cNvPicPr>
          <p:nvPr/>
        </p:nvPicPr>
        <p:blipFill>
          <a:blip r:embed="rId2"/>
          <a:stretch>
            <a:fillRect/>
          </a:stretch>
        </p:blipFill>
        <p:spPr>
          <a:xfrm>
            <a:off x="609600" y="2647950"/>
            <a:ext cx="3228975" cy="1295400"/>
          </a:xfrm>
          <a:prstGeom prst="rect">
            <a:avLst/>
          </a:prstGeom>
        </p:spPr>
      </p:pic>
      <p:pic>
        <p:nvPicPr>
          <p:cNvPr id="7" name="Picture 6">
            <a:extLst>
              <a:ext uri="{FF2B5EF4-FFF2-40B4-BE49-F238E27FC236}">
                <a16:creationId xmlns:a16="http://schemas.microsoft.com/office/drawing/2014/main" id="{1B278C9D-13E6-AF13-E449-97B53D4AD7B4}"/>
              </a:ext>
            </a:extLst>
          </p:cNvPr>
          <p:cNvPicPr>
            <a:picLocks noChangeAspect="1"/>
          </p:cNvPicPr>
          <p:nvPr/>
        </p:nvPicPr>
        <p:blipFill>
          <a:blip r:embed="rId3"/>
          <a:stretch>
            <a:fillRect/>
          </a:stretch>
        </p:blipFill>
        <p:spPr>
          <a:xfrm>
            <a:off x="6096000" y="2690811"/>
            <a:ext cx="2162175" cy="657225"/>
          </a:xfrm>
          <a:prstGeom prst="rect">
            <a:avLst/>
          </a:prstGeom>
        </p:spPr>
      </p:pic>
      <p:pic>
        <p:nvPicPr>
          <p:cNvPr id="9" name="Picture 8">
            <a:extLst>
              <a:ext uri="{FF2B5EF4-FFF2-40B4-BE49-F238E27FC236}">
                <a16:creationId xmlns:a16="http://schemas.microsoft.com/office/drawing/2014/main" id="{C6301352-258A-1013-87B8-3BDC09E41C7B}"/>
              </a:ext>
            </a:extLst>
          </p:cNvPr>
          <p:cNvPicPr>
            <a:picLocks noChangeAspect="1"/>
          </p:cNvPicPr>
          <p:nvPr/>
        </p:nvPicPr>
        <p:blipFill>
          <a:blip r:embed="rId4"/>
          <a:stretch>
            <a:fillRect/>
          </a:stretch>
        </p:blipFill>
        <p:spPr>
          <a:xfrm>
            <a:off x="6281737" y="3952876"/>
            <a:ext cx="1819275" cy="876300"/>
          </a:xfrm>
          <a:prstGeom prst="rect">
            <a:avLst/>
          </a:prstGeom>
        </p:spPr>
      </p:pic>
      <p:pic>
        <p:nvPicPr>
          <p:cNvPr id="11" name="Picture 10">
            <a:extLst>
              <a:ext uri="{FF2B5EF4-FFF2-40B4-BE49-F238E27FC236}">
                <a16:creationId xmlns:a16="http://schemas.microsoft.com/office/drawing/2014/main" id="{DD53949F-F17E-2453-2D64-A386A6018EAF}"/>
              </a:ext>
            </a:extLst>
          </p:cNvPr>
          <p:cNvPicPr>
            <a:picLocks noChangeAspect="1"/>
          </p:cNvPicPr>
          <p:nvPr/>
        </p:nvPicPr>
        <p:blipFill>
          <a:blip r:embed="rId5"/>
          <a:stretch>
            <a:fillRect/>
          </a:stretch>
        </p:blipFill>
        <p:spPr>
          <a:xfrm>
            <a:off x="928687" y="4710111"/>
            <a:ext cx="2590800" cy="828675"/>
          </a:xfrm>
          <a:prstGeom prst="rect">
            <a:avLst/>
          </a:prstGeom>
        </p:spPr>
      </p:pic>
      <p:pic>
        <p:nvPicPr>
          <p:cNvPr id="13" name="Picture 12">
            <a:extLst>
              <a:ext uri="{FF2B5EF4-FFF2-40B4-BE49-F238E27FC236}">
                <a16:creationId xmlns:a16="http://schemas.microsoft.com/office/drawing/2014/main" id="{B1403B2F-6909-ECF2-356A-D18EB5878D09}"/>
              </a:ext>
            </a:extLst>
          </p:cNvPr>
          <p:cNvPicPr>
            <a:picLocks noChangeAspect="1"/>
          </p:cNvPicPr>
          <p:nvPr/>
        </p:nvPicPr>
        <p:blipFill>
          <a:blip r:embed="rId6"/>
          <a:stretch>
            <a:fillRect/>
          </a:stretch>
        </p:blipFill>
        <p:spPr>
          <a:xfrm>
            <a:off x="6134100" y="5357812"/>
            <a:ext cx="2124075" cy="838200"/>
          </a:xfrm>
          <a:prstGeom prst="rect">
            <a:avLst/>
          </a:prstGeom>
        </p:spPr>
      </p:pic>
      <p:pic>
        <p:nvPicPr>
          <p:cNvPr id="15" name="Picture 14">
            <a:extLst>
              <a:ext uri="{FF2B5EF4-FFF2-40B4-BE49-F238E27FC236}">
                <a16:creationId xmlns:a16="http://schemas.microsoft.com/office/drawing/2014/main" id="{C7D61240-B478-DF52-93FA-E756E9B7EE61}"/>
              </a:ext>
            </a:extLst>
          </p:cNvPr>
          <p:cNvPicPr>
            <a:picLocks noChangeAspect="1"/>
          </p:cNvPicPr>
          <p:nvPr/>
        </p:nvPicPr>
        <p:blipFill>
          <a:blip r:embed="rId7"/>
          <a:stretch>
            <a:fillRect/>
          </a:stretch>
        </p:blipFill>
        <p:spPr>
          <a:xfrm>
            <a:off x="9510711" y="3619500"/>
            <a:ext cx="1447800" cy="790575"/>
          </a:xfrm>
          <a:prstGeom prst="rect">
            <a:avLst/>
          </a:prstGeom>
        </p:spPr>
      </p:pic>
    </p:spTree>
    <p:extLst>
      <p:ext uri="{BB962C8B-B14F-4D97-AF65-F5344CB8AC3E}">
        <p14:creationId xmlns:p14="http://schemas.microsoft.com/office/powerpoint/2010/main" val="161941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7781-95AC-66CC-17E4-BBC975F0FD1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F2ED851-9EB5-7605-2310-EACE5E9D7E58}"/>
              </a:ext>
            </a:extLst>
          </p:cNvPr>
          <p:cNvSpPr>
            <a:spLocks noGrp="1"/>
          </p:cNvSpPr>
          <p:nvPr>
            <p:ph idx="1"/>
          </p:nvPr>
        </p:nvSpPr>
        <p:spPr/>
        <p:txBody>
          <a:bodyPr/>
          <a:lstStyle/>
          <a:p>
            <a:endParaRPr lang="en-SG" dirty="0"/>
          </a:p>
        </p:txBody>
      </p:sp>
      <p:pic>
        <p:nvPicPr>
          <p:cNvPr id="15" name="Picture 14">
            <a:extLst>
              <a:ext uri="{FF2B5EF4-FFF2-40B4-BE49-F238E27FC236}">
                <a16:creationId xmlns:a16="http://schemas.microsoft.com/office/drawing/2014/main" id="{8DD3B6FB-AED5-50BF-1316-818C3A33ABE3}"/>
              </a:ext>
            </a:extLst>
          </p:cNvPr>
          <p:cNvPicPr>
            <a:picLocks noChangeAspect="1"/>
          </p:cNvPicPr>
          <p:nvPr/>
        </p:nvPicPr>
        <p:blipFill>
          <a:blip r:embed="rId2"/>
          <a:stretch>
            <a:fillRect/>
          </a:stretch>
        </p:blipFill>
        <p:spPr>
          <a:xfrm>
            <a:off x="0" y="-38100"/>
            <a:ext cx="6210300" cy="3558156"/>
          </a:xfrm>
          <a:prstGeom prst="rect">
            <a:avLst/>
          </a:prstGeom>
        </p:spPr>
      </p:pic>
      <p:pic>
        <p:nvPicPr>
          <p:cNvPr id="17" name="Picture 16">
            <a:extLst>
              <a:ext uri="{FF2B5EF4-FFF2-40B4-BE49-F238E27FC236}">
                <a16:creationId xmlns:a16="http://schemas.microsoft.com/office/drawing/2014/main" id="{456BBCAA-B3E9-15C6-7DD3-F303DB02D60A}"/>
              </a:ext>
            </a:extLst>
          </p:cNvPr>
          <p:cNvPicPr>
            <a:picLocks noChangeAspect="1"/>
          </p:cNvPicPr>
          <p:nvPr/>
        </p:nvPicPr>
        <p:blipFill>
          <a:blip r:embed="rId3"/>
          <a:stretch>
            <a:fillRect/>
          </a:stretch>
        </p:blipFill>
        <p:spPr>
          <a:xfrm>
            <a:off x="5672138" y="3154041"/>
            <a:ext cx="6524625" cy="3713484"/>
          </a:xfrm>
          <a:prstGeom prst="rect">
            <a:avLst/>
          </a:prstGeom>
        </p:spPr>
      </p:pic>
    </p:spTree>
    <p:extLst>
      <p:ext uri="{BB962C8B-B14F-4D97-AF65-F5344CB8AC3E}">
        <p14:creationId xmlns:p14="http://schemas.microsoft.com/office/powerpoint/2010/main" val="225463385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D6EBCBD2-0AED-4307-9DB9-AC897D9A3B2D}" vid="{E2A88710-728B-449B-9470-7836A5BE7D46}"/>
    </a:ext>
  </a:extLst>
</a:theme>
</file>

<file path=docProps/app.xml><?xml version="1.0" encoding="utf-8"?>
<Properties xmlns="http://schemas.openxmlformats.org/officeDocument/2006/extended-properties" xmlns:vt="http://schemas.openxmlformats.org/officeDocument/2006/docPropsVTypes">
  <Template>Theme1</Template>
  <TotalTime>1589</TotalTime>
  <Words>1538</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Gill Sans MT</vt:lpstr>
      <vt:lpstr>Verdana</vt:lpstr>
      <vt:lpstr>Wingdings</vt:lpstr>
      <vt:lpstr>Theme1</vt:lpstr>
      <vt:lpstr>Module 1: Computational Thinking and Problem Solving</vt:lpstr>
      <vt:lpstr>Overview</vt:lpstr>
      <vt:lpstr>What is Computational Thinking?</vt:lpstr>
      <vt:lpstr>So, computational thinking is coding?  </vt:lpstr>
      <vt:lpstr>The computational thinking process includes four key concepts: </vt:lpstr>
      <vt:lpstr>Decomposition </vt:lpstr>
      <vt:lpstr>Examples of Decomposition in Everyday Life </vt:lpstr>
      <vt:lpstr>Examples of Decomposition in Curriculum </vt:lpstr>
      <vt:lpstr>PowerPoint Presentation</vt:lpstr>
      <vt:lpstr>Pattern Recognition </vt:lpstr>
      <vt:lpstr>Examples of Pattern Recognition in Everyday Life </vt:lpstr>
      <vt:lpstr>Examples of Pattern Recognition in Curriculum </vt:lpstr>
      <vt:lpstr>PowerPoint Presentation</vt:lpstr>
      <vt:lpstr>Abstraction </vt:lpstr>
      <vt:lpstr>Examples of Abstraction in Everyday Life </vt:lpstr>
      <vt:lpstr>PowerPoint Presentation</vt:lpstr>
      <vt:lpstr>Algorithmic Thinking </vt:lpstr>
      <vt:lpstr>Examples of Algorithms in Everyday Life </vt:lpstr>
      <vt:lpstr>PowerPoint Presentation</vt:lpstr>
      <vt:lpstr>More Than Just Problem Solving </vt:lpstr>
      <vt:lpstr>Study few real-time examples where you apply computation thinking methods</vt:lpstr>
      <vt:lpstr>Given few examples – able to identify which one belongs to abstraction/decomposition/pattern recognition/algorithm Example: Mr Lim wants to buy a housing property in Singapore. How he can apply computational thinking to this task. </vt:lpstr>
      <vt:lpstr>Closing Comments</vt:lpstr>
      <vt:lpstr>Application of CT concepts to solve a 3D maze – Tutorial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Computational Thinking and Problem Solving</dc:title>
  <dc:creator>Vidya Sudarshan (Dr)</dc:creator>
  <cp:lastModifiedBy>Vidya Sudarshan (Dr)</cp:lastModifiedBy>
  <cp:revision>18</cp:revision>
  <dcterms:created xsi:type="dcterms:W3CDTF">2023-01-30T13:08:30Z</dcterms:created>
  <dcterms:modified xsi:type="dcterms:W3CDTF">2024-03-23T07:47:27Z</dcterms:modified>
</cp:coreProperties>
</file>