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sldIdLst>
    <p:sldId id="256" r:id="rId2"/>
    <p:sldId id="274" r:id="rId3"/>
    <p:sldId id="257" r:id="rId4"/>
    <p:sldId id="277" r:id="rId5"/>
    <p:sldId id="279" r:id="rId6"/>
    <p:sldId id="284" r:id="rId7"/>
    <p:sldId id="285" r:id="rId8"/>
    <p:sldId id="286" r:id="rId9"/>
    <p:sldId id="288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89" r:id="rId20"/>
    <p:sldId id="280" r:id="rId21"/>
    <p:sldId id="281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C859-3C94-4FC5-84EF-FE0F486219A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4739-8340-46B6-BA98-1525F7C46FAB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414-6263-4F0E-B23B-F376ED1760B9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2968-F760-4ABD-8489-A740FDF136FB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6"/>
            <a:ext cx="4040188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49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94756"/>
            <a:ext cx="4041775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EA9-2034-40E0-B8AB-58BE9103E776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5EED-F367-4D5C-8C76-F9A8037EFE47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AA04-BB53-48FD-91FB-91EB764F25AE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61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18"/>
            <a:ext cx="5111750" cy="539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25147"/>
            <a:ext cx="3008313" cy="40616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D987-4DED-4DA7-8798-A77A09746EAF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C29E-D0A0-47E4-9625-0C1722A22A7F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4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782AF0E9-645C-47C9-BC5C-F1986B4F31E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9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536B-E411-A3C1-664E-7A49C22A1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Module 2: Quantitative Reasoning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22F7C-EB3B-54B5-E60D-6B1A4C466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Gill Sans MT" panose="020B0502020104020203" pitchFamily="34" charset="0"/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412020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71B6-C4EE-D427-E264-BD26A1F7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70" y="155942"/>
            <a:ext cx="8229600" cy="857250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Spreadsheet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12BE-BEF6-5A78-D135-E529FC7B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2889"/>
            <a:ext cx="8593931" cy="3379771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Spreadsheets are made up of…</a:t>
            </a:r>
          </a:p>
          <a:p>
            <a:pPr marL="728663" lvl="1" indent="-385763">
              <a:buAutoNum type="arabicPeriod"/>
            </a:pPr>
            <a:r>
              <a:rPr lang="en-SG" dirty="0">
                <a:latin typeface="Gill Sans MT" panose="020B0502020104020203" pitchFamily="34" charset="0"/>
              </a:rPr>
              <a:t>Columns</a:t>
            </a:r>
          </a:p>
          <a:p>
            <a:pPr marL="728663" lvl="1" indent="-385763">
              <a:buAutoNum type="arabicPeriod"/>
            </a:pPr>
            <a:r>
              <a:rPr lang="en-SG" dirty="0">
                <a:latin typeface="Gill Sans MT" panose="020B0502020104020203" pitchFamily="34" charset="0"/>
              </a:rPr>
              <a:t>Rows</a:t>
            </a:r>
          </a:p>
          <a:p>
            <a:pPr marL="728663" lvl="1" indent="-385763">
              <a:buAutoNum type="arabicPeriod"/>
            </a:pPr>
            <a:r>
              <a:rPr lang="en-SG" dirty="0">
                <a:latin typeface="Gill Sans MT" panose="020B0502020104020203" pitchFamily="34" charset="0"/>
              </a:rPr>
              <a:t>Cells</a:t>
            </a:r>
          </a:p>
          <a:p>
            <a:pPr marL="342900" lvl="1" indent="0">
              <a:buNone/>
            </a:pPr>
            <a:endParaRPr lang="en-SG" dirty="0">
              <a:latin typeface="Gill Sans MT" panose="020B0502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E3DAD-F0C8-3D1F-0777-6E6E4D44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10" y="3413613"/>
            <a:ext cx="7300913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3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1F38-39FA-762E-6D35-702420A6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2514-4580-33C3-3C85-E0F6FF51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08F40-0F75-ECF5-D74F-C0A1097E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79"/>
            <a:ext cx="6390085" cy="2289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329B0-F352-BD08-DA01-E034085E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22" y="3248589"/>
            <a:ext cx="6679406" cy="24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5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2393-E991-0247-8EE0-BA987294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" y="191322"/>
            <a:ext cx="1646690" cy="1469312"/>
          </a:xfrm>
        </p:spPr>
        <p:txBody>
          <a:bodyPr>
            <a:noAutofit/>
          </a:bodyPr>
          <a:lstStyle/>
          <a:p>
            <a:pPr algn="ctr"/>
            <a:r>
              <a:rPr lang="en-SG" sz="2800" dirty="0">
                <a:latin typeface="Gill Sans MT" panose="020B0502020104020203" pitchFamily="34" charset="0"/>
              </a:rPr>
              <a:t>Types of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6A2A1-8B96-D6F2-E2AC-A6F9BCD4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90" y="0"/>
            <a:ext cx="7497545" cy="64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24E9-8DBD-1386-45DB-8F5A8C93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7" y="337574"/>
            <a:ext cx="8775515" cy="577401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Gill Sans MT" panose="020B0502020104020203" pitchFamily="34" charset="0"/>
              </a:rPr>
              <a:t>Using Excel to calculate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02D8-0762-3B7F-010C-2C448540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366345"/>
            <a:ext cx="8534400" cy="4445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>
                <a:latin typeface="Gill Sans MT" panose="020B0502020104020203" pitchFamily="34" charset="0"/>
              </a:rPr>
              <a:t>Formulas or Functions</a:t>
            </a:r>
          </a:p>
          <a:p>
            <a:r>
              <a:rPr lang="en-SG" dirty="0">
                <a:latin typeface="Gill Sans MT" panose="020B0502020104020203" pitchFamily="34" charset="0"/>
              </a:rPr>
              <a:t>Remember that when creating formulas or functions, it is important that you BEGIN it with an equal sign (=).</a:t>
            </a:r>
          </a:p>
          <a:p>
            <a:r>
              <a:rPr lang="en-SG" dirty="0">
                <a:latin typeface="Gill Sans MT" panose="020B0502020104020203" pitchFamily="34" charset="0"/>
              </a:rPr>
              <a:t>Common functions that you will use,</a:t>
            </a:r>
          </a:p>
          <a:p>
            <a:pPr lvl="1"/>
            <a:r>
              <a:rPr lang="en-SG" dirty="0">
                <a:latin typeface="Gill Sans MT" panose="020B0502020104020203" pitchFamily="34" charset="0"/>
              </a:rPr>
              <a:t>The </a:t>
            </a:r>
            <a:r>
              <a:rPr lang="en-SG" b="1" dirty="0">
                <a:latin typeface="Gill Sans MT" panose="020B0502020104020203" pitchFamily="34" charset="0"/>
              </a:rPr>
              <a:t>Sum</a:t>
            </a:r>
            <a:r>
              <a:rPr lang="en-SG" dirty="0">
                <a:latin typeface="Gill Sans MT" panose="020B0502020104020203" pitchFamily="34" charset="0"/>
              </a:rPr>
              <a:t> function</a:t>
            </a:r>
          </a:p>
          <a:p>
            <a:pPr lvl="1"/>
            <a:r>
              <a:rPr lang="en-SG" dirty="0">
                <a:latin typeface="Gill Sans MT" panose="020B0502020104020203" pitchFamily="34" charset="0"/>
              </a:rPr>
              <a:t>The </a:t>
            </a:r>
            <a:r>
              <a:rPr lang="en-SG" b="1" dirty="0">
                <a:latin typeface="Gill Sans MT" panose="020B0502020104020203" pitchFamily="34" charset="0"/>
              </a:rPr>
              <a:t>Average</a:t>
            </a:r>
            <a:r>
              <a:rPr lang="en-SG" dirty="0">
                <a:latin typeface="Gill Sans MT" panose="020B0502020104020203" pitchFamily="34" charset="0"/>
              </a:rPr>
              <a:t> function</a:t>
            </a:r>
          </a:p>
          <a:p>
            <a:pPr lvl="1"/>
            <a:r>
              <a:rPr lang="en-SG" dirty="0">
                <a:latin typeface="Gill Sans MT" panose="020B0502020104020203" pitchFamily="34" charset="0"/>
              </a:rPr>
              <a:t>The </a:t>
            </a:r>
            <a:r>
              <a:rPr lang="en-SG" b="1" dirty="0">
                <a:latin typeface="Gill Sans MT" panose="020B0502020104020203" pitchFamily="34" charset="0"/>
              </a:rPr>
              <a:t>Standard Deviation </a:t>
            </a:r>
            <a:r>
              <a:rPr lang="en-SG" dirty="0">
                <a:latin typeface="Gill Sans MT" panose="020B0502020104020203" pitchFamily="34" charset="0"/>
              </a:rPr>
              <a:t>function</a:t>
            </a:r>
          </a:p>
          <a:p>
            <a:r>
              <a:rPr lang="en-SG" dirty="0">
                <a:latin typeface="Gill Sans MT" panose="020B0502020104020203" pitchFamily="34" charset="0"/>
              </a:rPr>
              <a:t>A list of formulas or functions is available within Excel under the menu </a:t>
            </a:r>
            <a:r>
              <a:rPr lang="en-SG" b="1" dirty="0">
                <a:latin typeface="Gill Sans MT" panose="020B0502020104020203" pitchFamily="34" charset="0"/>
              </a:rPr>
              <a:t>Formula</a:t>
            </a:r>
            <a:r>
              <a:rPr lang="en-SG" dirty="0">
                <a:latin typeface="Gill Sans MT" panose="020B0502020104020203" pitchFamily="34" charset="0"/>
              </a:rPr>
              <a:t>, down to </a:t>
            </a:r>
            <a:r>
              <a:rPr lang="en-SG" b="1" dirty="0">
                <a:latin typeface="Gill Sans MT" panose="020B0502020104020203" pitchFamily="34" charset="0"/>
              </a:rPr>
              <a:t>Insert Function</a:t>
            </a:r>
          </a:p>
          <a:p>
            <a:r>
              <a:rPr lang="en-SG" dirty="0">
                <a:latin typeface="Gill Sans MT" panose="020B0502020104020203" pitchFamily="34" charset="0"/>
              </a:rPr>
              <a:t>You can also manually insert formulas by typing them directly into the cell where you want the result of the formula to appear.</a:t>
            </a:r>
          </a:p>
          <a:p>
            <a:endParaRPr lang="en-SG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9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0CCC-98ED-B0C0-427F-4BC5CEBA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142546"/>
            <a:ext cx="8229600" cy="857250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The SUM Function (SUM)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7DC4-5226-8E95-501F-B5E47D9D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9" y="1714501"/>
            <a:ext cx="4479131" cy="3800474"/>
          </a:xfrm>
        </p:spPr>
        <p:txBody>
          <a:bodyPr>
            <a:normAutofit fontScale="92500" lnSpcReduction="10000"/>
          </a:bodyPr>
          <a:lstStyle/>
          <a:p>
            <a:r>
              <a:rPr lang="en-SG" dirty="0">
                <a:latin typeface="Gill Sans MT" panose="020B0502020104020203" pitchFamily="34" charset="0"/>
              </a:rPr>
              <a:t>The SUM Function takes all of the values in each of the specified cells and totals their values.</a:t>
            </a:r>
          </a:p>
          <a:p>
            <a:pPr marL="0" indent="0">
              <a:buNone/>
            </a:pPr>
            <a:endParaRPr lang="en-SG" dirty="0">
              <a:latin typeface="Gill Sans MT" panose="020B0502020104020203" pitchFamily="34" charset="0"/>
            </a:endParaRPr>
          </a:p>
          <a:p>
            <a:r>
              <a:rPr lang="en-SG" dirty="0">
                <a:latin typeface="Gill Sans MT" panose="020B0502020104020203" pitchFamily="34" charset="0"/>
              </a:rPr>
              <a:t>For example: to get the sum of all the experimental drug group </a:t>
            </a:r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14BE8738-B460-A2A2-0E19-0193BA01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39" y="0"/>
            <a:ext cx="1649675" cy="62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1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986F-BD82-5E0D-9CCF-7FF65F3C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1" y="216869"/>
            <a:ext cx="5390658" cy="857250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Gill Sans MT" panose="020B0502020104020203" pitchFamily="34" charset="0"/>
              </a:rPr>
              <a:t>The AVERAGE function (AVERAGE)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901-B061-DE46-854C-B92A28D6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2" y="1460938"/>
            <a:ext cx="6389140" cy="4977962"/>
          </a:xfrm>
        </p:spPr>
        <p:txBody>
          <a:bodyPr>
            <a:noAutofit/>
          </a:bodyPr>
          <a:lstStyle/>
          <a:p>
            <a:r>
              <a:rPr lang="en-SG" sz="2400" dirty="0">
                <a:latin typeface="Gill Sans MT" panose="020B0502020104020203" pitchFamily="34" charset="0"/>
              </a:rPr>
              <a:t>The AVERAGE is a measure of central tendency and gives you an idea of the typical score.</a:t>
            </a:r>
          </a:p>
          <a:p>
            <a:r>
              <a:rPr lang="en-SG" sz="2400" dirty="0">
                <a:latin typeface="Gill Sans MT" panose="020B0502020104020203" pitchFamily="34" charset="0"/>
              </a:rPr>
              <a:t>For example: to get the average of the Drug Group</a:t>
            </a:r>
          </a:p>
          <a:p>
            <a:r>
              <a:rPr lang="en-SG" sz="2400" dirty="0">
                <a:latin typeface="Gill Sans MT" panose="020B0502020104020203" pitchFamily="34" charset="0"/>
              </a:rPr>
              <a:t>Interpretation: Based on the mean values, can we say: </a:t>
            </a:r>
          </a:p>
          <a:p>
            <a:pPr marL="0" indent="0">
              <a:buNone/>
            </a:pPr>
            <a:r>
              <a:rPr lang="en-SG" sz="2400" dirty="0">
                <a:latin typeface="Gill Sans MT" panose="020B0502020104020203" pitchFamily="34" charset="0"/>
              </a:rPr>
              <a:t>the drug is better in treating the headache on an average.</a:t>
            </a:r>
          </a:p>
          <a:p>
            <a:pPr marL="0" indent="0">
              <a:buNone/>
            </a:pPr>
            <a:r>
              <a:rPr lang="en-SG" sz="2400" dirty="0">
                <a:latin typeface="Gill Sans MT" panose="020B0502020104020203" pitchFamily="34" charset="0"/>
              </a:rPr>
              <a:t>Or drug is faster in treating the headache on average compared to the placebo.</a:t>
            </a:r>
          </a:p>
          <a:p>
            <a:endParaRPr lang="en-SG" sz="2400" dirty="0">
              <a:latin typeface="Gill Sans MT" panose="020B0502020104020203" pitchFamily="34" charset="0"/>
            </a:endParaRPr>
          </a:p>
          <a:p>
            <a:endParaRPr lang="en-SG" sz="2400" dirty="0">
              <a:latin typeface="Gill Sans MT" panose="020B0502020104020203" pitchFamily="34" charset="0"/>
            </a:endParaRPr>
          </a:p>
          <a:p>
            <a:endParaRPr lang="en-SG" sz="2400" dirty="0">
              <a:latin typeface="Gill Sans MT" panose="020B0502020104020203" pitchFamily="34" charset="0"/>
            </a:endParaRPr>
          </a:p>
          <a:p>
            <a:endParaRPr lang="en-SG" sz="2400" dirty="0">
              <a:latin typeface="Gill Sans MT" panose="020B05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619B3-7675-CC2A-E85C-FD8029B4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21" y="0"/>
            <a:ext cx="1743075" cy="64389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77B2E1-0746-9DC1-7BC7-BB131C17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62471"/>
              </p:ext>
            </p:extLst>
          </p:nvPr>
        </p:nvGraphicFramePr>
        <p:xfrm>
          <a:off x="4572000" y="762969"/>
          <a:ext cx="2017986" cy="62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3030515809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5377653"/>
                    </a:ext>
                  </a:extLst>
                </a:gridCol>
              </a:tblGrid>
              <a:tr h="27852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Gill Sans MT" panose="020B0502020104020203" pitchFamily="34" charset="0"/>
                        </a:rPr>
                        <a:t>Drug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Gill Sans MT" panose="020B0502020104020203" pitchFamily="34" charset="0"/>
                        </a:rPr>
                        <a:t>Placebo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0126407"/>
                  </a:ext>
                </a:extLst>
              </a:tr>
              <a:tr h="27852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Gill Sans MT" panose="020B0502020104020203" pitchFamily="34" charset="0"/>
                        </a:rPr>
                        <a:t>20.17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Gill Sans MT" panose="020B0502020104020203" pitchFamily="34" charset="0"/>
                        </a:rPr>
                        <a:t>21.5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4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3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CDF6-9F80-367D-FA12-AFA3A889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190839"/>
            <a:ext cx="5166985" cy="1302204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Gill Sans MT" panose="020B0502020104020203" pitchFamily="34" charset="0"/>
              </a:rPr>
              <a:t>Standard Deviation Function (STDEV)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51CB-E23B-77C2-7575-C67D6ECE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1943101"/>
            <a:ext cx="4929188" cy="3421856"/>
          </a:xfrm>
        </p:spPr>
        <p:txBody>
          <a:bodyPr>
            <a:normAutofit fontScale="70000" lnSpcReduction="20000"/>
          </a:bodyPr>
          <a:lstStyle/>
          <a:p>
            <a:r>
              <a:rPr lang="en-SG" dirty="0">
                <a:latin typeface="Gill Sans MT" panose="020B0502020104020203" pitchFamily="34" charset="0"/>
              </a:rPr>
              <a:t>This function finds the standard deviation of the specified data. The standard deviation is a measure of the spread of variance of the data and gives you an idea of how different each score is from the average.</a:t>
            </a:r>
          </a:p>
          <a:p>
            <a:pPr marL="0" indent="0">
              <a:buNone/>
            </a:pPr>
            <a:endParaRPr lang="en-SG" dirty="0">
              <a:latin typeface="Gill Sans MT" panose="020B0502020104020203" pitchFamily="34" charset="0"/>
            </a:endParaRPr>
          </a:p>
          <a:p>
            <a:r>
              <a:rPr lang="en-SG" dirty="0">
                <a:latin typeface="Gill Sans MT" panose="020B0502020104020203" pitchFamily="34" charset="0"/>
              </a:rPr>
              <a:t>For example – to get the standard deviation of experimental drug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5B97D-E651-20D0-2503-8E6A675A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784" y="-1"/>
            <a:ext cx="1803182" cy="67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5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BD02-5213-F4B0-C1FA-2388BD87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6" y="237141"/>
            <a:ext cx="8229600" cy="400050"/>
          </a:xfrm>
        </p:spPr>
        <p:txBody>
          <a:bodyPr>
            <a:normAutofit fontScale="90000"/>
          </a:bodyPr>
          <a:lstStyle/>
          <a:p>
            <a:r>
              <a:rPr lang="en-SG" sz="2700" dirty="0">
                <a:latin typeface="Gill Sans MT" panose="020B0502020104020203" pitchFamily="34" charset="0"/>
              </a:rPr>
              <a:t>Making a Chart using Excel 2007 or Newer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A9DB-1556-1F27-BD5F-1A6344D14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2768"/>
            <a:ext cx="2407444" cy="3552464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Gill Sans MT" panose="020B0502020104020203" pitchFamily="34" charset="0"/>
              </a:rPr>
              <a:t>Another important feature of Excel is the Chart – also called a graph.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42FBF-3197-3D91-6237-7A5D609B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8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B049-5905-D1E1-F7F0-7989F9C3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94C8-BCF3-37D6-576E-F7D9EFE4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F89DA-EF4A-5B66-F9F6-6841A2E1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7" y="893380"/>
            <a:ext cx="8764372" cy="47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0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B4A4-7C59-0074-D0E8-2A9B8E64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EA4A-819E-7F5E-686E-F4E791A7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F8DF-30D0-9DDC-2189-03C66C65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548D2-D487-0109-F768-9C5CA5E7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78" y="555749"/>
            <a:ext cx="8557884" cy="57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3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124D-177C-836F-9988-1A420A8B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7350-AAB8-9A83-E80C-00187F12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latin typeface="Gill Sans MT" panose="020B0502020104020203" pitchFamily="34" charset="0"/>
              </a:rPr>
              <a:t>What is QR?</a:t>
            </a:r>
          </a:p>
          <a:p>
            <a:r>
              <a:rPr lang="en-SG" dirty="0">
                <a:latin typeface="Gill Sans MT" panose="020B0502020104020203" pitchFamily="34" charset="0"/>
              </a:rPr>
              <a:t>Why it is important?</a:t>
            </a:r>
          </a:p>
          <a:p>
            <a:r>
              <a:rPr lang="en-SG" dirty="0">
                <a:latin typeface="Gill Sans MT" panose="020B0502020104020203" pitchFamily="34" charset="0"/>
              </a:rPr>
              <a:t>Steps it involves? </a:t>
            </a:r>
          </a:p>
          <a:p>
            <a:r>
              <a:rPr lang="en-SG" dirty="0">
                <a:latin typeface="Gill Sans MT" panose="020B0502020104020203" pitchFamily="34" charset="0"/>
              </a:rPr>
              <a:t>Concepts of all the methods used in QR</a:t>
            </a:r>
          </a:p>
          <a:p>
            <a:r>
              <a:rPr lang="en-SG" dirty="0">
                <a:latin typeface="Gill Sans MT" panose="020B0502020104020203" pitchFamily="34" charset="0"/>
              </a:rPr>
              <a:t>Applications?</a:t>
            </a:r>
          </a:p>
          <a:p>
            <a:endParaRPr lang="en-SG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47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E3C9-4BF1-B1E2-953A-EDCE0073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966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>
                <a:latin typeface="Gill Sans MT" panose="020B0502020104020203" pitchFamily="34" charset="0"/>
              </a:rPr>
              <a:t>Other Example: House Price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ACA4-653F-DC17-7CEB-A3D15CF19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292666"/>
            <a:ext cx="8677275" cy="488783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SG" sz="2800" dirty="0">
                <a:latin typeface="Gill Sans MT" panose="020B0502020104020203" pitchFamily="34" charset="0"/>
              </a:rPr>
              <a:t>Framing concrete numerical questions</a:t>
            </a:r>
          </a:p>
          <a:p>
            <a:pPr marL="0" indent="0">
              <a:buNone/>
            </a:pPr>
            <a:r>
              <a:rPr lang="en-SG" sz="2800" dirty="0">
                <a:latin typeface="Gill Sans MT" panose="020B0502020104020203" pitchFamily="34" charset="0"/>
              </a:rPr>
              <a:t>	Estimating or predicting the house price (decide on the 	time horizon)</a:t>
            </a:r>
          </a:p>
          <a:p>
            <a:pPr marL="0" indent="0">
              <a:buNone/>
            </a:pPr>
            <a:r>
              <a:rPr lang="en-SG" sz="2800" dirty="0">
                <a:latin typeface="Gill Sans MT" panose="020B0502020104020203" pitchFamily="34" charset="0"/>
              </a:rPr>
              <a:t>2. Identifying tools and data for analysis</a:t>
            </a:r>
          </a:p>
          <a:p>
            <a:pPr marL="0" indent="0">
              <a:buNone/>
            </a:pPr>
            <a:r>
              <a:rPr lang="en-SG" sz="2800" dirty="0">
                <a:latin typeface="Gill Sans MT" panose="020B0502020104020203" pitchFamily="34" charset="0"/>
              </a:rPr>
              <a:t>	Data required: age, area, quality, - any other?</a:t>
            </a:r>
          </a:p>
          <a:p>
            <a:pPr marL="0" indent="0">
              <a:buNone/>
            </a:pPr>
            <a:r>
              <a:rPr lang="en-SG" sz="2800" dirty="0">
                <a:latin typeface="Gill Sans MT" panose="020B0502020104020203" pitchFamily="34" charset="0"/>
              </a:rPr>
              <a:t>	Basic Tool: to analyse the data – Excel </a:t>
            </a:r>
          </a:p>
          <a:p>
            <a:pPr marL="0" indent="0">
              <a:buNone/>
            </a:pPr>
            <a:r>
              <a:rPr lang="en-SG" sz="2800" dirty="0">
                <a:latin typeface="Gill Sans MT" panose="020B0502020104020203" pitchFamily="34" charset="0"/>
              </a:rPr>
              <a:t>3. Building models to analyse the data</a:t>
            </a:r>
          </a:p>
          <a:p>
            <a:pPr marL="0" indent="0">
              <a:buNone/>
            </a:pPr>
            <a:r>
              <a:rPr lang="en-SG" sz="2800" dirty="0">
                <a:latin typeface="Gill Sans MT" panose="020B0502020104020203" pitchFamily="34" charset="0"/>
              </a:rPr>
              <a:t>	Basic descriptive approach or higher-level models - 	Estimation or predictive model </a:t>
            </a:r>
          </a:p>
          <a:p>
            <a:pPr marL="0" indent="0">
              <a:buNone/>
            </a:pPr>
            <a:r>
              <a:rPr lang="en-SG" sz="2800" dirty="0">
                <a:latin typeface="Gill Sans MT" panose="020B0502020104020203" pitchFamily="34" charset="0"/>
              </a:rPr>
              <a:t>4. Analysing the results, you obtained</a:t>
            </a:r>
          </a:p>
          <a:p>
            <a:pPr marL="0" indent="0">
              <a:buNone/>
            </a:pPr>
            <a:r>
              <a:rPr lang="en-SG" sz="2800" dirty="0">
                <a:latin typeface="Gill Sans MT" panose="020B0502020104020203" pitchFamily="34" charset="0"/>
              </a:rPr>
              <a:t>	Interpret the results obtained</a:t>
            </a:r>
          </a:p>
          <a:p>
            <a:pPr marL="0" indent="0">
              <a:buNone/>
            </a:pPr>
            <a:endParaRPr lang="en-SG" sz="2800" dirty="0">
              <a:latin typeface="Gill Sans MT" panose="020B0502020104020203" pitchFamily="34" charset="0"/>
            </a:endParaRPr>
          </a:p>
          <a:p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0DF1-98EC-4059-A3A5-0544121F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D9A4-ED64-EB88-BA00-788BEED6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06002"/>
            <a:ext cx="8229600" cy="1143000"/>
          </a:xfrm>
        </p:spPr>
        <p:txBody>
          <a:bodyPr/>
          <a:lstStyle/>
          <a:p>
            <a:pPr algn="ctr"/>
            <a:r>
              <a:rPr lang="en-SG" dirty="0">
                <a:latin typeface="Gill Sans MT" panose="020B0502020104020203" pitchFamily="34" charset="0"/>
              </a:rPr>
              <a:t>Any other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EF95-685C-696A-A7E2-627F3C32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476376"/>
            <a:ext cx="8562975" cy="4600574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Finance/Business</a:t>
            </a:r>
          </a:p>
          <a:p>
            <a:r>
              <a:rPr lang="en-SG" dirty="0">
                <a:latin typeface="Gill Sans MT" panose="020B0502020104020203" pitchFamily="34" charset="0"/>
              </a:rPr>
              <a:t>Medicine/healthcare</a:t>
            </a:r>
          </a:p>
          <a:p>
            <a:r>
              <a:rPr lang="en-SG" dirty="0">
                <a:latin typeface="Gill Sans MT" panose="020B0502020104020203" pitchFamily="34" charset="0"/>
              </a:rPr>
              <a:t>Engineering</a:t>
            </a:r>
          </a:p>
          <a:p>
            <a:r>
              <a:rPr lang="en-SG" dirty="0">
                <a:latin typeface="Gill Sans MT" panose="020B0502020104020203" pitchFamily="34" charset="0"/>
              </a:rPr>
              <a:t>Environmental</a:t>
            </a:r>
          </a:p>
          <a:p>
            <a:r>
              <a:rPr lang="en-SG" dirty="0">
                <a:latin typeface="Gill Sans MT" panose="020B0502020104020203" pitchFamily="34" charset="0"/>
              </a:rPr>
              <a:t>Social science</a:t>
            </a:r>
          </a:p>
          <a:p>
            <a:pPr marL="0" indent="0">
              <a:buNone/>
            </a:pPr>
            <a:endParaRPr lang="en-SG" dirty="0">
              <a:latin typeface="Gill Sans MT" panose="020B0502020104020203" pitchFamily="34" charset="0"/>
            </a:endParaRPr>
          </a:p>
          <a:p>
            <a:endParaRPr lang="en-SG" dirty="0">
              <a:latin typeface="Gill Sans MT" panose="020B0502020104020203" pitchFamily="34" charset="0"/>
            </a:endParaRPr>
          </a:p>
          <a:p>
            <a:endParaRPr lang="en-SG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3741-CCFC-3F84-4F66-2FE974A1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0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BD93-FF3B-7C26-B270-FCB647E9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0338"/>
            <a:ext cx="8684172" cy="1022345"/>
          </a:xfrm>
        </p:spPr>
        <p:txBody>
          <a:bodyPr>
            <a:normAutofit fontScale="90000"/>
          </a:bodyPr>
          <a:lstStyle/>
          <a:p>
            <a:pPr algn="ctr"/>
            <a:r>
              <a:rPr lang="en-SG" sz="3600" dirty="0">
                <a:latin typeface="Gill Sans MT" panose="020B0502020104020203" pitchFamily="34" charset="0"/>
              </a:rPr>
              <a:t>Tutorial: Understanding the basics of quantitative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DE8D-67F7-D019-C125-EF9602F1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45324"/>
            <a:ext cx="8684172" cy="4719145"/>
          </a:xfrm>
        </p:spPr>
        <p:txBody>
          <a:bodyPr>
            <a:normAutofit fontScale="92500" lnSpcReduction="10000"/>
          </a:bodyPr>
          <a:lstStyle/>
          <a:p>
            <a:r>
              <a:rPr lang="en-SG" sz="2800" dirty="0">
                <a:effectLst/>
                <a:latin typeface="Gill Sans MT" panose="020B0502020104020203" pitchFamily="34" charset="0"/>
                <a:ea typeface="Arial" panose="020B0604020202020204" pitchFamily="34" charset="0"/>
                <a:cs typeface="Calibri" panose="020F0502020204030204" pitchFamily="34" charset="0"/>
              </a:rPr>
              <a:t>In the two week’s activities, the students will learn the step-by-step methods involved in performing data analysis. </a:t>
            </a:r>
          </a:p>
          <a:p>
            <a:r>
              <a:rPr lang="en-SG" sz="2800" dirty="0">
                <a:latin typeface="Gill Sans MT" panose="020B0502020104020203" pitchFamily="34" charset="0"/>
                <a:ea typeface="Arial" panose="020B0604020202020204" pitchFamily="34" charset="0"/>
                <a:cs typeface="Calibri" panose="020F0502020204030204" pitchFamily="34" charset="0"/>
              </a:rPr>
              <a:t>In the two weeks of module 2 tutorial activities, you will learn the step</a:t>
            </a:r>
            <a:r>
              <a:rPr lang="en-SG" sz="2400" dirty="0">
                <a:effectLst/>
                <a:latin typeface="Gill Sans MT" panose="020B0502020104020203" pitchFamily="34" charset="0"/>
                <a:ea typeface="Arial" panose="020B0604020202020204" pitchFamily="34" charset="0"/>
                <a:cs typeface="Calibri" panose="020F0502020204030204" pitchFamily="34" charset="0"/>
              </a:rPr>
              <a:t>-by-step Quantitative Reasoning methods involved in performing data analysis. Upon completion of the lesson, students will be able to apply quantitative reasoning techniques to analyse data to support decision-making. </a:t>
            </a:r>
          </a:p>
          <a:p>
            <a:r>
              <a:rPr lang="en-SG" sz="2800" dirty="0">
                <a:latin typeface="Gill Sans MT" panose="020B0502020104020203" pitchFamily="34" charset="0"/>
                <a:ea typeface="Arial" panose="020B0604020202020204" pitchFamily="34" charset="0"/>
                <a:cs typeface="Calibri" panose="020F0502020204030204" pitchFamily="34" charset="0"/>
              </a:rPr>
              <a:t>Today:</a:t>
            </a:r>
          </a:p>
          <a:p>
            <a:pPr lvl="1"/>
            <a:r>
              <a:rPr lang="en-SG" sz="2000" dirty="0">
                <a:latin typeface="Gill Sans MT" panose="020B0502020104020203" pitchFamily="34" charset="0"/>
                <a:ea typeface="Arial" panose="020B0604020202020204" pitchFamily="34" charset="0"/>
                <a:cs typeface="Calibri" panose="020F0502020204030204" pitchFamily="34" charset="0"/>
              </a:rPr>
              <a:t>Each group will perform the data collection</a:t>
            </a:r>
          </a:p>
          <a:p>
            <a:pPr lvl="1"/>
            <a:r>
              <a:rPr lang="en-SG" sz="2000" dirty="0">
                <a:latin typeface="Gill Sans MT" panose="020B0502020104020203" pitchFamily="34" charset="0"/>
                <a:ea typeface="Arial" panose="020B0604020202020204" pitchFamily="34" charset="0"/>
                <a:cs typeface="Calibri" panose="020F0502020204030204" pitchFamily="34" charset="0"/>
              </a:rPr>
              <a:t>Each group to understand one digital tool (Microsoft Excel) and its basic techniques to use them on collected data for analysis and decision making.</a:t>
            </a:r>
          </a:p>
          <a:p>
            <a:pPr lvl="1"/>
            <a:r>
              <a:rPr lang="en-SG" sz="2000" dirty="0">
                <a:latin typeface="Gill Sans MT" panose="020B0502020104020203" pitchFamily="34" charset="0"/>
                <a:ea typeface="Arial" panose="020B0604020202020204" pitchFamily="34" charset="0"/>
                <a:cs typeface="Calibri" panose="020F0502020204030204" pitchFamily="34" charset="0"/>
              </a:rPr>
              <a:t>Follow the instructions given to you in tutorial to complete these activities.</a:t>
            </a:r>
          </a:p>
          <a:p>
            <a:pPr lvl="1"/>
            <a:r>
              <a:rPr lang="en-SG" sz="2000" dirty="0">
                <a:effectLst/>
                <a:latin typeface="Gill Sans MT" panose="020B0502020104020203" pitchFamily="34" charset="0"/>
                <a:ea typeface="Arial" panose="020B0604020202020204" pitchFamily="34" charset="0"/>
                <a:cs typeface="Calibri" panose="020F0502020204030204" pitchFamily="34" charset="0"/>
              </a:rPr>
              <a:t>Approach your tutor, if you have any difficulties.</a:t>
            </a:r>
            <a:endParaRPr lang="en-SG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SG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5FAED-B130-E4F0-B810-192FB668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2F87-9004-8EA6-00DB-CCF61422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06002"/>
            <a:ext cx="8229600" cy="1143000"/>
          </a:xfrm>
        </p:spPr>
        <p:txBody>
          <a:bodyPr/>
          <a:lstStyle/>
          <a:p>
            <a:pPr algn="ctr"/>
            <a:r>
              <a:rPr lang="en-SG" dirty="0">
                <a:latin typeface="Gill Sans MT" panose="020B0502020104020203" pitchFamily="34" charset="0"/>
              </a:rPr>
              <a:t>Quantitative Reasoning (QR)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80CA-7250-AED7-CA56-1BE2F68D3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66850"/>
            <a:ext cx="8801100" cy="4713648"/>
          </a:xfrm>
        </p:spPr>
        <p:txBody>
          <a:bodyPr>
            <a:normAutofit/>
          </a:bodyPr>
          <a:lstStyle/>
          <a:p>
            <a:r>
              <a:rPr lang="en-SG" sz="2800" dirty="0">
                <a:latin typeface="Gill Sans MT" panose="020B0502020104020203" pitchFamily="34" charset="0"/>
              </a:rPr>
              <a:t>QR is the application of mathematical concepts and skills to solve real-world problems – reading and using data, understanding evidence and applying basic quantitative skills /logical reasoning to obtain solution.</a:t>
            </a:r>
          </a:p>
          <a:p>
            <a:pPr marL="0" indent="0">
              <a:buNone/>
            </a:pPr>
            <a:endParaRPr lang="en-SG" sz="2800" dirty="0">
              <a:latin typeface="Gill Sans MT" panose="020B0502020104020203" pitchFamily="34" charset="0"/>
            </a:endParaRPr>
          </a:p>
          <a:p>
            <a:r>
              <a:rPr lang="en-SG" sz="2800" dirty="0">
                <a:latin typeface="Gill Sans MT" panose="020B0502020104020203" pitchFamily="34" charset="0"/>
              </a:rPr>
              <a:t>QR is the process of interpreting and making logical decision from the available information/data.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81BE5-C224-3875-8D2B-D97C071B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25D1-F453-AA66-9076-92A437E4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9666"/>
            <a:ext cx="8229600" cy="1143000"/>
          </a:xfrm>
        </p:spPr>
        <p:txBody>
          <a:bodyPr/>
          <a:lstStyle/>
          <a:p>
            <a:pPr algn="ctr"/>
            <a:r>
              <a:rPr lang="en-SG" i="0" dirty="0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  <a:t>What is the importance of QR?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85C40-9E0B-21E5-BFEF-E2835B52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431180"/>
            <a:ext cx="8877300" cy="4749317"/>
          </a:xfrm>
        </p:spPr>
        <p:txBody>
          <a:bodyPr>
            <a:normAutofit/>
          </a:bodyPr>
          <a:lstStyle/>
          <a:p>
            <a:r>
              <a:rPr lang="en-SG" sz="2800" b="0" i="0" dirty="0">
                <a:effectLst/>
                <a:latin typeface="Gill Sans MT" panose="020B0502020104020203" pitchFamily="34" charset="0"/>
              </a:rPr>
              <a:t>Managers, healthcare professionals, business executives, architects, engineers, real estate agents, and scientists need </a:t>
            </a:r>
            <a:r>
              <a:rPr lang="en-SG" sz="2800" b="1" i="0" dirty="0">
                <a:effectLst/>
                <a:latin typeface="Gill Sans MT" panose="020B0502020104020203" pitchFamily="34" charset="0"/>
              </a:rPr>
              <a:t>quantitative reasoning measure.</a:t>
            </a:r>
            <a:r>
              <a:rPr lang="en-SG" sz="2800" b="0" i="0" dirty="0">
                <a:effectLst/>
                <a:latin typeface="Gill Sans MT" panose="020B0502020104020203" pitchFamily="34" charset="0"/>
              </a:rPr>
              <a:t> The professionals mentioned above need to apply quantitative skills to make logical decision in their day-to-day life.</a:t>
            </a:r>
          </a:p>
          <a:p>
            <a:r>
              <a:rPr lang="en-SG" sz="2800" b="0" i="0" dirty="0">
                <a:effectLst/>
                <a:latin typeface="Gill Sans MT" panose="020B0502020104020203" pitchFamily="34" charset="0"/>
              </a:rPr>
              <a:t>Diagrams, charts/plots, and graphs are beneficial when figuring out how to solve a problem based on analysing the information given using either math skills or the ability to think quantitatively.</a:t>
            </a:r>
            <a:endParaRPr lang="en-SG" sz="44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D7BEE-C75B-4A79-9017-EB560562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6114-4026-31B2-81FB-C4B3B32F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i="0" dirty="0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  <a:t>What are the four steps of the QR process?</a:t>
            </a:r>
            <a:br>
              <a:rPr lang="en-SG" i="0" dirty="0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</a:br>
            <a:endParaRPr lang="en-SG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A90D-C173-5094-E844-D3099D51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4371975"/>
            <a:ext cx="8753475" cy="1619250"/>
          </a:xfrm>
        </p:spPr>
        <p:txBody>
          <a:bodyPr>
            <a:normAutofit fontScale="850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SG" dirty="0">
                <a:latin typeface="Gill Sans MT" panose="020B0502020104020203" pitchFamily="34" charset="0"/>
              </a:rPr>
              <a:t>Framing concrete numerical questions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>
                <a:latin typeface="Gill Sans MT" panose="020B0502020104020203" pitchFamily="34" charset="0"/>
              </a:rPr>
              <a:t>Identifying tools and data for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>
                <a:latin typeface="Gill Sans MT" panose="020B0502020104020203" pitchFamily="34" charset="0"/>
              </a:rPr>
              <a:t>Building models to analyse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>
                <a:latin typeface="Gill Sans MT" panose="020B0502020104020203" pitchFamily="34" charset="0"/>
              </a:rPr>
              <a:t>Analysing the results, you obtained</a:t>
            </a:r>
          </a:p>
          <a:p>
            <a:endParaRPr lang="en-SG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58354-3E8A-5E80-DB16-2BEB62B8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3CE4-E2D4-3789-B354-BC20C45D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144"/>
            <a:ext cx="9144000" cy="27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7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3A71-29AD-3948-CECE-852B74C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07" y="149666"/>
            <a:ext cx="8229600" cy="1143000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Example: Finding Efficacy of a Drug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E5A0-FD04-674B-701D-1ADB75A7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5" y="1292666"/>
            <a:ext cx="8776138" cy="488783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SG" sz="3200" dirty="0">
                <a:latin typeface="Gill Sans MT" panose="020B0502020104020203" pitchFamily="34" charset="0"/>
              </a:rPr>
              <a:t>Framing concrete numerical questions</a:t>
            </a:r>
          </a:p>
          <a:p>
            <a:pPr marL="0" indent="0">
              <a:buNone/>
            </a:pPr>
            <a:r>
              <a:rPr lang="en-SG" sz="3200" dirty="0">
                <a:latin typeface="Gill Sans MT" panose="020B0502020104020203" pitchFamily="34" charset="0"/>
              </a:rPr>
              <a:t>	Is experimental Drug better or efficient in treating a headache?</a:t>
            </a:r>
          </a:p>
          <a:p>
            <a:pPr marL="0" indent="0">
              <a:buNone/>
            </a:pPr>
            <a:r>
              <a:rPr lang="en-SG" sz="3200" dirty="0">
                <a:latin typeface="Gill Sans MT" panose="020B0502020104020203" pitchFamily="34" charset="0"/>
              </a:rPr>
              <a:t>2. Identifying tools and data for analysis</a:t>
            </a:r>
          </a:p>
          <a:p>
            <a:pPr marL="0" indent="0">
              <a:buNone/>
            </a:pPr>
            <a:r>
              <a:rPr lang="en-SG" sz="3200" dirty="0">
                <a:latin typeface="Gill Sans MT" panose="020B0502020104020203" pitchFamily="34" charset="0"/>
              </a:rPr>
              <a:t>	Data required: demographic details of patients, type  </a:t>
            </a:r>
          </a:p>
          <a:p>
            <a:pPr marL="0" indent="0">
              <a:buNone/>
            </a:pPr>
            <a:r>
              <a:rPr lang="en-SG" sz="3200" dirty="0">
                <a:latin typeface="Gill Sans MT" panose="020B0502020104020203" pitchFamily="34" charset="0"/>
              </a:rPr>
              <a:t>     of treatment (drug/placebo), outcome details (time taken  </a:t>
            </a:r>
          </a:p>
          <a:p>
            <a:pPr marL="0" indent="0">
              <a:buNone/>
            </a:pPr>
            <a:r>
              <a:rPr lang="en-SG" dirty="0">
                <a:latin typeface="Gill Sans MT" panose="020B0502020104020203" pitchFamily="34" charset="0"/>
              </a:rPr>
              <a:t>     </a:t>
            </a:r>
            <a:r>
              <a:rPr lang="en-SG" sz="3200" dirty="0">
                <a:latin typeface="Gill Sans MT" panose="020B0502020104020203" pitchFamily="34" charset="0"/>
              </a:rPr>
              <a:t>by the drug to show effect) - any other?</a:t>
            </a:r>
          </a:p>
          <a:p>
            <a:pPr marL="0" indent="0">
              <a:buNone/>
            </a:pPr>
            <a:r>
              <a:rPr lang="en-SG" sz="3200" dirty="0">
                <a:latin typeface="Gill Sans MT" panose="020B0502020104020203" pitchFamily="34" charset="0"/>
              </a:rPr>
              <a:t>	Basic Tool: to analyse the data – Excel, programming, or any   </a:t>
            </a:r>
          </a:p>
          <a:p>
            <a:pPr marL="0" indent="0">
              <a:buNone/>
            </a:pPr>
            <a:r>
              <a:rPr lang="en-SG" sz="3200" dirty="0">
                <a:latin typeface="Gill Sans MT" panose="020B0502020104020203" pitchFamily="34" charset="0"/>
              </a:rPr>
              <a:t>      other statistical/data analysis tools.</a:t>
            </a:r>
          </a:p>
          <a:p>
            <a:pPr marL="0" indent="0">
              <a:buNone/>
            </a:pPr>
            <a:r>
              <a:rPr lang="en-SG" sz="3200" dirty="0">
                <a:latin typeface="Gill Sans MT" panose="020B0502020104020203" pitchFamily="34" charset="0"/>
              </a:rPr>
              <a:t>3. Building models to analyse the data</a:t>
            </a:r>
          </a:p>
          <a:p>
            <a:pPr marL="0" indent="0">
              <a:buNone/>
            </a:pPr>
            <a:r>
              <a:rPr lang="en-SG" sz="3200" dirty="0">
                <a:latin typeface="Gill Sans MT" panose="020B0502020104020203" pitchFamily="34" charset="0"/>
              </a:rPr>
              <a:t>	Basic descriptive approach or higher-level models</a:t>
            </a:r>
          </a:p>
          <a:p>
            <a:pPr marL="0" indent="0">
              <a:buNone/>
            </a:pPr>
            <a:r>
              <a:rPr lang="en-SG" sz="3200" dirty="0">
                <a:latin typeface="Gill Sans MT" panose="020B0502020104020203" pitchFamily="34" charset="0"/>
              </a:rPr>
              <a:t>4. Analysing the results, you obtained</a:t>
            </a:r>
          </a:p>
          <a:p>
            <a:pPr marL="0" indent="0">
              <a:buNone/>
            </a:pPr>
            <a:r>
              <a:rPr lang="en-SG" sz="3200" dirty="0">
                <a:latin typeface="Gill Sans MT" panose="020B0502020104020203" pitchFamily="34" charset="0"/>
              </a:rPr>
              <a:t>	Interpret the results obtained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3322B-F2A6-2C87-7A87-5B26FAF7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90F1-61C5-CFEE-FA0A-8B837863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2" y="162798"/>
            <a:ext cx="8229600" cy="661253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Gill Sans MT" panose="020B0502020104020203" pitchFamily="34" charset="0"/>
              </a:rPr>
              <a:t>Data</a:t>
            </a:r>
            <a:endParaRPr lang="en-SG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CD788C7-621C-A8FA-7E4B-CA313496B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954237"/>
              </p:ext>
            </p:extLst>
          </p:nvPr>
        </p:nvGraphicFramePr>
        <p:xfrm>
          <a:off x="0" y="955409"/>
          <a:ext cx="5638800" cy="5321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505304484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25495016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032908196"/>
                    </a:ext>
                  </a:extLst>
                </a:gridCol>
              </a:tblGrid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Trial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Drug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Placebo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1286372423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818494175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4215816148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1101456595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3594107963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2471015041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3451430456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2808383315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1409362132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409720772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311667135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1138119986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3693227093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697247578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35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1370424753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186479244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8750575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31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558773187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127119959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969588336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1751479180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2046408596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3188851747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1326709624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3420420138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2876935017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4100090918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32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4005639596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1727739080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28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1096548416"/>
                  </a:ext>
                </a:extLst>
              </a:tr>
              <a:tr h="1479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30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  <a:latin typeface="Gill Sans MT" panose="020B0502020104020203" pitchFamily="34" charset="0"/>
                        </a:rPr>
                        <a:t>15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  <a:latin typeface="Gill Sans MT" panose="020B0502020104020203" pitchFamily="34" charset="0"/>
                        </a:rPr>
                        <a:t>24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4034" marR="4034" marT="4034" marB="0" anchor="b"/>
                </a:tc>
                <a:extLst>
                  <a:ext uri="{0D108BD9-81ED-4DB2-BD59-A6C34878D82A}">
                    <a16:rowId xmlns:a16="http://schemas.microsoft.com/office/drawing/2014/main" val="37697073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65B9A-A86A-558A-B16E-715481C2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B05E4-A287-0712-3DBE-CE28D3C3B1B0}"/>
              </a:ext>
            </a:extLst>
          </p:cNvPr>
          <p:cNvSpPr txBox="1"/>
          <p:nvPr/>
        </p:nvSpPr>
        <p:spPr>
          <a:xfrm>
            <a:off x="5778744" y="1305341"/>
            <a:ext cx="30839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latin typeface="Gill Sans MT" panose="020B0502020104020203" pitchFamily="34" charset="0"/>
              </a:rPr>
              <a:t>Analysing the distribution of your data is important – it can have a significant impact on the results of your analysis.</a:t>
            </a:r>
          </a:p>
          <a:p>
            <a:endParaRPr lang="en-SG" sz="1800" dirty="0">
              <a:latin typeface="Gill Sans MT" panose="020B0502020104020203" pitchFamily="34" charset="0"/>
            </a:endParaRPr>
          </a:p>
          <a:p>
            <a:r>
              <a:rPr lang="en-SG" dirty="0">
                <a:latin typeface="Gill Sans MT" panose="020B0502020104020203" pitchFamily="34" charset="0"/>
              </a:rPr>
              <a:t>Understanding the distribution of your data can help you choose the right statistical test, identify outliers, and visualize the data.</a:t>
            </a:r>
          </a:p>
          <a:p>
            <a:endParaRPr lang="en-SG" sz="1800" dirty="0">
              <a:latin typeface="Gill Sans MT" panose="020B0502020104020203" pitchFamily="34" charset="0"/>
            </a:endParaRPr>
          </a:p>
          <a:p>
            <a:r>
              <a:rPr lang="en-SG" dirty="0">
                <a:latin typeface="Gill Sans MT" panose="020B0502020104020203" pitchFamily="34" charset="0"/>
              </a:rPr>
              <a:t>By understanding the distribution of your data, you can ensure that your results are accurate, reliable and valid.</a:t>
            </a:r>
            <a:endParaRPr lang="en-SG" sz="1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B7B3-9ADE-7887-1837-4721D36D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002"/>
            <a:ext cx="8229600" cy="96605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SG" sz="3200" dirty="0">
                <a:latin typeface="Gill Sans MT" panose="020B0502020104020203" pitchFamily="34" charset="0"/>
              </a:rPr>
              <a:t>Methods: Mean (Average) and Normal Distribution</a:t>
            </a:r>
          </a:p>
        </p:txBody>
      </p:sp>
      <p:pic>
        <p:nvPicPr>
          <p:cNvPr id="2050" name="Picture 2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61F9222D-182A-8C73-75CC-1BD109C2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779" y="1520902"/>
            <a:ext cx="4038600" cy="330833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937A-4343-B7EE-16F1-4DBD261BC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1008996"/>
            <a:ext cx="4212021" cy="5013434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SG" sz="2200" dirty="0">
                <a:latin typeface="Gill Sans MT" panose="020B0502020104020203" pitchFamily="34" charset="0"/>
              </a:rPr>
              <a:t>Mean – summarizes an entire dataset with a single number representing the data’s center point or measure of central tendency.</a:t>
            </a:r>
          </a:p>
          <a:p>
            <a:pPr>
              <a:lnSpc>
                <a:spcPct val="90000"/>
              </a:lnSpc>
            </a:pPr>
            <a:endParaRPr lang="en-SG" sz="2200" dirty="0">
              <a:latin typeface="Gill Sans MT" panose="020B05020201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SG" sz="2200" dirty="0">
                <a:latin typeface="Gill Sans MT" panose="020B0502020104020203" pitchFamily="34" charset="0"/>
              </a:rPr>
              <a:t>Normal Distribution – distribution that is symmetric about the mean, showing that data near the mean are more frequent in occurrence than data far from the mean.</a:t>
            </a:r>
          </a:p>
          <a:p>
            <a:pPr>
              <a:lnSpc>
                <a:spcPct val="90000"/>
              </a:lnSpc>
            </a:pPr>
            <a:endParaRPr lang="en-SG" sz="2200" dirty="0">
              <a:latin typeface="Gill Sans MT" panose="020B05020201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SG" sz="2200" dirty="0">
                <a:latin typeface="Gill Sans MT" panose="020B0502020104020203" pitchFamily="34" charset="0"/>
              </a:rPr>
              <a:t>Example: distribution of test grades. Most students will score around the average or mean, with a few high scores and a few low scores. This means that most students get C’s, while only a few get A’s and F’s.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FA1F1-B3C6-77AF-96D5-35043F80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815373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6562B1-0B0F-0246-9532-09536BC2AE5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9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CA3A-0FDA-920C-3E74-DD25B496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9222"/>
            <a:ext cx="8229600" cy="857250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Tool: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D5CA-8419-D252-3211-CB42A39A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814031"/>
            <a:ext cx="8860221" cy="3717695"/>
          </a:xfrm>
        </p:spPr>
        <p:txBody>
          <a:bodyPr>
            <a:normAutofit/>
          </a:bodyPr>
          <a:lstStyle/>
          <a:p>
            <a:r>
              <a:rPr lang="en-SG" sz="2100" dirty="0">
                <a:latin typeface="Gill Sans MT" panose="020B0502020104020203" pitchFamily="34" charset="0"/>
              </a:rPr>
              <a:t>Excel is a spreadsheet program that allows one to enter numerical values or data into the rows or columns of a spreadsheet and to use these numerical entries for calculations, graphs, and statistical analyses</a:t>
            </a:r>
          </a:p>
          <a:p>
            <a:endParaRPr lang="en-SG" sz="2100" dirty="0">
              <a:latin typeface="Gill Sans MT" panose="020B0502020104020203" pitchFamily="34" charset="0"/>
            </a:endParaRPr>
          </a:p>
          <a:p>
            <a:r>
              <a:rPr lang="en-SG" sz="2100" dirty="0">
                <a:latin typeface="Gill Sans MT" panose="020B0502020104020203" pitchFamily="34" charset="0"/>
              </a:rPr>
              <a:t>Spreadsheet – is the computer equivalent of a paper ledger sheet. It consists of a grid made from columns and rows.</a:t>
            </a:r>
          </a:p>
          <a:p>
            <a:pPr lvl="1"/>
            <a:r>
              <a:rPr lang="en-SG" sz="1800" dirty="0">
                <a:latin typeface="Gill Sans MT" panose="020B0502020104020203" pitchFamily="34" charset="0"/>
              </a:rPr>
              <a:t>The spreadsheet environment can make number manipulation easy and somewhat painless. </a:t>
            </a:r>
          </a:p>
        </p:txBody>
      </p:sp>
    </p:spTree>
    <p:extLst>
      <p:ext uri="{BB962C8B-B14F-4D97-AF65-F5344CB8AC3E}">
        <p14:creationId xmlns:p14="http://schemas.microsoft.com/office/powerpoint/2010/main" val="23484176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D6EBCBD2-0AED-4307-9DB9-AC897D9A3B2D}" vid="{E2A88710-728B-449B-9470-7836A5BE7D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8503</TotalTime>
  <Words>1204</Words>
  <Application>Microsoft Office PowerPoint</Application>
  <PresentationFormat>On-screen Show (4:3)</PresentationFormat>
  <Paragraphs>215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Verdana</vt:lpstr>
      <vt:lpstr>Theme1</vt:lpstr>
      <vt:lpstr>Module 2: Quantitative Reasoning</vt:lpstr>
      <vt:lpstr>Overview</vt:lpstr>
      <vt:lpstr>Quantitative Reasoning (QR)</vt:lpstr>
      <vt:lpstr>What is the importance of QR?</vt:lpstr>
      <vt:lpstr>What are the four steps of the QR process? </vt:lpstr>
      <vt:lpstr>Example: Finding Efficacy of a Drug</vt:lpstr>
      <vt:lpstr>Data</vt:lpstr>
      <vt:lpstr>Methods: Mean (Average) and Normal Distribution</vt:lpstr>
      <vt:lpstr>Tool: Excel</vt:lpstr>
      <vt:lpstr>Spreadsheet Basics</vt:lpstr>
      <vt:lpstr>PowerPoint Presentation</vt:lpstr>
      <vt:lpstr>Types of Data</vt:lpstr>
      <vt:lpstr>Using Excel to calculate Descriptive Statistics</vt:lpstr>
      <vt:lpstr>The SUM Function (SUM)</vt:lpstr>
      <vt:lpstr>The AVERAGE function (AVERAGE)</vt:lpstr>
      <vt:lpstr>Standard Deviation Function (STDEV)</vt:lpstr>
      <vt:lpstr>Making a Chart using Excel 2007 or Newer version</vt:lpstr>
      <vt:lpstr>PowerPoint Presentation</vt:lpstr>
      <vt:lpstr>PowerPoint Presentation</vt:lpstr>
      <vt:lpstr>Other Example: House Price Estimation</vt:lpstr>
      <vt:lpstr>Any other examples?</vt:lpstr>
      <vt:lpstr>Tutorial: Understanding the basics of quantitative reasoning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Quantitative Reasoning</dc:title>
  <dc:creator>Vidya Sudarshan (Dr)</dc:creator>
  <cp:lastModifiedBy>Vidya Sudarshan (Dr)</cp:lastModifiedBy>
  <cp:revision>28</cp:revision>
  <dcterms:created xsi:type="dcterms:W3CDTF">2023-02-06T06:18:11Z</dcterms:created>
  <dcterms:modified xsi:type="dcterms:W3CDTF">2024-01-23T04:24:59Z</dcterms:modified>
</cp:coreProperties>
</file>