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1"/>
  </p:sldMasterIdLst>
  <p:notesMasterIdLst>
    <p:notesMasterId r:id="rId14"/>
  </p:notesMasterIdLst>
  <p:sldIdLst>
    <p:sldId id="257" r:id="rId2"/>
    <p:sldId id="274" r:id="rId3"/>
    <p:sldId id="275" r:id="rId4"/>
    <p:sldId id="276" r:id="rId5"/>
    <p:sldId id="278" r:id="rId6"/>
    <p:sldId id="277" r:id="rId7"/>
    <p:sldId id="279" r:id="rId8"/>
    <p:sldId id="280" r:id="rId9"/>
    <p:sldId id="281" r:id="rId10"/>
    <p:sldId id="282" r:id="rId11"/>
    <p:sldId id="283" r:id="rId12"/>
    <p:sldId id="28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265" autoAdjust="0"/>
  </p:normalViewPr>
  <p:slideViewPr>
    <p:cSldViewPr snapToGrid="0">
      <p:cViewPr varScale="1">
        <p:scale>
          <a:sx n="61" d="100"/>
          <a:sy n="61" d="100"/>
        </p:scale>
        <p:origin x="183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92837-6D36-4F11-A028-16EE4A55B050}" type="datetimeFigureOut">
              <a:rPr lang="en-SG" smtClean="0"/>
              <a:t>19/02/2024</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23D19-4852-4985-95D8-E1E98F8322D2}" type="slidenum">
              <a:rPr lang="en-SG" smtClean="0"/>
              <a:t>‹#›</a:t>
            </a:fld>
            <a:endParaRPr lang="en-SG"/>
          </a:p>
        </p:txBody>
      </p:sp>
    </p:spTree>
    <p:extLst>
      <p:ext uri="{BB962C8B-B14F-4D97-AF65-F5344CB8AC3E}">
        <p14:creationId xmlns:p14="http://schemas.microsoft.com/office/powerpoint/2010/main" val="2071390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8023D19-4852-4985-95D8-E1E98F8322D2}" type="slidenum">
              <a:rPr lang="en-SG" smtClean="0"/>
              <a:t>1</a:t>
            </a:fld>
            <a:endParaRPr lang="en-SG"/>
          </a:p>
        </p:txBody>
      </p:sp>
    </p:spTree>
    <p:extLst>
      <p:ext uri="{BB962C8B-B14F-4D97-AF65-F5344CB8AC3E}">
        <p14:creationId xmlns:p14="http://schemas.microsoft.com/office/powerpoint/2010/main" val="3446668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F0BC859-3C94-4FC5-84EF-FE0F486219A4}" type="datetime1">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45772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E4739-8340-46B6-BA98-1525F7C46FAB}" type="datetime1">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41339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2296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57200" y="2906713"/>
            <a:ext cx="82296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146414-6263-4F0E-B23B-F376ED1760B9}" type="datetime1">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99273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D92968-F760-4ABD-8489-A740FDF136FB}" type="datetime1">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54659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49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94756"/>
            <a:ext cx="4040188"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8549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94756"/>
            <a:ext cx="4041775"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415EA9-2034-40E0-B8AB-58BE9103E776}" type="datetime1">
              <a:rPr lang="en-US" smtClean="0"/>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42973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245EED-F367-4D5C-8C76-F9A8037EFE47}" type="datetime1">
              <a:rPr lang="en-US" smtClean="0"/>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66101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5AA04-BB53-48FD-91FB-91EB764F25AE}" type="datetime1">
              <a:rPr lang="en-US" smtClean="0"/>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519606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88618"/>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88618"/>
            <a:ext cx="5111750" cy="53982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125147"/>
            <a:ext cx="3008313" cy="40616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1D987-4DED-4DA7-8798-A77A09746EAF}" type="datetime1">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66928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BC29E-D0A0-47E4-9625-0C1722A22A7F}" type="datetime1">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81328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63632"/>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889194"/>
            <a:ext cx="8229600" cy="38761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815373"/>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defRPr>
            </a:lvl1pPr>
          </a:lstStyle>
          <a:p>
            <a:fld id="{782AF0E9-645C-47C9-BC5C-F1986B4F31E4}" type="datetime1">
              <a:rPr lang="en-US" smtClean="0"/>
              <a:t>2/19/2024</a:t>
            </a:fld>
            <a:endParaRPr lang="en-US"/>
          </a:p>
        </p:txBody>
      </p:sp>
      <p:sp>
        <p:nvSpPr>
          <p:cNvPr id="5" name="Footer Placeholder 4"/>
          <p:cNvSpPr>
            <a:spLocks noGrp="1"/>
          </p:cNvSpPr>
          <p:nvPr>
            <p:ph type="ftr" sz="quarter" idx="3"/>
          </p:nvPr>
        </p:nvSpPr>
        <p:spPr>
          <a:xfrm>
            <a:off x="3124200" y="5815373"/>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a:p>
        </p:txBody>
      </p:sp>
      <p:sp>
        <p:nvSpPr>
          <p:cNvPr id="6" name="Slide Number Placeholder 5"/>
          <p:cNvSpPr>
            <a:spLocks noGrp="1"/>
          </p:cNvSpPr>
          <p:nvPr>
            <p:ph type="sldNum" sz="quarter" idx="4"/>
          </p:nvPr>
        </p:nvSpPr>
        <p:spPr>
          <a:xfrm>
            <a:off x="6553200" y="5815373"/>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a:defRPr>
            </a:lvl1pPr>
          </a:lstStyle>
          <a:p>
            <a:fld id="{8E6562B1-0B0F-0246-9532-09536BC2AE59}" type="slidenum">
              <a:rPr lang="en-US" smtClean="0"/>
              <a:pPr/>
              <a:t>‹#›</a:t>
            </a:fld>
            <a:endParaRPr lang="en-US"/>
          </a:p>
        </p:txBody>
      </p:sp>
      <p:pic>
        <p:nvPicPr>
          <p:cNvPr id="7" name="Picture 6" descr="NTU_PP_slide_Footer_sized.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6327909"/>
            <a:ext cx="9144000" cy="537882"/>
          </a:xfrm>
          <a:prstGeom prst="rect">
            <a:avLst/>
          </a:prstGeom>
        </p:spPr>
      </p:pic>
    </p:spTree>
    <p:extLst>
      <p:ext uri="{BB962C8B-B14F-4D97-AF65-F5344CB8AC3E}">
        <p14:creationId xmlns:p14="http://schemas.microsoft.com/office/powerpoint/2010/main" val="160839682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hdr="0" ftr="0" dt="0"/>
  <p:txStyles>
    <p:titleStyle>
      <a:lvl1pPr algn="l" defTabSz="457200" rtl="0" eaLnBrk="1" latinLnBrk="0" hangingPunct="1">
        <a:spcBef>
          <a:spcPct val="0"/>
        </a:spcBef>
        <a:buNone/>
        <a:defRPr sz="4000" kern="1200">
          <a:solidFill>
            <a:schemeClr val="tx1"/>
          </a:solidFill>
          <a:latin typeface="Verdana" panose="020B0604030504040204" pitchFamily="34" charset="0"/>
          <a:ea typeface="Verdana" panose="020B0604030504040204" pitchFamily="34" charset="0"/>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Verdana" panose="020B0604030504040204" pitchFamily="34" charset="0"/>
          <a:ea typeface="Verdana" panose="020B0604030504040204" pitchFamily="34" charset="0"/>
          <a:cs typeface="+mn-cs"/>
        </a:defRPr>
      </a:lvl1pPr>
      <a:lvl2pPr marL="742950" indent="-285750" algn="l" defTabSz="457200" rtl="0" eaLnBrk="1" latinLnBrk="0" hangingPunct="1">
        <a:spcBef>
          <a:spcPct val="20000"/>
        </a:spcBef>
        <a:buFont typeface="Arial"/>
        <a:buChar char="–"/>
        <a:defRPr sz="2800" kern="1200">
          <a:solidFill>
            <a:schemeClr val="tx1"/>
          </a:solidFill>
          <a:latin typeface="Verdana" panose="020B0604030504040204" pitchFamily="34" charset="0"/>
          <a:ea typeface="Verdana" panose="020B0604030504040204" pitchFamily="34" charset="0"/>
          <a:cs typeface="+mn-cs"/>
        </a:defRPr>
      </a:lvl2pPr>
      <a:lvl3pPr marL="1143000" indent="-228600" algn="l" defTabSz="457200" rtl="0" eaLnBrk="1" latinLnBrk="0" hangingPunct="1">
        <a:spcBef>
          <a:spcPct val="20000"/>
        </a:spcBef>
        <a:buFont typeface="Arial"/>
        <a:buChar char="•"/>
        <a:defRPr sz="2400" kern="1200">
          <a:solidFill>
            <a:schemeClr val="tx1"/>
          </a:solidFill>
          <a:latin typeface="Verdana" panose="020B0604030504040204" pitchFamily="34" charset="0"/>
          <a:ea typeface="Verdana" panose="020B0604030504040204" pitchFamily="34" charset="0"/>
          <a:cs typeface="+mn-cs"/>
        </a:defRPr>
      </a:lvl3pPr>
      <a:lvl4pPr marL="1600200" indent="-228600" algn="l" defTabSz="457200" rtl="0" eaLnBrk="1" latinLnBrk="0" hangingPunct="1">
        <a:spcBef>
          <a:spcPct val="20000"/>
        </a:spcBef>
        <a:buFont typeface="Arial"/>
        <a:buChar char="–"/>
        <a:defRPr sz="2000" kern="1200">
          <a:solidFill>
            <a:schemeClr val="tx1"/>
          </a:solidFill>
          <a:latin typeface="Verdana" panose="020B0604030504040204" pitchFamily="34" charset="0"/>
          <a:ea typeface="Verdana" panose="020B0604030504040204" pitchFamily="34" charset="0"/>
          <a:cs typeface="+mn-cs"/>
        </a:defRPr>
      </a:lvl4pPr>
      <a:lvl5pPr marL="2057400" indent="-228600" algn="l" defTabSz="457200" rtl="0" eaLnBrk="1" latinLnBrk="0" hangingPunct="1">
        <a:spcBef>
          <a:spcPct val="20000"/>
        </a:spcBef>
        <a:buFont typeface="Arial"/>
        <a:buChar char="»"/>
        <a:defRPr sz="2000" kern="1200">
          <a:solidFill>
            <a:schemeClr val="tx1"/>
          </a:solidFill>
          <a:latin typeface="Verdana" panose="020B0604030504040204" pitchFamily="34" charset="0"/>
          <a:ea typeface="Verdana" panose="020B0604030504040204" pitchFamily="34"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0536B-E411-A3C1-664E-7A49C22A1EAF}"/>
              </a:ext>
            </a:extLst>
          </p:cNvPr>
          <p:cNvSpPr>
            <a:spLocks noGrp="1"/>
          </p:cNvSpPr>
          <p:nvPr>
            <p:ph type="ctrTitle"/>
          </p:nvPr>
        </p:nvSpPr>
        <p:spPr/>
        <p:txBody>
          <a:bodyPr>
            <a:normAutofit/>
          </a:bodyPr>
          <a:lstStyle/>
          <a:p>
            <a:r>
              <a:rPr lang="en-SG" dirty="0">
                <a:latin typeface="Gill Sans MT" panose="020B0502020104020203" pitchFamily="34" charset="0"/>
              </a:rPr>
              <a:t>Module 3: Managing Cybersecurity</a:t>
            </a:r>
          </a:p>
        </p:txBody>
      </p:sp>
      <p:sp>
        <p:nvSpPr>
          <p:cNvPr id="3" name="Subtitle 2">
            <a:extLst>
              <a:ext uri="{FF2B5EF4-FFF2-40B4-BE49-F238E27FC236}">
                <a16:creationId xmlns:a16="http://schemas.microsoft.com/office/drawing/2014/main" id="{29C22F7C-EB3B-54B5-E60D-6B1A4C466ABF}"/>
              </a:ext>
            </a:extLst>
          </p:cNvPr>
          <p:cNvSpPr>
            <a:spLocks noGrp="1"/>
          </p:cNvSpPr>
          <p:nvPr>
            <p:ph type="subTitle" idx="1"/>
          </p:nvPr>
        </p:nvSpPr>
        <p:spPr/>
        <p:txBody>
          <a:bodyPr/>
          <a:lstStyle/>
          <a:p>
            <a:r>
              <a:rPr lang="en-SG" dirty="0">
                <a:solidFill>
                  <a:schemeClr val="tx1"/>
                </a:solidFill>
                <a:latin typeface="Gill Sans MT" panose="020B0502020104020203" pitchFamily="34" charset="0"/>
              </a:rPr>
              <a:t>Week 6</a:t>
            </a:r>
          </a:p>
        </p:txBody>
      </p:sp>
    </p:spTree>
    <p:extLst>
      <p:ext uri="{BB962C8B-B14F-4D97-AF65-F5344CB8AC3E}">
        <p14:creationId xmlns:p14="http://schemas.microsoft.com/office/powerpoint/2010/main" val="412020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FA4A-587D-EFE6-77D8-16992CE204A3}"/>
              </a:ext>
            </a:extLst>
          </p:cNvPr>
          <p:cNvSpPr>
            <a:spLocks noGrp="1"/>
          </p:cNvSpPr>
          <p:nvPr>
            <p:ph type="title"/>
          </p:nvPr>
        </p:nvSpPr>
        <p:spPr>
          <a:xfrm>
            <a:off x="509586" y="0"/>
            <a:ext cx="8229600" cy="1143000"/>
          </a:xfrm>
        </p:spPr>
        <p:txBody>
          <a:bodyPr/>
          <a:lstStyle/>
          <a:p>
            <a:pPr algn="ctr"/>
            <a:r>
              <a:rPr lang="en-SG" dirty="0">
                <a:latin typeface="Gill Sans MT" panose="020B0502020104020203" pitchFamily="34" charset="0"/>
              </a:rPr>
              <a:t>Good/Acceptable Practice</a:t>
            </a:r>
          </a:p>
        </p:txBody>
      </p:sp>
      <p:sp>
        <p:nvSpPr>
          <p:cNvPr id="3" name="Content Placeholder 2">
            <a:extLst>
              <a:ext uri="{FF2B5EF4-FFF2-40B4-BE49-F238E27FC236}">
                <a16:creationId xmlns:a16="http://schemas.microsoft.com/office/drawing/2014/main" id="{E61DFF88-2AF5-E253-0C9F-510D7F6F2E1B}"/>
              </a:ext>
            </a:extLst>
          </p:cNvPr>
          <p:cNvSpPr>
            <a:spLocks noGrp="1"/>
          </p:cNvSpPr>
          <p:nvPr>
            <p:ph idx="1"/>
          </p:nvPr>
        </p:nvSpPr>
        <p:spPr>
          <a:xfrm>
            <a:off x="228601" y="1295400"/>
            <a:ext cx="8677274" cy="4885098"/>
          </a:xfrm>
        </p:spPr>
        <p:txBody>
          <a:bodyPr>
            <a:normAutofit lnSpcReduction="10000"/>
          </a:bodyPr>
          <a:lstStyle/>
          <a:p>
            <a:pPr marL="0" indent="0">
              <a:buNone/>
            </a:pPr>
            <a:r>
              <a:rPr lang="en-SG" sz="2000" b="0" i="0" u="none" strike="noStrike" baseline="0" dirty="0">
                <a:solidFill>
                  <a:srgbClr val="000000"/>
                </a:solidFill>
                <a:latin typeface="Gill Sans MT" panose="020B0502020104020203" pitchFamily="34" charset="0"/>
              </a:rPr>
              <a:t>Pay attention to these measures</a:t>
            </a:r>
          </a:p>
          <a:p>
            <a:r>
              <a:rPr lang="en-SG" sz="2000" b="0" i="0" u="none" strike="noStrike" baseline="0" dirty="0">
                <a:solidFill>
                  <a:srgbClr val="000000"/>
                </a:solidFill>
                <a:latin typeface="Gill Sans MT" panose="020B0502020104020203" pitchFamily="34" charset="0"/>
              </a:rPr>
              <a:t>Lock your workstation when leaving your desk</a:t>
            </a:r>
          </a:p>
          <a:p>
            <a:r>
              <a:rPr lang="en-SG" sz="2000" b="0" i="0" u="none" strike="noStrike" baseline="0" dirty="0">
                <a:solidFill>
                  <a:srgbClr val="000000"/>
                </a:solidFill>
                <a:latin typeface="Gill Sans MT" panose="020B0502020104020203" pitchFamily="34" charset="0"/>
              </a:rPr>
              <a:t>Adopt a clean-desk policy and keep your desk clear</a:t>
            </a:r>
          </a:p>
          <a:p>
            <a:r>
              <a:rPr lang="en-SG" sz="2000" b="0" i="0" u="none" strike="noStrike" baseline="0" dirty="0">
                <a:solidFill>
                  <a:srgbClr val="000000"/>
                </a:solidFill>
                <a:latin typeface="Gill Sans MT" panose="020B0502020104020203" pitchFamily="34" charset="0"/>
              </a:rPr>
              <a:t>Send and store work information through organisational accounts</a:t>
            </a:r>
          </a:p>
          <a:p>
            <a:r>
              <a:rPr lang="en-SG" sz="2000" b="0" i="0" u="none" strike="noStrike" baseline="0" dirty="0">
                <a:solidFill>
                  <a:srgbClr val="000000"/>
                </a:solidFill>
                <a:latin typeface="Gill Sans MT" panose="020B0502020104020203" pitchFamily="34" charset="0"/>
              </a:rPr>
              <a:t>Keep your data storage devices securely</a:t>
            </a:r>
          </a:p>
          <a:p>
            <a:r>
              <a:rPr lang="en-SG" sz="2000" b="0" i="0" u="none" strike="noStrike" baseline="0" dirty="0">
                <a:latin typeface="Gill Sans MT" panose="020B0502020104020203" pitchFamily="34" charset="0"/>
              </a:rPr>
              <a:t>Always choose to use trusted Wi-Fi networks and avoid doing sensitive transactions like internet banking or emailing confidential information.</a:t>
            </a:r>
          </a:p>
          <a:p>
            <a:r>
              <a:rPr lang="en-SG" sz="2000" b="0" i="0" u="none" strike="noStrike" baseline="0" dirty="0">
                <a:latin typeface="Gill Sans MT" panose="020B0502020104020203" pitchFamily="34" charset="0"/>
              </a:rPr>
              <a:t>Always choose to use “BCC” instead of “CC” –when sending a mass-email, to keep their identities confidential.</a:t>
            </a:r>
          </a:p>
          <a:p>
            <a:r>
              <a:rPr lang="en-SG" sz="2000" b="0" i="0" u="none" strike="noStrike" baseline="0" dirty="0">
                <a:latin typeface="Gill Sans MT" panose="020B0502020104020203" pitchFamily="34" charset="0"/>
              </a:rPr>
              <a:t>Be mindful when connecting an external device to your computer as you would not know if it has been compromised by a virus or malware. Do remember to install an anti-virus software on your devices and always ensure that it is up to date.</a:t>
            </a:r>
          </a:p>
          <a:p>
            <a:r>
              <a:rPr lang="en-SG" sz="2000" b="0" i="0" u="none" strike="noStrike" baseline="0" dirty="0">
                <a:latin typeface="Gill Sans MT" panose="020B0502020104020203" pitchFamily="34" charset="0"/>
              </a:rPr>
              <a:t>For more information about the Acceptable IT Usage Policy, refer to the AIUP document in our policy portal.</a:t>
            </a:r>
          </a:p>
          <a:p>
            <a:endParaRPr lang="en-SG" sz="36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BEA3D006-5FB8-6111-AC42-50B70FF52847}"/>
              </a:ext>
            </a:extLst>
          </p:cNvPr>
          <p:cNvSpPr>
            <a:spLocks noGrp="1"/>
          </p:cNvSpPr>
          <p:nvPr>
            <p:ph type="sldNum" sz="quarter" idx="12"/>
          </p:nvPr>
        </p:nvSpPr>
        <p:spPr/>
        <p:txBody>
          <a:bodyPr/>
          <a:lstStyle/>
          <a:p>
            <a:fld id="{8E6562B1-0B0F-0246-9532-09536BC2AE59}" type="slidenum">
              <a:rPr lang="en-US" smtClean="0"/>
              <a:t>10</a:t>
            </a:fld>
            <a:endParaRPr lang="en-US"/>
          </a:p>
        </p:txBody>
      </p:sp>
    </p:spTree>
    <p:extLst>
      <p:ext uri="{BB962C8B-B14F-4D97-AF65-F5344CB8AC3E}">
        <p14:creationId xmlns:p14="http://schemas.microsoft.com/office/powerpoint/2010/main" val="3268478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EF57-F5F8-511B-15C5-AADA9554E203}"/>
              </a:ext>
            </a:extLst>
          </p:cNvPr>
          <p:cNvSpPr>
            <a:spLocks noGrp="1"/>
          </p:cNvSpPr>
          <p:nvPr>
            <p:ph type="title"/>
          </p:nvPr>
        </p:nvSpPr>
        <p:spPr>
          <a:xfrm>
            <a:off x="333375" y="95250"/>
            <a:ext cx="8353425" cy="997433"/>
          </a:xfrm>
        </p:spPr>
        <p:txBody>
          <a:bodyPr/>
          <a:lstStyle/>
          <a:p>
            <a:pPr algn="ctr"/>
            <a:r>
              <a:rPr lang="en-SG" dirty="0">
                <a:latin typeface="Gill Sans MT" panose="020B0502020104020203" pitchFamily="34" charset="0"/>
              </a:rPr>
              <a:t>AIUP</a:t>
            </a:r>
          </a:p>
        </p:txBody>
      </p:sp>
      <p:sp>
        <p:nvSpPr>
          <p:cNvPr id="3" name="Content Placeholder 2">
            <a:extLst>
              <a:ext uri="{FF2B5EF4-FFF2-40B4-BE49-F238E27FC236}">
                <a16:creationId xmlns:a16="http://schemas.microsoft.com/office/drawing/2014/main" id="{1E0D1E26-93AB-3F81-B016-7DF67FEBDB20}"/>
              </a:ext>
            </a:extLst>
          </p:cNvPr>
          <p:cNvSpPr>
            <a:spLocks noGrp="1"/>
          </p:cNvSpPr>
          <p:nvPr>
            <p:ph idx="1"/>
          </p:nvPr>
        </p:nvSpPr>
        <p:spPr>
          <a:xfrm>
            <a:off x="395287" y="816459"/>
            <a:ext cx="8353425" cy="4672634"/>
          </a:xfrm>
        </p:spPr>
        <p:txBody>
          <a:bodyPr>
            <a:noAutofit/>
          </a:bodyPr>
          <a:lstStyle/>
          <a:p>
            <a:pPr marL="0" indent="0">
              <a:buNone/>
            </a:pPr>
            <a:r>
              <a:rPr lang="en-SG" sz="2000" dirty="0">
                <a:latin typeface="Gill Sans MT" panose="020B0502020104020203" pitchFamily="34" charset="0"/>
              </a:rPr>
              <a:t>DO’s:</a:t>
            </a:r>
          </a:p>
          <a:p>
            <a:r>
              <a:rPr lang="en-SG" sz="2000" b="0" i="0" u="none" strike="noStrike" baseline="0" dirty="0">
                <a:solidFill>
                  <a:srgbClr val="000000"/>
                </a:solidFill>
                <a:latin typeface="Gill Sans MT" panose="020B0502020104020203" pitchFamily="34" charset="0"/>
              </a:rPr>
              <a:t>Update your passwords regularly</a:t>
            </a:r>
          </a:p>
          <a:p>
            <a:r>
              <a:rPr lang="en-SG" sz="2000" b="0" i="0" u="none" strike="noStrike" baseline="0" dirty="0">
                <a:solidFill>
                  <a:srgbClr val="000000"/>
                </a:solidFill>
                <a:latin typeface="Gill Sans MT" panose="020B0502020104020203" pitchFamily="34" charset="0"/>
              </a:rPr>
              <a:t>Always ensure that you keep your password safe </a:t>
            </a:r>
          </a:p>
          <a:p>
            <a:r>
              <a:rPr lang="en-SG" sz="2000" dirty="0">
                <a:solidFill>
                  <a:srgbClr val="000000"/>
                </a:solidFill>
                <a:latin typeface="Gill Sans MT" panose="020B0502020104020203" pitchFamily="34" charset="0"/>
              </a:rPr>
              <a:t>Use MFA</a:t>
            </a:r>
            <a:endParaRPr lang="en-SG" sz="2000" b="0" i="0" u="none" strike="noStrike" baseline="0" dirty="0">
              <a:solidFill>
                <a:srgbClr val="000000"/>
              </a:solidFill>
              <a:latin typeface="Gill Sans MT" panose="020B0502020104020203" pitchFamily="34" charset="0"/>
            </a:endParaRPr>
          </a:p>
          <a:p>
            <a:r>
              <a:rPr lang="en-SG" sz="2000" b="0" i="0" u="none" strike="noStrike" baseline="0" dirty="0">
                <a:solidFill>
                  <a:srgbClr val="000000"/>
                </a:solidFill>
                <a:latin typeface="Gill Sans MT" panose="020B0502020104020203" pitchFamily="34" charset="0"/>
              </a:rPr>
              <a:t>Use the NTU email for all official communications </a:t>
            </a:r>
          </a:p>
          <a:p>
            <a:r>
              <a:rPr lang="en-SG" sz="2000" b="0" i="0" u="none" strike="noStrike" baseline="0" dirty="0">
                <a:solidFill>
                  <a:srgbClr val="000000"/>
                </a:solidFill>
                <a:latin typeface="Gill Sans MT" panose="020B0502020104020203" pitchFamily="34" charset="0"/>
              </a:rPr>
              <a:t>Use Blind Carbon Copy (BCC) for mass emails </a:t>
            </a:r>
          </a:p>
          <a:p>
            <a:r>
              <a:rPr lang="en-SG" sz="2000" b="0" i="0" u="none" strike="noStrike" baseline="0" dirty="0">
                <a:solidFill>
                  <a:srgbClr val="000000"/>
                </a:solidFill>
                <a:latin typeface="Gill Sans MT" panose="020B0502020104020203" pitchFamily="34" charset="0"/>
              </a:rPr>
              <a:t>Keep your software updated with security patches </a:t>
            </a:r>
          </a:p>
          <a:p>
            <a:pPr marL="0" indent="0">
              <a:buNone/>
            </a:pPr>
            <a:endParaRPr lang="en-SG" sz="2000" dirty="0">
              <a:solidFill>
                <a:srgbClr val="000000"/>
              </a:solidFill>
              <a:latin typeface="Gill Sans MT" panose="020B0502020104020203" pitchFamily="34" charset="0"/>
            </a:endParaRPr>
          </a:p>
          <a:p>
            <a:pPr marL="0" indent="0">
              <a:buNone/>
            </a:pPr>
            <a:r>
              <a:rPr lang="en-SG" sz="2000" b="0" i="0" u="none" strike="noStrike" baseline="0" dirty="0">
                <a:solidFill>
                  <a:srgbClr val="000000"/>
                </a:solidFill>
                <a:latin typeface="Gill Sans MT" panose="020B0502020104020203" pitchFamily="34" charset="0"/>
              </a:rPr>
              <a:t>DON’T’s</a:t>
            </a:r>
          </a:p>
          <a:p>
            <a:r>
              <a:rPr lang="en-SG" sz="2000" b="0" i="0" u="none" strike="noStrike" baseline="0" dirty="0">
                <a:solidFill>
                  <a:srgbClr val="000000"/>
                </a:solidFill>
                <a:latin typeface="Gill Sans MT" panose="020B0502020104020203" pitchFamily="34" charset="0"/>
              </a:rPr>
              <a:t>Don’t share your password with anyone </a:t>
            </a:r>
          </a:p>
          <a:p>
            <a:r>
              <a:rPr lang="en-SG" sz="2000" b="0" i="0" u="none" strike="noStrike" baseline="0" dirty="0">
                <a:solidFill>
                  <a:srgbClr val="000000"/>
                </a:solidFill>
                <a:latin typeface="Gill Sans MT" panose="020B0502020104020203" pitchFamily="34" charset="0"/>
              </a:rPr>
              <a:t>Don’t forward any University document to your personal email address or online storage that’s not approved by the University </a:t>
            </a:r>
          </a:p>
          <a:p>
            <a:r>
              <a:rPr lang="en-SG" sz="2000" b="0" i="0" u="none" strike="noStrike" baseline="0" dirty="0">
                <a:solidFill>
                  <a:srgbClr val="000000"/>
                </a:solidFill>
                <a:latin typeface="Gill Sans MT" panose="020B0502020104020203" pitchFamily="34" charset="0"/>
              </a:rPr>
              <a:t>Don’t install software without appropriate licenses </a:t>
            </a:r>
          </a:p>
          <a:p>
            <a:r>
              <a:rPr lang="en-SG" sz="2000" b="0" i="0" u="none" strike="noStrike" baseline="0" dirty="0">
                <a:solidFill>
                  <a:srgbClr val="000000"/>
                </a:solidFill>
                <a:latin typeface="Gill Sans MT" panose="020B0502020104020203" pitchFamily="34" charset="0"/>
              </a:rPr>
              <a:t>Don’t turn off your anti-virus software or cancel any software updates </a:t>
            </a:r>
          </a:p>
          <a:p>
            <a:r>
              <a:rPr lang="en-SG" sz="2000" b="0" i="0" u="none" strike="noStrike" baseline="0" dirty="0">
                <a:solidFill>
                  <a:srgbClr val="000000"/>
                </a:solidFill>
                <a:latin typeface="Gill Sans MT" panose="020B0502020104020203" pitchFamily="34" charset="0"/>
              </a:rPr>
              <a:t>Don’t over share information in social media </a:t>
            </a:r>
          </a:p>
          <a:p>
            <a:pPr marL="0" indent="0">
              <a:buNone/>
            </a:pPr>
            <a:r>
              <a:rPr lang="en-SG" sz="2000" b="0" i="0" u="none" strike="noStrike" baseline="0" dirty="0">
                <a:solidFill>
                  <a:srgbClr val="000000"/>
                </a:solidFill>
                <a:latin typeface="Gill Sans MT" panose="020B0502020104020203" pitchFamily="34" charset="0"/>
              </a:rPr>
              <a:t> </a:t>
            </a:r>
          </a:p>
          <a:p>
            <a:pPr marL="0" indent="0">
              <a:buNone/>
            </a:pPr>
            <a:endParaRPr lang="en-SG" sz="20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9C024BD2-7814-8693-BC83-579DD61D6D29}"/>
              </a:ext>
            </a:extLst>
          </p:cNvPr>
          <p:cNvSpPr>
            <a:spLocks noGrp="1"/>
          </p:cNvSpPr>
          <p:nvPr>
            <p:ph type="sldNum" sz="quarter" idx="12"/>
          </p:nvPr>
        </p:nvSpPr>
        <p:spPr/>
        <p:txBody>
          <a:bodyPr/>
          <a:lstStyle/>
          <a:p>
            <a:fld id="{8E6562B1-0B0F-0246-9532-09536BC2AE59}" type="slidenum">
              <a:rPr lang="en-US" smtClean="0"/>
              <a:t>11</a:t>
            </a:fld>
            <a:endParaRPr lang="en-US"/>
          </a:p>
        </p:txBody>
      </p:sp>
    </p:spTree>
    <p:extLst>
      <p:ext uri="{BB962C8B-B14F-4D97-AF65-F5344CB8AC3E}">
        <p14:creationId xmlns:p14="http://schemas.microsoft.com/office/powerpoint/2010/main" val="2430079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3460-EF81-A52A-FFD8-FFBD8BC6FB5C}"/>
              </a:ext>
            </a:extLst>
          </p:cNvPr>
          <p:cNvSpPr>
            <a:spLocks noGrp="1"/>
          </p:cNvSpPr>
          <p:nvPr>
            <p:ph type="title"/>
          </p:nvPr>
        </p:nvSpPr>
        <p:spPr>
          <a:xfrm>
            <a:off x="457200" y="149666"/>
            <a:ext cx="8229600" cy="1143000"/>
          </a:xfrm>
        </p:spPr>
        <p:txBody>
          <a:bodyPr/>
          <a:lstStyle/>
          <a:p>
            <a:pPr algn="ctr"/>
            <a:r>
              <a:rPr lang="en-SG" dirty="0">
                <a:latin typeface="Gill Sans MT" panose="020B0502020104020203" pitchFamily="34" charset="0"/>
              </a:rPr>
              <a:t>Module 4 Tutorial Activity</a:t>
            </a:r>
          </a:p>
        </p:txBody>
      </p:sp>
      <p:sp>
        <p:nvSpPr>
          <p:cNvPr id="3" name="Content Placeholder 2">
            <a:extLst>
              <a:ext uri="{FF2B5EF4-FFF2-40B4-BE49-F238E27FC236}">
                <a16:creationId xmlns:a16="http://schemas.microsoft.com/office/drawing/2014/main" id="{6DBF0E5B-4B46-B5BA-F1D1-541F75B899EB}"/>
              </a:ext>
            </a:extLst>
          </p:cNvPr>
          <p:cNvSpPr>
            <a:spLocks noGrp="1"/>
          </p:cNvSpPr>
          <p:nvPr>
            <p:ph idx="1"/>
          </p:nvPr>
        </p:nvSpPr>
        <p:spPr/>
        <p:txBody>
          <a:bodyPr/>
          <a:lstStyle/>
          <a:p>
            <a:r>
              <a:rPr lang="en-SG" sz="3200" b="0" i="0" u="none" strike="noStrike" baseline="0" dirty="0">
                <a:solidFill>
                  <a:srgbClr val="000000"/>
                </a:solidFill>
                <a:latin typeface="Gill Sans MT" panose="020B0502020104020203" pitchFamily="34" charset="0"/>
              </a:rPr>
              <a:t>In this week’s activity, you will learn the serious consequences of cyberattack and the need/importance of cybersecurity and the data ethics &amp; security in place. </a:t>
            </a:r>
          </a:p>
          <a:p>
            <a:r>
              <a:rPr lang="en-SG" sz="3200" b="0" i="0" u="none" strike="noStrike" baseline="0" dirty="0">
                <a:solidFill>
                  <a:srgbClr val="000000"/>
                </a:solidFill>
                <a:latin typeface="Gill Sans MT" panose="020B0502020104020203" pitchFamily="34" charset="0"/>
              </a:rPr>
              <a:t>You all are assigned with few activities to complete in this tutor</a:t>
            </a:r>
            <a:r>
              <a:rPr lang="en-SG" sz="3200" dirty="0">
                <a:solidFill>
                  <a:srgbClr val="000000"/>
                </a:solidFill>
                <a:latin typeface="Gill Sans MT" panose="020B0502020104020203" pitchFamily="34" charset="0"/>
              </a:rPr>
              <a:t>ial class. </a:t>
            </a:r>
            <a:endParaRPr lang="en-SG" sz="3200" b="0" i="0" u="none" strike="noStrike" baseline="0" dirty="0">
              <a:solidFill>
                <a:srgbClr val="000000"/>
              </a:solidFill>
              <a:latin typeface="Gill Sans MT" panose="020B0502020104020203" pitchFamily="34" charset="0"/>
            </a:endParaRPr>
          </a:p>
          <a:p>
            <a:endParaRPr lang="en-SG"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79A6F904-0F28-0F65-8BCA-22991F1F2165}"/>
              </a:ext>
            </a:extLst>
          </p:cNvPr>
          <p:cNvSpPr>
            <a:spLocks noGrp="1"/>
          </p:cNvSpPr>
          <p:nvPr>
            <p:ph type="sldNum" sz="quarter" idx="12"/>
          </p:nvPr>
        </p:nvSpPr>
        <p:spPr/>
        <p:txBody>
          <a:bodyPr/>
          <a:lstStyle/>
          <a:p>
            <a:fld id="{8E6562B1-0B0F-0246-9532-09536BC2AE59}" type="slidenum">
              <a:rPr lang="en-US" smtClean="0"/>
              <a:t>12</a:t>
            </a:fld>
            <a:endParaRPr lang="en-US"/>
          </a:p>
        </p:txBody>
      </p:sp>
    </p:spTree>
    <p:extLst>
      <p:ext uri="{BB962C8B-B14F-4D97-AF65-F5344CB8AC3E}">
        <p14:creationId xmlns:p14="http://schemas.microsoft.com/office/powerpoint/2010/main" val="752091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124D-177C-836F-9988-1A420A8BE594}"/>
              </a:ext>
            </a:extLst>
          </p:cNvPr>
          <p:cNvSpPr>
            <a:spLocks noGrp="1"/>
          </p:cNvSpPr>
          <p:nvPr>
            <p:ph type="title"/>
          </p:nvPr>
        </p:nvSpPr>
        <p:spPr/>
        <p:txBody>
          <a:bodyPr/>
          <a:lstStyle/>
          <a:p>
            <a:r>
              <a:rPr lang="en-SG" dirty="0">
                <a:latin typeface="Gill Sans MT" panose="020B0502020104020203" pitchFamily="34" charset="0"/>
              </a:rPr>
              <a:t>Overview</a:t>
            </a:r>
          </a:p>
        </p:txBody>
      </p:sp>
      <p:sp>
        <p:nvSpPr>
          <p:cNvPr id="3" name="Content Placeholder 2">
            <a:extLst>
              <a:ext uri="{FF2B5EF4-FFF2-40B4-BE49-F238E27FC236}">
                <a16:creationId xmlns:a16="http://schemas.microsoft.com/office/drawing/2014/main" id="{B5AD7350-AAB8-9A83-E80C-00187F124C00}"/>
              </a:ext>
            </a:extLst>
          </p:cNvPr>
          <p:cNvSpPr>
            <a:spLocks noGrp="1"/>
          </p:cNvSpPr>
          <p:nvPr>
            <p:ph idx="1"/>
          </p:nvPr>
        </p:nvSpPr>
        <p:spPr/>
        <p:txBody>
          <a:bodyPr>
            <a:normAutofit/>
          </a:bodyPr>
          <a:lstStyle/>
          <a:p>
            <a:r>
              <a:rPr lang="en-SG" dirty="0">
                <a:latin typeface="Gill Sans MT" panose="020B0502020104020203" pitchFamily="34" charset="0"/>
              </a:rPr>
              <a:t>What is Cybersecurity?</a:t>
            </a:r>
          </a:p>
          <a:p>
            <a:r>
              <a:rPr lang="en-SG" dirty="0">
                <a:latin typeface="Gill Sans MT" panose="020B0502020104020203" pitchFamily="34" charset="0"/>
              </a:rPr>
              <a:t>Why it is important?</a:t>
            </a:r>
          </a:p>
          <a:p>
            <a:r>
              <a:rPr lang="en-SG" dirty="0">
                <a:latin typeface="Gill Sans MT" panose="020B0502020104020203" pitchFamily="34" charset="0"/>
              </a:rPr>
              <a:t>Different ways of cyberattacks</a:t>
            </a:r>
          </a:p>
          <a:p>
            <a:r>
              <a:rPr lang="en-SG" dirty="0">
                <a:latin typeface="Gill Sans MT" panose="020B0502020104020203" pitchFamily="34" charset="0"/>
              </a:rPr>
              <a:t>Steps to avoid/prevent cyberattacks</a:t>
            </a:r>
          </a:p>
          <a:p>
            <a:r>
              <a:rPr lang="en-SG" dirty="0">
                <a:latin typeface="Gill Sans MT" panose="020B0502020104020203" pitchFamily="34" charset="0"/>
              </a:rPr>
              <a:t>Applications in real-life</a:t>
            </a:r>
          </a:p>
          <a:p>
            <a:endParaRPr lang="en-SG" dirty="0">
              <a:latin typeface="Gill Sans MT" panose="020B0502020104020203" pitchFamily="34" charset="0"/>
            </a:endParaRPr>
          </a:p>
        </p:txBody>
      </p:sp>
    </p:spTree>
    <p:extLst>
      <p:ext uri="{BB962C8B-B14F-4D97-AF65-F5344CB8AC3E}">
        <p14:creationId xmlns:p14="http://schemas.microsoft.com/office/powerpoint/2010/main" val="277564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9F15-9E63-B34D-AE51-8982FA4CFA3A}"/>
              </a:ext>
            </a:extLst>
          </p:cNvPr>
          <p:cNvSpPr>
            <a:spLocks noGrp="1"/>
          </p:cNvSpPr>
          <p:nvPr>
            <p:ph type="title"/>
          </p:nvPr>
        </p:nvSpPr>
        <p:spPr/>
        <p:txBody>
          <a:bodyPr>
            <a:normAutofit/>
          </a:bodyPr>
          <a:lstStyle/>
          <a:p>
            <a:pPr algn="ctr"/>
            <a:r>
              <a:rPr lang="en-SG" dirty="0">
                <a:latin typeface="Gill Sans MT" panose="020B0502020104020203" pitchFamily="34" charset="0"/>
              </a:rPr>
              <a:t>Cybersecurity and it’s importance</a:t>
            </a:r>
          </a:p>
        </p:txBody>
      </p:sp>
      <p:sp>
        <p:nvSpPr>
          <p:cNvPr id="3" name="Content Placeholder 2">
            <a:extLst>
              <a:ext uri="{FF2B5EF4-FFF2-40B4-BE49-F238E27FC236}">
                <a16:creationId xmlns:a16="http://schemas.microsoft.com/office/drawing/2014/main" id="{3CC6C911-3E7A-82B1-84DA-90A870DF1A2B}"/>
              </a:ext>
            </a:extLst>
          </p:cNvPr>
          <p:cNvSpPr>
            <a:spLocks noGrp="1"/>
          </p:cNvSpPr>
          <p:nvPr>
            <p:ph idx="1"/>
          </p:nvPr>
        </p:nvSpPr>
        <p:spPr/>
        <p:txBody>
          <a:bodyPr>
            <a:normAutofit/>
          </a:bodyPr>
          <a:lstStyle/>
          <a:p>
            <a:pPr algn="l"/>
            <a:endParaRPr lang="en-SG" sz="2000" b="0" i="0" u="none" strike="noStrike" baseline="0" dirty="0">
              <a:latin typeface="Gill Sans MT" panose="020B0502020104020203" pitchFamily="34" charset="0"/>
              <a:cs typeface="Arial" panose="020B0604020202020204" pitchFamily="34" charset="0"/>
            </a:endParaRPr>
          </a:p>
          <a:p>
            <a:r>
              <a:rPr lang="en-SG" sz="2000" b="0" i="0" u="none" strike="noStrike" baseline="0" dirty="0">
                <a:latin typeface="Gill Sans MT" panose="020B0502020104020203" pitchFamily="34" charset="0"/>
                <a:cs typeface="Arial" panose="020B0604020202020204" pitchFamily="34" charset="0"/>
              </a:rPr>
              <a:t>With cybercrime damages projected to reach 10.5 trillion USD by year 2025, Government agencies organisation across the world are investing in Cybersecurity infrastructure to protect their business and millions of users trust them with their data. </a:t>
            </a:r>
          </a:p>
          <a:p>
            <a:pPr algn="l"/>
            <a:endParaRPr lang="en-SG" sz="2000" b="0" i="0" u="none" strike="noStrike" baseline="0" dirty="0">
              <a:solidFill>
                <a:srgbClr val="000000"/>
              </a:solidFill>
              <a:latin typeface="Gill Sans MT" panose="020B0502020104020203" pitchFamily="34" charset="0"/>
            </a:endParaRPr>
          </a:p>
          <a:p>
            <a:pPr algn="l"/>
            <a:r>
              <a:rPr lang="en-SG" sz="2000" b="0" i="0" u="none" strike="noStrike" baseline="0" dirty="0">
                <a:latin typeface="Gill Sans MT" panose="020B0502020104020203" pitchFamily="34" charset="0"/>
              </a:rPr>
              <a:t>Because of an unprecedented amount of data that being collected, processed and stored on device or clouds services - Cybersecurity plays an important role in securing our works or any other digital infrastructure that we use from unauthorised access or even malicious attacks. </a:t>
            </a:r>
          </a:p>
          <a:p>
            <a:endParaRPr lang="en-SG" sz="2000" b="0" i="0" u="none" strike="noStrike" baseline="0" dirty="0">
              <a:latin typeface="Gill Sans MT" panose="020B0502020104020203" pitchFamily="34" charset="0"/>
            </a:endParaRPr>
          </a:p>
          <a:p>
            <a:endParaRPr lang="en-SG" sz="3600" dirty="0">
              <a:latin typeface="Gill Sans MT" panose="020B0502020104020203"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DE24DBD-07D4-0618-6429-F373E766159A}"/>
              </a:ext>
            </a:extLst>
          </p:cNvPr>
          <p:cNvSpPr>
            <a:spLocks noGrp="1"/>
          </p:cNvSpPr>
          <p:nvPr>
            <p:ph type="sldNum" sz="quarter" idx="12"/>
          </p:nvPr>
        </p:nvSpPr>
        <p:spPr/>
        <p:txBody>
          <a:bodyPr/>
          <a:lstStyle/>
          <a:p>
            <a:fld id="{8E6562B1-0B0F-0246-9532-09536BC2AE59}" type="slidenum">
              <a:rPr lang="en-US" smtClean="0"/>
              <a:t>3</a:t>
            </a:fld>
            <a:endParaRPr lang="en-US"/>
          </a:p>
        </p:txBody>
      </p:sp>
    </p:spTree>
    <p:extLst>
      <p:ext uri="{BB962C8B-B14F-4D97-AF65-F5344CB8AC3E}">
        <p14:creationId xmlns:p14="http://schemas.microsoft.com/office/powerpoint/2010/main" val="37030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3E3F-5912-D63E-9607-4572368B16C6}"/>
              </a:ext>
            </a:extLst>
          </p:cNvPr>
          <p:cNvSpPr>
            <a:spLocks noGrp="1"/>
          </p:cNvSpPr>
          <p:nvPr>
            <p:ph type="title"/>
          </p:nvPr>
        </p:nvSpPr>
        <p:spPr>
          <a:xfrm>
            <a:off x="457200" y="0"/>
            <a:ext cx="8229600" cy="1143000"/>
          </a:xfrm>
        </p:spPr>
        <p:txBody>
          <a:bodyPr/>
          <a:lstStyle/>
          <a:p>
            <a:pPr algn="ctr"/>
            <a:r>
              <a:rPr lang="en-SG" dirty="0">
                <a:latin typeface="Gill Sans MT" panose="020B0502020104020203" pitchFamily="34" charset="0"/>
              </a:rPr>
              <a:t>Phishing</a:t>
            </a:r>
          </a:p>
        </p:txBody>
      </p:sp>
      <p:sp>
        <p:nvSpPr>
          <p:cNvPr id="3" name="Content Placeholder 2">
            <a:extLst>
              <a:ext uri="{FF2B5EF4-FFF2-40B4-BE49-F238E27FC236}">
                <a16:creationId xmlns:a16="http://schemas.microsoft.com/office/drawing/2014/main" id="{B406B86C-9A47-F4E0-E79F-DB4D1F534127}"/>
              </a:ext>
            </a:extLst>
          </p:cNvPr>
          <p:cNvSpPr>
            <a:spLocks noGrp="1"/>
          </p:cNvSpPr>
          <p:nvPr>
            <p:ph idx="1"/>
          </p:nvPr>
        </p:nvSpPr>
        <p:spPr>
          <a:xfrm>
            <a:off x="142875" y="1400176"/>
            <a:ext cx="8543925" cy="4365142"/>
          </a:xfrm>
        </p:spPr>
        <p:txBody>
          <a:bodyPr>
            <a:normAutofit lnSpcReduction="10000"/>
          </a:bodyPr>
          <a:lstStyle/>
          <a:p>
            <a:r>
              <a:rPr lang="en-SG" sz="2400" dirty="0">
                <a:latin typeface="Gill Sans MT" panose="020B0502020104020203" pitchFamily="34" charset="0"/>
              </a:rPr>
              <a:t>According to a 2019 Verizon report, 32% of all data breaches involved phishing in one way or another. </a:t>
            </a:r>
          </a:p>
          <a:p>
            <a:endParaRPr lang="en-SG" sz="2400" dirty="0">
              <a:latin typeface="Gill Sans MT" panose="020B0502020104020203" pitchFamily="34" charset="0"/>
            </a:endParaRPr>
          </a:p>
          <a:p>
            <a:r>
              <a:rPr lang="en-SG" sz="2400" dirty="0">
                <a:latin typeface="Gill Sans MT" panose="020B0502020104020203" pitchFamily="34" charset="0"/>
              </a:rPr>
              <a:t>In addition, 90% of confirmed phishing email attacks occurred in environments that used Secure Email Gateways (SEGs). </a:t>
            </a:r>
          </a:p>
          <a:p>
            <a:endParaRPr lang="en-SG" sz="2400" dirty="0">
              <a:latin typeface="Gill Sans MT" panose="020B0502020104020203" pitchFamily="34" charset="0"/>
            </a:endParaRPr>
          </a:p>
          <a:p>
            <a:r>
              <a:rPr lang="en-SG" sz="2400" dirty="0">
                <a:latin typeface="Gill Sans MT" panose="020B0502020104020203" pitchFamily="34" charset="0"/>
              </a:rPr>
              <a:t>Phishing has developed into various highly sophisticated methods since its inception in 1987. </a:t>
            </a:r>
          </a:p>
          <a:p>
            <a:endParaRPr lang="en-SG" sz="2400" dirty="0">
              <a:latin typeface="Gill Sans MT" panose="020B0502020104020203" pitchFamily="34" charset="0"/>
            </a:endParaRPr>
          </a:p>
          <a:p>
            <a:r>
              <a:rPr lang="en-SG" sz="2400" dirty="0">
                <a:latin typeface="Gill Sans MT" panose="020B0502020104020203" pitchFamily="34" charset="0"/>
              </a:rPr>
              <a:t>As digital technologies advance, this assault will continue to discover new methods to exploit security vulnerabilities</a:t>
            </a:r>
            <a:endParaRPr lang="en-SG" sz="44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15F05C03-7C46-5BCC-7DA7-212D20301630}"/>
              </a:ext>
            </a:extLst>
          </p:cNvPr>
          <p:cNvSpPr>
            <a:spLocks noGrp="1"/>
          </p:cNvSpPr>
          <p:nvPr>
            <p:ph type="sldNum" sz="quarter" idx="12"/>
          </p:nvPr>
        </p:nvSpPr>
        <p:spPr/>
        <p:txBody>
          <a:bodyPr/>
          <a:lstStyle/>
          <a:p>
            <a:fld id="{8E6562B1-0B0F-0246-9532-09536BC2AE59}" type="slidenum">
              <a:rPr lang="en-US" smtClean="0"/>
              <a:t>4</a:t>
            </a:fld>
            <a:endParaRPr lang="en-US"/>
          </a:p>
        </p:txBody>
      </p:sp>
    </p:spTree>
    <p:extLst>
      <p:ext uri="{BB962C8B-B14F-4D97-AF65-F5344CB8AC3E}">
        <p14:creationId xmlns:p14="http://schemas.microsoft.com/office/powerpoint/2010/main" val="245731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FA6F-0019-3AA1-B1AA-14AB5F632F75}"/>
              </a:ext>
            </a:extLst>
          </p:cNvPr>
          <p:cNvSpPr>
            <a:spLocks noGrp="1"/>
          </p:cNvSpPr>
          <p:nvPr>
            <p:ph type="title"/>
          </p:nvPr>
        </p:nvSpPr>
        <p:spPr>
          <a:xfrm>
            <a:off x="457200" y="277882"/>
            <a:ext cx="8229600" cy="1143000"/>
          </a:xfrm>
        </p:spPr>
        <p:txBody>
          <a:bodyPr/>
          <a:lstStyle/>
          <a:p>
            <a:pPr algn="ctr"/>
            <a:r>
              <a:rPr lang="en-SG" dirty="0">
                <a:latin typeface="Gill Sans MT" panose="020B0502020104020203" pitchFamily="34" charset="0"/>
              </a:rPr>
              <a:t>Phishing</a:t>
            </a:r>
          </a:p>
        </p:txBody>
      </p:sp>
      <p:sp>
        <p:nvSpPr>
          <p:cNvPr id="3" name="Content Placeholder 2">
            <a:extLst>
              <a:ext uri="{FF2B5EF4-FFF2-40B4-BE49-F238E27FC236}">
                <a16:creationId xmlns:a16="http://schemas.microsoft.com/office/drawing/2014/main" id="{4C9D7F0E-3313-368A-0AA9-BBB35F38D373}"/>
              </a:ext>
            </a:extLst>
          </p:cNvPr>
          <p:cNvSpPr>
            <a:spLocks noGrp="1"/>
          </p:cNvSpPr>
          <p:nvPr>
            <p:ph idx="1"/>
          </p:nvPr>
        </p:nvSpPr>
        <p:spPr>
          <a:xfrm>
            <a:off x="276225" y="1420882"/>
            <a:ext cx="8410575" cy="4344435"/>
          </a:xfrm>
        </p:spPr>
        <p:txBody>
          <a:bodyPr>
            <a:normAutofit lnSpcReduction="10000"/>
          </a:bodyPr>
          <a:lstStyle/>
          <a:p>
            <a:r>
              <a:rPr lang="en-SG" sz="2800" dirty="0">
                <a:latin typeface="Gill Sans MT" panose="020B0502020104020203" pitchFamily="34" charset="0"/>
              </a:rPr>
              <a:t>Phishing attacks come in many different forms, differentiating one from a valid email, voice mail, text message, or information request can be difficult. </a:t>
            </a:r>
          </a:p>
          <a:p>
            <a:r>
              <a:rPr lang="en-SG" sz="2800" dirty="0">
                <a:latin typeface="Gill Sans MT" panose="020B0502020104020203" pitchFamily="34" charset="0"/>
              </a:rPr>
              <a:t>Some links do not need any input from their victims. Once the victim clicks the link and allows it to execute what it intended to do entirely, without any sign, the victim's data is already in the hands of the hackers. </a:t>
            </a:r>
          </a:p>
          <a:p>
            <a:pPr lvl="1"/>
            <a:r>
              <a:rPr lang="en-SG" sz="2400" dirty="0">
                <a:latin typeface="Gill Sans MT" panose="020B0502020104020203" pitchFamily="34" charset="0"/>
              </a:rPr>
              <a:t>This way does not only apply to phishing. It can also cause forced installation of ransomware to the victim's computer</a:t>
            </a:r>
          </a:p>
        </p:txBody>
      </p:sp>
      <p:sp>
        <p:nvSpPr>
          <p:cNvPr id="4" name="Slide Number Placeholder 3">
            <a:extLst>
              <a:ext uri="{FF2B5EF4-FFF2-40B4-BE49-F238E27FC236}">
                <a16:creationId xmlns:a16="http://schemas.microsoft.com/office/drawing/2014/main" id="{E35FFC88-D5DD-9019-2F8B-90312A483B43}"/>
              </a:ext>
            </a:extLst>
          </p:cNvPr>
          <p:cNvSpPr>
            <a:spLocks noGrp="1"/>
          </p:cNvSpPr>
          <p:nvPr>
            <p:ph type="sldNum" sz="quarter" idx="12"/>
          </p:nvPr>
        </p:nvSpPr>
        <p:spPr/>
        <p:txBody>
          <a:bodyPr/>
          <a:lstStyle/>
          <a:p>
            <a:fld id="{8E6562B1-0B0F-0246-9532-09536BC2AE59}" type="slidenum">
              <a:rPr lang="en-US" smtClean="0"/>
              <a:t>5</a:t>
            </a:fld>
            <a:endParaRPr lang="en-US"/>
          </a:p>
        </p:txBody>
      </p:sp>
    </p:spTree>
    <p:extLst>
      <p:ext uri="{BB962C8B-B14F-4D97-AF65-F5344CB8AC3E}">
        <p14:creationId xmlns:p14="http://schemas.microsoft.com/office/powerpoint/2010/main" val="257411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3E3F-5912-D63E-9607-4572368B16C6}"/>
              </a:ext>
            </a:extLst>
          </p:cNvPr>
          <p:cNvSpPr>
            <a:spLocks noGrp="1"/>
          </p:cNvSpPr>
          <p:nvPr>
            <p:ph type="title"/>
          </p:nvPr>
        </p:nvSpPr>
        <p:spPr>
          <a:xfrm>
            <a:off x="457200" y="0"/>
            <a:ext cx="8229600" cy="1143000"/>
          </a:xfrm>
        </p:spPr>
        <p:txBody>
          <a:bodyPr/>
          <a:lstStyle/>
          <a:p>
            <a:pPr algn="ctr"/>
            <a:r>
              <a:rPr lang="en-SG" dirty="0">
                <a:latin typeface="Gill Sans MT" panose="020B0502020104020203" pitchFamily="34" charset="0"/>
              </a:rPr>
              <a:t>Phishing</a:t>
            </a:r>
          </a:p>
        </p:txBody>
      </p:sp>
      <p:sp>
        <p:nvSpPr>
          <p:cNvPr id="3" name="Content Placeholder 2">
            <a:extLst>
              <a:ext uri="{FF2B5EF4-FFF2-40B4-BE49-F238E27FC236}">
                <a16:creationId xmlns:a16="http://schemas.microsoft.com/office/drawing/2014/main" id="{B406B86C-9A47-F4E0-E79F-DB4D1F534127}"/>
              </a:ext>
            </a:extLst>
          </p:cNvPr>
          <p:cNvSpPr>
            <a:spLocks noGrp="1"/>
          </p:cNvSpPr>
          <p:nvPr>
            <p:ph idx="1"/>
          </p:nvPr>
        </p:nvSpPr>
        <p:spPr>
          <a:xfrm>
            <a:off x="142875" y="1400176"/>
            <a:ext cx="8543925" cy="4365142"/>
          </a:xfrm>
        </p:spPr>
        <p:txBody>
          <a:bodyPr>
            <a:normAutofit/>
          </a:bodyPr>
          <a:lstStyle/>
          <a:p>
            <a:pPr marL="0" indent="0">
              <a:buNone/>
            </a:pPr>
            <a:r>
              <a:rPr lang="en-SG" sz="2400" b="1" i="0" u="none" strike="noStrike" baseline="0" dirty="0">
                <a:latin typeface="Gill Sans MT" panose="020B0502020104020203" pitchFamily="34" charset="0"/>
              </a:rPr>
              <a:t>How you can detect and prevent phishing attacks?</a:t>
            </a:r>
          </a:p>
          <a:p>
            <a:r>
              <a:rPr lang="en-SG" sz="2400" dirty="0">
                <a:latin typeface="Gill Sans MT" panose="020B0502020104020203" pitchFamily="34" charset="0"/>
              </a:rPr>
              <a:t>Adopting/Practicing CIA </a:t>
            </a:r>
            <a:endParaRPr lang="en-SG" sz="2400" i="0" u="none" strike="noStrike" baseline="0" dirty="0">
              <a:latin typeface="Gill Sans MT" panose="020B0502020104020203" pitchFamily="34" charset="0"/>
            </a:endParaRPr>
          </a:p>
          <a:p>
            <a:r>
              <a:rPr lang="en-SG" sz="2400" dirty="0">
                <a:latin typeface="Gill Sans MT" panose="020B0502020104020203" pitchFamily="34" charset="0"/>
              </a:rPr>
              <a:t>Validating suspicious emails</a:t>
            </a:r>
          </a:p>
          <a:p>
            <a:r>
              <a:rPr lang="en-SG" sz="2400" dirty="0">
                <a:latin typeface="Gill Sans MT" panose="020B0502020104020203" pitchFamily="34" charset="0"/>
              </a:rPr>
              <a:t>To be cautious while opening any links/attachments</a:t>
            </a:r>
            <a:endParaRPr lang="en-SG" sz="1800" b="0" i="0" u="none" strike="noStrike" baseline="0" dirty="0">
              <a:solidFill>
                <a:srgbClr val="000000"/>
              </a:solidFill>
              <a:latin typeface="Arial" panose="020B0604020202020204" pitchFamily="34" charset="0"/>
            </a:endParaRPr>
          </a:p>
          <a:p>
            <a:r>
              <a:rPr lang="en-SG" sz="2400" b="0" i="0" u="none" strike="noStrike" baseline="0" dirty="0">
                <a:solidFill>
                  <a:srgbClr val="000000"/>
                </a:solidFill>
                <a:latin typeface="Gill Sans MT" panose="020B0502020104020203" pitchFamily="34" charset="0"/>
              </a:rPr>
              <a:t>Deleting the email and not forwarding it to your friends or colleagues.</a:t>
            </a:r>
          </a:p>
          <a:p>
            <a:r>
              <a:rPr lang="en-SG" sz="2400" dirty="0">
                <a:solidFill>
                  <a:srgbClr val="000000"/>
                </a:solidFill>
                <a:latin typeface="Gill Sans MT" panose="020B0502020104020203" pitchFamily="34" charset="0"/>
              </a:rPr>
              <a:t>Using strong passwords</a:t>
            </a:r>
            <a:endParaRPr lang="en-SG" sz="2400" b="0" i="0" u="none" strike="noStrike" baseline="0" dirty="0">
              <a:solidFill>
                <a:srgbClr val="000000"/>
              </a:solidFill>
              <a:latin typeface="Gill Sans MT" panose="020B0502020104020203" pitchFamily="34" charset="0"/>
            </a:endParaRPr>
          </a:p>
          <a:p>
            <a:r>
              <a:rPr lang="en-SG" sz="2400" b="0" i="0" u="none" strike="noStrike" baseline="0" dirty="0">
                <a:solidFill>
                  <a:srgbClr val="000000"/>
                </a:solidFill>
                <a:latin typeface="Gill Sans MT" panose="020B0502020104020203" pitchFamily="34" charset="0"/>
              </a:rPr>
              <a:t>Reporting to </a:t>
            </a:r>
            <a:r>
              <a:rPr lang="en-SG" sz="2400" b="0" i="0" u="none" strike="noStrike" baseline="0" dirty="0" err="1">
                <a:solidFill>
                  <a:srgbClr val="000000"/>
                </a:solidFill>
                <a:latin typeface="Gill Sans MT" panose="020B0502020104020203" pitchFamily="34" charset="0"/>
              </a:rPr>
              <a:t>ServiceNow@NTU</a:t>
            </a:r>
            <a:endParaRPr lang="en-SG" sz="2400" b="0" i="0" u="none" strike="noStrike" baseline="0" dirty="0">
              <a:solidFill>
                <a:srgbClr val="000000"/>
              </a:solidFill>
              <a:latin typeface="Gill Sans MT" panose="020B0502020104020203" pitchFamily="34" charset="0"/>
            </a:endParaRPr>
          </a:p>
          <a:p>
            <a:r>
              <a:rPr lang="en-SG" sz="2400" dirty="0">
                <a:solidFill>
                  <a:srgbClr val="000000"/>
                </a:solidFill>
                <a:latin typeface="Gill Sans MT" panose="020B0502020104020203" pitchFamily="34" charset="0"/>
              </a:rPr>
              <a:t>Any other?</a:t>
            </a:r>
            <a:endParaRPr lang="en-SG" sz="2400" b="0" i="0" u="none" strike="noStrike" baseline="0" dirty="0">
              <a:solidFill>
                <a:srgbClr val="000000"/>
              </a:solidFill>
              <a:latin typeface="Gill Sans MT" panose="020B0502020104020203" pitchFamily="34" charset="0"/>
            </a:endParaRPr>
          </a:p>
          <a:p>
            <a:pPr marL="0" indent="0">
              <a:buNone/>
            </a:pPr>
            <a:endParaRPr lang="en-SG" sz="2400" b="0" i="0" u="none" strike="noStrike" baseline="0" dirty="0">
              <a:solidFill>
                <a:srgbClr val="000000"/>
              </a:solidFill>
              <a:latin typeface="Gill Sans MT" panose="020B0502020104020203" pitchFamily="34" charset="0"/>
            </a:endParaRPr>
          </a:p>
          <a:p>
            <a:endParaRPr lang="en-SG" sz="2400" dirty="0">
              <a:latin typeface="Gill Sans MT" panose="020B0502020104020203" pitchFamily="34" charset="0"/>
            </a:endParaRPr>
          </a:p>
          <a:p>
            <a:endParaRPr lang="en-SG" sz="24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15F05C03-7C46-5BCC-7DA7-212D20301630}"/>
              </a:ext>
            </a:extLst>
          </p:cNvPr>
          <p:cNvSpPr>
            <a:spLocks noGrp="1"/>
          </p:cNvSpPr>
          <p:nvPr>
            <p:ph type="sldNum" sz="quarter" idx="12"/>
          </p:nvPr>
        </p:nvSpPr>
        <p:spPr/>
        <p:txBody>
          <a:bodyPr/>
          <a:lstStyle/>
          <a:p>
            <a:fld id="{8E6562B1-0B0F-0246-9532-09536BC2AE59}" type="slidenum">
              <a:rPr lang="en-US" smtClean="0"/>
              <a:t>6</a:t>
            </a:fld>
            <a:endParaRPr lang="en-US"/>
          </a:p>
        </p:txBody>
      </p:sp>
    </p:spTree>
    <p:extLst>
      <p:ext uri="{BB962C8B-B14F-4D97-AF65-F5344CB8AC3E}">
        <p14:creationId xmlns:p14="http://schemas.microsoft.com/office/powerpoint/2010/main" val="1199725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B2F82-5001-03D9-88C2-952353F6B72C}"/>
              </a:ext>
            </a:extLst>
          </p:cNvPr>
          <p:cNvSpPr>
            <a:spLocks noGrp="1"/>
          </p:cNvSpPr>
          <p:nvPr>
            <p:ph type="title"/>
          </p:nvPr>
        </p:nvSpPr>
        <p:spPr/>
        <p:txBody>
          <a:bodyPr/>
          <a:lstStyle/>
          <a:p>
            <a:pPr algn="ctr"/>
            <a:r>
              <a:rPr lang="en-SG" dirty="0">
                <a:latin typeface="Gill Sans MT" panose="020B0502020104020203" pitchFamily="34" charset="0"/>
              </a:rPr>
              <a:t>CIA</a:t>
            </a:r>
          </a:p>
        </p:txBody>
      </p:sp>
      <p:sp>
        <p:nvSpPr>
          <p:cNvPr id="3" name="Content Placeholder 2">
            <a:extLst>
              <a:ext uri="{FF2B5EF4-FFF2-40B4-BE49-F238E27FC236}">
                <a16:creationId xmlns:a16="http://schemas.microsoft.com/office/drawing/2014/main" id="{FA79AB69-A784-B292-E581-8C66FCFF6196}"/>
              </a:ext>
            </a:extLst>
          </p:cNvPr>
          <p:cNvSpPr>
            <a:spLocks noGrp="1"/>
          </p:cNvSpPr>
          <p:nvPr>
            <p:ph idx="1"/>
          </p:nvPr>
        </p:nvSpPr>
        <p:spPr/>
        <p:txBody>
          <a:bodyPr/>
          <a:lstStyle/>
          <a:p>
            <a:endParaRPr lang="en-SG"/>
          </a:p>
        </p:txBody>
      </p:sp>
      <p:sp>
        <p:nvSpPr>
          <p:cNvPr id="4" name="Slide Number Placeholder 3">
            <a:extLst>
              <a:ext uri="{FF2B5EF4-FFF2-40B4-BE49-F238E27FC236}">
                <a16:creationId xmlns:a16="http://schemas.microsoft.com/office/drawing/2014/main" id="{35B3673A-670A-95F3-B258-6225EA7B63E1}"/>
              </a:ext>
            </a:extLst>
          </p:cNvPr>
          <p:cNvSpPr>
            <a:spLocks noGrp="1"/>
          </p:cNvSpPr>
          <p:nvPr>
            <p:ph type="sldNum" sz="quarter" idx="12"/>
          </p:nvPr>
        </p:nvSpPr>
        <p:spPr/>
        <p:txBody>
          <a:bodyPr/>
          <a:lstStyle/>
          <a:p>
            <a:fld id="{8E6562B1-0B0F-0246-9532-09536BC2AE59}" type="slidenum">
              <a:rPr lang="en-US" smtClean="0"/>
              <a:t>7</a:t>
            </a:fld>
            <a:endParaRPr lang="en-US"/>
          </a:p>
        </p:txBody>
      </p:sp>
      <p:pic>
        <p:nvPicPr>
          <p:cNvPr id="6" name="Picture 5">
            <a:extLst>
              <a:ext uri="{FF2B5EF4-FFF2-40B4-BE49-F238E27FC236}">
                <a16:creationId xmlns:a16="http://schemas.microsoft.com/office/drawing/2014/main" id="{FBD770D7-D576-DC3E-A1F0-6DA3D0553094}"/>
              </a:ext>
            </a:extLst>
          </p:cNvPr>
          <p:cNvPicPr>
            <a:picLocks noChangeAspect="1"/>
          </p:cNvPicPr>
          <p:nvPr/>
        </p:nvPicPr>
        <p:blipFill>
          <a:blip r:embed="rId2"/>
          <a:stretch>
            <a:fillRect/>
          </a:stretch>
        </p:blipFill>
        <p:spPr>
          <a:xfrm>
            <a:off x="0" y="1839138"/>
            <a:ext cx="9144000" cy="3342818"/>
          </a:xfrm>
          <a:prstGeom prst="rect">
            <a:avLst/>
          </a:prstGeom>
        </p:spPr>
      </p:pic>
    </p:spTree>
    <p:extLst>
      <p:ext uri="{BB962C8B-B14F-4D97-AF65-F5344CB8AC3E}">
        <p14:creationId xmlns:p14="http://schemas.microsoft.com/office/powerpoint/2010/main" val="2246838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48DF-63DC-FB2B-75C6-0025914770DF}"/>
              </a:ext>
            </a:extLst>
          </p:cNvPr>
          <p:cNvSpPr>
            <a:spLocks noGrp="1"/>
          </p:cNvSpPr>
          <p:nvPr>
            <p:ph type="title"/>
          </p:nvPr>
        </p:nvSpPr>
        <p:spPr>
          <a:xfrm>
            <a:off x="457200" y="106002"/>
            <a:ext cx="8229600" cy="1143000"/>
          </a:xfrm>
        </p:spPr>
        <p:txBody>
          <a:bodyPr/>
          <a:lstStyle/>
          <a:p>
            <a:pPr algn="ctr"/>
            <a:r>
              <a:rPr lang="en-SG" dirty="0">
                <a:latin typeface="Gill Sans MT" panose="020B0502020104020203" pitchFamily="34" charset="0"/>
              </a:rPr>
              <a:t>Data Security</a:t>
            </a:r>
          </a:p>
        </p:txBody>
      </p:sp>
      <p:sp>
        <p:nvSpPr>
          <p:cNvPr id="3" name="Content Placeholder 2">
            <a:extLst>
              <a:ext uri="{FF2B5EF4-FFF2-40B4-BE49-F238E27FC236}">
                <a16:creationId xmlns:a16="http://schemas.microsoft.com/office/drawing/2014/main" id="{2E48438A-26AD-41A6-BD15-A6B8B9E1BA25}"/>
              </a:ext>
            </a:extLst>
          </p:cNvPr>
          <p:cNvSpPr>
            <a:spLocks noGrp="1"/>
          </p:cNvSpPr>
          <p:nvPr>
            <p:ph idx="1"/>
          </p:nvPr>
        </p:nvSpPr>
        <p:spPr>
          <a:xfrm>
            <a:off x="276225" y="1476376"/>
            <a:ext cx="8410575" cy="4288942"/>
          </a:xfrm>
        </p:spPr>
        <p:txBody>
          <a:bodyPr>
            <a:normAutofit/>
          </a:bodyPr>
          <a:lstStyle/>
          <a:p>
            <a:r>
              <a:rPr lang="en-SG" sz="2800" dirty="0">
                <a:latin typeface="Gill Sans MT" panose="020B0502020104020203" pitchFamily="34" charset="0"/>
              </a:rPr>
              <a:t>Data can be broadly classified as belonging to an individual or an organisation.</a:t>
            </a:r>
          </a:p>
          <a:p>
            <a:r>
              <a:rPr lang="en-SG" sz="2800" dirty="0">
                <a:latin typeface="Gill Sans MT" panose="020B0502020104020203" pitchFamily="34" charset="0"/>
              </a:rPr>
              <a:t>Depending on the type of data we are handling – different levels of security can be implemented.</a:t>
            </a:r>
          </a:p>
          <a:p>
            <a:r>
              <a:rPr lang="en-SG" sz="2800" dirty="0">
                <a:latin typeface="Gill Sans MT" panose="020B0502020104020203" pitchFamily="34" charset="0"/>
              </a:rPr>
              <a:t>Four levels of data security possible:</a:t>
            </a:r>
          </a:p>
          <a:p>
            <a:pPr lvl="1"/>
            <a:r>
              <a:rPr lang="en-SG" sz="2400" dirty="0">
                <a:latin typeface="Gill Sans MT" panose="020B0502020104020203" pitchFamily="34" charset="0"/>
              </a:rPr>
              <a:t>Level 1: Open</a:t>
            </a:r>
          </a:p>
          <a:p>
            <a:pPr lvl="1"/>
            <a:r>
              <a:rPr lang="en-SG" sz="2400" dirty="0">
                <a:latin typeface="Gill Sans MT" panose="020B0502020104020203" pitchFamily="34" charset="0"/>
              </a:rPr>
              <a:t>Level 2: Restrict</a:t>
            </a:r>
          </a:p>
          <a:p>
            <a:pPr lvl="1"/>
            <a:r>
              <a:rPr lang="en-SG" sz="2400" dirty="0">
                <a:latin typeface="Gill Sans MT" panose="020B0502020104020203" pitchFamily="34" charset="0"/>
              </a:rPr>
              <a:t>Level 3: Confidential</a:t>
            </a:r>
          </a:p>
          <a:p>
            <a:pPr lvl="1"/>
            <a:r>
              <a:rPr lang="en-SG" sz="2400" dirty="0">
                <a:latin typeface="Gill Sans MT" panose="020B0502020104020203" pitchFamily="34" charset="0"/>
              </a:rPr>
              <a:t>Level 4: Classified   </a:t>
            </a:r>
          </a:p>
        </p:txBody>
      </p:sp>
      <p:sp>
        <p:nvSpPr>
          <p:cNvPr id="4" name="Slide Number Placeholder 3">
            <a:extLst>
              <a:ext uri="{FF2B5EF4-FFF2-40B4-BE49-F238E27FC236}">
                <a16:creationId xmlns:a16="http://schemas.microsoft.com/office/drawing/2014/main" id="{6F524B04-8621-B5DD-3A1E-DE66FDFA933A}"/>
              </a:ext>
            </a:extLst>
          </p:cNvPr>
          <p:cNvSpPr>
            <a:spLocks noGrp="1"/>
          </p:cNvSpPr>
          <p:nvPr>
            <p:ph type="sldNum" sz="quarter" idx="12"/>
          </p:nvPr>
        </p:nvSpPr>
        <p:spPr/>
        <p:txBody>
          <a:bodyPr/>
          <a:lstStyle/>
          <a:p>
            <a:fld id="{8E6562B1-0B0F-0246-9532-09536BC2AE59}" type="slidenum">
              <a:rPr lang="en-US" smtClean="0"/>
              <a:t>8</a:t>
            </a:fld>
            <a:endParaRPr lang="en-US"/>
          </a:p>
        </p:txBody>
      </p:sp>
    </p:spTree>
    <p:extLst>
      <p:ext uri="{BB962C8B-B14F-4D97-AF65-F5344CB8AC3E}">
        <p14:creationId xmlns:p14="http://schemas.microsoft.com/office/powerpoint/2010/main" val="244888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8C5C-EFC7-C1D7-B00D-A246F5ADF02E}"/>
              </a:ext>
            </a:extLst>
          </p:cNvPr>
          <p:cNvSpPr>
            <a:spLocks noGrp="1"/>
          </p:cNvSpPr>
          <p:nvPr>
            <p:ph type="title"/>
          </p:nvPr>
        </p:nvSpPr>
        <p:spPr>
          <a:xfrm>
            <a:off x="457200" y="296649"/>
            <a:ext cx="8229600" cy="1143000"/>
          </a:xfrm>
        </p:spPr>
        <p:txBody>
          <a:bodyPr/>
          <a:lstStyle/>
          <a:p>
            <a:pPr algn="ctr"/>
            <a:r>
              <a:rPr lang="en-SG" dirty="0">
                <a:latin typeface="Gill Sans MT" panose="020B0502020104020203" pitchFamily="34" charset="0"/>
              </a:rPr>
              <a:t>Levels of Data Security</a:t>
            </a:r>
          </a:p>
        </p:txBody>
      </p:sp>
      <p:sp>
        <p:nvSpPr>
          <p:cNvPr id="3" name="Content Placeholder 2">
            <a:extLst>
              <a:ext uri="{FF2B5EF4-FFF2-40B4-BE49-F238E27FC236}">
                <a16:creationId xmlns:a16="http://schemas.microsoft.com/office/drawing/2014/main" id="{7533DCB3-E055-1DF6-63CF-9000D2818A63}"/>
              </a:ext>
            </a:extLst>
          </p:cNvPr>
          <p:cNvSpPr>
            <a:spLocks noGrp="1"/>
          </p:cNvSpPr>
          <p:nvPr>
            <p:ph idx="1"/>
          </p:nvPr>
        </p:nvSpPr>
        <p:spPr/>
        <p:txBody>
          <a:bodyPr/>
          <a:lstStyle/>
          <a:p>
            <a:endParaRPr lang="en-SG"/>
          </a:p>
        </p:txBody>
      </p:sp>
      <p:sp>
        <p:nvSpPr>
          <p:cNvPr id="4" name="Slide Number Placeholder 3">
            <a:extLst>
              <a:ext uri="{FF2B5EF4-FFF2-40B4-BE49-F238E27FC236}">
                <a16:creationId xmlns:a16="http://schemas.microsoft.com/office/drawing/2014/main" id="{24979DE1-79FF-8427-CEC0-395A9078DC6B}"/>
              </a:ext>
            </a:extLst>
          </p:cNvPr>
          <p:cNvSpPr>
            <a:spLocks noGrp="1"/>
          </p:cNvSpPr>
          <p:nvPr>
            <p:ph type="sldNum" sz="quarter" idx="12"/>
          </p:nvPr>
        </p:nvSpPr>
        <p:spPr/>
        <p:txBody>
          <a:bodyPr/>
          <a:lstStyle/>
          <a:p>
            <a:fld id="{8E6562B1-0B0F-0246-9532-09536BC2AE59}" type="slidenum">
              <a:rPr lang="en-US" smtClean="0"/>
              <a:t>9</a:t>
            </a:fld>
            <a:endParaRPr lang="en-US"/>
          </a:p>
        </p:txBody>
      </p:sp>
      <p:pic>
        <p:nvPicPr>
          <p:cNvPr id="6" name="Picture 5">
            <a:extLst>
              <a:ext uri="{FF2B5EF4-FFF2-40B4-BE49-F238E27FC236}">
                <a16:creationId xmlns:a16="http://schemas.microsoft.com/office/drawing/2014/main" id="{166DD1F8-1320-082F-DCD3-DA1A70740D7F}"/>
              </a:ext>
            </a:extLst>
          </p:cNvPr>
          <p:cNvPicPr>
            <a:picLocks noChangeAspect="1"/>
          </p:cNvPicPr>
          <p:nvPr/>
        </p:nvPicPr>
        <p:blipFill>
          <a:blip r:embed="rId2"/>
          <a:stretch>
            <a:fillRect/>
          </a:stretch>
        </p:blipFill>
        <p:spPr>
          <a:xfrm>
            <a:off x="0" y="1589497"/>
            <a:ext cx="9022705" cy="4316003"/>
          </a:xfrm>
          <a:prstGeom prst="rect">
            <a:avLst/>
          </a:prstGeom>
        </p:spPr>
      </p:pic>
    </p:spTree>
    <p:extLst>
      <p:ext uri="{BB962C8B-B14F-4D97-AF65-F5344CB8AC3E}">
        <p14:creationId xmlns:p14="http://schemas.microsoft.com/office/powerpoint/2010/main" val="3171882697"/>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D6EBCBD2-0AED-4307-9DB9-AC897D9A3B2D}" vid="{E2A88710-728B-449B-9470-7836A5BE7D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4464</TotalTime>
  <Words>698</Words>
  <Application>Microsoft Office PowerPoint</Application>
  <PresentationFormat>On-screen Show (4:3)</PresentationFormat>
  <Paragraphs>85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Verdana</vt:lpstr>
      <vt:lpstr>Theme1</vt:lpstr>
      <vt:lpstr>Module 3: Managing Cybersecurity</vt:lpstr>
      <vt:lpstr>Overview</vt:lpstr>
      <vt:lpstr>Cybersecurity and it’s importance</vt:lpstr>
      <vt:lpstr>Phishing</vt:lpstr>
      <vt:lpstr>Phishing</vt:lpstr>
      <vt:lpstr>Phishing</vt:lpstr>
      <vt:lpstr>CIA</vt:lpstr>
      <vt:lpstr>Data Security</vt:lpstr>
      <vt:lpstr>Levels of Data Security</vt:lpstr>
      <vt:lpstr>Good/Acceptable Practice</vt:lpstr>
      <vt:lpstr>AIUP</vt:lpstr>
      <vt:lpstr>Module 4 Tutorial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Managing Cybersecurity</dc:title>
  <dc:creator>Vidya Sudarshan (Dr)</dc:creator>
  <cp:lastModifiedBy>Vidya Sudarshan (Dr)</cp:lastModifiedBy>
  <cp:revision>12</cp:revision>
  <dcterms:created xsi:type="dcterms:W3CDTF">2023-02-13T06:33:04Z</dcterms:created>
  <dcterms:modified xsi:type="dcterms:W3CDTF">2024-02-19T02:22:04Z</dcterms:modified>
</cp:coreProperties>
</file>