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sldIdLst>
    <p:sldId id="256" r:id="rId2"/>
    <p:sldId id="274" r:id="rId3"/>
    <p:sldId id="257" r:id="rId4"/>
    <p:sldId id="258" r:id="rId5"/>
    <p:sldId id="275" r:id="rId6"/>
    <p:sldId id="276" r:id="rId7"/>
    <p:sldId id="277" r:id="rId8"/>
    <p:sldId id="278" r:id="rId9"/>
    <p:sldId id="279" r:id="rId10"/>
    <p:sldId id="280" r:id="rId11"/>
    <p:sldId id="28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4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BC859-3C94-4FC5-84EF-FE0F486219A4}"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577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E4739-8340-46B6-BA98-1525F7C46FAB}"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33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6414-6263-4F0E-B23B-F376ED1760B9}" type="datetime1">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927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D92968-F760-4ABD-8489-A740FDF136FB}"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5465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415EA9-2034-40E0-B8AB-58BE9103E776}" type="datetime1">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973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45EED-F367-4D5C-8C76-F9A8037EFE47}" type="datetime1">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6610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5AA04-BB53-48FD-91FB-91EB764F25AE}" type="datetime1">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51960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1D987-4DED-4DA7-8798-A77A09746EAF}"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66928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BC29E-D0A0-47E4-9625-0C1722A22A7F}" type="datetime1">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8132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782AF0E9-645C-47C9-BC5C-F1986B4F31E4}" type="datetime1">
              <a:rPr lang="en-US" smtClean="0"/>
              <a:t>2/14/2024</a:t>
            </a:fld>
            <a:endParaRPr lang="en-US"/>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a:p>
        </p:txBody>
      </p:sp>
      <p:pic>
        <p:nvPicPr>
          <p:cNvPr id="7" name="Picture 6" descr="NTU_PP_slide_Footer_sized.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16083968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panose="020B0604030504040204" pitchFamily="34" charset="0"/>
          <a:ea typeface="Verdana" panose="020B0604030504040204" pitchFamily="34" charset="0"/>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panose="020B0604030504040204" pitchFamily="34" charset="0"/>
          <a:ea typeface="Verdana" panose="020B0604030504040204" pitchFamily="34" charset="0"/>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panose="020B0604030504040204" pitchFamily="34" charset="0"/>
          <a:ea typeface="Verdana" panose="020B0604030504040204" pitchFamily="34" charset="0"/>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58E8-7FF7-DB04-9DF1-0CE3C33FE489}"/>
              </a:ext>
            </a:extLst>
          </p:cNvPr>
          <p:cNvSpPr>
            <a:spLocks noGrp="1"/>
          </p:cNvSpPr>
          <p:nvPr>
            <p:ph type="ctrTitle"/>
          </p:nvPr>
        </p:nvSpPr>
        <p:spPr/>
        <p:txBody>
          <a:bodyPr/>
          <a:lstStyle/>
          <a:p>
            <a:pPr algn="ctr"/>
            <a:r>
              <a:rPr lang="en-SG" dirty="0">
                <a:latin typeface="Gill Sans MT" panose="020B0502020104020203" pitchFamily="34" charset="0"/>
              </a:rPr>
              <a:t>Module 4: The World of Digital Misinformation</a:t>
            </a:r>
            <a:endParaRPr lang="en-SG" dirty="0"/>
          </a:p>
        </p:txBody>
      </p:sp>
      <p:sp>
        <p:nvSpPr>
          <p:cNvPr id="3" name="Subtitle 2">
            <a:extLst>
              <a:ext uri="{FF2B5EF4-FFF2-40B4-BE49-F238E27FC236}">
                <a16:creationId xmlns:a16="http://schemas.microsoft.com/office/drawing/2014/main" id="{C057ADE1-09BB-46D0-8C7D-26C7CAC15BE5}"/>
              </a:ext>
            </a:extLst>
          </p:cNvPr>
          <p:cNvSpPr>
            <a:spLocks noGrp="1"/>
          </p:cNvSpPr>
          <p:nvPr>
            <p:ph type="subTitle" idx="1"/>
          </p:nvPr>
        </p:nvSpPr>
        <p:spPr/>
        <p:txBody>
          <a:bodyPr/>
          <a:lstStyle/>
          <a:p>
            <a:r>
              <a:rPr lang="en-SG" dirty="0">
                <a:solidFill>
                  <a:schemeClr val="tx1"/>
                </a:solidFill>
                <a:latin typeface="Gill Sans MT" panose="020B0502020104020203" pitchFamily="34" charset="0"/>
              </a:rPr>
              <a:t>Week 7</a:t>
            </a:r>
          </a:p>
          <a:p>
            <a:endParaRPr lang="en-SG" dirty="0"/>
          </a:p>
        </p:txBody>
      </p:sp>
    </p:spTree>
    <p:extLst>
      <p:ext uri="{BB962C8B-B14F-4D97-AF65-F5344CB8AC3E}">
        <p14:creationId xmlns:p14="http://schemas.microsoft.com/office/powerpoint/2010/main" val="418108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35B0-5590-7D58-8F96-1003FEBCB82F}"/>
              </a:ext>
            </a:extLst>
          </p:cNvPr>
          <p:cNvSpPr>
            <a:spLocks noGrp="1"/>
          </p:cNvSpPr>
          <p:nvPr>
            <p:ph type="title"/>
          </p:nvPr>
        </p:nvSpPr>
        <p:spPr>
          <a:xfrm>
            <a:off x="457200" y="309102"/>
            <a:ext cx="8229600" cy="1143000"/>
          </a:xfrm>
        </p:spPr>
        <p:txBody>
          <a:bodyPr>
            <a:normAutofit fontScale="90000"/>
          </a:bodyPr>
          <a:lstStyle/>
          <a:p>
            <a:pPr algn="ctr"/>
            <a:r>
              <a:rPr lang="en-SG" dirty="0">
                <a:latin typeface="Gill Sans MT" panose="020B0502020104020203" pitchFamily="34" charset="0"/>
              </a:rPr>
              <a:t>Fighting fake news – Fact-checking tools</a:t>
            </a:r>
            <a:endParaRPr lang="en-SG" b="1" dirty="0"/>
          </a:p>
        </p:txBody>
      </p:sp>
      <p:sp>
        <p:nvSpPr>
          <p:cNvPr id="3" name="Content Placeholder 2">
            <a:extLst>
              <a:ext uri="{FF2B5EF4-FFF2-40B4-BE49-F238E27FC236}">
                <a16:creationId xmlns:a16="http://schemas.microsoft.com/office/drawing/2014/main" id="{BF3CD5BF-8659-2789-29B1-435970837EE7}"/>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F4316AB4-3E17-2668-FBB1-2030DF94A3A8}"/>
              </a:ext>
            </a:extLst>
          </p:cNvPr>
          <p:cNvSpPr>
            <a:spLocks noGrp="1"/>
          </p:cNvSpPr>
          <p:nvPr>
            <p:ph type="sldNum" sz="quarter" idx="12"/>
          </p:nvPr>
        </p:nvSpPr>
        <p:spPr/>
        <p:txBody>
          <a:bodyPr/>
          <a:lstStyle/>
          <a:p>
            <a:fld id="{8E6562B1-0B0F-0246-9532-09536BC2AE59}" type="slidenum">
              <a:rPr lang="en-US" smtClean="0"/>
              <a:t>10</a:t>
            </a:fld>
            <a:endParaRPr lang="en-US"/>
          </a:p>
        </p:txBody>
      </p:sp>
      <p:pic>
        <p:nvPicPr>
          <p:cNvPr id="6" name="Picture 5">
            <a:extLst>
              <a:ext uri="{FF2B5EF4-FFF2-40B4-BE49-F238E27FC236}">
                <a16:creationId xmlns:a16="http://schemas.microsoft.com/office/drawing/2014/main" id="{163601C7-9DE8-A399-04CB-5AE121F24A56}"/>
              </a:ext>
            </a:extLst>
          </p:cNvPr>
          <p:cNvPicPr>
            <a:picLocks noChangeAspect="1"/>
          </p:cNvPicPr>
          <p:nvPr/>
        </p:nvPicPr>
        <p:blipFill>
          <a:blip r:embed="rId2"/>
          <a:stretch>
            <a:fillRect/>
          </a:stretch>
        </p:blipFill>
        <p:spPr>
          <a:xfrm>
            <a:off x="0" y="1452102"/>
            <a:ext cx="9144000" cy="4842266"/>
          </a:xfrm>
          <a:prstGeom prst="rect">
            <a:avLst/>
          </a:prstGeom>
        </p:spPr>
      </p:pic>
    </p:spTree>
    <p:extLst>
      <p:ext uri="{BB962C8B-B14F-4D97-AF65-F5344CB8AC3E}">
        <p14:creationId xmlns:p14="http://schemas.microsoft.com/office/powerpoint/2010/main" val="110812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3A0-015D-FF70-C1FA-AA23C7F33467}"/>
              </a:ext>
            </a:extLst>
          </p:cNvPr>
          <p:cNvSpPr>
            <a:spLocks noGrp="1"/>
          </p:cNvSpPr>
          <p:nvPr>
            <p:ph type="title"/>
          </p:nvPr>
        </p:nvSpPr>
        <p:spPr>
          <a:xfrm>
            <a:off x="457200" y="106002"/>
            <a:ext cx="8229600" cy="1143000"/>
          </a:xfrm>
        </p:spPr>
        <p:txBody>
          <a:bodyPr/>
          <a:lstStyle/>
          <a:p>
            <a:pPr algn="ctr"/>
            <a:r>
              <a:rPr lang="en-SG" dirty="0">
                <a:latin typeface="Gill Sans MT" panose="020B0502020104020203" pitchFamily="34" charset="0"/>
              </a:rPr>
              <a:t>Module 4 Tutorial</a:t>
            </a:r>
          </a:p>
        </p:txBody>
      </p:sp>
      <p:sp>
        <p:nvSpPr>
          <p:cNvPr id="3" name="Content Placeholder 2">
            <a:extLst>
              <a:ext uri="{FF2B5EF4-FFF2-40B4-BE49-F238E27FC236}">
                <a16:creationId xmlns:a16="http://schemas.microsoft.com/office/drawing/2014/main" id="{EA79392A-076C-24A0-B707-C28AED52A977}"/>
              </a:ext>
            </a:extLst>
          </p:cNvPr>
          <p:cNvSpPr>
            <a:spLocks noGrp="1"/>
          </p:cNvSpPr>
          <p:nvPr>
            <p:ph idx="1"/>
          </p:nvPr>
        </p:nvSpPr>
        <p:spPr>
          <a:xfrm>
            <a:off x="294289" y="1345324"/>
            <a:ext cx="8628993" cy="4835174"/>
          </a:xfrm>
        </p:spPr>
        <p:txBody>
          <a:bodyPr>
            <a:normAutofit/>
          </a:bodyPr>
          <a:lstStyle/>
          <a:p>
            <a:pPr algn="just">
              <a:lnSpc>
                <a:spcPct val="115000"/>
              </a:lnSpc>
            </a:pPr>
            <a:r>
              <a:rPr lang="en-SG" sz="2400" dirty="0">
                <a:effectLst/>
                <a:latin typeface="Gill Sans MT" panose="020B0502020104020203" pitchFamily="34" charset="0"/>
                <a:ea typeface="Arial" panose="020B0604020202020204" pitchFamily="34" charset="0"/>
                <a:cs typeface="Calibri" panose="020F0502020204030204" pitchFamily="34" charset="0"/>
              </a:rPr>
              <a:t>In this week module 4 activities, the students will learn the ways to identify fake news, understand the adverse consequences of fake news, and the importance of fighting fake news. Upon completion of the lesson, students will be able to understand the importance of fact-checking to determine the authenticity of news in the digital world. </a:t>
            </a:r>
            <a:endParaRPr lang="en-SG" sz="2400" dirty="0">
              <a:effectLst/>
              <a:latin typeface="Arial" panose="020B0604020202020204" pitchFamily="34" charset="0"/>
              <a:ea typeface="Arial" panose="020B0604020202020204" pitchFamily="34" charset="0"/>
            </a:endParaRPr>
          </a:p>
          <a:p>
            <a:pPr marL="0" indent="0">
              <a:lnSpc>
                <a:spcPct val="115000"/>
              </a:lnSpc>
              <a:buNone/>
            </a:pPr>
            <a:r>
              <a:rPr lang="en-SG" sz="2400" dirty="0">
                <a:effectLst/>
                <a:latin typeface="Gill Sans MT" panose="020B0502020104020203" pitchFamily="34" charset="0"/>
                <a:ea typeface="Times New Roman" panose="02020603050405020304" pitchFamily="18" charset="0"/>
                <a:cs typeface="Calibri" panose="020F0502020204030204" pitchFamily="34" charset="0"/>
              </a:rPr>
              <a:t> </a:t>
            </a:r>
            <a:endParaRPr lang="en-SG" sz="2400" dirty="0">
              <a:effectLst/>
              <a:latin typeface="Times New Roman" panose="02020603050405020304" pitchFamily="18" charset="0"/>
              <a:ea typeface="Times New Roman" panose="02020603050405020304" pitchFamily="18" charset="0"/>
            </a:endParaRPr>
          </a:p>
          <a:p>
            <a:pPr marL="0" indent="0">
              <a:lnSpc>
                <a:spcPct val="115000"/>
              </a:lnSpc>
              <a:buNone/>
            </a:pPr>
            <a:r>
              <a:rPr lang="en-SG" sz="2400" b="1" u="sng" dirty="0">
                <a:effectLst/>
                <a:latin typeface="Gill Sans MT" panose="020B0502020104020203" pitchFamily="34" charset="0"/>
                <a:ea typeface="Times New Roman" panose="02020603050405020304" pitchFamily="18" charset="0"/>
                <a:cs typeface="Calibri" panose="020F0502020204030204" pitchFamily="34" charset="0"/>
              </a:rPr>
              <a:t>Activity 1: Importance of Fact-Checking </a:t>
            </a:r>
            <a:endParaRPr lang="en-SG" sz="2400" dirty="0">
              <a:effectLst/>
              <a:latin typeface="Times New Roman" panose="02020603050405020304" pitchFamily="18" charset="0"/>
              <a:ea typeface="Times New Roman" panose="02020603050405020304" pitchFamily="18" charset="0"/>
            </a:endParaRPr>
          </a:p>
          <a:p>
            <a:pPr algn="just">
              <a:lnSpc>
                <a:spcPct val="115000"/>
              </a:lnSpc>
            </a:pPr>
            <a:r>
              <a:rPr lang="en-SG" sz="2400" dirty="0">
                <a:effectLst/>
                <a:latin typeface="Gill Sans MT" panose="020B0502020104020203" pitchFamily="34" charset="0"/>
                <a:ea typeface="Times New Roman" panose="02020603050405020304" pitchFamily="18" charset="0"/>
                <a:cs typeface="Calibri" panose="020F0502020204030204" pitchFamily="34" charset="0"/>
              </a:rPr>
              <a:t>Each group to select any </a:t>
            </a:r>
            <a:r>
              <a:rPr lang="en-SG" sz="2400" u="sng" dirty="0">
                <a:effectLst/>
                <a:latin typeface="Gill Sans MT" panose="020B0502020104020203" pitchFamily="34" charset="0"/>
                <a:ea typeface="Times New Roman" panose="02020603050405020304" pitchFamily="18" charset="0"/>
                <a:cs typeface="Calibri" panose="020F0502020204030204" pitchFamily="34" charset="0"/>
              </a:rPr>
              <a:t>two online news or postings</a:t>
            </a:r>
            <a:r>
              <a:rPr lang="en-SG" sz="2400" dirty="0">
                <a:effectLst/>
                <a:latin typeface="Gill Sans MT" panose="020B0502020104020203" pitchFamily="34" charset="0"/>
                <a:ea typeface="Times New Roman" panose="02020603050405020304" pitchFamily="18" charset="0"/>
                <a:cs typeface="Calibri" panose="020F0502020204030204" pitchFamily="34" charset="0"/>
              </a:rPr>
              <a:t> from the given lists and discuss on the questions asked.</a:t>
            </a:r>
            <a:r>
              <a:rPr lang="en-SG" sz="2400" dirty="0">
                <a:effectLst/>
                <a:latin typeface="Gill Sans MT" panose="020B0502020104020203" pitchFamily="34" charset="0"/>
                <a:ea typeface="Times New Roman" panose="02020603050405020304" pitchFamily="18" charset="0"/>
              </a:rPr>
              <a:t> </a:t>
            </a:r>
            <a:endParaRPr lang="en-SG" sz="2400" dirty="0">
              <a:effectLst/>
              <a:latin typeface="Times New Roman" panose="02020603050405020304" pitchFamily="18" charset="0"/>
              <a:ea typeface="Times New Roman" panose="02020603050405020304" pitchFamily="18" charset="0"/>
            </a:endParaRPr>
          </a:p>
          <a:p>
            <a:endParaRPr lang="en-SG" sz="2400" dirty="0">
              <a:latin typeface="Gill Sans MT" panose="020B0502020104020203" pitchFamily="34" charset="0"/>
            </a:endParaRPr>
          </a:p>
          <a:p>
            <a:pPr marL="0" indent="0">
              <a:buNone/>
            </a:pPr>
            <a:endParaRPr lang="en-SG" sz="2400" dirty="0">
              <a:latin typeface="Gill Sans MT" panose="020B0502020104020203" pitchFamily="34" charset="0"/>
            </a:endParaRPr>
          </a:p>
          <a:p>
            <a:endParaRPr lang="en-SG" sz="2400" dirty="0">
              <a:latin typeface="Gill Sans MT" panose="020B0502020104020203" pitchFamily="34" charset="0"/>
            </a:endParaRPr>
          </a:p>
          <a:p>
            <a:endParaRPr lang="en-SG" sz="2400" dirty="0">
              <a:latin typeface="Gill Sans MT" panose="020B0502020104020203" pitchFamily="34" charset="0"/>
            </a:endParaRPr>
          </a:p>
          <a:p>
            <a:endParaRPr lang="en-SG"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10AD1004-7DD3-CE19-19D1-8DE922CB1F2D}"/>
              </a:ext>
            </a:extLst>
          </p:cNvPr>
          <p:cNvSpPr>
            <a:spLocks noGrp="1"/>
          </p:cNvSpPr>
          <p:nvPr>
            <p:ph type="sldNum" sz="quarter" idx="12"/>
          </p:nvPr>
        </p:nvSpPr>
        <p:spPr/>
        <p:txBody>
          <a:bodyPr/>
          <a:lstStyle/>
          <a:p>
            <a:fld id="{8E6562B1-0B0F-0246-9532-09536BC2AE59}" type="slidenum">
              <a:rPr lang="en-US" smtClean="0"/>
              <a:t>11</a:t>
            </a:fld>
            <a:endParaRPr lang="en-US"/>
          </a:p>
        </p:txBody>
      </p:sp>
    </p:spTree>
    <p:extLst>
      <p:ext uri="{BB962C8B-B14F-4D97-AF65-F5344CB8AC3E}">
        <p14:creationId xmlns:p14="http://schemas.microsoft.com/office/powerpoint/2010/main" val="314936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124D-177C-836F-9988-1A420A8BE594}"/>
              </a:ext>
            </a:extLst>
          </p:cNvPr>
          <p:cNvSpPr>
            <a:spLocks noGrp="1"/>
          </p:cNvSpPr>
          <p:nvPr>
            <p:ph type="title"/>
          </p:nvPr>
        </p:nvSpPr>
        <p:spPr/>
        <p:txBody>
          <a:bodyPr/>
          <a:lstStyle/>
          <a:p>
            <a:r>
              <a:rPr lang="en-SG" dirty="0">
                <a:latin typeface="Gill Sans MT" panose="020B0502020104020203" pitchFamily="34" charset="0"/>
              </a:rPr>
              <a:t>Overview</a:t>
            </a:r>
          </a:p>
        </p:txBody>
      </p:sp>
      <p:sp>
        <p:nvSpPr>
          <p:cNvPr id="3" name="Content Placeholder 2">
            <a:extLst>
              <a:ext uri="{FF2B5EF4-FFF2-40B4-BE49-F238E27FC236}">
                <a16:creationId xmlns:a16="http://schemas.microsoft.com/office/drawing/2014/main" id="{B5AD7350-AAB8-9A83-E80C-00187F124C00}"/>
              </a:ext>
            </a:extLst>
          </p:cNvPr>
          <p:cNvSpPr>
            <a:spLocks noGrp="1"/>
          </p:cNvSpPr>
          <p:nvPr>
            <p:ph idx="1"/>
          </p:nvPr>
        </p:nvSpPr>
        <p:spPr/>
        <p:txBody>
          <a:bodyPr>
            <a:normAutofit/>
          </a:bodyPr>
          <a:lstStyle/>
          <a:p>
            <a:r>
              <a:rPr lang="en-SG" dirty="0">
                <a:latin typeface="Gill Sans MT" panose="020B0502020104020203" pitchFamily="34" charset="0"/>
              </a:rPr>
              <a:t>What is Fake News?</a:t>
            </a:r>
          </a:p>
          <a:p>
            <a:r>
              <a:rPr lang="en-SG" dirty="0">
                <a:latin typeface="Gill Sans MT" panose="020B0502020104020203" pitchFamily="34" charset="0"/>
              </a:rPr>
              <a:t>Why it is important to spot Fake News?</a:t>
            </a:r>
          </a:p>
          <a:p>
            <a:pPr lvl="1"/>
            <a:r>
              <a:rPr lang="en-SG" dirty="0">
                <a:latin typeface="Gill Sans MT" panose="020B0502020104020203" pitchFamily="34" charset="0"/>
              </a:rPr>
              <a:t>Short and long-term consequences</a:t>
            </a:r>
          </a:p>
          <a:p>
            <a:r>
              <a:rPr lang="en-SG" dirty="0">
                <a:latin typeface="Gill Sans MT" panose="020B0502020104020203" pitchFamily="34" charset="0"/>
              </a:rPr>
              <a:t>Different ways of fighting fake news</a:t>
            </a:r>
          </a:p>
          <a:p>
            <a:pPr lvl="1"/>
            <a:r>
              <a:rPr lang="en-SG" dirty="0">
                <a:latin typeface="Gill Sans MT" panose="020B0502020104020203" pitchFamily="34" charset="0"/>
              </a:rPr>
              <a:t>Fact-checking</a:t>
            </a:r>
          </a:p>
          <a:p>
            <a:pPr lvl="1"/>
            <a:r>
              <a:rPr lang="en-SG" dirty="0">
                <a:latin typeface="Gill Sans MT" panose="020B0502020104020203" pitchFamily="34" charset="0"/>
              </a:rPr>
              <a:t>Any other tools?</a:t>
            </a:r>
          </a:p>
          <a:p>
            <a:pPr marL="0" indent="0">
              <a:buNone/>
            </a:pPr>
            <a:endParaRPr lang="en-SG" dirty="0">
              <a:latin typeface="Gill Sans MT" panose="020B0502020104020203" pitchFamily="34" charset="0"/>
            </a:endParaRPr>
          </a:p>
        </p:txBody>
      </p:sp>
    </p:spTree>
    <p:extLst>
      <p:ext uri="{BB962C8B-B14F-4D97-AF65-F5344CB8AC3E}">
        <p14:creationId xmlns:p14="http://schemas.microsoft.com/office/powerpoint/2010/main" val="277564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62BF-A80E-B0E0-F83B-164DC70AC07F}"/>
              </a:ext>
            </a:extLst>
          </p:cNvPr>
          <p:cNvSpPr>
            <a:spLocks noGrp="1"/>
          </p:cNvSpPr>
          <p:nvPr>
            <p:ph type="title"/>
          </p:nvPr>
        </p:nvSpPr>
        <p:spPr>
          <a:xfrm>
            <a:off x="457200" y="241009"/>
            <a:ext cx="8229600" cy="436493"/>
          </a:xfrm>
        </p:spPr>
        <p:txBody>
          <a:bodyPr>
            <a:normAutofit fontScale="90000"/>
          </a:bodyPr>
          <a:lstStyle/>
          <a:p>
            <a:pPr algn="ctr"/>
            <a:r>
              <a:rPr lang="en-SG" dirty="0">
                <a:latin typeface="Gill Sans MT" panose="020B0502020104020203" pitchFamily="34" charset="0"/>
              </a:rPr>
              <a:t>Fake News</a:t>
            </a:r>
          </a:p>
        </p:txBody>
      </p:sp>
      <p:sp>
        <p:nvSpPr>
          <p:cNvPr id="3" name="Content Placeholder 2">
            <a:extLst>
              <a:ext uri="{FF2B5EF4-FFF2-40B4-BE49-F238E27FC236}">
                <a16:creationId xmlns:a16="http://schemas.microsoft.com/office/drawing/2014/main" id="{A2E933A7-930B-084D-6251-5CC060B19753}"/>
              </a:ext>
            </a:extLst>
          </p:cNvPr>
          <p:cNvSpPr>
            <a:spLocks noGrp="1"/>
          </p:cNvSpPr>
          <p:nvPr>
            <p:ph idx="1"/>
          </p:nvPr>
        </p:nvSpPr>
        <p:spPr>
          <a:xfrm>
            <a:off x="247650" y="1057276"/>
            <a:ext cx="8667750" cy="5123222"/>
          </a:xfrm>
        </p:spPr>
        <p:txBody>
          <a:bodyPr>
            <a:normAutofit fontScale="92500" lnSpcReduction="10000"/>
          </a:bodyPr>
          <a:lstStyle/>
          <a:p>
            <a:r>
              <a:rPr lang="en-SG" sz="2800" dirty="0">
                <a:latin typeface="Gill Sans MT" panose="020B0502020104020203" pitchFamily="34" charset="0"/>
              </a:rPr>
              <a:t>A specific type of falsehood intentionally packaged to look like news to deceive others – Fake News </a:t>
            </a:r>
          </a:p>
          <a:p>
            <a:pPr marL="0" indent="0">
              <a:buNone/>
            </a:pPr>
            <a:endParaRPr lang="en-SG" sz="2800" dirty="0">
              <a:latin typeface="Gill Sans MT" panose="020B0502020104020203" pitchFamily="34" charset="0"/>
            </a:endParaRPr>
          </a:p>
          <a:p>
            <a:r>
              <a:rPr lang="en-SG" sz="2800" dirty="0">
                <a:latin typeface="Gill Sans MT" panose="020B0502020104020203" pitchFamily="34" charset="0"/>
              </a:rPr>
              <a:t>A statement is false if it is false or misleading, whether wholly or in part, and whether on its own or in the context in which it appears - Falsehoods</a:t>
            </a:r>
          </a:p>
          <a:p>
            <a:endParaRPr lang="en-SG" sz="2800" dirty="0">
              <a:latin typeface="Gill Sans MT" panose="020B0502020104020203" pitchFamily="34" charset="0"/>
            </a:endParaRPr>
          </a:p>
          <a:p>
            <a:r>
              <a:rPr lang="en-SG" sz="2800" dirty="0">
                <a:latin typeface="Gill Sans MT" panose="020B0502020104020203" pitchFamily="34" charset="0"/>
              </a:rPr>
              <a:t>The inadvertent dissemination of false information - Misinformation</a:t>
            </a:r>
          </a:p>
          <a:p>
            <a:endParaRPr lang="en-SG" sz="2800" dirty="0">
              <a:latin typeface="Gill Sans MT" panose="020B0502020104020203" pitchFamily="34" charset="0"/>
            </a:endParaRPr>
          </a:p>
          <a:p>
            <a:r>
              <a:rPr lang="en-SG" sz="2800" dirty="0">
                <a:latin typeface="Gill Sans MT" panose="020B0502020104020203" pitchFamily="34" charset="0"/>
              </a:rPr>
              <a:t>The intentional dissemination of false information - Disinformation</a:t>
            </a:r>
          </a:p>
        </p:txBody>
      </p:sp>
      <p:sp>
        <p:nvSpPr>
          <p:cNvPr id="4" name="Slide Number Placeholder 3">
            <a:extLst>
              <a:ext uri="{FF2B5EF4-FFF2-40B4-BE49-F238E27FC236}">
                <a16:creationId xmlns:a16="http://schemas.microsoft.com/office/drawing/2014/main" id="{DD42AB13-A9C9-C1DD-2E0A-683289DC8655}"/>
              </a:ext>
            </a:extLst>
          </p:cNvPr>
          <p:cNvSpPr>
            <a:spLocks noGrp="1"/>
          </p:cNvSpPr>
          <p:nvPr>
            <p:ph type="sldNum" sz="quarter" idx="12"/>
          </p:nvPr>
        </p:nvSpPr>
        <p:spPr/>
        <p:txBody>
          <a:bodyPr/>
          <a:lstStyle/>
          <a:p>
            <a:fld id="{8E6562B1-0B0F-0246-9532-09536BC2AE59}" type="slidenum">
              <a:rPr lang="en-US" smtClean="0"/>
              <a:t>3</a:t>
            </a:fld>
            <a:endParaRPr lang="en-US"/>
          </a:p>
        </p:txBody>
      </p:sp>
    </p:spTree>
    <p:extLst>
      <p:ext uri="{BB962C8B-B14F-4D97-AF65-F5344CB8AC3E}">
        <p14:creationId xmlns:p14="http://schemas.microsoft.com/office/powerpoint/2010/main" val="32955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ADD8-DC37-0D77-A59F-81136BAA6081}"/>
              </a:ext>
            </a:extLst>
          </p:cNvPr>
          <p:cNvSpPr>
            <a:spLocks noGrp="1"/>
          </p:cNvSpPr>
          <p:nvPr>
            <p:ph type="title"/>
          </p:nvPr>
        </p:nvSpPr>
        <p:spPr>
          <a:xfrm>
            <a:off x="457200" y="106002"/>
            <a:ext cx="8229600" cy="1143000"/>
          </a:xfrm>
        </p:spPr>
        <p:txBody>
          <a:bodyPr>
            <a:normAutofit/>
          </a:bodyPr>
          <a:lstStyle/>
          <a:p>
            <a:pPr algn="ctr"/>
            <a:r>
              <a:rPr lang="en-SG" sz="3600" dirty="0">
                <a:latin typeface="Gill Sans MT" panose="020B0502020104020203" pitchFamily="34" charset="0"/>
              </a:rPr>
              <a:t>Motivations for Fake News</a:t>
            </a:r>
          </a:p>
        </p:txBody>
      </p:sp>
      <p:sp>
        <p:nvSpPr>
          <p:cNvPr id="3" name="Content Placeholder 2">
            <a:extLst>
              <a:ext uri="{FF2B5EF4-FFF2-40B4-BE49-F238E27FC236}">
                <a16:creationId xmlns:a16="http://schemas.microsoft.com/office/drawing/2014/main" id="{17D9F5A8-6640-7D9E-CF07-AB923A616F60}"/>
              </a:ext>
            </a:extLst>
          </p:cNvPr>
          <p:cNvSpPr>
            <a:spLocks noGrp="1"/>
          </p:cNvSpPr>
          <p:nvPr>
            <p:ph idx="1"/>
          </p:nvPr>
        </p:nvSpPr>
        <p:spPr>
          <a:xfrm>
            <a:off x="276225" y="1249002"/>
            <a:ext cx="8648700" cy="4931496"/>
          </a:xfrm>
        </p:spPr>
        <p:txBody>
          <a:bodyPr/>
          <a:lstStyle/>
          <a:p>
            <a:r>
              <a:rPr lang="en-SG" dirty="0">
                <a:latin typeface="Gill Sans MT" panose="020B0502020104020203" pitchFamily="34" charset="0"/>
              </a:rPr>
              <a:t>Financial</a:t>
            </a:r>
          </a:p>
          <a:p>
            <a:pPr marL="0" indent="0">
              <a:buNone/>
            </a:pPr>
            <a:r>
              <a:rPr lang="en-SG" dirty="0">
                <a:latin typeface="Gill Sans MT" panose="020B0502020104020203" pitchFamily="34" charset="0"/>
              </a:rPr>
              <a:t>	⁃ Attracting clicks </a:t>
            </a:r>
          </a:p>
          <a:p>
            <a:pPr marL="0" indent="0">
              <a:buNone/>
            </a:pPr>
            <a:r>
              <a:rPr lang="en-SG" dirty="0">
                <a:latin typeface="Gill Sans MT" panose="020B0502020104020203" pitchFamily="34" charset="0"/>
              </a:rPr>
              <a:t>	⁃ Advertising revenues </a:t>
            </a:r>
          </a:p>
          <a:p>
            <a:pPr marL="0" indent="0">
              <a:buNone/>
            </a:pPr>
            <a:endParaRPr lang="en-SG" dirty="0">
              <a:latin typeface="Gill Sans MT" panose="020B0502020104020203" pitchFamily="34" charset="0"/>
            </a:endParaRPr>
          </a:p>
          <a:p>
            <a:pPr marL="0" indent="0">
              <a:buNone/>
            </a:pPr>
            <a:r>
              <a:rPr lang="en-SG" dirty="0">
                <a:latin typeface="Gill Sans MT" panose="020B0502020104020203" pitchFamily="34" charset="0"/>
              </a:rPr>
              <a:t>• Ideological </a:t>
            </a:r>
          </a:p>
          <a:p>
            <a:pPr marL="0" indent="0">
              <a:buNone/>
            </a:pPr>
            <a:r>
              <a:rPr lang="en-SG" dirty="0">
                <a:latin typeface="Gill Sans MT" panose="020B0502020104020203" pitchFamily="34" charset="0"/>
              </a:rPr>
              <a:t>	⁃ Personal agenda </a:t>
            </a:r>
          </a:p>
          <a:p>
            <a:pPr marL="0" indent="0">
              <a:buNone/>
            </a:pPr>
            <a:r>
              <a:rPr lang="en-SG" dirty="0">
                <a:latin typeface="Gill Sans MT" panose="020B0502020104020203" pitchFamily="34" charset="0"/>
              </a:rPr>
              <a:t>	⁃ Weapons of mass misinformation </a:t>
            </a:r>
          </a:p>
        </p:txBody>
      </p:sp>
      <p:sp>
        <p:nvSpPr>
          <p:cNvPr id="4" name="Slide Number Placeholder 3">
            <a:extLst>
              <a:ext uri="{FF2B5EF4-FFF2-40B4-BE49-F238E27FC236}">
                <a16:creationId xmlns:a16="http://schemas.microsoft.com/office/drawing/2014/main" id="{5F6A2358-2A02-22C5-EE91-1DDA16E2D4CD}"/>
              </a:ext>
            </a:extLst>
          </p:cNvPr>
          <p:cNvSpPr>
            <a:spLocks noGrp="1"/>
          </p:cNvSpPr>
          <p:nvPr>
            <p:ph type="sldNum" sz="quarter" idx="12"/>
          </p:nvPr>
        </p:nvSpPr>
        <p:spPr/>
        <p:txBody>
          <a:bodyPr/>
          <a:lstStyle/>
          <a:p>
            <a:fld id="{8E6562B1-0B0F-0246-9532-09536BC2AE59}" type="slidenum">
              <a:rPr lang="en-US" smtClean="0"/>
              <a:t>4</a:t>
            </a:fld>
            <a:endParaRPr lang="en-US"/>
          </a:p>
        </p:txBody>
      </p:sp>
    </p:spTree>
    <p:extLst>
      <p:ext uri="{BB962C8B-B14F-4D97-AF65-F5344CB8AC3E}">
        <p14:creationId xmlns:p14="http://schemas.microsoft.com/office/powerpoint/2010/main" val="299368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9AC6-A87D-EB0D-81C2-1C8665D02FC6}"/>
              </a:ext>
            </a:extLst>
          </p:cNvPr>
          <p:cNvSpPr>
            <a:spLocks noGrp="1"/>
          </p:cNvSpPr>
          <p:nvPr>
            <p:ph type="title"/>
          </p:nvPr>
        </p:nvSpPr>
        <p:spPr>
          <a:xfrm>
            <a:off x="457200" y="0"/>
            <a:ext cx="8229600" cy="912743"/>
          </a:xfrm>
        </p:spPr>
        <p:txBody>
          <a:bodyPr>
            <a:normAutofit/>
          </a:bodyPr>
          <a:lstStyle/>
          <a:p>
            <a:pPr algn="ctr"/>
            <a:r>
              <a:rPr lang="en-SG" dirty="0">
                <a:latin typeface="Gill Sans MT" panose="020B0502020104020203" pitchFamily="34" charset="0"/>
              </a:rPr>
              <a:t>How to spot Fake News?</a:t>
            </a:r>
          </a:p>
        </p:txBody>
      </p:sp>
      <p:sp>
        <p:nvSpPr>
          <p:cNvPr id="3" name="Content Placeholder 2">
            <a:extLst>
              <a:ext uri="{FF2B5EF4-FFF2-40B4-BE49-F238E27FC236}">
                <a16:creationId xmlns:a16="http://schemas.microsoft.com/office/drawing/2014/main" id="{B6FC49E2-8616-33DF-ADE7-E050DD6DC170}"/>
              </a:ext>
            </a:extLst>
          </p:cNvPr>
          <p:cNvSpPr>
            <a:spLocks noGrp="1"/>
          </p:cNvSpPr>
          <p:nvPr>
            <p:ph sz="half" idx="1"/>
          </p:nvPr>
        </p:nvSpPr>
        <p:spPr/>
        <p:txBody>
          <a:bodyPr>
            <a:normAutofit fontScale="85000" lnSpcReduction="10000"/>
          </a:bodyPr>
          <a:lstStyle/>
          <a:p>
            <a:r>
              <a:rPr lang="en-SG" dirty="0">
                <a:latin typeface="Gill Sans MT" panose="020B0502020104020203" pitchFamily="34" charset="0"/>
              </a:rPr>
              <a:t>Sender </a:t>
            </a:r>
          </a:p>
          <a:p>
            <a:pPr marL="0" indent="0">
              <a:buNone/>
            </a:pPr>
            <a:r>
              <a:rPr lang="en-SG" dirty="0">
                <a:latin typeface="Gill Sans MT" panose="020B0502020104020203" pitchFamily="34" charset="0"/>
              </a:rPr>
              <a:t>	⁃ Credible or familiar? </a:t>
            </a:r>
          </a:p>
          <a:p>
            <a:pPr marL="0" indent="0">
              <a:buNone/>
            </a:pPr>
            <a:r>
              <a:rPr lang="en-SG" dirty="0">
                <a:latin typeface="Gill Sans MT" panose="020B0502020104020203" pitchFamily="34" charset="0"/>
              </a:rPr>
              <a:t>	⁃ Trustworthy or similar? </a:t>
            </a:r>
          </a:p>
          <a:p>
            <a:pPr marL="0" indent="0">
              <a:buNone/>
            </a:pPr>
            <a:r>
              <a:rPr lang="en-SG" dirty="0">
                <a:latin typeface="Gill Sans MT" panose="020B0502020104020203" pitchFamily="34" charset="0"/>
              </a:rPr>
              <a:t>	⁃ Proximate or distal? </a:t>
            </a:r>
          </a:p>
          <a:p>
            <a:r>
              <a:rPr lang="en-SG" dirty="0">
                <a:latin typeface="Gill Sans MT" panose="020B0502020104020203" pitchFamily="34" charset="0"/>
              </a:rPr>
              <a:t>Message </a:t>
            </a:r>
          </a:p>
          <a:p>
            <a:pPr marL="0" indent="0">
              <a:buNone/>
            </a:pPr>
            <a:r>
              <a:rPr lang="en-SG" dirty="0">
                <a:latin typeface="Gill Sans MT" panose="020B0502020104020203" pitchFamily="34" charset="0"/>
              </a:rPr>
              <a:t>	⁃ Format </a:t>
            </a:r>
          </a:p>
          <a:p>
            <a:pPr marL="0" indent="0">
              <a:buNone/>
            </a:pPr>
            <a:r>
              <a:rPr lang="en-SG" dirty="0">
                <a:latin typeface="Gill Sans MT" panose="020B0502020104020203" pitchFamily="34" charset="0"/>
              </a:rPr>
              <a:t>	⁃ Plausibility </a:t>
            </a:r>
          </a:p>
          <a:p>
            <a:r>
              <a:rPr lang="en-SG" dirty="0">
                <a:latin typeface="Gill Sans MT" panose="020B0502020104020203" pitchFamily="34" charset="0"/>
              </a:rPr>
              <a:t>Channel </a:t>
            </a:r>
          </a:p>
          <a:p>
            <a:pPr marL="0" indent="0">
              <a:buNone/>
            </a:pPr>
            <a:r>
              <a:rPr lang="en-SG" dirty="0">
                <a:latin typeface="Gill Sans MT" panose="020B0502020104020203" pitchFamily="34" charset="0"/>
              </a:rPr>
              <a:t>	⁃ Trusted or depended on? </a:t>
            </a:r>
          </a:p>
          <a:p>
            <a:pPr marL="0" indent="0">
              <a:buNone/>
            </a:pPr>
            <a:r>
              <a:rPr lang="en-SG" dirty="0">
                <a:latin typeface="Gill Sans MT" panose="020B0502020104020203" pitchFamily="34" charset="0"/>
              </a:rPr>
              <a:t>	⁃ Closed or open? </a:t>
            </a:r>
          </a:p>
          <a:p>
            <a:pPr marL="0" indent="0">
              <a:buNone/>
            </a:pPr>
            <a:r>
              <a:rPr lang="en-SG" dirty="0">
                <a:latin typeface="Gill Sans MT" panose="020B0502020104020203" pitchFamily="34" charset="0"/>
              </a:rPr>
              <a:t>	⁃ Feedback</a:t>
            </a:r>
          </a:p>
        </p:txBody>
      </p:sp>
      <p:sp>
        <p:nvSpPr>
          <p:cNvPr id="7" name="Content Placeholder 6">
            <a:extLst>
              <a:ext uri="{FF2B5EF4-FFF2-40B4-BE49-F238E27FC236}">
                <a16:creationId xmlns:a16="http://schemas.microsoft.com/office/drawing/2014/main" id="{3BC46A9B-1297-8FCF-6AFA-8D03BF1AB5D3}"/>
              </a:ext>
            </a:extLst>
          </p:cNvPr>
          <p:cNvSpPr>
            <a:spLocks noGrp="1"/>
          </p:cNvSpPr>
          <p:nvPr>
            <p:ph sz="half" idx="2"/>
          </p:nvPr>
        </p:nvSpPr>
        <p:spPr/>
        <p:txBody>
          <a:bodyPr>
            <a:normAutofit fontScale="85000" lnSpcReduction="10000"/>
          </a:bodyPr>
          <a:lstStyle/>
          <a:p>
            <a:r>
              <a:rPr lang="en-SG" dirty="0">
                <a:latin typeface="Gill Sans MT" panose="020B0502020104020203" pitchFamily="34" charset="0"/>
              </a:rPr>
              <a:t>Receiver </a:t>
            </a:r>
          </a:p>
          <a:p>
            <a:pPr marL="457200" lvl="1" indent="0">
              <a:buNone/>
            </a:pPr>
            <a:r>
              <a:rPr lang="en-SG" dirty="0">
                <a:latin typeface="Gill Sans MT" panose="020B0502020104020203" pitchFamily="34" charset="0"/>
              </a:rPr>
              <a:t>⁃ Confirmation bias </a:t>
            </a:r>
          </a:p>
          <a:p>
            <a:pPr marL="457200" lvl="1" indent="0">
              <a:buNone/>
            </a:pPr>
            <a:r>
              <a:rPr lang="en-SG" dirty="0">
                <a:latin typeface="Gill Sans MT" panose="020B0502020104020203" pitchFamily="34" charset="0"/>
              </a:rPr>
              <a:t>⁃ Motivations </a:t>
            </a:r>
          </a:p>
          <a:p>
            <a:pPr marL="457200" lvl="1" indent="0">
              <a:buNone/>
            </a:pPr>
            <a:r>
              <a:rPr lang="en-SG" dirty="0">
                <a:latin typeface="Gill Sans MT" panose="020B0502020104020203" pitchFamily="34" charset="0"/>
              </a:rPr>
              <a:t>⁃ Corrections </a:t>
            </a:r>
          </a:p>
          <a:p>
            <a:pPr marL="57150" indent="0">
              <a:buNone/>
            </a:pPr>
            <a:r>
              <a:rPr lang="en-SG" dirty="0">
                <a:latin typeface="Gill Sans MT" panose="020B0502020104020203" pitchFamily="34" charset="0"/>
              </a:rPr>
              <a:t>•  Context </a:t>
            </a:r>
          </a:p>
          <a:p>
            <a:pPr marL="57150" indent="0">
              <a:buNone/>
            </a:pPr>
            <a:r>
              <a:rPr lang="en-SG" dirty="0">
                <a:latin typeface="Gill Sans MT" panose="020B0502020104020203" pitchFamily="34" charset="0"/>
              </a:rPr>
              <a:t>	⁃ Information overload </a:t>
            </a:r>
          </a:p>
          <a:p>
            <a:pPr marL="57150" indent="0">
              <a:buNone/>
            </a:pPr>
            <a:r>
              <a:rPr lang="en-SG" dirty="0">
                <a:latin typeface="Gill Sans MT" panose="020B0502020104020203" pitchFamily="34" charset="0"/>
              </a:rPr>
              <a:t>	⁃ Instability </a:t>
            </a:r>
          </a:p>
          <a:p>
            <a:endParaRPr lang="en-SG" dirty="0"/>
          </a:p>
        </p:txBody>
      </p:sp>
      <p:sp>
        <p:nvSpPr>
          <p:cNvPr id="4" name="Slide Number Placeholder 3">
            <a:extLst>
              <a:ext uri="{FF2B5EF4-FFF2-40B4-BE49-F238E27FC236}">
                <a16:creationId xmlns:a16="http://schemas.microsoft.com/office/drawing/2014/main" id="{F5437880-7403-CAAC-26CA-5065FEE5AED9}"/>
              </a:ext>
            </a:extLst>
          </p:cNvPr>
          <p:cNvSpPr>
            <a:spLocks noGrp="1"/>
          </p:cNvSpPr>
          <p:nvPr>
            <p:ph type="sldNum" sz="quarter" idx="12"/>
          </p:nvPr>
        </p:nvSpPr>
        <p:spPr/>
        <p:txBody>
          <a:bodyPr/>
          <a:lstStyle/>
          <a:p>
            <a:fld id="{8E6562B1-0B0F-0246-9532-09536BC2AE59}" type="slidenum">
              <a:rPr lang="en-US" smtClean="0"/>
              <a:t>5</a:t>
            </a:fld>
            <a:endParaRPr lang="en-US"/>
          </a:p>
        </p:txBody>
      </p:sp>
    </p:spTree>
    <p:extLst>
      <p:ext uri="{BB962C8B-B14F-4D97-AF65-F5344CB8AC3E}">
        <p14:creationId xmlns:p14="http://schemas.microsoft.com/office/powerpoint/2010/main" val="145374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0A0C-7A7D-E2D8-A4A0-FDDE00E29162}"/>
              </a:ext>
            </a:extLst>
          </p:cNvPr>
          <p:cNvSpPr>
            <a:spLocks noGrp="1"/>
          </p:cNvSpPr>
          <p:nvPr>
            <p:ph type="title"/>
          </p:nvPr>
        </p:nvSpPr>
        <p:spPr>
          <a:xfrm>
            <a:off x="457200" y="0"/>
            <a:ext cx="8229600" cy="1143000"/>
          </a:xfrm>
        </p:spPr>
        <p:txBody>
          <a:bodyPr/>
          <a:lstStyle/>
          <a:p>
            <a:pPr algn="ctr"/>
            <a:r>
              <a:rPr lang="en-SG" dirty="0">
                <a:latin typeface="Gill Sans MT" panose="020B0502020104020203" pitchFamily="34" charset="0"/>
              </a:rPr>
              <a:t>How to spot Fake News?</a:t>
            </a:r>
            <a:endParaRPr lang="en-SG" dirty="0"/>
          </a:p>
        </p:txBody>
      </p:sp>
      <p:sp>
        <p:nvSpPr>
          <p:cNvPr id="3" name="Content Placeholder 2">
            <a:extLst>
              <a:ext uri="{FF2B5EF4-FFF2-40B4-BE49-F238E27FC236}">
                <a16:creationId xmlns:a16="http://schemas.microsoft.com/office/drawing/2014/main" id="{C1A7C09D-DCB3-ACB3-8215-6953FC2AD2B5}"/>
              </a:ext>
            </a:extLst>
          </p:cNvPr>
          <p:cNvSpPr>
            <a:spLocks noGrp="1"/>
          </p:cNvSpPr>
          <p:nvPr>
            <p:ph idx="1"/>
          </p:nvPr>
        </p:nvSpPr>
        <p:spPr>
          <a:xfrm>
            <a:off x="76200" y="1371600"/>
            <a:ext cx="8610600" cy="4393717"/>
          </a:xfrm>
        </p:spPr>
        <p:txBody>
          <a:bodyPr>
            <a:normAutofit/>
          </a:bodyPr>
          <a:lstStyle/>
          <a:p>
            <a:r>
              <a:rPr lang="en-SG" sz="2800" dirty="0">
                <a:latin typeface="Gill Sans MT" panose="020B0502020104020203" pitchFamily="34" charset="0"/>
              </a:rPr>
              <a:t>Focus on the Message Characteristics</a:t>
            </a:r>
          </a:p>
          <a:p>
            <a:pPr marL="0" indent="0">
              <a:buNone/>
            </a:pPr>
            <a:r>
              <a:rPr lang="en-SG" sz="2800" dirty="0">
                <a:latin typeface="Gill Sans MT" panose="020B0502020104020203" pitchFamily="34" charset="0"/>
              </a:rPr>
              <a:t>	• Plausible? </a:t>
            </a:r>
          </a:p>
          <a:p>
            <a:pPr marL="0" indent="0">
              <a:buNone/>
            </a:pPr>
            <a:r>
              <a:rPr lang="en-SG" sz="2800" dirty="0">
                <a:latin typeface="Gill Sans MT" panose="020B0502020104020203" pitchFamily="34" charset="0"/>
              </a:rPr>
              <a:t>	• Mentions experts? </a:t>
            </a:r>
          </a:p>
          <a:p>
            <a:pPr marL="0" indent="0">
              <a:buNone/>
            </a:pPr>
            <a:r>
              <a:rPr lang="en-SG" sz="2800" dirty="0">
                <a:latin typeface="Gill Sans MT" panose="020B0502020104020203" pitchFamily="34" charset="0"/>
              </a:rPr>
              <a:t>	• Conversational tone? </a:t>
            </a:r>
          </a:p>
          <a:p>
            <a:pPr marL="0" indent="0">
              <a:buNone/>
            </a:pPr>
            <a:r>
              <a:rPr lang="en-SG" sz="2800" dirty="0">
                <a:latin typeface="Gill Sans MT" panose="020B0502020104020203" pitchFamily="34" charset="0"/>
              </a:rPr>
              <a:t>	• Stirs emotion? </a:t>
            </a:r>
          </a:p>
          <a:p>
            <a:pPr marL="0" indent="0">
              <a:buNone/>
            </a:pPr>
            <a:r>
              <a:rPr lang="en-SG" sz="2800" dirty="0">
                <a:latin typeface="Gill Sans MT" panose="020B0502020104020203" pitchFamily="34" charset="0"/>
              </a:rPr>
              <a:t>	• Asks you to forward? </a:t>
            </a:r>
          </a:p>
        </p:txBody>
      </p:sp>
      <p:sp>
        <p:nvSpPr>
          <p:cNvPr id="4" name="Slide Number Placeholder 3">
            <a:extLst>
              <a:ext uri="{FF2B5EF4-FFF2-40B4-BE49-F238E27FC236}">
                <a16:creationId xmlns:a16="http://schemas.microsoft.com/office/drawing/2014/main" id="{C293DC8A-58D3-E88D-2934-81170631DA9E}"/>
              </a:ext>
            </a:extLst>
          </p:cNvPr>
          <p:cNvSpPr>
            <a:spLocks noGrp="1"/>
          </p:cNvSpPr>
          <p:nvPr>
            <p:ph type="sldNum" sz="quarter" idx="12"/>
          </p:nvPr>
        </p:nvSpPr>
        <p:spPr/>
        <p:txBody>
          <a:bodyPr/>
          <a:lstStyle/>
          <a:p>
            <a:fld id="{8E6562B1-0B0F-0246-9532-09536BC2AE59}" type="slidenum">
              <a:rPr lang="en-US" smtClean="0"/>
              <a:t>6</a:t>
            </a:fld>
            <a:endParaRPr lang="en-US"/>
          </a:p>
        </p:txBody>
      </p:sp>
    </p:spTree>
    <p:extLst>
      <p:ext uri="{BB962C8B-B14F-4D97-AF65-F5344CB8AC3E}">
        <p14:creationId xmlns:p14="http://schemas.microsoft.com/office/powerpoint/2010/main" val="385588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094F-B767-A13B-E2E6-0C14EC24CB72}"/>
              </a:ext>
            </a:extLst>
          </p:cNvPr>
          <p:cNvSpPr>
            <a:spLocks noGrp="1"/>
          </p:cNvSpPr>
          <p:nvPr>
            <p:ph type="title"/>
          </p:nvPr>
        </p:nvSpPr>
        <p:spPr>
          <a:xfrm>
            <a:off x="457200" y="149666"/>
            <a:ext cx="8229600" cy="1143000"/>
          </a:xfrm>
        </p:spPr>
        <p:txBody>
          <a:bodyPr>
            <a:normAutofit/>
          </a:bodyPr>
          <a:lstStyle/>
          <a:p>
            <a:pPr algn="ctr"/>
            <a:r>
              <a:rPr lang="en-SG" dirty="0">
                <a:latin typeface="Gill Sans MT" panose="020B0502020104020203" pitchFamily="34" charset="0"/>
              </a:rPr>
              <a:t>Different ways of fighting fake news</a:t>
            </a:r>
            <a:endParaRPr lang="en-SG" dirty="0"/>
          </a:p>
        </p:txBody>
      </p:sp>
      <p:sp>
        <p:nvSpPr>
          <p:cNvPr id="3" name="Content Placeholder 2">
            <a:extLst>
              <a:ext uri="{FF2B5EF4-FFF2-40B4-BE49-F238E27FC236}">
                <a16:creationId xmlns:a16="http://schemas.microsoft.com/office/drawing/2014/main" id="{0CA07FB5-FFD5-8993-17DE-2400A1B06836}"/>
              </a:ext>
            </a:extLst>
          </p:cNvPr>
          <p:cNvSpPr>
            <a:spLocks noGrp="1"/>
          </p:cNvSpPr>
          <p:nvPr>
            <p:ph idx="1"/>
          </p:nvPr>
        </p:nvSpPr>
        <p:spPr/>
        <p:txBody>
          <a:bodyPr>
            <a:normAutofit/>
          </a:bodyPr>
          <a:lstStyle/>
          <a:p>
            <a:r>
              <a:rPr lang="en-SG" u="none" strike="noStrike" baseline="0" dirty="0">
                <a:latin typeface="Gill Sans MT" panose="020B0502020104020203" pitchFamily="34" charset="0"/>
              </a:rPr>
              <a:t>Individuals</a:t>
            </a:r>
          </a:p>
          <a:p>
            <a:r>
              <a:rPr lang="en-SG" u="none" strike="noStrike" baseline="0" dirty="0">
                <a:latin typeface="Gill Sans MT" panose="020B0502020104020203" pitchFamily="34" charset="0"/>
              </a:rPr>
              <a:t>Governments</a:t>
            </a:r>
          </a:p>
          <a:p>
            <a:r>
              <a:rPr lang="en-SG" u="none" strike="noStrike" baseline="0" dirty="0">
                <a:latin typeface="Gill Sans MT" panose="020B0502020104020203" pitchFamily="34" charset="0"/>
              </a:rPr>
              <a:t>Tech-companies</a:t>
            </a:r>
          </a:p>
          <a:p>
            <a:r>
              <a:rPr lang="en-SG" u="none" strike="noStrike" baseline="0" dirty="0">
                <a:latin typeface="Gill Sans MT" panose="020B0502020104020203" pitchFamily="34" charset="0"/>
              </a:rPr>
              <a:t>Journalists and fact-checkers</a:t>
            </a:r>
            <a:endParaRPr lang="en-SG" sz="4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71C74A98-8B97-27D3-5360-CFF24865D26D}"/>
              </a:ext>
            </a:extLst>
          </p:cNvPr>
          <p:cNvSpPr>
            <a:spLocks noGrp="1"/>
          </p:cNvSpPr>
          <p:nvPr>
            <p:ph type="sldNum" sz="quarter" idx="12"/>
          </p:nvPr>
        </p:nvSpPr>
        <p:spPr/>
        <p:txBody>
          <a:bodyPr/>
          <a:lstStyle/>
          <a:p>
            <a:fld id="{8E6562B1-0B0F-0246-9532-09536BC2AE59}" type="slidenum">
              <a:rPr lang="en-US" smtClean="0"/>
              <a:t>7</a:t>
            </a:fld>
            <a:endParaRPr lang="en-US"/>
          </a:p>
        </p:txBody>
      </p:sp>
    </p:spTree>
    <p:extLst>
      <p:ext uri="{BB962C8B-B14F-4D97-AF65-F5344CB8AC3E}">
        <p14:creationId xmlns:p14="http://schemas.microsoft.com/office/powerpoint/2010/main" val="192730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7018-0428-CFAF-ED9C-834917C7A5B8}"/>
              </a:ext>
            </a:extLst>
          </p:cNvPr>
          <p:cNvSpPr>
            <a:spLocks noGrp="1"/>
          </p:cNvSpPr>
          <p:nvPr>
            <p:ph type="title"/>
          </p:nvPr>
        </p:nvSpPr>
        <p:spPr>
          <a:xfrm>
            <a:off x="457200" y="149666"/>
            <a:ext cx="8229600" cy="1143000"/>
          </a:xfrm>
        </p:spPr>
        <p:txBody>
          <a:bodyPr/>
          <a:lstStyle/>
          <a:p>
            <a:pPr algn="ctr"/>
            <a:r>
              <a:rPr lang="en-SG" dirty="0">
                <a:latin typeface="Gill Sans MT" panose="020B0502020104020203" pitchFamily="34" charset="0"/>
              </a:rPr>
              <a:t>Fighting fake news - Individuals</a:t>
            </a:r>
            <a:endParaRPr lang="en-SG" dirty="0"/>
          </a:p>
        </p:txBody>
      </p:sp>
      <p:sp>
        <p:nvSpPr>
          <p:cNvPr id="3" name="Content Placeholder 2">
            <a:extLst>
              <a:ext uri="{FF2B5EF4-FFF2-40B4-BE49-F238E27FC236}">
                <a16:creationId xmlns:a16="http://schemas.microsoft.com/office/drawing/2014/main" id="{DAE6132A-7EF7-C233-0B23-1A2B7EF60075}"/>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492029D0-0AF6-0C0E-304D-36FA6D54A84F}"/>
              </a:ext>
            </a:extLst>
          </p:cNvPr>
          <p:cNvSpPr>
            <a:spLocks noGrp="1"/>
          </p:cNvSpPr>
          <p:nvPr>
            <p:ph type="sldNum" sz="quarter" idx="12"/>
          </p:nvPr>
        </p:nvSpPr>
        <p:spPr/>
        <p:txBody>
          <a:bodyPr/>
          <a:lstStyle/>
          <a:p>
            <a:fld id="{8E6562B1-0B0F-0246-9532-09536BC2AE59}" type="slidenum">
              <a:rPr lang="en-US" smtClean="0"/>
              <a:t>8</a:t>
            </a:fld>
            <a:endParaRPr lang="en-US"/>
          </a:p>
        </p:txBody>
      </p:sp>
      <p:pic>
        <p:nvPicPr>
          <p:cNvPr id="6" name="Picture 5">
            <a:extLst>
              <a:ext uri="{FF2B5EF4-FFF2-40B4-BE49-F238E27FC236}">
                <a16:creationId xmlns:a16="http://schemas.microsoft.com/office/drawing/2014/main" id="{43A64709-243D-3759-93D2-488646CEDF52}"/>
              </a:ext>
            </a:extLst>
          </p:cNvPr>
          <p:cNvPicPr>
            <a:picLocks noChangeAspect="1"/>
          </p:cNvPicPr>
          <p:nvPr/>
        </p:nvPicPr>
        <p:blipFill>
          <a:blip r:embed="rId2"/>
          <a:stretch>
            <a:fillRect/>
          </a:stretch>
        </p:blipFill>
        <p:spPr>
          <a:xfrm>
            <a:off x="0" y="1889194"/>
            <a:ext cx="9144000" cy="3725333"/>
          </a:xfrm>
          <a:prstGeom prst="rect">
            <a:avLst/>
          </a:prstGeom>
        </p:spPr>
      </p:pic>
    </p:spTree>
    <p:extLst>
      <p:ext uri="{BB962C8B-B14F-4D97-AF65-F5344CB8AC3E}">
        <p14:creationId xmlns:p14="http://schemas.microsoft.com/office/powerpoint/2010/main" val="120061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6AC4-A02C-B389-F67C-EC2FE36F9B88}"/>
              </a:ext>
            </a:extLst>
          </p:cNvPr>
          <p:cNvSpPr>
            <a:spLocks noGrp="1"/>
          </p:cNvSpPr>
          <p:nvPr>
            <p:ph type="title"/>
          </p:nvPr>
        </p:nvSpPr>
        <p:spPr>
          <a:xfrm>
            <a:off x="457200" y="294596"/>
            <a:ext cx="8229600" cy="1143000"/>
          </a:xfrm>
        </p:spPr>
        <p:txBody>
          <a:bodyPr/>
          <a:lstStyle/>
          <a:p>
            <a:pPr algn="ctr"/>
            <a:r>
              <a:rPr lang="en-SG" dirty="0">
                <a:latin typeface="Gill Sans MT" panose="020B0502020104020203" pitchFamily="34" charset="0"/>
              </a:rPr>
              <a:t>Fighting fake news - Individuals</a:t>
            </a:r>
            <a:endParaRPr lang="en-SG" b="1" dirty="0"/>
          </a:p>
        </p:txBody>
      </p:sp>
      <p:sp>
        <p:nvSpPr>
          <p:cNvPr id="3" name="Content Placeholder 2">
            <a:extLst>
              <a:ext uri="{FF2B5EF4-FFF2-40B4-BE49-F238E27FC236}">
                <a16:creationId xmlns:a16="http://schemas.microsoft.com/office/drawing/2014/main" id="{9DDCD7F8-1209-0912-8B4D-736C3DAFD91B}"/>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67531154-FB69-F67F-082F-D1291B6961CF}"/>
              </a:ext>
            </a:extLst>
          </p:cNvPr>
          <p:cNvSpPr>
            <a:spLocks noGrp="1"/>
          </p:cNvSpPr>
          <p:nvPr>
            <p:ph type="sldNum" sz="quarter" idx="12"/>
          </p:nvPr>
        </p:nvSpPr>
        <p:spPr/>
        <p:txBody>
          <a:bodyPr/>
          <a:lstStyle/>
          <a:p>
            <a:fld id="{8E6562B1-0B0F-0246-9532-09536BC2AE59}" type="slidenum">
              <a:rPr lang="en-US" smtClean="0"/>
              <a:t>9</a:t>
            </a:fld>
            <a:endParaRPr lang="en-US"/>
          </a:p>
        </p:txBody>
      </p:sp>
      <p:pic>
        <p:nvPicPr>
          <p:cNvPr id="6" name="Picture 5">
            <a:extLst>
              <a:ext uri="{FF2B5EF4-FFF2-40B4-BE49-F238E27FC236}">
                <a16:creationId xmlns:a16="http://schemas.microsoft.com/office/drawing/2014/main" id="{6BCFA86D-3D02-73AF-E053-702339879770}"/>
              </a:ext>
            </a:extLst>
          </p:cNvPr>
          <p:cNvPicPr>
            <a:picLocks noChangeAspect="1"/>
          </p:cNvPicPr>
          <p:nvPr/>
        </p:nvPicPr>
        <p:blipFill>
          <a:blip r:embed="rId2"/>
          <a:stretch>
            <a:fillRect/>
          </a:stretch>
        </p:blipFill>
        <p:spPr>
          <a:xfrm>
            <a:off x="0" y="1889194"/>
            <a:ext cx="9144000" cy="3982808"/>
          </a:xfrm>
          <a:prstGeom prst="rect">
            <a:avLst/>
          </a:prstGeom>
        </p:spPr>
      </p:pic>
    </p:spTree>
    <p:extLst>
      <p:ext uri="{BB962C8B-B14F-4D97-AF65-F5344CB8AC3E}">
        <p14:creationId xmlns:p14="http://schemas.microsoft.com/office/powerpoint/2010/main" val="15202778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D6EBCBD2-0AED-4307-9DB9-AC897D9A3B2D}" vid="{E2A88710-728B-449B-9470-7836A5BE7D46}"/>
    </a:ext>
  </a:extLst>
</a:theme>
</file>

<file path=docProps/app.xml><?xml version="1.0" encoding="utf-8"?>
<Properties xmlns="http://schemas.openxmlformats.org/officeDocument/2006/extended-properties" xmlns:vt="http://schemas.openxmlformats.org/officeDocument/2006/docPropsVTypes">
  <Template>Theme1</Template>
  <TotalTime>1207</TotalTime>
  <Words>364</Words>
  <Application>Microsoft Office PowerPoint</Application>
  <PresentationFormat>On-screen Show (4:3)</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Times New Roman</vt:lpstr>
      <vt:lpstr>Verdana</vt:lpstr>
      <vt:lpstr>Theme1</vt:lpstr>
      <vt:lpstr>Module 4: The World of Digital Misinformation</vt:lpstr>
      <vt:lpstr>Overview</vt:lpstr>
      <vt:lpstr>Fake News</vt:lpstr>
      <vt:lpstr>Motivations for Fake News</vt:lpstr>
      <vt:lpstr>How to spot Fake News?</vt:lpstr>
      <vt:lpstr>How to spot Fake News?</vt:lpstr>
      <vt:lpstr>Different ways of fighting fake news</vt:lpstr>
      <vt:lpstr>Fighting fake news - Individuals</vt:lpstr>
      <vt:lpstr>Fighting fake news - Individuals</vt:lpstr>
      <vt:lpstr>Fighting fake news – Fact-checking tools</vt:lpstr>
      <vt:lpstr>Module 4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The World of Digital Misinformation</dc:title>
  <dc:creator>Vidya Sudarshan (Dr)</dc:creator>
  <cp:lastModifiedBy>Vidya Sudarshan (Dr)</cp:lastModifiedBy>
  <cp:revision>6</cp:revision>
  <dcterms:created xsi:type="dcterms:W3CDTF">2023-02-20T06:54:34Z</dcterms:created>
  <dcterms:modified xsi:type="dcterms:W3CDTF">2024-02-14T06:24:32Z</dcterms:modified>
</cp:coreProperties>
</file>