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8" r:id="rId1"/>
  </p:sldMasterIdLst>
  <p:sldIdLst>
    <p:sldId id="257" r:id="rId2"/>
    <p:sldId id="274" r:id="rId3"/>
    <p:sldId id="275" r:id="rId4"/>
    <p:sldId id="276" r:id="rId5"/>
    <p:sldId id="277" r:id="rId6"/>
    <p:sldId id="285" r:id="rId7"/>
    <p:sldId id="278" r:id="rId8"/>
    <p:sldId id="279" r:id="rId9"/>
    <p:sldId id="280" r:id="rId10"/>
    <p:sldId id="281" r:id="rId11"/>
    <p:sldId id="282" r:id="rId12"/>
    <p:sldId id="283" r:id="rId13"/>
    <p:sldId id="284"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1" d="100"/>
          <a:sy n="61" d="100"/>
        </p:scale>
        <p:origin x="1464"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F0BC859-3C94-4FC5-84EF-FE0F486219A4}" type="datetime1">
              <a:rPr lang="en-US" smtClean="0"/>
              <a:t>3/9/2024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6562B1-0B0F-0246-9532-09536BC2AE59}" type="slidenum">
              <a:rPr lang="en-US" smtClean="0"/>
              <a:t>‹#›</a:t>
            </a:fld>
            <a:endParaRPr lang="en-US"/>
          </a:p>
        </p:txBody>
      </p:sp>
    </p:spTree>
    <p:extLst>
      <p:ext uri="{BB962C8B-B14F-4D97-AF65-F5344CB8AC3E}">
        <p14:creationId xmlns:p14="http://schemas.microsoft.com/office/powerpoint/2010/main" val="1457727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3E4739-8340-46B6-BA98-1525F7C46FAB}" type="datetime1">
              <a:rPr lang="en-US" smtClean="0"/>
              <a:t>3/9/2024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6562B1-0B0F-0246-9532-09536BC2AE59}" type="slidenum">
              <a:rPr lang="en-US" smtClean="0"/>
              <a:t>‹#›</a:t>
            </a:fld>
            <a:endParaRPr lang="en-US"/>
          </a:p>
        </p:txBody>
      </p:sp>
    </p:spTree>
    <p:extLst>
      <p:ext uri="{BB962C8B-B14F-4D97-AF65-F5344CB8AC3E}">
        <p14:creationId xmlns:p14="http://schemas.microsoft.com/office/powerpoint/2010/main" val="413399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406900"/>
            <a:ext cx="82296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457200" y="2906713"/>
            <a:ext cx="82296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146414-6263-4F0E-B23B-F376ED1760B9}" type="datetime1">
              <a:rPr lang="en-US" smtClean="0"/>
              <a:t>3/9/2024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6562B1-0B0F-0246-9532-09536BC2AE59}" type="slidenum">
              <a:rPr lang="en-US" smtClean="0"/>
              <a:t>‹#›</a:t>
            </a:fld>
            <a:endParaRPr lang="en-US"/>
          </a:p>
        </p:txBody>
      </p:sp>
    </p:spTree>
    <p:extLst>
      <p:ext uri="{BB962C8B-B14F-4D97-AF65-F5344CB8AC3E}">
        <p14:creationId xmlns:p14="http://schemas.microsoft.com/office/powerpoint/2010/main" val="2992731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D92968-F760-4ABD-8489-A740FDF136FB}" type="datetime1">
              <a:rPr lang="en-US" smtClean="0"/>
              <a:t>3/9/2024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6562B1-0B0F-0246-9532-09536BC2AE59}" type="slidenum">
              <a:rPr lang="en-US" smtClean="0"/>
              <a:t>‹#›</a:t>
            </a:fld>
            <a:endParaRPr lang="en-US"/>
          </a:p>
        </p:txBody>
      </p:sp>
    </p:spTree>
    <p:extLst>
      <p:ext uri="{BB962C8B-B14F-4D97-AF65-F5344CB8AC3E}">
        <p14:creationId xmlns:p14="http://schemas.microsoft.com/office/powerpoint/2010/main" val="2546595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85499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94756"/>
            <a:ext cx="4040188" cy="36284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85499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494756"/>
            <a:ext cx="4041775" cy="36284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6415EA9-2034-40E0-B8AB-58BE9103E776}" type="datetime1">
              <a:rPr lang="en-US" smtClean="0"/>
              <a:t>3/9/2024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6562B1-0B0F-0246-9532-09536BC2AE59}" type="slidenum">
              <a:rPr lang="en-US" smtClean="0"/>
              <a:t>‹#›</a:t>
            </a:fld>
            <a:endParaRPr lang="en-US"/>
          </a:p>
        </p:txBody>
      </p:sp>
    </p:spTree>
    <p:extLst>
      <p:ext uri="{BB962C8B-B14F-4D97-AF65-F5344CB8AC3E}">
        <p14:creationId xmlns:p14="http://schemas.microsoft.com/office/powerpoint/2010/main" val="2429733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2245EED-F367-4D5C-8C76-F9A8037EFE47}" type="datetime1">
              <a:rPr lang="en-US" smtClean="0"/>
              <a:t>3/9/2024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6562B1-0B0F-0246-9532-09536BC2AE59}" type="slidenum">
              <a:rPr lang="en-US" smtClean="0"/>
              <a:t>‹#›</a:t>
            </a:fld>
            <a:endParaRPr lang="en-US"/>
          </a:p>
        </p:txBody>
      </p:sp>
    </p:spTree>
    <p:extLst>
      <p:ext uri="{BB962C8B-B14F-4D97-AF65-F5344CB8AC3E}">
        <p14:creationId xmlns:p14="http://schemas.microsoft.com/office/powerpoint/2010/main" val="661013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E5AA04-BB53-48FD-91FB-91EB764F25AE}" type="datetime1">
              <a:rPr lang="en-US" smtClean="0"/>
              <a:t>3/9/2024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6562B1-0B0F-0246-9532-09536BC2AE59}" type="slidenum">
              <a:rPr lang="en-US" smtClean="0"/>
              <a:t>‹#›</a:t>
            </a:fld>
            <a:endParaRPr lang="en-US"/>
          </a:p>
        </p:txBody>
      </p:sp>
    </p:spTree>
    <p:extLst>
      <p:ext uri="{BB962C8B-B14F-4D97-AF65-F5344CB8AC3E}">
        <p14:creationId xmlns:p14="http://schemas.microsoft.com/office/powerpoint/2010/main" val="3519606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88618"/>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788618"/>
            <a:ext cx="5111750" cy="539820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125147"/>
            <a:ext cx="3008313" cy="406167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F1D987-4DED-4DA7-8798-A77A09746EAF}" type="datetime1">
              <a:rPr lang="en-US" smtClean="0"/>
              <a:t>3/9/2024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6562B1-0B0F-0246-9532-09536BC2AE59}" type="slidenum">
              <a:rPr lang="en-US" smtClean="0"/>
              <a:t>‹#›</a:t>
            </a:fld>
            <a:endParaRPr lang="en-US"/>
          </a:p>
        </p:txBody>
      </p:sp>
    </p:spTree>
    <p:extLst>
      <p:ext uri="{BB962C8B-B14F-4D97-AF65-F5344CB8AC3E}">
        <p14:creationId xmlns:p14="http://schemas.microsoft.com/office/powerpoint/2010/main" val="1669280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3BC29E-D0A0-47E4-9625-0C1722A22A7F}" type="datetime1">
              <a:rPr lang="en-US" smtClean="0"/>
              <a:t>3/9/2024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6562B1-0B0F-0246-9532-09536BC2AE59}" type="slidenum">
              <a:rPr lang="en-US" smtClean="0"/>
              <a:t>‹#›</a:t>
            </a:fld>
            <a:endParaRPr lang="en-US"/>
          </a:p>
        </p:txBody>
      </p:sp>
    </p:spTree>
    <p:extLst>
      <p:ext uri="{BB962C8B-B14F-4D97-AF65-F5344CB8AC3E}">
        <p14:creationId xmlns:p14="http://schemas.microsoft.com/office/powerpoint/2010/main" val="3813283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563632"/>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889194"/>
            <a:ext cx="8229600" cy="387612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5815373"/>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a:defRPr>
            </a:lvl1pPr>
          </a:lstStyle>
          <a:p>
            <a:fld id="{782AF0E9-645C-47C9-BC5C-F1986B4F31E4}" type="datetime1">
              <a:rPr lang="en-US" smtClean="0"/>
              <a:t>3/9/2024</a:t>
            </a:fld>
            <a:endParaRPr lang="en-US"/>
          </a:p>
        </p:txBody>
      </p:sp>
      <p:sp>
        <p:nvSpPr>
          <p:cNvPr id="5" name="Footer Placeholder 4"/>
          <p:cNvSpPr>
            <a:spLocks noGrp="1"/>
          </p:cNvSpPr>
          <p:nvPr>
            <p:ph type="ftr" sz="quarter" idx="3"/>
          </p:nvPr>
        </p:nvSpPr>
        <p:spPr>
          <a:xfrm>
            <a:off x="3124200" y="5815373"/>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a:defRPr>
            </a:lvl1pPr>
          </a:lstStyle>
          <a:p>
            <a:endParaRPr lang="en-US"/>
          </a:p>
        </p:txBody>
      </p:sp>
      <p:sp>
        <p:nvSpPr>
          <p:cNvPr id="6" name="Slide Number Placeholder 5"/>
          <p:cNvSpPr>
            <a:spLocks noGrp="1"/>
          </p:cNvSpPr>
          <p:nvPr>
            <p:ph type="sldNum" sz="quarter" idx="4"/>
          </p:nvPr>
        </p:nvSpPr>
        <p:spPr>
          <a:xfrm>
            <a:off x="6553200" y="5815373"/>
            <a:ext cx="2133600" cy="365125"/>
          </a:xfrm>
          <a:prstGeom prst="rect">
            <a:avLst/>
          </a:prstGeom>
        </p:spPr>
        <p:txBody>
          <a:bodyPr vert="horz" lIns="91440" tIns="45720" rIns="91440" bIns="45720" rtlCol="0" anchor="ctr"/>
          <a:lstStyle>
            <a:lvl1pPr algn="r">
              <a:defRPr sz="1200" baseline="0">
                <a:solidFill>
                  <a:schemeClr val="tx1">
                    <a:tint val="75000"/>
                  </a:schemeClr>
                </a:solidFill>
                <a:latin typeface="Arial"/>
              </a:defRPr>
            </a:lvl1pPr>
          </a:lstStyle>
          <a:p>
            <a:fld id="{8E6562B1-0B0F-0246-9532-09536BC2AE59}" type="slidenum">
              <a:rPr lang="en-US" smtClean="0"/>
              <a:pPr/>
              <a:t>‹#›</a:t>
            </a:fld>
            <a:endParaRPr lang="en-US"/>
          </a:p>
        </p:txBody>
      </p:sp>
      <p:pic>
        <p:nvPicPr>
          <p:cNvPr id="7" name="Picture 6" descr="NTU_PP_slide_Footer_sized.pn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0" y="6327909"/>
            <a:ext cx="9144000" cy="537882"/>
          </a:xfrm>
          <a:prstGeom prst="rect">
            <a:avLst/>
          </a:prstGeom>
        </p:spPr>
      </p:pic>
    </p:spTree>
    <p:extLst>
      <p:ext uri="{BB962C8B-B14F-4D97-AF65-F5344CB8AC3E}">
        <p14:creationId xmlns:p14="http://schemas.microsoft.com/office/powerpoint/2010/main" val="1608396821"/>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Lst>
  <p:hf hdr="0" ftr="0" dt="0"/>
  <p:txStyles>
    <p:titleStyle>
      <a:lvl1pPr algn="l" defTabSz="457200" rtl="0" eaLnBrk="1" latinLnBrk="0" hangingPunct="1">
        <a:spcBef>
          <a:spcPct val="0"/>
        </a:spcBef>
        <a:buNone/>
        <a:defRPr sz="4000" kern="1200">
          <a:solidFill>
            <a:schemeClr val="tx1"/>
          </a:solidFill>
          <a:latin typeface="Verdana" panose="020B0604030504040204" pitchFamily="34" charset="0"/>
          <a:ea typeface="Verdana" panose="020B0604030504040204" pitchFamily="34" charset="0"/>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Verdana" panose="020B0604030504040204" pitchFamily="34" charset="0"/>
          <a:ea typeface="Verdana" panose="020B0604030504040204" pitchFamily="34" charset="0"/>
          <a:cs typeface="+mn-cs"/>
        </a:defRPr>
      </a:lvl1pPr>
      <a:lvl2pPr marL="742950" indent="-285750" algn="l" defTabSz="457200" rtl="0" eaLnBrk="1" latinLnBrk="0" hangingPunct="1">
        <a:spcBef>
          <a:spcPct val="20000"/>
        </a:spcBef>
        <a:buFont typeface="Arial"/>
        <a:buChar char="–"/>
        <a:defRPr sz="2800" kern="1200">
          <a:solidFill>
            <a:schemeClr val="tx1"/>
          </a:solidFill>
          <a:latin typeface="Verdana" panose="020B0604030504040204" pitchFamily="34" charset="0"/>
          <a:ea typeface="Verdana" panose="020B0604030504040204" pitchFamily="34" charset="0"/>
          <a:cs typeface="+mn-cs"/>
        </a:defRPr>
      </a:lvl2pPr>
      <a:lvl3pPr marL="1143000" indent="-228600" algn="l" defTabSz="457200" rtl="0" eaLnBrk="1" latinLnBrk="0" hangingPunct="1">
        <a:spcBef>
          <a:spcPct val="20000"/>
        </a:spcBef>
        <a:buFont typeface="Arial"/>
        <a:buChar char="•"/>
        <a:defRPr sz="2400" kern="1200">
          <a:solidFill>
            <a:schemeClr val="tx1"/>
          </a:solidFill>
          <a:latin typeface="Verdana" panose="020B0604030504040204" pitchFamily="34" charset="0"/>
          <a:ea typeface="Verdana" panose="020B0604030504040204" pitchFamily="34" charset="0"/>
          <a:cs typeface="+mn-cs"/>
        </a:defRPr>
      </a:lvl3pPr>
      <a:lvl4pPr marL="1600200" indent="-228600" algn="l" defTabSz="457200" rtl="0" eaLnBrk="1" latinLnBrk="0" hangingPunct="1">
        <a:spcBef>
          <a:spcPct val="20000"/>
        </a:spcBef>
        <a:buFont typeface="Arial"/>
        <a:buChar char="–"/>
        <a:defRPr sz="2000" kern="1200">
          <a:solidFill>
            <a:schemeClr val="tx1"/>
          </a:solidFill>
          <a:latin typeface="Verdana" panose="020B0604030504040204" pitchFamily="34" charset="0"/>
          <a:ea typeface="Verdana" panose="020B0604030504040204" pitchFamily="34" charset="0"/>
          <a:cs typeface="+mn-cs"/>
        </a:defRPr>
      </a:lvl4pPr>
      <a:lvl5pPr marL="2057400" indent="-228600" algn="l" defTabSz="457200" rtl="0" eaLnBrk="1" latinLnBrk="0" hangingPunct="1">
        <a:spcBef>
          <a:spcPct val="20000"/>
        </a:spcBef>
        <a:buFont typeface="Arial"/>
        <a:buChar char="»"/>
        <a:defRPr sz="2000" kern="1200">
          <a:solidFill>
            <a:schemeClr val="tx1"/>
          </a:solidFill>
          <a:latin typeface="Verdana" panose="020B0604030504040204" pitchFamily="34" charset="0"/>
          <a:ea typeface="Verdana" panose="020B0604030504040204" pitchFamily="34"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158E8-7FF7-DB04-9DF1-0CE3C33FE489}"/>
              </a:ext>
            </a:extLst>
          </p:cNvPr>
          <p:cNvSpPr>
            <a:spLocks noGrp="1"/>
          </p:cNvSpPr>
          <p:nvPr>
            <p:ph type="ctrTitle"/>
          </p:nvPr>
        </p:nvSpPr>
        <p:spPr/>
        <p:txBody>
          <a:bodyPr>
            <a:normAutofit/>
          </a:bodyPr>
          <a:lstStyle/>
          <a:p>
            <a:pPr algn="ctr"/>
            <a:r>
              <a:rPr lang="en-SG" dirty="0">
                <a:latin typeface="Gill Sans MT" panose="020B0502020104020203" pitchFamily="34" charset="0"/>
              </a:rPr>
              <a:t>Module 5: Principles of Data Ethics</a:t>
            </a:r>
            <a:endParaRPr lang="en-SG" dirty="0"/>
          </a:p>
        </p:txBody>
      </p:sp>
      <p:sp>
        <p:nvSpPr>
          <p:cNvPr id="3" name="Subtitle 2">
            <a:extLst>
              <a:ext uri="{FF2B5EF4-FFF2-40B4-BE49-F238E27FC236}">
                <a16:creationId xmlns:a16="http://schemas.microsoft.com/office/drawing/2014/main" id="{C057ADE1-09BB-46D0-8C7D-26C7CAC15BE5}"/>
              </a:ext>
            </a:extLst>
          </p:cNvPr>
          <p:cNvSpPr>
            <a:spLocks noGrp="1"/>
          </p:cNvSpPr>
          <p:nvPr>
            <p:ph type="subTitle" idx="1"/>
          </p:nvPr>
        </p:nvSpPr>
        <p:spPr/>
        <p:txBody>
          <a:bodyPr/>
          <a:lstStyle/>
          <a:p>
            <a:r>
              <a:rPr lang="en-SG" dirty="0">
                <a:solidFill>
                  <a:schemeClr val="tx1"/>
                </a:solidFill>
                <a:latin typeface="Gill Sans MT" panose="020B0502020104020203" pitchFamily="34" charset="0"/>
              </a:rPr>
              <a:t>Week 8</a:t>
            </a:r>
          </a:p>
          <a:p>
            <a:endParaRPr lang="en-SG" dirty="0"/>
          </a:p>
        </p:txBody>
      </p:sp>
    </p:spTree>
    <p:extLst>
      <p:ext uri="{BB962C8B-B14F-4D97-AF65-F5344CB8AC3E}">
        <p14:creationId xmlns:p14="http://schemas.microsoft.com/office/powerpoint/2010/main" val="4181084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99A94-6404-EAB0-061D-D74E25F25549}"/>
              </a:ext>
            </a:extLst>
          </p:cNvPr>
          <p:cNvSpPr>
            <a:spLocks noGrp="1"/>
          </p:cNvSpPr>
          <p:nvPr>
            <p:ph type="title"/>
          </p:nvPr>
        </p:nvSpPr>
        <p:spPr>
          <a:xfrm>
            <a:off x="457200" y="0"/>
            <a:ext cx="8229600" cy="1143000"/>
          </a:xfrm>
        </p:spPr>
        <p:txBody>
          <a:bodyPr/>
          <a:lstStyle/>
          <a:p>
            <a:pPr algn="ctr"/>
            <a:r>
              <a:rPr lang="en-SG" dirty="0">
                <a:latin typeface="Gill Sans MT" panose="020B0502020104020203" pitchFamily="34" charset="0"/>
              </a:rPr>
              <a:t>Whistleblowing</a:t>
            </a:r>
          </a:p>
        </p:txBody>
      </p:sp>
      <p:sp>
        <p:nvSpPr>
          <p:cNvPr id="3" name="Content Placeholder 2">
            <a:extLst>
              <a:ext uri="{FF2B5EF4-FFF2-40B4-BE49-F238E27FC236}">
                <a16:creationId xmlns:a16="http://schemas.microsoft.com/office/drawing/2014/main" id="{56014541-BC48-4EA1-403F-EE2ADF66606C}"/>
              </a:ext>
            </a:extLst>
          </p:cNvPr>
          <p:cNvSpPr>
            <a:spLocks noGrp="1"/>
          </p:cNvSpPr>
          <p:nvPr>
            <p:ph idx="1"/>
          </p:nvPr>
        </p:nvSpPr>
        <p:spPr>
          <a:xfrm>
            <a:off x="226502" y="1143000"/>
            <a:ext cx="8460297" cy="4622318"/>
          </a:xfrm>
        </p:spPr>
        <p:txBody>
          <a:bodyPr>
            <a:normAutofit lnSpcReduction="10000"/>
          </a:bodyPr>
          <a:lstStyle/>
          <a:p>
            <a:r>
              <a:rPr lang="en-SG" sz="2400" b="0" i="0" dirty="0">
                <a:effectLst/>
                <a:latin typeface="Gill Sans MT" panose="020B0502020104020203" pitchFamily="34" charset="0"/>
              </a:rPr>
              <a:t>There are many examples of misconduct in organisations not being brought to light until much damage has already been done, or only after a private citizen reported it at great personal cost.</a:t>
            </a:r>
          </a:p>
          <a:p>
            <a:endParaRPr lang="en-SG" sz="2400" b="0" i="0" dirty="0">
              <a:effectLst/>
              <a:latin typeface="Gill Sans MT" panose="020B0502020104020203" pitchFamily="34" charset="0"/>
            </a:endParaRPr>
          </a:p>
          <a:p>
            <a:r>
              <a:rPr lang="en-SG" sz="2400" b="0" i="0" dirty="0">
                <a:effectLst/>
                <a:latin typeface="Gill Sans MT" panose="020B0502020104020203" pitchFamily="34" charset="0"/>
              </a:rPr>
              <a:t>Sometimes it is up to ordinary, low-level people to “blow the whistle” on unacceptable conduct in their organisations.</a:t>
            </a:r>
          </a:p>
          <a:p>
            <a:endParaRPr lang="en-SG" sz="2400" b="0" i="0" dirty="0">
              <a:effectLst/>
              <a:latin typeface="Gill Sans MT" panose="020B0502020104020203" pitchFamily="34" charset="0"/>
            </a:endParaRPr>
          </a:p>
          <a:p>
            <a:r>
              <a:rPr lang="en-SG" sz="2400" b="0" i="0" dirty="0">
                <a:effectLst/>
                <a:latin typeface="Gill Sans MT" panose="020B0502020104020203" pitchFamily="34" charset="0"/>
              </a:rPr>
              <a:t>“A whistle-blower is someone who breaks ranks with an organization in order to make an unauthorized disclosure of information about a harmful situation after attempts to report the concerns through authorized organizational channels have been ignored or rebuffed.”</a:t>
            </a:r>
            <a:endParaRPr lang="en-SG" sz="2400" dirty="0">
              <a:latin typeface="Gill Sans MT" panose="020B0502020104020203" pitchFamily="34" charset="0"/>
            </a:endParaRPr>
          </a:p>
        </p:txBody>
      </p:sp>
      <p:sp>
        <p:nvSpPr>
          <p:cNvPr id="4" name="Slide Number Placeholder 3">
            <a:extLst>
              <a:ext uri="{FF2B5EF4-FFF2-40B4-BE49-F238E27FC236}">
                <a16:creationId xmlns:a16="http://schemas.microsoft.com/office/drawing/2014/main" id="{F7884FB9-8736-9DE5-D018-F5F0E92BA3D9}"/>
              </a:ext>
            </a:extLst>
          </p:cNvPr>
          <p:cNvSpPr>
            <a:spLocks noGrp="1"/>
          </p:cNvSpPr>
          <p:nvPr>
            <p:ph type="sldNum" sz="quarter" idx="12"/>
          </p:nvPr>
        </p:nvSpPr>
        <p:spPr/>
        <p:txBody>
          <a:bodyPr/>
          <a:lstStyle/>
          <a:p>
            <a:fld id="{8E6562B1-0B0F-0246-9532-09536BC2AE59}" type="slidenum">
              <a:rPr lang="en-US" smtClean="0"/>
              <a:t>10</a:t>
            </a:fld>
            <a:endParaRPr lang="en-US"/>
          </a:p>
        </p:txBody>
      </p:sp>
    </p:spTree>
    <p:extLst>
      <p:ext uri="{BB962C8B-B14F-4D97-AF65-F5344CB8AC3E}">
        <p14:creationId xmlns:p14="http://schemas.microsoft.com/office/powerpoint/2010/main" val="461736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A5C50-1DC9-6254-2C46-5833E371B979}"/>
              </a:ext>
            </a:extLst>
          </p:cNvPr>
          <p:cNvSpPr>
            <a:spLocks noGrp="1"/>
          </p:cNvSpPr>
          <p:nvPr>
            <p:ph type="title"/>
          </p:nvPr>
        </p:nvSpPr>
        <p:spPr>
          <a:xfrm>
            <a:off x="457200" y="149666"/>
            <a:ext cx="8229600" cy="1143000"/>
          </a:xfrm>
        </p:spPr>
        <p:txBody>
          <a:bodyPr/>
          <a:lstStyle/>
          <a:p>
            <a:pPr algn="ctr"/>
            <a:r>
              <a:rPr lang="en-SG" dirty="0">
                <a:latin typeface="Gill Sans MT" panose="020B0502020104020203" pitchFamily="34" charset="0"/>
              </a:rPr>
              <a:t>W</a:t>
            </a:r>
            <a:r>
              <a:rPr lang="en-SG" b="0" i="0" dirty="0">
                <a:effectLst/>
                <a:latin typeface="Gill Sans MT" panose="020B0502020104020203" pitchFamily="34" charset="0"/>
              </a:rPr>
              <a:t>hen should one whistle-blow?</a:t>
            </a:r>
            <a:endParaRPr lang="en-SG" dirty="0">
              <a:latin typeface="Gill Sans MT" panose="020B0502020104020203" pitchFamily="34" charset="0"/>
            </a:endParaRPr>
          </a:p>
        </p:txBody>
      </p:sp>
      <p:sp>
        <p:nvSpPr>
          <p:cNvPr id="3" name="Content Placeholder 2">
            <a:extLst>
              <a:ext uri="{FF2B5EF4-FFF2-40B4-BE49-F238E27FC236}">
                <a16:creationId xmlns:a16="http://schemas.microsoft.com/office/drawing/2014/main" id="{5D8629EA-6931-E7EE-2B3A-DEB16495F2D7}"/>
              </a:ext>
            </a:extLst>
          </p:cNvPr>
          <p:cNvSpPr>
            <a:spLocks noGrp="1"/>
          </p:cNvSpPr>
          <p:nvPr>
            <p:ph idx="1"/>
          </p:nvPr>
        </p:nvSpPr>
        <p:spPr>
          <a:xfrm>
            <a:off x="251670" y="1292666"/>
            <a:ext cx="8435130" cy="4472651"/>
          </a:xfrm>
        </p:spPr>
        <p:txBody>
          <a:bodyPr>
            <a:normAutofit fontScale="70000" lnSpcReduction="20000"/>
          </a:bodyPr>
          <a:lstStyle/>
          <a:p>
            <a:pPr marL="0" indent="0">
              <a:buNone/>
            </a:pPr>
            <a:r>
              <a:rPr lang="en-SG" b="0" i="0" dirty="0">
                <a:effectLst/>
                <a:latin typeface="Gill Sans MT" panose="020B0502020104020203" pitchFamily="34" charset="0"/>
              </a:rPr>
              <a:t>Richard T. De George proposed that whistle-blowing is morally permissible when three conditions are fulfilled </a:t>
            </a:r>
          </a:p>
          <a:p>
            <a:pPr marL="0" indent="0">
              <a:buNone/>
            </a:pPr>
            <a:endParaRPr lang="en-SG" b="0" i="0" dirty="0">
              <a:effectLst/>
              <a:latin typeface="Gill Sans MT" panose="020B0502020104020203" pitchFamily="34" charset="0"/>
            </a:endParaRPr>
          </a:p>
          <a:p>
            <a:r>
              <a:rPr lang="en-SG" b="0" i="0" dirty="0">
                <a:effectLst/>
                <a:latin typeface="Gill Sans MT" panose="020B0502020104020203" pitchFamily="34" charset="0"/>
              </a:rPr>
              <a:t>The firm...will do [or has done] serious and considerable harm to employees or to the public;</a:t>
            </a:r>
          </a:p>
          <a:p>
            <a:endParaRPr lang="en-SG" dirty="0">
              <a:latin typeface="Gill Sans MT" panose="020B0502020104020203" pitchFamily="34" charset="0"/>
            </a:endParaRPr>
          </a:p>
          <a:p>
            <a:r>
              <a:rPr lang="en-SG" b="0" i="0" dirty="0">
                <a:effectLst/>
                <a:latin typeface="Gill Sans MT" panose="020B0502020104020203" pitchFamily="34" charset="0"/>
              </a:rPr>
              <a:t>Once employees identify a serious threat to the user of a product or to the general public, they should report it to their immediate superior and make their moral concern known;</a:t>
            </a:r>
          </a:p>
          <a:p>
            <a:endParaRPr lang="en-SG" b="0" i="0" dirty="0">
              <a:effectLst/>
              <a:latin typeface="Gill Sans MT" panose="020B0502020104020203" pitchFamily="34" charset="0"/>
            </a:endParaRPr>
          </a:p>
          <a:p>
            <a:r>
              <a:rPr lang="en-SG" b="0" i="0" dirty="0">
                <a:effectLst/>
                <a:latin typeface="Gill Sans MT" panose="020B0502020104020203" pitchFamily="34" charset="0"/>
              </a:rPr>
              <a:t>If one's immediate supervisor does nothing effective about the concern or complaint, the employee should exhaust the internal procedures and possibilities within the firm</a:t>
            </a:r>
            <a:endParaRPr lang="en-SG" dirty="0">
              <a:latin typeface="Gill Sans MT" panose="020B0502020104020203" pitchFamily="34" charset="0"/>
            </a:endParaRPr>
          </a:p>
        </p:txBody>
      </p:sp>
      <p:sp>
        <p:nvSpPr>
          <p:cNvPr id="4" name="Slide Number Placeholder 3">
            <a:extLst>
              <a:ext uri="{FF2B5EF4-FFF2-40B4-BE49-F238E27FC236}">
                <a16:creationId xmlns:a16="http://schemas.microsoft.com/office/drawing/2014/main" id="{3FDA8D04-151B-9C10-1382-ABC9C98703D5}"/>
              </a:ext>
            </a:extLst>
          </p:cNvPr>
          <p:cNvSpPr>
            <a:spLocks noGrp="1"/>
          </p:cNvSpPr>
          <p:nvPr>
            <p:ph type="sldNum" sz="quarter" idx="12"/>
          </p:nvPr>
        </p:nvSpPr>
        <p:spPr/>
        <p:txBody>
          <a:bodyPr/>
          <a:lstStyle/>
          <a:p>
            <a:fld id="{8E6562B1-0B0F-0246-9532-09536BC2AE59}" type="slidenum">
              <a:rPr lang="en-US" smtClean="0"/>
              <a:t>11</a:t>
            </a:fld>
            <a:endParaRPr lang="en-US"/>
          </a:p>
        </p:txBody>
      </p:sp>
    </p:spTree>
    <p:extLst>
      <p:ext uri="{BB962C8B-B14F-4D97-AF65-F5344CB8AC3E}">
        <p14:creationId xmlns:p14="http://schemas.microsoft.com/office/powerpoint/2010/main" val="3931992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D5404-C8BA-D09A-3FE8-838C840A4D06}"/>
              </a:ext>
            </a:extLst>
          </p:cNvPr>
          <p:cNvSpPr>
            <a:spLocks noGrp="1"/>
          </p:cNvSpPr>
          <p:nvPr>
            <p:ph type="title"/>
          </p:nvPr>
        </p:nvSpPr>
        <p:spPr>
          <a:xfrm>
            <a:off x="457200" y="563632"/>
            <a:ext cx="8229600" cy="529051"/>
          </a:xfrm>
        </p:spPr>
        <p:txBody>
          <a:bodyPr>
            <a:normAutofit fontScale="90000"/>
          </a:bodyPr>
          <a:lstStyle/>
          <a:p>
            <a:pPr algn="ctr"/>
            <a:r>
              <a:rPr lang="en-SG" dirty="0">
                <a:latin typeface="Gill Sans MT" panose="020B0502020104020203" pitchFamily="34" charset="0"/>
              </a:rPr>
              <a:t>W</a:t>
            </a:r>
            <a:r>
              <a:rPr lang="en-SG" b="0" i="0" dirty="0">
                <a:effectLst/>
                <a:latin typeface="Gill Sans MT" panose="020B0502020104020203" pitchFamily="34" charset="0"/>
              </a:rPr>
              <a:t>hen should one whistle-blow?</a:t>
            </a:r>
            <a:endParaRPr lang="en-SG" dirty="0"/>
          </a:p>
        </p:txBody>
      </p:sp>
      <p:sp>
        <p:nvSpPr>
          <p:cNvPr id="3" name="Content Placeholder 2">
            <a:extLst>
              <a:ext uri="{FF2B5EF4-FFF2-40B4-BE49-F238E27FC236}">
                <a16:creationId xmlns:a16="http://schemas.microsoft.com/office/drawing/2014/main" id="{17593E17-06F4-B356-AFAD-7209569CE485}"/>
              </a:ext>
            </a:extLst>
          </p:cNvPr>
          <p:cNvSpPr>
            <a:spLocks noGrp="1"/>
          </p:cNvSpPr>
          <p:nvPr>
            <p:ph idx="1"/>
          </p:nvPr>
        </p:nvSpPr>
        <p:spPr>
          <a:xfrm>
            <a:off x="268448" y="1476462"/>
            <a:ext cx="8418352" cy="4288855"/>
          </a:xfrm>
        </p:spPr>
        <p:txBody>
          <a:bodyPr>
            <a:normAutofit fontScale="85000" lnSpcReduction="20000"/>
          </a:bodyPr>
          <a:lstStyle/>
          <a:p>
            <a:pPr marL="0" indent="0">
              <a:buNone/>
            </a:pPr>
            <a:r>
              <a:rPr lang="en-SG" sz="2800" b="0" i="0" dirty="0">
                <a:effectLst/>
                <a:latin typeface="Gill Sans MT" panose="020B0502020104020203" pitchFamily="34" charset="0"/>
              </a:rPr>
              <a:t>De George went on to suggest that if two additional conditions are met, then it would be morally obligatory for someone to whistle-blow</a:t>
            </a:r>
          </a:p>
          <a:p>
            <a:pPr marL="0" indent="0">
              <a:buNone/>
            </a:pPr>
            <a:endParaRPr lang="en-SG" sz="2800" b="0" i="0" dirty="0">
              <a:effectLst/>
              <a:latin typeface="Gill Sans MT" panose="020B0502020104020203" pitchFamily="34" charset="0"/>
            </a:endParaRPr>
          </a:p>
          <a:p>
            <a:r>
              <a:rPr lang="en-SG" sz="2800" b="0" i="0" dirty="0">
                <a:effectLst/>
                <a:latin typeface="Gill Sans MT" panose="020B0502020104020203" pitchFamily="34" charset="0"/>
              </a:rPr>
              <a:t>The whistle‐blower must have, or have accessible, documented evidence that would convince a reasonable, impartial observer that one's view of the situation is correct; and</a:t>
            </a:r>
          </a:p>
          <a:p>
            <a:endParaRPr lang="en-SG" sz="2800" b="0" i="0" dirty="0">
              <a:effectLst/>
              <a:latin typeface="Gill Sans MT" panose="020B0502020104020203" pitchFamily="34" charset="0"/>
            </a:endParaRPr>
          </a:p>
          <a:p>
            <a:r>
              <a:rPr lang="en-SG" sz="2800" b="0" i="0" dirty="0">
                <a:effectLst/>
                <a:latin typeface="Gill Sans MT" panose="020B0502020104020203" pitchFamily="34" charset="0"/>
              </a:rPr>
              <a:t>The employee must have good reasons to believe that by going public the necessary changes will be brought about. The chance of being successful must be worth the risk one takes and the danger to which one is exposed.</a:t>
            </a:r>
            <a:endParaRPr lang="en-SG" sz="2800" dirty="0">
              <a:latin typeface="Gill Sans MT" panose="020B0502020104020203" pitchFamily="34" charset="0"/>
            </a:endParaRPr>
          </a:p>
        </p:txBody>
      </p:sp>
      <p:sp>
        <p:nvSpPr>
          <p:cNvPr id="4" name="Slide Number Placeholder 3">
            <a:extLst>
              <a:ext uri="{FF2B5EF4-FFF2-40B4-BE49-F238E27FC236}">
                <a16:creationId xmlns:a16="http://schemas.microsoft.com/office/drawing/2014/main" id="{18ED4CE5-1990-DADA-1811-08CDCCD7137E}"/>
              </a:ext>
            </a:extLst>
          </p:cNvPr>
          <p:cNvSpPr>
            <a:spLocks noGrp="1"/>
          </p:cNvSpPr>
          <p:nvPr>
            <p:ph type="sldNum" sz="quarter" idx="12"/>
          </p:nvPr>
        </p:nvSpPr>
        <p:spPr/>
        <p:txBody>
          <a:bodyPr/>
          <a:lstStyle/>
          <a:p>
            <a:fld id="{8E6562B1-0B0F-0246-9532-09536BC2AE59}" type="slidenum">
              <a:rPr lang="en-US" smtClean="0"/>
              <a:t>12</a:t>
            </a:fld>
            <a:endParaRPr lang="en-US"/>
          </a:p>
        </p:txBody>
      </p:sp>
    </p:spTree>
    <p:extLst>
      <p:ext uri="{BB962C8B-B14F-4D97-AF65-F5344CB8AC3E}">
        <p14:creationId xmlns:p14="http://schemas.microsoft.com/office/powerpoint/2010/main" val="1360868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D95AC-68CB-CBC4-8CED-E4EFFEF64F18}"/>
              </a:ext>
            </a:extLst>
          </p:cNvPr>
          <p:cNvSpPr>
            <a:spLocks noGrp="1"/>
          </p:cNvSpPr>
          <p:nvPr>
            <p:ph type="title"/>
          </p:nvPr>
        </p:nvSpPr>
        <p:spPr>
          <a:xfrm>
            <a:off x="373117" y="447589"/>
            <a:ext cx="8229600" cy="459825"/>
          </a:xfrm>
        </p:spPr>
        <p:txBody>
          <a:bodyPr>
            <a:noAutofit/>
          </a:bodyPr>
          <a:lstStyle/>
          <a:p>
            <a:pPr algn="ctr"/>
            <a:r>
              <a:rPr lang="en-SG" dirty="0">
                <a:latin typeface="Gill Sans MT" panose="020B0502020104020203" pitchFamily="34" charset="0"/>
              </a:rPr>
              <a:t>Tutorial Activities</a:t>
            </a:r>
          </a:p>
        </p:txBody>
      </p:sp>
      <p:sp>
        <p:nvSpPr>
          <p:cNvPr id="4" name="Slide Number Placeholder 3">
            <a:extLst>
              <a:ext uri="{FF2B5EF4-FFF2-40B4-BE49-F238E27FC236}">
                <a16:creationId xmlns:a16="http://schemas.microsoft.com/office/drawing/2014/main" id="{223B2259-06F7-18A0-94F2-AC7A336BCB85}"/>
              </a:ext>
            </a:extLst>
          </p:cNvPr>
          <p:cNvSpPr>
            <a:spLocks noGrp="1"/>
          </p:cNvSpPr>
          <p:nvPr>
            <p:ph type="sldNum" sz="quarter" idx="12"/>
          </p:nvPr>
        </p:nvSpPr>
        <p:spPr/>
        <p:txBody>
          <a:bodyPr/>
          <a:lstStyle/>
          <a:p>
            <a:fld id="{8E6562B1-0B0F-0246-9532-09536BC2AE59}" type="slidenum">
              <a:rPr lang="en-US" smtClean="0"/>
              <a:t>13</a:t>
            </a:fld>
            <a:endParaRPr lang="en-US"/>
          </a:p>
        </p:txBody>
      </p:sp>
      <p:sp>
        <p:nvSpPr>
          <p:cNvPr id="5" name="TextBox 4">
            <a:extLst>
              <a:ext uri="{FF2B5EF4-FFF2-40B4-BE49-F238E27FC236}">
                <a16:creationId xmlns:a16="http://schemas.microsoft.com/office/drawing/2014/main" id="{A9AAE2DA-D15D-2B67-126F-6674BBCC625C}"/>
              </a:ext>
            </a:extLst>
          </p:cNvPr>
          <p:cNvSpPr txBox="1"/>
          <p:nvPr/>
        </p:nvSpPr>
        <p:spPr>
          <a:xfrm>
            <a:off x="215462" y="1414168"/>
            <a:ext cx="8713076" cy="4401205"/>
          </a:xfrm>
          <a:prstGeom prst="rect">
            <a:avLst/>
          </a:prstGeom>
          <a:noFill/>
        </p:spPr>
        <p:txBody>
          <a:bodyPr wrap="square">
            <a:spAutoFit/>
          </a:bodyPr>
          <a:lstStyle/>
          <a:p>
            <a:pPr algn="l" rtl="0" fontAlgn="base"/>
            <a:r>
              <a:rPr lang="en-SG" sz="2000" b="1" i="0" dirty="0">
                <a:solidFill>
                  <a:srgbClr val="000000"/>
                </a:solidFill>
                <a:effectLst/>
                <a:latin typeface="Gill Sans MT" panose="020B0502020104020203" pitchFamily="34" charset="0"/>
              </a:rPr>
              <a:t>Lesson Overview </a:t>
            </a:r>
            <a:endParaRPr lang="en-SG" sz="2000" b="1" i="0" dirty="0">
              <a:solidFill>
                <a:srgbClr val="000000"/>
              </a:solidFill>
              <a:effectLst/>
              <a:latin typeface="Segoe UI" panose="020B0502040204020203" pitchFamily="34" charset="0"/>
            </a:endParaRPr>
          </a:p>
          <a:p>
            <a:pPr algn="just" rtl="0" fontAlgn="base"/>
            <a:r>
              <a:rPr lang="en-SG" sz="2000" b="0" i="0" dirty="0">
                <a:solidFill>
                  <a:srgbClr val="000000"/>
                </a:solidFill>
                <a:effectLst/>
                <a:latin typeface="Gill Sans MT" panose="020B0502020104020203" pitchFamily="34" charset="0"/>
              </a:rPr>
              <a:t>In this week module 5 activities, the students will learn the importance of appropriate behaviours on digital platforms, upholding ethics while handling personal information and whistleblowing for unethical/illegal acts.</a:t>
            </a:r>
            <a:r>
              <a:rPr lang="en-SG" sz="2000" b="0" i="1" dirty="0">
                <a:solidFill>
                  <a:srgbClr val="000000"/>
                </a:solidFill>
                <a:effectLst/>
                <a:latin typeface="Gill Sans MT" panose="020B0502020104020203" pitchFamily="34" charset="0"/>
              </a:rPr>
              <a:t> </a:t>
            </a:r>
            <a:r>
              <a:rPr lang="en-SG" sz="2000" b="0" i="0" dirty="0">
                <a:solidFill>
                  <a:srgbClr val="000000"/>
                </a:solidFill>
                <a:effectLst/>
                <a:latin typeface="Gill Sans MT" panose="020B0502020104020203" pitchFamily="34" charset="0"/>
              </a:rPr>
              <a:t>Upon completion of the lesson, students will be able to understand the importance digital wellbeing and ethics awareness.  </a:t>
            </a:r>
            <a:endParaRPr lang="en-SG" sz="2000" b="0" i="0" dirty="0">
              <a:solidFill>
                <a:srgbClr val="000000"/>
              </a:solidFill>
              <a:effectLst/>
              <a:latin typeface="Segoe UI" panose="020B0502040204020203" pitchFamily="34" charset="0"/>
            </a:endParaRPr>
          </a:p>
          <a:p>
            <a:pPr algn="l" rtl="0" fontAlgn="base"/>
            <a:r>
              <a:rPr lang="en-SG" sz="2000" b="0" i="0" dirty="0">
                <a:solidFill>
                  <a:srgbClr val="000000"/>
                </a:solidFill>
                <a:effectLst/>
                <a:latin typeface="Gill Sans MT" panose="020B0502020104020203" pitchFamily="34" charset="0"/>
              </a:rPr>
              <a:t> </a:t>
            </a:r>
            <a:endParaRPr lang="en-SG" sz="2000" b="0" i="0" dirty="0">
              <a:solidFill>
                <a:srgbClr val="000000"/>
              </a:solidFill>
              <a:effectLst/>
              <a:latin typeface="Segoe UI" panose="020B0502040204020203" pitchFamily="34" charset="0"/>
            </a:endParaRPr>
          </a:p>
          <a:p>
            <a:pPr algn="l" rtl="0" fontAlgn="base"/>
            <a:r>
              <a:rPr lang="en-SG" sz="2000" b="1" i="0" u="sng" dirty="0">
                <a:solidFill>
                  <a:srgbClr val="000000"/>
                </a:solidFill>
                <a:effectLst/>
                <a:latin typeface="Gill Sans MT" panose="020B0502020104020203" pitchFamily="34" charset="0"/>
              </a:rPr>
              <a:t>Activity 1: Importance of appropriate behaviours on digital platforms to avoid cyberbullying. </a:t>
            </a:r>
            <a:r>
              <a:rPr lang="en-SG" sz="2000" b="0" i="0" dirty="0">
                <a:solidFill>
                  <a:srgbClr val="000000"/>
                </a:solidFill>
                <a:effectLst/>
                <a:latin typeface="Gill Sans MT" panose="020B0502020104020203" pitchFamily="34" charset="0"/>
              </a:rPr>
              <a:t> </a:t>
            </a:r>
          </a:p>
          <a:p>
            <a:pPr algn="l" rtl="0" fontAlgn="base"/>
            <a:endParaRPr lang="en-SG" sz="2000" dirty="0">
              <a:solidFill>
                <a:srgbClr val="000000"/>
              </a:solidFill>
              <a:latin typeface="Gill Sans MT" panose="020B0502020104020203" pitchFamily="34" charset="0"/>
            </a:endParaRPr>
          </a:p>
          <a:p>
            <a:pPr algn="l" rtl="0" fontAlgn="base"/>
            <a:r>
              <a:rPr lang="en-SG" sz="2000" b="1" i="0" u="sng" dirty="0">
                <a:solidFill>
                  <a:srgbClr val="000000"/>
                </a:solidFill>
                <a:effectLst/>
                <a:latin typeface="Gill Sans MT" panose="020B0502020104020203" pitchFamily="34" charset="0"/>
              </a:rPr>
              <a:t>Activity 2: Importance of upholding ethics while handling personal information (Informational Privacy). </a:t>
            </a:r>
            <a:r>
              <a:rPr lang="en-SG" sz="2000" b="0" i="0" dirty="0">
                <a:solidFill>
                  <a:srgbClr val="000000"/>
                </a:solidFill>
                <a:effectLst/>
                <a:latin typeface="Gill Sans MT" panose="020B0502020104020203" pitchFamily="34" charset="0"/>
              </a:rPr>
              <a:t> </a:t>
            </a:r>
          </a:p>
          <a:p>
            <a:pPr algn="l" rtl="0" fontAlgn="base"/>
            <a:endParaRPr lang="en-SG" sz="2000" dirty="0">
              <a:solidFill>
                <a:srgbClr val="000000"/>
              </a:solidFill>
              <a:latin typeface="Gill Sans MT" panose="020B0502020104020203" pitchFamily="34" charset="0"/>
            </a:endParaRPr>
          </a:p>
          <a:p>
            <a:pPr algn="l" rtl="0" fontAlgn="base"/>
            <a:r>
              <a:rPr lang="en-SG" sz="2000" b="1" i="0" u="sng" dirty="0">
                <a:solidFill>
                  <a:srgbClr val="000000"/>
                </a:solidFill>
                <a:effectLst/>
                <a:latin typeface="Gill Sans MT" panose="020B0502020104020203" pitchFamily="34" charset="0"/>
              </a:rPr>
              <a:t>Activity 3: Importance of whistleblowing for unethical/illegal acts. </a:t>
            </a:r>
            <a:r>
              <a:rPr lang="en-SG" sz="2000" b="0" i="0" dirty="0">
                <a:solidFill>
                  <a:srgbClr val="000000"/>
                </a:solidFill>
                <a:effectLst/>
                <a:latin typeface="Gill Sans MT" panose="020B0502020104020203" pitchFamily="34" charset="0"/>
              </a:rPr>
              <a:t> </a:t>
            </a:r>
            <a:endParaRPr lang="en-SG" sz="2000"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1000873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2124D-177C-836F-9988-1A420A8BE594}"/>
              </a:ext>
            </a:extLst>
          </p:cNvPr>
          <p:cNvSpPr>
            <a:spLocks noGrp="1"/>
          </p:cNvSpPr>
          <p:nvPr>
            <p:ph type="title"/>
          </p:nvPr>
        </p:nvSpPr>
        <p:spPr/>
        <p:txBody>
          <a:bodyPr/>
          <a:lstStyle/>
          <a:p>
            <a:r>
              <a:rPr lang="en-SG" dirty="0">
                <a:latin typeface="Gill Sans MT" panose="020B0502020104020203" pitchFamily="34" charset="0"/>
              </a:rPr>
              <a:t>Overview</a:t>
            </a:r>
          </a:p>
        </p:txBody>
      </p:sp>
      <p:sp>
        <p:nvSpPr>
          <p:cNvPr id="3" name="Content Placeholder 2">
            <a:extLst>
              <a:ext uri="{FF2B5EF4-FFF2-40B4-BE49-F238E27FC236}">
                <a16:creationId xmlns:a16="http://schemas.microsoft.com/office/drawing/2014/main" id="{B5AD7350-AAB8-9A83-E80C-00187F124C00}"/>
              </a:ext>
            </a:extLst>
          </p:cNvPr>
          <p:cNvSpPr>
            <a:spLocks noGrp="1"/>
          </p:cNvSpPr>
          <p:nvPr>
            <p:ph idx="1"/>
          </p:nvPr>
        </p:nvSpPr>
        <p:spPr/>
        <p:txBody>
          <a:bodyPr>
            <a:normAutofit/>
          </a:bodyPr>
          <a:lstStyle/>
          <a:p>
            <a:r>
              <a:rPr lang="en-SG" dirty="0">
                <a:latin typeface="Gill Sans MT" panose="020B0502020104020203" pitchFamily="34" charset="0"/>
              </a:rPr>
              <a:t>What is Data Ethics? And Digital Ethics?</a:t>
            </a:r>
          </a:p>
          <a:p>
            <a:r>
              <a:rPr lang="en-SG" dirty="0">
                <a:latin typeface="Gill Sans MT" panose="020B0502020104020203" pitchFamily="34" charset="0"/>
              </a:rPr>
              <a:t>Principles of Data Ethics</a:t>
            </a:r>
          </a:p>
          <a:p>
            <a:r>
              <a:rPr lang="en-SG" dirty="0">
                <a:latin typeface="Gill Sans MT" panose="020B0502020104020203" pitchFamily="34" charset="0"/>
              </a:rPr>
              <a:t>Why do we need data ethics?</a:t>
            </a:r>
          </a:p>
          <a:p>
            <a:pPr lvl="1"/>
            <a:r>
              <a:rPr lang="en-SG" dirty="0">
                <a:latin typeface="Gill Sans MT" panose="020B0502020104020203" pitchFamily="34" charset="0"/>
              </a:rPr>
              <a:t>Cyberbullying</a:t>
            </a:r>
          </a:p>
          <a:p>
            <a:pPr lvl="1"/>
            <a:r>
              <a:rPr lang="en-SG" dirty="0">
                <a:latin typeface="Gill Sans MT" panose="020B0502020104020203" pitchFamily="34" charset="0"/>
              </a:rPr>
              <a:t>Informational Privacy</a:t>
            </a:r>
          </a:p>
          <a:p>
            <a:pPr lvl="1"/>
            <a:r>
              <a:rPr lang="en-SG" dirty="0">
                <a:latin typeface="Gill Sans MT" panose="020B0502020104020203" pitchFamily="34" charset="0"/>
              </a:rPr>
              <a:t>Whistleblowing</a:t>
            </a:r>
          </a:p>
          <a:p>
            <a:r>
              <a:rPr lang="en-SG" dirty="0">
                <a:latin typeface="Gill Sans MT" panose="020B0502020104020203" pitchFamily="34" charset="0"/>
              </a:rPr>
              <a:t>Case Studies</a:t>
            </a:r>
          </a:p>
          <a:p>
            <a:endParaRPr lang="en-SG" dirty="0">
              <a:latin typeface="Gill Sans MT" panose="020B0502020104020203" pitchFamily="34" charset="0"/>
            </a:endParaRPr>
          </a:p>
        </p:txBody>
      </p:sp>
    </p:spTree>
    <p:extLst>
      <p:ext uri="{BB962C8B-B14F-4D97-AF65-F5344CB8AC3E}">
        <p14:creationId xmlns:p14="http://schemas.microsoft.com/office/powerpoint/2010/main" val="2775647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D6EE3-F316-89DD-EB4F-438F877CFD15}"/>
              </a:ext>
            </a:extLst>
          </p:cNvPr>
          <p:cNvSpPr>
            <a:spLocks noGrp="1"/>
          </p:cNvSpPr>
          <p:nvPr>
            <p:ph type="title"/>
          </p:nvPr>
        </p:nvSpPr>
        <p:spPr>
          <a:xfrm>
            <a:off x="457200" y="373132"/>
            <a:ext cx="8229600" cy="1143000"/>
          </a:xfrm>
        </p:spPr>
        <p:txBody>
          <a:bodyPr/>
          <a:lstStyle/>
          <a:p>
            <a:pPr algn="ctr"/>
            <a:r>
              <a:rPr lang="en-SG" dirty="0">
                <a:latin typeface="Gill Sans MT" panose="020B0502020104020203" pitchFamily="34" charset="0"/>
              </a:rPr>
              <a:t>Data Ethics and Digital Ethics</a:t>
            </a:r>
          </a:p>
        </p:txBody>
      </p:sp>
      <p:sp>
        <p:nvSpPr>
          <p:cNvPr id="3" name="Content Placeholder 2">
            <a:extLst>
              <a:ext uri="{FF2B5EF4-FFF2-40B4-BE49-F238E27FC236}">
                <a16:creationId xmlns:a16="http://schemas.microsoft.com/office/drawing/2014/main" id="{D75BA0D8-52D7-5604-9D42-C958AFCD858B}"/>
              </a:ext>
            </a:extLst>
          </p:cNvPr>
          <p:cNvSpPr>
            <a:spLocks noGrp="1"/>
          </p:cNvSpPr>
          <p:nvPr>
            <p:ph idx="1"/>
          </p:nvPr>
        </p:nvSpPr>
        <p:spPr>
          <a:xfrm>
            <a:off x="457200" y="1889194"/>
            <a:ext cx="8229600" cy="4406831"/>
          </a:xfrm>
        </p:spPr>
        <p:txBody>
          <a:bodyPr>
            <a:normAutofit fontScale="85000" lnSpcReduction="20000"/>
          </a:bodyPr>
          <a:lstStyle/>
          <a:p>
            <a:r>
              <a:rPr lang="en-SG" sz="2800" b="1" dirty="0">
                <a:latin typeface="Gill Sans MT" panose="020B0502020104020203" pitchFamily="34" charset="0"/>
              </a:rPr>
              <a:t>Ethics: </a:t>
            </a:r>
            <a:r>
              <a:rPr lang="en-SG" sz="2800" dirty="0">
                <a:latin typeface="Gill Sans MT" panose="020B0502020104020203" pitchFamily="34" charset="0"/>
              </a:rPr>
              <a:t>Rules of conduct or societal norms with respect to a group or culture.</a:t>
            </a:r>
          </a:p>
          <a:p>
            <a:endParaRPr lang="en-SG" sz="2800" dirty="0">
              <a:latin typeface="Gill Sans MT" panose="020B0502020104020203" pitchFamily="34" charset="0"/>
            </a:endParaRPr>
          </a:p>
          <a:p>
            <a:r>
              <a:rPr lang="en-SG" sz="2800" b="1" dirty="0">
                <a:latin typeface="Gill Sans MT" panose="020B0502020104020203" pitchFamily="34" charset="0"/>
              </a:rPr>
              <a:t>Morals: </a:t>
            </a:r>
            <a:r>
              <a:rPr lang="en-SG" sz="2800" dirty="0">
                <a:latin typeface="Gill Sans MT" panose="020B0502020104020203" pitchFamily="34" charset="0"/>
              </a:rPr>
              <a:t>Behaviours with respect to what an individual believes is right or wrong.</a:t>
            </a:r>
          </a:p>
          <a:p>
            <a:endParaRPr lang="en-SG" sz="2800" dirty="0">
              <a:latin typeface="Gill Sans MT" panose="020B0502020104020203" pitchFamily="34" charset="0"/>
            </a:endParaRPr>
          </a:p>
          <a:p>
            <a:r>
              <a:rPr lang="en-SG" sz="2800" b="1" dirty="0">
                <a:latin typeface="Gill Sans MT" panose="020B0502020104020203" pitchFamily="34" charset="0"/>
              </a:rPr>
              <a:t>Data Ethics: </a:t>
            </a:r>
            <a:r>
              <a:rPr lang="en-SG" sz="2800" dirty="0">
                <a:latin typeface="Gill Sans MT" panose="020B0502020104020203" pitchFamily="34" charset="0"/>
              </a:rPr>
              <a:t>a branch or type of ethics that evaluates data practices like data collection, analysis and handling.</a:t>
            </a:r>
          </a:p>
          <a:p>
            <a:endParaRPr lang="en-SG" sz="2800" dirty="0">
              <a:latin typeface="Gill Sans MT" panose="020B0502020104020203" pitchFamily="34" charset="0"/>
            </a:endParaRPr>
          </a:p>
          <a:p>
            <a:r>
              <a:rPr lang="en-SG" sz="2800" b="1" dirty="0">
                <a:latin typeface="Gill Sans MT" panose="020B0502020104020203" pitchFamily="34" charset="0"/>
              </a:rPr>
              <a:t>Digital Ethics: </a:t>
            </a:r>
            <a:r>
              <a:rPr lang="en-SG" sz="2800" b="0" i="0" dirty="0">
                <a:effectLst/>
                <a:latin typeface="Gill Sans MT" panose="020B0502020104020203" pitchFamily="34" charset="0"/>
              </a:rPr>
              <a:t>the branch of ethics that govern interpersonal behaviour between individuals and/or companies that is mediated by computer technology</a:t>
            </a:r>
            <a:endParaRPr lang="en-SG" sz="2800" dirty="0">
              <a:latin typeface="Gill Sans MT" panose="020B0502020104020203" pitchFamily="34" charset="0"/>
            </a:endParaRPr>
          </a:p>
        </p:txBody>
      </p:sp>
      <p:sp>
        <p:nvSpPr>
          <p:cNvPr id="4" name="Slide Number Placeholder 3">
            <a:extLst>
              <a:ext uri="{FF2B5EF4-FFF2-40B4-BE49-F238E27FC236}">
                <a16:creationId xmlns:a16="http://schemas.microsoft.com/office/drawing/2014/main" id="{21DBF74B-4CFB-6861-9978-8DD1040E52AC}"/>
              </a:ext>
            </a:extLst>
          </p:cNvPr>
          <p:cNvSpPr>
            <a:spLocks noGrp="1"/>
          </p:cNvSpPr>
          <p:nvPr>
            <p:ph type="sldNum" sz="quarter" idx="12"/>
          </p:nvPr>
        </p:nvSpPr>
        <p:spPr/>
        <p:txBody>
          <a:bodyPr/>
          <a:lstStyle/>
          <a:p>
            <a:fld id="{8E6562B1-0B0F-0246-9532-09536BC2AE59}" type="slidenum">
              <a:rPr lang="en-US" smtClean="0"/>
              <a:t>3</a:t>
            </a:fld>
            <a:endParaRPr lang="en-US"/>
          </a:p>
        </p:txBody>
      </p:sp>
    </p:spTree>
    <p:extLst>
      <p:ext uri="{BB962C8B-B14F-4D97-AF65-F5344CB8AC3E}">
        <p14:creationId xmlns:p14="http://schemas.microsoft.com/office/powerpoint/2010/main" val="605016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63875-B6BA-AC4E-31FC-53F49AF71854}"/>
              </a:ext>
            </a:extLst>
          </p:cNvPr>
          <p:cNvSpPr>
            <a:spLocks noGrp="1"/>
          </p:cNvSpPr>
          <p:nvPr>
            <p:ph type="title"/>
          </p:nvPr>
        </p:nvSpPr>
        <p:spPr/>
        <p:txBody>
          <a:bodyPr>
            <a:normAutofit/>
          </a:bodyPr>
          <a:lstStyle/>
          <a:p>
            <a:pPr algn="ctr"/>
            <a:r>
              <a:rPr lang="en-SG" dirty="0">
                <a:latin typeface="Gill Sans MT" panose="020B0502020104020203" pitchFamily="34" charset="0"/>
              </a:rPr>
              <a:t>Principles of Data Ethics</a:t>
            </a:r>
            <a:endParaRPr lang="en-SG" dirty="0"/>
          </a:p>
        </p:txBody>
      </p:sp>
      <p:sp>
        <p:nvSpPr>
          <p:cNvPr id="3" name="Content Placeholder 2">
            <a:extLst>
              <a:ext uri="{FF2B5EF4-FFF2-40B4-BE49-F238E27FC236}">
                <a16:creationId xmlns:a16="http://schemas.microsoft.com/office/drawing/2014/main" id="{95ADC62D-9FCB-D312-2D72-BAC3E7F3CEA8}"/>
              </a:ext>
            </a:extLst>
          </p:cNvPr>
          <p:cNvSpPr>
            <a:spLocks noGrp="1"/>
          </p:cNvSpPr>
          <p:nvPr>
            <p:ph idx="1"/>
          </p:nvPr>
        </p:nvSpPr>
        <p:spPr/>
        <p:txBody>
          <a:bodyPr>
            <a:normAutofit/>
          </a:bodyPr>
          <a:lstStyle/>
          <a:p>
            <a:r>
              <a:rPr lang="en-SG" sz="2800" b="0" i="0" dirty="0">
                <a:effectLst/>
                <a:latin typeface="Gill Sans MT" panose="020B0502020104020203" pitchFamily="34" charset="0"/>
              </a:rPr>
              <a:t>Several professional associations and private firms have formulated more specific principles to guide actions with respect to data and information technology.</a:t>
            </a:r>
          </a:p>
          <a:p>
            <a:endParaRPr lang="en-SG" sz="2800" b="0" i="0" dirty="0">
              <a:effectLst/>
              <a:latin typeface="Gill Sans MT" panose="020B0502020104020203" pitchFamily="34" charset="0"/>
            </a:endParaRPr>
          </a:p>
          <a:p>
            <a:r>
              <a:rPr lang="en-SG" sz="2800" dirty="0">
                <a:latin typeface="Gill Sans MT" panose="020B0502020104020203" pitchFamily="34" charset="0"/>
              </a:rPr>
              <a:t>T</a:t>
            </a:r>
            <a:r>
              <a:rPr lang="en-SG" sz="2800" b="0" i="0" dirty="0">
                <a:effectLst/>
                <a:latin typeface="Gill Sans MT" panose="020B0502020104020203" pitchFamily="34" charset="0"/>
              </a:rPr>
              <a:t>he Singapore Computer Society’s professional Code of Conduct:</a:t>
            </a:r>
            <a:r>
              <a:rPr lang="en-SG" sz="2800" dirty="0">
                <a:latin typeface="Gill Sans MT" panose="020B0502020104020203" pitchFamily="34" charset="0"/>
              </a:rPr>
              <a:t> </a:t>
            </a:r>
            <a:r>
              <a:rPr lang="en-SG" sz="2800" b="0" i="0" dirty="0">
                <a:effectLst/>
                <a:latin typeface="Gill Sans MT" panose="020B0502020104020203" pitchFamily="34" charset="0"/>
              </a:rPr>
              <a:t>Integrity</a:t>
            </a:r>
            <a:r>
              <a:rPr lang="en-SG" sz="2800" dirty="0">
                <a:latin typeface="Gill Sans MT" panose="020B0502020104020203" pitchFamily="34" charset="0"/>
              </a:rPr>
              <a:t> and </a:t>
            </a:r>
            <a:r>
              <a:rPr lang="en-SG" sz="2800" b="0" i="0" dirty="0">
                <a:effectLst/>
                <a:latin typeface="Gill Sans MT" panose="020B0502020104020203" pitchFamily="34" charset="0"/>
              </a:rPr>
              <a:t>Professionalism</a:t>
            </a:r>
            <a:endParaRPr lang="en-SG" sz="2800" dirty="0">
              <a:latin typeface="Gill Sans MT" panose="020B0502020104020203" pitchFamily="34" charset="0"/>
            </a:endParaRPr>
          </a:p>
        </p:txBody>
      </p:sp>
      <p:sp>
        <p:nvSpPr>
          <p:cNvPr id="4" name="Slide Number Placeholder 3">
            <a:extLst>
              <a:ext uri="{FF2B5EF4-FFF2-40B4-BE49-F238E27FC236}">
                <a16:creationId xmlns:a16="http://schemas.microsoft.com/office/drawing/2014/main" id="{0741E7C8-5DEB-F5F4-15D6-E18781ED987B}"/>
              </a:ext>
            </a:extLst>
          </p:cNvPr>
          <p:cNvSpPr>
            <a:spLocks noGrp="1"/>
          </p:cNvSpPr>
          <p:nvPr>
            <p:ph type="sldNum" sz="quarter" idx="12"/>
          </p:nvPr>
        </p:nvSpPr>
        <p:spPr/>
        <p:txBody>
          <a:bodyPr/>
          <a:lstStyle/>
          <a:p>
            <a:fld id="{8E6562B1-0B0F-0246-9532-09536BC2AE59}" type="slidenum">
              <a:rPr lang="en-US" smtClean="0"/>
              <a:t>4</a:t>
            </a:fld>
            <a:endParaRPr lang="en-US"/>
          </a:p>
        </p:txBody>
      </p:sp>
    </p:spTree>
    <p:extLst>
      <p:ext uri="{BB962C8B-B14F-4D97-AF65-F5344CB8AC3E}">
        <p14:creationId xmlns:p14="http://schemas.microsoft.com/office/powerpoint/2010/main" val="4207225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27446-1747-E20C-C6A8-65364CAD3F0D}"/>
              </a:ext>
            </a:extLst>
          </p:cNvPr>
          <p:cNvSpPr>
            <a:spLocks noGrp="1"/>
          </p:cNvSpPr>
          <p:nvPr>
            <p:ph type="title"/>
          </p:nvPr>
        </p:nvSpPr>
        <p:spPr/>
        <p:txBody>
          <a:bodyPr>
            <a:normAutofit/>
          </a:bodyPr>
          <a:lstStyle/>
          <a:p>
            <a:pPr algn="ctr"/>
            <a:r>
              <a:rPr lang="en-SG" dirty="0">
                <a:latin typeface="Gill Sans MT" panose="020B0502020104020203" pitchFamily="34" charset="0"/>
              </a:rPr>
              <a:t>Principles of Data Ethics</a:t>
            </a:r>
            <a:endParaRPr lang="en-SG" dirty="0"/>
          </a:p>
        </p:txBody>
      </p:sp>
      <p:sp>
        <p:nvSpPr>
          <p:cNvPr id="3" name="Content Placeholder 2">
            <a:extLst>
              <a:ext uri="{FF2B5EF4-FFF2-40B4-BE49-F238E27FC236}">
                <a16:creationId xmlns:a16="http://schemas.microsoft.com/office/drawing/2014/main" id="{6C3AA588-54F1-91B7-C342-383D9743DC8E}"/>
              </a:ext>
            </a:extLst>
          </p:cNvPr>
          <p:cNvSpPr>
            <a:spLocks noGrp="1"/>
          </p:cNvSpPr>
          <p:nvPr>
            <p:ph idx="1"/>
          </p:nvPr>
        </p:nvSpPr>
        <p:spPr>
          <a:xfrm>
            <a:off x="457200" y="1828800"/>
            <a:ext cx="8229600" cy="3936517"/>
          </a:xfrm>
        </p:spPr>
        <p:txBody>
          <a:bodyPr>
            <a:normAutofit fontScale="85000" lnSpcReduction="20000"/>
          </a:bodyPr>
          <a:lstStyle/>
          <a:p>
            <a:pPr marL="0" indent="0">
              <a:buNone/>
            </a:pPr>
            <a:r>
              <a:rPr lang="en-SG" sz="2400" b="0" i="0" dirty="0">
                <a:effectLst/>
                <a:latin typeface="Gill Sans MT" panose="020B0502020104020203" pitchFamily="34" charset="0"/>
              </a:rPr>
              <a:t>EXERCISE 1:</a:t>
            </a:r>
          </a:p>
          <a:p>
            <a:pPr marL="0" indent="0">
              <a:buNone/>
            </a:pPr>
            <a:endParaRPr lang="en-SG" sz="2400" b="0" i="0" dirty="0">
              <a:effectLst/>
              <a:latin typeface="Gill Sans MT" panose="020B0502020104020203" pitchFamily="34" charset="0"/>
            </a:endParaRPr>
          </a:p>
          <a:p>
            <a:r>
              <a:rPr lang="en-SG" sz="2400" b="0" i="0" dirty="0">
                <a:effectLst/>
                <a:latin typeface="Gill Sans MT" panose="020B0502020104020203" pitchFamily="34" charset="0"/>
              </a:rPr>
              <a:t>Can any of the principles in the Singapore Computer Society (SCS) Code of Conduct be supported by utilitarianism? Describe one such principle and explain how utilitarianism supports it.</a:t>
            </a:r>
          </a:p>
          <a:p>
            <a:endParaRPr lang="en-SG" sz="2400" dirty="0">
              <a:latin typeface="Gill Sans MT" panose="020B0502020104020203" pitchFamily="34" charset="0"/>
            </a:endParaRPr>
          </a:p>
          <a:p>
            <a:r>
              <a:rPr lang="en-SG" sz="2400" b="0" i="0" dirty="0">
                <a:effectLst/>
                <a:latin typeface="Gill Sans MT" panose="020B0502020104020203" pitchFamily="34" charset="0"/>
              </a:rPr>
              <a:t>Can any of the principles in the SCS Code of Conduct be supported by virtue ethics? Describe one such principle and explain how virtue ethics supports it.</a:t>
            </a:r>
          </a:p>
          <a:p>
            <a:endParaRPr lang="en-SG" sz="2400" dirty="0">
              <a:latin typeface="Gill Sans MT" panose="020B0502020104020203" pitchFamily="34" charset="0"/>
            </a:endParaRPr>
          </a:p>
          <a:p>
            <a:r>
              <a:rPr lang="en-SG" sz="2400" b="0" i="0" dirty="0">
                <a:effectLst/>
                <a:latin typeface="Gill Sans MT" panose="020B0502020104020203" pitchFamily="34" charset="0"/>
              </a:rPr>
              <a:t>Can any of the principles in the SCS Code of Conduct be supported by Kant’s deontological ethics? Describe one such principle and explain how Kant’s ethics supports it</a:t>
            </a:r>
            <a:endParaRPr lang="en-SG" sz="2400" dirty="0">
              <a:latin typeface="Gill Sans MT" panose="020B0502020104020203" pitchFamily="34" charset="0"/>
            </a:endParaRPr>
          </a:p>
        </p:txBody>
      </p:sp>
      <p:sp>
        <p:nvSpPr>
          <p:cNvPr id="4" name="Slide Number Placeholder 3">
            <a:extLst>
              <a:ext uri="{FF2B5EF4-FFF2-40B4-BE49-F238E27FC236}">
                <a16:creationId xmlns:a16="http://schemas.microsoft.com/office/drawing/2014/main" id="{50232DEE-9338-DED6-DB80-97362B8A1F73}"/>
              </a:ext>
            </a:extLst>
          </p:cNvPr>
          <p:cNvSpPr>
            <a:spLocks noGrp="1"/>
          </p:cNvSpPr>
          <p:nvPr>
            <p:ph type="sldNum" sz="quarter" idx="12"/>
          </p:nvPr>
        </p:nvSpPr>
        <p:spPr/>
        <p:txBody>
          <a:bodyPr/>
          <a:lstStyle/>
          <a:p>
            <a:fld id="{8E6562B1-0B0F-0246-9532-09536BC2AE59}" type="slidenum">
              <a:rPr lang="en-US" smtClean="0"/>
              <a:t>5</a:t>
            </a:fld>
            <a:endParaRPr lang="en-US"/>
          </a:p>
        </p:txBody>
      </p:sp>
    </p:spTree>
    <p:extLst>
      <p:ext uri="{BB962C8B-B14F-4D97-AF65-F5344CB8AC3E}">
        <p14:creationId xmlns:p14="http://schemas.microsoft.com/office/powerpoint/2010/main" val="2204335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A38A9-CD8D-522A-01F7-D0F6E422DE52}"/>
              </a:ext>
            </a:extLst>
          </p:cNvPr>
          <p:cNvSpPr>
            <a:spLocks noGrp="1"/>
          </p:cNvSpPr>
          <p:nvPr>
            <p:ph type="title"/>
          </p:nvPr>
        </p:nvSpPr>
        <p:spPr>
          <a:xfrm>
            <a:off x="457200" y="106002"/>
            <a:ext cx="8229600" cy="1143000"/>
          </a:xfrm>
        </p:spPr>
        <p:txBody>
          <a:bodyPr/>
          <a:lstStyle/>
          <a:p>
            <a:pPr algn="ctr"/>
            <a:r>
              <a:rPr lang="en-SG" dirty="0">
                <a:latin typeface="Gill Sans MT" panose="020B0502020104020203" pitchFamily="34" charset="0"/>
              </a:rPr>
              <a:t>Utilitarianism</a:t>
            </a:r>
          </a:p>
        </p:txBody>
      </p:sp>
      <p:sp>
        <p:nvSpPr>
          <p:cNvPr id="3" name="Content Placeholder 2">
            <a:extLst>
              <a:ext uri="{FF2B5EF4-FFF2-40B4-BE49-F238E27FC236}">
                <a16:creationId xmlns:a16="http://schemas.microsoft.com/office/drawing/2014/main" id="{59B1922C-9C4C-EC75-C48B-F883146FFDE0}"/>
              </a:ext>
            </a:extLst>
          </p:cNvPr>
          <p:cNvSpPr>
            <a:spLocks noGrp="1"/>
          </p:cNvSpPr>
          <p:nvPr>
            <p:ph idx="1"/>
          </p:nvPr>
        </p:nvSpPr>
        <p:spPr>
          <a:xfrm>
            <a:off x="276225" y="1323976"/>
            <a:ext cx="8410575" cy="4441342"/>
          </a:xfrm>
        </p:spPr>
        <p:txBody>
          <a:bodyPr>
            <a:normAutofit fontScale="85000" lnSpcReduction="20000"/>
          </a:bodyPr>
          <a:lstStyle/>
          <a:p>
            <a:r>
              <a:rPr lang="en-SG" dirty="0">
                <a:latin typeface="Gill Sans MT" panose="020B0502020104020203" pitchFamily="34" charset="0"/>
              </a:rPr>
              <a:t>An ethical theory which states that the best action is the one that maximizes utility.</a:t>
            </a:r>
          </a:p>
          <a:p>
            <a:endParaRPr lang="en-SG" dirty="0">
              <a:latin typeface="Gill Sans MT" panose="020B0502020104020203" pitchFamily="34" charset="0"/>
            </a:endParaRPr>
          </a:p>
          <a:p>
            <a:r>
              <a:rPr lang="en-SG" dirty="0">
                <a:latin typeface="Gill Sans MT" panose="020B0502020104020203" pitchFamily="34" charset="0"/>
              </a:rPr>
              <a:t>Utility as the sum of all happy satisfaction that results from an action, minimize the suffering of anyone involved in the action.</a:t>
            </a:r>
          </a:p>
          <a:p>
            <a:endParaRPr lang="en-SG" dirty="0">
              <a:latin typeface="Gill Sans MT" panose="020B0502020104020203" pitchFamily="34" charset="0"/>
            </a:endParaRPr>
          </a:p>
          <a:p>
            <a:r>
              <a:rPr lang="en-SG" dirty="0">
                <a:latin typeface="Gill Sans MT" panose="020B0502020104020203" pitchFamily="34" charset="0"/>
              </a:rPr>
              <a:t>Utilitarianism – theory of ethics which states that a person’s act is morally right if and only if it produces at least as much happiness as any other act that the person could perform at that time.</a:t>
            </a:r>
          </a:p>
        </p:txBody>
      </p:sp>
      <p:sp>
        <p:nvSpPr>
          <p:cNvPr id="4" name="Slide Number Placeholder 3">
            <a:extLst>
              <a:ext uri="{FF2B5EF4-FFF2-40B4-BE49-F238E27FC236}">
                <a16:creationId xmlns:a16="http://schemas.microsoft.com/office/drawing/2014/main" id="{43140D1C-5BCF-1827-9682-702D77FB3CA0}"/>
              </a:ext>
            </a:extLst>
          </p:cNvPr>
          <p:cNvSpPr>
            <a:spLocks noGrp="1"/>
          </p:cNvSpPr>
          <p:nvPr>
            <p:ph type="sldNum" sz="quarter" idx="12"/>
          </p:nvPr>
        </p:nvSpPr>
        <p:spPr/>
        <p:txBody>
          <a:bodyPr/>
          <a:lstStyle/>
          <a:p>
            <a:fld id="{8E6562B1-0B0F-0246-9532-09536BC2AE59}" type="slidenum">
              <a:rPr lang="en-US" smtClean="0"/>
              <a:t>6</a:t>
            </a:fld>
            <a:endParaRPr lang="en-US"/>
          </a:p>
        </p:txBody>
      </p:sp>
    </p:spTree>
    <p:extLst>
      <p:ext uri="{BB962C8B-B14F-4D97-AF65-F5344CB8AC3E}">
        <p14:creationId xmlns:p14="http://schemas.microsoft.com/office/powerpoint/2010/main" val="2796698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0E0D4-3DC9-212E-AB57-06D65AFAFE78}"/>
              </a:ext>
            </a:extLst>
          </p:cNvPr>
          <p:cNvSpPr>
            <a:spLocks noGrp="1"/>
          </p:cNvSpPr>
          <p:nvPr>
            <p:ph type="title"/>
          </p:nvPr>
        </p:nvSpPr>
        <p:spPr/>
        <p:txBody>
          <a:bodyPr/>
          <a:lstStyle/>
          <a:p>
            <a:pPr algn="ctr"/>
            <a:r>
              <a:rPr lang="en-SG" dirty="0">
                <a:latin typeface="Gill Sans MT" panose="020B0502020104020203" pitchFamily="34" charset="0"/>
              </a:rPr>
              <a:t>Why do we need data/digital ethics?</a:t>
            </a:r>
          </a:p>
        </p:txBody>
      </p:sp>
      <p:sp>
        <p:nvSpPr>
          <p:cNvPr id="3" name="Content Placeholder 2">
            <a:extLst>
              <a:ext uri="{FF2B5EF4-FFF2-40B4-BE49-F238E27FC236}">
                <a16:creationId xmlns:a16="http://schemas.microsoft.com/office/drawing/2014/main" id="{3146FECB-648C-FD0A-60EE-5585A6699CA9}"/>
              </a:ext>
            </a:extLst>
          </p:cNvPr>
          <p:cNvSpPr>
            <a:spLocks noGrp="1"/>
          </p:cNvSpPr>
          <p:nvPr>
            <p:ph idx="1"/>
          </p:nvPr>
        </p:nvSpPr>
        <p:spPr>
          <a:xfrm>
            <a:off x="3053592" y="2340528"/>
            <a:ext cx="5633207" cy="3424789"/>
          </a:xfrm>
        </p:spPr>
        <p:txBody>
          <a:bodyPr/>
          <a:lstStyle/>
          <a:p>
            <a:r>
              <a:rPr lang="en-SG" dirty="0">
                <a:latin typeface="Gill Sans MT" panose="020B0502020104020203" pitchFamily="34" charset="0"/>
              </a:rPr>
              <a:t>Cyberbullying</a:t>
            </a:r>
          </a:p>
          <a:p>
            <a:r>
              <a:rPr lang="en-SG" dirty="0">
                <a:latin typeface="Gill Sans MT" panose="020B0502020104020203" pitchFamily="34" charset="0"/>
              </a:rPr>
              <a:t>Informational Privacy or Breach of personal information </a:t>
            </a:r>
          </a:p>
          <a:p>
            <a:r>
              <a:rPr lang="en-SG" dirty="0">
                <a:latin typeface="Gill Sans MT" panose="020B0502020104020203" pitchFamily="34" charset="0"/>
              </a:rPr>
              <a:t>Whistleblowing</a:t>
            </a:r>
          </a:p>
        </p:txBody>
      </p:sp>
      <p:sp>
        <p:nvSpPr>
          <p:cNvPr id="4" name="Slide Number Placeholder 3">
            <a:extLst>
              <a:ext uri="{FF2B5EF4-FFF2-40B4-BE49-F238E27FC236}">
                <a16:creationId xmlns:a16="http://schemas.microsoft.com/office/drawing/2014/main" id="{B8AAE1C1-639E-78B0-3141-7123639054FB}"/>
              </a:ext>
            </a:extLst>
          </p:cNvPr>
          <p:cNvSpPr>
            <a:spLocks noGrp="1"/>
          </p:cNvSpPr>
          <p:nvPr>
            <p:ph type="sldNum" sz="quarter" idx="12"/>
          </p:nvPr>
        </p:nvSpPr>
        <p:spPr/>
        <p:txBody>
          <a:bodyPr/>
          <a:lstStyle/>
          <a:p>
            <a:fld id="{8E6562B1-0B0F-0246-9532-09536BC2AE59}" type="slidenum">
              <a:rPr lang="en-US" smtClean="0"/>
              <a:t>7</a:t>
            </a:fld>
            <a:endParaRPr lang="en-US"/>
          </a:p>
        </p:txBody>
      </p:sp>
    </p:spTree>
    <p:extLst>
      <p:ext uri="{BB962C8B-B14F-4D97-AF65-F5344CB8AC3E}">
        <p14:creationId xmlns:p14="http://schemas.microsoft.com/office/powerpoint/2010/main" val="1609428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8EC66-F562-B588-321A-3F9D37375366}"/>
              </a:ext>
            </a:extLst>
          </p:cNvPr>
          <p:cNvSpPr>
            <a:spLocks noGrp="1"/>
          </p:cNvSpPr>
          <p:nvPr>
            <p:ph type="title"/>
          </p:nvPr>
        </p:nvSpPr>
        <p:spPr>
          <a:xfrm>
            <a:off x="457200" y="106002"/>
            <a:ext cx="8229600" cy="1143000"/>
          </a:xfrm>
        </p:spPr>
        <p:txBody>
          <a:bodyPr>
            <a:normAutofit/>
          </a:bodyPr>
          <a:lstStyle/>
          <a:p>
            <a:pPr algn="ctr"/>
            <a:r>
              <a:rPr lang="en-SG" dirty="0">
                <a:latin typeface="Gill Sans MT" panose="020B0502020104020203" pitchFamily="34" charset="0"/>
              </a:rPr>
              <a:t>Cyberbullying</a:t>
            </a:r>
            <a:endParaRPr lang="en-SG" dirty="0"/>
          </a:p>
        </p:txBody>
      </p:sp>
      <p:sp>
        <p:nvSpPr>
          <p:cNvPr id="3" name="Content Placeholder 2">
            <a:extLst>
              <a:ext uri="{FF2B5EF4-FFF2-40B4-BE49-F238E27FC236}">
                <a16:creationId xmlns:a16="http://schemas.microsoft.com/office/drawing/2014/main" id="{298C420A-779C-6509-B253-E17D28BF232C}"/>
              </a:ext>
            </a:extLst>
          </p:cNvPr>
          <p:cNvSpPr>
            <a:spLocks noGrp="1"/>
          </p:cNvSpPr>
          <p:nvPr>
            <p:ph idx="1"/>
          </p:nvPr>
        </p:nvSpPr>
        <p:spPr>
          <a:xfrm>
            <a:off x="377505" y="1706632"/>
            <a:ext cx="8309295" cy="4392164"/>
          </a:xfrm>
        </p:spPr>
        <p:txBody>
          <a:bodyPr>
            <a:normAutofit fontScale="92500"/>
          </a:bodyPr>
          <a:lstStyle/>
          <a:p>
            <a:r>
              <a:rPr lang="en-SG" sz="2200" dirty="0">
                <a:latin typeface="Gill Sans MT" panose="020B0502020104020203" pitchFamily="34" charset="0"/>
              </a:rPr>
              <a:t>Causing psychological harm to a person or group by using the digital tools or the internet.</a:t>
            </a:r>
          </a:p>
          <a:p>
            <a:r>
              <a:rPr lang="en-SG" sz="2200" dirty="0">
                <a:latin typeface="Gill Sans MT" panose="020B0502020104020203" pitchFamily="34" charset="0"/>
              </a:rPr>
              <a:t>Examples</a:t>
            </a:r>
          </a:p>
          <a:p>
            <a:pPr lvl="1"/>
            <a:r>
              <a:rPr lang="en-SG" sz="1800" dirty="0">
                <a:latin typeface="Gill Sans MT" panose="020B0502020104020203" pitchFamily="34" charset="0"/>
              </a:rPr>
              <a:t>Repeatedly texting or </a:t>
            </a:r>
            <a:r>
              <a:rPr lang="en-SG" sz="1800" b="0" i="0" dirty="0">
                <a:effectLst/>
                <a:latin typeface="Gill Sans MT" panose="020B0502020104020203" pitchFamily="34" charset="0"/>
              </a:rPr>
              <a:t>emailing hurtful messages to another person.</a:t>
            </a:r>
          </a:p>
          <a:p>
            <a:pPr lvl="1"/>
            <a:r>
              <a:rPr lang="en-SG" sz="1800" b="0" i="0" dirty="0">
                <a:effectLst/>
                <a:latin typeface="Gill Sans MT" panose="020B0502020104020203" pitchFamily="34" charset="0"/>
              </a:rPr>
              <a:t>Spreading derogatory lies about another person.</a:t>
            </a:r>
          </a:p>
          <a:p>
            <a:pPr lvl="1"/>
            <a:r>
              <a:rPr lang="en-SG" sz="1800" b="0" i="0" dirty="0">
                <a:effectLst/>
                <a:latin typeface="Gill Sans MT" panose="020B0502020104020203" pitchFamily="34" charset="0"/>
              </a:rPr>
              <a:t>Tricking someone into revealing highly personal information.</a:t>
            </a:r>
          </a:p>
          <a:p>
            <a:pPr lvl="1"/>
            <a:r>
              <a:rPr lang="en-SG" sz="1800" b="0" i="0" dirty="0">
                <a:effectLst/>
                <a:latin typeface="Gill Sans MT" panose="020B0502020104020203" pitchFamily="34" charset="0"/>
              </a:rPr>
              <a:t>“Outing” or revealing someone’s secrets online.</a:t>
            </a:r>
            <a:endParaRPr lang="en-SG" sz="1800" dirty="0">
              <a:latin typeface="Gill Sans MT" panose="020B0502020104020203" pitchFamily="34" charset="0"/>
            </a:endParaRPr>
          </a:p>
          <a:p>
            <a:pPr lvl="1"/>
            <a:r>
              <a:rPr lang="en-SG" sz="1800" b="0" i="0" dirty="0">
                <a:effectLst/>
                <a:latin typeface="Gill Sans MT" panose="020B0502020104020203" pitchFamily="34" charset="0"/>
              </a:rPr>
              <a:t>Posting embarrassing photographs or videos of other people without their consent.</a:t>
            </a:r>
          </a:p>
          <a:p>
            <a:pPr lvl="1"/>
            <a:r>
              <a:rPr lang="en-SG" sz="1800" b="0" i="0" dirty="0">
                <a:effectLst/>
                <a:latin typeface="Gill Sans MT" panose="020B0502020104020203" pitchFamily="34" charset="0"/>
              </a:rPr>
              <a:t>Impersonating someone else online in order to damage that person’s reputation. </a:t>
            </a:r>
          </a:p>
          <a:p>
            <a:pPr lvl="1"/>
            <a:r>
              <a:rPr lang="en-SG" sz="1800" b="0" i="0" dirty="0">
                <a:effectLst/>
                <a:latin typeface="Gill Sans MT" panose="020B0502020104020203" pitchFamily="34" charset="0"/>
              </a:rPr>
              <a:t>Threatening or creating significant fear in another person</a:t>
            </a:r>
          </a:p>
          <a:p>
            <a:r>
              <a:rPr lang="en-SG" sz="2200" dirty="0">
                <a:latin typeface="Gill Sans MT" panose="020B0502020104020203" pitchFamily="34" charset="0"/>
              </a:rPr>
              <a:t>Effects (short/long-term)?</a:t>
            </a:r>
          </a:p>
          <a:p>
            <a:r>
              <a:rPr lang="en-SG" sz="2200" dirty="0">
                <a:latin typeface="Gill Sans MT" panose="020B0502020104020203" pitchFamily="34" charset="0"/>
              </a:rPr>
              <a:t>Actions to take as a victims to cyberbullying or as a bystander/friend to a victim?</a:t>
            </a:r>
          </a:p>
        </p:txBody>
      </p:sp>
      <p:sp>
        <p:nvSpPr>
          <p:cNvPr id="4" name="Slide Number Placeholder 3">
            <a:extLst>
              <a:ext uri="{FF2B5EF4-FFF2-40B4-BE49-F238E27FC236}">
                <a16:creationId xmlns:a16="http://schemas.microsoft.com/office/drawing/2014/main" id="{0C953726-028E-7AE7-4B64-9F3590E9653C}"/>
              </a:ext>
            </a:extLst>
          </p:cNvPr>
          <p:cNvSpPr>
            <a:spLocks noGrp="1"/>
          </p:cNvSpPr>
          <p:nvPr>
            <p:ph type="sldNum" sz="quarter" idx="12"/>
          </p:nvPr>
        </p:nvSpPr>
        <p:spPr/>
        <p:txBody>
          <a:bodyPr/>
          <a:lstStyle/>
          <a:p>
            <a:fld id="{8E6562B1-0B0F-0246-9532-09536BC2AE59}" type="slidenum">
              <a:rPr lang="en-US" smtClean="0"/>
              <a:t>8</a:t>
            </a:fld>
            <a:endParaRPr lang="en-US"/>
          </a:p>
        </p:txBody>
      </p:sp>
    </p:spTree>
    <p:extLst>
      <p:ext uri="{BB962C8B-B14F-4D97-AF65-F5344CB8AC3E}">
        <p14:creationId xmlns:p14="http://schemas.microsoft.com/office/powerpoint/2010/main" val="2419284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B98DA-3C8A-60EB-0AC1-DC8BEF3C64E3}"/>
              </a:ext>
            </a:extLst>
          </p:cNvPr>
          <p:cNvSpPr>
            <a:spLocks noGrp="1"/>
          </p:cNvSpPr>
          <p:nvPr>
            <p:ph type="title"/>
          </p:nvPr>
        </p:nvSpPr>
        <p:spPr>
          <a:xfrm>
            <a:off x="457200" y="149666"/>
            <a:ext cx="8229600" cy="1143000"/>
          </a:xfrm>
        </p:spPr>
        <p:txBody>
          <a:bodyPr/>
          <a:lstStyle/>
          <a:p>
            <a:pPr algn="ctr"/>
            <a:r>
              <a:rPr lang="en-SG" dirty="0">
                <a:latin typeface="Gill Sans MT" panose="020B0502020104020203" pitchFamily="34" charset="0"/>
              </a:rPr>
              <a:t>Informational Privacy</a:t>
            </a:r>
          </a:p>
        </p:txBody>
      </p:sp>
      <p:sp>
        <p:nvSpPr>
          <p:cNvPr id="3" name="Content Placeholder 2">
            <a:extLst>
              <a:ext uri="{FF2B5EF4-FFF2-40B4-BE49-F238E27FC236}">
                <a16:creationId xmlns:a16="http://schemas.microsoft.com/office/drawing/2014/main" id="{53F48841-FDBD-0F32-7980-7D91F607B7E6}"/>
              </a:ext>
            </a:extLst>
          </p:cNvPr>
          <p:cNvSpPr>
            <a:spLocks noGrp="1"/>
          </p:cNvSpPr>
          <p:nvPr>
            <p:ph idx="1"/>
          </p:nvPr>
        </p:nvSpPr>
        <p:spPr>
          <a:xfrm>
            <a:off x="302004" y="1082180"/>
            <a:ext cx="8640660" cy="4683138"/>
          </a:xfrm>
        </p:spPr>
        <p:txBody>
          <a:bodyPr>
            <a:normAutofit/>
          </a:bodyPr>
          <a:lstStyle/>
          <a:p>
            <a:r>
              <a:rPr lang="en-SG" sz="2400" dirty="0">
                <a:latin typeface="Gill Sans MT" panose="020B0502020104020203" pitchFamily="34" charset="0"/>
              </a:rPr>
              <a:t>Digital and online technologies affect informational privacy: confidentiality, anonymity, data protection and secrecy of facts about persons.</a:t>
            </a:r>
          </a:p>
        </p:txBody>
      </p:sp>
      <p:sp>
        <p:nvSpPr>
          <p:cNvPr id="4" name="Slide Number Placeholder 3">
            <a:extLst>
              <a:ext uri="{FF2B5EF4-FFF2-40B4-BE49-F238E27FC236}">
                <a16:creationId xmlns:a16="http://schemas.microsoft.com/office/drawing/2014/main" id="{89756B37-40C4-EB7B-988F-B64FF1EB682E}"/>
              </a:ext>
            </a:extLst>
          </p:cNvPr>
          <p:cNvSpPr>
            <a:spLocks noGrp="1"/>
          </p:cNvSpPr>
          <p:nvPr>
            <p:ph type="sldNum" sz="quarter" idx="12"/>
          </p:nvPr>
        </p:nvSpPr>
        <p:spPr/>
        <p:txBody>
          <a:bodyPr/>
          <a:lstStyle/>
          <a:p>
            <a:fld id="{8E6562B1-0B0F-0246-9532-09536BC2AE59}" type="slidenum">
              <a:rPr lang="en-US" smtClean="0"/>
              <a:t>9</a:t>
            </a:fld>
            <a:endParaRPr lang="en-US"/>
          </a:p>
        </p:txBody>
      </p:sp>
      <p:pic>
        <p:nvPicPr>
          <p:cNvPr id="6" name="Picture 5">
            <a:extLst>
              <a:ext uri="{FF2B5EF4-FFF2-40B4-BE49-F238E27FC236}">
                <a16:creationId xmlns:a16="http://schemas.microsoft.com/office/drawing/2014/main" id="{EFA38960-9824-ED9D-3AC2-A9E8F89E62FD}"/>
              </a:ext>
            </a:extLst>
          </p:cNvPr>
          <p:cNvPicPr>
            <a:picLocks noChangeAspect="1"/>
          </p:cNvPicPr>
          <p:nvPr/>
        </p:nvPicPr>
        <p:blipFill>
          <a:blip r:embed="rId2"/>
          <a:stretch>
            <a:fillRect/>
          </a:stretch>
        </p:blipFill>
        <p:spPr>
          <a:xfrm>
            <a:off x="48271" y="3495947"/>
            <a:ext cx="4429182" cy="2861835"/>
          </a:xfrm>
          <a:prstGeom prst="rect">
            <a:avLst/>
          </a:prstGeom>
        </p:spPr>
      </p:pic>
      <p:pic>
        <p:nvPicPr>
          <p:cNvPr id="8" name="Picture 7">
            <a:extLst>
              <a:ext uri="{FF2B5EF4-FFF2-40B4-BE49-F238E27FC236}">
                <a16:creationId xmlns:a16="http://schemas.microsoft.com/office/drawing/2014/main" id="{C5B26619-9AB5-8B1D-E97D-DBE735F021B9}"/>
              </a:ext>
            </a:extLst>
          </p:cNvPr>
          <p:cNvPicPr>
            <a:picLocks noChangeAspect="1"/>
          </p:cNvPicPr>
          <p:nvPr/>
        </p:nvPicPr>
        <p:blipFill>
          <a:blip r:embed="rId3"/>
          <a:stretch>
            <a:fillRect/>
          </a:stretch>
        </p:blipFill>
        <p:spPr>
          <a:xfrm>
            <a:off x="4166862" y="1971413"/>
            <a:ext cx="4580948" cy="2608976"/>
          </a:xfrm>
          <a:prstGeom prst="rect">
            <a:avLst/>
          </a:prstGeom>
        </p:spPr>
      </p:pic>
      <p:sp>
        <p:nvSpPr>
          <p:cNvPr id="10" name="TextBox 9">
            <a:extLst>
              <a:ext uri="{FF2B5EF4-FFF2-40B4-BE49-F238E27FC236}">
                <a16:creationId xmlns:a16="http://schemas.microsoft.com/office/drawing/2014/main" id="{6D9E0A70-F3F8-FA8E-F602-A28E65701661}"/>
              </a:ext>
            </a:extLst>
          </p:cNvPr>
          <p:cNvSpPr txBox="1"/>
          <p:nvPr/>
        </p:nvSpPr>
        <p:spPr>
          <a:xfrm>
            <a:off x="4453499" y="4859917"/>
            <a:ext cx="4572000" cy="1200329"/>
          </a:xfrm>
          <a:prstGeom prst="rect">
            <a:avLst/>
          </a:prstGeom>
          <a:noFill/>
        </p:spPr>
        <p:txBody>
          <a:bodyPr wrap="square">
            <a:spAutoFit/>
          </a:bodyPr>
          <a:lstStyle/>
          <a:p>
            <a:r>
              <a:rPr lang="en-SG" b="0" i="0" dirty="0">
                <a:effectLst/>
                <a:latin typeface="Gill Sans MT" panose="020B0502020104020203" pitchFamily="34" charset="0"/>
              </a:rPr>
              <a:t>What’s so bad about not having informational privacy? </a:t>
            </a:r>
          </a:p>
          <a:p>
            <a:r>
              <a:rPr lang="en-SG" b="0" i="0" dirty="0">
                <a:effectLst/>
                <a:latin typeface="Gill Sans MT" panose="020B0502020104020203" pitchFamily="34" charset="0"/>
              </a:rPr>
              <a:t>What negative outcomes could befall someone who loses informational privacy</a:t>
            </a:r>
            <a:endParaRPr lang="en-SG" dirty="0">
              <a:latin typeface="Gill Sans MT" panose="020B0502020104020203" pitchFamily="34" charset="0"/>
            </a:endParaRPr>
          </a:p>
        </p:txBody>
      </p:sp>
    </p:spTree>
    <p:extLst>
      <p:ext uri="{BB962C8B-B14F-4D97-AF65-F5344CB8AC3E}">
        <p14:creationId xmlns:p14="http://schemas.microsoft.com/office/powerpoint/2010/main" val="3706882844"/>
      </p:ext>
    </p:extLst>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heme1" id="{D6EBCBD2-0AED-4307-9DB9-AC897D9A3B2D}" vid="{E2A88710-728B-449B-9470-7836A5BE7D46}"/>
    </a:ext>
  </a:extLst>
</a:theme>
</file>

<file path=docProps/app.xml><?xml version="1.0" encoding="utf-8"?>
<Properties xmlns="http://schemas.openxmlformats.org/officeDocument/2006/extended-properties" xmlns:vt="http://schemas.openxmlformats.org/officeDocument/2006/docPropsVTypes">
  <Template>Theme1</Template>
  <TotalTime>5695</TotalTime>
  <Words>908</Words>
  <Application>Microsoft Office PowerPoint</Application>
  <PresentationFormat>On-screen Show (4:3)</PresentationFormat>
  <Paragraphs>96</Paragraphs>
  <Slides>13</Slides>
  <Notes>0</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Gill Sans MT</vt:lpstr>
      <vt:lpstr>Segoe UI</vt:lpstr>
      <vt:lpstr>Verdana</vt:lpstr>
      <vt:lpstr>Theme1</vt:lpstr>
      <vt:lpstr>Module 5: Principles of Data Ethics</vt:lpstr>
      <vt:lpstr>Overview</vt:lpstr>
      <vt:lpstr>Data Ethics and Digital Ethics</vt:lpstr>
      <vt:lpstr>Principles of Data Ethics</vt:lpstr>
      <vt:lpstr>Principles of Data Ethics</vt:lpstr>
      <vt:lpstr>Utilitarianism</vt:lpstr>
      <vt:lpstr>Why do we need data/digital ethics?</vt:lpstr>
      <vt:lpstr>Cyberbullying</vt:lpstr>
      <vt:lpstr>Informational Privacy</vt:lpstr>
      <vt:lpstr>Whistleblowing</vt:lpstr>
      <vt:lpstr>When should one whistle-blow?</vt:lpstr>
      <vt:lpstr>When should one whistle-blow?</vt:lpstr>
      <vt:lpstr>Tutorial Activities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5: Principles of Data Ethics</dc:title>
  <dc:creator>Vidya Sudarshan (Dr)</dc:creator>
  <cp:lastModifiedBy>Vidya Sudarshan (Dr)</cp:lastModifiedBy>
  <cp:revision>14</cp:revision>
  <dcterms:created xsi:type="dcterms:W3CDTF">2023-03-06T05:08:54Z</dcterms:created>
  <dcterms:modified xsi:type="dcterms:W3CDTF">2024-03-09T09:43:06Z</dcterms:modified>
</cp:coreProperties>
</file>