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sldIdLst>
    <p:sldId id="257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C859-3C94-4FC5-84EF-FE0F486219A4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4739-8340-46B6-BA98-1525F7C46FAB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414-6263-4F0E-B23B-F376ED1760B9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3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2968-F760-4ABD-8489-A740FDF136FB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9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94756"/>
            <a:ext cx="4040188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49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94756"/>
            <a:ext cx="4041775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5EA9-2034-40E0-B8AB-58BE9103E776}" type="datetime1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5EED-F367-4D5C-8C76-F9A8037EFE47}" type="datetime1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AA04-BB53-48FD-91FB-91EB764F25AE}" type="datetime1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618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8618"/>
            <a:ext cx="5111750" cy="53982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25147"/>
            <a:ext cx="3008313" cy="40616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D987-4DED-4DA7-8798-A77A09746EAF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8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C29E-D0A0-47E4-9625-0C1722A22A7F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9194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153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782AF0E9-645C-47C9-BC5C-F1986B4F31E4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153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153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9144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9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58E8-7FF7-DB04-9DF1-0CE3C33FE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dirty="0">
                <a:latin typeface="Gill Sans MT" panose="020B0502020104020203" pitchFamily="34" charset="0"/>
              </a:rPr>
              <a:t>Module 6: Intellectual Properties, Rights and Data Privacy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7ADE1-09BB-46D0-8C7D-26C7CAC15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Gill Sans MT" panose="020B0502020104020203" pitchFamily="34" charset="0"/>
              </a:rPr>
              <a:t>Week 9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1084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E249-6C68-2BB7-1DA1-56791380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87" y="290363"/>
            <a:ext cx="8229600" cy="1143000"/>
          </a:xfrm>
        </p:spPr>
        <p:txBody>
          <a:bodyPr/>
          <a:lstStyle/>
          <a:p>
            <a:pPr algn="ctr"/>
            <a:r>
              <a:rPr lang="en-SG" dirty="0">
                <a:latin typeface="Gill Sans MT" panose="020B0502020104020203" pitchFamily="34" charset="0"/>
              </a:rPr>
              <a:t>Module 6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59566-5D3D-E764-9D1B-9E0F7C8C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87" y="1660634"/>
            <a:ext cx="8345213" cy="41046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SG" sz="2000" b="1" kern="0" dirty="0">
                <a:effectLst/>
                <a:latin typeface="Gill Sans MT" panose="020B0502020104020203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Lesson Overview</a:t>
            </a:r>
            <a:endParaRPr lang="en-SG" sz="2000" b="1" kern="0" dirty="0">
              <a:effectLst/>
              <a:latin typeface="Gill Sans MT" panose="020B0502020104020203" pitchFamily="34" charset="0"/>
              <a:ea typeface="Open Sans" panose="020B0606030504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SG" sz="2000" dirty="0">
                <a:effectLst/>
                <a:latin typeface="Gill Sans MT" panose="020B0502020104020203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In this week’s activity, students will learn the concepts of complying with different types of IP(s) during digital creation and solutioning, and rules of licenses for digital content. </a:t>
            </a:r>
            <a:endParaRPr lang="en-SG" sz="2000" dirty="0">
              <a:effectLst/>
              <a:latin typeface="Gill Sans MT" panose="020B05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SG" sz="2000" b="1" u="sng" dirty="0">
                <a:effectLst/>
                <a:latin typeface="Gill Sans MT" panose="020B0502020104020203" pitchFamily="34" charset="0"/>
                <a:ea typeface="Arial" panose="020B0604020202020204" pitchFamily="34" charset="0"/>
              </a:rPr>
              <a:t>Activity 1: What copyright protects.</a:t>
            </a:r>
          </a:p>
          <a:p>
            <a:pPr marL="0" indent="0">
              <a:buNone/>
            </a:pPr>
            <a:endParaRPr lang="en-SG" sz="2000" b="1" u="sng" dirty="0">
              <a:latin typeface="Gill Sans MT" panose="020B05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SG" sz="2000" b="1" u="sng" dirty="0">
                <a:effectLst/>
                <a:latin typeface="Gill Sans MT" panose="020B0502020104020203" pitchFamily="34" charset="0"/>
                <a:ea typeface="Arial" panose="020B0604020202020204" pitchFamily="34" charset="0"/>
              </a:rPr>
              <a:t>Activity 2: Intellectual Property Rights in digital design.</a:t>
            </a:r>
          </a:p>
          <a:p>
            <a:pPr marL="0" indent="0">
              <a:buNone/>
            </a:pPr>
            <a:endParaRPr lang="en-SG" sz="2000" b="1" u="sng" dirty="0">
              <a:latin typeface="Gill Sans MT" panose="020B05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SG" sz="2000" b="1" u="sng" dirty="0">
                <a:effectLst/>
                <a:latin typeface="Gill Sans MT" panose="020B0502020104020203" pitchFamily="34" charset="0"/>
                <a:ea typeface="Arial" panose="020B0604020202020204" pitchFamily="34" charset="0"/>
              </a:rPr>
              <a:t>Activity 3: IP Ownership and Dealing.</a:t>
            </a:r>
          </a:p>
          <a:p>
            <a:pPr marL="0" indent="0">
              <a:buNone/>
            </a:pPr>
            <a:endParaRPr lang="en-SG" sz="2000" b="1" u="sng" dirty="0">
              <a:latin typeface="Gill Sans MT" panose="020B05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SG" sz="2000" b="1" u="sng" dirty="0">
                <a:effectLst/>
                <a:latin typeface="Gill Sans MT" panose="020B0502020104020203" pitchFamily="34" charset="0"/>
                <a:ea typeface="Arial" panose="020B0604020202020204" pitchFamily="34" charset="0"/>
              </a:rPr>
              <a:t>Activity 4: Licensing Matters.</a:t>
            </a:r>
            <a:endParaRPr lang="en-SG" sz="2000" dirty="0">
              <a:effectLst/>
              <a:latin typeface="Gill Sans MT" panose="020B05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SG" sz="2000" dirty="0">
              <a:effectLst/>
              <a:latin typeface="Gill Sans MT" panose="020B05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SG" sz="2000" dirty="0">
              <a:effectLst/>
              <a:latin typeface="Gill Sans MT" panose="020B05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SG" sz="2000" dirty="0">
              <a:effectLst/>
              <a:latin typeface="Gill Sans MT" panose="020B0502020104020203" pitchFamily="34" charset="0"/>
              <a:ea typeface="Arial" panose="020B0604020202020204" pitchFamily="34" charset="0"/>
            </a:endParaRPr>
          </a:p>
          <a:p>
            <a:endParaRPr lang="en-SG" sz="36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E838D-F459-576A-BE73-C041DFEB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124D-177C-836F-9988-1A420A8B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7350-AAB8-9A83-E80C-00187F12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SG" dirty="0">
                <a:latin typeface="Gill Sans MT" panose="020B0502020104020203" pitchFamily="34" charset="0"/>
              </a:rPr>
              <a:t>What is IP? And Different types of IPs?</a:t>
            </a:r>
          </a:p>
          <a:p>
            <a:r>
              <a:rPr lang="en-SG" dirty="0">
                <a:latin typeface="Gill Sans MT" panose="020B0502020104020203" pitchFamily="34" charset="0"/>
              </a:rPr>
              <a:t>Why IP is required?</a:t>
            </a:r>
          </a:p>
          <a:p>
            <a:r>
              <a:rPr lang="en-SG" dirty="0">
                <a:latin typeface="Gill Sans MT" panose="020B0502020104020203" pitchFamily="34" charset="0"/>
              </a:rPr>
              <a:t>Copyright </a:t>
            </a:r>
          </a:p>
          <a:p>
            <a:pPr lvl="1"/>
            <a:r>
              <a:rPr lang="en-SG" dirty="0">
                <a:latin typeface="Gill Sans MT" panose="020B0502020104020203" pitchFamily="34" charset="0"/>
              </a:rPr>
              <a:t>criteria for this IP? Items eligible for this IP</a:t>
            </a:r>
          </a:p>
          <a:p>
            <a:pPr lvl="1"/>
            <a:r>
              <a:rPr lang="en-SG" dirty="0">
                <a:latin typeface="Gill Sans MT" panose="020B0502020104020203" pitchFamily="34" charset="0"/>
              </a:rPr>
              <a:t>Unprotectable matter</a:t>
            </a:r>
          </a:p>
          <a:p>
            <a:pPr lvl="1"/>
            <a:r>
              <a:rPr lang="en-SG" dirty="0">
                <a:latin typeface="Gill Sans MT" panose="020B0502020104020203" pitchFamily="34" charset="0"/>
              </a:rPr>
              <a:t>Copyright law in Singapore</a:t>
            </a:r>
          </a:p>
          <a:p>
            <a:pPr lvl="1"/>
            <a:r>
              <a:rPr lang="en-SG" dirty="0">
                <a:latin typeface="Gill Sans MT" panose="020B0502020104020203" pitchFamily="34" charset="0"/>
              </a:rPr>
              <a:t>Exclusive Rights in Copyright and Overlapping Copyright</a:t>
            </a:r>
          </a:p>
          <a:p>
            <a:pPr lvl="1"/>
            <a:r>
              <a:rPr lang="en-SG" dirty="0">
                <a:latin typeface="Gill Sans MT" panose="020B0502020104020203" pitchFamily="34" charset="0"/>
              </a:rPr>
              <a:t>Duration of Copyright/ Owner of Copyright</a:t>
            </a:r>
          </a:p>
          <a:p>
            <a:pPr lvl="1"/>
            <a:r>
              <a:rPr lang="en-SG" dirty="0">
                <a:latin typeface="Gill Sans MT" panose="020B0502020104020203" pitchFamily="34" charset="0"/>
              </a:rPr>
              <a:t>Licensing and Assignment</a:t>
            </a:r>
          </a:p>
          <a:p>
            <a:pPr marL="0" indent="0">
              <a:buNone/>
            </a:pPr>
            <a:endParaRPr lang="en-SG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64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EC71-E498-9248-06E5-FBAE7873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073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SG" sz="3600" dirty="0">
                <a:latin typeface="Gill Sans MT" panose="020B0502020104020203" pitchFamily="34" charset="0"/>
              </a:rPr>
              <a:t>Intellectual Properties (IPs) and Why it is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406C-3374-64D8-D74B-F6A0249FF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24" y="1371074"/>
            <a:ext cx="8774884" cy="4809424"/>
          </a:xfrm>
        </p:spPr>
        <p:txBody>
          <a:bodyPr>
            <a:normAutofit fontScale="92500" lnSpcReduction="10000"/>
          </a:bodyPr>
          <a:lstStyle/>
          <a:p>
            <a:r>
              <a:rPr lang="en-SG" sz="2400" dirty="0">
                <a:latin typeface="Gill Sans MT" panose="020B0502020104020203" pitchFamily="34" charset="0"/>
              </a:rPr>
              <a:t>Legal rights protecting new creations – inventions, designs, music, books and many more as long as they in meet the eligible criteria.</a:t>
            </a:r>
          </a:p>
          <a:p>
            <a:endParaRPr lang="en-SG" sz="2400" dirty="0">
              <a:latin typeface="Gill Sans MT" panose="020B0502020104020203" pitchFamily="34" charset="0"/>
            </a:endParaRPr>
          </a:p>
          <a:p>
            <a:r>
              <a:rPr lang="en-SG" sz="2400" dirty="0">
                <a:latin typeface="Gill Sans MT" panose="020B0502020104020203" pitchFamily="34" charset="0"/>
              </a:rPr>
              <a:t>IP law gives legal rights to IP creators, allowing them to control and exploit the use of their IP for a specific period of time.</a:t>
            </a:r>
          </a:p>
          <a:p>
            <a:endParaRPr lang="en-SG" sz="2400" dirty="0">
              <a:latin typeface="Gill Sans MT" panose="020B0502020104020203" pitchFamily="34" charset="0"/>
            </a:endParaRPr>
          </a:p>
          <a:p>
            <a:r>
              <a:rPr lang="en-SG" sz="2400" dirty="0">
                <a:latin typeface="Gill Sans MT" panose="020B0502020104020203" pitchFamily="34" charset="0"/>
              </a:rPr>
              <a:t>Provides motivation for creators</a:t>
            </a:r>
          </a:p>
          <a:p>
            <a:endParaRPr lang="en-SG" sz="2400" dirty="0">
              <a:latin typeface="Gill Sans MT" panose="020B0502020104020203" pitchFamily="34" charset="0"/>
            </a:endParaRPr>
          </a:p>
          <a:p>
            <a:r>
              <a:rPr lang="en-SG" sz="2400" dirty="0">
                <a:latin typeface="Gill Sans MT" panose="020B0502020104020203" pitchFamily="34" charset="0"/>
              </a:rPr>
              <a:t>Encourages constant creation and innovation</a:t>
            </a:r>
          </a:p>
          <a:p>
            <a:endParaRPr lang="en-SG" sz="2400" dirty="0">
              <a:latin typeface="Gill Sans MT" panose="020B0502020104020203" pitchFamily="34" charset="0"/>
            </a:endParaRPr>
          </a:p>
          <a:p>
            <a:r>
              <a:rPr lang="en-SG" sz="2400" dirty="0">
                <a:latin typeface="Gill Sans MT" panose="020B0502020104020203" pitchFamily="34" charset="0"/>
              </a:rPr>
              <a:t>Allows creators to exploit their work for commercial gain</a:t>
            </a:r>
          </a:p>
          <a:p>
            <a:endParaRPr lang="en-SG" sz="2400" dirty="0">
              <a:latin typeface="Gill Sans MT" panose="020B0502020104020203" pitchFamily="34" charset="0"/>
            </a:endParaRPr>
          </a:p>
          <a:p>
            <a:r>
              <a:rPr lang="en-SG" sz="2400" dirty="0">
                <a:latin typeface="Gill Sans MT" panose="020B0502020104020203" pitchFamily="34" charset="0"/>
              </a:rPr>
              <a:t>Allows creators to defend their work from infringement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7C998-CBD2-ED8D-CE60-56F1B6FD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70CD-B947-3BB3-7279-2EFB4B3C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96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SG" sz="3600" dirty="0">
                <a:latin typeface="Gill Sans MT" panose="020B0502020104020203" pitchFamily="34" charset="0"/>
              </a:rPr>
              <a:t>Different Types of 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90E8-ECE1-727D-8179-3A1ADB70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B43E8-D61A-9BE9-A116-9D0F22BC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9C8D0-F6F6-5B24-CF43-D408AA18F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781"/>
            <a:ext cx="9144000" cy="456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2394-F31A-7B27-F78A-2C4AF77D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002"/>
            <a:ext cx="8229600" cy="841954"/>
          </a:xfrm>
        </p:spPr>
        <p:txBody>
          <a:bodyPr/>
          <a:lstStyle/>
          <a:p>
            <a:pPr algn="ctr"/>
            <a:r>
              <a:rPr lang="en-SG" dirty="0">
                <a:latin typeface="Gill Sans MT" panose="020B0502020104020203" pitchFamily="34" charset="0"/>
              </a:rPr>
              <a:t>Copyright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5F65-A079-CE25-E9A3-C94988A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" y="1518408"/>
            <a:ext cx="8594521" cy="4246910"/>
          </a:xfrm>
        </p:spPr>
        <p:txBody>
          <a:bodyPr>
            <a:normAutofit fontScale="92500"/>
          </a:bodyPr>
          <a:lstStyle/>
          <a:p>
            <a:r>
              <a:rPr lang="en-SG" sz="2800" dirty="0">
                <a:latin typeface="Gill Sans MT" panose="020B0502020104020203" pitchFamily="34" charset="0"/>
              </a:rPr>
              <a:t>The right to prevent the unauthorised copying of others creations.</a:t>
            </a:r>
          </a:p>
          <a:p>
            <a:r>
              <a:rPr lang="en-SG" sz="2800" dirty="0">
                <a:latin typeface="Gill Sans MT" panose="020B0502020104020203" pitchFamily="34" charset="0"/>
              </a:rPr>
              <a:t>Gives bundle of exclusive rights to the copyright owner. And allows owners to enforce their rights against infringement.</a:t>
            </a:r>
          </a:p>
          <a:p>
            <a:r>
              <a:rPr lang="en-SG" sz="2800" dirty="0">
                <a:latin typeface="Gill Sans MT" panose="020B0502020104020203" pitchFamily="34" charset="0"/>
              </a:rPr>
              <a:t>Basic Criteria:</a:t>
            </a:r>
          </a:p>
          <a:p>
            <a:pPr lvl="1"/>
            <a:r>
              <a:rPr lang="en-SG" sz="2400" dirty="0">
                <a:latin typeface="Gill Sans MT" panose="020B0502020104020203" pitchFamily="34" charset="0"/>
              </a:rPr>
              <a:t>Falls within the categories of protection</a:t>
            </a:r>
          </a:p>
          <a:p>
            <a:pPr lvl="1"/>
            <a:r>
              <a:rPr lang="en-SG" sz="2400" dirty="0">
                <a:latin typeface="Gill Sans MT" panose="020B0502020104020203" pitchFamily="34" charset="0"/>
              </a:rPr>
              <a:t>Fixed in tangible form</a:t>
            </a:r>
          </a:p>
          <a:p>
            <a:pPr lvl="1"/>
            <a:r>
              <a:rPr lang="en-SG" sz="2400" dirty="0">
                <a:latin typeface="Gill Sans MT" panose="020B0502020104020203" pitchFamily="34" charset="0"/>
              </a:rPr>
              <a:t>Original – work was created independently by the author</a:t>
            </a:r>
          </a:p>
          <a:p>
            <a:pPr lvl="1"/>
            <a:r>
              <a:rPr lang="en-SG" sz="2400" dirty="0">
                <a:latin typeface="Gill Sans MT" panose="020B0502020104020203" pitchFamily="34" charset="0"/>
              </a:rPr>
              <a:t>Author/creator is a Citizen of that country or hold a valid eligible visa</a:t>
            </a:r>
          </a:p>
          <a:p>
            <a:endParaRPr lang="en-SG" sz="28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61B-FEA7-ADFC-BCF4-9B8F6C34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9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CD02-1E3A-87F0-B355-6C3B75FA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00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SG" sz="3600" dirty="0">
                <a:latin typeface="Gill Sans MT" panose="020B0502020104020203" pitchFamily="34" charset="0"/>
              </a:rPr>
              <a:t>Unprotectable Matter – Not eligible for copyright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B9EF-DCBC-3886-0157-705AD211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9" y="1501629"/>
            <a:ext cx="8506436" cy="4555221"/>
          </a:xfrm>
        </p:spPr>
        <p:txBody>
          <a:bodyPr>
            <a:normAutofit fontScale="85000" lnSpcReduction="10000"/>
          </a:bodyPr>
          <a:lstStyle/>
          <a:p>
            <a:r>
              <a:rPr lang="en-SG" sz="2800" dirty="0">
                <a:latin typeface="Gill Sans MT" panose="020B0502020104020203" pitchFamily="34" charset="0"/>
              </a:rPr>
              <a:t>Ideas and concepts</a:t>
            </a:r>
          </a:p>
          <a:p>
            <a:endParaRPr lang="en-SG" sz="2800" dirty="0">
              <a:latin typeface="Gill Sans MT" panose="020B0502020104020203" pitchFamily="34" charset="0"/>
            </a:endParaRPr>
          </a:p>
          <a:p>
            <a:r>
              <a:rPr lang="en-SG" sz="2800" dirty="0">
                <a:latin typeface="Gill Sans MT" panose="020B0502020104020203" pitchFamily="34" charset="0"/>
              </a:rPr>
              <a:t>Discoveries </a:t>
            </a:r>
          </a:p>
          <a:p>
            <a:endParaRPr lang="en-SG" sz="2800" dirty="0">
              <a:latin typeface="Gill Sans MT" panose="020B0502020104020203" pitchFamily="34" charset="0"/>
            </a:endParaRPr>
          </a:p>
          <a:p>
            <a:r>
              <a:rPr lang="en-SG" sz="2800" dirty="0">
                <a:latin typeface="Gill Sans MT" panose="020B0502020104020203" pitchFamily="34" charset="0"/>
              </a:rPr>
              <a:t>Procedures</a:t>
            </a:r>
          </a:p>
          <a:p>
            <a:endParaRPr lang="en-SG" sz="2800" dirty="0">
              <a:latin typeface="Gill Sans MT" panose="020B0502020104020203" pitchFamily="34" charset="0"/>
            </a:endParaRPr>
          </a:p>
          <a:p>
            <a:r>
              <a:rPr lang="en-SG" sz="2800" dirty="0">
                <a:latin typeface="Gill Sans MT" panose="020B0502020104020203" pitchFamily="34" charset="0"/>
              </a:rPr>
              <a:t>Methods</a:t>
            </a:r>
          </a:p>
          <a:p>
            <a:endParaRPr lang="en-SG" sz="2800" dirty="0">
              <a:latin typeface="Gill Sans MT" panose="020B0502020104020203" pitchFamily="34" charset="0"/>
            </a:endParaRPr>
          </a:p>
          <a:p>
            <a:r>
              <a:rPr lang="en-SG" sz="2800" dirty="0">
                <a:latin typeface="Gill Sans MT" panose="020B0502020104020203" pitchFamily="34" charset="0"/>
              </a:rPr>
              <a:t>Any subject matter that has not been reduced to a tangible form</a:t>
            </a:r>
          </a:p>
          <a:p>
            <a:endParaRPr lang="en-SG" sz="2800" dirty="0">
              <a:latin typeface="Gill Sans MT" panose="020B0502020104020203" pitchFamily="34" charset="0"/>
            </a:endParaRPr>
          </a:p>
          <a:p>
            <a:r>
              <a:rPr lang="en-SG" sz="2800" dirty="0">
                <a:latin typeface="Gill Sans MT" panose="020B0502020104020203" pitchFamily="34" charset="0"/>
              </a:rPr>
              <a:t>Works in the public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EA720-7A57-B847-2F2A-D4659A93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2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6971-65D8-C634-9AD9-53F2956D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937"/>
            <a:ext cx="8229600" cy="504561"/>
          </a:xfrm>
        </p:spPr>
        <p:txBody>
          <a:bodyPr>
            <a:noAutofit/>
          </a:bodyPr>
          <a:lstStyle/>
          <a:p>
            <a:pPr algn="ctr"/>
            <a:r>
              <a:rPr lang="en-SG" sz="2800" dirty="0">
                <a:latin typeface="Gill Sans MT" panose="020B0502020104020203" pitchFamily="34" charset="0"/>
              </a:rPr>
              <a:t>Exclusive Rights in Copyright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2EE1D-C453-BA8A-E9EC-B3FE0521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1291906"/>
            <a:ext cx="8774884" cy="4888592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AC12E-2FE5-9EDA-E78D-865870CB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79FFA-E48A-DB07-5045-48D645EC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408"/>
            <a:ext cx="9144000" cy="3389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6C96DC-99EF-032A-2922-83352A3D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6992"/>
            <a:ext cx="9144000" cy="24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0F9E-113A-D77B-DBFA-3A6BD65D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96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SG" sz="3600" dirty="0">
                <a:latin typeface="Gill Sans MT" panose="020B0502020104020203" pitchFamily="34" charset="0"/>
              </a:rPr>
              <a:t>Duration of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C381-E831-2C02-C3B2-C4F46F50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815D8-DFFF-DAD1-91BA-8A31E8D8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467F3-A4B8-BDD6-69C7-E771198C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0" y="1342721"/>
            <a:ext cx="8835862" cy="41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5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5773-AB0D-47B4-1F32-002FBBE0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99" y="21129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SG" sz="3600" dirty="0">
                <a:latin typeface="Gill Sans MT" panose="020B0502020104020203" pitchFamily="34" charset="0"/>
              </a:rPr>
              <a:t>Dealing with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B518-337D-0DA4-8775-5A80D0A4A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59" y="1354296"/>
            <a:ext cx="8607104" cy="4826202"/>
          </a:xfrm>
        </p:spPr>
        <p:txBody>
          <a:bodyPr>
            <a:normAutofit/>
          </a:bodyPr>
          <a:lstStyle/>
          <a:p>
            <a:r>
              <a:rPr lang="en-SG" sz="2800" dirty="0">
                <a:latin typeface="Gill Sans MT" panose="020B0502020104020203" pitchFamily="34" charset="0"/>
              </a:rPr>
              <a:t>Licensing – a type of contract that gives permission to the holder/recipient to carry out a certain act, which would be infringing in nature otherwise.</a:t>
            </a:r>
          </a:p>
          <a:p>
            <a:pPr lvl="1"/>
            <a:r>
              <a:rPr lang="en-SG" sz="2400" dirty="0">
                <a:latin typeface="Gill Sans MT" panose="020B0502020104020203" pitchFamily="34" charset="0"/>
              </a:rPr>
              <a:t>Giving the owner the ability to use or exploit IP commercially, most commonly requiring a fee in return for the grant of the licence.</a:t>
            </a:r>
          </a:p>
          <a:p>
            <a:r>
              <a:rPr lang="en-SG" sz="2800" dirty="0">
                <a:latin typeface="Gill Sans MT" panose="020B0502020104020203" pitchFamily="34" charset="0"/>
              </a:rPr>
              <a:t>Assignment – another type of contract where the assignor (person making the assignment) transfers all entitlement and ownership rights that are the subject of the assignment to the assignee. </a:t>
            </a:r>
          </a:p>
          <a:p>
            <a:endParaRPr lang="en-SG" sz="28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53CE2-92D4-27B0-144A-12C016EC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739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D6EBCBD2-0AED-4307-9DB9-AC897D9A3B2D}" vid="{E2A88710-728B-449B-9470-7836A5BE7D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13036</TotalTime>
  <Words>431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Verdana</vt:lpstr>
      <vt:lpstr>Theme1</vt:lpstr>
      <vt:lpstr>Module 6: Intellectual Properties, Rights and Data Privacy</vt:lpstr>
      <vt:lpstr>Overview</vt:lpstr>
      <vt:lpstr>Intellectual Properties (IPs) and Why it is required?</vt:lpstr>
      <vt:lpstr>Different Types of IPs</vt:lpstr>
      <vt:lpstr>Copyright</vt:lpstr>
      <vt:lpstr>Unprotectable Matter – Not eligible for copyright IP</vt:lpstr>
      <vt:lpstr>Exclusive Rights in Copyright</vt:lpstr>
      <vt:lpstr>Duration of Protection</vt:lpstr>
      <vt:lpstr>Dealing with IP</vt:lpstr>
      <vt:lpstr>Module 6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Intellectual Properties, Rights and Data Privacy</dc:title>
  <dc:creator>Vidya Sudarshan (Dr)</dc:creator>
  <cp:lastModifiedBy>Vidya Sudarshan (Dr)</cp:lastModifiedBy>
  <cp:revision>9</cp:revision>
  <dcterms:created xsi:type="dcterms:W3CDTF">2023-03-14T00:40:41Z</dcterms:created>
  <dcterms:modified xsi:type="dcterms:W3CDTF">2024-03-10T06:43:58Z</dcterms:modified>
</cp:coreProperties>
</file>