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427" r:id="rId5"/>
    <p:sldId id="428" r:id="rId6"/>
    <p:sldId id="429" r:id="rId7"/>
    <p:sldId id="430" r:id="rId8"/>
    <p:sldId id="431" r:id="rId9"/>
    <p:sldId id="437" r:id="rId10"/>
    <p:sldId id="436" r:id="rId11"/>
    <p:sldId id="432" r:id="rId12"/>
    <p:sldId id="434" r:id="rId13"/>
    <p:sldId id="4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6AAB6B-9F85-9B47-9475-283E9D85D0DD}">
          <p14:sldIdLst>
            <p14:sldId id="256"/>
            <p14:sldId id="257"/>
            <p14:sldId id="427"/>
            <p14:sldId id="428"/>
            <p14:sldId id="429"/>
            <p14:sldId id="430"/>
            <p14:sldId id="431"/>
            <p14:sldId id="437"/>
            <p14:sldId id="436"/>
            <p14:sldId id="432"/>
            <p14:sldId id="434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Tan (Assoc Prof)" initials="JT(P" lastIdx="1" clrIdx="0">
    <p:extLst>
      <p:ext uri="{19B8F6BF-5375-455C-9EA6-DF929625EA0E}">
        <p15:presenceInfo xmlns:p15="http://schemas.microsoft.com/office/powerpoint/2012/main" userId="S::j.tan@entuedu.onmicrosoft.com::d224b089-d463-4d8a-b7a5-f6fbbe7d75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46C99F-D2B1-4E13-8C1A-616FB9404BBA}" v="1" dt="2023-11-06T03:00:19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0"/>
    <p:restoredTop sz="94161"/>
  </p:normalViewPr>
  <p:slideViewPr>
    <p:cSldViewPr snapToGrid="0" snapToObjects="1">
      <p:cViewPr varScale="1">
        <p:scale>
          <a:sx n="83" d="100"/>
          <a:sy n="83" d="100"/>
        </p:scale>
        <p:origin x="3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sac goh" userId="2d674cdbf2d53e7d" providerId="LiveId" clId="{B946C99F-D2B1-4E13-8C1A-616FB9404BBA}"/>
    <pc:docChg chg="custSel modSld">
      <pc:chgData name="issac goh" userId="2d674cdbf2d53e7d" providerId="LiveId" clId="{B946C99F-D2B1-4E13-8C1A-616FB9404BBA}" dt="2023-11-06T03:01:33.055" v="78" actId="1076"/>
      <pc:docMkLst>
        <pc:docMk/>
      </pc:docMkLst>
      <pc:sldChg chg="addSp modSp mod">
        <pc:chgData name="issac goh" userId="2d674cdbf2d53e7d" providerId="LiveId" clId="{B946C99F-D2B1-4E13-8C1A-616FB9404BBA}" dt="2023-11-06T03:01:33.055" v="78" actId="1076"/>
        <pc:sldMkLst>
          <pc:docMk/>
          <pc:sldMk cId="590158275" sldId="435"/>
        </pc:sldMkLst>
        <pc:spChg chg="add mod">
          <ac:chgData name="issac goh" userId="2d674cdbf2d53e7d" providerId="LiveId" clId="{B946C99F-D2B1-4E13-8C1A-616FB9404BBA}" dt="2023-11-06T03:01:33.055" v="78" actId="1076"/>
          <ac:spMkLst>
            <pc:docMk/>
            <pc:sldMk cId="590158275" sldId="435"/>
            <ac:spMk id="2" creationId="{77FB9D2C-BB19-5100-9904-9E42AAC856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F35-C917-804D-B965-76C33A500BB0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D4599-7DC9-7F4E-9A8C-11636548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time: 1 </a:t>
            </a:r>
            <a:r>
              <a:rPr lang="en-US"/>
              <a:t>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D4599-7DC9-7F4E-9A8C-116365483C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1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9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5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Irrational: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(1, 2, 2) and (2, 1, 1)</a:t>
            </a:r>
            <a:endParaRPr lang="en-US" dirty="0"/>
          </a:p>
          <a:p>
            <a:r>
              <a:rPr lang="en-US" dirty="0"/>
              <a:t>1, 2, 1</a:t>
            </a:r>
            <a:r>
              <a:rPr lang="en-US" baseline="0" dirty="0"/>
              <a:t> (</a:t>
            </a:r>
            <a:r>
              <a:rPr lang="en-US" baseline="0" dirty="0" err="1"/>
              <a:t>xyz</a:t>
            </a:r>
            <a:r>
              <a:rPr lang="en-US" baseline="0" dirty="0"/>
              <a:t>) : intelligence</a:t>
            </a:r>
          </a:p>
          <a:p>
            <a:r>
              <a:rPr lang="en-US" baseline="0" dirty="0"/>
              <a:t>2, 2, 2,(</a:t>
            </a:r>
            <a:r>
              <a:rPr lang="en-US" baseline="0" dirty="0" err="1"/>
              <a:t>yzx</a:t>
            </a:r>
            <a:r>
              <a:rPr lang="en-US" baseline="0" dirty="0"/>
              <a:t>) : appearance</a:t>
            </a:r>
          </a:p>
          <a:p>
            <a:r>
              <a:rPr lang="en-US" baseline="0" dirty="0"/>
              <a:t>1, 2, 2 (</a:t>
            </a:r>
            <a:r>
              <a:rPr lang="en-US" baseline="0" dirty="0" err="1"/>
              <a:t>zxy</a:t>
            </a:r>
            <a:r>
              <a:rPr lang="en-US" baseline="0" dirty="0"/>
              <a:t>) : wealth</a:t>
            </a:r>
            <a:endParaRPr lang="en-US" dirty="0"/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1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1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5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68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2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4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BF746BD-1932-3740-939A-CB958D10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307D61-4DB6-5748-9934-B9AB3BA3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B3BDC92A-DA67-8443-9B20-0AFC1FB32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6E3B9259-4897-2A49-8C5E-4BD6CFA1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1pPr>
            <a:lvl2pPr marL="742950" indent="-28575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2pPr>
            <a:lvl3pPr marL="11430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3pPr>
            <a:lvl4pPr marL="16002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4pPr>
            <a:lvl5pPr marL="2057400" indent="-228600"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8D7DFF"/>
                </a:solidFill>
                <a:latin typeface="Verdana" panose="020B060403050404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CC1B7D4E-A943-284E-A1FC-921BC7C80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B8617EB-1978-A54F-B67A-46B1D218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2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49AA-D069-AE40-A48F-172775FD9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8791E-38A3-3B4B-B05A-DA394DCEA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04A67-E3B7-494D-ADDF-B8712D2E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A7F6-7EE7-D141-9BDE-38D2F110D537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6795-BE90-FD4F-A1F8-B7DF4384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06750-CA1C-DC4C-B672-1ED639FA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4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6FD1-B86D-4045-86AB-0C319BC0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9FB91-7B26-AA4B-B573-8430B26BB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5C2C-5745-8948-A580-F641BBCF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9C13-335B-AF44-A9C7-560AB10307A2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4AB0-4FEF-6944-AE7D-0A267843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72A2D-7DEE-E741-A132-261AA691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5269-F90E-3E45-A5A4-AC7BD275A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3E519-193C-D047-B423-02AA0E696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6AFF-AA3B-DD47-8265-9F397DFE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5551-1895-5745-B95E-540E1ADFC38C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C3A9-637F-1349-A986-EAAE58C8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C1E7-9732-BD47-A0C4-F202B121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6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080A-189D-6647-9C97-CF0BA0B34CBF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8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66D4-10CF-8E4A-BBBF-BB52B046FC22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8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E8AB-8596-6240-A9F5-53630FCC9402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7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4C1D-2E6B-B54E-8546-88B458E2D57F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7713-7D42-D844-8F92-747F543F6DDC}" type="datetime1">
              <a:rPr lang="en-SG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83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817-7AB3-F94B-82DE-92AB75A54BCF}" type="datetime1">
              <a:rPr lang="en-SG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3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E6FE-20D6-FC42-81F9-087E3EF2B589}" type="datetime1">
              <a:rPr lang="en-SG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34A1-D27F-FB44-B348-30CF37F70CD5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47D5-7C2C-0440-B379-D928AF1B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157B-332E-E74E-B18F-D76D1CF9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C859-34D6-BD4B-9002-1A679667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B23DE-D2E0-C244-9D74-15F9473F2D09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AB1D-20F2-864C-8874-C29B8053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861F-629E-D542-BE36-29F892C2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92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A119-19FC-3C49-96C6-DF5851F39DD4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69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74AB-75D3-744D-8CB4-0D025DB952AC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41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6E38-5318-F94C-AF3E-3C829E83BFD3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28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D7E0-3683-DF48-B174-806267C736D4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134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0D25-4194-E349-8A59-17978E64E16F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505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05DE-53EF-1A48-940E-D8A9DBD8A6FC}" type="datetime1">
              <a:rPr lang="en-SG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13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A6BC-66DA-6B4C-B243-85AD6BCD1101}" type="datetime1">
              <a:rPr lang="en-SG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7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F5C0-A0D0-E341-9AE9-8CD8EFE221AC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8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89A9F0-B1A1-1145-8E85-C71DE6CE17B3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9B0C-B46E-C94F-95ED-1368F5A2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A41A4-0A9F-8248-A0AD-E8047E7A2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23B36-90EE-A941-9D6E-B4FDE3E4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2D31-9102-534D-AACD-174BABA6C190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E682-0D97-B949-987C-F56D0BAC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6911-C70C-8E4A-BDF8-B361BB32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3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AFD9-D75E-8E41-A067-D6FE30D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BD80-A9F6-544F-B096-A85C2AFC9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63D75-2FBA-DE4C-BD28-32A193FB2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917A-036B-9841-BD6F-51E395BC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73E1-B1CB-2D4A-9990-F3F5DE15B1F5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72FAC-D703-3D4C-9448-7F6D048C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6CF7D-9209-0547-930A-413B7D28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8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1541-671F-0744-976A-16DC2492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8EA25-E969-144F-9422-07F5D6B2F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4F56B-D2A4-F846-BFE6-632A4310B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36940-4D76-984F-8573-96FE9212F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0B442-649F-DA41-89A2-7334B04D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DA839-AE9A-7A40-96F7-6BE997EC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9F49-8349-2A40-B883-978509A5EF93}" type="datetime1">
              <a:rPr lang="en-SG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514E3-6FAF-D848-BBEA-8EE8A73B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F3C3E-ADB3-3447-9AD8-213AF451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298D-3DF9-504E-8E19-C021968C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F95BB-1AD0-B94B-9FF5-4390628A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78D-196A-084F-9815-27260ED7EBC4}" type="datetime1">
              <a:rPr lang="en-SG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EA0F3-65FD-1844-A133-CC200799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9B261-8E90-3546-9B36-4024939F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D39C8-9246-F541-82AF-15D0CBC9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017A-81E9-484A-B454-4310B038A161}" type="datetime1">
              <a:rPr lang="en-SG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27F3C-62C2-044C-8466-CBE7E8E5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CAF96-6893-4746-B36A-8E4BBCC5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3A74-6230-464F-9411-80EF5BF2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1E89-BBA7-F94D-A750-051AD83F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3C28A-95B0-4640-9C85-1C6F128F0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050A3-0C52-BC49-9227-4D8A34C1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A89A-0412-9B40-A2B6-6225B16471B1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D95E9-7AE9-A843-9BAE-63A1550F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63C56-DA9E-1143-AF62-326C1DC2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8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5FE-3C3E-A448-AFC3-96178A23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02156-661A-1047-A3E4-2F2CA61B9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413A1-CAD5-0F43-87C9-233A4B348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D576-D15C-B744-89CD-BE873D3B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C7F8-517B-0E4A-9F7B-17099D994B3E}" type="datetime1">
              <a:rPr lang="en-SG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80BF9-25D0-F94C-BB0C-7EBFB75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8F578-FA9E-FE48-91AC-258377FD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EDE4D-F64A-EF43-90F1-8D262158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99C89-002F-A746-81D3-14110EAD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35FE0-A46E-3D4B-BED6-75E5A92E4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58EC-826E-4E4D-993B-6C3CADB04B00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2669-B085-1E46-A76E-A584B9859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3848-271C-9542-B308-C3DF15EFF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C4AEA-F7F0-0B40-B0CF-12313DF4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2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BB0F-5895-8C48-AA02-1911FBC9B06B}" type="datetime1">
              <a:rPr lang="en-SG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DC48-024A-A743-A6DF-E12A487B7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1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File:Nanyang_Technological_University.sv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Fa-mIosWOK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CC5D-B653-2E4C-A89F-BECB49FAA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Microeconomics I</a:t>
            </a:r>
            <a:br>
              <a:rPr lang="en-US" dirty="0"/>
            </a:br>
            <a:r>
              <a:rPr lang="en-US" sz="2800" dirty="0"/>
              <a:t>Topic 13: </a:t>
            </a:r>
            <a:r>
              <a:rPr lang="en-US" sz="2800" dirty="0" err="1"/>
              <a:t>Behavioural</a:t>
            </a:r>
            <a:r>
              <a:rPr lang="en-US" sz="2800" dirty="0"/>
              <a:t> Economics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A2941-AD5B-BB49-AA2B-C2C9D6173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Assistant Professor He Tai-Sen</a:t>
            </a:r>
          </a:p>
          <a:p>
            <a:r>
              <a:rPr lang="en-US" i="1" dirty="0" err="1"/>
              <a:t>ts.he@ntu.edu.sg</a:t>
            </a:r>
            <a:endParaRPr lang="en-US" i="1" dirty="0"/>
          </a:p>
        </p:txBody>
      </p:sp>
      <p:pic>
        <p:nvPicPr>
          <p:cNvPr id="4" name="Picture 3" descr="File:Nanyang Technological University.svg - Wikipedia">
            <a:extLst>
              <a:ext uri="{FF2B5EF4-FFF2-40B4-BE49-F238E27FC236}">
                <a16:creationId xmlns:a16="http://schemas.microsoft.com/office/drawing/2014/main" id="{ECBC070E-0449-E540-BA98-8866A8514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60757" y="3015796"/>
            <a:ext cx="2309608" cy="826407"/>
          </a:xfrm>
          <a:prstGeom prst="rect">
            <a:avLst/>
          </a:prstGeom>
        </p:spPr>
      </p:pic>
      <p:pic>
        <p:nvPicPr>
          <p:cNvPr id="3076" name="Picture 4" descr="Why Being Irrational Is Important | Why We Reason">
            <a:extLst>
              <a:ext uri="{FF2B5EF4-FFF2-40B4-BE49-F238E27FC236}">
                <a16:creationId xmlns:a16="http://schemas.microsoft.com/office/drawing/2014/main" id="{2A0331DA-062F-5A4D-B0DC-C4BAAEA84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7" y="128839"/>
            <a:ext cx="3142593" cy="2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45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marL="1036294" lvl="1" indent="-609585"/>
            <a:r>
              <a:rPr lang="en-US" sz="3600" kern="1200" dirty="0">
                <a:solidFill>
                  <a:schemeClr val="tx1"/>
                </a:solidFill>
              </a:rPr>
              <a:t>Ultimatum game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10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What’s the theoretical prediction?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The proposer offers the smallest possible amount and the responder accepts the offer.</a:t>
            </a:r>
          </a:p>
          <a:p>
            <a:r>
              <a:rPr lang="en-US" dirty="0"/>
              <a:t>Experimental evidence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Average proposer offers are about _____%.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Responders reject offers below ___% about one-half of the time.</a:t>
            </a:r>
          </a:p>
          <a:p>
            <a:endParaRPr lang="en-US" dirty="0"/>
          </a:p>
          <a:p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448576"/>
      </p:ext>
    </p:extLst>
  </p:cSld>
  <p:clrMapOvr>
    <a:masterClrMapping/>
  </p:clrMapOvr>
  <p:transition spd="med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marL="1036294" lvl="1" indent="-609585"/>
            <a:r>
              <a:rPr lang="en-US" sz="3600" kern="1200" dirty="0">
                <a:solidFill>
                  <a:schemeClr val="tx1"/>
                </a:solidFill>
              </a:rPr>
              <a:t>What is </a:t>
            </a:r>
            <a:r>
              <a:rPr lang="en-US" sz="3600" kern="1200" dirty="0" err="1">
                <a:solidFill>
                  <a:schemeClr val="tx1"/>
                </a:solidFill>
              </a:rPr>
              <a:t>Behavioural</a:t>
            </a:r>
            <a:r>
              <a:rPr lang="en-US" sz="3600" kern="1200" dirty="0">
                <a:solidFill>
                  <a:schemeClr val="tx1"/>
                </a:solidFill>
              </a:rPr>
              <a:t> Economics?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11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essential assumptions in standard economic models are: 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individuals are rational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individuals are self-interested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09AA786-3B9B-1B49-BE97-FFEA69572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464505"/>
              </p:ext>
            </p:extLst>
          </p:nvPr>
        </p:nvGraphicFramePr>
        <p:xfrm>
          <a:off x="1666324" y="4508752"/>
          <a:ext cx="3160319" cy="116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6500" imgH="444500" progId="Equation.3">
                  <p:embed/>
                </p:oleObj>
              </mc:Choice>
              <mc:Fallback>
                <p:oleObj name="Equation" r:id="rId3" imgW="1206500" imgH="4445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09AA786-3B9B-1B49-BE97-FFEA695729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6324" y="4508752"/>
                        <a:ext cx="3160319" cy="1164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842545"/>
      </p:ext>
    </p:extLst>
  </p:cSld>
  <p:clrMapOvr>
    <a:masterClrMapping/>
  </p:clrMapOvr>
  <p:transition spd="med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marL="1036294" lvl="1" indent="-609585"/>
            <a:r>
              <a:rPr lang="en-US" sz="3600" kern="1200" dirty="0">
                <a:solidFill>
                  <a:schemeClr val="tx1"/>
                </a:solidFill>
              </a:rPr>
              <a:t>What is </a:t>
            </a:r>
            <a:r>
              <a:rPr lang="en-US" sz="3600" kern="1200" dirty="0" err="1">
                <a:solidFill>
                  <a:schemeClr val="tx1"/>
                </a:solidFill>
              </a:rPr>
              <a:t>Behavioural</a:t>
            </a:r>
            <a:r>
              <a:rPr lang="en-US" sz="3600" kern="1200" dirty="0">
                <a:solidFill>
                  <a:schemeClr val="tx1"/>
                </a:solidFill>
              </a:rPr>
              <a:t> Economics?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12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Classical economics studies how </a:t>
            </a:r>
            <a:r>
              <a:rPr lang="en-US" dirty="0">
                <a:solidFill>
                  <a:srgbClr val="FF0000"/>
                </a:solidFill>
              </a:rPr>
              <a:t>rational</a:t>
            </a:r>
            <a:r>
              <a:rPr lang="en-US" dirty="0"/>
              <a:t> individuals make decisions. Behavioral economics studies how </a:t>
            </a:r>
            <a:r>
              <a:rPr lang="en-US" dirty="0">
                <a:solidFill>
                  <a:srgbClr val="FF0000"/>
                </a:solidFill>
              </a:rPr>
              <a:t>real</a:t>
            </a:r>
            <a:r>
              <a:rPr lang="en-US" dirty="0"/>
              <a:t> people make decisions. More specifically, Behavioral economics studies how </a:t>
            </a:r>
            <a:r>
              <a:rPr lang="en-US" dirty="0">
                <a:solidFill>
                  <a:srgbClr val="FF0000"/>
                </a:solidFill>
              </a:rPr>
              <a:t>cognitive/social/emotional </a:t>
            </a:r>
            <a:r>
              <a:rPr lang="en-US" dirty="0"/>
              <a:t>factors affect people’s economic decisions. 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 Ariely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D703F-23DE-7D4E-99DC-95AF8FFC7DFC}"/>
              </a:ext>
            </a:extLst>
          </p:cNvPr>
          <p:cNvSpPr txBox="1"/>
          <p:nvPr/>
        </p:nvSpPr>
        <p:spPr>
          <a:xfrm>
            <a:off x="914399" y="4157219"/>
            <a:ext cx="883148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en-GB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Palatino Linotype" panose="02040502050505030304" pitchFamily="18" charset="0"/>
              </a:rPr>
              <a:t>A sample question:</a:t>
            </a:r>
          </a:p>
          <a:p>
            <a:pPr lvl="0" algn="just">
              <a:spcAft>
                <a:spcPts val="60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Palatino Linotype" panose="02040502050505030304" pitchFamily="18" charset="0"/>
              </a:rPr>
              <a:t>Which of the following behaviours is inconsistent with standard economic models? (5 marks)</a:t>
            </a:r>
            <a:endParaRPr lang="en-SG" sz="14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PMingLiU" panose="02020500000000000000" pitchFamily="18" charset="-120"/>
              <a:cs typeface="Palatino Linotype" panose="02040502050505030304" pitchFamily="18" charset="0"/>
            </a:endParaRPr>
          </a:p>
          <a:p>
            <a:pPr marL="342900" lvl="0" indent="-342900" algn="just">
              <a:buFont typeface="+mj-lt"/>
              <a:buAutoNum type="alphaUcParenR"/>
            </a:pPr>
            <a:r>
              <a:rPr lang="en-GB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Palatino Linotype" panose="02040502050505030304" pitchFamily="18" charset="0"/>
              </a:rPr>
              <a:t>John shops at Benjamin Barker. He chooses to purchase only 1 item when the promotion is "Buy 2 and get 25% off" but he switches to purchase 2 items when the promotion is revised to "Buy 1 and get 1 50% off."</a:t>
            </a:r>
            <a:endParaRPr lang="en-SG" sz="14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PMingLiU" panose="02020500000000000000" pitchFamily="18" charset="-120"/>
              <a:cs typeface="Palatino Linotype" panose="0204050205050503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UcParenR"/>
            </a:pPr>
            <a:r>
              <a:rPr lang="en-GB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Palatino Linotype" panose="02040502050505030304" pitchFamily="18" charset="0"/>
              </a:rPr>
              <a:t>As stated in the lyrics of the recent popular </a:t>
            </a:r>
            <a:r>
              <a:rPr lang="en-GB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Palatino Linotype" panose="02040502050505030304" pitchFamily="18" charset="0"/>
              </a:rPr>
              <a:t>Caifan</a:t>
            </a:r>
            <a:r>
              <a:rPr lang="en-GB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Palatino Linotype" panose="02040502050505030304" pitchFamily="18" charset="0"/>
              </a:rPr>
              <a:t> song, Annette and Ben cannot decide what food to order at a </a:t>
            </a:r>
            <a:r>
              <a:rPr lang="en-GB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Palatino Linotype" panose="02040502050505030304" pitchFamily="18" charset="0"/>
              </a:rPr>
              <a:t>caifan</a:t>
            </a:r>
            <a:r>
              <a:rPr lang="en-GB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Palatino Linotype" panose="02040502050505030304" pitchFamily="18" charset="0"/>
              </a:rPr>
              <a:t> stall. (Note: </a:t>
            </a:r>
            <a:r>
              <a:rPr lang="en-GB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Palatino Linotype" panose="02040502050505030304" pitchFamily="18" charset="0"/>
              </a:rPr>
              <a:t>caifan</a:t>
            </a:r>
            <a:r>
              <a:rPr lang="en-GB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Palatino Linotype" panose="02040502050505030304" pitchFamily="18" charset="0"/>
              </a:rPr>
              <a:t> is mixed vegetable rice)</a:t>
            </a:r>
            <a:endParaRPr lang="en-SG" sz="14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PMingLiU" panose="02020500000000000000" pitchFamily="18" charset="-120"/>
              <a:cs typeface="Palatino Linotype" panose="02040502050505030304" pitchFamily="18" charset="0"/>
            </a:endParaRPr>
          </a:p>
          <a:p>
            <a:pPr marL="342900" lvl="0" indent="-342900" algn="just">
              <a:buFont typeface="+mj-lt"/>
              <a:buAutoNum type="alphaUcParenR"/>
            </a:pPr>
            <a:r>
              <a:rPr lang="en-GB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Palatino Linotype" panose="02040502050505030304" pitchFamily="18" charset="0"/>
              </a:rPr>
              <a:t>When playing the ultimatum game, the proposer offers 10% of the endowment to the recipient. The recipient decides to reject the offer because he finds it unfair.</a:t>
            </a:r>
            <a:endParaRPr lang="en-SG" sz="14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PMingLiU" panose="02020500000000000000" pitchFamily="18" charset="-120"/>
              <a:cs typeface="Palatino Linotype" panose="02040502050505030304" pitchFamily="18" charset="0"/>
            </a:endParaRPr>
          </a:p>
          <a:p>
            <a:pPr marL="342900" lvl="0" indent="-342900" algn="just">
              <a:buFont typeface="+mj-lt"/>
              <a:buAutoNum type="alphaUcParenR"/>
            </a:pPr>
            <a:r>
              <a:rPr lang="en-GB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Palatino Linotype" panose="02040502050505030304" pitchFamily="18" charset="0"/>
              </a:rPr>
              <a:t>All of the behaviours described above are inconsistent with standard economic models.</a:t>
            </a:r>
            <a:endParaRPr lang="en-SG" sz="14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PMingLiU" panose="02020500000000000000" pitchFamily="18" charset="-120"/>
              <a:cs typeface="Palatino Linotype" panose="02040502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FB9D2C-BB19-5100-9904-9E42AAC85609}"/>
              </a:ext>
            </a:extLst>
          </p:cNvPr>
          <p:cNvSpPr txBox="1"/>
          <p:nvPr/>
        </p:nvSpPr>
        <p:spPr>
          <a:xfrm>
            <a:off x="9936801" y="4339652"/>
            <a:ext cx="1967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SG" dirty="0"/>
              <a:t>Should make the same decision(Inconsistent</a:t>
            </a:r>
          </a:p>
          <a:p>
            <a:pPr marL="342900" indent="-342900">
              <a:buAutoNum type="alphaUcPeriod"/>
            </a:pPr>
            <a:r>
              <a:rPr lang="en-SG" dirty="0"/>
              <a:t>Inconsistent</a:t>
            </a:r>
          </a:p>
          <a:p>
            <a:pPr marL="342900" indent="-342900">
              <a:buAutoNum type="alphaUcPeriod"/>
            </a:pPr>
            <a:r>
              <a:rPr lang="en-SG" dirty="0"/>
              <a:t>Inconsistent</a:t>
            </a:r>
          </a:p>
          <a:p>
            <a:pPr marL="342900" indent="-342900">
              <a:buAutoNum type="alphaUcPeriod"/>
            </a:pPr>
            <a:endParaRPr lang="en-SG" dirty="0"/>
          </a:p>
          <a:p>
            <a:pPr marL="342900" indent="-342900">
              <a:buAutoNum type="alphaU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0158275"/>
      </p:ext>
    </p:extLst>
  </p:cSld>
  <p:clrMapOvr>
    <a:masterClrMapping/>
  </p:clrMapOvr>
  <p:transition spd="med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1C9468D9-8589-614F-B08C-F36980A71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45E5E23-E6C7-9442-8F8C-C614FC26A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0321" y="2107324"/>
            <a:ext cx="82296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What is Behavioural Economics?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altLang="en-US" dirty="0">
                <a:solidFill>
                  <a:srgbClr val="FF0000"/>
                </a:solidFill>
              </a:rPr>
              <a:t>Rationality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GB" altLang="en-US" dirty="0"/>
              <a:t>Who will you marry?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GB" altLang="en-US" dirty="0"/>
              <a:t>Which deal is better?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altLang="en-US" dirty="0">
                <a:solidFill>
                  <a:srgbClr val="FF0000"/>
                </a:solidFill>
              </a:rPr>
              <a:t>Self-interest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GB" altLang="en-US" dirty="0"/>
              <a:t>Prisoners’ dilemma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GB" altLang="en-US" dirty="0"/>
              <a:t>Ultimatum game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33F4073-82DB-604D-9F16-5349E1CB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F128DC48-024A-A743-A6DF-E12A487B7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marL="1036294" lvl="1" indent="-609585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will you marry?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3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Classroom Experiment: CHOOSE A MARRIAGE PARTNER</a:t>
            </a:r>
          </a:p>
          <a:p>
            <a:endParaRPr lang="en-US" dirty="0"/>
          </a:p>
          <a:p>
            <a:r>
              <a:rPr lang="en-US" dirty="0"/>
              <a:t>Procedures: I will give you two options each time. Please choose one out of the two options.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7867365"/>
      </p:ext>
    </p:extLst>
  </p:cSld>
  <p:clrMapOvr>
    <a:masterClrMapping/>
  </p:clrMapOvr>
  <p:transition spd="med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4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0" y="2405111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1: </a:t>
            </a:r>
            <a:r>
              <a:rPr lang="en-US" dirty="0">
                <a:solidFill>
                  <a:srgbClr val="FF0000"/>
                </a:solidFill>
              </a:rPr>
              <a:t>very intelligent, plain looking, and well off (x)</a:t>
            </a:r>
          </a:p>
          <a:p>
            <a:pPr marL="0" indent="0">
              <a:buNone/>
            </a:pPr>
            <a:r>
              <a:rPr lang="en-US" dirty="0"/>
              <a:t>2: </a:t>
            </a:r>
            <a:r>
              <a:rPr lang="en-US" dirty="0">
                <a:solidFill>
                  <a:srgbClr val="0070C0"/>
                </a:solidFill>
              </a:rPr>
              <a:t>intelligent, very good looking, and poor (y)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1: fairly intelligent, good looking, and rich (z)</a:t>
            </a:r>
          </a:p>
          <a:p>
            <a:pPr marL="0" indent="0">
              <a:buNone/>
            </a:pPr>
            <a:r>
              <a:rPr lang="en-US" dirty="0"/>
              <a:t>2: </a:t>
            </a:r>
            <a:r>
              <a:rPr lang="en-US" dirty="0">
                <a:solidFill>
                  <a:srgbClr val="0070C0"/>
                </a:solidFill>
              </a:rPr>
              <a:t>intelligent, very good looking, and poor (y)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1: </a:t>
            </a:r>
            <a:r>
              <a:rPr lang="en-US" dirty="0">
                <a:solidFill>
                  <a:srgbClr val="FF0000"/>
                </a:solidFill>
              </a:rPr>
              <a:t>very intelligent, plain looking, and well off (x)</a:t>
            </a:r>
          </a:p>
          <a:p>
            <a:pPr marL="0" indent="0">
              <a:buNone/>
            </a:pPr>
            <a:r>
              <a:rPr lang="en-US" dirty="0"/>
              <a:t>2: fairly intelligent, good looking, and rich (z)              </a:t>
            </a:r>
          </a:p>
          <a:p>
            <a:endParaRPr lang="en-US" alt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F288FD0-8167-A140-A1D6-DE1D8C3F1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marL="1036294" lvl="1" indent="-609585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will you marry?</a:t>
            </a:r>
          </a:p>
        </p:txBody>
      </p:sp>
    </p:spTree>
    <p:extLst>
      <p:ext uri="{BB962C8B-B14F-4D97-AF65-F5344CB8AC3E}">
        <p14:creationId xmlns:p14="http://schemas.microsoft.com/office/powerpoint/2010/main" val="2611788077"/>
      </p:ext>
    </p:extLst>
  </p:cSld>
  <p:clrMapOvr>
    <a:masterClrMapping/>
  </p:clrMapOvr>
  <p:transition spd="med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5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experiment was developed by K. May and published in </a:t>
            </a:r>
            <a:r>
              <a:rPr lang="en-US" dirty="0" err="1"/>
              <a:t>Econometrica</a:t>
            </a:r>
            <a:r>
              <a:rPr lang="en-US" dirty="0"/>
              <a:t> (1954).</a:t>
            </a:r>
          </a:p>
          <a:p>
            <a:r>
              <a:rPr lang="en-US" dirty="0"/>
              <a:t>The subjects were 62 college students. 17 of them made inconsistent decisions by choosing (1, 2, 2).</a:t>
            </a:r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2FFA9F0-7B86-D340-8BE8-718F022BE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marL="1036294" lvl="1" indent="-609585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will you marry?</a:t>
            </a:r>
          </a:p>
        </p:txBody>
      </p:sp>
    </p:spTree>
    <p:extLst>
      <p:ext uri="{BB962C8B-B14F-4D97-AF65-F5344CB8AC3E}">
        <p14:creationId xmlns:p14="http://schemas.microsoft.com/office/powerpoint/2010/main" val="1813715578"/>
      </p:ext>
    </p:extLst>
  </p:cSld>
  <p:clrMapOvr>
    <a:masterClrMapping/>
  </p:clrMapOvr>
  <p:transition spd="med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marL="1036294" lvl="1" indent="-609585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deal is better?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6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Which deal looks better?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0070C0"/>
                </a:solidFill>
              </a:rPr>
              <a:t>Buy two and get 25% off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Buy one get one 50% off</a:t>
            </a:r>
          </a:p>
          <a:p>
            <a:r>
              <a:rPr lang="en-US" altLang="en-US" dirty="0"/>
              <a:t>Which deal looks better?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0070C0"/>
                </a:solidFill>
              </a:rPr>
              <a:t>Buy 3 and get 25% off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solidFill>
                  <a:srgbClr val="FF0000"/>
                </a:solidFill>
              </a:rPr>
              <a:t>Buy 3 get 1 free</a:t>
            </a:r>
          </a:p>
        </p:txBody>
      </p:sp>
    </p:spTree>
    <p:extLst>
      <p:ext uri="{BB962C8B-B14F-4D97-AF65-F5344CB8AC3E}">
        <p14:creationId xmlns:p14="http://schemas.microsoft.com/office/powerpoint/2010/main" val="4086089966"/>
      </p:ext>
    </p:extLst>
  </p:cSld>
  <p:clrMapOvr>
    <a:masterClrMapping/>
  </p:clrMapOvr>
  <p:transition spd="med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marL="1036294" lvl="1" indent="-609585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Prisoners’ Dilemma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7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Laboratory Experiment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1865C6-D8E2-9242-A3B0-52980778D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71059"/>
              </p:ext>
            </p:extLst>
          </p:nvPr>
        </p:nvGraphicFramePr>
        <p:xfrm>
          <a:off x="1400602" y="2785110"/>
          <a:ext cx="7570776" cy="2668216"/>
        </p:xfrm>
        <a:graphic>
          <a:graphicData uri="http://schemas.openxmlformats.org/drawingml/2006/table">
            <a:tbl>
              <a:tblPr/>
              <a:tblGrid>
                <a:gridCol w="101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88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Player B</a:t>
                      </a:r>
                    </a:p>
                  </a:txBody>
                  <a:tcPr marL="12700" marR="127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21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Confess</a:t>
                      </a:r>
                    </a:p>
                  </a:txBody>
                  <a:tcPr marL="12700" marR="127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Remain Silent</a:t>
                      </a:r>
                    </a:p>
                  </a:txBody>
                  <a:tcPr marL="12700" marR="127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21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Player A</a:t>
                      </a:r>
                    </a:p>
                  </a:txBody>
                  <a:tcPr marL="12700" marR="12700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Confess</a:t>
                      </a:r>
                    </a:p>
                  </a:txBody>
                  <a:tcPr marL="12700" marR="127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3, 3</a:t>
                      </a:r>
                    </a:p>
                  </a:txBody>
                  <a:tcPr marL="12700" marR="127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9, 1</a:t>
                      </a:r>
                    </a:p>
                  </a:txBody>
                  <a:tcPr marL="12700" marR="127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529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Remain Silent</a:t>
                      </a:r>
                    </a:p>
                  </a:txBody>
                  <a:tcPr marL="12700" marR="127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1, 9</a:t>
                      </a:r>
                    </a:p>
                  </a:txBody>
                  <a:tcPr marL="12700" marR="127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7, 7</a:t>
                      </a:r>
                    </a:p>
                  </a:txBody>
                  <a:tcPr marL="12700" marR="127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921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462485"/>
      </p:ext>
    </p:extLst>
  </p:cSld>
  <p:clrMapOvr>
    <a:masterClrMapping/>
  </p:clrMapOvr>
  <p:transition spd="med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marL="1036294" lvl="1" indent="-609585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Prisoners’ Dilemma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8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What’s the theoretical prediction?</a:t>
            </a:r>
          </a:p>
          <a:p>
            <a:pPr marL="0" indent="0">
              <a:buNone/>
            </a:pPr>
            <a:r>
              <a:rPr lang="en-US" dirty="0"/>
              <a:t>  (Confess, Confess) is the dominant strategy equilibrium</a:t>
            </a:r>
          </a:p>
          <a:p>
            <a:r>
              <a:rPr lang="en-US" dirty="0"/>
              <a:t>Experimental evidence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Typically, about _____ of the subjects choose to cooperate (i.e. remain silent) (</a:t>
            </a:r>
            <a:r>
              <a:rPr lang="en-US" dirty="0" err="1"/>
              <a:t>Shafir&amp;Tversky</a:t>
            </a:r>
            <a:r>
              <a:rPr lang="en-US" dirty="0"/>
              <a:t>, 1992) in one-shot PD experiments.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Khadjavi</a:t>
            </a:r>
            <a:r>
              <a:rPr lang="en-US" dirty="0"/>
              <a:t> and Lange (2013) conducted one-shot PD experiments using prisoners as their subjects. The cooperation rate is about _____.</a:t>
            </a:r>
          </a:p>
          <a:p>
            <a:endParaRPr 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4445662"/>
      </p:ext>
    </p:extLst>
  </p:cSld>
  <p:clrMapOvr>
    <a:masterClrMapping/>
  </p:clrMapOvr>
  <p:transition spd="med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">
            <a:extLst>
              <a:ext uri="{FF2B5EF4-FFF2-40B4-BE49-F238E27FC236}">
                <a16:creationId xmlns:a16="http://schemas.microsoft.com/office/drawing/2014/main" id="{BAA0D880-08E6-C04A-B5F4-2E20423F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marL="1036294" lvl="1" indent="-609585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Ultimatum game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EDA-904B-C74B-BA05-3598F7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DC48-024A-A743-A6DF-E12A487B7308}" type="slidenum">
              <a:rPr lang="en-US" smtClean="0"/>
              <a:t>9</a:t>
            </a:fld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72923D0B-033A-8F4A-BD4A-91F120D83126}"/>
              </a:ext>
            </a:extLst>
          </p:cNvPr>
          <p:cNvSpPr txBox="1">
            <a:spLocks noChangeArrowheads="1"/>
          </p:cNvSpPr>
          <p:nvPr/>
        </p:nvSpPr>
        <p:spPr>
          <a:xfrm>
            <a:off x="680321" y="2336872"/>
            <a:ext cx="9613861" cy="40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Ultimatum Game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600" dirty="0"/>
              <a:t>Proposer                                                   </a:t>
            </a:r>
            <a:r>
              <a:rPr lang="en-US" sz="2600" dirty="0">
                <a:sym typeface="Wingdings"/>
              </a:rPr>
              <a:t>Responder</a:t>
            </a:r>
            <a:endParaRPr lang="en-US" sz="2600" dirty="0"/>
          </a:p>
          <a:p>
            <a:pPr marL="0" lvl="1" indent="0">
              <a:spcBef>
                <a:spcPts val="933"/>
              </a:spcBef>
              <a:buClr>
                <a:schemeClr val="accent2"/>
              </a:buClr>
              <a:buSzPct val="60000"/>
              <a:buNone/>
            </a:pPr>
            <a:endParaRPr lang="en-US" sz="2200" dirty="0"/>
          </a:p>
          <a:p>
            <a:endParaRPr lang="en-US" dirty="0"/>
          </a:p>
          <a:p>
            <a:endParaRPr lang="en-US" alt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5E9F619-79FB-E649-A40D-BA932853F7D8}"/>
              </a:ext>
            </a:extLst>
          </p:cNvPr>
          <p:cNvSpPr/>
          <p:nvPr/>
        </p:nvSpPr>
        <p:spPr>
          <a:xfrm>
            <a:off x="3831100" y="3074801"/>
            <a:ext cx="3436296" cy="1045739"/>
          </a:xfrm>
          <a:prstGeom prst="rightArrow">
            <a:avLst>
              <a:gd name="adj1" fmla="val 31818"/>
              <a:gd name="adj2" fmla="val 5000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67" b="1" dirty="0">
                <a:solidFill>
                  <a:srgbClr val="FF0000"/>
                </a:solidFill>
              </a:rPr>
              <a:t>Offer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ECE7A6FD-86A9-B644-B9D2-F89A37F9ECD7}"/>
              </a:ext>
            </a:extLst>
          </p:cNvPr>
          <p:cNvSpPr/>
          <p:nvPr/>
        </p:nvSpPr>
        <p:spPr>
          <a:xfrm>
            <a:off x="3619699" y="4231092"/>
            <a:ext cx="3735104" cy="784307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Accept or Reject</a:t>
            </a:r>
          </a:p>
        </p:txBody>
      </p:sp>
    </p:spTree>
    <p:extLst>
      <p:ext uri="{BB962C8B-B14F-4D97-AF65-F5344CB8AC3E}">
        <p14:creationId xmlns:p14="http://schemas.microsoft.com/office/powerpoint/2010/main" val="2060363476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9567</TotalTime>
  <Words>695</Words>
  <Application>Microsoft Office PowerPoint</Application>
  <PresentationFormat>Widescreen</PresentationFormat>
  <Paragraphs>126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Palatino Linotype</vt:lpstr>
      <vt:lpstr>Times New Roman</vt:lpstr>
      <vt:lpstr>Trebuchet MS</vt:lpstr>
      <vt:lpstr>Verdana</vt:lpstr>
      <vt:lpstr>Office Theme</vt:lpstr>
      <vt:lpstr>Berlin</vt:lpstr>
      <vt:lpstr>Equation</vt:lpstr>
      <vt:lpstr>Microeconomics I Topic 13: Behavioural Economics </vt:lpstr>
      <vt:lpstr>Outline</vt:lpstr>
      <vt:lpstr>Who will you marry?</vt:lpstr>
      <vt:lpstr>Who will you marry?</vt:lpstr>
      <vt:lpstr>Who will you marry?</vt:lpstr>
      <vt:lpstr>Which deal is better?</vt:lpstr>
      <vt:lpstr>The Prisoners’ Dilemma</vt:lpstr>
      <vt:lpstr>The Prisoners’ Dilemma</vt:lpstr>
      <vt:lpstr>Ultimatum game</vt:lpstr>
      <vt:lpstr>Ultimatum game</vt:lpstr>
      <vt:lpstr>What is Behavioural Economics?</vt:lpstr>
      <vt:lpstr>What is Behavioural Economics?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Microeconomics Session 3: Crazy Rich Asians 2</dc:title>
  <dc:creator>Jonathan Tan (Assoc Prof)</dc:creator>
  <cp:lastModifiedBy>issac goh</cp:lastModifiedBy>
  <cp:revision>61</cp:revision>
  <dcterms:created xsi:type="dcterms:W3CDTF">2019-06-04T02:53:29Z</dcterms:created>
  <dcterms:modified xsi:type="dcterms:W3CDTF">2023-11-06T03:01:34Z</dcterms:modified>
</cp:coreProperties>
</file>