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452" r:id="rId5"/>
    <p:sldId id="272" r:id="rId6"/>
    <p:sldId id="432" r:id="rId7"/>
    <p:sldId id="440" r:id="rId8"/>
    <p:sldId id="465" r:id="rId9"/>
    <p:sldId id="466" r:id="rId10"/>
    <p:sldId id="454" r:id="rId11"/>
    <p:sldId id="455" r:id="rId12"/>
    <p:sldId id="4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6AAB6B-9F85-9B47-9475-283E9D85D0DD}">
          <p14:sldIdLst>
            <p14:sldId id="256"/>
            <p14:sldId id="257"/>
            <p14:sldId id="452"/>
            <p14:sldId id="272"/>
            <p14:sldId id="432"/>
            <p14:sldId id="440"/>
            <p14:sldId id="465"/>
            <p14:sldId id="466"/>
            <p14:sldId id="454"/>
            <p14:sldId id="455"/>
            <p14:sldId id="4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Tan (Assoc Prof)" initials="JT(P" lastIdx="1" clrIdx="0">
    <p:extLst>
      <p:ext uri="{19B8F6BF-5375-455C-9EA6-DF929625EA0E}">
        <p15:presenceInfo xmlns:p15="http://schemas.microsoft.com/office/powerpoint/2012/main" userId="S::j.tan@entuedu.onmicrosoft.com::d224b089-d463-4d8a-b7a5-f6fbbe7d75e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5D4C16-7AB2-A34E-B58D-569E5EC657E4}" v="462" dt="2023-10-11T04:20:04.4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06"/>
    <p:restoredTop sz="96058"/>
  </p:normalViewPr>
  <p:slideViewPr>
    <p:cSldViewPr snapToGrid="0" snapToObjects="1">
      <p:cViewPr varScale="1">
        <p:scale>
          <a:sx n="114" d="100"/>
          <a:sy n="114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dja Chong Na Ya" userId="48b91fed-94b6-4f6e-a886-aef4df050b83" providerId="ADAL" clId="{265D4C16-7AB2-A34E-B58D-569E5EC657E4}"/>
    <pc:docChg chg="undo custSel modSld">
      <pc:chgData name="Nadja Chong Na Ya" userId="48b91fed-94b6-4f6e-a886-aef4df050b83" providerId="ADAL" clId="{265D4C16-7AB2-A34E-B58D-569E5EC657E4}" dt="2023-10-11T04:20:29.665" v="716" actId="1036"/>
      <pc:docMkLst>
        <pc:docMk/>
      </pc:docMkLst>
      <pc:sldChg chg="addSp delSp modSp mod">
        <pc:chgData name="Nadja Chong Na Ya" userId="48b91fed-94b6-4f6e-a886-aef4df050b83" providerId="ADAL" clId="{265D4C16-7AB2-A34E-B58D-569E5EC657E4}" dt="2023-10-11T04:20:29.665" v="716" actId="1036"/>
        <pc:sldMkLst>
          <pc:docMk/>
          <pc:sldMk cId="108780885" sldId="465"/>
        </pc:sldMkLst>
        <pc:spChg chg="add del mod">
          <ac:chgData name="Nadja Chong Na Ya" userId="48b91fed-94b6-4f6e-a886-aef4df050b83" providerId="ADAL" clId="{265D4C16-7AB2-A34E-B58D-569E5EC657E4}" dt="2023-10-11T04:06:58.783" v="248"/>
          <ac:spMkLst>
            <pc:docMk/>
            <pc:sldMk cId="108780885" sldId="465"/>
            <ac:spMk id="2" creationId="{BA80F09C-0823-6AEE-9551-C6E41BE0EA6F}"/>
          </ac:spMkLst>
        </pc:spChg>
        <pc:spChg chg="add del mod">
          <ac:chgData name="Nadja Chong Na Ya" userId="48b91fed-94b6-4f6e-a886-aef4df050b83" providerId="ADAL" clId="{265D4C16-7AB2-A34E-B58D-569E5EC657E4}" dt="2023-10-11T04:10:54.356" v="362"/>
          <ac:spMkLst>
            <pc:docMk/>
            <pc:sldMk cId="108780885" sldId="465"/>
            <ac:spMk id="4" creationId="{FDD9A2C9-73AE-60C8-E93D-AAF05A88BD5E}"/>
          </ac:spMkLst>
        </pc:spChg>
        <pc:spChg chg="add del mod">
          <ac:chgData name="Nadja Chong Na Ya" userId="48b91fed-94b6-4f6e-a886-aef4df050b83" providerId="ADAL" clId="{265D4C16-7AB2-A34E-B58D-569E5EC657E4}" dt="2023-10-11T04:10:54.358" v="364"/>
          <ac:spMkLst>
            <pc:docMk/>
            <pc:sldMk cId="108780885" sldId="465"/>
            <ac:spMk id="10" creationId="{632AE33F-F8D6-5818-BBD1-E3F3D16FF482}"/>
          </ac:spMkLst>
        </pc:spChg>
        <pc:spChg chg="add mod">
          <ac:chgData name="Nadja Chong Na Ya" userId="48b91fed-94b6-4f6e-a886-aef4df050b83" providerId="ADAL" clId="{265D4C16-7AB2-A34E-B58D-569E5EC657E4}" dt="2023-10-11T04:20:11.219" v="681" actId="1036"/>
          <ac:spMkLst>
            <pc:docMk/>
            <pc:sldMk cId="108780885" sldId="465"/>
            <ac:spMk id="12" creationId="{FF427BEE-CFA0-A384-A85F-22E8424AC90E}"/>
          </ac:spMkLst>
        </pc:spChg>
        <pc:spChg chg="add mod">
          <ac:chgData name="Nadja Chong Na Ya" userId="48b91fed-94b6-4f6e-a886-aef4df050b83" providerId="ADAL" clId="{265D4C16-7AB2-A34E-B58D-569E5EC657E4}" dt="2023-10-11T04:20:04.498" v="678" actId="948"/>
          <ac:spMkLst>
            <pc:docMk/>
            <pc:sldMk cId="108780885" sldId="465"/>
            <ac:spMk id="15" creationId="{A4DF2BC1-8636-BFA2-A8ED-563A60D045E5}"/>
          </ac:spMkLst>
        </pc:spChg>
        <pc:spChg chg="add mod">
          <ac:chgData name="Nadja Chong Na Ya" userId="48b91fed-94b6-4f6e-a886-aef4df050b83" providerId="ADAL" clId="{265D4C16-7AB2-A34E-B58D-569E5EC657E4}" dt="2023-10-11T04:12:53.992" v="410" actId="1076"/>
          <ac:spMkLst>
            <pc:docMk/>
            <pc:sldMk cId="108780885" sldId="465"/>
            <ac:spMk id="18" creationId="{8B4DCDEE-DC45-0D7F-2A4F-C0420E0195AB}"/>
          </ac:spMkLst>
        </pc:spChg>
        <pc:spChg chg="add mod">
          <ac:chgData name="Nadja Chong Na Ya" userId="48b91fed-94b6-4f6e-a886-aef4df050b83" providerId="ADAL" clId="{265D4C16-7AB2-A34E-B58D-569E5EC657E4}" dt="2023-10-11T04:13:59.072" v="447" actId="1036"/>
          <ac:spMkLst>
            <pc:docMk/>
            <pc:sldMk cId="108780885" sldId="465"/>
            <ac:spMk id="21" creationId="{62E0C472-2E9C-9E19-32C8-1F65F9B96499}"/>
          </ac:spMkLst>
        </pc:spChg>
        <pc:spChg chg="add del mod">
          <ac:chgData name="Nadja Chong Na Ya" userId="48b91fed-94b6-4f6e-a886-aef4df050b83" providerId="ADAL" clId="{265D4C16-7AB2-A34E-B58D-569E5EC657E4}" dt="2023-10-11T04:14:35.546" v="482"/>
          <ac:spMkLst>
            <pc:docMk/>
            <pc:sldMk cId="108780885" sldId="465"/>
            <ac:spMk id="22" creationId="{FF18C85A-761A-65F7-712C-419430A312DB}"/>
          </ac:spMkLst>
        </pc:spChg>
        <pc:spChg chg="add del mod">
          <ac:chgData name="Nadja Chong Na Ya" userId="48b91fed-94b6-4f6e-a886-aef4df050b83" providerId="ADAL" clId="{265D4C16-7AB2-A34E-B58D-569E5EC657E4}" dt="2023-10-11T04:14:53.174" v="488"/>
          <ac:spMkLst>
            <pc:docMk/>
            <pc:sldMk cId="108780885" sldId="465"/>
            <ac:spMk id="23" creationId="{95C4966E-E850-E290-3A7A-841FE9D1863D}"/>
          </ac:spMkLst>
        </pc:spChg>
        <pc:spChg chg="add mod">
          <ac:chgData name="Nadja Chong Na Ya" userId="48b91fed-94b6-4f6e-a886-aef4df050b83" providerId="ADAL" clId="{265D4C16-7AB2-A34E-B58D-569E5EC657E4}" dt="2023-10-11T04:20:29.665" v="716" actId="1036"/>
          <ac:spMkLst>
            <pc:docMk/>
            <pc:sldMk cId="108780885" sldId="465"/>
            <ac:spMk id="24" creationId="{44970A2F-6017-935E-6F9A-0F99107439BD}"/>
          </ac:spMkLst>
        </pc:spChg>
        <pc:spChg chg="add mod">
          <ac:chgData name="Nadja Chong Na Ya" userId="48b91fed-94b6-4f6e-a886-aef4df050b83" providerId="ADAL" clId="{265D4C16-7AB2-A34E-B58D-569E5EC657E4}" dt="2023-10-11T04:20:25.015" v="715" actId="1036"/>
          <ac:spMkLst>
            <pc:docMk/>
            <pc:sldMk cId="108780885" sldId="465"/>
            <ac:spMk id="25" creationId="{4595DC88-A96C-5D40-B4B7-1381BABEF7C9}"/>
          </ac:spMkLst>
        </pc:spChg>
        <pc:spChg chg="mod">
          <ac:chgData name="Nadja Chong Na Ya" userId="48b91fed-94b6-4f6e-a886-aef4df050b83" providerId="ADAL" clId="{265D4C16-7AB2-A34E-B58D-569E5EC657E4}" dt="2023-10-11T04:11:27.411" v="380" actId="20577"/>
          <ac:spMkLst>
            <pc:docMk/>
            <pc:sldMk cId="108780885" sldId="465"/>
            <ac:spMk id="47" creationId="{72923D0B-033A-8F4A-BD4A-91F120D83126}"/>
          </ac:spMkLst>
        </pc:spChg>
        <pc:picChg chg="del mod">
          <ac:chgData name="Nadja Chong Na Ya" userId="48b91fed-94b6-4f6e-a886-aef4df050b83" providerId="ADAL" clId="{265D4C16-7AB2-A34E-B58D-569E5EC657E4}" dt="2023-10-11T04:18:30.747" v="666" actId="478"/>
          <ac:picMkLst>
            <pc:docMk/>
            <pc:sldMk cId="108780885" sldId="465"/>
            <ac:picMk id="3" creationId="{6228E71F-560D-53D8-B0B5-6D59BB23953D}"/>
          </ac:picMkLst>
        </pc:picChg>
        <pc:cxnChg chg="add del">
          <ac:chgData name="Nadja Chong Na Ya" userId="48b91fed-94b6-4f6e-a886-aef4df050b83" providerId="ADAL" clId="{265D4C16-7AB2-A34E-B58D-569E5EC657E4}" dt="2023-10-11T04:06:57.314" v="246" actId="478"/>
          <ac:cxnSpMkLst>
            <pc:docMk/>
            <pc:sldMk cId="108780885" sldId="465"/>
            <ac:cxnSpMk id="7" creationId="{0BD041BC-25D8-5E6C-3C07-BDC7748AFC9A}"/>
          </ac:cxnSpMkLst>
        </pc:cxnChg>
        <pc:cxnChg chg="add mod">
          <ac:chgData name="Nadja Chong Na Ya" userId="48b91fed-94b6-4f6e-a886-aef4df050b83" providerId="ADAL" clId="{265D4C16-7AB2-A34E-B58D-569E5EC657E4}" dt="2023-10-11T04:12:57.125" v="411" actId="14100"/>
          <ac:cxnSpMkLst>
            <pc:docMk/>
            <pc:sldMk cId="108780885" sldId="465"/>
            <ac:cxnSpMk id="9" creationId="{FAB59D3E-8ACA-A102-3194-6A5283CFC115}"/>
          </ac:cxnSpMkLst>
        </pc:cxnChg>
        <pc:cxnChg chg="add del mod">
          <ac:chgData name="Nadja Chong Na Ya" userId="48b91fed-94b6-4f6e-a886-aef4df050b83" providerId="ADAL" clId="{265D4C16-7AB2-A34E-B58D-569E5EC657E4}" dt="2023-10-11T04:12:34.453" v="406" actId="478"/>
          <ac:cxnSpMkLst>
            <pc:docMk/>
            <pc:sldMk cId="108780885" sldId="465"/>
            <ac:cxnSpMk id="13" creationId="{E0645639-74DB-9B31-E048-F55E809F4C8E}"/>
          </ac:cxnSpMkLst>
        </pc:cxnChg>
        <pc:cxnChg chg="add mod">
          <ac:chgData name="Nadja Chong Na Ya" userId="48b91fed-94b6-4f6e-a886-aef4df050b83" providerId="ADAL" clId="{265D4C16-7AB2-A34E-B58D-569E5EC657E4}" dt="2023-10-11T04:13:00.274" v="412" actId="14100"/>
          <ac:cxnSpMkLst>
            <pc:docMk/>
            <pc:sldMk cId="108780885" sldId="465"/>
            <ac:cxnSpMk id="17" creationId="{A494DD2A-A0B6-F6DE-313D-AE69B4C62F60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05:49.121"/>
    </inkml:context>
    <inkml:brush xml:id="br0">
      <inkml:brushProperty name="width" value="0.1" units="cm"/>
      <inkml:brushProperty name="height" value="0.1" units="cm"/>
      <inkml:brushProperty name="color" value="#FF7C2C"/>
    </inkml:brush>
  </inkml:definitions>
  <inkml:trace contextRef="#ctx0" brushRef="#br0">1 2118 1368,'0'0'0,"0"0"0,0-4 432,0 4-360,0 0-40,4 0 0,-4 0-32,6 0 24,0 2 8,1 3-16,9 3 16,-16-8-32,4 8 24,3 9-8,11-11 8,-14 11 8,-4-17-32,17 8 32,-13 15 16,13-4-8,-11 1-8,-6-20-32,19 23 40,-13 2-16,19 0 24,-19-2 0,-6-23-48,23 23 48,-17 2 24,17 0-16,-16 0 16,-7-25-72,22 29 88,-15-2-16,14 2 32,-15 0 0,-6-29-104,18 29 96,-11 5 8,11-3-8,-11 4-32,-7-35-64,23 34 56,-17-1-16,19-2-8,-9 0 24,-16-31-56,17 31 48,0-1-8,-1 1 0,3 0-24,-19-31-16,19 29 16,2 2 32,-1-2-24,1 3-8,-21-32-16,21 33 16,0-2 0,0 2 24,-1 1 8,-20-34-48,19 35 40,0 2-24,0 1 0,-3-3 16,-16-35-32,19 31 16,-2 3-8,1-1 16,1-2 40,-19-31-64,17 29 40,1-4 8,1 0 0,-2 0-40,-17-25-8,21 23 24,-1 0 40,1 2 8,-2-2 8,-19-23-80,21 23 64,-3 0-32,1 2 9,0 0-41,-19-25 0,19 27 24,-3 0 0,3-2-24,-2 2 32,-17-27-32,16 23 24,1 4 0,2-2-16,-3-3 24,-16-22-32,19 25 8,0 0 8,-3 0 8,3 0-24,-19-25 0,17 21 8,-1 2 0,3 0 16,0-2-16,-19-21-8,21 20 16,-1-1-8,-1 2-8,4-2 8,-23-19-8,19 20 0,1-1 8,3 0 0,-2 0 0,-21-19-8,21 18 24,2 1 0,-4 4-8,-1-2 8,-18-21-24,19 23 0,-2 0 16,-1-1 0,3 1 8,-19-23-24,17 23 32,1-4-16,-1 2 16,2 0-8,-19-21-24,16 18 8,1 3 8,0-2-8,-11-1 0,-6-18-8,25 21 16,-8-2-8,-1 0-8,1-3 0,-17-16 0,16 7 0,3 13 0,-13-3 0,21-9 8,-27-8-8,7 21 0,18-4-8,-7-9 8,-1 11 0,-17-19 0,19 6 0,2 13-8,-3-13 16,3 11-8,-21-17 0,19 6-16,2 2 24,2 9-8,-3-9-16,-20-8 16,21 19 0,0-13-16,2 3 0,-2-3 8,-21-6 8,25 6-16,-3 11 24,1-15 0,0 2-8,-23-4 0,23 2 16,0 0-16,0 0 8,0-2 0,-23 0-8,23 0 16,0 0 8,1-4-8,-1 0-8,-23 4-8,27-4 16,-2 4 0,0-5-16,0 5 24,-25 0-24,25 0 16,0 0-16,0 0 24,-2 0-16,-23 0-8,25 0 16,0 0 0,2 0-16,0-4 8,-27 4-8,27 0 0,0-4 8,0 0-16,-2-2 16,-25 6-8,23-6 0,2-11-8,-2 17 8,2-6-8,-25 6 8,23-7 0,2-9 8,0 16-8,-2-17 0,-23 17 0,25-4 16,2-2-32,-2-15 16,-1 17 0,-24 4 0,25-17 0,0 11 0,0-17-16,0 6 8,-25 17 8,25-18-32,2-3 16,0 2 0,-2 2-8,-25 17 24,27-16-8,0 10 8,-2-19-24,0 8 24,-25 17 0,25-17 0,0 11-16,0-19 32,0 8-24,-25 17 8,27-16 8,-2-5 0,2 0-8,0-4 8,-27 25-8,29-25-8,1 0 0,1-2 0,0 4 0,-31 23 8,29-22-8,0-3 16,0 0 0,3-2 0,-1 0 0,-31 27-8,31-28 8,0-1 8,0 2-16,-31 27 0,32-25-16,-1 0 24,2-4 0,-2 0-16,-31 29 8,31-31 16,-1 0-32,-1-3-8,2 3 8,-2-2-8,-29 33 24,31-31-24,-2-3 24,3 5 8,-1-4 16,-31 33-24,31-33 24,0 2-24,-2-3 0,0 5-24,-29 29 24,30-33-32,1 2 8,-2-3 0,4-1 24,-33 35 0,31-37-16,3-5-8,-1 2 24,2 1-16,-35 39 16,31-37-56,3 1-8,-1-1 24,0 1 0,-33 36 40,36-35-8,-3 0 40,-2-1-24,2-1-16,-33 37 8,34-38-16,-3 3-16,2-2-24,-2-1-32,-31 38 88,32-35-64,-3-1-16,2-1 55,0 4 25,-31 33 0,31-38-16,1-1 8,1 3 8,0-3-8,-33 39 8,31-36 24,1 3 1,-3-2-33,0 4 24,-29 31-16,29-36 8,0 5 0,0-2-32,-2-1-1,-27 34 25,27-31-72,2 0-8,-4 2 32,2 0-32,-27 29 80,27-29-48,0 0 8,-2 2 32,3-5-8,-28 32 16,24-29 24,1-2-8,0-2-8,2 2 8,-27 31-16,27-32-16,3 1 24,-3-4-40,0 1 48,-27 34-16,27-33-16,2 0-24,0 2 24,-2-3-32,-27 34 48,29-33 0,-4 0 32,0 4-24,0 2 32,-25 27-40,23-25 24,0 0-24,0 0 16,0 2 16,-23 23-32,20-23 32,3 2 32,-2 2 0,0-1-24,-21 20-40,21-21 32,-3 0-8,1 0-16,0-2 32,-19 23-40,19-20 8,1-3 17,1 0-1,-2 0 8,-19 23-32,21-21 80,-1 2-8,3-1 0,-2 1 0,-21 19-72,23-19 64,-2 0 8,0 3-24,-3-1 24,-18 17-72,7-6 16,18-15 16,-19 15-16,15-13-16,-21 19 0,4-4 8,2-2-16,11-11 16,-17 17-64,0 0 56,6-4-88,0 0-104,-2 4-553,-12-29-439,8 29 1184,-2 0-2584,2 0 2584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11:12.283"/>
    </inkml:context>
    <inkml:brush xml:id="br0">
      <inkml:brushProperty name="width" value="0.1" units="cm"/>
      <inkml:brushProperty name="height" value="0.1" units="cm"/>
      <inkml:brushProperty name="color" value="#92D050"/>
    </inkml:brush>
  </inkml:definitions>
  <inkml:trace contextRef="#ctx0" brushRef="#br0">165 1505 2112,'0'0'0,"-1"-3"200,-1-2-112,-1 0 0,3 5-88,-2-13 104,2 13-8,0 0-8,0 0-16,0 0-72,0 0 64,0 0 8,5-4 16,-2-1-16,-3 5-72,4-3 80,1 0 16,0-2-8,-2 0 0,-3 5-88,5-14 96,0 11-8,0-14-16,0 13-8,-5 4-64,6-20 56,8 5 0,-11 0-16,0-2 8,-3 17-48,5-22 24,0 3-8,10-6 0,-15-2 8,0 27-24,5-25 0,-1 0 0,1 0 8,-2-1-8,-3 26 0,3-22-8,-3-6 8,4 1 16,-4 2-8,0 25-8,3-31 16,-3-2 0,0-1-16,3 3 16,-3 31-16,0-37 8,0 4 8,4 0-16,-4 3-8,0 30 8,5-28 8,-5-1 8,0 3 0,0-1 0,0 27-16,0-23 0,0 1 0,0 4 0,0-2 24,0 20-24,0-18 8,0-2 16,0 0-8,0-3-32,0 23 16,3-24 0,-3 0-8,3 0 16,1-1 8,-4 25-16,0-25 24,3 4-8,-3-2-8,0 1 8,0 22-16,0-22 0,0 4 8,-2 1 0,1 1 0,-1 3 16,2 13-24,-3-5 24,-1-17-16,3 17 8,-4-13-32,5 18 16,-4-5 16,3-15-16,-3 15 8,3-13-8,1 18 0,-2-5 8,0-14 8,1 14-8,-3-10 16,4 15-24,-1-3-16,-3-12 8,3 12 8,-3-11 0,4 14 0,-1-3 16,-1-2 8,0-10-16,1 12 8,1 3-16,-2-3 8,0-2 16,-1 0 0,1 1 25,2 4-49,-1-5 48,-1 2-40,0 0 16,1 3-8,1 0-16,-2-5 8,0 5 32,1-4-8,-1 4 8,2 0-40,-2 0 72,1-3-16,-1 3 8,0 0 0,2 0-64,-1 0 40,-3 2 8,1 3-8,0 1-32,3-6-8,-5 14 8,0-9 0,0 13-8,0-2 8,5-16-8,-5 17 32,-8 5 0,8-1-32,-10 4 8,15-25-8,-5 23 0,-12 2 0,12-3 16,-12 1-16,17-23 0,-5 22 8,-8-1-8,10-2 16,-4-1-8,7-18-8,-5 13 0,-3-6-16,3 11 8,0-13 16,5-5-8,-3 13 0,1-9-8,0 1-16,1-2-16,1-3 40,0 2-72,0-2-40,0 0-8,0 0 0,0 0 120,0 0-80,0-14 56,5 9 16,0-19-16,-5 24 24,5-22-8,10-3-16,-12-3 0,10 0-8,-13 28 32,4-29-16,9 3-1,-8-1 17,0 6 33,-5 21-33,13-22 0,-10 4 16,1 1 0,1 4-8,-5 13-8,5-5 8,10-15-16,-15 17-8,5-12 8,-5 15 8,13-4-8,-13-1-16,5-8 15,0 13-31,-5 0 40,15-5-8,-12 2 16,10 3-16,-8 0 8,-5 0 0,17 0-16,-12 0 16,13 1 0,-13 6 0,-5-7 0,19 5 16,-6 10-24,-8-10 24,16 10-16,-21-15 0,14 8 16,1 9 17,0-4-33,-2 2 16,-13-15-16,15 15-16,0 0 7,1 0 9,-2-8-16,-14-7 16,16 18 0,-2-12-40,-1 13-32,-8-14-64,-5-5 136,20 13-296,-15-10-256,0 4-2208,-5-7 2760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17:33.140"/>
    </inkml:context>
    <inkml:brush xml:id="br0">
      <inkml:brushProperty name="width" value="0.1" units="cm"/>
      <inkml:brushProperty name="height" value="0.1" units="cm"/>
      <inkml:brushProperty name="color" value="#57D200"/>
    </inkml:brush>
  </inkml:definitions>
  <inkml:trace contextRef="#ctx0" brushRef="#br0">119 1546 2112,'0'0'0,"-2"-3"200,0-2-112,-1 0 0,3 5-88,-2-14 104,2 14-8,0 0-8,0 0-16,0 0-72,0 0 64,0 0 8,5-3 16,-1-3-16,-4 6-72,3-3 80,2 0 16,0-2-8,-1-1 0,-4 6-88,5-13 96,0 9-8,0-13-16,0 12-8,-5 5-64,7-20 56,7 4 0,-11 1-16,1-2 8,-4 17-48,5-22 24,0 1-8,10-4 0,-15-3 8,0 28-24,5-25 0,-1-1 0,1 0 8,-2-1-8,-3 27 0,4-22-8,-4-7 8,3 2 16,-3 1-8,0 26-8,4-32 16,-4-2 0,0-1-16,3 3 16,-3 32-16,0-38 8,0 4 8,3 0-16,-3 3-8,0 31 8,5-29 8,-5 0 8,0 2 0,0 0 0,0 27-16,0-24 0,0 2 0,0 3 0,0-2 24,0 21-24,0-18 8,0-3 16,0 1-8,0-4-32,0 24 16,4-24 0,-4-2-8,3 2 16,1-1 8,-4 25-16,0-26 24,3 4-8,-3-2-8,0 2 8,0 22-16,0-22 0,0 3 8,-2 2 0,1 0 0,-1 3 16,2 14-24,-3-5 24,-1-17-16,2 17 8,-3-14-32,5 19 16,-3-5 16,1-16-16,-1 16 8,1-14-8,2 19 0,-2-5 8,1-13 8,-1 12-8,-1-9 16,3 15-24,-2-3-16,-2-13 8,3 13 8,-3-11 0,4 14 0,-1-3 16,-1-2 8,0-11-16,1 13 8,1 3-16,-2-3 8,0-3 16,-1 1 0,1 2 25,2 3-49,-2-5 48,1 1-40,-1 1 16,0 3-8,2 0-16,-2-5 8,1 5 32,-1-4-8,0 4 8,2 0-40,-1 0 72,-1-3-16,0 3 8,0 0 0,2 0-64,-1 0 40,-3 2 8,1 3-8,0 2-32,3-7-8,-6 13 8,1-8 0,0 14-8,0-2 8,5-17-8,-5 17 32,-9 6 0,9-1-32,-10 3 8,15-25-8,-5 24 0,-12 2 0,12-4 16,-13 2-16,18-24 0,-5 22 8,-8 0-8,9-3 16,-3 0-8,7-19-8,-5 13 0,-3-6-16,3 12 8,0-14 16,5-5-8,-4 14 0,2-11-8,1 2-16,-1-1-16,2-4 40,0 1-72,0-1-40,0 0-8,0 0 0,0 0 120,0 0-80,0-13 56,5 8 16,0-21-16,-5 26 24,5-22-8,11-4-16,-13-3 0,11 0-8,-14 29 32,3-29-16,11 2-1,-9 0 17,0 4 33,-5 23-33,14-22 0,-11 4 16,1 0 0,1 5-8,-5 13-8,5-5 8,10-16-16,-15 18-8,5-13 8,-5 16 8,14-3-8,-14-2-16,5-9 15,0 14-31,-5 0 40,16-5-8,-13 2 16,11 3-16,-9 0 8,-5 0 0,17 0-16,-12 0 16,14 1 0,-14 6 0,-5-7 0,19 5 16,-6 11-24,-8-11 24,18 10-16,-23-15 0,13 9 16,3 8 17,-1-4-33,-1 3 16,-14-16-16,15 15-16,0 1 7,2-1 9,-3-8-16,-14-7 16,17 18 0,-3-11-40,-1 12-32,-7-14-64,-6-5 136,20 14-296,-15-11-256,0 4-2208,-5-7 2760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20:35.205"/>
    </inkml:context>
    <inkml:brush xml:id="br0">
      <inkml:brushProperty name="width" value="0.1" units="cm"/>
      <inkml:brushProperty name="height" value="0.1" units="cm"/>
      <inkml:brushProperty name="color" value="#00B0F0"/>
    </inkml:brush>
  </inkml:definitions>
  <inkml:trace contextRef="#ctx0" brushRef="#br0">157 1554 2240,'0'0'0,"-1"-2"312,0-1 0,1 3-312,-1-8 320,0 5-24,0 3-48,1 0-72,0 0-24,0 0-152,0 0 136,0-2-16,2 0 32,0 0-8,-2 2-144,3-3 129,0-6-1,0 7-32,5-8-24,-8 10-72,3-8 56,5 0-24,-6-1 0,6 0-8,-8 9-24,3-10 8,6 0 8,-7-2-8,1-1 0,-3 13-8,8-14 0,-6 0 8,7 1 0,-9-2 8,0 15-16,3-14 32,0-3-16,-1 1 0,0-1 8,-2 17-24,2-18 8,-2 1-8,2-1 24,-2-1-24,0 19 0,0-19 0,0-2-16,0-1 32,0 2-8,0 20-8,0-23 16,0 0 8,0 0-24,0 0 8,0 23-8,0-24 24,0 1 0,0 1-16,0 0 8,0 22-16,0-22 16,0 0 16,2 1 16,-2 0-8,0 21-40,0-19 48,2 0-16,-2 0 8,0 0-16,0 19-24,0-16 40,0-3-8,0 2-24,0 0 0,0 17-8,0-20 16,0 1-8,0-2 8,0 1-16,0 20 0,-1-22 8,0 1 8,0-2 24,-1 1-32,2 22-8,-2-22 24,1 2-16,-1 0 0,-1 2 24,3 18-32,-4-15 16,-1-1-8,1 2 8,1 1 8,3 13-24,-3-14 16,0 2 8,0 0 0,0 2 16,3 10-40,-3-11 16,-1 0 8,1 1-16,1-1-16,2 11 8,-3-11 16,1 0-8,-1-2-8,0 0 8,3 13-8,-2-14 16,0-1-16,0 1 8,0-1-32,2 15 24,-4-15-8,2 0-8,-1 1 0,0 0 40,3 14-24,-3-12-16,0-1 16,0 3-16,-1-1 8,4 11 8,-4-9-8,1 0 0,0-1 16,-1 2-16,4 8 8,-3-8 8,0 4 8,1-6 0,1 8 8,1 2-24,-2-3 16,1 1 24,-2 0-8,1-1 0,2 3-32,-1-2 24,-1-2 16,1 2-8,0 0 0,1 2-32,-1-3 32,0 1-32,0 0 24,0 0 0,1 2-24,-1 0 8,1 0 16,-1 0-16,1-2 8,0 2-16,-1 0 0,0 0 0,0-2 0,0 2-24,1 0 24,0 0-8,-1 0 0,0 0-32,0 1 8,1-1 32,-3 2-56,-2 2 8,1 6 8,-4 2 16,8-12 24,-3 13-8,-7 3 32,6 2-32,-6 1 16,10-19-8,-8 21-8,3 1-8,-6 1 24,8 0 8,3-23-16,-9 22 0,6-1 24,-1-2 0,0-3-24,4-16 0,-3 14 16,1-1-16,1-3 0,0-1-24,1-9 24,0 3 0,0 0-24,0-1 8,0 0 8,0-2 8,2 1 0,0-1 24,0 0 16,0-2-8,-2 2-32,2-8 32,0 4 8,0-7-24,1 0-32,-3 11 16,3-14 0,0-3-32,-1 1 32,1-3-16,-3 19 16,3-20-16,0 1 16,5-1 0,-6 2 24,-2 18-24,4-17 0,4 3-16,-6 0 0,1 0 8,-3 14 8,9-14-8,-6 1 40,0-1-16,6 3 0,-9 11-16,3-12 16,7 1-32,-7 1 32,6 0 8,-9 10-24,3-3 8,8-8 8,-8 9 8,6-2 8,-9 4-32,2-3 32,7 1 8,-6 0-16,6 2 0,-9 0-24,3 0 48,5 0 8,-5 1 0,7 2 16,-10-3-72,3 2 48,8 1 0,-2 0-16,1 0 0,-10-3-32,9 3 32,1 0-8,0-1-16,0 1-8,-10-3 0,9 4-8,0 0-8,-6 1-24,10 3-24,-13-8 64,8 2-120,1 2-56,-6 6-128,9-7-336,-12-3 640,3 3-1297,7 6-2255,-10-9 3552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51:27.1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1 174 24575,'16'0'0,"8"-2"0,8-1 0,3-5 0,1-3 0,-17 3 0,7-2 0,-14 3 0,4-2 0,3-3 0,5-5 0,2-1 0,5-2 0,-3 2 0,-4 4 0,-6 4 0,-7 6 0,-5 2 0,-4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51:28.5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1 332 24575,'19'0'0,"3"0"0,5 0 0,4-2 0,6-4 0,9-6 0,8-8 0,2-4 0,0 1 0,-12 3 0,-6 6 0,-8 2 0,-5 3 0,-3 1 0,-2 0 0,1-1 0,5-1 0,5-3 0,1-3 0,0 0 0,-5 1 0,-6 5 0,-6 1 0,-4 6 0,-3-2 0,-2 1 0,4-2 0,2-2 0,4-2 0,1-1 0,1 2 0,-4 0 0,-4 3 0,-5 4 0,-3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51:30.2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0 438 24575,'23'-5'0,"28"-14"0,32-11 0,-29 11 0,1-2 0,1-1 0,0 0 0,-2 1 0,-2 1 0,-2-1 0,-2 1 0,38-15 0,-5 3 0,-12 9 0,-6 5 0,-5 1 0,-5 4 0,-7-2 0,-10 1 0,-7 3 0,-5 3 0,-11 2 0,1 1 0,-9 3 0,2-1 0,2 1 0,0 0 0,-1 0 0,-4-1 0,0 1 0,-2 0 0,3 0 0,1 2 0,0 0 0,0 0 0,-3 0 0,-1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51:48.1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0 653 24575,'16'0'0,"7"0"0,12-2 0,6-4 0,2-4 0,1-2 0,-3 0 0,-1 0 0,1 0 0,2-1 0,1-1 0,4-2 0,0-2 0,-2-1 0,0-2 0,-2-2 0,-5 2 0,-3-1 0,-5 3 0,-1 1 0,1-3 0,1 0 0,1-1 0,-2 2 0,-1 2 0,-4 2 0,-1 2 0,3 0 0,3-2 0,5-3 0,5-2 0,0-3 0,4 0 0,-2 4 0,-4 3 0,-4 4 0,-7 1 0,-3 1 0,-5 2 0,-2 2 0,-3 2 0,-3 3 0,-1-2 0,0 0 0,2-3 0,3 0 0,0-1 0,-6 5 0,-2-1 0,-6 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51:49.7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1 463 24575,'45'-3'0,"5"-7"0,9-7 0,-2-6 0,-1 0 0,-8 4 0,-4-1 0,-7 1 0,-4 1 0,-2-1 0,-3 2 0,2-2 0,0 1 0,1-1 0,1 1 0,-2 1 0,-2 3 0,-3 2 0,-3 3 0,-2 0 0,-2 1 0,-1 1 0,-8 1 0,1 1 0,-4 1 0,2-1 0,3 0 0,1-1 0,2-3 0,2-2 0,2-1 0,-1 3 0,-1 1 0,-2 3 0,-4 0 0,-4 0 0,1 2 0,3-3 0,2 0 0,1-1 0,-4 3 0,-5 1 0,-2 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51:51.7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0 258 24575,'11'0'0,"1"0"0,-3-2 0,8-5 0,4-5 0,5-5 0,-1-1 0,-3 4 0,-5 1 0,-5 4 0,-2 2 0,-2 1 0,0 0 0,1 0 0,2-1 0,1-1 0,1-2 0,-3 3 0,-4 1 0,-1 2 0,0 0 0,1-1 0,1 0 0,0-2 0,0 2 0,-2 0 0,-1 2 0,2 0 0,-1-2 0,1 0 0,0-1 0,0 1 0,3-1 0,-4 1 0,4 0 0,-7 3 0,4-4 0,-2 4 0,-1-4 0,1 2 0,-1 1 0,-1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52:09.5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0 606 24575,'21'-12'0,"9"-9"0,11-9 0,-4-1 0,-12 10 0,-12 11 0,-6 8 0,0-3 0,3-5 0,8-10 0,10-8 0,5-4 0,4-4 0,0 2 0,-1 0 0,0 3 0,-2 5 0,-6 4 0,-5 5 0,-2 2 0,1-1 0,6-3 0,3-1 0,0-2 0,-1 1 0,-5 3 0,-3 2 0,-2 3 0,-4 3 0,-4 2 0,-5 4 0,-4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05:49.122"/>
    </inkml:context>
    <inkml:brush xml:id="br0">
      <inkml:brushProperty name="width" value="0.1" units="cm"/>
      <inkml:brushProperty name="height" value="0.1" units="cm"/>
      <inkml:brushProperty name="color" value="#FF7C2C"/>
    </inkml:brush>
  </inkml:definitions>
  <inkml:trace contextRef="#ctx0" brushRef="#br0">5 6115 1088,'0'0'0,"-2"0"80,2 0-24,-2 2 16,2-2-72,0 4 80,0 2 8,0 0 8,0 11 0,0-17-96,4 6 88,0 2-24,0 11-8,3-13 0,-7-6-56,18 9 16,-13 9 32,11-11-24,-10 11 0,-6-18-24,21 7 48,-14 9-8,15-7 16,-5 11-16,-17-20-40,19 19 64,-3 0-24,1-2 16,0 1 8,-17-18-64,6 19 64,19 0 8,-8 2 24,-11-5 16,-6-16-112,25 17 104,-9-9 40,1 11-24,4-13-16,-21-6-104,19 8 152,1-1-16,1 1 24,2-2-8,-23-6-152,23 6 120,0 1-16,2-1 8,0-4-32,-25-2-80,25 4 88,2 2 8,0-1-24,-2 1 0,-25-6-72,25 4 81,2 0-17,0-2 0,0 2 16,-27-4-80,29 2 72,-2-2 0,2 0 32,0 0-40,-29 0-64,27 0 88,4-4 0,-3 0-16,1-2 0,-29 6-72,29-6 72,-2-1 0,0 1-16,0 0 16,-27 6-72,25-6 16,0-11 0,0 17 24,2-4-24,-27 4-16,25 0 48,0-4-16,2-3 0,-2 3 16,-25 4-48,27-6 32,-2-11 0,0 13-8,-2-12-16,-23 16-8,20-5 24,3-13 0,0 1-8,-2 13 8,-21 4-24,21-19 16,0 13-16,-1-15 24,1 5-8,-21 16-16,19-7 8,2-16 40,-3 17-32,3-17-24,-21 23 8,19-16 40,2-1-40,2 0 8,-3 1-8,-20 16 0,21-17 0,0-2 16,0 1 16,0-3 24,-21 21-56,20-21 8,1-2 8,0-2-8,0-4-8,-21 29 0,21-27 16,-1 0-8,-1 2 0,2 2-8,-21 23 0,17-23 0,1-2 0,1 0 8,0-4 0,-19 29-8,21-25 8,-1-2 0,3 2 0,-2 0 0,-21 25-8,21-29 16,-2 4-8,-1-4 8,3 0-8,-21 29-8,19-29 8,0 0 8,1 0 0,-1-3-16,-19 32 0,19-31 8,0 0 0,1-2 0,-3 1 16,-17 32-24,19-29 16,-1-2 16,-11 0-8,18 2-16,-25 29-8,16-31 8,1 4 0,0 0-8,-1-5-8,-16 32 8,17-31 8,2-2 0,-1 0 0,1-1 16,-19 34-24,19-29 24,0-2-24,-3 2 16,3-2-16,-19 31 0,19-29 24,-13-1 16,19-1-32,-19 4 16,-6 27-24,23-31 24,-6 2-16,-11-2 32,17-3-24,-23 34-16,6-31 16,17 0 32,-17-2-32,19-1 24,-25 34-40,17-35-16,-1-2 0,1 1 40,0 3-32,-17 33 8,6-38 24,19 3-8,-19 0 0,17-1-16,-23 36 0,6-37-16,19-1-32,-8 1 0,-1 0-8,-16 37 56,17-36-24,-11 1 40,17 2-64,-17-1 64,-6 34-16,21-33 16,-15 0-8,15-1 16,-15-1-16,-6 35-8,23-35 0,-16-3 0,15-1 24,-15 1-8,-7 38-16,23-37 8,-17-1-16,19-1-8,-9 4 32,-16 35-16,17-36-32,0 1 48,1-1-8,-11-1-24,-7 37 16,25-37 0,-7 1 8,1 1-24,0-1 32,-19 36-16,19-35-8,-3 0 0,1-1 0,2 1-16,-19 35 24,16-33 8,1-3-40,-1-1 24,-9-3 24,-7 40-16,25-43 32,-9-3 0,1 0-56,2-6 24,-19 52 0,16-48-40,1 5 24,0 1 32,-1 7-16,-16 35 0,7-38 8,15 3-32,-15-3 48,13 3-16,-20 35-8,7-37 24,11 1-24,-11 1 24,11-3-32,-18 38 8,7-37 32,11 0 16,-14-3-40,15 3 8,-19 37-16,6-42-32,15-2 32,-15-1-24,17-3-8,-23 48 32,17-46-16,0-2-24,-1 2 8,1 1-32,-17 45 64,17-40-16,1 3-16,-1 3 8,0-1 32,-17 35-8,6-37-48,17 3 48,-17 1 0,15-2-8,-21 35 8,6-38-40,15-1 32,-15 1 8,11 3 0,-17 35 0,6-33 8,13-1-40,-13-1 40,13 0-24,-19 35 16,6-40 32,10 0 8,-9-1-24,9 3 16,-16 38-32,7-39-8,9 1 8,-9 5 8,9 0-24,-16 33 16,4-29 32,13 0-16,-13 2 0,2 0 32,-6 27-48,17-25 16,-13 0 8,2 0-16,11 0 16,-17 25-24,4-25 24,2-2-16,1-2 24,9 2-24,-16 27-8,4-30 16,13-1 0,-13-2-24,15-2 32,-19 35-24,4-32 0,15 1 8,-13 4 24,11 0-24,-17 27-8,6-25 32,0 2-48,11 2 24,-13 3-24,-4 18 16,4-7-16,2-15 32,1 15 0,-1-13 0,-6 20-16,6-17 16,0 11-8,1-17-16,-1 4 16,-6 19-8,6-17 0,11 1 8,-13-3-16,2 2 16,-6 17-8,6-6 0,1-15 0,-1 15 40,0-11-64,-6 17 24,6-4 24,-1 0-32,-5 0-8,0 0 48,0 4-32,0 0-16,0 0 8,0 0-72,0 0-48,0 0 360,0 0-816,0 2-624,0 0-2873,0-2 4081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52:10.9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1152 24575,'24'-30'0,"14"-18"0,22-25 0,-24 29 0,1 0 0,-1 1 0,1 2 0,1-1 0,0 1 0,-1 3 0,0 2 0,1 0 0,1 0 0,-3 2 0,0-1 0,33-31 0,-4 0 0,-8 8 0,-6 5 0,-6 4 0,-6 7 0,-4 7 0,-5 5 0,-3 8 0,-6 5 0,-1 3 0,0 0 0,0 0 0,1-1 0,-1 2 0,-5 3 0,-4 3 0,-4 4 0,-6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52:12.3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1807 24575,'24'-26'0,"23"-27"0,-8 12 0,3-3 0,8-5 0,2-1 0,4-1 0,1 0 0,-1 2 0,0 1 0,-2 1 0,0-1 0,3-3 0,-1 0 0,1 1 0,-1 1 0,-1 1 0,0 1 0,-2 2 0,0 0 0,-3 2 0,-1 2 0,-1 2 0,-1 0 0,-1 2 0,-1 0 0,-2 1 0,0 0 0,-1 2 0,-2 0 0,30-31 0,-12 13 0,-15 11 0,-10 10 0,-5 6 0,0 0 0,3-1 0,2-2 0,0 2 0,-4 4 0,-5 4 0,-4 3 0,0-1 0,2-3 0,1-1 0,0 1 0,-3 4 0,-6 5 0,-5 3 0,-5 3 0,-4 2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52:13.9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2371 24575,'18'-20'0,"16"-14"0,28-28 0,-22 23 0,3-2 0,4-3 0,2-3 0,5-6 0,2-3 0,1-3 0,2-2 0,7-9 0,3 0 0,-1 1 0,1 2 0,-1 3 0,0 3 0,-1 3 0,0 2 0,-5 4 0,-1 1 0,0-2 0,0-1 0,-1-1 0,0-1 0,-4 3 0,-2-1 0,-2 2 0,-1 1 0,-5 5 0,-2 3 0,-6 6 0,-2 3 0,26-23 0,-9 9 0,3-2 0,3-2 0,1-3 0,0 1 0,-6 5 0,-4 4 0,-3 1 0,-3 1 0,-2 1 0,-7 5 0,-5 7 0,-9 9 0,-5 9 0,-8 5 0,-3 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52:15.7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2626 24575,'6'-15'0,"18"-20"0,21-23 0,-8 15 0,6-4 0,6-5 0,2 0 0,6-2 0,2-1 0,7-4 0,1 0 0,-1 0 0,1-2 0,4-5 0,0-2 0,-23 21 0,0 0 0,-1 0 0,21-20 0,0 1 0,-3 3 0,-1 3 0,-5 8 0,-2 2 0,-2 5 0,-3 1 0,-3 3 0,-1 0 0,-4 1 0,-1 0 0,-1 0 0,-3-2 0,-3 3 0,-1 0 0,29-33 0,-5 6 0,-5 6 0,4 1 0,-1 2 0,1 7 0,0 2 0,-5 8 0,0-1 0,-1 1 0,-1 0 0,-4 0 0,-4 3 0,-8 5 0,-6 5 0,-6 7 0,-5 3 0,-3 2 0,-1 2 0,-1-1 0,-8 6 0,3-1 0,-5 5 0,2 0 0,3-2 0,2-5 0,-3 4 0,5-4 0,-3 1 0,4-3 0,3-2 0,-1 1 0,-2 1 0,-3 3 0,-6 4 0,-1 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52:17.6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1319 24575,'12'-11'0,"5"-6"0,10-10 0,10-16 0,7-17 0,2-14 0,3-7 0,-3 6 0,0 7 0,1 6 0,0 6 0,2 4 0,1 0 0,0-1 0,-3 0 0,-5 3 0,-7 5 0,-6 7 0,-6 6 0,-3 7 0,-2 6 0,-3 1 0,0 0 0,0-3 0,-1 1 0,-1 2 0,-1 1 0,0 1 0,1 1 0,2-3 0,1 2 0,-2 1 0,-2 4 0,-4 4 0,-3 2 0,0-1 0,3-1 0,2-2 0,3 0 0,0 0 0,0 0 0,-2 2 0,-3-1 0,-3 2 0,-1 1 0,-1 3 0,-1 0 0,4-1 0,1-2 0,3-3 0,-1 3 0,-2-1 0,-5 4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53:53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 1505 2112,'0'0'0,"-1"-3"200,-1-2-112,-1 0 0,3 5-88,-2-13 104,2 13-8,0 0-8,0 0-16,0 0-72,0 0 64,0 0 8,5-4 16,-2-1-16,-3 5-72,4-3 80,1 0 16,0-2-8,-2 0 0,-3 5-88,5-14 96,0 11-8,0-14-16,0 13-8,-5 4-64,6-20 56,8 5 0,-11 0-16,0-2 8,-3 17-48,5-22 24,0 3-8,10-6 0,-15-2 8,0 27-24,5-25 0,-1 0 0,1 0 8,-2-1-8,-3 26 0,3-22-8,-3-6 8,4 1 16,-4 2-8,0 25-8,3-31 16,-3-2 0,0-1-16,3 3 16,-3 31-16,0-37 8,0 4 8,4 0-16,-4 3-8,0 30 8,5-28 8,-5-1 8,0 3 0,0-1 0,0 27-16,0-23 0,0 1 0,0 4 0,0-2 24,0 20-24,0-18 8,0-2 16,0 0-8,0-3-32,0 23 16,3-24 0,-3 0-8,3 0 16,1-1 8,-4 25-16,0-25 24,3 4-8,-3-2-8,0 1 8,0 22-16,0-22 0,0 4 8,-2 1 0,1 1 0,-1 3 16,2 13-24,-3-5 24,-1-17-16,3 17 8,-4-13-32,5 18 16,-4-5 16,3-15-16,-3 15 8,3-13-8,1 18 0,-2-5 8,0-14 8,1 14-8,-3-10 16,4 15-24,-1-3-16,-3-12 8,3 12 8,-3-11 0,4 14 0,-1-3 16,-1-2 8,0-10-16,1 12 8,1 3-16,-2-3 8,0-2 16,-1 0 0,1 1 25,2 4-49,-1-5 48,-1 2-40,0 0 16,1 3-8,1 0-16,-2-5 8,0 5 32,1-4-8,-1 4 8,2 0-40,-2 0 72,1-3-16,-1 3 8,0 0 0,2 0-64,-1 0 40,-3 2 8,1 3-8,0 1-32,3-6-8,-5 14 8,0-9 0,0 13-8,0-2 8,5-16-8,-5 17 32,-8 5 0,8-1-32,-10 4 8,15-25-8,-5 23 0,-12 2 0,12-3 16,-12 1-16,17-23 0,-5 22 8,-8-1-8,10-2 16,-4-1-8,7-18-8,-5 13 0,-3-6-16,3 11 8,0-13 16,5-5-8,-3 13 0,1-9-8,0 1-16,1-2-16,1-3 40,0 2-72,0-2-40,0 0-8,0 0 0,0 0 120,0 0-80,0-14 56,5 9 16,0-19-16,-5 24 24,5-22-8,10-3-16,-12-3 0,10 0-8,-13 28 32,4-29-16,9 3-1,-8-1 17,0 6 33,-5 21-33,13-22 0,-10 4 16,1 1 0,1 4-8,-5 13-8,5-5 8,10-15-16,-15 17-8,5-12 8,-5 15 8,13-4-8,-13-1-16,5-8 15,0 13-31,-5 0 40,15-5-8,-12 2 16,10 3-16,-8 0 8,-5 0 0,17 0-16,-12 0 16,13 1 0,-13 6 0,-5-7 0,19 5 16,-6 10-24,-8-10 24,16 10-16,-21-15 0,14 8 16,1 9 17,0-4-33,-2 2 16,-13-15-16,15 15-16,0 0 7,1 0 9,-2-8-16,-14-7 16,16 18 0,-2-12-40,-1 13-32,-8-14-64,-5-5 136,20 13-296,-15-10-256,0 4-2208,-5-7 2760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53:59.492"/>
    </inkml:context>
    <inkml:brush xml:id="br0">
      <inkml:brushProperty name="width" value="0.1" units="cm"/>
      <inkml:brushProperty name="height" value="0.1" units="cm"/>
      <inkml:brushProperty name="color" value="#92D050"/>
    </inkml:brush>
  </inkml:definitions>
  <inkml:trace contextRef="#ctx0" brushRef="#br0">170 1505 2112,'0'0'0,"-2"-3"200,0-2-112,-1 0 0,3 5-88,-2-13 104,2 13-8,0 0-8,0 0-16,0 0-72,0 0 64,0 0 8,5-4 16,-1-1-16,-4 5-72,3-3 80,2 0 16,0-2-8,-2 0 0,-3 5-88,5-14 96,0 11-8,0-14-16,0 13-8,-5 4-64,7-20 56,6 5 0,-9 0-16,-1-2 8,-3 17-48,5-22 24,0 3-8,10-6 0,-15-2 8,0 27-24,5-25 0,-2 0 0,2 0 8,-2-1-8,-3 26 0,4-22-8,-4-6 8,3 1 16,-3 2-8,0 25-8,3-31 16,-3-2 0,0-1-16,4 3 16,-4 31-16,0-37 8,0 4 8,3 0-16,-3 3-8,0 30 8,5-28 8,-5-1 8,0 3 0,0-1 0,0 27-16,0-23 0,0 1 0,0 4 0,0-2 24,0 20-24,0-18 8,0-2 16,0 0-8,0-3-32,0 23 16,3-24 0,-3 0-8,4 0 16,-1-1 8,-3 25-16,0-25 24,3 4-8,-3-2-8,0 1 8,0 22-16,0-22 0,0 4 8,-1 1 0,-1 1 0,0 3 16,2 13-24,-3-5 24,0-17-16,1 17 8,-3-13-32,5 18 16,-3-5 16,1-15-16,-1 15 8,1-13-8,2 18 0,-2-5 8,1-14 8,-1 14-8,-1-10 16,3 15-24,-2-3-16,-1-12 8,1 12 8,-1-11 0,3 14 0,-2-3 16,0-2 8,1-10-16,-1 12 8,2 3-16,-2-3 8,1-2 16,-3 0 0,3 1 25,1 4-49,-2-5 48,0 2-40,1 0 16,-1 3-8,2 0-16,-2-5 8,1 5 32,-1-4-8,0 4 8,2 0-40,-1 0 72,-1-3-16,1 3 8,-1 0 0,2 0-64,-2 0 40,-1 2 8,0 3-8,-1 1-32,4-6-8,-5 14 8,0-9 0,0 13-8,0-2 8,5-16-8,-5 17 32,-8 5 0,8-1-32,-10 4 8,15-25-8,-5 23 0,-12 2 0,12-3 16,-11 1-16,16-23 0,-5 22 8,-8-1-8,9-2 16,-2-1-8,6-18-8,-5 13 0,-4-6-16,4 11 8,0-13 16,5-5-8,-3 13 0,1-9-8,1 1-16,-1-2-16,2-3 40,0 2-72,0-2-40,0 0-8,0 0 0,0 0 120,0 0-80,0-14 56,5 9 16,0-19-16,-5 24 24,5-22-8,10-3-16,-12-3 0,11 0-8,-14 28 32,3-29-16,10 3-1,-8-1 17,0 6 33,-5 21-33,13-22 0,-9 4 16,-1 1 0,2 4-8,-5 13-8,5-5 8,10-15-16,-15 17-8,5-12 8,-5 15 8,13-4-8,-13-1-16,5-8 15,0 13-31,-5 0 40,15-5-8,-11 2 16,9 3-16,-8 0 8,-5 0 0,16 0-16,-11 0 16,14 1 0,-14 6 0,-5-7 0,18 5 16,-5 10-24,-8-10 24,17 10-16,-22-15 0,13 8 16,2 9 17,0-4-33,-2 2 16,-13-15-16,15 15-16,0 0 7,2 0 9,-4-8-16,-13-7 16,17 18 0,-4-12-40,0 13-32,-8-14-64,-5-5 136,20 13-296,-15-10-256,0 4-2208,-5-7 2760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55:37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24575,'20'-2'0,"-2"-3"0,-2 0 0,-3 1 0,-1 2 0,1 2 0,5-2 0,2 0 0,3-3 0,0-1 0,-4 0 0,-3 0 0,-5 1 0,-4 3 0,1 1 0,2-1 0,3-3 0,3-2 0,2-2 0,-2 3 0,-1 2 0,-7 3 0,-2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55:38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1 257 24575,'26'-12'0,"-3"2"0,-1 1 0,-7 4 0,0 0 0,3-2 0,9-5 0,4-3 0,-1 2 0,-5-2 0,-3 6 0,-10 1 0,2 4 0,-8 0 0,2 0 0,0-1 0,1-3 0,11-6 0,9-7 0,5-3 0,-1 2 0,-5 5 0,-15 9 0,-2 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55:39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1 702 24575,'15'-7'0,"12"-11"0,16-10 0,4-7 0,1 1 0,-7 4 0,-4 2 0,-1-1 0,-3-1 0,-2-2 0,0 1 0,1-3 0,0 0 0,0-1 0,-2 2 0,-4 5 0,0 6 0,-12 9 0,3-1 0,-3 0 0,10-7 0,4-4 0,0 3 0,-1 3 0,-14 8 0,0 1 0,-5 2 0,6-3 0,4-4 0,1 1 0,2 0 0,-13 14 0,0-3 0,-10 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10:15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0 440 24575,'15'-1'0,"8"-6"0,13-11 0,7-7 0,5-7 0,-1-1 0,0-3 0,1-3 0,-1-3 0,2 1 0,-7 4 0,-8 8 0,-9 7 0,-10 8 0,-4 5 0,-4 2 0,0 1 0,1 0 0,3-4 0,1 0 0,-3 1 0,-1 3 0,-4 5 0,-6 9 0,2-4 0,-4 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55:40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4 624 24575,'-3'-12'0,"6"-5"0,9-4 0,9-5 0,7-2 0,3 0 0,4 1 0,3 0 0,2-1 0,0-3 0,2-3 0,-1 0 0,-6 2 0,-3 4 0,-7 5 0,-4 3 0,-1 1 0,-3 2 0,1-1 0,-1 1 0,0 0 0,-2 1 0,0 1 0,0 0 0,1-1 0,-1-1 0,-1 1 0,-3 2 0,-5 7 0,-3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10:21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0 781 24575,'62'-48'0,"7"-4"0,-26 19 0,3 0 0,0 0 0,1 2 0,-2 0 0,0 2 0,-1 1 0,-1 1 0,40-22 0,-4 1 0,-4 0 0,-5-1 0,-4-2 0,-3-1 0,-10 6 0,-11 9 0,-13 11 0,-10 10 0,-7 7 0,-5 6 0,-4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10:22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1524 24575,'24'0'0,"-3"0"0,-2 0 0,-8 0 0,-2-3 0,7-8 0,25-15 0,24-18 0,-21 15 0,2-3 0,6-4 0,1-2 0,4-6 0,1-2 0,5-6 0,-1-3 0,1-2 0,0-1 0,-1 1 0,0 0 0,-6 4 0,0 2 0,-5 6 0,-1 3 0,-3 3 0,-1 3 0,-3 2 0,-1 1 0,33-25 0,-8 4 0,-12 7 0,-12 9 0,-11 6 0,-6 6 0,-5 2 0,1 1 0,-1 2 0,4-2 0,7-6 0,10-5 0,4-2 0,0 1 0,-8 8 0,-11 9 0,-7 6 0,-12 7 0,-1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10:24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1667 24575,'20'-13'0,"29"-26"0,-4-3 0,11-10 0,-1 0 0,-7 7 0,0 0 0,3-2 0,17-18 0,3-3 0,-4 5 0,3-4 0,-5 6 0,-7 8 0,-2 3 0,-10 9 0,-2 1 0,1 0 0,-1 2 0,-4 3 0,1 1 0,1-2 0,0 1 0,1 0 0,-1 1 0,36-25 0,-2 7 0,-7 10 0,-6 7 0,-9 5 0,-9 4 0,-6 3 0,-2 0 0,-4 1 0,-2 2 0,-4 2 0,-4 1 0,0 1 0,0-2 0,4-2 0,2 0 0,-1 2 0,-3 2 0,-7 5 0,-5 4 0,-4 3 0,0-1 0,0-1 0,1 0 0,2-3 0,-5 5 0,1-2 0,-8 5 0,3-1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10:26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1250 24575,'36'-30'0,"14"-10"0,20-14 0,-27 20 0,2-2 0,-1-1 0,0-1 0,-1 0 0,-2 0 0,1-1 0,-2 1 0,29-30 0,3 1 0,-3 6 0,-3 5 0,1 5 0,-8 4 0,-6 4 0,-9 5 0,-8 4 0,-6 5 0,-5 2 0,1-1 0,1-2 0,2 1 0,-1 1 0,-2 4 0,-5 4 0,0 3 0,2 1 0,2 0 0,0-1 0,-2 0 0,-3 4 0,-5 4 0,-3 3 0,-4 1 0,-1 0 0,-1 0 0,2 0 0,-1 0 0,-2 0 0,-2 2 0,-1 1 0,-2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10:27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1 669 24575,'27'-10'0,"6"-8"0,10-11 0,9-12 0,4-12 0,3-5 0,4-5 0,-1-1 0,-3 8 0,-7 10 0,-13 15 0,-10 8 0,-6 7 0,-4 3 0,0 2 0,-3 3 0,-3 0 0,-3 3 0,-5 1 0,0 2 0,-1-2 0,3-1 0,0 0 0,-1-1 0,0 1 0,1 1 0,2-2 0,3-4 0,-4 3 0,3-3 0,-6 4 0,1 2 0,1-3 0,0 2 0,3-3 0,-2 0 0,-3 3 0,-2 2 0,-2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09:10:29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0 191 24575,'14'-9'0,"6"-4"0,11-8 0,0-1 0,-2 2 0,-6 4 0,-3-1 0,-7 7 0,4-4 0,-6 3 0,3-2 0,-2 1 0,-2 4 0,-4 4 0,-2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6EF35-C917-804D-B965-76C33A500BB0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D4599-7DC9-7F4E-9A8C-11636548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7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Discussion question: why does monopoly arise? </a:t>
            </a:r>
          </a:p>
        </p:txBody>
      </p:sp>
    </p:spTree>
    <p:extLst>
      <p:ext uri="{BB962C8B-B14F-4D97-AF65-F5344CB8AC3E}">
        <p14:creationId xmlns:p14="http://schemas.microsoft.com/office/powerpoint/2010/main" val="2724240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1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495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09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Therefore, if MC&gt;C, then </a:t>
            </a:r>
            <a:r>
              <a:rPr lang="en-US" altLang="en-US" dirty="0"/>
              <a:t>Q</a:t>
            </a:r>
            <a:r>
              <a:rPr lang="en-US" altLang="en-US" baseline="30000" dirty="0"/>
              <a:t>*</a:t>
            </a:r>
            <a:r>
              <a:rPr lang="en-US" altLang="en-US" dirty="0"/>
              <a:t> should be at a level at which |E</a:t>
            </a:r>
            <a:r>
              <a:rPr lang="en-US" altLang="en-US" baseline="30000" dirty="0"/>
              <a:t>d</a:t>
            </a:r>
            <a:r>
              <a:rPr lang="en-US" altLang="en-US" dirty="0"/>
              <a:t>|&gt; -1 (i.e., E</a:t>
            </a:r>
            <a:r>
              <a:rPr lang="en-US" altLang="en-US" baseline="30000" dirty="0"/>
              <a:t>d </a:t>
            </a:r>
            <a:r>
              <a:rPr lang="en-US" altLang="en-US" dirty="0"/>
              <a:t>&lt; -1 ).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942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9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Discussion question: why don’t we discuss a monopoly’s </a:t>
            </a:r>
            <a:r>
              <a:rPr lang="en-US" altLang="en-US" dirty="0" err="1">
                <a:latin typeface="Arial" panose="020B0604020202020204" pitchFamily="34" charset="0"/>
              </a:rPr>
              <a:t>behaviours</a:t>
            </a:r>
            <a:r>
              <a:rPr lang="en-US" altLang="en-US" dirty="0">
                <a:latin typeface="Arial" panose="020B0604020202020204" pitchFamily="34" charset="0"/>
              </a:rPr>
              <a:t> in the short-run and in the long-run?</a:t>
            </a:r>
          </a:p>
        </p:txBody>
      </p:sp>
    </p:spTree>
    <p:extLst>
      <p:ext uri="{BB962C8B-B14F-4D97-AF65-F5344CB8AC3E}">
        <p14:creationId xmlns:p14="http://schemas.microsoft.com/office/powerpoint/2010/main" val="3022416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568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46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49AA-D069-AE40-A48F-172775FD9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8791E-38A3-3B4B-B05A-DA394DCEA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04A67-E3B7-494D-ADDF-B8712D2E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A7F6-7EE7-D141-9BDE-38D2F110D537}" type="datetime1">
              <a:rPr lang="en-SG" smtClean="0"/>
              <a:t>15/10/23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66795-BE90-FD4F-A1F8-B7DF4384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06750-CA1C-DC4C-B672-1ED639FA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AEA-F7F0-0B40-B0CF-12313DF4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4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6FD1-B86D-4045-86AB-0C319BC09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9FB91-7B26-AA4B-B573-8430B26BB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85C2C-5745-8948-A580-F641BBCF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9C13-335B-AF44-A9C7-560AB10307A2}" type="datetime1">
              <a:rPr lang="en-SG" smtClean="0"/>
              <a:t>15/10/23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B4AB0-4FEF-6944-AE7D-0A267843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72A2D-7DEE-E741-A132-261AA691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AEA-F7F0-0B40-B0CF-12313DF4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E25269-F90E-3E45-A5A4-AC7BD275A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3E519-193C-D047-B423-02AA0E696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76AFF-AA3B-DD47-8265-9F397DFE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5551-1895-5745-B95E-540E1ADFC38C}" type="datetime1">
              <a:rPr lang="en-SG" smtClean="0"/>
              <a:t>15/10/23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7C3A9-637F-1349-A986-EAAE58C8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CC1E7-9732-BD47-A0C4-F202B121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AEA-F7F0-0B40-B0CF-12313DF4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67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080A-189D-6647-9C97-CF0BA0B34CBF}" type="datetime1">
              <a:rPr lang="en-SG" smtClean="0"/>
              <a:t>15/10/23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81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66D4-10CF-8E4A-BBBF-BB52B046FC22}" type="datetime1">
              <a:rPr lang="en-SG" smtClean="0"/>
              <a:t>15/10/23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80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E8AB-8596-6240-A9F5-53630FCC9402}" type="datetime1">
              <a:rPr lang="en-SG" smtClean="0"/>
              <a:t>15/10/23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79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4C1D-2E6B-B54E-8546-88B458E2D57F}" type="datetime1">
              <a:rPr lang="en-SG" smtClean="0"/>
              <a:t>15/10/23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38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7713-7D42-D844-8F92-747F543F6DDC}" type="datetime1">
              <a:rPr lang="en-SG" smtClean="0"/>
              <a:t>15/10/23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83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8817-7AB3-F94B-82DE-92AB75A54BCF}" type="datetime1">
              <a:rPr lang="en-SG" smtClean="0"/>
              <a:t>15/10/23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93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E6FE-20D6-FC42-81F9-087E3EF2B589}" type="datetime1">
              <a:rPr lang="en-SG" smtClean="0"/>
              <a:t>15/10/23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18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34A1-D27F-FB44-B348-30CF37F70CD5}" type="datetime1">
              <a:rPr lang="en-SG" smtClean="0"/>
              <a:t>15/10/23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47D5-7C2C-0440-B379-D928AF1B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8157B-332E-E74E-B18F-D76D1CF93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6C859-34D6-BD4B-9002-1A679667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23DE-D2E0-C244-9D74-15F9473F2D09}" type="datetime1">
              <a:rPr lang="en-SG" smtClean="0"/>
              <a:t>15/10/23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4AB1D-20F2-864C-8874-C29B8053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B861F-629E-D542-BE36-29F892C28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AEA-F7F0-0B40-B0CF-12313DF4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92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A119-19FC-3C49-96C6-DF5851F39DD4}" type="datetime1">
              <a:rPr lang="en-SG" smtClean="0"/>
              <a:t>15/10/23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695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74AB-75D3-744D-8CB4-0D025DB952AC}" type="datetime1">
              <a:rPr lang="en-SG" smtClean="0"/>
              <a:t>15/10/23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410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6E38-5318-F94C-AF3E-3C829E83BFD3}" type="datetime1">
              <a:rPr lang="en-SG" smtClean="0"/>
              <a:t>15/10/23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286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D7E0-3683-DF48-B174-806267C736D4}" type="datetime1">
              <a:rPr lang="en-SG" smtClean="0"/>
              <a:t>15/10/23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6134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0D25-4194-E349-8A59-17978E64E16F}" type="datetime1">
              <a:rPr lang="en-SG" smtClean="0"/>
              <a:t>15/10/23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505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05DE-53EF-1A48-940E-D8A9DBD8A6FC}" type="datetime1">
              <a:rPr lang="en-SG" smtClean="0"/>
              <a:t>15/10/23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413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A6BC-66DA-6B4C-B243-85AD6BCD1101}" type="datetime1">
              <a:rPr lang="en-SG" smtClean="0"/>
              <a:t>15/10/23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078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F5C0-A0D0-E341-9AE9-8CD8EFE221AC}" type="datetime1">
              <a:rPr lang="en-SG" smtClean="0"/>
              <a:t>15/10/23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48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C89A9F0-B1A1-1145-8E85-C71DE6CE17B3}" type="datetime1">
              <a:rPr lang="en-SG" smtClean="0"/>
              <a:t>15/10/23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A9B0C-B46E-C94F-95ED-1368F5A2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A41A4-0A9F-8248-A0AD-E8047E7A2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23B36-90EE-A941-9D6E-B4FDE3E42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2D31-9102-534D-AACD-174BABA6C190}" type="datetime1">
              <a:rPr lang="en-SG" smtClean="0"/>
              <a:t>15/10/23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9E682-0D97-B949-987C-F56D0BAC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F6911-C70C-8E4A-BDF8-B361BB32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AEA-F7F0-0B40-B0CF-12313DF4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3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AFD9-D75E-8E41-A067-D6FE30D6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6BD80-A9F6-544F-B096-A85C2AFC9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63D75-2FBA-DE4C-BD28-32A193FB2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F917A-036B-9841-BD6F-51E395BC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73E1-B1CB-2D4A-9990-F3F5DE15B1F5}" type="datetime1">
              <a:rPr lang="en-SG" smtClean="0"/>
              <a:t>15/10/23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72FAC-D703-3D4C-9448-7F6D048C1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6CF7D-9209-0547-930A-413B7D28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AEA-F7F0-0B40-B0CF-12313DF4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8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1541-671F-0744-976A-16DC2492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8EA25-E969-144F-9422-07F5D6B2F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4F56B-D2A4-F846-BFE6-632A4310B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36940-4D76-984F-8573-96FE9212F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0B442-649F-DA41-89A2-7334B04D9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DA839-AE9A-7A40-96F7-6BE997EC2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9F49-8349-2A40-B883-978509A5EF93}" type="datetime1">
              <a:rPr lang="en-SG" smtClean="0"/>
              <a:t>15/10/23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514E3-6FAF-D848-BBEA-8EE8A73B8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8F3C3E-ADB3-3447-9AD8-213AF451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AEA-F7F0-0B40-B0CF-12313DF4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6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298D-3DF9-504E-8E19-C021968C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F95BB-1AD0-B94B-9FF5-4390628A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78D-196A-084F-9815-27260ED7EBC4}" type="datetime1">
              <a:rPr lang="en-SG" smtClean="0"/>
              <a:t>15/10/23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EA0F3-65FD-1844-A133-CC200799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9B261-8E90-3546-9B36-4024939F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AEA-F7F0-0B40-B0CF-12313DF4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1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D39C8-9246-F541-82AF-15D0CBC9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017A-81E9-484A-B454-4310B038A161}" type="datetime1">
              <a:rPr lang="en-SG" smtClean="0"/>
              <a:t>15/10/23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C27F3C-62C2-044C-8466-CBE7E8E5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CAF96-6893-4746-B36A-8E4BBCC5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AEA-F7F0-0B40-B0CF-12313DF4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5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3A74-6230-464F-9411-80EF5BF2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51E89-BBA7-F94D-A750-051AD83F7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3C28A-95B0-4640-9C85-1C6F128F0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050A3-0C52-BC49-9227-4D8A34C1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A89A-0412-9B40-A2B6-6225B16471B1}" type="datetime1">
              <a:rPr lang="en-SG" smtClean="0"/>
              <a:t>15/10/23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D95E9-7AE9-A843-9BAE-63A1550F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63C56-DA9E-1143-AF62-326C1DC2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AEA-F7F0-0B40-B0CF-12313DF4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8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05FE-3C3E-A448-AFC3-96178A23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302156-661A-1047-A3E4-2F2CA61B9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413A1-CAD5-0F43-87C9-233A4B348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AD576-D15C-B744-89CD-BE873D3B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C7F8-517B-0E4A-9F7B-17099D994B3E}" type="datetime1">
              <a:rPr lang="en-SG" smtClean="0"/>
              <a:t>15/10/23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80BF9-25D0-F94C-BB0C-7EBFB7500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8F578-FA9E-FE48-91AC-258377FD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AEA-F7F0-0B40-B0CF-12313DF4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5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3EDE4D-F64A-EF43-90F1-8D262158A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99C89-002F-A746-81D3-14110EADE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35FE0-A46E-3D4B-BED6-75E5A92E4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458EC-826E-4E4D-993B-6C3CADB04B00}" type="datetime1">
              <a:rPr lang="en-SG" smtClean="0"/>
              <a:t>15/10/23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2669-B085-1E46-A76E-A584B9859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A3848-271C-9542-B308-C3DF15EFF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C4AEA-F7F0-0B40-B0CF-12313DF4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2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DBB0F-5895-8C48-AA02-1911FBC9B06B}" type="datetime1">
              <a:rPr lang="en-SG" smtClean="0"/>
              <a:t>15/10/23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1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Nanyang_Technological_University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8.xml"/><Relationship Id="rId18" Type="http://schemas.openxmlformats.org/officeDocument/2006/relationships/image" Target="../media/image31.png"/><Relationship Id="rId26" Type="http://schemas.openxmlformats.org/officeDocument/2006/relationships/image" Target="../media/image35.png"/><Relationship Id="rId21" Type="http://schemas.openxmlformats.org/officeDocument/2006/relationships/customXml" Target="../ink/ink22.xml"/><Relationship Id="rId34" Type="http://schemas.openxmlformats.org/officeDocument/2006/relationships/image" Target="../media/image39.png"/><Relationship Id="rId7" Type="http://schemas.openxmlformats.org/officeDocument/2006/relationships/customXml" Target="../ink/ink15.xml"/><Relationship Id="rId12" Type="http://schemas.openxmlformats.org/officeDocument/2006/relationships/image" Target="../media/image28.png"/><Relationship Id="rId17" Type="http://schemas.openxmlformats.org/officeDocument/2006/relationships/customXml" Target="../ink/ink20.xml"/><Relationship Id="rId25" Type="http://schemas.openxmlformats.org/officeDocument/2006/relationships/customXml" Target="../ink/ink24.xml"/><Relationship Id="rId33" Type="http://schemas.openxmlformats.org/officeDocument/2006/relationships/customXml" Target="../ink/ink28.xml"/><Relationship Id="rId38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0.png"/><Relationship Id="rId20" Type="http://schemas.openxmlformats.org/officeDocument/2006/relationships/image" Target="../media/image32.png"/><Relationship Id="rId29" Type="http://schemas.openxmlformats.org/officeDocument/2006/relationships/customXml" Target="../ink/ink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11" Type="http://schemas.openxmlformats.org/officeDocument/2006/relationships/customXml" Target="../ink/ink17.xml"/><Relationship Id="rId24" Type="http://schemas.openxmlformats.org/officeDocument/2006/relationships/image" Target="../media/image34.png"/><Relationship Id="rId32" Type="http://schemas.openxmlformats.org/officeDocument/2006/relationships/image" Target="../media/image38.png"/><Relationship Id="rId37" Type="http://schemas.openxmlformats.org/officeDocument/2006/relationships/customXml" Target="../ink/ink30.xml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23" Type="http://schemas.openxmlformats.org/officeDocument/2006/relationships/customXml" Target="../ink/ink23.xml"/><Relationship Id="rId28" Type="http://schemas.openxmlformats.org/officeDocument/2006/relationships/image" Target="../media/image36.png"/><Relationship Id="rId36" Type="http://schemas.openxmlformats.org/officeDocument/2006/relationships/image" Target="../media/image40.png"/><Relationship Id="rId10" Type="http://schemas.openxmlformats.org/officeDocument/2006/relationships/image" Target="../media/image27.png"/><Relationship Id="rId19" Type="http://schemas.openxmlformats.org/officeDocument/2006/relationships/customXml" Target="../ink/ink21.xml"/><Relationship Id="rId31" Type="http://schemas.openxmlformats.org/officeDocument/2006/relationships/customXml" Target="../ink/ink27.xml"/><Relationship Id="rId4" Type="http://schemas.openxmlformats.org/officeDocument/2006/relationships/image" Target="../media/image24.png"/><Relationship Id="rId9" Type="http://schemas.openxmlformats.org/officeDocument/2006/relationships/customXml" Target="../ink/ink16.xml"/><Relationship Id="rId14" Type="http://schemas.openxmlformats.org/officeDocument/2006/relationships/image" Target="../media/image29.png"/><Relationship Id="rId22" Type="http://schemas.openxmlformats.org/officeDocument/2006/relationships/image" Target="../media/image33.png"/><Relationship Id="rId27" Type="http://schemas.openxmlformats.org/officeDocument/2006/relationships/customXml" Target="../ink/ink25.xml"/><Relationship Id="rId30" Type="http://schemas.openxmlformats.org/officeDocument/2006/relationships/image" Target="../media/image37.png"/><Relationship Id="rId35" Type="http://schemas.openxmlformats.org/officeDocument/2006/relationships/customXml" Target="../ink/ink29.xml"/><Relationship Id="rId8" Type="http://schemas.openxmlformats.org/officeDocument/2006/relationships/image" Target="../media/image26.png"/><Relationship Id="rId3" Type="http://schemas.openxmlformats.org/officeDocument/2006/relationships/customXml" Target="../ink/ink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6.xml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2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11" Type="http://schemas.openxmlformats.org/officeDocument/2006/relationships/customXml" Target="../ink/ink5.xml"/><Relationship Id="rId24" Type="http://schemas.openxmlformats.org/officeDocument/2006/relationships/image" Target="../media/image18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11.png"/><Relationship Id="rId19" Type="http://schemas.openxmlformats.org/officeDocument/2006/relationships/customXml" Target="../ink/ink9.xml"/><Relationship Id="rId4" Type="http://schemas.openxmlformats.org/officeDocument/2006/relationships/image" Target="../media/image8.png"/><Relationship Id="rId9" Type="http://schemas.openxmlformats.org/officeDocument/2006/relationships/customXml" Target="../ink/ink4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CC5D-B653-2E4C-A89F-BECB49FAA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Microeconomics I</a:t>
            </a:r>
            <a:br>
              <a:rPr lang="en-US" dirty="0"/>
            </a:br>
            <a:r>
              <a:rPr lang="en-US" sz="2800" dirty="0"/>
              <a:t>Topic 9: Monopoly I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A2941-AD5B-BB49-AA2B-C2C9D6173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Assistant Professor He Tai-Sen</a:t>
            </a:r>
          </a:p>
          <a:p>
            <a:r>
              <a:rPr lang="en-US" i="1" dirty="0" err="1"/>
              <a:t>ts.he@ntu.edu.sg</a:t>
            </a:r>
            <a:endParaRPr lang="en-US" i="1" dirty="0"/>
          </a:p>
        </p:txBody>
      </p:sp>
      <p:pic>
        <p:nvPicPr>
          <p:cNvPr id="4" name="Picture 3" descr="File:Nanyang Technological University.svg - Wikipedia">
            <a:extLst>
              <a:ext uri="{FF2B5EF4-FFF2-40B4-BE49-F238E27FC236}">
                <a16:creationId xmlns:a16="http://schemas.microsoft.com/office/drawing/2014/main" id="{ECBC070E-0449-E540-BA98-8866A8514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60757" y="3015796"/>
            <a:ext cx="2309608" cy="826407"/>
          </a:xfrm>
          <a:prstGeom prst="rect">
            <a:avLst/>
          </a:prstGeom>
        </p:spPr>
      </p:pic>
      <p:pic>
        <p:nvPicPr>
          <p:cNvPr id="1026" name="Picture 2" descr="SMRT is about to become just &amp;quot;S&amp;quot;, and here&amp;#39;s why it&amp;#39;s a great thing for us  - Mothership.SG - News from Singapore, Asia and around the world">
            <a:extLst>
              <a:ext uri="{FF2B5EF4-FFF2-40B4-BE49-F238E27FC236}">
                <a16:creationId xmlns:a16="http://schemas.microsoft.com/office/drawing/2014/main" id="{3648039E-5575-6541-BC0B-90A0098DB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00" y="143427"/>
            <a:ext cx="3515164" cy="233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457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dirty="0"/>
              <a:t>Welfare analysis: the social cost of monopoly power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10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9613861" cy="40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Perfect competition vs. Monopoly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5E7DB61-A2A6-3770-F692-AE53D896B82B}"/>
              </a:ext>
            </a:extLst>
          </p:cNvPr>
          <p:cNvCxnSpPr>
            <a:cxnSpLocks/>
          </p:cNvCxnSpPr>
          <p:nvPr/>
        </p:nvCxnSpPr>
        <p:spPr>
          <a:xfrm>
            <a:off x="1865870" y="3002692"/>
            <a:ext cx="12357" cy="3015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FC430B-E4C9-B0AB-F16F-CFAD99D3D5AA}"/>
              </a:ext>
            </a:extLst>
          </p:cNvPr>
          <p:cNvCxnSpPr>
            <a:cxnSpLocks/>
          </p:cNvCxnSpPr>
          <p:nvPr/>
        </p:nvCxnSpPr>
        <p:spPr>
          <a:xfrm>
            <a:off x="1865870" y="6017741"/>
            <a:ext cx="3496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5FD903-C97A-8E10-6DF1-437DBD01F473}"/>
              </a:ext>
            </a:extLst>
          </p:cNvPr>
          <p:cNvCxnSpPr>
            <a:cxnSpLocks/>
          </p:cNvCxnSpPr>
          <p:nvPr/>
        </p:nvCxnSpPr>
        <p:spPr>
          <a:xfrm>
            <a:off x="1865870" y="3429000"/>
            <a:ext cx="3089190" cy="25887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9BAF66-5307-4C5C-94AB-04B77EAC8E94}"/>
              </a:ext>
            </a:extLst>
          </p:cNvPr>
          <p:cNvCxnSpPr/>
          <p:nvPr/>
        </p:nvCxnSpPr>
        <p:spPr>
          <a:xfrm flipV="1">
            <a:off x="1878227" y="3750277"/>
            <a:ext cx="3064476" cy="1872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7070D4-04D7-F9AB-B54B-3E5852943FC9}"/>
              </a:ext>
            </a:extLst>
          </p:cNvPr>
          <p:cNvCxnSpPr>
            <a:cxnSpLocks/>
          </p:cNvCxnSpPr>
          <p:nvPr/>
        </p:nvCxnSpPr>
        <p:spPr>
          <a:xfrm>
            <a:off x="6689124" y="3002692"/>
            <a:ext cx="12357" cy="3015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143268-EEE7-693F-F0D7-C82FA766762D}"/>
              </a:ext>
            </a:extLst>
          </p:cNvPr>
          <p:cNvCxnSpPr>
            <a:cxnSpLocks/>
          </p:cNvCxnSpPr>
          <p:nvPr/>
        </p:nvCxnSpPr>
        <p:spPr>
          <a:xfrm>
            <a:off x="6689124" y="6017741"/>
            <a:ext cx="3496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FD8FE71-E411-35E4-CF3E-03CC87A5766E}"/>
              </a:ext>
            </a:extLst>
          </p:cNvPr>
          <p:cNvCxnSpPr>
            <a:cxnSpLocks/>
          </p:cNvCxnSpPr>
          <p:nvPr/>
        </p:nvCxnSpPr>
        <p:spPr>
          <a:xfrm>
            <a:off x="6689124" y="3429000"/>
            <a:ext cx="3089190" cy="25887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2C5FD2-D263-AA65-EF77-2A0749CEBC01}"/>
              </a:ext>
            </a:extLst>
          </p:cNvPr>
          <p:cNvCxnSpPr/>
          <p:nvPr/>
        </p:nvCxnSpPr>
        <p:spPr>
          <a:xfrm flipV="1">
            <a:off x="6701481" y="3750277"/>
            <a:ext cx="3064476" cy="1872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5064BB4-644A-3DFB-02DB-51F48182E19B}"/>
              </a:ext>
            </a:extLst>
          </p:cNvPr>
          <p:cNvCxnSpPr/>
          <p:nvPr/>
        </p:nvCxnSpPr>
        <p:spPr>
          <a:xfrm>
            <a:off x="3391332" y="4707989"/>
            <a:ext cx="0" cy="131898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A4CFDC-1112-900A-31E9-FD085EDE3DAF}"/>
              </a:ext>
            </a:extLst>
          </p:cNvPr>
          <p:cNvCxnSpPr>
            <a:cxnSpLocks/>
          </p:cNvCxnSpPr>
          <p:nvPr/>
        </p:nvCxnSpPr>
        <p:spPr>
          <a:xfrm flipH="1">
            <a:off x="1878227" y="4707989"/>
            <a:ext cx="151310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B1D36F1-6454-7A0D-2D80-A55E28D50B7C}"/>
              </a:ext>
            </a:extLst>
          </p:cNvPr>
          <p:cNvSpPr txBox="1"/>
          <p:nvPr/>
        </p:nvSpPr>
        <p:spPr>
          <a:xfrm>
            <a:off x="4882513" y="5627446"/>
            <a:ext cx="38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3B8F07-516E-F95C-611D-A94E2523EC20}"/>
              </a:ext>
            </a:extLst>
          </p:cNvPr>
          <p:cNvSpPr txBox="1"/>
          <p:nvPr/>
        </p:nvSpPr>
        <p:spPr>
          <a:xfrm>
            <a:off x="4833215" y="3361689"/>
            <a:ext cx="81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S=MC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ADAADD-B7E4-45EF-ACB7-1E6A62B4CDF6}"/>
              </a:ext>
            </a:extLst>
          </p:cNvPr>
          <p:cNvSpPr txBox="1"/>
          <p:nvPr/>
        </p:nvSpPr>
        <p:spPr>
          <a:xfrm>
            <a:off x="2082112" y="4087304"/>
            <a:ext cx="53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C.S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88A57D-5E78-0B3C-C993-D934CA4ABD46}"/>
              </a:ext>
            </a:extLst>
          </p:cNvPr>
          <p:cNvSpPr txBox="1"/>
          <p:nvPr/>
        </p:nvSpPr>
        <p:spPr>
          <a:xfrm>
            <a:off x="2092870" y="4792525"/>
            <a:ext cx="60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P.S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F8F60A-B18B-E793-551C-4E52ABA8B555}"/>
              </a:ext>
            </a:extLst>
          </p:cNvPr>
          <p:cNvSpPr txBox="1"/>
          <p:nvPr/>
        </p:nvSpPr>
        <p:spPr>
          <a:xfrm>
            <a:off x="1443392" y="4508246"/>
            <a:ext cx="71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</a:t>
            </a:r>
            <a:r>
              <a:rPr lang="en-US" baseline="30000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42C78C-66B1-BE33-A287-F82F6F5EB13A}"/>
              </a:ext>
            </a:extLst>
          </p:cNvPr>
          <p:cNvSpPr txBox="1"/>
          <p:nvPr/>
        </p:nvSpPr>
        <p:spPr>
          <a:xfrm>
            <a:off x="3230806" y="6001900"/>
            <a:ext cx="78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</a:t>
            </a:r>
            <a:r>
              <a:rPr lang="en-US" baseline="30000" dirty="0">
                <a:solidFill>
                  <a:srgbClr val="0070C0"/>
                </a:solidFill>
              </a:rPr>
              <a:t>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2DA73C-F202-E954-7716-F4A333A25705}"/>
              </a:ext>
            </a:extLst>
          </p:cNvPr>
          <p:cNvCxnSpPr/>
          <p:nvPr/>
        </p:nvCxnSpPr>
        <p:spPr>
          <a:xfrm>
            <a:off x="8211000" y="4707989"/>
            <a:ext cx="0" cy="131898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974092-50F2-99DB-C896-5FDFAA9E4A1B}"/>
              </a:ext>
            </a:extLst>
          </p:cNvPr>
          <p:cNvCxnSpPr>
            <a:cxnSpLocks/>
          </p:cNvCxnSpPr>
          <p:nvPr/>
        </p:nvCxnSpPr>
        <p:spPr>
          <a:xfrm flipH="1">
            <a:off x="6697895" y="4707989"/>
            <a:ext cx="151310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D80A0CE-46EC-30D0-6E75-64A2591D5C06}"/>
              </a:ext>
            </a:extLst>
          </p:cNvPr>
          <p:cNvSpPr txBox="1"/>
          <p:nvPr/>
        </p:nvSpPr>
        <p:spPr>
          <a:xfrm>
            <a:off x="9743981" y="5667665"/>
            <a:ext cx="38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090254-E0B6-0240-AA1C-2B51A5530C8E}"/>
              </a:ext>
            </a:extLst>
          </p:cNvPr>
          <p:cNvSpPr txBox="1"/>
          <p:nvPr/>
        </p:nvSpPr>
        <p:spPr>
          <a:xfrm>
            <a:off x="9652883" y="3361689"/>
            <a:ext cx="87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S=MC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0D183D-C41D-4AA3-FAE0-F2313A9C12F6}"/>
              </a:ext>
            </a:extLst>
          </p:cNvPr>
          <p:cNvSpPr txBox="1"/>
          <p:nvPr/>
        </p:nvSpPr>
        <p:spPr>
          <a:xfrm>
            <a:off x="7041279" y="3267077"/>
            <a:ext cx="53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C.S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88EBDC-CDA1-170E-52E0-A04338A2E5D6}"/>
              </a:ext>
            </a:extLst>
          </p:cNvPr>
          <p:cNvSpPr txBox="1"/>
          <p:nvPr/>
        </p:nvSpPr>
        <p:spPr>
          <a:xfrm>
            <a:off x="6263060" y="4508246"/>
            <a:ext cx="71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</a:t>
            </a:r>
            <a:r>
              <a:rPr lang="en-US" baseline="30000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867567-AAB4-F293-E396-2E8FAA703D00}"/>
              </a:ext>
            </a:extLst>
          </p:cNvPr>
          <p:cNvSpPr txBox="1"/>
          <p:nvPr/>
        </p:nvSpPr>
        <p:spPr>
          <a:xfrm>
            <a:off x="8050474" y="6001900"/>
            <a:ext cx="78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</a:t>
            </a:r>
            <a:r>
              <a:rPr lang="en-US" baseline="30000" dirty="0">
                <a:solidFill>
                  <a:srgbClr val="0070C0"/>
                </a:solidFill>
              </a:rPr>
              <a:t>c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A31435-3DA7-19E0-1697-95A3B44EF059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705708" y="3461467"/>
            <a:ext cx="1736027" cy="2540433"/>
          </a:xfrm>
          <a:prstGeom prst="line">
            <a:avLst/>
          </a:prstGeom>
          <a:ln>
            <a:solidFill>
              <a:srgbClr val="FF7C2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9C8C86B-1F44-E352-9549-F36967C5A2D2}"/>
              </a:ext>
            </a:extLst>
          </p:cNvPr>
          <p:cNvSpPr txBox="1"/>
          <p:nvPr/>
        </p:nvSpPr>
        <p:spPr>
          <a:xfrm>
            <a:off x="8410488" y="5655239"/>
            <a:ext cx="58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7C2C"/>
                </a:solidFill>
              </a:rPr>
              <a:t>MR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84BD385-51F5-D8E3-D5D6-F622914D6E8D}"/>
              </a:ext>
            </a:extLst>
          </p:cNvPr>
          <p:cNvCxnSpPr>
            <a:cxnSpLocks/>
          </p:cNvCxnSpPr>
          <p:nvPr/>
        </p:nvCxnSpPr>
        <p:spPr>
          <a:xfrm>
            <a:off x="7738332" y="4310743"/>
            <a:ext cx="0" cy="1706998"/>
          </a:xfrm>
          <a:prstGeom prst="line">
            <a:avLst/>
          </a:prstGeom>
          <a:ln w="158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F068E9-6440-C834-7F4A-24155F98D20F}"/>
              </a:ext>
            </a:extLst>
          </p:cNvPr>
          <p:cNvCxnSpPr>
            <a:cxnSpLocks/>
          </p:cNvCxnSpPr>
          <p:nvPr/>
        </p:nvCxnSpPr>
        <p:spPr>
          <a:xfrm flipH="1">
            <a:off x="6689124" y="4310743"/>
            <a:ext cx="1049208" cy="0"/>
          </a:xfrm>
          <a:prstGeom prst="line">
            <a:avLst/>
          </a:prstGeom>
          <a:ln w="158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CB6D24C-7330-5090-1122-3257324163FB}"/>
              </a:ext>
            </a:extLst>
          </p:cNvPr>
          <p:cNvSpPr txBox="1"/>
          <p:nvPr/>
        </p:nvSpPr>
        <p:spPr>
          <a:xfrm>
            <a:off x="6263059" y="4147392"/>
            <a:ext cx="71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</a:t>
            </a:r>
            <a:r>
              <a:rPr lang="en-US" baseline="30000" dirty="0">
                <a:solidFill>
                  <a:srgbClr val="0070C0"/>
                </a:solidFill>
              </a:rPr>
              <a:t>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23FBAB-C253-9B22-E95B-B07AD5B14C4D}"/>
              </a:ext>
            </a:extLst>
          </p:cNvPr>
          <p:cNvSpPr txBox="1"/>
          <p:nvPr/>
        </p:nvSpPr>
        <p:spPr>
          <a:xfrm>
            <a:off x="7573721" y="6000037"/>
            <a:ext cx="78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Q</a:t>
            </a:r>
            <a:r>
              <a:rPr lang="en-US" baseline="30000" dirty="0">
                <a:solidFill>
                  <a:srgbClr val="0070C0"/>
                </a:solidFill>
              </a:rPr>
              <a:t>M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DFFA51F-5C07-1326-ACBC-FCE02BC9C871}"/>
              </a:ext>
            </a:extLst>
          </p:cNvPr>
          <p:cNvGrpSpPr/>
          <p:nvPr/>
        </p:nvGrpSpPr>
        <p:grpSpPr>
          <a:xfrm>
            <a:off x="6704621" y="3618164"/>
            <a:ext cx="465840" cy="444240"/>
            <a:chOff x="6704621" y="3618164"/>
            <a:chExt cx="465840" cy="44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E045B98-3B0B-0B40-AD33-74C225BFE2FE}"/>
                    </a:ext>
                  </a:extLst>
                </p14:cNvPr>
                <p14:cNvContentPartPr/>
                <p14:nvPr/>
              </p14:nvContentPartPr>
              <p14:xfrm>
                <a:off x="6704621" y="3618164"/>
                <a:ext cx="146520" cy="63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E045B98-3B0B-0B40-AD33-74C225BFE2F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95981" y="3609524"/>
                  <a:ext cx="1641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10B734D-9954-4113-E6D8-BD776EB17666}"/>
                    </a:ext>
                  </a:extLst>
                </p14:cNvPr>
                <p14:cNvContentPartPr/>
                <p14:nvPr/>
              </p14:nvContentPartPr>
              <p14:xfrm>
                <a:off x="6711101" y="3724724"/>
                <a:ext cx="310320" cy="119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10B734D-9954-4113-E6D8-BD776EB1766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02461" y="3716084"/>
                  <a:ext cx="3279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BDA90CB-D183-2883-86C3-0021ADF4131D}"/>
                    </a:ext>
                  </a:extLst>
                </p14:cNvPr>
                <p14:cNvContentPartPr/>
                <p14:nvPr/>
              </p14:nvContentPartPr>
              <p14:xfrm>
                <a:off x="6727301" y="3904724"/>
                <a:ext cx="443160" cy="157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BDA90CB-D183-2883-86C3-0021ADF4131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18301" y="3896084"/>
                  <a:ext cx="46080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5BFF4F1-04F8-BDE6-1C54-5AEF584B4A5C}"/>
              </a:ext>
            </a:extLst>
          </p:cNvPr>
          <p:cNvGrpSpPr/>
          <p:nvPr/>
        </p:nvGrpSpPr>
        <p:grpSpPr>
          <a:xfrm>
            <a:off x="6766541" y="4027844"/>
            <a:ext cx="801360" cy="271440"/>
            <a:chOff x="6766541" y="4027844"/>
            <a:chExt cx="80136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2B14FC9-60AC-AA7C-65FD-3BBA807A41C1}"/>
                    </a:ext>
                  </a:extLst>
                </p14:cNvPr>
                <p14:cNvContentPartPr/>
                <p14:nvPr/>
              </p14:nvContentPartPr>
              <p14:xfrm>
                <a:off x="6766541" y="4027844"/>
                <a:ext cx="551520" cy="235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2B14FC9-60AC-AA7C-65FD-3BBA807A41C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57541" y="4018844"/>
                  <a:ext cx="5691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BA48226-39F1-97C0-FC7C-41A2C7BBFC73}"/>
                    </a:ext>
                  </a:extLst>
                </p14:cNvPr>
                <p14:cNvContentPartPr/>
                <p14:nvPr/>
              </p14:nvContentPartPr>
              <p14:xfrm>
                <a:off x="7126181" y="4108844"/>
                <a:ext cx="358560" cy="166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BA48226-39F1-97C0-FC7C-41A2C7BBFC7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17541" y="4100204"/>
                  <a:ext cx="3762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8170839-C7A7-2BFB-CCBC-4788065CF9EF}"/>
                    </a:ext>
                  </a:extLst>
                </p14:cNvPr>
                <p14:cNvContentPartPr/>
                <p14:nvPr/>
              </p14:nvContentPartPr>
              <p14:xfrm>
                <a:off x="7430741" y="4206044"/>
                <a:ext cx="137160" cy="93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8170839-C7A7-2BFB-CCBC-4788065CF9E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421741" y="4197044"/>
                  <a:ext cx="15480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10" name="Group 17409">
            <a:extLst>
              <a:ext uri="{FF2B5EF4-FFF2-40B4-BE49-F238E27FC236}">
                <a16:creationId xmlns:a16="http://schemas.microsoft.com/office/drawing/2014/main" id="{97200F9F-B3EB-44A5-5059-7B73E6DDA33E}"/>
              </a:ext>
            </a:extLst>
          </p:cNvPr>
          <p:cNvGrpSpPr/>
          <p:nvPr/>
        </p:nvGrpSpPr>
        <p:grpSpPr>
          <a:xfrm>
            <a:off x="6707568" y="4325771"/>
            <a:ext cx="1012320" cy="1196640"/>
            <a:chOff x="6734501" y="4301804"/>
            <a:chExt cx="1012320" cy="119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C3CF663-45C0-10AA-7EC9-68A78C1789AF}"/>
                    </a:ext>
                  </a:extLst>
                </p14:cNvPr>
                <p14:cNvContentPartPr/>
                <p14:nvPr/>
              </p14:nvContentPartPr>
              <p14:xfrm>
                <a:off x="6734501" y="4301804"/>
                <a:ext cx="277200" cy="218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C3CF663-45C0-10AA-7EC9-68A78C1789A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725501" y="4293164"/>
                  <a:ext cx="2948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DF66DBE-BF2D-1372-830A-5311E60AB435}"/>
                    </a:ext>
                  </a:extLst>
                </p14:cNvPr>
                <p14:cNvContentPartPr/>
                <p14:nvPr/>
              </p14:nvContentPartPr>
              <p14:xfrm>
                <a:off x="6761141" y="4325564"/>
                <a:ext cx="411480" cy="414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DF66DBE-BF2D-1372-830A-5311E60AB43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52501" y="4316924"/>
                  <a:ext cx="4291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05CF8F3-1BA7-C928-9C17-95A6E49E7FAF}"/>
                    </a:ext>
                  </a:extLst>
                </p14:cNvPr>
                <p14:cNvContentPartPr/>
                <p14:nvPr/>
              </p14:nvContentPartPr>
              <p14:xfrm>
                <a:off x="6742421" y="4310804"/>
                <a:ext cx="737280" cy="650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05CF8F3-1BA7-C928-9C17-95A6E49E7FA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733421" y="4301804"/>
                  <a:ext cx="75492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E5DCB3D-939D-FDF5-C9F0-E6950595478B}"/>
                    </a:ext>
                  </a:extLst>
                </p14:cNvPr>
                <p14:cNvContentPartPr/>
                <p14:nvPr/>
              </p14:nvContentPartPr>
              <p14:xfrm>
                <a:off x="6765101" y="4369124"/>
                <a:ext cx="902160" cy="853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E5DCB3D-939D-FDF5-C9F0-E6950595478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756101" y="4360124"/>
                  <a:ext cx="919800" cy="87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7E51831-A2DF-0C33-CBDE-1C0D1D4936AF}"/>
                    </a:ext>
                  </a:extLst>
                </p14:cNvPr>
                <p14:cNvContentPartPr/>
                <p14:nvPr/>
              </p14:nvContentPartPr>
              <p14:xfrm>
                <a:off x="6759701" y="4552724"/>
                <a:ext cx="987120" cy="945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7E51831-A2DF-0C33-CBDE-1C0D1D4936A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0701" y="4543724"/>
                  <a:ext cx="1004760" cy="9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409" name="Ink 17408">
                  <a:extLst>
                    <a:ext uri="{FF2B5EF4-FFF2-40B4-BE49-F238E27FC236}">
                      <a16:creationId xmlns:a16="http://schemas.microsoft.com/office/drawing/2014/main" id="{591931FA-95D3-DF1F-0038-D6C13887833E}"/>
                    </a:ext>
                  </a:extLst>
                </p14:cNvPr>
                <p14:cNvContentPartPr/>
                <p14:nvPr/>
              </p14:nvContentPartPr>
              <p14:xfrm>
                <a:off x="7283501" y="4796444"/>
                <a:ext cx="395640" cy="474840"/>
              </p14:xfrm>
            </p:contentPart>
          </mc:Choice>
          <mc:Fallback xmlns="">
            <p:pic>
              <p:nvPicPr>
                <p:cNvPr id="17409" name="Ink 17408">
                  <a:extLst>
                    <a:ext uri="{FF2B5EF4-FFF2-40B4-BE49-F238E27FC236}">
                      <a16:creationId xmlns:a16="http://schemas.microsoft.com/office/drawing/2014/main" id="{591931FA-95D3-DF1F-0038-D6C13887833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274501" y="4787804"/>
                  <a:ext cx="413280" cy="492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412" name="TextBox 17411">
            <a:extLst>
              <a:ext uri="{FF2B5EF4-FFF2-40B4-BE49-F238E27FC236}">
                <a16:creationId xmlns:a16="http://schemas.microsoft.com/office/drawing/2014/main" id="{62D9649F-3341-EADB-0A65-9BADF9F5FD24}"/>
              </a:ext>
            </a:extLst>
          </p:cNvPr>
          <p:cNvSpPr txBox="1"/>
          <p:nvPr/>
        </p:nvSpPr>
        <p:spPr>
          <a:xfrm>
            <a:off x="6201855" y="5246448"/>
            <a:ext cx="60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P.S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7413" name="Ink 17412">
                <a:extLst>
                  <a:ext uri="{FF2B5EF4-FFF2-40B4-BE49-F238E27FC236}">
                    <a16:creationId xmlns:a16="http://schemas.microsoft.com/office/drawing/2014/main" id="{551D2E88-AB3F-8769-4FCD-56A507F9318C}"/>
                  </a:ext>
                </a:extLst>
              </p14:cNvPr>
              <p14:cNvContentPartPr/>
              <p14:nvPr/>
            </p14:nvContentPartPr>
            <p14:xfrm rot="2259827">
              <a:off x="8200483" y="4072253"/>
              <a:ext cx="173449" cy="542478"/>
            </p14:xfrm>
          </p:contentPart>
        </mc:Choice>
        <mc:Fallback xmlns="">
          <p:pic>
            <p:nvPicPr>
              <p:cNvPr id="17413" name="Ink 17412">
                <a:extLst>
                  <a:ext uri="{FF2B5EF4-FFF2-40B4-BE49-F238E27FC236}">
                    <a16:creationId xmlns:a16="http://schemas.microsoft.com/office/drawing/2014/main" id="{551D2E88-AB3F-8769-4FCD-56A507F9318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 rot="2259827">
                <a:off x="8182453" y="4054242"/>
                <a:ext cx="209148" cy="578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7414" name="Ink 17413">
                <a:extLst>
                  <a:ext uri="{FF2B5EF4-FFF2-40B4-BE49-F238E27FC236}">
                    <a16:creationId xmlns:a16="http://schemas.microsoft.com/office/drawing/2014/main" id="{8A2697E2-4B56-0D47-7FEF-2B0AEEC46B60}"/>
                  </a:ext>
                </a:extLst>
              </p14:cNvPr>
              <p14:cNvContentPartPr/>
              <p14:nvPr/>
            </p14:nvContentPartPr>
            <p14:xfrm rot="12854974">
              <a:off x="6534011" y="4772732"/>
              <a:ext cx="173449" cy="542478"/>
            </p14:xfrm>
          </p:contentPart>
        </mc:Choice>
        <mc:Fallback xmlns="">
          <p:pic>
            <p:nvPicPr>
              <p:cNvPr id="17414" name="Ink 17413">
                <a:extLst>
                  <a:ext uri="{FF2B5EF4-FFF2-40B4-BE49-F238E27FC236}">
                    <a16:creationId xmlns:a16="http://schemas.microsoft.com/office/drawing/2014/main" id="{8A2697E2-4B56-0D47-7FEF-2B0AEEC46B6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 rot="12854974">
                <a:off x="6515981" y="4754721"/>
                <a:ext cx="209148" cy="578139"/>
              </a:xfrm>
              <a:prstGeom prst="rect">
                <a:avLst/>
              </a:prstGeom>
            </p:spPr>
          </p:pic>
        </mc:Fallback>
      </mc:AlternateContent>
      <p:sp>
        <p:nvSpPr>
          <p:cNvPr id="17415" name="TextBox 17414">
            <a:extLst>
              <a:ext uri="{FF2B5EF4-FFF2-40B4-BE49-F238E27FC236}">
                <a16:creationId xmlns:a16="http://schemas.microsoft.com/office/drawing/2014/main" id="{D2EA339F-063D-9D86-17E1-5E9265514549}"/>
              </a:ext>
            </a:extLst>
          </p:cNvPr>
          <p:cNvSpPr txBox="1"/>
          <p:nvPr/>
        </p:nvSpPr>
        <p:spPr>
          <a:xfrm>
            <a:off x="8182813" y="3758238"/>
            <a:ext cx="76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DWL</a:t>
            </a:r>
          </a:p>
        </p:txBody>
      </p:sp>
      <p:grpSp>
        <p:nvGrpSpPr>
          <p:cNvPr id="17421" name="Group 17420">
            <a:extLst>
              <a:ext uri="{FF2B5EF4-FFF2-40B4-BE49-F238E27FC236}">
                <a16:creationId xmlns:a16="http://schemas.microsoft.com/office/drawing/2014/main" id="{B9EBB0D5-FC5D-4AFD-1BE6-F452E23E4466}"/>
              </a:ext>
            </a:extLst>
          </p:cNvPr>
          <p:cNvGrpSpPr/>
          <p:nvPr/>
        </p:nvGrpSpPr>
        <p:grpSpPr>
          <a:xfrm>
            <a:off x="7760501" y="4463444"/>
            <a:ext cx="380160" cy="446040"/>
            <a:chOff x="7760501" y="4463444"/>
            <a:chExt cx="380160" cy="44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7416" name="Ink 17415">
                  <a:extLst>
                    <a:ext uri="{FF2B5EF4-FFF2-40B4-BE49-F238E27FC236}">
                      <a16:creationId xmlns:a16="http://schemas.microsoft.com/office/drawing/2014/main" id="{90837922-D090-6608-C032-33EA468C788C}"/>
                    </a:ext>
                  </a:extLst>
                </p14:cNvPr>
                <p14:cNvContentPartPr/>
                <p14:nvPr/>
              </p14:nvContentPartPr>
              <p14:xfrm>
                <a:off x="7760501" y="4463444"/>
                <a:ext cx="122040" cy="31680"/>
              </p14:xfrm>
            </p:contentPart>
          </mc:Choice>
          <mc:Fallback xmlns="">
            <p:pic>
              <p:nvPicPr>
                <p:cNvPr id="17416" name="Ink 17415">
                  <a:extLst>
                    <a:ext uri="{FF2B5EF4-FFF2-40B4-BE49-F238E27FC236}">
                      <a16:creationId xmlns:a16="http://schemas.microsoft.com/office/drawing/2014/main" id="{90837922-D090-6608-C032-33EA468C788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751501" y="4454444"/>
                  <a:ext cx="1396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7417" name="Ink 17416">
                  <a:extLst>
                    <a:ext uri="{FF2B5EF4-FFF2-40B4-BE49-F238E27FC236}">
                      <a16:creationId xmlns:a16="http://schemas.microsoft.com/office/drawing/2014/main" id="{15859802-806F-9BB7-3536-C1CFF41E61F6}"/>
                    </a:ext>
                  </a:extLst>
                </p14:cNvPr>
                <p14:cNvContentPartPr/>
                <p14:nvPr/>
              </p14:nvContentPartPr>
              <p14:xfrm>
                <a:off x="7801541" y="4517804"/>
                <a:ext cx="173160" cy="92880"/>
              </p14:xfrm>
            </p:contentPart>
          </mc:Choice>
          <mc:Fallback xmlns="">
            <p:pic>
              <p:nvPicPr>
                <p:cNvPr id="17417" name="Ink 17416">
                  <a:extLst>
                    <a:ext uri="{FF2B5EF4-FFF2-40B4-BE49-F238E27FC236}">
                      <a16:creationId xmlns:a16="http://schemas.microsoft.com/office/drawing/2014/main" id="{15859802-806F-9BB7-3536-C1CFF41E61F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2901" y="4508804"/>
                  <a:ext cx="190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7418" name="Ink 17417">
                  <a:extLst>
                    <a:ext uri="{FF2B5EF4-FFF2-40B4-BE49-F238E27FC236}">
                      <a16:creationId xmlns:a16="http://schemas.microsoft.com/office/drawing/2014/main" id="{1D4051E5-1750-70BC-4CB5-CAA1CECE27CF}"/>
                    </a:ext>
                  </a:extLst>
                </p14:cNvPr>
                <p14:cNvContentPartPr/>
                <p14:nvPr/>
              </p14:nvContentPartPr>
              <p14:xfrm>
                <a:off x="7762301" y="4594844"/>
                <a:ext cx="303480" cy="253080"/>
              </p14:xfrm>
            </p:contentPart>
          </mc:Choice>
          <mc:Fallback xmlns="">
            <p:pic>
              <p:nvPicPr>
                <p:cNvPr id="17418" name="Ink 17417">
                  <a:extLst>
                    <a:ext uri="{FF2B5EF4-FFF2-40B4-BE49-F238E27FC236}">
                      <a16:creationId xmlns:a16="http://schemas.microsoft.com/office/drawing/2014/main" id="{1D4051E5-1750-70BC-4CB5-CAA1CECE27C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53661" y="4585844"/>
                  <a:ext cx="3211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7420" name="Ink 17419">
                  <a:extLst>
                    <a:ext uri="{FF2B5EF4-FFF2-40B4-BE49-F238E27FC236}">
                      <a16:creationId xmlns:a16="http://schemas.microsoft.com/office/drawing/2014/main" id="{5C20B07D-1100-4D06-3AAD-635F96A56547}"/>
                    </a:ext>
                  </a:extLst>
                </p14:cNvPr>
                <p14:cNvContentPartPr/>
                <p14:nvPr/>
              </p14:nvContentPartPr>
              <p14:xfrm>
                <a:off x="7908821" y="4684484"/>
                <a:ext cx="231840" cy="225000"/>
              </p14:xfrm>
            </p:contentPart>
          </mc:Choice>
          <mc:Fallback xmlns="">
            <p:pic>
              <p:nvPicPr>
                <p:cNvPr id="17420" name="Ink 17419">
                  <a:extLst>
                    <a:ext uri="{FF2B5EF4-FFF2-40B4-BE49-F238E27FC236}">
                      <a16:creationId xmlns:a16="http://schemas.microsoft.com/office/drawing/2014/main" id="{5C20B07D-1100-4D06-3AAD-635F96A5654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900181" y="4675484"/>
                  <a:ext cx="249480" cy="242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83087307"/>
      </p:ext>
    </p:extLst>
  </p:cSld>
  <p:clrMapOvr>
    <a:masterClrMapping/>
  </p:clrMapOvr>
  <p:transition spd="med">
    <p:zoom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dirty="0"/>
              <a:t>Welfare analysis: the social cost of monopoly power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11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9613861" cy="40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Possible solutions to reduce the social cost of monopoly power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altLang="en-US" dirty="0"/>
              <a:t>Reduce entry barrier </a:t>
            </a:r>
            <a:r>
              <a:rPr lang="en-GB" altLang="en-US" dirty="0">
                <a:solidFill>
                  <a:srgbClr val="0070C0"/>
                </a:solidFill>
              </a:rPr>
              <a:t>(Allow greater competition)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altLang="en-US" dirty="0"/>
              <a:t>Price regulation</a:t>
            </a:r>
            <a:endParaRPr lang="en-GB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143719"/>
      </p:ext>
    </p:extLst>
  </p:cSld>
  <p:clrMapOvr>
    <a:masterClrMapping/>
  </p:clrMapOvr>
  <p:transition spd="med"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1C9468D9-8589-614F-B08C-F36980A71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Outline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45E5E23-E6C7-9442-8F8C-C614FC26AA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0321" y="2107324"/>
            <a:ext cx="8229600" cy="4495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dirty="0"/>
              <a:t>Assumptions of monopoly</a:t>
            </a:r>
          </a:p>
          <a:p>
            <a:r>
              <a:rPr lang="en-GB" altLang="en-US" dirty="0"/>
              <a:t>Profit maximization</a:t>
            </a:r>
          </a:p>
          <a:p>
            <a:r>
              <a:rPr lang="en-GB" altLang="en-US" dirty="0"/>
              <a:t>A Monopolistic market has no supply curve</a:t>
            </a:r>
          </a:p>
          <a:p>
            <a:r>
              <a:rPr lang="en-GB" altLang="en-US" dirty="0"/>
              <a:t>Welfare analysis: the social cost of monopoly power</a:t>
            </a:r>
          </a:p>
          <a:p>
            <a:r>
              <a:rPr lang="en-GB" altLang="en-US" dirty="0">
                <a:solidFill>
                  <a:schemeClr val="accent2"/>
                </a:solidFill>
              </a:rPr>
              <a:t>Pricing with market power</a:t>
            </a:r>
          </a:p>
          <a:p>
            <a:pPr lvl="1"/>
            <a:r>
              <a:rPr lang="en-GB" altLang="en-US" dirty="0">
                <a:solidFill>
                  <a:schemeClr val="accent2"/>
                </a:solidFill>
              </a:rPr>
              <a:t>First-degree price discrimination</a:t>
            </a:r>
          </a:p>
          <a:p>
            <a:pPr lvl="1"/>
            <a:r>
              <a:rPr lang="en-GB" altLang="en-US" dirty="0">
                <a:solidFill>
                  <a:schemeClr val="accent2"/>
                </a:solidFill>
              </a:rPr>
              <a:t>Second-degree price discrimination</a:t>
            </a:r>
          </a:p>
          <a:p>
            <a:pPr lvl="1"/>
            <a:r>
              <a:rPr lang="en-GB" altLang="en-US" dirty="0">
                <a:solidFill>
                  <a:schemeClr val="accent2"/>
                </a:solidFill>
              </a:rPr>
              <a:t>Third-degree price discrimination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533F4073-82DB-604D-9F16-5349E1CB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4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Assumptions of monopoly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3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10049134" cy="40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Assumptions of monopoly: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>
                <a:solidFill>
                  <a:srgbClr val="FF0000"/>
                </a:solidFill>
              </a:rPr>
              <a:t>Buyers</a:t>
            </a:r>
            <a:r>
              <a:rPr lang="en-US" altLang="en-US" dirty="0"/>
              <a:t>: many buyers (price-takers)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>
                <a:solidFill>
                  <a:srgbClr val="FF0000"/>
                </a:solidFill>
              </a:rPr>
              <a:t>Sellers</a:t>
            </a:r>
            <a:r>
              <a:rPr lang="en-US" altLang="en-US" dirty="0"/>
              <a:t>: only one seller (price-setter)</a:t>
            </a:r>
          </a:p>
          <a:p>
            <a:r>
              <a:rPr lang="en-US" altLang="en-US" dirty="0"/>
              <a:t>Which of the following are good examples of monopoly? </a:t>
            </a:r>
            <a:endParaRPr lang="en-US" altLang="en-US" dirty="0">
              <a:solidFill>
                <a:srgbClr val="00B050"/>
              </a:solidFill>
            </a:endParaRPr>
          </a:p>
          <a:p>
            <a:pPr lvl="1"/>
            <a:r>
              <a:rPr lang="en-US" altLang="en-US" dirty="0"/>
              <a:t>Apple (iPhone) in the mobile phone market</a:t>
            </a:r>
            <a:endParaRPr lang="en-US" altLang="en-US" dirty="0">
              <a:solidFill>
                <a:srgbClr val="C00000"/>
              </a:solidFill>
            </a:endParaRPr>
          </a:p>
          <a:p>
            <a:pPr lvl="1"/>
            <a:r>
              <a:rPr lang="en-US" altLang="en-US" dirty="0"/>
              <a:t>BNT (Pfizer vaccine) in the COVID vaccine market</a:t>
            </a:r>
            <a:endParaRPr lang="en-US" altLang="en-US" dirty="0">
              <a:solidFill>
                <a:srgbClr val="C00000"/>
              </a:solidFill>
            </a:endParaRPr>
          </a:p>
          <a:p>
            <a:pPr lvl="1"/>
            <a:r>
              <a:rPr lang="en-US" altLang="en-US" dirty="0"/>
              <a:t>Singtel in Singapore’s Telco market</a:t>
            </a:r>
          </a:p>
          <a:p>
            <a:pPr lvl="1"/>
            <a:r>
              <a:rPr lang="en-US" altLang="en-US" dirty="0"/>
              <a:t>SMRT in Singapore’s MRT market</a:t>
            </a:r>
            <a:endParaRPr lang="en-US" altLang="en-US" dirty="0">
              <a:solidFill>
                <a:srgbClr val="C00000"/>
              </a:solidFill>
            </a:endParaRPr>
          </a:p>
          <a:p>
            <a:pPr lvl="1"/>
            <a:r>
              <a:rPr lang="en-US" altLang="en-US" dirty="0" err="1"/>
              <a:t>Giant@NTU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7" name="Picture 2" descr="SMRT is about to become just &amp;quot;S&amp;quot;, and here&amp;#39;s why it&amp;#39;s a great thing for us  - Mothership.SG - News from Singapore, Asia and around the world">
            <a:extLst>
              <a:ext uri="{FF2B5EF4-FFF2-40B4-BE49-F238E27FC236}">
                <a16:creationId xmlns:a16="http://schemas.microsoft.com/office/drawing/2014/main" id="{FF05E0B5-898D-DB41-8492-6E6EE65A7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724" y="5013985"/>
            <a:ext cx="2500039" cy="166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419428"/>
      </p:ext>
    </p:extLst>
  </p:cSld>
  <p:clrMapOvr>
    <a:masterClrMapping/>
  </p:clrMapOvr>
  <p:transition spd="med"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Profit maximization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4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9613861" cy="420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Profit(𝞹)=Total Revenue (TR)-Total Cost (TC)</a:t>
            </a:r>
          </a:p>
          <a:p>
            <a:endParaRPr lang="en-US" altLang="en-US" dirty="0"/>
          </a:p>
          <a:p>
            <a:r>
              <a:rPr lang="en-US" altLang="en-US" dirty="0"/>
              <a:t>The main feature of monopoly is that the firm faces a downward sloping demand curve. </a:t>
            </a:r>
            <a:r>
              <a:rPr lang="en-US" altLang="en-US" dirty="0">
                <a:solidFill>
                  <a:srgbClr val="FF0000"/>
                </a:solidFill>
              </a:rPr>
              <a:t>P is not fixed but a function of Q.</a:t>
            </a:r>
          </a:p>
          <a:p>
            <a:endParaRPr lang="en-US" altLang="en-US" dirty="0"/>
          </a:p>
          <a:p>
            <a:r>
              <a:rPr lang="en-US" altLang="en-US" dirty="0"/>
              <a:t>𝞹=P(q)*q -TC(q)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  <p:pic>
        <p:nvPicPr>
          <p:cNvPr id="1026" name="Picture 2" descr="Commercial Food &amp;amp; Beverage For Rent in Singapore | CommercialGuru Singapore">
            <a:extLst>
              <a:ext uri="{FF2B5EF4-FFF2-40B4-BE49-F238E27FC236}">
                <a16:creationId xmlns:a16="http://schemas.microsoft.com/office/drawing/2014/main" id="{9EEF6807-B32C-A042-8714-CA8B71B57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547" y="4838007"/>
            <a:ext cx="2454930" cy="184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746286"/>
      </p:ext>
    </p:extLst>
  </p:cSld>
  <p:clrMapOvr>
    <a:masterClrMapping/>
  </p:clrMapOvr>
  <p:transition spd="med"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Profit maximization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5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9613861" cy="40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First-order condition for profit maximization: </a:t>
            </a:r>
            <a:r>
              <a:rPr lang="en-US" altLang="en-US" dirty="0">
                <a:solidFill>
                  <a:srgbClr val="FF0000"/>
                </a:solidFill>
              </a:rPr>
              <a:t>MR(Q)=MC(Q)</a:t>
            </a:r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/>
              <a:t>Ex.</a:t>
            </a:r>
            <a:r>
              <a:rPr lang="en-US" altLang="en-US" dirty="0">
                <a:solidFill>
                  <a:srgbClr val="FF0000"/>
                </a:solidFill>
              </a:rPr>
              <a:t> 𝞹 = TR-TC= [ (40-Q) * Q ] - (50+Q</a:t>
            </a:r>
            <a:r>
              <a:rPr lang="en-US" altLang="en-US" baseline="30000" dirty="0">
                <a:solidFill>
                  <a:srgbClr val="FF0000"/>
                </a:solidFill>
              </a:rPr>
              <a:t>2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FF0000"/>
                </a:solidFill>
              </a:rPr>
              <a:t>                            </a:t>
            </a:r>
          </a:p>
          <a:p>
            <a:pPr marL="457200" lvl="1" indent="0">
              <a:buNone/>
            </a:pPr>
            <a:r>
              <a:rPr lang="en-US" altLang="en-US" dirty="0"/>
              <a:t>    (for comparison, 𝞹 =(100*q)-(200+2*q</a:t>
            </a:r>
            <a:r>
              <a:rPr lang="en-US" altLang="en-US" baseline="30000" dirty="0"/>
              <a:t>2</a:t>
            </a:r>
            <a:r>
              <a:rPr lang="en-US" altLang="en-US" dirty="0"/>
              <a:t>) in perfect competition) </a:t>
            </a:r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/>
              <a:t>MR(Q)= </a:t>
            </a:r>
            <a:r>
              <a:rPr lang="en-US" altLang="en-US" dirty="0">
                <a:solidFill>
                  <a:srgbClr val="0070C0"/>
                </a:solidFill>
              </a:rPr>
              <a:t>40 – 2Q </a:t>
            </a:r>
          </a:p>
          <a:p>
            <a:pPr marL="457200" lvl="1" indent="0">
              <a:buNone/>
            </a:pPr>
            <a:r>
              <a:rPr lang="en-US" altLang="en-US" dirty="0"/>
              <a:t>MC(Q)= </a:t>
            </a:r>
            <a:r>
              <a:rPr lang="en-US" altLang="en-US" dirty="0">
                <a:solidFill>
                  <a:srgbClr val="0070C0"/>
                </a:solidFill>
              </a:rPr>
              <a:t>2Q</a:t>
            </a:r>
          </a:p>
          <a:p>
            <a:pPr marL="457200" lvl="1" indent="0">
              <a:buNone/>
            </a:pPr>
            <a:r>
              <a:rPr lang="en-US" altLang="en-US" dirty="0"/>
              <a:t>MR(Q)=MC(Q) =&gt; Q</a:t>
            </a:r>
            <a:r>
              <a:rPr lang="en-US" altLang="en-US" baseline="30000" dirty="0"/>
              <a:t>*</a:t>
            </a:r>
            <a:r>
              <a:rPr lang="en-US" altLang="en-US" dirty="0"/>
              <a:t>= </a:t>
            </a:r>
            <a:r>
              <a:rPr lang="en-US" altLang="en-US" dirty="0">
                <a:solidFill>
                  <a:srgbClr val="0070C0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015F7A-3A15-831B-2EB3-EB2F30051418}"/>
                  </a:ext>
                </a:extLst>
              </p:cNvPr>
              <p:cNvSpPr txBox="1"/>
              <p:nvPr/>
            </p:nvSpPr>
            <p:spPr>
              <a:xfrm>
                <a:off x="4238406" y="5084064"/>
                <a:ext cx="4353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=[ (40-10)*10 ] – (50+10^2) = 150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015F7A-3A15-831B-2EB3-EB2F3005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406" y="5084064"/>
                <a:ext cx="4353360" cy="369332"/>
              </a:xfrm>
              <a:prstGeom prst="rect">
                <a:avLst/>
              </a:prstGeom>
              <a:blipFill>
                <a:blip r:embed="rId3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2399710"/>
      </p:ext>
    </p:extLst>
  </p:cSld>
  <p:clrMapOvr>
    <a:masterClrMapping/>
  </p:clrMapOvr>
  <p:transition spd="med"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Profit maximization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6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9613861" cy="40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Graphical analysis of the </a:t>
            </a:r>
            <a:r>
              <a:rPr lang="en-US" altLang="en-US" dirty="0">
                <a:solidFill>
                  <a:srgbClr val="FF0000"/>
                </a:solidFill>
              </a:rPr>
              <a:t>MR(Q)=MC(Q) </a:t>
            </a:r>
            <a:r>
              <a:rPr lang="en-US" altLang="en-US" dirty="0"/>
              <a:t>condition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1800" dirty="0"/>
              <a:t>AR curve (P=AR), MR curve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en-US" sz="1800" dirty="0"/>
          </a:p>
          <a:p>
            <a:pPr marL="914400" lvl="1" indent="-457200">
              <a:buFont typeface="+mj-lt"/>
              <a:buAutoNum type="arabicPeriod"/>
            </a:pPr>
            <a:endParaRPr lang="en-US" altLang="en-US" sz="1800" dirty="0"/>
          </a:p>
          <a:p>
            <a:pPr marL="914400" lvl="1" indent="-457200">
              <a:buFont typeface="+mj-lt"/>
              <a:buAutoNum type="arabicPeriod"/>
            </a:pPr>
            <a:endParaRPr lang="en-US" altLang="en-US" sz="1800" dirty="0"/>
          </a:p>
          <a:p>
            <a:pPr marL="914400" lvl="1" indent="-457200">
              <a:buFont typeface="+mj-lt"/>
              <a:buAutoNum type="arabicPeriod"/>
            </a:pPr>
            <a:endParaRPr lang="en-US" altLang="en-US" sz="1800" dirty="0"/>
          </a:p>
          <a:p>
            <a:pPr marL="914400" lvl="1" indent="-457200">
              <a:buFont typeface="+mj-lt"/>
              <a:buAutoNum type="arabicPeriod"/>
            </a:pPr>
            <a:endParaRPr lang="en-US" altLang="en-US" sz="1800" dirty="0"/>
          </a:p>
          <a:p>
            <a:pPr marL="914400" lvl="1" indent="-457200">
              <a:buFont typeface="+mj-lt"/>
              <a:buAutoNum type="arabicPeriod"/>
            </a:pPr>
            <a:endParaRPr lang="en-US" altLang="en-US" sz="18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1800" dirty="0"/>
              <a:t>MR=MC=&gt;Q*                      </a:t>
            </a:r>
            <a:r>
              <a:rPr lang="en-US" altLang="en-US" sz="1800" dirty="0">
                <a:solidFill>
                  <a:srgbClr val="92D050"/>
                </a:solidFill>
              </a:rPr>
              <a:t>3 = 4 + (-1)</a:t>
            </a:r>
            <a:endParaRPr lang="en-US" altLang="en-US" sz="1800" baseline="30000" dirty="0">
              <a:solidFill>
                <a:srgbClr val="92D05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en-US" sz="1800" baseline="300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1800" dirty="0"/>
              <a:t>Profit when Q=Q*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1340A0-68F5-FC43-B5E2-CA0B4BDB2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566049"/>
              </p:ext>
            </p:extLst>
          </p:nvPr>
        </p:nvGraphicFramePr>
        <p:xfrm>
          <a:off x="1664188" y="3323651"/>
          <a:ext cx="4431810" cy="1409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6362">
                  <a:extLst>
                    <a:ext uri="{9D8B030D-6E8A-4147-A177-3AD203B41FA5}">
                      <a16:colId xmlns:a16="http://schemas.microsoft.com/office/drawing/2014/main" val="1679194840"/>
                    </a:ext>
                  </a:extLst>
                </a:gridCol>
                <a:gridCol w="886362">
                  <a:extLst>
                    <a:ext uri="{9D8B030D-6E8A-4147-A177-3AD203B41FA5}">
                      <a16:colId xmlns:a16="http://schemas.microsoft.com/office/drawing/2014/main" val="3614476060"/>
                    </a:ext>
                  </a:extLst>
                </a:gridCol>
                <a:gridCol w="886362">
                  <a:extLst>
                    <a:ext uri="{9D8B030D-6E8A-4147-A177-3AD203B41FA5}">
                      <a16:colId xmlns:a16="http://schemas.microsoft.com/office/drawing/2014/main" val="502169521"/>
                    </a:ext>
                  </a:extLst>
                </a:gridCol>
                <a:gridCol w="886362">
                  <a:extLst>
                    <a:ext uri="{9D8B030D-6E8A-4147-A177-3AD203B41FA5}">
                      <a16:colId xmlns:a16="http://schemas.microsoft.com/office/drawing/2014/main" val="4137969138"/>
                    </a:ext>
                  </a:extLst>
                </a:gridCol>
                <a:gridCol w="886362">
                  <a:extLst>
                    <a:ext uri="{9D8B030D-6E8A-4147-A177-3AD203B41FA5}">
                      <a16:colId xmlns:a16="http://schemas.microsoft.com/office/drawing/2014/main" val="235712330"/>
                    </a:ext>
                  </a:extLst>
                </a:gridCol>
              </a:tblGrid>
              <a:tr h="281943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u="none" strike="noStrike">
                          <a:effectLst/>
                        </a:rPr>
                        <a:t>Price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u="none" strike="noStrike">
                          <a:effectLst/>
                        </a:rPr>
                        <a:t>Quantity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u="none" strike="noStrike" dirty="0">
                          <a:effectLst/>
                        </a:rPr>
                        <a:t>TR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9821022"/>
                  </a:ext>
                </a:extLst>
              </a:tr>
              <a:tr h="281943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u="none" strike="noStrike">
                          <a:effectLst/>
                        </a:rPr>
                        <a:t>6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u="none" strike="noStrike">
                          <a:effectLst/>
                        </a:rPr>
                        <a:t>0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u="none" strike="noStrike">
                          <a:effectLst/>
                        </a:rPr>
                        <a:t>0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u="none" strike="noStrike" dirty="0">
                          <a:effectLst/>
                          <a:latin typeface="+mj-lt"/>
                        </a:rPr>
                        <a:t>-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u="none" strike="noStrike" dirty="0">
                          <a:effectLst/>
                          <a:latin typeface="+mj-lt"/>
                        </a:rPr>
                        <a:t>-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706437"/>
                  </a:ext>
                </a:extLst>
              </a:tr>
              <a:tr h="281943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u="none" strike="noStrike">
                          <a:effectLst/>
                        </a:rPr>
                        <a:t>5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u="none" strike="noStrike">
                          <a:effectLst/>
                        </a:rPr>
                        <a:t>1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u="none" strike="noStrike">
                          <a:effectLst/>
                        </a:rPr>
                        <a:t>5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u="none" strike="noStrike" dirty="0">
                          <a:effectLst/>
                          <a:latin typeface="+mj-lt"/>
                        </a:rPr>
                        <a:t>5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u="none" strike="noStrike" dirty="0">
                          <a:effectLst/>
                          <a:latin typeface="+mj-lt"/>
                        </a:rPr>
                        <a:t>5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7157174"/>
                  </a:ext>
                </a:extLst>
              </a:tr>
              <a:tr h="281943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u="none" strike="noStrike">
                          <a:effectLst/>
                        </a:rPr>
                        <a:t>4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u="none" strike="noStrike">
                          <a:effectLst/>
                        </a:rPr>
                        <a:t>2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u="none" strike="noStrike">
                          <a:effectLst/>
                        </a:rPr>
                        <a:t>8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0934227"/>
                  </a:ext>
                </a:extLst>
              </a:tr>
              <a:tr h="281943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u="none" strike="noStrike">
                          <a:effectLst/>
                        </a:rPr>
                        <a:t>3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u="none" strike="noStrike">
                          <a:effectLst/>
                        </a:rPr>
                        <a:t>3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u="none" strike="noStrike">
                          <a:effectLst/>
                        </a:rPr>
                        <a:t>9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2381895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4E8316-475B-CC0D-A9E0-D33DD7B53265}"/>
              </a:ext>
            </a:extLst>
          </p:cNvPr>
          <p:cNvCxnSpPr/>
          <p:nvPr/>
        </p:nvCxnSpPr>
        <p:spPr>
          <a:xfrm>
            <a:off x="7729728" y="3276649"/>
            <a:ext cx="0" cy="2913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8F93E3-EA58-652E-ED63-2094683C9D9D}"/>
              </a:ext>
            </a:extLst>
          </p:cNvPr>
          <p:cNvCxnSpPr/>
          <p:nvPr/>
        </p:nvCxnSpPr>
        <p:spPr>
          <a:xfrm>
            <a:off x="7717536" y="6202274"/>
            <a:ext cx="38526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C75A0B-3C46-E560-EB18-B00B333C4FEA}"/>
              </a:ext>
            </a:extLst>
          </p:cNvPr>
          <p:cNvCxnSpPr>
            <a:cxnSpLocks/>
          </p:cNvCxnSpPr>
          <p:nvPr/>
        </p:nvCxnSpPr>
        <p:spPr>
          <a:xfrm>
            <a:off x="7729728" y="3730752"/>
            <a:ext cx="3322340" cy="2459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FDDE8A-6F32-D04E-8698-BBC9C61A309E}"/>
              </a:ext>
            </a:extLst>
          </p:cNvPr>
          <p:cNvCxnSpPr>
            <a:cxnSpLocks/>
          </p:cNvCxnSpPr>
          <p:nvPr/>
        </p:nvCxnSpPr>
        <p:spPr>
          <a:xfrm>
            <a:off x="7729727" y="3730752"/>
            <a:ext cx="1555879" cy="2471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34">
                <a:extLst>
                  <a:ext uri="{FF2B5EF4-FFF2-40B4-BE49-F238E27FC236}">
                    <a16:creationId xmlns:a16="http://schemas.microsoft.com/office/drawing/2014/main" id="{B5E33C8F-0DE9-5E99-CA8E-67CF7C2C020B}"/>
                  </a:ext>
                </a:extLst>
              </p14:cNvPr>
              <p14:cNvContentPartPr/>
              <p14:nvPr/>
            </p14:nvContentPartPr>
            <p14:xfrm>
              <a:off x="7755589" y="3757416"/>
              <a:ext cx="2506680" cy="1432800"/>
            </p14:xfrm>
          </p:contentPart>
        </mc:Choice>
        <mc:Fallback>
          <p:pic>
            <p:nvPicPr>
              <p:cNvPr id="5" name="Ink 34">
                <a:extLst>
                  <a:ext uri="{FF2B5EF4-FFF2-40B4-BE49-F238E27FC236}">
                    <a16:creationId xmlns:a16="http://schemas.microsoft.com/office/drawing/2014/main" id="{B5E33C8F-0DE9-5E99-CA8E-67CF7C2C02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37589" y="3739416"/>
                <a:ext cx="2542320" cy="14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08DEBCD-5575-0644-D178-83CA9A599F25}"/>
                  </a:ext>
                </a:extLst>
              </p14:cNvPr>
              <p14:cNvContentPartPr/>
              <p14:nvPr/>
            </p14:nvContentPartPr>
            <p14:xfrm>
              <a:off x="7767258" y="3337282"/>
              <a:ext cx="1648080" cy="2368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08DEBCD-5575-0644-D178-83CA9A599F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49258" y="3319279"/>
                <a:ext cx="1683720" cy="2404085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B2D6FA6-7936-7BEF-FDCA-CD8765C55584}"/>
              </a:ext>
            </a:extLst>
          </p:cNvPr>
          <p:cNvSpPr txBox="1"/>
          <p:nvPr/>
        </p:nvSpPr>
        <p:spPr>
          <a:xfrm>
            <a:off x="10729192" y="5642180"/>
            <a:ext cx="9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494B0A-8F67-B178-306F-19F1B124F2BF}"/>
              </a:ext>
            </a:extLst>
          </p:cNvPr>
          <p:cNvSpPr txBox="1"/>
          <p:nvPr/>
        </p:nvSpPr>
        <p:spPr>
          <a:xfrm>
            <a:off x="10262269" y="3440974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7C2C"/>
                </a:solidFill>
              </a:rPr>
              <a:t>AC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4ACBDF-1493-687C-83E9-731E3F441F77}"/>
              </a:ext>
            </a:extLst>
          </p:cNvPr>
          <p:cNvSpPr txBox="1"/>
          <p:nvPr/>
        </p:nvSpPr>
        <p:spPr>
          <a:xfrm>
            <a:off x="8497209" y="6233477"/>
            <a:ext cx="9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261B2C-4B1A-1EF8-C6E2-693B09F1823F}"/>
              </a:ext>
            </a:extLst>
          </p:cNvPr>
          <p:cNvSpPr txBox="1"/>
          <p:nvPr/>
        </p:nvSpPr>
        <p:spPr>
          <a:xfrm>
            <a:off x="9185928" y="5717634"/>
            <a:ext cx="9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6D6E2A-76FF-FF79-BBB8-BB4EEE9E9BEA}"/>
              </a:ext>
            </a:extLst>
          </p:cNvPr>
          <p:cNvSpPr txBox="1"/>
          <p:nvPr/>
        </p:nvSpPr>
        <p:spPr>
          <a:xfrm>
            <a:off x="8839203" y="3198086"/>
            <a:ext cx="9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7C2C"/>
                </a:solidFill>
              </a:rPr>
              <a:t>MC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6B26C7-FFB4-7FBC-19EC-E7103089415B}"/>
              </a:ext>
            </a:extLst>
          </p:cNvPr>
          <p:cNvCxnSpPr>
            <a:cxnSpLocks/>
          </p:cNvCxnSpPr>
          <p:nvPr/>
        </p:nvCxnSpPr>
        <p:spPr>
          <a:xfrm>
            <a:off x="8664671" y="4415425"/>
            <a:ext cx="0" cy="1774657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6E34B7-0F0C-6F0A-C1BF-FBBD78CA6010}"/>
              </a:ext>
            </a:extLst>
          </p:cNvPr>
          <p:cNvCxnSpPr>
            <a:cxnSpLocks/>
          </p:cNvCxnSpPr>
          <p:nvPr/>
        </p:nvCxnSpPr>
        <p:spPr>
          <a:xfrm flipH="1">
            <a:off x="7729726" y="5184968"/>
            <a:ext cx="934945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C8583FC-5FAF-55B3-66B7-894C8CAF8342}"/>
              </a:ext>
            </a:extLst>
          </p:cNvPr>
          <p:cNvCxnSpPr>
            <a:cxnSpLocks/>
          </p:cNvCxnSpPr>
          <p:nvPr/>
        </p:nvCxnSpPr>
        <p:spPr>
          <a:xfrm flipH="1">
            <a:off x="7729726" y="4435494"/>
            <a:ext cx="934945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DE2F1CA-9210-0104-0FA4-811DEA51B67E}"/>
                  </a:ext>
                </a:extLst>
              </p14:cNvPr>
              <p14:cNvContentPartPr/>
              <p14:nvPr/>
            </p14:nvContentPartPr>
            <p14:xfrm>
              <a:off x="7735449" y="4454182"/>
              <a:ext cx="214560" cy="158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DE2F1CA-9210-0104-0FA4-811DEA51B67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26464" y="4445202"/>
                <a:ext cx="232170" cy="17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0A7C05A2-6399-460A-8465-F7BF8A195F7D}"/>
              </a:ext>
            </a:extLst>
          </p:cNvPr>
          <p:cNvGrpSpPr/>
          <p:nvPr/>
        </p:nvGrpSpPr>
        <p:grpSpPr>
          <a:xfrm>
            <a:off x="7745529" y="4478662"/>
            <a:ext cx="898200" cy="680760"/>
            <a:chOff x="7221273" y="4478662"/>
            <a:chExt cx="898200" cy="68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286516F-E284-6485-740E-51549AFDEC0C}"/>
                    </a:ext>
                  </a:extLst>
                </p14:cNvPr>
                <p14:cNvContentPartPr/>
                <p14:nvPr/>
              </p14:nvContentPartPr>
              <p14:xfrm>
                <a:off x="7265193" y="4521502"/>
                <a:ext cx="393120" cy="281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286516F-E284-6485-740E-51549AFDEC0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56193" y="4512502"/>
                  <a:ext cx="4107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4768540-057D-00EA-15A2-E859DA300B60}"/>
                    </a:ext>
                  </a:extLst>
                </p14:cNvPr>
                <p14:cNvContentPartPr/>
                <p14:nvPr/>
              </p14:nvContentPartPr>
              <p14:xfrm>
                <a:off x="7221273" y="4478662"/>
                <a:ext cx="696960" cy="549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4768540-057D-00EA-15A2-E859DA300B6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12633" y="4469662"/>
                  <a:ext cx="71460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6589C0D-7598-AEE8-A26C-B4BA98E5968D}"/>
                    </a:ext>
                  </a:extLst>
                </p14:cNvPr>
                <p14:cNvContentPartPr/>
                <p14:nvPr/>
              </p14:nvContentPartPr>
              <p14:xfrm>
                <a:off x="7357353" y="4524382"/>
                <a:ext cx="750600" cy="600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6589C0D-7598-AEE8-A26C-B4BA98E5968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48713" y="4515742"/>
                  <a:ext cx="768240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727A428-D764-0ACE-3AF0-1CEA1E3598A8}"/>
                    </a:ext>
                  </a:extLst>
                </p14:cNvPr>
                <p14:cNvContentPartPr/>
                <p14:nvPr/>
              </p14:nvContentPartPr>
              <p14:xfrm>
                <a:off x="7584873" y="4709422"/>
                <a:ext cx="524520" cy="450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727A428-D764-0ACE-3AF0-1CEA1E3598A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76233" y="4700782"/>
                  <a:ext cx="54216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B4BB17B-DA87-8252-2C6F-CC5F4D94125B}"/>
                    </a:ext>
                  </a:extLst>
                </p14:cNvPr>
                <p14:cNvContentPartPr/>
                <p14:nvPr/>
              </p14:nvContentPartPr>
              <p14:xfrm>
                <a:off x="7826433" y="4893022"/>
                <a:ext cx="293040" cy="240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B4BB17B-DA87-8252-2C6F-CC5F4D94125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817793" y="4884382"/>
                  <a:ext cx="3106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EB2DD3E-3869-B2F6-8B12-48E5B7712290}"/>
                    </a:ext>
                  </a:extLst>
                </p14:cNvPr>
                <p14:cNvContentPartPr/>
                <p14:nvPr/>
              </p14:nvContentPartPr>
              <p14:xfrm>
                <a:off x="7998513" y="5083822"/>
                <a:ext cx="91800" cy="69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EB2DD3E-3869-B2F6-8B12-48E5B771229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989513" y="5074822"/>
                  <a:ext cx="109440" cy="86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26CF7A9-7DF1-5061-D482-9CF098399A64}"/>
              </a:ext>
            </a:extLst>
          </p:cNvPr>
          <p:cNvSpPr txBox="1"/>
          <p:nvPr/>
        </p:nvSpPr>
        <p:spPr>
          <a:xfrm>
            <a:off x="8042534" y="3618524"/>
            <a:ext cx="9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Profit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7C041D8-17F4-31FB-145D-B63CD8781B87}"/>
                  </a:ext>
                </a:extLst>
              </p14:cNvPr>
              <p14:cNvContentPartPr/>
              <p14:nvPr/>
            </p14:nvContentPartPr>
            <p14:xfrm>
              <a:off x="8257592" y="3982624"/>
              <a:ext cx="173449" cy="542478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7C041D8-17F4-31FB-145D-B63CD8781B8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239562" y="3964613"/>
                <a:ext cx="209148" cy="578139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6424818-C637-BAA3-DD97-4842CE8BCFAE}"/>
              </a:ext>
            </a:extLst>
          </p:cNvPr>
          <p:cNvSpPr txBox="1"/>
          <p:nvPr/>
        </p:nvSpPr>
        <p:spPr>
          <a:xfrm>
            <a:off x="7350778" y="4264050"/>
            <a:ext cx="46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C42E33-5B49-8211-1FEA-46D466F8746B}"/>
              </a:ext>
            </a:extLst>
          </p:cNvPr>
          <p:cNvSpPr txBox="1"/>
          <p:nvPr/>
        </p:nvSpPr>
        <p:spPr>
          <a:xfrm>
            <a:off x="7249728" y="4981055"/>
            <a:ext cx="9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0F450E-8295-2152-34AA-55A4986F65ED}"/>
              </a:ext>
            </a:extLst>
          </p:cNvPr>
          <p:cNvSpPr txBox="1"/>
          <p:nvPr/>
        </p:nvSpPr>
        <p:spPr>
          <a:xfrm>
            <a:off x="7442010" y="2934926"/>
            <a:ext cx="9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B2B047-4CE8-517C-89D3-9E49E6EBCD4C}"/>
              </a:ext>
            </a:extLst>
          </p:cNvPr>
          <p:cNvSpPr txBox="1"/>
          <p:nvPr/>
        </p:nvSpPr>
        <p:spPr>
          <a:xfrm>
            <a:off x="11306530" y="6264091"/>
            <a:ext cx="9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BE60EF0-7E2B-6A46-2437-8478DF679974}"/>
                  </a:ext>
                </a:extLst>
              </p14:cNvPr>
              <p14:cNvContentPartPr/>
              <p14:nvPr/>
            </p14:nvContentPartPr>
            <p14:xfrm>
              <a:off x="4947314" y="4335742"/>
              <a:ext cx="178182" cy="557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BE60EF0-7E2B-6A46-2437-8478DF67997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929279" y="4317730"/>
                <a:ext cx="213891" cy="592943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6FB700B3-6AD1-F762-E58A-4EE0678DE9A4}"/>
              </a:ext>
            </a:extLst>
          </p:cNvPr>
          <p:cNvSpPr/>
          <p:nvPr/>
        </p:nvSpPr>
        <p:spPr>
          <a:xfrm>
            <a:off x="1578429" y="3276648"/>
            <a:ext cx="1872342" cy="152637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7032C38-1DAB-8991-8464-9A763657BE1D}"/>
              </a:ext>
            </a:extLst>
          </p:cNvPr>
          <p:cNvSpPr txBox="1"/>
          <p:nvPr/>
        </p:nvSpPr>
        <p:spPr>
          <a:xfrm>
            <a:off x="500743" y="3198086"/>
            <a:ext cx="1077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Demand </a:t>
            </a:r>
          </a:p>
          <a:p>
            <a:r>
              <a:rPr lang="en-US" sz="1600" dirty="0">
                <a:solidFill>
                  <a:srgbClr val="00B0F0"/>
                </a:solidFill>
              </a:rPr>
              <a:t>Curve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0DE7E8F-9B77-330E-C1B1-CCC9BD97A7DC}"/>
                  </a:ext>
                </a:extLst>
              </p14:cNvPr>
              <p14:cNvContentPartPr/>
              <p14:nvPr/>
            </p14:nvContentPartPr>
            <p14:xfrm rot="7361155">
              <a:off x="1142977" y="3673637"/>
              <a:ext cx="120600" cy="5598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0DE7E8F-9B77-330E-C1B1-CCC9BD97A7D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 rot="7361155">
                <a:off x="1124977" y="3655637"/>
                <a:ext cx="156240" cy="59544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C5C1DCF-1E91-E291-F5BC-A3B5B4E4C50B}"/>
              </a:ext>
            </a:extLst>
          </p:cNvPr>
          <p:cNvSpPr txBox="1"/>
          <p:nvPr/>
        </p:nvSpPr>
        <p:spPr>
          <a:xfrm>
            <a:off x="2763750" y="5184968"/>
            <a:ext cx="40623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altLang="en-US" sz="1200" dirty="0">
                <a:solidFill>
                  <a:srgbClr val="92D050"/>
                </a:solidFill>
              </a:rPr>
              <a:t>MR = AR – Loss in revenue from previous quantity</a:t>
            </a:r>
          </a:p>
        </p:txBody>
      </p:sp>
    </p:spTree>
    <p:extLst>
      <p:ext uri="{BB962C8B-B14F-4D97-AF65-F5344CB8AC3E}">
        <p14:creationId xmlns:p14="http://schemas.microsoft.com/office/powerpoint/2010/main" val="2562167911"/>
      </p:ext>
    </p:extLst>
  </p:cSld>
  <p:clrMapOvr>
    <a:masterClrMapping/>
  </p:clrMapOvr>
  <p:transition spd="med"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DF2BC1-8636-BFA2-A8ED-563A60D045E5}"/>
                  </a:ext>
                </a:extLst>
              </p:cNvPr>
              <p:cNvSpPr txBox="1"/>
              <p:nvPr/>
            </p:nvSpPr>
            <p:spPr>
              <a:xfrm>
                <a:off x="1584976" y="4258921"/>
                <a:ext cx="11619646" cy="24727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>
                  <a:lnSpc>
                    <a:spcPct val="114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𝑀𝑅</m:t>
                    </m:r>
                    <m:r>
                      <a:rPr lang="en-US" alt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=0⇒ </m:t>
                    </m:r>
                    <m:f>
                      <m:fPr>
                        <m:ctrlPr>
                          <a:rPr lang="en-US" alt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𝑇𝑅</m:t>
                        </m:r>
                        <m:r>
                          <a:rPr lang="en-US" alt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𝑑𝑄</m:t>
                        </m:r>
                      </m:den>
                    </m:f>
                    <m:r>
                      <a:rPr lang="en-US" alt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=0⇒</m:t>
                    </m:r>
                    <m:f>
                      <m:fPr>
                        <m:ctrlPr>
                          <a:rPr lang="en-US" alt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𝑑𝑄</m:t>
                        </m:r>
                      </m:den>
                    </m:f>
                    <m:r>
                      <a:rPr lang="en-US" alt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𝑑𝑃</m:t>
                        </m:r>
                        <m:r>
                          <a:rPr lang="en-US" alt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𝑑𝑄</m:t>
                        </m:r>
                      </m:den>
                    </m:f>
                    <m:r>
                      <a:rPr lang="en-US" alt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limUpp>
                      <m:limUppPr>
                        <m:ctrlPr>
                          <a:rPr lang="en-US" alt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UppPr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  <m:ctrlPr>
                              <a:rPr lang="en-US" alt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groupChrPr>
                          <m:e>
                            <m:f>
                              <m:fPr>
                                <m:ctrlPr>
                                  <a:rPr lang="en-US" alt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𝑑𝑄</m:t>
                                </m:r>
                              </m:num>
                              <m:den>
                                <m:r>
                                  <a:rPr lang="en-US" alt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𝑑𝑄</m:t>
                                </m:r>
                              </m:den>
                            </m:f>
                          </m:e>
                        </m:groupChr>
                      </m:e>
                      <m:lim>
                        <m:r>
                          <a:rPr lang="en-US" alt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lim>
                    </m:limUpp>
                    <m:r>
                      <a:rPr lang="en-US" alt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=0⇒</m:t>
                    </m:r>
                    <m:f>
                      <m:fPr>
                        <m:ctrlPr>
                          <a:rPr lang="en-US" alt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𝑑𝑃</m:t>
                        </m:r>
                        <m:d>
                          <m:dPr>
                            <m:ctrlPr>
                              <a:rPr lang="en-US" alt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num>
                      <m:den>
                        <m:r>
                          <a:rPr lang="en-US" alt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𝑑𝑄</m:t>
                        </m:r>
                      </m:den>
                    </m:f>
                    <m:r>
                      <a:rPr lang="en-US" alt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alt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en-US" altLang="en-US" sz="18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800" b="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altLang="en-US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       </a:t>
                </a:r>
                <a:r>
                  <a:rPr lang="en-US" altLang="en-US" sz="1800" b="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1</a:t>
                </a:r>
              </a:p>
              <a:p>
                <a:pPr marL="457200" lvl="1" indent="0">
                  <a:lnSpc>
                    <a:spcPct val="11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1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𝑑𝑄</m:t>
                          </m:r>
                          <m:r>
                            <a:rPr lang="en-US" alt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𝑑𝑃</m:t>
                          </m:r>
                          <m:r>
                            <a:rPr lang="en-US" alt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alt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𝑑𝑄</m:t>
                          </m:r>
                        </m:num>
                        <m:den>
                          <m:r>
                            <a:rPr lang="en-US" alt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𝑑𝑃</m:t>
                          </m:r>
                        </m:den>
                      </m:f>
                      <m:r>
                        <a:rPr lang="en-US" alt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US" alt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en-US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altLang="en-US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den>
                      </m:f>
                      <m:r>
                        <a:rPr lang="en-US" alt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alt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𝑑𝑄</m:t>
                          </m:r>
                        </m:den>
                      </m:f>
                      <m:r>
                        <a:rPr lang="en-US" alt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alt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alt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𝑑𝑄</m:t>
                          </m:r>
                        </m:den>
                      </m:f>
                      <m:r>
                        <a:rPr lang="en-US" alt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en-US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altLang="en-US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den>
                      </m:f>
                      <m:r>
                        <a:rPr lang="en-US" alt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457200" lvl="1" indent="0">
                  <a:lnSpc>
                    <a:spcPct val="114000"/>
                  </a:lnSpc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Plug  2  to  1 </a:t>
                </a:r>
              </a:p>
              <a:p>
                <a:pPr marL="457200" lvl="1" indent="0">
                  <a:lnSpc>
                    <a:spcPct val="11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den>
                      </m:f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DF2BC1-8636-BFA2-A8ED-563A60D04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76" y="4258921"/>
                <a:ext cx="11619646" cy="2472793"/>
              </a:xfrm>
              <a:prstGeom prst="rect">
                <a:avLst/>
              </a:prstGeom>
              <a:blipFill>
                <a:blip r:embed="rId3"/>
                <a:stretch>
                  <a:fillRect b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/>
              <a:t>Profit maximization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7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9759079" cy="40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A special case: MC=0 </a:t>
            </a:r>
          </a:p>
          <a:p>
            <a:pPr marL="0" indent="0">
              <a:buNone/>
            </a:pPr>
            <a:r>
              <a:rPr lang="en-US" altLang="en-US" sz="2200" dirty="0"/>
              <a:t>	=&gt; Profit maximization (MR=MC) </a:t>
            </a:r>
          </a:p>
          <a:p>
            <a:pPr marL="0" indent="0">
              <a:buNone/>
            </a:pPr>
            <a:r>
              <a:rPr lang="en-US" altLang="en-US" sz="2200" dirty="0"/>
              <a:t>	=&gt; MR=MC=0 </a:t>
            </a:r>
          </a:p>
          <a:p>
            <a:pPr marL="0" indent="0">
              <a:buNone/>
            </a:pPr>
            <a:r>
              <a:rPr lang="en-US" altLang="en-US" sz="2200" dirty="0"/>
              <a:t>	=&gt; Total Revenue maximization (MR=0)</a:t>
            </a:r>
          </a:p>
          <a:p>
            <a:r>
              <a:rPr lang="en-US" altLang="en-US" sz="2200" dirty="0"/>
              <a:t>In this case, the monopoly would produce at the Q</a:t>
            </a:r>
            <a:r>
              <a:rPr lang="en-US" altLang="en-US" sz="2200" baseline="30000" dirty="0"/>
              <a:t>*</a:t>
            </a:r>
            <a:r>
              <a:rPr lang="en-US" altLang="en-US" sz="2200" dirty="0"/>
              <a:t> such that </a:t>
            </a:r>
            <a:r>
              <a:rPr lang="en-US" altLang="en-US" sz="2200" dirty="0">
                <a:solidFill>
                  <a:srgbClr val="FF0000"/>
                </a:solidFill>
              </a:rPr>
              <a:t>|E</a:t>
            </a:r>
            <a:r>
              <a:rPr lang="en-US" altLang="en-US" sz="2200" baseline="30000" dirty="0">
                <a:solidFill>
                  <a:srgbClr val="FF0000"/>
                </a:solidFill>
              </a:rPr>
              <a:t>d </a:t>
            </a:r>
            <a:r>
              <a:rPr lang="en-US" altLang="en-US" sz="2200" dirty="0">
                <a:solidFill>
                  <a:srgbClr val="FF0000"/>
                </a:solidFill>
              </a:rPr>
              <a:t>|= 1.</a:t>
            </a:r>
          </a:p>
          <a:p>
            <a:pPr marL="457200" lvl="1" indent="0">
              <a:buNone/>
            </a:pPr>
            <a:r>
              <a:rPr lang="en-US" altLang="en-US" sz="1800" dirty="0">
                <a:solidFill>
                  <a:srgbClr val="0070C0"/>
                </a:solidFill>
              </a:rPr>
              <a:t>[Proof]: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B59D3E-8ACA-A102-3194-6A5283CFC115}"/>
              </a:ext>
            </a:extLst>
          </p:cNvPr>
          <p:cNvCxnSpPr>
            <a:cxnSpLocks/>
          </p:cNvCxnSpPr>
          <p:nvPr/>
        </p:nvCxnSpPr>
        <p:spPr>
          <a:xfrm>
            <a:off x="10363404" y="4792827"/>
            <a:ext cx="75470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F427BEE-CFA0-A384-A85F-22E8424AC90E}"/>
              </a:ext>
            </a:extLst>
          </p:cNvPr>
          <p:cNvSpPr/>
          <p:nvPr/>
        </p:nvSpPr>
        <p:spPr>
          <a:xfrm>
            <a:off x="11270512" y="4629755"/>
            <a:ext cx="304800" cy="303841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94DD2A-A0B6-F6DE-313D-AE69B4C62F60}"/>
              </a:ext>
            </a:extLst>
          </p:cNvPr>
          <p:cNvCxnSpPr>
            <a:cxnSpLocks/>
          </p:cNvCxnSpPr>
          <p:nvPr/>
        </p:nvCxnSpPr>
        <p:spPr>
          <a:xfrm>
            <a:off x="7394799" y="5442135"/>
            <a:ext cx="755904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B4DCDEE-DC45-0D7F-2A4F-C0420E0195AB}"/>
              </a:ext>
            </a:extLst>
          </p:cNvPr>
          <p:cNvSpPr/>
          <p:nvPr/>
        </p:nvSpPr>
        <p:spPr>
          <a:xfrm>
            <a:off x="8176931" y="5297361"/>
            <a:ext cx="304800" cy="303841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E0C472-2E9C-9E19-32C8-1F65F9B96499}"/>
              </a:ext>
            </a:extLst>
          </p:cNvPr>
          <p:cNvSpPr txBox="1"/>
          <p:nvPr/>
        </p:nvSpPr>
        <p:spPr>
          <a:xfrm>
            <a:off x="8183565" y="52653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4970A2F-6017-935E-6F9A-0F99107439BD}"/>
              </a:ext>
            </a:extLst>
          </p:cNvPr>
          <p:cNvSpPr/>
          <p:nvPr/>
        </p:nvSpPr>
        <p:spPr>
          <a:xfrm flipV="1">
            <a:off x="2596020" y="5713884"/>
            <a:ext cx="304800" cy="303841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595DC88-A96C-5D40-B4B7-1381BABEF7C9}"/>
              </a:ext>
            </a:extLst>
          </p:cNvPr>
          <p:cNvSpPr/>
          <p:nvPr/>
        </p:nvSpPr>
        <p:spPr>
          <a:xfrm flipV="1">
            <a:off x="3211422" y="5721101"/>
            <a:ext cx="304800" cy="303841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0885"/>
      </p:ext>
    </p:extLst>
  </p:cSld>
  <p:clrMapOvr>
    <a:masterClrMapping/>
  </p:clrMapOvr>
  <p:transition spd="med"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Profit maximization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8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9613861" cy="40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The monopoly would produce at the Q</a:t>
            </a:r>
            <a:r>
              <a:rPr lang="en-US" altLang="en-US" baseline="30000" dirty="0"/>
              <a:t>*</a:t>
            </a:r>
            <a:r>
              <a:rPr lang="en-US" altLang="en-US" dirty="0"/>
              <a:t> such that </a:t>
            </a:r>
            <a:r>
              <a:rPr lang="en-US" altLang="en-US" dirty="0">
                <a:solidFill>
                  <a:srgbClr val="FF0000"/>
                </a:solidFill>
              </a:rPr>
              <a:t>|E</a:t>
            </a:r>
            <a:r>
              <a:rPr lang="en-US" altLang="en-US" baseline="30000" dirty="0">
                <a:solidFill>
                  <a:srgbClr val="FF0000"/>
                </a:solidFill>
              </a:rPr>
              <a:t>d </a:t>
            </a:r>
            <a:r>
              <a:rPr lang="en-US" altLang="en-US" dirty="0">
                <a:solidFill>
                  <a:srgbClr val="FF0000"/>
                </a:solidFill>
              </a:rPr>
              <a:t>|= 1</a:t>
            </a:r>
            <a:r>
              <a:rPr lang="en-US" altLang="en-US" dirty="0"/>
              <a:t>. What’s the intuition behind it?</a:t>
            </a:r>
          </a:p>
          <a:p>
            <a:endParaRPr lang="en-US" alt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7BC4ACA-287F-F424-AB20-F7B1BE677FB0}"/>
              </a:ext>
            </a:extLst>
          </p:cNvPr>
          <p:cNvCxnSpPr/>
          <p:nvPr/>
        </p:nvCxnSpPr>
        <p:spPr>
          <a:xfrm>
            <a:off x="2321093" y="3416808"/>
            <a:ext cx="0" cy="2913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BD2E98-6E6E-035D-0E74-D3978E585E5F}"/>
              </a:ext>
            </a:extLst>
          </p:cNvPr>
          <p:cNvCxnSpPr/>
          <p:nvPr/>
        </p:nvCxnSpPr>
        <p:spPr>
          <a:xfrm>
            <a:off x="2308901" y="6342433"/>
            <a:ext cx="38526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AF0242-11E7-C254-D891-26DB5CD5BB73}"/>
              </a:ext>
            </a:extLst>
          </p:cNvPr>
          <p:cNvCxnSpPr>
            <a:cxnSpLocks/>
          </p:cNvCxnSpPr>
          <p:nvPr/>
        </p:nvCxnSpPr>
        <p:spPr>
          <a:xfrm>
            <a:off x="2321093" y="3870911"/>
            <a:ext cx="3322340" cy="2459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F8D778-DCC5-2FD4-389B-7FDCA58AC57E}"/>
              </a:ext>
            </a:extLst>
          </p:cNvPr>
          <p:cNvCxnSpPr>
            <a:cxnSpLocks/>
          </p:cNvCxnSpPr>
          <p:nvPr/>
        </p:nvCxnSpPr>
        <p:spPr>
          <a:xfrm>
            <a:off x="2321092" y="3870911"/>
            <a:ext cx="1661171" cy="2471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190364-8A59-5192-AB6D-12A12FC8EDFA}"/>
              </a:ext>
            </a:extLst>
          </p:cNvPr>
          <p:cNvSpPr txBox="1"/>
          <p:nvPr/>
        </p:nvSpPr>
        <p:spPr>
          <a:xfrm>
            <a:off x="3982263" y="4555977"/>
            <a:ext cx="5024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rgbClr val="0070C0"/>
                </a:solidFill>
              </a:rPr>
              <a:t>|E</a:t>
            </a:r>
            <a:r>
              <a:rPr lang="en-US" altLang="en-US" sz="1600" baseline="30000" dirty="0">
                <a:solidFill>
                  <a:srgbClr val="0070C0"/>
                </a:solidFill>
              </a:rPr>
              <a:t>d </a:t>
            </a:r>
            <a:r>
              <a:rPr lang="en-US" altLang="en-US" sz="1600" dirty="0">
                <a:solidFill>
                  <a:srgbClr val="0070C0"/>
                </a:solidFill>
              </a:rPr>
              <a:t>|= 1 =&gt; The monopoly’s total revenue/profit is maximized.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662B51-25D8-F7C4-17C8-AD01E8E35338}"/>
              </a:ext>
            </a:extLst>
          </p:cNvPr>
          <p:cNvSpPr txBox="1"/>
          <p:nvPr/>
        </p:nvSpPr>
        <p:spPr>
          <a:xfrm>
            <a:off x="2929162" y="3712955"/>
            <a:ext cx="5117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rgbClr val="0070C0"/>
                </a:solidFill>
              </a:rPr>
              <a:t>|E</a:t>
            </a:r>
            <a:r>
              <a:rPr lang="en-US" altLang="en-US" sz="1600" baseline="30000" dirty="0">
                <a:solidFill>
                  <a:srgbClr val="0070C0"/>
                </a:solidFill>
              </a:rPr>
              <a:t>d </a:t>
            </a:r>
            <a:r>
              <a:rPr lang="en-US" altLang="en-US" sz="1600" dirty="0">
                <a:solidFill>
                  <a:srgbClr val="0070C0"/>
                </a:solidFill>
              </a:rPr>
              <a:t>|&gt; 1 =&gt; The monopoly can increase its total revenue/profit by lowering the price.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C873BC-D839-129B-5163-8CEA938E44D0}"/>
              </a:ext>
            </a:extLst>
          </p:cNvPr>
          <p:cNvSpPr txBox="1"/>
          <p:nvPr/>
        </p:nvSpPr>
        <p:spPr>
          <a:xfrm>
            <a:off x="5643432" y="5121010"/>
            <a:ext cx="4092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rgbClr val="0070C0"/>
                </a:solidFill>
              </a:rPr>
              <a:t>|E</a:t>
            </a:r>
            <a:r>
              <a:rPr lang="en-US" altLang="en-US" sz="1600" baseline="30000" dirty="0">
                <a:solidFill>
                  <a:srgbClr val="0070C0"/>
                </a:solidFill>
              </a:rPr>
              <a:t>d </a:t>
            </a:r>
            <a:r>
              <a:rPr lang="en-US" altLang="en-US" sz="1600" dirty="0">
                <a:solidFill>
                  <a:srgbClr val="0070C0"/>
                </a:solidFill>
              </a:rPr>
              <a:t>|&lt; 1 =&gt; The monopoly can increase its total revenue/profit by increasing the price.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4DA230-E67E-010E-4C85-CDEA0105FD53}"/>
              </a:ext>
            </a:extLst>
          </p:cNvPr>
          <p:cNvCxnSpPr>
            <a:cxnSpLocks/>
          </p:cNvCxnSpPr>
          <p:nvPr/>
        </p:nvCxnSpPr>
        <p:spPr>
          <a:xfrm>
            <a:off x="3947142" y="5100576"/>
            <a:ext cx="0" cy="122966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AB25BB-EE18-6146-9955-22684BE1D738}"/>
              </a:ext>
            </a:extLst>
          </p:cNvPr>
          <p:cNvSpPr txBox="1"/>
          <p:nvPr/>
        </p:nvSpPr>
        <p:spPr>
          <a:xfrm>
            <a:off x="3356034" y="5920106"/>
            <a:ext cx="9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16CAB4-3BDB-3CEA-B60C-7FE6593FB04A}"/>
              </a:ext>
            </a:extLst>
          </p:cNvPr>
          <p:cNvSpPr txBox="1"/>
          <p:nvPr/>
        </p:nvSpPr>
        <p:spPr>
          <a:xfrm>
            <a:off x="4704663" y="5964199"/>
            <a:ext cx="9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19901E-E9F0-504D-2791-99655E21FEB8}"/>
              </a:ext>
            </a:extLst>
          </p:cNvPr>
          <p:cNvSpPr txBox="1"/>
          <p:nvPr/>
        </p:nvSpPr>
        <p:spPr>
          <a:xfrm>
            <a:off x="5785956" y="6335467"/>
            <a:ext cx="9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F4790A-8C04-7E38-B48A-CE6CEA7D7797}"/>
              </a:ext>
            </a:extLst>
          </p:cNvPr>
          <p:cNvSpPr txBox="1"/>
          <p:nvPr/>
        </p:nvSpPr>
        <p:spPr>
          <a:xfrm>
            <a:off x="2024342" y="3390044"/>
            <a:ext cx="40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5DDD91-F527-73B8-B2BA-5F0203FC80AC}"/>
              </a:ext>
            </a:extLst>
          </p:cNvPr>
          <p:cNvSpPr txBox="1"/>
          <p:nvPr/>
        </p:nvSpPr>
        <p:spPr>
          <a:xfrm>
            <a:off x="3770105" y="6335467"/>
            <a:ext cx="9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30000" dirty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90028"/>
      </p:ext>
    </p:extLst>
  </p:cSld>
  <p:clrMapOvr>
    <a:masterClrMapping/>
  </p:clrMapOvr>
  <p:transition spd="med"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GB" altLang="en-US" dirty="0"/>
              <a:t>A monopolistic market</a:t>
            </a:r>
            <a:r>
              <a:rPr lang="en-US" altLang="en-US" dirty="0"/>
              <a:t> has no supply curve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9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9613861" cy="40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There is </a:t>
            </a:r>
            <a:r>
              <a:rPr lang="en-GB" altLang="en-US" b="1" dirty="0">
                <a:solidFill>
                  <a:srgbClr val="FF0000"/>
                </a:solidFill>
              </a:rPr>
              <a:t>NO</a:t>
            </a:r>
            <a:r>
              <a:rPr lang="en-GB" altLang="en-US" dirty="0"/>
              <a:t> </a:t>
            </a:r>
            <a:r>
              <a:rPr lang="en-GB" altLang="en-US" dirty="0">
                <a:solidFill>
                  <a:srgbClr val="0070C0"/>
                </a:solidFill>
              </a:rPr>
              <a:t>one-to-one relationship </a:t>
            </a:r>
            <a:r>
              <a:rPr lang="en-GB" altLang="en-US" dirty="0"/>
              <a:t>between price and quantity produced. Therefore, a monopolistic market has </a:t>
            </a:r>
            <a:r>
              <a:rPr lang="en-GB" altLang="en-US" b="1" dirty="0">
                <a:solidFill>
                  <a:srgbClr val="FF0000"/>
                </a:solidFill>
              </a:rPr>
              <a:t>NO</a:t>
            </a:r>
            <a:r>
              <a:rPr lang="en-GB" altLang="en-US" dirty="0"/>
              <a:t> supply curve.</a:t>
            </a:r>
          </a:p>
          <a:p>
            <a:endParaRPr lang="en-GB" alt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2DCA7C-6D16-CE61-7294-3DC6475ADF2E}"/>
              </a:ext>
            </a:extLst>
          </p:cNvPr>
          <p:cNvCxnSpPr/>
          <p:nvPr/>
        </p:nvCxnSpPr>
        <p:spPr>
          <a:xfrm>
            <a:off x="3845065" y="3395546"/>
            <a:ext cx="0" cy="2913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435B9F9-92CA-893F-783A-9EB8E3A7927A}"/>
              </a:ext>
            </a:extLst>
          </p:cNvPr>
          <p:cNvCxnSpPr/>
          <p:nvPr/>
        </p:nvCxnSpPr>
        <p:spPr>
          <a:xfrm>
            <a:off x="3832873" y="6321171"/>
            <a:ext cx="38526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994867-6A01-39F9-1BF8-AFEF21BB547B}"/>
              </a:ext>
            </a:extLst>
          </p:cNvPr>
          <p:cNvCxnSpPr>
            <a:cxnSpLocks/>
          </p:cNvCxnSpPr>
          <p:nvPr/>
        </p:nvCxnSpPr>
        <p:spPr>
          <a:xfrm>
            <a:off x="3857259" y="3480317"/>
            <a:ext cx="3585671" cy="2828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99136C-4FD3-877E-123A-C32886BC4995}"/>
              </a:ext>
            </a:extLst>
          </p:cNvPr>
          <p:cNvCxnSpPr>
            <a:cxnSpLocks/>
          </p:cNvCxnSpPr>
          <p:nvPr/>
        </p:nvCxnSpPr>
        <p:spPr>
          <a:xfrm>
            <a:off x="3857258" y="3480317"/>
            <a:ext cx="1873691" cy="2853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34CC3F-2D5F-FF35-658E-67AA44E15209}"/>
              </a:ext>
            </a:extLst>
          </p:cNvPr>
          <p:cNvSpPr txBox="1"/>
          <p:nvPr/>
        </p:nvSpPr>
        <p:spPr>
          <a:xfrm>
            <a:off x="7300556" y="5964032"/>
            <a:ext cx="9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EFA6DA-B323-F903-48AF-D802968095A3}"/>
              </a:ext>
            </a:extLst>
          </p:cNvPr>
          <p:cNvSpPr txBox="1"/>
          <p:nvPr/>
        </p:nvSpPr>
        <p:spPr>
          <a:xfrm>
            <a:off x="5346645" y="5947017"/>
            <a:ext cx="9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E21C67-99A1-501E-1216-3B11170D7994}"/>
              </a:ext>
            </a:extLst>
          </p:cNvPr>
          <p:cNvSpPr txBox="1"/>
          <p:nvPr/>
        </p:nvSpPr>
        <p:spPr>
          <a:xfrm>
            <a:off x="3557347" y="3053823"/>
            <a:ext cx="9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361B9-8A9D-63E8-1C08-EB99D05B83BC}"/>
              </a:ext>
            </a:extLst>
          </p:cNvPr>
          <p:cNvSpPr txBox="1"/>
          <p:nvPr/>
        </p:nvSpPr>
        <p:spPr>
          <a:xfrm>
            <a:off x="7741669" y="6091998"/>
            <a:ext cx="9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5CE8AC-FC25-B236-22C9-EE2311E185E6}"/>
              </a:ext>
            </a:extLst>
          </p:cNvPr>
          <p:cNvCxnSpPr>
            <a:cxnSpLocks/>
          </p:cNvCxnSpPr>
          <p:nvPr/>
        </p:nvCxnSpPr>
        <p:spPr>
          <a:xfrm>
            <a:off x="3832874" y="4165963"/>
            <a:ext cx="3474084" cy="175412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BB781-ADA2-8C64-26D1-56D71DF7D718}"/>
              </a:ext>
            </a:extLst>
          </p:cNvPr>
          <p:cNvCxnSpPr>
            <a:cxnSpLocks/>
          </p:cNvCxnSpPr>
          <p:nvPr/>
        </p:nvCxnSpPr>
        <p:spPr>
          <a:xfrm>
            <a:off x="3832873" y="4165963"/>
            <a:ext cx="2219564" cy="216740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DEB565-8604-3A3C-2C3B-E121B3033F6A}"/>
              </a:ext>
            </a:extLst>
          </p:cNvPr>
          <p:cNvSpPr txBox="1"/>
          <p:nvPr/>
        </p:nvSpPr>
        <p:spPr>
          <a:xfrm>
            <a:off x="5966789" y="5949428"/>
            <a:ext cx="9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MR’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E04AEB-2086-6B88-1A05-38F604150666}"/>
              </a:ext>
            </a:extLst>
          </p:cNvPr>
          <p:cNvSpPr txBox="1"/>
          <p:nvPr/>
        </p:nvSpPr>
        <p:spPr>
          <a:xfrm>
            <a:off x="7300557" y="5594389"/>
            <a:ext cx="93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D’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B2E3F4-8B8A-6585-1203-5DEA47535531}"/>
              </a:ext>
            </a:extLst>
          </p:cNvPr>
          <p:cNvCxnSpPr>
            <a:cxnSpLocks/>
          </p:cNvCxnSpPr>
          <p:nvPr/>
        </p:nvCxnSpPr>
        <p:spPr>
          <a:xfrm flipV="1">
            <a:off x="4649352" y="3477906"/>
            <a:ext cx="1991897" cy="26561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39A0EA0D-D471-5020-6096-3CB3F2F625D1}"/>
              </a:ext>
            </a:extLst>
          </p:cNvPr>
          <p:cNvSpPr/>
          <p:nvPr/>
        </p:nvSpPr>
        <p:spPr>
          <a:xfrm rot="8311937">
            <a:off x="3668343" y="2632345"/>
            <a:ext cx="2955770" cy="2767502"/>
          </a:xfrm>
          <a:prstGeom prst="arc">
            <a:avLst>
              <a:gd name="adj1" fmla="val 14378373"/>
              <a:gd name="adj2" fmla="val 192086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765EFD-D6F8-E87B-BD2F-6E000AF88784}"/>
              </a:ext>
            </a:extLst>
          </p:cNvPr>
          <p:cNvSpPr txBox="1"/>
          <p:nvPr/>
        </p:nvSpPr>
        <p:spPr>
          <a:xfrm>
            <a:off x="6523042" y="4173431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3A1E57-4662-5BEE-B3D7-12A2467690C7}"/>
              </a:ext>
            </a:extLst>
          </p:cNvPr>
          <p:cNvCxnSpPr>
            <a:cxnSpLocks/>
          </p:cNvCxnSpPr>
          <p:nvPr/>
        </p:nvCxnSpPr>
        <p:spPr>
          <a:xfrm>
            <a:off x="5160373" y="4465699"/>
            <a:ext cx="0" cy="1919457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1BA46D-1212-A8A4-1535-0FE74D4AB6EF}"/>
              </a:ext>
            </a:extLst>
          </p:cNvPr>
          <p:cNvCxnSpPr>
            <a:cxnSpLocks/>
          </p:cNvCxnSpPr>
          <p:nvPr/>
        </p:nvCxnSpPr>
        <p:spPr>
          <a:xfrm flipH="1">
            <a:off x="3888614" y="4835031"/>
            <a:ext cx="1271759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9412E93-A6B8-7E78-A9FC-0EA966EEDEA2}"/>
              </a:ext>
            </a:extLst>
          </p:cNvPr>
          <p:cNvSpPr txBox="1"/>
          <p:nvPr/>
        </p:nvSpPr>
        <p:spPr>
          <a:xfrm>
            <a:off x="4991330" y="6385156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Q*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79E132-4AE4-A6A8-B5BD-779A5F4F5F7F}"/>
              </a:ext>
            </a:extLst>
          </p:cNvPr>
          <p:cNvSpPr txBox="1"/>
          <p:nvPr/>
        </p:nvSpPr>
        <p:spPr>
          <a:xfrm>
            <a:off x="3450291" y="4650365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P*’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06E8C4-C9A5-65AF-0E9C-BF52F16FC2A2}"/>
              </a:ext>
            </a:extLst>
          </p:cNvPr>
          <p:cNvCxnSpPr>
            <a:cxnSpLocks/>
          </p:cNvCxnSpPr>
          <p:nvPr/>
        </p:nvCxnSpPr>
        <p:spPr>
          <a:xfrm flipH="1" flipV="1">
            <a:off x="3832872" y="4498014"/>
            <a:ext cx="1327501" cy="20060"/>
          </a:xfrm>
          <a:prstGeom prst="line">
            <a:avLst/>
          </a:prstGeom>
          <a:ln w="158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35FB7E5-B97F-51ED-E20B-B570569244B0}"/>
              </a:ext>
            </a:extLst>
          </p:cNvPr>
          <p:cNvSpPr txBox="1"/>
          <p:nvPr/>
        </p:nvSpPr>
        <p:spPr>
          <a:xfrm>
            <a:off x="3432366" y="4333408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6CCED7-1E39-9F67-634E-C6CFD6C7A304}"/>
              </a:ext>
            </a:extLst>
          </p:cNvPr>
          <p:cNvSpPr txBox="1"/>
          <p:nvPr/>
        </p:nvSpPr>
        <p:spPr>
          <a:xfrm>
            <a:off x="6593822" y="3187474"/>
            <a:ext cx="13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MC</a:t>
            </a:r>
          </a:p>
        </p:txBody>
      </p:sp>
    </p:spTree>
    <p:extLst>
      <p:ext uri="{BB962C8B-B14F-4D97-AF65-F5344CB8AC3E}">
        <p14:creationId xmlns:p14="http://schemas.microsoft.com/office/powerpoint/2010/main" val="2830692528"/>
      </p:ext>
    </p:extLst>
  </p:cSld>
  <p:clrMapOvr>
    <a:masterClrMapping/>
  </p:clrMapOvr>
  <p:transition spd="med">
    <p:zoom dir="in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rli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9759</TotalTime>
  <Words>782</Words>
  <Application>Microsoft Macintosh PowerPoint</Application>
  <PresentationFormat>Widescreen</PresentationFormat>
  <Paragraphs>168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Trebuchet MS</vt:lpstr>
      <vt:lpstr>Verdana</vt:lpstr>
      <vt:lpstr>Office Theme</vt:lpstr>
      <vt:lpstr>Berlin</vt:lpstr>
      <vt:lpstr>Microeconomics I Topic 9: Monopoly I </vt:lpstr>
      <vt:lpstr>Outline</vt:lpstr>
      <vt:lpstr>Assumptions of monopoly</vt:lpstr>
      <vt:lpstr>Profit maximization</vt:lpstr>
      <vt:lpstr>Profit maximization</vt:lpstr>
      <vt:lpstr>Profit maximization</vt:lpstr>
      <vt:lpstr>Profit maximization</vt:lpstr>
      <vt:lpstr>Profit maximization</vt:lpstr>
      <vt:lpstr>A monopolistic market has no supply curve</vt:lpstr>
      <vt:lpstr>Welfare analysis: the social cost of monopoly power</vt:lpstr>
      <vt:lpstr>Welfare analysis: the social cost of monopoly power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Microeconomics Session 3: Crazy Rich Asians 2</dc:title>
  <dc:creator>Jonathan Tan (Assoc Prof)</dc:creator>
  <cp:lastModifiedBy>He Tai-Sen (Asst Prof)</cp:lastModifiedBy>
  <cp:revision>70</cp:revision>
  <cp:lastPrinted>2021-10-03T05:38:47Z</cp:lastPrinted>
  <dcterms:created xsi:type="dcterms:W3CDTF">2019-06-04T02:53:29Z</dcterms:created>
  <dcterms:modified xsi:type="dcterms:W3CDTF">2023-10-15T01:29:01Z</dcterms:modified>
</cp:coreProperties>
</file>