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6858000" cx="12192000"/>
  <p:notesSz cx="6858000" cy="9144000"/>
  <p:embeddedFontLst>
    <p:embeddedFont>
      <p:font typeface="Century Gothic"/>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5" roundtripDataSignature="AMtx7mjPotGKE9DOrYVONrQ54bX8l45Yk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onathan Tan (Assoc Prof)"/>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639278-FC4E-4398-9130-A0408500975D}">
  <a:tblStyle styleId="{4A639278-FC4E-4398-9130-A0408500975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enturyGothic-regular.fntdata"/><Relationship Id="rId50" Type="http://schemas.openxmlformats.org/officeDocument/2006/relationships/slide" Target="slides/slide43.xml"/><Relationship Id="rId53" Type="http://schemas.openxmlformats.org/officeDocument/2006/relationships/font" Target="fonts/CenturyGothic-italic.fntdata"/><Relationship Id="rId52" Type="http://schemas.openxmlformats.org/officeDocument/2006/relationships/font" Target="fonts/CenturyGothic-bold.fntdata"/><Relationship Id="rId11" Type="http://schemas.openxmlformats.org/officeDocument/2006/relationships/slide" Target="slides/slide4.xml"/><Relationship Id="rId55" Type="http://customschemas.google.com/relationships/presentationmetadata" Target="metadata"/><Relationship Id="rId10" Type="http://schemas.openxmlformats.org/officeDocument/2006/relationships/slide" Target="slides/slide3.xml"/><Relationship Id="rId54" Type="http://schemas.openxmlformats.org/officeDocument/2006/relationships/font" Target="fonts/CenturyGothic-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09-10T04:54:12.358">
    <p:pos x="10" y="10"/>
    <p:text/>
    <p:extLst>
      <p:ext uri="{C676402C-5697-4E1C-873F-D02D1690AC5C}">
        <p15:threadingInfo timeZoneBias="0"/>
      </p:ext>
      <p:ext uri="http://customooxmlschemas.google.com/">
        <go:slidesCustomData xmlns:go="http://customooxmlschemas.google.com/" commentPostId="AAAA5CLXRI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79" name="Google Shape;479;p10: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b="0" lang="en-US" sz="1200">
                <a:solidFill>
                  <a:schemeClr val="dk1"/>
                </a:solidFill>
                <a:latin typeface="Times New Roman"/>
                <a:ea typeface="Times New Roman"/>
                <a:cs typeface="Times New Roman"/>
                <a:sym typeface="Times New Roman"/>
              </a:rPr>
              <a:t>4</a:t>
            </a:r>
            <a:endParaRPr/>
          </a:p>
        </p:txBody>
      </p:sp>
      <p:sp>
        <p:nvSpPr>
          <p:cNvPr id="480" name="Google Shape;480;p1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81" name="Google Shape;481;p1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82" name="Google Shape;482;p10: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1: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3: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35" name="Google Shape;535;p13: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b="0" lang="en-US" sz="1200">
                <a:solidFill>
                  <a:schemeClr val="dk1"/>
                </a:solidFill>
                <a:latin typeface="Times New Roman"/>
                <a:ea typeface="Times New Roman"/>
                <a:cs typeface="Times New Roman"/>
                <a:sym typeface="Times New Roman"/>
              </a:rPr>
              <a:t>4</a:t>
            </a:r>
            <a:endParaRPr/>
          </a:p>
        </p:txBody>
      </p:sp>
      <p:sp>
        <p:nvSpPr>
          <p:cNvPr id="536" name="Google Shape;536;p13: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37" name="Google Shape;537;p13: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38" name="Google Shape;538;p13: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9" name="Google Shape;53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Income elasticity of demand =  percent change in quantity demanded divided by the percent change in income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14: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46" name="Google Shape;546;p14: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b="0" lang="en-US" sz="1200">
                <a:solidFill>
                  <a:schemeClr val="dk1"/>
                </a:solidFill>
                <a:latin typeface="Times New Roman"/>
                <a:ea typeface="Times New Roman"/>
                <a:cs typeface="Times New Roman"/>
                <a:sym typeface="Times New Roman"/>
              </a:rPr>
              <a:t>4</a:t>
            </a:r>
            <a:endParaRPr/>
          </a:p>
        </p:txBody>
      </p:sp>
      <p:sp>
        <p:nvSpPr>
          <p:cNvPr id="547" name="Google Shape;547;p14: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48" name="Google Shape;548;p14: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49" name="Google Shape;549;p14: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 name="Google Shape;55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5: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7" name="Google Shape;55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16: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lang="en-US" sz="1200">
                <a:solidFill>
                  <a:schemeClr val="dk1"/>
                </a:solidFill>
                <a:latin typeface="Arial"/>
                <a:ea typeface="Arial"/>
                <a:cs typeface="Arial"/>
                <a:sym typeface="Arial"/>
              </a:rPr>
              <a:t>“</a:t>
            </a:r>
            <a:r>
              <a:rPr b="0" i="1" lang="en-US" sz="1200">
                <a:solidFill>
                  <a:schemeClr val="dk1"/>
                </a:solidFill>
                <a:latin typeface="Arial"/>
                <a:ea typeface="Arial"/>
                <a:cs typeface="Arial"/>
                <a:sym typeface="Arial"/>
              </a:rPr>
              <a:t>As Mr. Giffen has pointed out, a rise in the price of bread makes so large a drain on the resources of the poorer labouring families and raises so much the marginal utility of money to them, that they are forced to curtail their consumption of meat and the more expensive farinaceous foods: and, bread being still the cheapest food which they can get and will take, they consume more, and not less of it (Alfred Marshall, Principles of Economics, 1895, pp. 208-209</a:t>
            </a:r>
            <a:r>
              <a:rPr b="0" lang="en-US" sz="1200">
                <a:solidFill>
                  <a:schemeClr val="dk1"/>
                </a:solidFill>
                <a:latin typeface="Arial"/>
                <a:ea typeface="Arial"/>
                <a:cs typeface="Arial"/>
                <a:sym typeface="Arial"/>
              </a:rPr>
              <a:t>”</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7: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14" name="Google Shape;614;p17: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b="0" lang="en-US" sz="1200">
                <a:solidFill>
                  <a:schemeClr val="dk1"/>
                </a:solidFill>
                <a:latin typeface="Times New Roman"/>
                <a:ea typeface="Times New Roman"/>
                <a:cs typeface="Times New Roman"/>
                <a:sym typeface="Times New Roman"/>
              </a:rPr>
              <a:t>4</a:t>
            </a:r>
            <a:endParaRPr/>
          </a:p>
        </p:txBody>
      </p:sp>
      <p:sp>
        <p:nvSpPr>
          <p:cNvPr id="615" name="Google Shape;615;p17: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16" name="Google Shape;616;p17: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17" name="Google Shape;617;p1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8: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4" name="Google Shape;64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2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81" name="Google Shape;681;p20: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b="0" lang="en-US" sz="1200">
                <a:solidFill>
                  <a:schemeClr val="dk1"/>
                </a:solidFill>
                <a:latin typeface="Times New Roman"/>
                <a:ea typeface="Times New Roman"/>
                <a:cs typeface="Times New Roman"/>
                <a:sym typeface="Times New Roman"/>
              </a:rPr>
              <a:t>4</a:t>
            </a:r>
            <a:endParaRPr/>
          </a:p>
        </p:txBody>
      </p:sp>
      <p:sp>
        <p:nvSpPr>
          <p:cNvPr id="682" name="Google Shape;682;p2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83" name="Google Shape;683;p2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84" name="Google Shape;684;p20: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5" name="Google Shape;68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21: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94" name="Google Shape;694;p21: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b="0" lang="en-US" sz="1200">
                <a:solidFill>
                  <a:schemeClr val="dk1"/>
                </a:solidFill>
                <a:latin typeface="Times New Roman"/>
                <a:ea typeface="Times New Roman"/>
                <a:cs typeface="Times New Roman"/>
                <a:sym typeface="Times New Roman"/>
              </a:rPr>
              <a:t>4</a:t>
            </a:r>
            <a:endParaRPr/>
          </a:p>
        </p:txBody>
      </p:sp>
      <p:sp>
        <p:nvSpPr>
          <p:cNvPr id="695" name="Google Shape;695;p21: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96" name="Google Shape;696;p21: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97" name="Google Shape;697;p21: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8" name="Google Shape;69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2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8" name="Google Shape;79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28: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5" name="Google Shape;80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29: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2" name="Google Shape;81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30: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9" name="Google Shape;81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31: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8" name="Google Shape;86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32: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3" name="Google Shape;90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33: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9" name="Google Shape;93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34: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4" name="Google Shape;97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35: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4" name="Google Shape;1014;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4" name="Google Shape;105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3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0" name="Google Shape;106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38: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8" name="Google Shape;1068;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39: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7" name="Google Shape;1107;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900" u="none" cap="none" strike="noStrike">
              <a:solidFill>
                <a:srgbClr val="8D7DFF"/>
              </a:solidFill>
              <a:latin typeface="Verdana"/>
              <a:ea typeface="Verdana"/>
              <a:cs typeface="Verdana"/>
              <a:sym typeface="Verdana"/>
            </a:endParaRPr>
          </a:p>
        </p:txBody>
      </p:sp>
      <p:sp>
        <p:nvSpPr>
          <p:cNvPr id="308" name="Google Shape;308;p4: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4</a:t>
            </a:r>
            <a:endParaRPr/>
          </a:p>
        </p:txBody>
      </p:sp>
      <p:sp>
        <p:nvSpPr>
          <p:cNvPr id="309" name="Google Shape;309;p4: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900" u="none" cap="none" strike="noStrike">
              <a:solidFill>
                <a:srgbClr val="8D7DFF"/>
              </a:solidFill>
              <a:latin typeface="Verdana"/>
              <a:ea typeface="Verdana"/>
              <a:cs typeface="Verdana"/>
              <a:sym typeface="Verdana"/>
            </a:endParaRPr>
          </a:p>
        </p:txBody>
      </p:sp>
      <p:sp>
        <p:nvSpPr>
          <p:cNvPr id="310" name="Google Shape;310;p4: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900" u="none" cap="none" strike="noStrike">
              <a:solidFill>
                <a:srgbClr val="8D7DFF"/>
              </a:solidFill>
              <a:latin typeface="Verdana"/>
              <a:ea typeface="Verdana"/>
              <a:cs typeface="Verdana"/>
              <a:sym typeface="Verdana"/>
            </a:endParaRPr>
          </a:p>
        </p:txBody>
      </p:sp>
      <p:sp>
        <p:nvSpPr>
          <p:cNvPr id="311" name="Google Shape;311;p4: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40: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6" name="Google Shape;111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9" name="Google Shape;114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6" name="Google Shape;115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3" name="Google Shape;116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5: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u="none">
              <a:solidFill>
                <a:srgbClr val="8D7DFF"/>
              </a:solidFill>
              <a:latin typeface="Verdana"/>
              <a:ea typeface="Verdana"/>
              <a:cs typeface="Verdana"/>
              <a:sym typeface="Verdana"/>
            </a:endParaRPr>
          </a:p>
        </p:txBody>
      </p:sp>
      <p:sp>
        <p:nvSpPr>
          <p:cNvPr id="319" name="Google Shape;319;p5: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b="0" lang="en-US" sz="1200" u="none">
                <a:solidFill>
                  <a:schemeClr val="dk1"/>
                </a:solidFill>
                <a:latin typeface="Times New Roman"/>
                <a:ea typeface="Times New Roman"/>
                <a:cs typeface="Times New Roman"/>
                <a:sym typeface="Times New Roman"/>
              </a:rPr>
              <a:t>4</a:t>
            </a:r>
            <a:endParaRPr/>
          </a:p>
        </p:txBody>
      </p:sp>
      <p:sp>
        <p:nvSpPr>
          <p:cNvPr id="320" name="Google Shape;320;p5: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u="none">
              <a:solidFill>
                <a:srgbClr val="8D7DFF"/>
              </a:solidFill>
              <a:latin typeface="Verdana"/>
              <a:ea typeface="Verdana"/>
              <a:cs typeface="Verdana"/>
              <a:sym typeface="Verdana"/>
            </a:endParaRPr>
          </a:p>
        </p:txBody>
      </p:sp>
      <p:sp>
        <p:nvSpPr>
          <p:cNvPr id="321" name="Google Shape;321;p5: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u="none">
              <a:solidFill>
                <a:srgbClr val="8D7DFF"/>
              </a:solidFill>
              <a:latin typeface="Verdana"/>
              <a:ea typeface="Verdana"/>
              <a:cs typeface="Verdana"/>
              <a:sym typeface="Verdana"/>
            </a:endParaRPr>
          </a:p>
        </p:txBody>
      </p:sp>
      <p:sp>
        <p:nvSpPr>
          <p:cNvPr id="322" name="Google Shape;322;p5: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7: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381" name="Google Shape;381;p7: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b="0" lang="en-US" sz="1200">
                <a:solidFill>
                  <a:schemeClr val="dk1"/>
                </a:solidFill>
                <a:latin typeface="Times New Roman"/>
                <a:ea typeface="Times New Roman"/>
                <a:cs typeface="Times New Roman"/>
                <a:sym typeface="Times New Roman"/>
              </a:rPr>
              <a:t>4</a:t>
            </a:r>
            <a:endParaRPr/>
          </a:p>
        </p:txBody>
      </p:sp>
      <p:sp>
        <p:nvSpPr>
          <p:cNvPr id="382" name="Google Shape;382;p7: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383" name="Google Shape;383;p7: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384" name="Google Shape;384;p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8: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21" name="Google Shape;421;p8: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b="0" lang="en-US" sz="1200">
                <a:solidFill>
                  <a:schemeClr val="dk1"/>
                </a:solidFill>
                <a:latin typeface="Times New Roman"/>
                <a:ea typeface="Times New Roman"/>
                <a:cs typeface="Times New Roman"/>
                <a:sym typeface="Times New Roman"/>
              </a:rPr>
              <a:t>4</a:t>
            </a:r>
            <a:endParaRPr/>
          </a:p>
        </p:txBody>
      </p:sp>
      <p:sp>
        <p:nvSpPr>
          <p:cNvPr id="422" name="Google Shape;422;p8: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23" name="Google Shape;423;p8: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24" name="Google Shape;424;p8: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5" name="Google Shape;42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9: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HD-ShadowLong.png" id="17" name="Google Shape;17;p45"/>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45"/>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45"/>
          <p:cNvSpPr/>
          <p:nvPr/>
        </p:nvSpPr>
        <p:spPr>
          <a:xfrm>
            <a:off x="0" y="2590078"/>
            <a:ext cx="8968085" cy="1660332"/>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5"/>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5"/>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dk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5"/>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4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5"/>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pic>
        <p:nvPicPr>
          <p:cNvPr descr="HD-ShadowLong.png" id="103" name="Google Shape;103;p6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04" name="Google Shape;104;p6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05" name="Google Shape;105;p66"/>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6"/>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66"/>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109" name="Google Shape;109;p66"/>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0" name="Google Shape;110;p6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6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6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13" name="Shape 113"/>
        <p:cNvGrpSpPr/>
        <p:nvPr/>
      </p:nvGrpSpPr>
      <p:grpSpPr>
        <a:xfrm>
          <a:off x="0" y="0"/>
          <a:ext cx="0" cy="0"/>
          <a:chOff x="0" y="0"/>
          <a:chExt cx="0" cy="0"/>
        </a:xfrm>
      </p:grpSpPr>
      <p:pic>
        <p:nvPicPr>
          <p:cNvPr descr="HD-ShadowLong.png" id="114" name="Google Shape;114;p6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5" name="Google Shape;115;p6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6" name="Google Shape;116;p67"/>
          <p:cNvSpPr/>
          <p:nvPr/>
        </p:nvSpPr>
        <p:spPr>
          <a:xfrm>
            <a:off x="0" y="4567988"/>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7"/>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67"/>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20" name="Google Shape;120;p67"/>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1" name="Google Shape;121;p6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7"/>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4" name="Shape 124"/>
        <p:cNvGrpSpPr/>
        <p:nvPr/>
      </p:nvGrpSpPr>
      <p:grpSpPr>
        <a:xfrm>
          <a:off x="0" y="0"/>
          <a:ext cx="0" cy="0"/>
          <a:chOff x="0" y="0"/>
          <a:chExt cx="0" cy="0"/>
        </a:xfrm>
      </p:grpSpPr>
      <p:pic>
        <p:nvPicPr>
          <p:cNvPr descr="HD-ShadowLong.png" id="125" name="Google Shape;125;p6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6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68"/>
          <p:cNvSpPr/>
          <p:nvPr/>
        </p:nvSpPr>
        <p:spPr>
          <a:xfrm>
            <a:off x="0" y="4567988"/>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8"/>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68"/>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1" name="Google Shape;131;p6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68"/>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34" name="Shape 134"/>
        <p:cNvGrpSpPr/>
        <p:nvPr/>
      </p:nvGrpSpPr>
      <p:grpSpPr>
        <a:xfrm>
          <a:off x="0" y="0"/>
          <a:ext cx="0" cy="0"/>
          <a:chOff x="0" y="0"/>
          <a:chExt cx="0" cy="0"/>
        </a:xfrm>
      </p:grpSpPr>
      <p:pic>
        <p:nvPicPr>
          <p:cNvPr descr="HD-ShadowLong.png" id="135" name="Google Shape;135;p6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6" name="Google Shape;136;p6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7" name="Google Shape;137;p69"/>
          <p:cNvSpPr/>
          <p:nvPr/>
        </p:nvSpPr>
        <p:spPr>
          <a:xfrm>
            <a:off x="0" y="4567988"/>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9"/>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69"/>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1" name="Google Shape;141;p69"/>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6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45" name="Google Shape;145;p69"/>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7200"/>
              <a:buFont typeface="Trebuchet MS"/>
              <a:buNone/>
            </a:pPr>
            <a:r>
              <a:rPr b="0" lang="en-US" sz="7200" cap="none">
                <a:solidFill>
                  <a:schemeClr val="dk1"/>
                </a:solidFill>
                <a:latin typeface="Trebuchet MS"/>
                <a:ea typeface="Trebuchet MS"/>
                <a:cs typeface="Trebuchet MS"/>
                <a:sym typeface="Trebuchet MS"/>
              </a:rPr>
              <a:t>“</a:t>
            </a:r>
            <a:endParaRPr/>
          </a:p>
        </p:txBody>
      </p:sp>
      <p:sp>
        <p:nvSpPr>
          <p:cNvPr id="146" name="Google Shape;146;p69"/>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7200"/>
              <a:buFont typeface="Trebuchet MS"/>
              <a:buNone/>
            </a:pPr>
            <a:r>
              <a:rPr b="0" lang="en-US" sz="7200" cap="none">
                <a:solidFill>
                  <a:schemeClr val="dk1"/>
                </a:solidFill>
                <a:latin typeface="Trebuchet MS"/>
                <a:ea typeface="Trebuchet MS"/>
                <a:cs typeface="Trebuchet MS"/>
                <a:sym typeface="Trebuchet MS"/>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7" name="Shape 147"/>
        <p:cNvGrpSpPr/>
        <p:nvPr/>
      </p:nvGrpSpPr>
      <p:grpSpPr>
        <a:xfrm>
          <a:off x="0" y="0"/>
          <a:ext cx="0" cy="0"/>
          <a:chOff x="0" y="0"/>
          <a:chExt cx="0" cy="0"/>
        </a:xfrm>
      </p:grpSpPr>
      <p:pic>
        <p:nvPicPr>
          <p:cNvPr descr="HD-ShadowLong.png" id="148" name="Google Shape;148;p7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9" name="Google Shape;149;p7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50" name="Google Shape;150;p70"/>
          <p:cNvSpPr/>
          <p:nvPr/>
        </p:nvSpPr>
        <p:spPr>
          <a:xfrm>
            <a:off x="0" y="4567988"/>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0"/>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70"/>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7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7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70"/>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7" name="Shape 157"/>
        <p:cNvGrpSpPr/>
        <p:nvPr/>
      </p:nvGrpSpPr>
      <p:grpSpPr>
        <a:xfrm>
          <a:off x="0" y="0"/>
          <a:ext cx="0" cy="0"/>
          <a:chOff x="0" y="0"/>
          <a:chExt cx="0" cy="0"/>
        </a:xfrm>
      </p:grpSpPr>
      <p:pic>
        <p:nvPicPr>
          <p:cNvPr descr="HD-ShadowLong.png" id="158" name="Google Shape;158;p7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9" name="Google Shape;159;p7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0" name="Google Shape;160;p71"/>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1"/>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71"/>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4" name="Google Shape;164;p71"/>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65" name="Google Shape;165;p71"/>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6" name="Google Shape;166;p71"/>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67" name="Google Shape;167;p71"/>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8" name="Google Shape;168;p71"/>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69" name="Google Shape;169;p7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7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7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72" name="Shape 172"/>
        <p:cNvGrpSpPr/>
        <p:nvPr/>
      </p:nvGrpSpPr>
      <p:grpSpPr>
        <a:xfrm>
          <a:off x="0" y="0"/>
          <a:ext cx="0" cy="0"/>
          <a:chOff x="0" y="0"/>
          <a:chExt cx="0" cy="0"/>
        </a:xfrm>
      </p:grpSpPr>
      <p:pic>
        <p:nvPicPr>
          <p:cNvPr descr="HD-ShadowLong.png" id="173" name="Google Shape;173;p7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74" name="Google Shape;174;p7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75" name="Google Shape;175;p72"/>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2"/>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72"/>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9" name="Google Shape;179;p72"/>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80" name="Google Shape;180;p72"/>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81" name="Google Shape;181;p72"/>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2" name="Google Shape;182;p72"/>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83" name="Google Shape;183;p72"/>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84" name="Google Shape;184;p72"/>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5" name="Google Shape;185;p72"/>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86" name="Google Shape;186;p72"/>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87" name="Google Shape;187;p7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7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7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0" name="Shape 190"/>
        <p:cNvGrpSpPr/>
        <p:nvPr/>
      </p:nvGrpSpPr>
      <p:grpSpPr>
        <a:xfrm>
          <a:off x="0" y="0"/>
          <a:ext cx="0" cy="0"/>
          <a:chOff x="0" y="0"/>
          <a:chExt cx="0" cy="0"/>
        </a:xfrm>
      </p:grpSpPr>
      <p:pic>
        <p:nvPicPr>
          <p:cNvPr descr="HD-ShadowLong.png" id="191" name="Google Shape;191;p7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92" name="Google Shape;192;p7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93" name="Google Shape;193;p73"/>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73"/>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7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7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7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0" name="Shape 200"/>
        <p:cNvGrpSpPr/>
        <p:nvPr/>
      </p:nvGrpSpPr>
      <p:grpSpPr>
        <a:xfrm>
          <a:off x="0" y="0"/>
          <a:ext cx="0" cy="0"/>
          <a:chOff x="0" y="0"/>
          <a:chExt cx="0" cy="0"/>
        </a:xfrm>
      </p:grpSpPr>
      <p:sp>
        <p:nvSpPr>
          <p:cNvPr id="201" name="Google Shape;201;p74"/>
          <p:cNvSpPr/>
          <p:nvPr/>
        </p:nvSpPr>
        <p:spPr>
          <a:xfrm rot="5400000">
            <a:off x="8116207" y="1869395"/>
            <a:ext cx="5106988"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4"/>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4"/>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74"/>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74"/>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74"/>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74"/>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rgbClr val="888888"/>
                </a:solidFill>
                <a:latin typeface="Trebuchet MS"/>
                <a:ea typeface="Trebuchet MS"/>
                <a:cs typeface="Trebuchet MS"/>
                <a:sym typeface="Trebuchet MS"/>
              </a:defRPr>
            </a:lvl1pPr>
            <a:lvl2pPr indent="0" lvl="1" marL="0" algn="ctr">
              <a:spcBef>
                <a:spcPts val="0"/>
              </a:spcBef>
              <a:buNone/>
              <a:defRPr sz="3600">
                <a:solidFill>
                  <a:srgbClr val="888888"/>
                </a:solidFill>
                <a:latin typeface="Trebuchet MS"/>
                <a:ea typeface="Trebuchet MS"/>
                <a:cs typeface="Trebuchet MS"/>
                <a:sym typeface="Trebuchet MS"/>
              </a:defRPr>
            </a:lvl2pPr>
            <a:lvl3pPr indent="0" lvl="2" marL="0" algn="ctr">
              <a:spcBef>
                <a:spcPts val="0"/>
              </a:spcBef>
              <a:buNone/>
              <a:defRPr sz="3600">
                <a:solidFill>
                  <a:srgbClr val="888888"/>
                </a:solidFill>
                <a:latin typeface="Trebuchet MS"/>
                <a:ea typeface="Trebuchet MS"/>
                <a:cs typeface="Trebuchet MS"/>
                <a:sym typeface="Trebuchet MS"/>
              </a:defRPr>
            </a:lvl3pPr>
            <a:lvl4pPr indent="0" lvl="3" marL="0" algn="ctr">
              <a:spcBef>
                <a:spcPts val="0"/>
              </a:spcBef>
              <a:buNone/>
              <a:defRPr sz="3600">
                <a:solidFill>
                  <a:srgbClr val="888888"/>
                </a:solidFill>
                <a:latin typeface="Trebuchet MS"/>
                <a:ea typeface="Trebuchet MS"/>
                <a:cs typeface="Trebuchet MS"/>
                <a:sym typeface="Trebuchet MS"/>
              </a:defRPr>
            </a:lvl4pPr>
            <a:lvl5pPr indent="0" lvl="4" marL="0" algn="ctr">
              <a:spcBef>
                <a:spcPts val="0"/>
              </a:spcBef>
              <a:buNone/>
              <a:defRPr sz="3600">
                <a:solidFill>
                  <a:srgbClr val="888888"/>
                </a:solidFill>
                <a:latin typeface="Trebuchet MS"/>
                <a:ea typeface="Trebuchet MS"/>
                <a:cs typeface="Trebuchet MS"/>
                <a:sym typeface="Trebuchet MS"/>
              </a:defRPr>
            </a:lvl5pPr>
            <a:lvl6pPr indent="0" lvl="5" marL="0" algn="ctr">
              <a:spcBef>
                <a:spcPts val="0"/>
              </a:spcBef>
              <a:buNone/>
              <a:defRPr sz="3600">
                <a:solidFill>
                  <a:srgbClr val="888888"/>
                </a:solidFill>
                <a:latin typeface="Trebuchet MS"/>
                <a:ea typeface="Trebuchet MS"/>
                <a:cs typeface="Trebuchet MS"/>
                <a:sym typeface="Trebuchet MS"/>
              </a:defRPr>
            </a:lvl6pPr>
            <a:lvl7pPr indent="0" lvl="6" marL="0" algn="ctr">
              <a:spcBef>
                <a:spcPts val="0"/>
              </a:spcBef>
              <a:buNone/>
              <a:defRPr sz="3600">
                <a:solidFill>
                  <a:srgbClr val="888888"/>
                </a:solidFill>
                <a:latin typeface="Trebuchet MS"/>
                <a:ea typeface="Trebuchet MS"/>
                <a:cs typeface="Trebuchet MS"/>
                <a:sym typeface="Trebuchet MS"/>
              </a:defRPr>
            </a:lvl7pPr>
            <a:lvl8pPr indent="0" lvl="7" marL="0" algn="ctr">
              <a:spcBef>
                <a:spcPts val="0"/>
              </a:spcBef>
              <a:buNone/>
              <a:defRPr sz="3600">
                <a:solidFill>
                  <a:srgbClr val="888888"/>
                </a:solidFill>
                <a:latin typeface="Trebuchet MS"/>
                <a:ea typeface="Trebuchet MS"/>
                <a:cs typeface="Trebuchet MS"/>
                <a:sym typeface="Trebuchet MS"/>
              </a:defRPr>
            </a:lvl8pPr>
            <a:lvl9pPr indent="0" lvl="8" marL="0" algn="ctr">
              <a:spcBef>
                <a:spcPts val="0"/>
              </a:spcBef>
              <a:buNone/>
              <a:defRPr sz="3600">
                <a:solidFill>
                  <a:srgbClr val="888888"/>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4" name="Shape 214"/>
        <p:cNvGrpSpPr/>
        <p:nvPr/>
      </p:nvGrpSpPr>
      <p:grpSpPr>
        <a:xfrm>
          <a:off x="0" y="0"/>
          <a:ext cx="0" cy="0"/>
          <a:chOff x="0" y="0"/>
          <a:chExt cx="0" cy="0"/>
        </a:xfrm>
      </p:grpSpPr>
      <p:sp>
        <p:nvSpPr>
          <p:cNvPr id="215" name="Google Shape;21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pic>
        <p:nvPicPr>
          <p:cNvPr descr="HD-ShadowLong.png" id="27" name="Google Shape;27;p4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4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46"/>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9" name="Shape 219"/>
        <p:cNvGrpSpPr/>
        <p:nvPr/>
      </p:nvGrpSpPr>
      <p:grpSpPr>
        <a:xfrm>
          <a:off x="0" y="0"/>
          <a:ext cx="0" cy="0"/>
          <a:chOff x="0" y="0"/>
          <a:chExt cx="0" cy="0"/>
        </a:xfrm>
      </p:grpSpPr>
      <p:sp>
        <p:nvSpPr>
          <p:cNvPr id="220" name="Google Shape;220;p5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5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2" name="Google Shape;22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5" name="Shape 225"/>
        <p:cNvGrpSpPr/>
        <p:nvPr/>
      </p:nvGrpSpPr>
      <p:grpSpPr>
        <a:xfrm>
          <a:off x="0" y="0"/>
          <a:ext cx="0" cy="0"/>
          <a:chOff x="0" y="0"/>
          <a:chExt cx="0" cy="0"/>
        </a:xfrm>
      </p:grpSpPr>
      <p:sp>
        <p:nvSpPr>
          <p:cNvPr id="226" name="Google Shape;22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1" name="Shape 231"/>
        <p:cNvGrpSpPr/>
        <p:nvPr/>
      </p:nvGrpSpPr>
      <p:grpSpPr>
        <a:xfrm>
          <a:off x="0" y="0"/>
          <a:ext cx="0" cy="0"/>
          <a:chOff x="0" y="0"/>
          <a:chExt cx="0" cy="0"/>
        </a:xfrm>
      </p:grpSpPr>
      <p:sp>
        <p:nvSpPr>
          <p:cNvPr id="232" name="Google Shape;232;p5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5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4" name="Google Shape;23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7" name="Shape 237"/>
        <p:cNvGrpSpPr/>
        <p:nvPr/>
      </p:nvGrpSpPr>
      <p:grpSpPr>
        <a:xfrm>
          <a:off x="0" y="0"/>
          <a:ext cx="0" cy="0"/>
          <a:chOff x="0" y="0"/>
          <a:chExt cx="0" cy="0"/>
        </a:xfrm>
      </p:grpSpPr>
      <p:sp>
        <p:nvSpPr>
          <p:cNvPr id="238" name="Google Shape;238;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5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0" name="Google Shape;240;p5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4" name="Shape 244"/>
        <p:cNvGrpSpPr/>
        <p:nvPr/>
      </p:nvGrpSpPr>
      <p:grpSpPr>
        <a:xfrm>
          <a:off x="0" y="0"/>
          <a:ext cx="0" cy="0"/>
          <a:chOff x="0" y="0"/>
          <a:chExt cx="0" cy="0"/>
        </a:xfrm>
      </p:grpSpPr>
      <p:sp>
        <p:nvSpPr>
          <p:cNvPr id="245" name="Google Shape;245;p5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5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7" name="Google Shape;247;p5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5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9" name="Google Shape;249;p5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3" name="Shape 253"/>
        <p:cNvGrpSpPr/>
        <p:nvPr/>
      </p:nvGrpSpPr>
      <p:grpSpPr>
        <a:xfrm>
          <a:off x="0" y="0"/>
          <a:ext cx="0" cy="0"/>
          <a:chOff x="0" y="0"/>
          <a:chExt cx="0" cy="0"/>
        </a:xfrm>
      </p:grpSpPr>
      <p:sp>
        <p:nvSpPr>
          <p:cNvPr id="254" name="Google Shape;254;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7" name="Shape 257"/>
        <p:cNvGrpSpPr/>
        <p:nvPr/>
      </p:nvGrpSpPr>
      <p:grpSpPr>
        <a:xfrm>
          <a:off x="0" y="0"/>
          <a:ext cx="0" cy="0"/>
          <a:chOff x="0" y="0"/>
          <a:chExt cx="0" cy="0"/>
        </a:xfrm>
      </p:grpSpPr>
      <p:sp>
        <p:nvSpPr>
          <p:cNvPr id="258" name="Google Shape;258;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0" name="Google Shape;260;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1" name="Google Shape;261;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4" name="Shape 264"/>
        <p:cNvGrpSpPr/>
        <p:nvPr/>
      </p:nvGrpSpPr>
      <p:grpSpPr>
        <a:xfrm>
          <a:off x="0" y="0"/>
          <a:ext cx="0" cy="0"/>
          <a:chOff x="0" y="0"/>
          <a:chExt cx="0" cy="0"/>
        </a:xfrm>
      </p:grpSpPr>
      <p:sp>
        <p:nvSpPr>
          <p:cNvPr id="265" name="Google Shape;265;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58"/>
          <p:cNvSpPr/>
          <p:nvPr>
            <p:ph idx="2" type="pic"/>
          </p:nvPr>
        </p:nvSpPr>
        <p:spPr>
          <a:xfrm>
            <a:off x="5183188" y="987425"/>
            <a:ext cx="6172200" cy="4873625"/>
          </a:xfrm>
          <a:prstGeom prst="rect">
            <a:avLst/>
          </a:prstGeom>
          <a:noFill/>
          <a:ln>
            <a:noFill/>
          </a:ln>
        </p:spPr>
      </p:sp>
      <p:sp>
        <p:nvSpPr>
          <p:cNvPr id="267" name="Google Shape;267;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8" name="Google Shape;268;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1" name="Shape 271"/>
        <p:cNvGrpSpPr/>
        <p:nvPr/>
      </p:nvGrpSpPr>
      <p:grpSpPr>
        <a:xfrm>
          <a:off x="0" y="0"/>
          <a:ext cx="0" cy="0"/>
          <a:chOff x="0" y="0"/>
          <a:chExt cx="0" cy="0"/>
        </a:xfrm>
      </p:grpSpPr>
      <p:sp>
        <p:nvSpPr>
          <p:cNvPr id="272" name="Google Shape;272;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7" name="Shape 277"/>
        <p:cNvGrpSpPr/>
        <p:nvPr/>
      </p:nvGrpSpPr>
      <p:grpSpPr>
        <a:xfrm>
          <a:off x="0" y="0"/>
          <a:ext cx="0" cy="0"/>
          <a:chOff x="0" y="0"/>
          <a:chExt cx="0" cy="0"/>
        </a:xfrm>
      </p:grpSpPr>
      <p:sp>
        <p:nvSpPr>
          <p:cNvPr id="278" name="Google Shape;278;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0" name="Google Shape;280;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36" name="Shape 36"/>
        <p:cNvGrpSpPr/>
        <p:nvPr/>
      </p:nvGrpSpPr>
      <p:grpSpPr>
        <a:xfrm>
          <a:off x="0" y="0"/>
          <a:ext cx="0" cy="0"/>
          <a:chOff x="0" y="0"/>
          <a:chExt cx="0" cy="0"/>
        </a:xfrm>
      </p:grpSpPr>
      <p:sp>
        <p:nvSpPr>
          <p:cNvPr id="37" name="Google Shape;37;p49"/>
          <p:cNvSpPr txBox="1"/>
          <p:nvPr>
            <p:ph type="title"/>
          </p:nvPr>
        </p:nvSpPr>
        <p:spPr>
          <a:xfrm>
            <a:off x="1826684" y="301625"/>
            <a:ext cx="9751483"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9"/>
          <p:cNvSpPr txBox="1"/>
          <p:nvPr>
            <p:ph idx="1" type="body"/>
          </p:nvPr>
        </p:nvSpPr>
        <p:spPr>
          <a:xfrm>
            <a:off x="1826684" y="1827213"/>
            <a:ext cx="4773083"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9"/>
          <p:cNvSpPr txBox="1"/>
          <p:nvPr>
            <p:ph idx="2" type="body"/>
          </p:nvPr>
        </p:nvSpPr>
        <p:spPr>
          <a:xfrm>
            <a:off x="6802967" y="1827213"/>
            <a:ext cx="47752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3600">
                <a:solidFill>
                  <a:srgbClr val="888888"/>
                </a:solidFill>
                <a:latin typeface="Trebuchet MS"/>
                <a:ea typeface="Trebuchet MS"/>
                <a:cs typeface="Trebuchet MS"/>
                <a:sym typeface="Trebuchet MS"/>
              </a:defRPr>
            </a:lvl1pPr>
            <a:lvl2pPr indent="0" lvl="1" marL="0" algn="l">
              <a:spcBef>
                <a:spcPts val="0"/>
              </a:spcBef>
              <a:buNone/>
              <a:defRPr sz="3600">
                <a:solidFill>
                  <a:srgbClr val="888888"/>
                </a:solidFill>
                <a:latin typeface="Trebuchet MS"/>
                <a:ea typeface="Trebuchet MS"/>
                <a:cs typeface="Trebuchet MS"/>
                <a:sym typeface="Trebuchet MS"/>
              </a:defRPr>
            </a:lvl2pPr>
            <a:lvl3pPr indent="0" lvl="2" marL="0" algn="l">
              <a:spcBef>
                <a:spcPts val="0"/>
              </a:spcBef>
              <a:buNone/>
              <a:defRPr sz="3600">
                <a:solidFill>
                  <a:srgbClr val="888888"/>
                </a:solidFill>
                <a:latin typeface="Trebuchet MS"/>
                <a:ea typeface="Trebuchet MS"/>
                <a:cs typeface="Trebuchet MS"/>
                <a:sym typeface="Trebuchet MS"/>
              </a:defRPr>
            </a:lvl3pPr>
            <a:lvl4pPr indent="0" lvl="3" marL="0" algn="l">
              <a:spcBef>
                <a:spcPts val="0"/>
              </a:spcBef>
              <a:buNone/>
              <a:defRPr sz="3600">
                <a:solidFill>
                  <a:srgbClr val="888888"/>
                </a:solidFill>
                <a:latin typeface="Trebuchet MS"/>
                <a:ea typeface="Trebuchet MS"/>
                <a:cs typeface="Trebuchet MS"/>
                <a:sym typeface="Trebuchet MS"/>
              </a:defRPr>
            </a:lvl4pPr>
            <a:lvl5pPr indent="0" lvl="4" marL="0" algn="l">
              <a:spcBef>
                <a:spcPts val="0"/>
              </a:spcBef>
              <a:buNone/>
              <a:defRPr sz="3600">
                <a:solidFill>
                  <a:srgbClr val="888888"/>
                </a:solidFill>
                <a:latin typeface="Trebuchet MS"/>
                <a:ea typeface="Trebuchet MS"/>
                <a:cs typeface="Trebuchet MS"/>
                <a:sym typeface="Trebuchet MS"/>
              </a:defRPr>
            </a:lvl5pPr>
            <a:lvl6pPr indent="0" lvl="5" marL="0" algn="l">
              <a:spcBef>
                <a:spcPts val="0"/>
              </a:spcBef>
              <a:buNone/>
              <a:defRPr sz="3600">
                <a:solidFill>
                  <a:srgbClr val="888888"/>
                </a:solidFill>
                <a:latin typeface="Trebuchet MS"/>
                <a:ea typeface="Trebuchet MS"/>
                <a:cs typeface="Trebuchet MS"/>
                <a:sym typeface="Trebuchet MS"/>
              </a:defRPr>
            </a:lvl6pPr>
            <a:lvl7pPr indent="0" lvl="6" marL="0" algn="l">
              <a:spcBef>
                <a:spcPts val="0"/>
              </a:spcBef>
              <a:buNone/>
              <a:defRPr sz="3600">
                <a:solidFill>
                  <a:srgbClr val="888888"/>
                </a:solidFill>
                <a:latin typeface="Trebuchet MS"/>
                <a:ea typeface="Trebuchet MS"/>
                <a:cs typeface="Trebuchet MS"/>
                <a:sym typeface="Trebuchet MS"/>
              </a:defRPr>
            </a:lvl7pPr>
            <a:lvl8pPr indent="0" lvl="7" marL="0" algn="l">
              <a:spcBef>
                <a:spcPts val="0"/>
              </a:spcBef>
              <a:buNone/>
              <a:defRPr sz="3600">
                <a:solidFill>
                  <a:srgbClr val="888888"/>
                </a:solidFill>
                <a:latin typeface="Trebuchet MS"/>
                <a:ea typeface="Trebuchet MS"/>
                <a:cs typeface="Trebuchet MS"/>
                <a:sym typeface="Trebuchet MS"/>
              </a:defRPr>
            </a:lvl8pPr>
            <a:lvl9pPr indent="0" lvl="8" marL="0" algn="l">
              <a:spcBef>
                <a:spcPts val="0"/>
              </a:spcBef>
              <a:buNone/>
              <a:defRPr sz="3600">
                <a:solidFill>
                  <a:srgbClr val="888888"/>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pic>
        <p:nvPicPr>
          <p:cNvPr descr="HD-ShadowLong.png" id="43" name="Google Shape;43;p5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4" name="Google Shape;44;p5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5" name="Google Shape;45;p50"/>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pic>
        <p:nvPicPr>
          <p:cNvPr descr="HD-ShadowLong.png" id="52" name="Google Shape;52;p61"/>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53" name="Google Shape;53;p61"/>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54" name="Google Shape;54;p61"/>
          <p:cNvSpPr/>
          <p:nvPr/>
        </p:nvSpPr>
        <p:spPr>
          <a:xfrm>
            <a:off x="-2" y="2726267"/>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1"/>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1"/>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1"/>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888888"/>
              </a:buClr>
              <a:buSzPts val="2000"/>
              <a:buNone/>
              <a:defRPr sz="20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8" name="Google Shape;58;p6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1"/>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pic>
        <p:nvPicPr>
          <p:cNvPr descr="HD-ShadowLong.png" id="62" name="Google Shape;62;p6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3" name="Google Shape;63;p6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4" name="Google Shape;64;p62"/>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2"/>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62"/>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6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pic>
        <p:nvPicPr>
          <p:cNvPr descr="HD-ShadowLong.png" id="73" name="Google Shape;73;p6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4" name="Google Shape;74;p6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5" name="Google Shape;75;p63"/>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3"/>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63"/>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63"/>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63"/>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63"/>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6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pic>
        <p:nvPicPr>
          <p:cNvPr descr="HD-ShadowShort.png" id="86" name="Google Shape;86;p64"/>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87" name="Google Shape;87;p6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6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pic>
        <p:nvPicPr>
          <p:cNvPr descr="HD-ShadowLong.png" id="92" name="Google Shape;92;p6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3" name="Google Shape;93;p6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4" name="Google Shape;94;p65"/>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5"/>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65"/>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65"/>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9" name="Google Shape;99;p6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6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2" Type="http://schemas.openxmlformats.org/officeDocument/2006/relationships/theme" Target="../theme/theme3.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hashOverlay-FullResolve.png" id="10" name="Google Shape;10;p44"/>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4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Trebuchet MS"/>
              <a:buNone/>
              <a:defRPr b="0"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4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9pPr>
          </a:lstStyle>
          <a:p/>
        </p:txBody>
      </p:sp>
      <p:sp>
        <p:nvSpPr>
          <p:cNvPr id="13" name="Google Shape;13;p4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4" name="Google Shape;14;p4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5" name="Google Shape;15;p4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rgbClr val="888888"/>
                </a:solidFill>
                <a:latin typeface="Trebuchet MS"/>
                <a:ea typeface="Trebuchet MS"/>
                <a:cs typeface="Trebuchet MS"/>
                <a:sym typeface="Trebuchet MS"/>
              </a:defRPr>
            </a:lvl1pPr>
            <a:lvl2pPr indent="0" lvl="1" marL="0" marR="0" rtl="0" algn="l">
              <a:spcBef>
                <a:spcPts val="0"/>
              </a:spcBef>
              <a:buNone/>
              <a:defRPr b="0" i="0" sz="3600" u="none" cap="none" strike="noStrike">
                <a:solidFill>
                  <a:srgbClr val="888888"/>
                </a:solidFill>
                <a:latin typeface="Trebuchet MS"/>
                <a:ea typeface="Trebuchet MS"/>
                <a:cs typeface="Trebuchet MS"/>
                <a:sym typeface="Trebuchet MS"/>
              </a:defRPr>
            </a:lvl2pPr>
            <a:lvl3pPr indent="0" lvl="2" marL="0" marR="0" rtl="0" algn="l">
              <a:spcBef>
                <a:spcPts val="0"/>
              </a:spcBef>
              <a:buNone/>
              <a:defRPr b="0" i="0" sz="3600" u="none" cap="none" strike="noStrike">
                <a:solidFill>
                  <a:srgbClr val="888888"/>
                </a:solidFill>
                <a:latin typeface="Trebuchet MS"/>
                <a:ea typeface="Trebuchet MS"/>
                <a:cs typeface="Trebuchet MS"/>
                <a:sym typeface="Trebuchet MS"/>
              </a:defRPr>
            </a:lvl3pPr>
            <a:lvl4pPr indent="0" lvl="3" marL="0" marR="0" rtl="0" algn="l">
              <a:spcBef>
                <a:spcPts val="0"/>
              </a:spcBef>
              <a:buNone/>
              <a:defRPr b="0" i="0" sz="3600" u="none" cap="none" strike="noStrike">
                <a:solidFill>
                  <a:srgbClr val="888888"/>
                </a:solidFill>
                <a:latin typeface="Trebuchet MS"/>
                <a:ea typeface="Trebuchet MS"/>
                <a:cs typeface="Trebuchet MS"/>
                <a:sym typeface="Trebuchet MS"/>
              </a:defRPr>
            </a:lvl4pPr>
            <a:lvl5pPr indent="0" lvl="4" marL="0" marR="0" rtl="0" algn="l">
              <a:spcBef>
                <a:spcPts val="0"/>
              </a:spcBef>
              <a:buNone/>
              <a:defRPr b="0" i="0" sz="3600" u="none" cap="none" strike="noStrike">
                <a:solidFill>
                  <a:srgbClr val="888888"/>
                </a:solidFill>
                <a:latin typeface="Trebuchet MS"/>
                <a:ea typeface="Trebuchet MS"/>
                <a:cs typeface="Trebuchet MS"/>
                <a:sym typeface="Trebuchet MS"/>
              </a:defRPr>
            </a:lvl5pPr>
            <a:lvl6pPr indent="0" lvl="5" marL="0" marR="0" rtl="0" algn="l">
              <a:spcBef>
                <a:spcPts val="0"/>
              </a:spcBef>
              <a:buNone/>
              <a:defRPr b="0" i="0" sz="3600" u="none" cap="none" strike="noStrike">
                <a:solidFill>
                  <a:srgbClr val="888888"/>
                </a:solidFill>
                <a:latin typeface="Trebuchet MS"/>
                <a:ea typeface="Trebuchet MS"/>
                <a:cs typeface="Trebuchet MS"/>
                <a:sym typeface="Trebuchet MS"/>
              </a:defRPr>
            </a:lvl6pPr>
            <a:lvl7pPr indent="0" lvl="6" marL="0" marR="0" rtl="0" algn="l">
              <a:spcBef>
                <a:spcPts val="0"/>
              </a:spcBef>
              <a:buNone/>
              <a:defRPr b="0" i="0" sz="3600" u="none" cap="none" strike="noStrike">
                <a:solidFill>
                  <a:srgbClr val="888888"/>
                </a:solidFill>
                <a:latin typeface="Trebuchet MS"/>
                <a:ea typeface="Trebuchet MS"/>
                <a:cs typeface="Trebuchet MS"/>
                <a:sym typeface="Trebuchet MS"/>
              </a:defRPr>
            </a:lvl7pPr>
            <a:lvl8pPr indent="0" lvl="7" marL="0" marR="0" rtl="0" algn="l">
              <a:spcBef>
                <a:spcPts val="0"/>
              </a:spcBef>
              <a:buNone/>
              <a:defRPr b="0" i="0" sz="3600" u="none" cap="none" strike="noStrike">
                <a:solidFill>
                  <a:srgbClr val="888888"/>
                </a:solidFill>
                <a:latin typeface="Trebuchet MS"/>
                <a:ea typeface="Trebuchet MS"/>
                <a:cs typeface="Trebuchet MS"/>
                <a:sym typeface="Trebuchet MS"/>
              </a:defRPr>
            </a:lvl8pPr>
            <a:lvl9pPr indent="0" lvl="8" marL="0" marR="0" rtl="0" algn="l">
              <a:spcBef>
                <a:spcPts val="0"/>
              </a:spcBef>
              <a:buNone/>
              <a:defRPr b="0" i="0" sz="3600" u="none" cap="none" strike="noStrike">
                <a:solidFill>
                  <a:srgbClr val="888888"/>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0" name="Google Shape;210;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1" name="Google Shape;21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2" name="Google Shape;21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3" name="Google Shape;21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3.jpg"/><Relationship Id="rId5"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comments" Target="../comments/commen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dk1"/>
              </a:buClr>
              <a:buSzPts val="4000"/>
              <a:buFont typeface="Trebuchet MS"/>
              <a:buNone/>
            </a:pPr>
            <a:r>
              <a:rPr lang="en-US" sz="4000"/>
              <a:t>Principles of Microeconomics</a:t>
            </a:r>
            <a:br>
              <a:rPr lang="en-US"/>
            </a:br>
            <a:r>
              <a:rPr lang="en-US" sz="2800"/>
              <a:t>Session 4: Chicken!</a:t>
            </a:r>
            <a:br>
              <a:rPr lang="en-US" sz="2800"/>
            </a:br>
            <a:r>
              <a:rPr lang="en-US" sz="2800"/>
              <a:t>(Individual and Market Demand)</a:t>
            </a:r>
            <a:endParaRPr/>
          </a:p>
        </p:txBody>
      </p:sp>
      <p:sp>
        <p:nvSpPr>
          <p:cNvPr id="288" name="Google Shape;288;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2000"/>
              <a:buNone/>
            </a:pPr>
            <a:r>
              <a:rPr lang="en-US"/>
              <a:t>Associate Professor Jonathan Tan</a:t>
            </a:r>
            <a:endParaRPr/>
          </a:p>
          <a:p>
            <a:pPr indent="0" lvl="0" marL="0" rtl="0" algn="r">
              <a:lnSpc>
                <a:spcPct val="90000"/>
              </a:lnSpc>
              <a:spcBef>
                <a:spcPts val="1000"/>
              </a:spcBef>
              <a:spcAft>
                <a:spcPts val="0"/>
              </a:spcAft>
              <a:buClr>
                <a:schemeClr val="dk1"/>
              </a:buClr>
              <a:buSzPts val="2000"/>
              <a:buNone/>
            </a:pPr>
            <a:r>
              <a:rPr i="1" lang="en-US"/>
              <a:t>j.tan@ntu.edu.sg</a:t>
            </a:r>
            <a:endParaRPr i="1"/>
          </a:p>
        </p:txBody>
      </p:sp>
      <p:pic>
        <p:nvPicPr>
          <p:cNvPr descr="File:Nanyang Technological University.svg - Wikipedia" id="289" name="Google Shape;289;p1"/>
          <p:cNvPicPr preferRelativeResize="0"/>
          <p:nvPr/>
        </p:nvPicPr>
        <p:blipFill rotWithShape="1">
          <a:blip r:embed="rId3">
            <a:alphaModFix/>
          </a:blip>
          <a:srcRect b="0" l="0" r="0" t="0"/>
          <a:stretch/>
        </p:blipFill>
        <p:spPr>
          <a:xfrm>
            <a:off x="9560757" y="3015796"/>
            <a:ext cx="2309608" cy="826407"/>
          </a:xfrm>
          <a:prstGeom prst="rect">
            <a:avLst/>
          </a:prstGeom>
          <a:noFill/>
          <a:ln>
            <a:noFill/>
          </a:ln>
        </p:spPr>
      </p:pic>
      <p:pic>
        <p:nvPicPr>
          <p:cNvPr id="290" name="Google Shape;290;p1"/>
          <p:cNvPicPr preferRelativeResize="0"/>
          <p:nvPr/>
        </p:nvPicPr>
        <p:blipFill rotWithShape="1">
          <a:blip r:embed="rId4">
            <a:alphaModFix/>
          </a:blip>
          <a:srcRect b="0" l="0" r="0" t="0"/>
          <a:stretch/>
        </p:blipFill>
        <p:spPr>
          <a:xfrm>
            <a:off x="0" y="0"/>
            <a:ext cx="7729870" cy="25835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Income changes</a:t>
            </a:r>
            <a:endParaRPr/>
          </a:p>
        </p:txBody>
      </p:sp>
      <p:sp>
        <p:nvSpPr>
          <p:cNvPr id="486" name="Google Shape;486;p1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Income changes</a:t>
            </a:r>
            <a:endParaRPr/>
          </a:p>
          <a:p>
            <a:pPr indent="-228600" lvl="1" marL="685800" rtl="0" algn="l">
              <a:lnSpc>
                <a:spcPct val="90000"/>
              </a:lnSpc>
              <a:spcBef>
                <a:spcPts val="500"/>
              </a:spcBef>
              <a:spcAft>
                <a:spcPts val="0"/>
              </a:spcAft>
              <a:buClr>
                <a:schemeClr val="dk1"/>
              </a:buClr>
              <a:buSzPts val="2000"/>
              <a:buChar char="•"/>
            </a:pPr>
            <a:r>
              <a:rPr lang="en-US"/>
              <a:t>The </a:t>
            </a:r>
            <a:r>
              <a:rPr b="1" lang="en-US">
                <a:solidFill>
                  <a:srgbClr val="FF0000"/>
                </a:solidFill>
              </a:rPr>
              <a:t>income-consumption curve </a:t>
            </a:r>
            <a:r>
              <a:rPr lang="en-US"/>
              <a:t>traces out the </a:t>
            </a:r>
            <a:r>
              <a:rPr lang="en-US">
                <a:solidFill>
                  <a:srgbClr val="FF0000"/>
                </a:solidFill>
              </a:rPr>
              <a:t>utility-maximizing combinations of food and clothing </a:t>
            </a:r>
            <a:r>
              <a:rPr lang="en-US"/>
              <a:t>associated with every </a:t>
            </a:r>
            <a:r>
              <a:rPr lang="en-US">
                <a:solidFill>
                  <a:srgbClr val="FF0000"/>
                </a:solidFill>
              </a:rPr>
              <a:t>income level.</a:t>
            </a:r>
            <a:endParaRPr/>
          </a:p>
          <a:p>
            <a:pPr indent="-101600" lvl="1" marL="685800" rtl="0" algn="l">
              <a:lnSpc>
                <a:spcPct val="90000"/>
              </a:lnSpc>
              <a:spcBef>
                <a:spcPts val="500"/>
              </a:spcBef>
              <a:spcAft>
                <a:spcPts val="0"/>
              </a:spcAft>
              <a:buClr>
                <a:schemeClr val="dk1"/>
              </a:buClr>
              <a:buSzPts val="2000"/>
              <a:buNone/>
            </a:pPr>
            <a:r>
              <a:t/>
            </a:r>
            <a:endParaRPr>
              <a:solidFill>
                <a:srgbClr val="FF0000"/>
              </a:solidFill>
            </a:endParaRPr>
          </a:p>
          <a:p>
            <a:pPr indent="-228600" lvl="0" marL="228600" rtl="0" algn="l">
              <a:lnSpc>
                <a:spcPct val="90000"/>
              </a:lnSpc>
              <a:spcBef>
                <a:spcPts val="1680"/>
              </a:spcBef>
              <a:spcAft>
                <a:spcPts val="0"/>
              </a:spcAft>
              <a:buClr>
                <a:schemeClr val="dk1"/>
              </a:buClr>
              <a:buSzPts val="2400"/>
              <a:buChar char="•"/>
            </a:pPr>
            <a:r>
              <a:rPr b="1" lang="en-US" u="sng"/>
              <a:t>Demand</a:t>
            </a:r>
            <a:r>
              <a:rPr lang="en-US"/>
              <a:t> changes</a:t>
            </a:r>
            <a:endParaRPr sz="900"/>
          </a:p>
          <a:p>
            <a:pPr indent="-228600" lvl="1" marL="685800" rtl="0" algn="l">
              <a:lnSpc>
                <a:spcPct val="90000"/>
              </a:lnSpc>
              <a:spcBef>
                <a:spcPts val="500"/>
              </a:spcBef>
              <a:spcAft>
                <a:spcPts val="0"/>
              </a:spcAft>
              <a:buClr>
                <a:schemeClr val="dk1"/>
              </a:buClr>
              <a:buSzPts val="1500"/>
              <a:buChar char="•"/>
            </a:pPr>
            <a:r>
              <a:rPr lang="en-US"/>
              <a:t>An increase in income shifts the budget line to the right, increasing consumption along the income-consumption curve.</a:t>
            </a:r>
            <a:endParaRPr sz="900"/>
          </a:p>
          <a:p>
            <a:pPr indent="-228600" lvl="1" marL="685800" rtl="0" algn="l">
              <a:lnSpc>
                <a:spcPct val="90000"/>
              </a:lnSpc>
              <a:spcBef>
                <a:spcPts val="500"/>
              </a:spcBef>
              <a:spcAft>
                <a:spcPts val="0"/>
              </a:spcAft>
              <a:buClr>
                <a:schemeClr val="dk1"/>
              </a:buClr>
              <a:buSzPts val="1500"/>
              <a:buChar char="•"/>
            </a:pPr>
            <a:r>
              <a:rPr lang="en-US"/>
              <a:t>Simultaneously, the </a:t>
            </a:r>
            <a:r>
              <a:rPr b="1" lang="en-US">
                <a:solidFill>
                  <a:srgbClr val="FF0000"/>
                </a:solidFill>
              </a:rPr>
              <a:t>increase</a:t>
            </a:r>
            <a:r>
              <a:rPr lang="en-US">
                <a:solidFill>
                  <a:srgbClr val="FF0000"/>
                </a:solidFill>
              </a:rPr>
              <a:t> (decrease) in income </a:t>
            </a:r>
            <a:r>
              <a:rPr b="1" lang="en-US" u="sng">
                <a:solidFill>
                  <a:srgbClr val="FF0000"/>
                </a:solidFill>
              </a:rPr>
              <a:t>shifts</a:t>
            </a:r>
            <a:r>
              <a:rPr lang="en-US"/>
              <a:t> the </a:t>
            </a:r>
            <a:r>
              <a:rPr b="1" lang="en-US" u="sng">
                <a:solidFill>
                  <a:srgbClr val="FF0000"/>
                </a:solidFill>
              </a:rPr>
              <a:t>demand curve </a:t>
            </a:r>
            <a:r>
              <a:rPr lang="en-US"/>
              <a:t>to the </a:t>
            </a:r>
            <a:r>
              <a:rPr lang="en-US">
                <a:solidFill>
                  <a:srgbClr val="FF0000"/>
                </a:solidFill>
              </a:rPr>
              <a:t>right (left)</a:t>
            </a:r>
            <a:r>
              <a:rPr lang="en-US"/>
              <a:t>.</a:t>
            </a:r>
            <a:endParaRPr/>
          </a:p>
        </p:txBody>
      </p:sp>
      <p:sp>
        <p:nvSpPr>
          <p:cNvPr id="487" name="Google Shape;487;p1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1"/>
          <p:cNvSpPr txBox="1"/>
          <p:nvPr>
            <p:ph type="title"/>
          </p:nvPr>
        </p:nvSpPr>
        <p:spPr>
          <a:xfrm>
            <a:off x="680321" y="753228"/>
            <a:ext cx="9613861" cy="1080938"/>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Trebuchet MS"/>
              <a:buNone/>
            </a:pPr>
            <a:r>
              <a:rPr lang="en-US"/>
              <a:t>Individual demand curves – income changes</a:t>
            </a:r>
            <a:br>
              <a:rPr lang="en-US"/>
            </a:br>
            <a:r>
              <a:rPr lang="en-US"/>
              <a:t>“Change in demand”</a:t>
            </a:r>
            <a:endParaRPr/>
          </a:p>
        </p:txBody>
      </p:sp>
      <p:grpSp>
        <p:nvGrpSpPr>
          <p:cNvPr id="493" name="Google Shape;493;p11"/>
          <p:cNvGrpSpPr/>
          <p:nvPr/>
        </p:nvGrpSpPr>
        <p:grpSpPr>
          <a:xfrm>
            <a:off x="680321" y="2020216"/>
            <a:ext cx="6398043" cy="4803988"/>
            <a:chOff x="1404062" y="1517650"/>
            <a:chExt cx="6398043" cy="4803988"/>
          </a:xfrm>
        </p:grpSpPr>
        <p:cxnSp>
          <p:nvCxnSpPr>
            <p:cNvPr id="494" name="Google Shape;494;p11"/>
            <p:cNvCxnSpPr/>
            <p:nvPr/>
          </p:nvCxnSpPr>
          <p:spPr>
            <a:xfrm>
              <a:off x="2247900" y="1576388"/>
              <a:ext cx="0" cy="4443412"/>
            </a:xfrm>
            <a:prstGeom prst="straightConnector1">
              <a:avLst/>
            </a:prstGeom>
            <a:noFill/>
            <a:ln cap="flat" cmpd="sng" w="25400">
              <a:solidFill>
                <a:schemeClr val="dk1"/>
              </a:solidFill>
              <a:prstDash val="solid"/>
              <a:round/>
              <a:headEnd len="med" w="med" type="none"/>
              <a:tailEnd len="med" w="med" type="none"/>
            </a:ln>
          </p:spPr>
        </p:cxnSp>
        <p:sp>
          <p:nvSpPr>
            <p:cNvPr id="495" name="Google Shape;495;p11"/>
            <p:cNvSpPr/>
            <p:nvPr/>
          </p:nvSpPr>
          <p:spPr>
            <a:xfrm>
              <a:off x="6372225" y="5708650"/>
              <a:ext cx="1429880" cy="61298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700">
                  <a:solidFill>
                    <a:schemeClr val="dk1"/>
                  </a:solidFill>
                  <a:latin typeface="Arial"/>
                  <a:ea typeface="Arial"/>
                  <a:cs typeface="Arial"/>
                  <a:sym typeface="Arial"/>
                </a:rPr>
                <a:t>Food (units </a:t>
              </a:r>
              <a:endParaRPr/>
            </a:p>
            <a:p>
              <a:pPr indent="0" lvl="0" marL="0" marR="0" rtl="0" algn="l">
                <a:spcBef>
                  <a:spcPts val="0"/>
                </a:spcBef>
                <a:spcAft>
                  <a:spcPts val="0"/>
                </a:spcAft>
                <a:buNone/>
              </a:pPr>
              <a:r>
                <a:rPr b="1" lang="en-US" sz="1700">
                  <a:solidFill>
                    <a:schemeClr val="dk1"/>
                  </a:solidFill>
                  <a:latin typeface="Arial"/>
                  <a:ea typeface="Arial"/>
                  <a:cs typeface="Arial"/>
                  <a:sym typeface="Arial"/>
                </a:rPr>
                <a:t>per month)</a:t>
              </a:r>
              <a:endParaRPr/>
            </a:p>
          </p:txBody>
        </p:sp>
        <p:sp>
          <p:nvSpPr>
            <p:cNvPr id="496" name="Google Shape;496;p11"/>
            <p:cNvSpPr/>
            <p:nvPr/>
          </p:nvSpPr>
          <p:spPr>
            <a:xfrm>
              <a:off x="1404062" y="1517650"/>
              <a:ext cx="747001" cy="92076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Price</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of </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food</a:t>
              </a:r>
              <a:endParaRPr/>
            </a:p>
          </p:txBody>
        </p:sp>
        <p:cxnSp>
          <p:nvCxnSpPr>
            <p:cNvPr id="497" name="Google Shape;497;p11"/>
            <p:cNvCxnSpPr/>
            <p:nvPr/>
          </p:nvCxnSpPr>
          <p:spPr>
            <a:xfrm>
              <a:off x="2224088" y="6019800"/>
              <a:ext cx="4240212" cy="0"/>
            </a:xfrm>
            <a:prstGeom prst="straightConnector1">
              <a:avLst/>
            </a:prstGeom>
            <a:noFill/>
            <a:ln cap="flat" cmpd="sng" w="25400">
              <a:solidFill>
                <a:schemeClr val="dk1"/>
              </a:solidFill>
              <a:prstDash val="solid"/>
              <a:round/>
              <a:headEnd len="med" w="med" type="none"/>
              <a:tailEnd len="med" w="med" type="none"/>
            </a:ln>
          </p:spPr>
        </p:cxnSp>
      </p:grpSp>
      <p:sp>
        <p:nvSpPr>
          <p:cNvPr id="498" name="Google Shape;498;p11"/>
          <p:cNvSpPr/>
          <p:nvPr/>
        </p:nvSpPr>
        <p:spPr>
          <a:xfrm>
            <a:off x="6288235" y="2100628"/>
            <a:ext cx="3001963" cy="2059538"/>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An increase in income, from </a:t>
            </a:r>
            <a:r>
              <a:rPr b="1" lang="en-US" sz="1600">
                <a:solidFill>
                  <a:srgbClr val="FF0000"/>
                </a:solidFill>
                <a:latin typeface="Arial"/>
                <a:ea typeface="Arial"/>
                <a:cs typeface="Arial"/>
                <a:sym typeface="Arial"/>
              </a:rPr>
              <a:t>$10 </a:t>
            </a:r>
            <a:r>
              <a:rPr b="1" lang="en-US" sz="1600">
                <a:solidFill>
                  <a:schemeClr val="dk1"/>
                </a:solidFill>
                <a:latin typeface="Arial"/>
                <a:ea typeface="Arial"/>
                <a:cs typeface="Arial"/>
                <a:sym typeface="Arial"/>
              </a:rPr>
              <a:t>to </a:t>
            </a:r>
            <a:r>
              <a:rPr b="1" lang="en-US" sz="1600">
                <a:solidFill>
                  <a:srgbClr val="0070C0"/>
                </a:solidFill>
                <a:latin typeface="Arial"/>
                <a:ea typeface="Arial"/>
                <a:cs typeface="Arial"/>
                <a:sym typeface="Arial"/>
              </a:rPr>
              <a:t>$20</a:t>
            </a:r>
            <a:r>
              <a:rPr b="1" lang="en-US" sz="1600">
                <a:solidFill>
                  <a:schemeClr val="dk1"/>
                </a:solidFill>
                <a:latin typeface="Arial"/>
                <a:ea typeface="Arial"/>
                <a:cs typeface="Arial"/>
                <a:sym typeface="Arial"/>
              </a:rPr>
              <a:t> to </a:t>
            </a:r>
            <a:r>
              <a:rPr b="1" lang="en-US" sz="1600">
                <a:solidFill>
                  <a:srgbClr val="009900"/>
                </a:solidFill>
                <a:latin typeface="Arial"/>
                <a:ea typeface="Arial"/>
                <a:cs typeface="Arial"/>
                <a:sym typeface="Arial"/>
              </a:rPr>
              <a:t>$30</a:t>
            </a:r>
            <a:r>
              <a:rPr b="1" lang="en-US" sz="1600">
                <a:solidFill>
                  <a:schemeClr val="dk1"/>
                </a:solidFill>
                <a:latin typeface="Arial"/>
                <a:ea typeface="Arial"/>
                <a:cs typeface="Arial"/>
                <a:sym typeface="Arial"/>
              </a:rPr>
              <a:t>, with the prices fixed, </a:t>
            </a:r>
            <a:r>
              <a:rPr b="1" lang="en-US" sz="1600" u="sng">
                <a:solidFill>
                  <a:srgbClr val="C00000"/>
                </a:solidFill>
                <a:latin typeface="Arial"/>
                <a:ea typeface="Arial"/>
                <a:cs typeface="Arial"/>
                <a:sym typeface="Arial"/>
              </a:rPr>
              <a:t>shifts</a:t>
            </a:r>
            <a:r>
              <a:rPr b="1" lang="en-US" sz="1600">
                <a:solidFill>
                  <a:schemeClr val="dk1"/>
                </a:solidFill>
                <a:latin typeface="Arial"/>
                <a:ea typeface="Arial"/>
                <a:cs typeface="Arial"/>
                <a:sym typeface="Arial"/>
              </a:rPr>
              <a:t> the consumer’s demand curve to the right as well.  </a:t>
            </a:r>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For example, more food is consumed at the same price</a:t>
            </a:r>
            <a:endParaRPr/>
          </a:p>
        </p:txBody>
      </p:sp>
      <p:sp>
        <p:nvSpPr>
          <p:cNvPr id="499" name="Google Shape;499;p11"/>
          <p:cNvSpPr/>
          <p:nvPr/>
        </p:nvSpPr>
        <p:spPr>
          <a:xfrm>
            <a:off x="643097" y="4003005"/>
            <a:ext cx="823945"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$1.00</a:t>
            </a:r>
            <a:endParaRPr/>
          </a:p>
        </p:txBody>
      </p:sp>
      <p:cxnSp>
        <p:nvCxnSpPr>
          <p:cNvPr id="500" name="Google Shape;500;p11"/>
          <p:cNvCxnSpPr/>
          <p:nvPr/>
        </p:nvCxnSpPr>
        <p:spPr>
          <a:xfrm>
            <a:off x="1500346" y="4236366"/>
            <a:ext cx="3783012" cy="0"/>
          </a:xfrm>
          <a:prstGeom prst="straightConnector1">
            <a:avLst/>
          </a:prstGeom>
          <a:noFill/>
          <a:ln cap="flat" cmpd="sng" w="38100">
            <a:solidFill>
              <a:srgbClr val="5F5F5F"/>
            </a:solidFill>
            <a:prstDash val="solid"/>
            <a:round/>
            <a:headEnd len="med" w="med" type="none"/>
            <a:tailEnd len="med" w="med" type="none"/>
          </a:ln>
        </p:spPr>
      </p:cxnSp>
      <p:grpSp>
        <p:nvGrpSpPr>
          <p:cNvPr id="501" name="Google Shape;501;p11"/>
          <p:cNvGrpSpPr/>
          <p:nvPr/>
        </p:nvGrpSpPr>
        <p:grpSpPr>
          <a:xfrm>
            <a:off x="1635283" y="3550566"/>
            <a:ext cx="3130550" cy="2743200"/>
            <a:chOff x="2359025" y="3048000"/>
            <a:chExt cx="3131299" cy="2743275"/>
          </a:xfrm>
        </p:grpSpPr>
        <p:sp>
          <p:nvSpPr>
            <p:cNvPr id="502" name="Google Shape;502;p11"/>
            <p:cNvSpPr/>
            <p:nvPr/>
          </p:nvSpPr>
          <p:spPr>
            <a:xfrm>
              <a:off x="2359025" y="3048000"/>
              <a:ext cx="2673350" cy="2289175"/>
            </a:xfrm>
            <a:custGeom>
              <a:rect b="b" l="l" r="r" t="t"/>
              <a:pathLst>
                <a:path extrusionOk="0" h="1442" w="1684">
                  <a:moveTo>
                    <a:pt x="0" y="0"/>
                  </a:moveTo>
                  <a:lnTo>
                    <a:pt x="152" y="220"/>
                  </a:lnTo>
                  <a:lnTo>
                    <a:pt x="309" y="435"/>
                  </a:lnTo>
                  <a:lnTo>
                    <a:pt x="390" y="538"/>
                  </a:lnTo>
                  <a:lnTo>
                    <a:pt x="481" y="640"/>
                  </a:lnTo>
                  <a:lnTo>
                    <a:pt x="573" y="737"/>
                  </a:lnTo>
                  <a:lnTo>
                    <a:pt x="674" y="828"/>
                  </a:lnTo>
                  <a:lnTo>
                    <a:pt x="780" y="914"/>
                  </a:lnTo>
                  <a:lnTo>
                    <a:pt x="897" y="1000"/>
                  </a:lnTo>
                  <a:lnTo>
                    <a:pt x="1019" y="1081"/>
                  </a:lnTo>
                  <a:lnTo>
                    <a:pt x="1146" y="1156"/>
                  </a:lnTo>
                  <a:lnTo>
                    <a:pt x="1409" y="1301"/>
                  </a:lnTo>
                  <a:lnTo>
                    <a:pt x="1683" y="1441"/>
                  </a:lnTo>
                </a:path>
              </a:pathLst>
            </a:custGeom>
            <a:noFill/>
            <a:ln cap="rnd" cmpd="sng" w="50800">
              <a:solidFill>
                <a:srgbClr val="FF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03" name="Google Shape;503;p11"/>
            <p:cNvSpPr/>
            <p:nvPr/>
          </p:nvSpPr>
          <p:spPr>
            <a:xfrm>
              <a:off x="5084763" y="5291138"/>
              <a:ext cx="405561" cy="50013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D</a:t>
              </a:r>
              <a:r>
                <a:rPr b="1" baseline="-25000" i="1" lang="en-US" sz="1600">
                  <a:solidFill>
                    <a:schemeClr val="dk1"/>
                  </a:solidFill>
                  <a:latin typeface="Arial"/>
                  <a:ea typeface="Arial"/>
                  <a:cs typeface="Arial"/>
                  <a:sym typeface="Arial"/>
                </a:rPr>
                <a:t>1</a:t>
              </a:r>
              <a:endParaRPr/>
            </a:p>
            <a:p>
              <a:pPr indent="0" lvl="0" marL="0" marR="0" rtl="0" algn="l">
                <a:spcBef>
                  <a:spcPts val="0"/>
                </a:spcBef>
                <a:spcAft>
                  <a:spcPts val="0"/>
                </a:spcAft>
                <a:buNone/>
              </a:pPr>
              <a:r>
                <a:t/>
              </a:r>
              <a:endParaRPr b="1" baseline="-25000" i="1" sz="1600">
                <a:solidFill>
                  <a:schemeClr val="dk1"/>
                </a:solidFill>
                <a:latin typeface="Arial"/>
                <a:ea typeface="Arial"/>
                <a:cs typeface="Arial"/>
                <a:sym typeface="Arial"/>
              </a:endParaRPr>
            </a:p>
          </p:txBody>
        </p:sp>
      </p:grpSp>
      <p:grpSp>
        <p:nvGrpSpPr>
          <p:cNvPr id="504" name="Google Shape;504;p11"/>
          <p:cNvGrpSpPr/>
          <p:nvPr/>
        </p:nvGrpSpPr>
        <p:grpSpPr>
          <a:xfrm>
            <a:off x="1938497" y="3864891"/>
            <a:ext cx="549357" cy="2993108"/>
            <a:chOff x="2662238" y="3362325"/>
            <a:chExt cx="549357" cy="2993108"/>
          </a:xfrm>
        </p:grpSpPr>
        <p:sp>
          <p:nvSpPr>
            <p:cNvPr id="505" name="Google Shape;505;p11"/>
            <p:cNvSpPr/>
            <p:nvPr/>
          </p:nvSpPr>
          <p:spPr>
            <a:xfrm>
              <a:off x="2662238" y="5957888"/>
              <a:ext cx="325411"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4</a:t>
              </a:r>
              <a:endParaRPr/>
            </a:p>
          </p:txBody>
        </p:sp>
        <p:cxnSp>
          <p:nvCxnSpPr>
            <p:cNvPr id="506" name="Google Shape;506;p11"/>
            <p:cNvCxnSpPr/>
            <p:nvPr/>
          </p:nvCxnSpPr>
          <p:spPr>
            <a:xfrm>
              <a:off x="2819400" y="3748088"/>
              <a:ext cx="0" cy="2259013"/>
            </a:xfrm>
            <a:prstGeom prst="straightConnector1">
              <a:avLst/>
            </a:prstGeom>
            <a:noFill/>
            <a:ln cap="flat" cmpd="sng" w="25400">
              <a:solidFill>
                <a:schemeClr val="dk1"/>
              </a:solidFill>
              <a:prstDash val="dash"/>
              <a:round/>
              <a:headEnd len="med" w="med" type="none"/>
              <a:tailEnd len="med" w="med" type="none"/>
            </a:ln>
          </p:spPr>
        </p:cxnSp>
        <p:sp>
          <p:nvSpPr>
            <p:cNvPr id="507" name="Google Shape;507;p11"/>
            <p:cNvSpPr/>
            <p:nvPr/>
          </p:nvSpPr>
          <p:spPr>
            <a:xfrm>
              <a:off x="2743200" y="3657600"/>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08" name="Google Shape;508;p11"/>
            <p:cNvSpPr/>
            <p:nvPr/>
          </p:nvSpPr>
          <p:spPr>
            <a:xfrm>
              <a:off x="2874963" y="3362325"/>
              <a:ext cx="336632"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E</a:t>
              </a:r>
              <a:endParaRPr/>
            </a:p>
          </p:txBody>
        </p:sp>
      </p:grpSp>
      <p:sp>
        <p:nvSpPr>
          <p:cNvPr id="509" name="Google Shape;509;p11"/>
          <p:cNvSpPr/>
          <p:nvPr/>
        </p:nvSpPr>
        <p:spPr>
          <a:xfrm>
            <a:off x="2700496" y="6460455"/>
            <a:ext cx="468078"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10</a:t>
            </a:r>
            <a:endParaRPr/>
          </a:p>
        </p:txBody>
      </p:sp>
      <p:cxnSp>
        <p:nvCxnSpPr>
          <p:cNvPr id="510" name="Google Shape;510;p11"/>
          <p:cNvCxnSpPr/>
          <p:nvPr/>
        </p:nvCxnSpPr>
        <p:spPr>
          <a:xfrm rot="10800000">
            <a:off x="2933858" y="4225254"/>
            <a:ext cx="0" cy="2309812"/>
          </a:xfrm>
          <a:prstGeom prst="straightConnector1">
            <a:avLst/>
          </a:prstGeom>
          <a:noFill/>
          <a:ln cap="flat" cmpd="sng" w="25400">
            <a:solidFill>
              <a:schemeClr val="dk1"/>
            </a:solidFill>
            <a:prstDash val="dash"/>
            <a:round/>
            <a:headEnd len="med" w="med" type="none"/>
            <a:tailEnd len="med" w="med" type="none"/>
          </a:ln>
        </p:spPr>
      </p:cxnSp>
      <p:grpSp>
        <p:nvGrpSpPr>
          <p:cNvPr id="511" name="Google Shape;511;p11"/>
          <p:cNvGrpSpPr/>
          <p:nvPr/>
        </p:nvGrpSpPr>
        <p:grpSpPr>
          <a:xfrm>
            <a:off x="2170272" y="3247355"/>
            <a:ext cx="2992437" cy="2536825"/>
            <a:chOff x="2894013" y="2744788"/>
            <a:chExt cx="2992437" cy="2536825"/>
          </a:xfrm>
        </p:grpSpPr>
        <p:sp>
          <p:nvSpPr>
            <p:cNvPr id="512" name="Google Shape;512;p11"/>
            <p:cNvSpPr/>
            <p:nvPr/>
          </p:nvSpPr>
          <p:spPr>
            <a:xfrm>
              <a:off x="2894013" y="2744788"/>
              <a:ext cx="2671762" cy="2287588"/>
            </a:xfrm>
            <a:custGeom>
              <a:rect b="b" l="l" r="r" t="t"/>
              <a:pathLst>
                <a:path extrusionOk="0" h="1441" w="1683">
                  <a:moveTo>
                    <a:pt x="0" y="0"/>
                  </a:moveTo>
                  <a:lnTo>
                    <a:pt x="151" y="218"/>
                  </a:lnTo>
                  <a:lnTo>
                    <a:pt x="302" y="436"/>
                  </a:lnTo>
                  <a:lnTo>
                    <a:pt x="387" y="537"/>
                  </a:lnTo>
                  <a:lnTo>
                    <a:pt x="476" y="639"/>
                  </a:lnTo>
                  <a:lnTo>
                    <a:pt x="572" y="735"/>
                  </a:lnTo>
                  <a:lnTo>
                    <a:pt x="673" y="826"/>
                  </a:lnTo>
                  <a:lnTo>
                    <a:pt x="779" y="913"/>
                  </a:lnTo>
                  <a:lnTo>
                    <a:pt x="897" y="999"/>
                  </a:lnTo>
                  <a:lnTo>
                    <a:pt x="1020" y="1080"/>
                  </a:lnTo>
                  <a:lnTo>
                    <a:pt x="1144" y="1156"/>
                  </a:lnTo>
                  <a:lnTo>
                    <a:pt x="1413" y="1298"/>
                  </a:lnTo>
                  <a:lnTo>
                    <a:pt x="1682" y="1440"/>
                  </a:lnTo>
                </a:path>
              </a:pathLst>
            </a:custGeom>
            <a:noFill/>
            <a:ln cap="rnd" cmpd="sng" w="50800">
              <a:solidFill>
                <a:srgbClr val="00B0F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13" name="Google Shape;513;p11"/>
            <p:cNvSpPr/>
            <p:nvPr/>
          </p:nvSpPr>
          <p:spPr>
            <a:xfrm>
              <a:off x="5481638" y="4948238"/>
              <a:ext cx="404812" cy="33337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D</a:t>
              </a:r>
              <a:r>
                <a:rPr b="1" baseline="-25000" i="1" lang="en-US" sz="1600">
                  <a:solidFill>
                    <a:schemeClr val="dk1"/>
                  </a:solidFill>
                  <a:latin typeface="Arial"/>
                  <a:ea typeface="Arial"/>
                  <a:cs typeface="Arial"/>
                  <a:sym typeface="Arial"/>
                </a:rPr>
                <a:t>2</a:t>
              </a:r>
              <a:endParaRPr/>
            </a:p>
          </p:txBody>
        </p:sp>
      </p:grpSp>
      <p:sp>
        <p:nvSpPr>
          <p:cNvPr id="514" name="Google Shape;514;p11"/>
          <p:cNvSpPr/>
          <p:nvPr/>
        </p:nvSpPr>
        <p:spPr>
          <a:xfrm>
            <a:off x="2857658" y="4160166"/>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15" name="Google Shape;515;p11"/>
          <p:cNvSpPr/>
          <p:nvPr/>
        </p:nvSpPr>
        <p:spPr>
          <a:xfrm>
            <a:off x="2929096" y="3864892"/>
            <a:ext cx="362280"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G</a:t>
            </a:r>
            <a:endParaRPr/>
          </a:p>
        </p:txBody>
      </p:sp>
      <p:sp>
        <p:nvSpPr>
          <p:cNvPr id="516" name="Google Shape;516;p11"/>
          <p:cNvSpPr/>
          <p:nvPr/>
        </p:nvSpPr>
        <p:spPr>
          <a:xfrm>
            <a:off x="3538696" y="6460455"/>
            <a:ext cx="468078"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16</a:t>
            </a:r>
            <a:endParaRPr b="1" sz="2000">
              <a:solidFill>
                <a:srgbClr val="FF3300"/>
              </a:solidFill>
              <a:latin typeface="Arial"/>
              <a:ea typeface="Arial"/>
              <a:cs typeface="Arial"/>
              <a:sym typeface="Arial"/>
            </a:endParaRPr>
          </a:p>
        </p:txBody>
      </p:sp>
      <p:cxnSp>
        <p:nvCxnSpPr>
          <p:cNvPr id="517" name="Google Shape;517;p11"/>
          <p:cNvCxnSpPr/>
          <p:nvPr/>
        </p:nvCxnSpPr>
        <p:spPr>
          <a:xfrm rot="10800000">
            <a:off x="3772058" y="4225254"/>
            <a:ext cx="0" cy="2309812"/>
          </a:xfrm>
          <a:prstGeom prst="straightConnector1">
            <a:avLst/>
          </a:prstGeom>
          <a:noFill/>
          <a:ln cap="flat" cmpd="sng" w="25400">
            <a:solidFill>
              <a:schemeClr val="dk1"/>
            </a:solidFill>
            <a:prstDash val="dash"/>
            <a:round/>
            <a:headEnd len="med" w="med" type="none"/>
            <a:tailEnd len="med" w="med" type="none"/>
          </a:ln>
        </p:spPr>
      </p:cxnSp>
      <p:grpSp>
        <p:nvGrpSpPr>
          <p:cNvPr id="518" name="Google Shape;518;p11"/>
          <p:cNvGrpSpPr/>
          <p:nvPr/>
        </p:nvGrpSpPr>
        <p:grpSpPr>
          <a:xfrm>
            <a:off x="2629058" y="2867941"/>
            <a:ext cx="3067050" cy="2535238"/>
            <a:chOff x="3352800" y="2365375"/>
            <a:chExt cx="3067051" cy="2535238"/>
          </a:xfrm>
        </p:grpSpPr>
        <p:sp>
          <p:nvSpPr>
            <p:cNvPr id="519" name="Google Shape;519;p11"/>
            <p:cNvSpPr/>
            <p:nvPr/>
          </p:nvSpPr>
          <p:spPr>
            <a:xfrm>
              <a:off x="3352800" y="2365375"/>
              <a:ext cx="2670175" cy="2286000"/>
            </a:xfrm>
            <a:custGeom>
              <a:rect b="b" l="l" r="r" t="t"/>
              <a:pathLst>
                <a:path extrusionOk="0" h="1440" w="1682">
                  <a:moveTo>
                    <a:pt x="0" y="0"/>
                  </a:moveTo>
                  <a:lnTo>
                    <a:pt x="146" y="221"/>
                  </a:lnTo>
                  <a:lnTo>
                    <a:pt x="303" y="431"/>
                  </a:lnTo>
                  <a:lnTo>
                    <a:pt x="479" y="638"/>
                  </a:lnTo>
                  <a:lnTo>
                    <a:pt x="570" y="731"/>
                  </a:lnTo>
                  <a:lnTo>
                    <a:pt x="674" y="825"/>
                  </a:lnTo>
                  <a:lnTo>
                    <a:pt x="783" y="914"/>
                  </a:lnTo>
                  <a:lnTo>
                    <a:pt x="898" y="998"/>
                  </a:lnTo>
                  <a:lnTo>
                    <a:pt x="1147" y="1153"/>
                  </a:lnTo>
                  <a:lnTo>
                    <a:pt x="1408" y="1298"/>
                  </a:lnTo>
                  <a:lnTo>
                    <a:pt x="1681" y="1439"/>
                  </a:lnTo>
                </a:path>
              </a:pathLst>
            </a:custGeom>
            <a:noFill/>
            <a:ln cap="rnd" cmpd="sng" w="50800">
              <a:solidFill>
                <a:srgbClr val="0099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20" name="Google Shape;520;p11"/>
            <p:cNvSpPr/>
            <p:nvPr/>
          </p:nvSpPr>
          <p:spPr>
            <a:xfrm>
              <a:off x="6015038" y="4567238"/>
              <a:ext cx="404813" cy="33337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D</a:t>
              </a:r>
              <a:r>
                <a:rPr b="1" baseline="-25000" i="1" lang="en-US" sz="1600">
                  <a:solidFill>
                    <a:schemeClr val="dk1"/>
                  </a:solidFill>
                  <a:latin typeface="Arial"/>
                  <a:ea typeface="Arial"/>
                  <a:cs typeface="Arial"/>
                  <a:sym typeface="Arial"/>
                </a:rPr>
                <a:t>3</a:t>
              </a:r>
              <a:endParaRPr/>
            </a:p>
          </p:txBody>
        </p:sp>
      </p:grpSp>
      <p:sp>
        <p:nvSpPr>
          <p:cNvPr id="521" name="Google Shape;521;p11"/>
          <p:cNvSpPr/>
          <p:nvPr/>
        </p:nvSpPr>
        <p:spPr>
          <a:xfrm>
            <a:off x="3695858" y="4160166"/>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22" name="Google Shape;522;p11"/>
          <p:cNvSpPr/>
          <p:nvPr/>
        </p:nvSpPr>
        <p:spPr>
          <a:xfrm>
            <a:off x="3767296" y="3864892"/>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H</a:t>
            </a:r>
            <a:endParaRPr/>
          </a:p>
        </p:txBody>
      </p:sp>
      <p:sp>
        <p:nvSpPr>
          <p:cNvPr id="523" name="Google Shape;523;p11"/>
          <p:cNvSpPr/>
          <p:nvPr/>
        </p:nvSpPr>
        <p:spPr>
          <a:xfrm>
            <a:off x="5277009" y="5457154"/>
            <a:ext cx="2659063" cy="7048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u="sng">
                <a:solidFill>
                  <a:srgbClr val="FF0000"/>
                </a:solidFill>
                <a:latin typeface="Arial"/>
                <a:ea typeface="Arial"/>
                <a:cs typeface="Arial"/>
                <a:sym typeface="Arial"/>
              </a:rPr>
              <a:t>Shift</a:t>
            </a:r>
            <a:r>
              <a:rPr b="1" lang="en-US" sz="2000">
                <a:solidFill>
                  <a:schemeClr val="dk1"/>
                </a:solidFill>
                <a:latin typeface="Arial"/>
                <a:ea typeface="Arial"/>
                <a:cs typeface="Arial"/>
                <a:sym typeface="Arial"/>
              </a:rPr>
              <a:t> in the Demand </a:t>
            </a:r>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Curve </a:t>
            </a:r>
            <a:r>
              <a:rPr b="1" lang="en-US" sz="2000">
                <a:solidFill>
                  <a:srgbClr val="FF0000"/>
                </a:solidFill>
                <a:latin typeface="Arial"/>
                <a:ea typeface="Arial"/>
                <a:cs typeface="Arial"/>
                <a:sym typeface="Arial"/>
              </a:rPr>
              <a:t>for Food</a:t>
            </a:r>
            <a:endParaRPr/>
          </a:p>
        </p:txBody>
      </p:sp>
      <p:sp>
        <p:nvSpPr>
          <p:cNvPr id="524" name="Google Shape;524;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25" name="Google Shape;525;p11"/>
          <p:cNvPicPr preferRelativeResize="0"/>
          <p:nvPr/>
        </p:nvPicPr>
        <p:blipFill rotWithShape="1">
          <a:blip r:embed="rId3">
            <a:alphaModFix/>
          </a:blip>
          <a:srcRect b="0" l="0" r="0" t="0"/>
          <a:stretch/>
        </p:blipFill>
        <p:spPr>
          <a:xfrm>
            <a:off x="10556717" y="4962070"/>
            <a:ext cx="1651000" cy="1895929"/>
          </a:xfrm>
          <a:prstGeom prst="rect">
            <a:avLst/>
          </a:prstGeom>
          <a:noFill/>
          <a:ln>
            <a:noFill/>
          </a:ln>
        </p:spPr>
      </p:pic>
      <p:sp>
        <p:nvSpPr>
          <p:cNvPr id="526" name="Google Shape;526;p11"/>
          <p:cNvSpPr/>
          <p:nvPr/>
        </p:nvSpPr>
        <p:spPr>
          <a:xfrm>
            <a:off x="7879068" y="5070393"/>
            <a:ext cx="2145174" cy="1555831"/>
          </a:xfrm>
          <a:prstGeom prst="wedgeRoundRectCallout">
            <a:avLst>
              <a:gd fmla="val 77302" name="adj1"/>
              <a:gd fmla="val -31568" name="adj2"/>
              <a:gd fmla="val 16667" name="adj3"/>
            </a:avLst>
          </a:prstGeom>
          <a:solidFill>
            <a:schemeClr val="accent1"/>
          </a:solidFill>
          <a:ln cap="flat" cmpd="sng" w="127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highlight>
                  <a:srgbClr val="FFFF00"/>
                </a:highlight>
                <a:latin typeface="Trebuchet MS"/>
                <a:ea typeface="Trebuchet MS"/>
                <a:cs typeface="Trebuchet MS"/>
                <a:sym typeface="Trebuchet MS"/>
              </a:rPr>
              <a:t>@u: What other economic factors will change demand?</a:t>
            </a:r>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2"/>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Different types of goods</a:t>
            </a:r>
            <a:endParaRPr/>
          </a:p>
        </p:txBody>
      </p:sp>
      <p:sp>
        <p:nvSpPr>
          <p:cNvPr id="532" name="Google Shape;5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Income consumption curves “normally” slope upwards</a:t>
            </a:r>
            <a:endParaRPr/>
          </a:p>
        </p:txBody>
      </p:sp>
      <p:sp>
        <p:nvSpPr>
          <p:cNvPr id="542" name="Google Shape;542;p1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Income Changes</a:t>
            </a:r>
            <a:endParaRPr/>
          </a:p>
          <a:p>
            <a:pPr indent="-165100" lvl="1" marL="685800" rtl="0" algn="l">
              <a:lnSpc>
                <a:spcPct val="90000"/>
              </a:lnSpc>
              <a:spcBef>
                <a:spcPts val="500"/>
              </a:spcBef>
              <a:spcAft>
                <a:spcPts val="0"/>
              </a:spcAft>
              <a:buClr>
                <a:schemeClr val="dk1"/>
              </a:buClr>
              <a:buSzPts val="1000"/>
              <a:buNone/>
            </a:pPr>
            <a:r>
              <a:t/>
            </a:r>
            <a:endParaRPr sz="1000"/>
          </a:p>
          <a:p>
            <a:pPr indent="-228600" lvl="1" marL="685800" rtl="0" algn="l">
              <a:lnSpc>
                <a:spcPct val="90000"/>
              </a:lnSpc>
              <a:spcBef>
                <a:spcPts val="500"/>
              </a:spcBef>
              <a:spcAft>
                <a:spcPts val="0"/>
              </a:spcAft>
              <a:buClr>
                <a:schemeClr val="dk1"/>
              </a:buClr>
              <a:buSzPts val="2000"/>
              <a:buChar char="•"/>
            </a:pPr>
            <a:r>
              <a:rPr lang="en-US"/>
              <a:t>When the </a:t>
            </a:r>
            <a:r>
              <a:rPr b="1" lang="en-US">
                <a:solidFill>
                  <a:srgbClr val="FF0000"/>
                </a:solidFill>
              </a:rPr>
              <a:t>income-consumption curve has a positive slope</a:t>
            </a:r>
            <a:r>
              <a:rPr lang="en-US"/>
              <a:t>:</a:t>
            </a:r>
            <a:endParaRPr/>
          </a:p>
          <a:p>
            <a:pPr indent="-165100" lvl="2" marL="1143000" rtl="0" algn="l">
              <a:lnSpc>
                <a:spcPct val="90000"/>
              </a:lnSpc>
              <a:spcBef>
                <a:spcPts val="500"/>
              </a:spcBef>
              <a:spcAft>
                <a:spcPts val="0"/>
              </a:spcAft>
              <a:buClr>
                <a:schemeClr val="dk1"/>
              </a:buClr>
              <a:buSzPts val="1000"/>
              <a:buNone/>
            </a:pPr>
            <a:r>
              <a:t/>
            </a:r>
            <a:endParaRPr sz="1000"/>
          </a:p>
          <a:p>
            <a:pPr indent="-228600" lvl="2" marL="1143000" rtl="0" algn="l">
              <a:lnSpc>
                <a:spcPct val="90000"/>
              </a:lnSpc>
              <a:spcBef>
                <a:spcPts val="500"/>
              </a:spcBef>
              <a:spcAft>
                <a:spcPts val="0"/>
              </a:spcAft>
              <a:buClr>
                <a:schemeClr val="dk1"/>
              </a:buClr>
              <a:buSzPts val="1800"/>
              <a:buChar char="•"/>
            </a:pPr>
            <a:r>
              <a:rPr lang="en-US"/>
              <a:t>The </a:t>
            </a:r>
            <a:r>
              <a:rPr lang="en-US" u="sng">
                <a:solidFill>
                  <a:srgbClr val="FF0000"/>
                </a:solidFill>
              </a:rPr>
              <a:t>quantity demanded</a:t>
            </a:r>
            <a:r>
              <a:rPr lang="en-US">
                <a:solidFill>
                  <a:srgbClr val="FF0000"/>
                </a:solidFill>
              </a:rPr>
              <a:t> increases with income</a:t>
            </a:r>
            <a:r>
              <a:rPr lang="en-US"/>
              <a:t>.</a:t>
            </a:r>
            <a:endParaRPr/>
          </a:p>
          <a:p>
            <a:pPr indent="-165100" lvl="2" marL="1143000" rtl="0" algn="l">
              <a:lnSpc>
                <a:spcPct val="90000"/>
              </a:lnSpc>
              <a:spcBef>
                <a:spcPts val="500"/>
              </a:spcBef>
              <a:spcAft>
                <a:spcPts val="0"/>
              </a:spcAft>
              <a:buClr>
                <a:schemeClr val="dk1"/>
              </a:buClr>
              <a:buSzPts val="1000"/>
              <a:buNone/>
            </a:pPr>
            <a:r>
              <a:t/>
            </a:r>
            <a:endParaRPr sz="1000"/>
          </a:p>
          <a:p>
            <a:pPr indent="-228600" lvl="2" marL="1143000" rtl="0" algn="l">
              <a:lnSpc>
                <a:spcPct val="90000"/>
              </a:lnSpc>
              <a:spcBef>
                <a:spcPts val="500"/>
              </a:spcBef>
              <a:spcAft>
                <a:spcPts val="0"/>
              </a:spcAft>
              <a:buClr>
                <a:schemeClr val="dk1"/>
              </a:buClr>
              <a:buSzPts val="1800"/>
              <a:buChar char="•"/>
            </a:pPr>
            <a:r>
              <a:rPr lang="en-US"/>
              <a:t>The </a:t>
            </a:r>
            <a:r>
              <a:rPr b="1" lang="en-US" u="sng">
                <a:solidFill>
                  <a:srgbClr val="FF0000"/>
                </a:solidFill>
              </a:rPr>
              <a:t>income elasticity of demand </a:t>
            </a:r>
            <a:r>
              <a:rPr lang="en-US">
                <a:solidFill>
                  <a:srgbClr val="FF0000"/>
                </a:solidFill>
              </a:rPr>
              <a:t>is positive</a:t>
            </a:r>
            <a:r>
              <a:rPr lang="en-US"/>
              <a:t>.</a:t>
            </a:r>
            <a:endParaRPr/>
          </a:p>
          <a:p>
            <a:pPr indent="-165100" lvl="2" marL="1143000" rtl="0" algn="l">
              <a:lnSpc>
                <a:spcPct val="90000"/>
              </a:lnSpc>
              <a:spcBef>
                <a:spcPts val="500"/>
              </a:spcBef>
              <a:spcAft>
                <a:spcPts val="0"/>
              </a:spcAft>
              <a:buClr>
                <a:schemeClr val="dk1"/>
              </a:buClr>
              <a:buSzPts val="1000"/>
              <a:buNone/>
            </a:pPr>
            <a:r>
              <a:t/>
            </a:r>
            <a:endParaRPr sz="1000"/>
          </a:p>
          <a:p>
            <a:pPr indent="-228600" lvl="2" marL="1143000" rtl="0" algn="l">
              <a:lnSpc>
                <a:spcPct val="90000"/>
              </a:lnSpc>
              <a:spcBef>
                <a:spcPts val="500"/>
              </a:spcBef>
              <a:spcAft>
                <a:spcPts val="0"/>
              </a:spcAft>
              <a:buClr>
                <a:schemeClr val="dk1"/>
              </a:buClr>
              <a:buSzPts val="1800"/>
              <a:buChar char="•"/>
            </a:pPr>
            <a:r>
              <a:rPr lang="en-US"/>
              <a:t>The good is a </a:t>
            </a:r>
            <a:r>
              <a:rPr b="1" lang="en-US">
                <a:solidFill>
                  <a:srgbClr val="8D7DFF"/>
                </a:solidFill>
              </a:rPr>
              <a:t>normal good</a:t>
            </a:r>
            <a:r>
              <a:rPr lang="en-US"/>
              <a:t>.</a:t>
            </a:r>
            <a:endParaRPr/>
          </a:p>
        </p:txBody>
      </p:sp>
      <p:sp>
        <p:nvSpPr>
          <p:cNvPr id="543" name="Google Shape;543;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But some income consumption curves slope downwards</a:t>
            </a:r>
            <a:endParaRPr/>
          </a:p>
        </p:txBody>
      </p:sp>
      <p:sp>
        <p:nvSpPr>
          <p:cNvPr id="553" name="Google Shape;553;p14"/>
          <p:cNvSpPr txBox="1"/>
          <p:nvPr>
            <p:ph idx="1" type="body"/>
          </p:nvPr>
        </p:nvSpPr>
        <p:spPr>
          <a:xfrm>
            <a:off x="773383" y="2276510"/>
            <a:ext cx="7313612"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Income Changes</a:t>
            </a:r>
            <a:endParaRPr/>
          </a:p>
          <a:p>
            <a:pPr indent="-165100" lvl="1" marL="685800" rtl="0" algn="l">
              <a:lnSpc>
                <a:spcPct val="90000"/>
              </a:lnSpc>
              <a:spcBef>
                <a:spcPts val="500"/>
              </a:spcBef>
              <a:spcAft>
                <a:spcPts val="0"/>
              </a:spcAft>
              <a:buClr>
                <a:schemeClr val="dk1"/>
              </a:buClr>
              <a:buSzPts val="1000"/>
              <a:buNone/>
            </a:pPr>
            <a:r>
              <a:t/>
            </a:r>
            <a:endParaRPr sz="1000"/>
          </a:p>
          <a:p>
            <a:pPr indent="-228600" lvl="1" marL="685800" rtl="0" algn="l">
              <a:lnSpc>
                <a:spcPct val="90000"/>
              </a:lnSpc>
              <a:spcBef>
                <a:spcPts val="500"/>
              </a:spcBef>
              <a:spcAft>
                <a:spcPts val="0"/>
              </a:spcAft>
              <a:buClr>
                <a:schemeClr val="dk1"/>
              </a:buClr>
              <a:buSzPts val="2000"/>
              <a:buChar char="•"/>
            </a:pPr>
            <a:r>
              <a:rPr lang="en-US"/>
              <a:t>When the</a:t>
            </a:r>
            <a:r>
              <a:rPr b="1" lang="en-US"/>
              <a:t> </a:t>
            </a:r>
            <a:r>
              <a:rPr b="1" lang="en-US">
                <a:solidFill>
                  <a:srgbClr val="FF0000"/>
                </a:solidFill>
              </a:rPr>
              <a:t>income-consumption curve has a negative slope</a:t>
            </a:r>
            <a:r>
              <a:rPr lang="en-US"/>
              <a:t>:</a:t>
            </a:r>
            <a:endParaRPr/>
          </a:p>
          <a:p>
            <a:pPr indent="-165100" lvl="2" marL="1143000" rtl="0" algn="l">
              <a:lnSpc>
                <a:spcPct val="90000"/>
              </a:lnSpc>
              <a:spcBef>
                <a:spcPts val="500"/>
              </a:spcBef>
              <a:spcAft>
                <a:spcPts val="0"/>
              </a:spcAft>
              <a:buClr>
                <a:schemeClr val="dk1"/>
              </a:buClr>
              <a:buSzPts val="1000"/>
              <a:buNone/>
            </a:pPr>
            <a:r>
              <a:t/>
            </a:r>
            <a:endParaRPr sz="1000"/>
          </a:p>
          <a:p>
            <a:pPr indent="-228600" lvl="2" marL="1143000" rtl="0" algn="l">
              <a:lnSpc>
                <a:spcPct val="90000"/>
              </a:lnSpc>
              <a:spcBef>
                <a:spcPts val="500"/>
              </a:spcBef>
              <a:spcAft>
                <a:spcPts val="0"/>
              </a:spcAft>
              <a:buClr>
                <a:schemeClr val="dk1"/>
              </a:buClr>
              <a:buSzPts val="1800"/>
              <a:buChar char="•"/>
            </a:pPr>
            <a:r>
              <a:rPr lang="en-US"/>
              <a:t>The </a:t>
            </a:r>
            <a:r>
              <a:rPr b="1" lang="en-US">
                <a:solidFill>
                  <a:srgbClr val="FF0000"/>
                </a:solidFill>
              </a:rPr>
              <a:t>quantity demanded decreases with income</a:t>
            </a:r>
            <a:r>
              <a:rPr lang="en-US"/>
              <a:t>.</a:t>
            </a:r>
            <a:endParaRPr/>
          </a:p>
          <a:p>
            <a:pPr indent="-203200" lvl="2" marL="1143000" rtl="0" algn="l">
              <a:lnSpc>
                <a:spcPct val="90000"/>
              </a:lnSpc>
              <a:spcBef>
                <a:spcPts val="500"/>
              </a:spcBef>
              <a:spcAft>
                <a:spcPts val="0"/>
              </a:spcAft>
              <a:buClr>
                <a:schemeClr val="dk1"/>
              </a:buClr>
              <a:buSzPts val="400"/>
              <a:buNone/>
            </a:pPr>
            <a:r>
              <a:t/>
            </a:r>
            <a:endParaRPr sz="400"/>
          </a:p>
          <a:p>
            <a:pPr indent="-228600" lvl="2" marL="1143000" rtl="0" algn="l">
              <a:lnSpc>
                <a:spcPct val="90000"/>
              </a:lnSpc>
              <a:spcBef>
                <a:spcPts val="500"/>
              </a:spcBef>
              <a:spcAft>
                <a:spcPts val="0"/>
              </a:spcAft>
              <a:buClr>
                <a:schemeClr val="dk1"/>
              </a:buClr>
              <a:buSzPts val="1800"/>
              <a:buChar char="•"/>
            </a:pPr>
            <a:r>
              <a:rPr lang="en-US"/>
              <a:t>The </a:t>
            </a:r>
            <a:r>
              <a:rPr lang="en-US">
                <a:solidFill>
                  <a:srgbClr val="FF0000"/>
                </a:solidFill>
              </a:rPr>
              <a:t>income elasticity of demand is negative</a:t>
            </a:r>
            <a:r>
              <a:rPr lang="en-US"/>
              <a:t>.</a:t>
            </a:r>
            <a:endParaRPr/>
          </a:p>
          <a:p>
            <a:pPr indent="-203200" lvl="2" marL="1143000" rtl="0" algn="l">
              <a:lnSpc>
                <a:spcPct val="90000"/>
              </a:lnSpc>
              <a:spcBef>
                <a:spcPts val="500"/>
              </a:spcBef>
              <a:spcAft>
                <a:spcPts val="0"/>
              </a:spcAft>
              <a:buClr>
                <a:schemeClr val="dk1"/>
              </a:buClr>
              <a:buSzPts val="400"/>
              <a:buNone/>
            </a:pPr>
            <a:r>
              <a:t/>
            </a:r>
            <a:endParaRPr sz="400"/>
          </a:p>
          <a:p>
            <a:pPr indent="-228600" lvl="2" marL="1143000" rtl="0" algn="l">
              <a:lnSpc>
                <a:spcPct val="90000"/>
              </a:lnSpc>
              <a:spcBef>
                <a:spcPts val="500"/>
              </a:spcBef>
              <a:spcAft>
                <a:spcPts val="0"/>
              </a:spcAft>
              <a:buClr>
                <a:schemeClr val="dk1"/>
              </a:buClr>
              <a:buSzPts val="1800"/>
              <a:buChar char="•"/>
            </a:pPr>
            <a:r>
              <a:rPr lang="en-US"/>
              <a:t>The good is an </a:t>
            </a:r>
            <a:r>
              <a:rPr lang="en-US">
                <a:solidFill>
                  <a:srgbClr val="FF0000"/>
                </a:solidFill>
              </a:rPr>
              <a:t>inferior</a:t>
            </a:r>
            <a:r>
              <a:rPr lang="en-US"/>
              <a:t> </a:t>
            </a:r>
            <a:r>
              <a:rPr lang="en-US">
                <a:solidFill>
                  <a:srgbClr val="FF0000"/>
                </a:solidFill>
              </a:rPr>
              <a:t>good</a:t>
            </a:r>
            <a:r>
              <a:rPr lang="en-US"/>
              <a:t>.</a:t>
            </a:r>
            <a:endParaRPr/>
          </a:p>
          <a:p>
            <a:pPr indent="0" lvl="2" marL="914400" rtl="0" algn="l">
              <a:lnSpc>
                <a:spcPct val="90000"/>
              </a:lnSpc>
              <a:spcBef>
                <a:spcPts val="500"/>
              </a:spcBef>
              <a:spcAft>
                <a:spcPts val="0"/>
              </a:spcAft>
              <a:buClr>
                <a:schemeClr val="dk1"/>
              </a:buClr>
              <a:buSzPts val="400"/>
              <a:buNone/>
            </a:pPr>
            <a:r>
              <a:t/>
            </a:r>
            <a:endParaRPr sz="400"/>
          </a:p>
          <a:p>
            <a:pPr indent="-228600" lvl="2" marL="1143000" rtl="0" algn="l">
              <a:lnSpc>
                <a:spcPct val="90000"/>
              </a:lnSpc>
              <a:spcBef>
                <a:spcPts val="500"/>
              </a:spcBef>
              <a:spcAft>
                <a:spcPts val="0"/>
              </a:spcAft>
              <a:buClr>
                <a:schemeClr val="dk1"/>
              </a:buClr>
              <a:buSzPts val="1800"/>
              <a:buChar char="•"/>
            </a:pPr>
            <a:r>
              <a:rPr lang="en-US"/>
              <a:t>For examples; supermarket own brand (Fair Price), tinned meat (corned beef), transport mode, etc…</a:t>
            </a:r>
            <a:endParaRPr/>
          </a:p>
        </p:txBody>
      </p:sp>
      <p:sp>
        <p:nvSpPr>
          <p:cNvPr id="554" name="Google Shape;554;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15"/>
          <p:cNvSpPr txBox="1"/>
          <p:nvPr>
            <p:ph type="title"/>
          </p:nvPr>
        </p:nvSpPr>
        <p:spPr>
          <a:xfrm>
            <a:off x="680321" y="753228"/>
            <a:ext cx="9613861" cy="1080938"/>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Trebuchet MS"/>
              <a:buNone/>
            </a:pPr>
            <a:r>
              <a:rPr lang="en-US"/>
              <a:t>An Inferior Good </a:t>
            </a:r>
            <a:endParaRPr/>
          </a:p>
        </p:txBody>
      </p:sp>
      <p:grpSp>
        <p:nvGrpSpPr>
          <p:cNvPr id="560" name="Google Shape;560;p15"/>
          <p:cNvGrpSpPr/>
          <p:nvPr/>
        </p:nvGrpSpPr>
        <p:grpSpPr>
          <a:xfrm>
            <a:off x="680321" y="1989138"/>
            <a:ext cx="7716838" cy="4725987"/>
            <a:chOff x="497" y="969"/>
            <a:chExt cx="4861" cy="2977"/>
          </a:xfrm>
        </p:grpSpPr>
        <p:cxnSp>
          <p:nvCxnSpPr>
            <p:cNvPr id="561" name="Google Shape;561;p15"/>
            <p:cNvCxnSpPr/>
            <p:nvPr/>
          </p:nvCxnSpPr>
          <p:spPr>
            <a:xfrm>
              <a:off x="1392" y="969"/>
              <a:ext cx="0" cy="2799"/>
            </a:xfrm>
            <a:prstGeom prst="straightConnector1">
              <a:avLst/>
            </a:prstGeom>
            <a:noFill/>
            <a:ln cap="flat" cmpd="sng" w="25400">
              <a:solidFill>
                <a:schemeClr val="dk1"/>
              </a:solidFill>
              <a:prstDash val="solid"/>
              <a:round/>
              <a:headEnd len="med" w="med" type="none"/>
              <a:tailEnd len="med" w="med" type="none"/>
            </a:ln>
          </p:spPr>
        </p:cxnSp>
        <p:sp>
          <p:nvSpPr>
            <p:cNvPr id="562" name="Google Shape;562;p15"/>
            <p:cNvSpPr/>
            <p:nvPr/>
          </p:nvSpPr>
          <p:spPr>
            <a:xfrm>
              <a:off x="4076" y="3560"/>
              <a:ext cx="1282" cy="386"/>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700">
                  <a:solidFill>
                    <a:schemeClr val="dk1"/>
                  </a:solidFill>
                  <a:latin typeface="Arial"/>
                  <a:ea typeface="Arial"/>
                  <a:cs typeface="Arial"/>
                  <a:sym typeface="Arial"/>
                </a:rPr>
                <a:t>Hamburger</a:t>
              </a:r>
              <a:endParaRPr/>
            </a:p>
            <a:p>
              <a:pPr indent="0" lvl="0" marL="0" marR="0" rtl="0" algn="l">
                <a:spcBef>
                  <a:spcPts val="0"/>
                </a:spcBef>
                <a:spcAft>
                  <a:spcPts val="0"/>
                </a:spcAft>
                <a:buNone/>
              </a:pPr>
              <a:r>
                <a:rPr b="1" lang="en-US" sz="1700">
                  <a:solidFill>
                    <a:schemeClr val="dk1"/>
                  </a:solidFill>
                  <a:latin typeface="Arial"/>
                  <a:ea typeface="Arial"/>
                  <a:cs typeface="Arial"/>
                  <a:sym typeface="Arial"/>
                </a:rPr>
                <a:t> (units per month)</a:t>
              </a:r>
              <a:endParaRPr/>
            </a:p>
          </p:txBody>
        </p:sp>
        <p:cxnSp>
          <p:nvCxnSpPr>
            <p:cNvPr id="563" name="Google Shape;563;p15"/>
            <p:cNvCxnSpPr/>
            <p:nvPr/>
          </p:nvCxnSpPr>
          <p:spPr>
            <a:xfrm>
              <a:off x="1401" y="3756"/>
              <a:ext cx="2671" cy="0"/>
            </a:xfrm>
            <a:prstGeom prst="straightConnector1">
              <a:avLst/>
            </a:prstGeom>
            <a:noFill/>
            <a:ln cap="flat" cmpd="sng" w="25400">
              <a:solidFill>
                <a:schemeClr val="dk1"/>
              </a:solidFill>
              <a:prstDash val="solid"/>
              <a:round/>
              <a:headEnd len="med" w="med" type="none"/>
              <a:tailEnd len="med" w="med" type="none"/>
            </a:ln>
          </p:spPr>
        </p:cxnSp>
        <p:sp>
          <p:nvSpPr>
            <p:cNvPr id="564" name="Google Shape;564;p15"/>
            <p:cNvSpPr/>
            <p:nvPr/>
          </p:nvSpPr>
          <p:spPr>
            <a:xfrm>
              <a:off x="497" y="1084"/>
              <a:ext cx="778" cy="580"/>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Steak</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(units per</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month)</a:t>
              </a:r>
              <a:endParaRPr/>
            </a:p>
          </p:txBody>
        </p:sp>
      </p:grpSp>
      <p:grpSp>
        <p:nvGrpSpPr>
          <p:cNvPr id="565" name="Google Shape;565;p15"/>
          <p:cNvGrpSpPr/>
          <p:nvPr/>
        </p:nvGrpSpPr>
        <p:grpSpPr>
          <a:xfrm>
            <a:off x="2110660" y="2290762"/>
            <a:ext cx="3860799" cy="4527550"/>
            <a:chOff x="1399" y="1159"/>
            <a:chExt cx="2432" cy="2852"/>
          </a:xfrm>
        </p:grpSpPr>
        <p:sp>
          <p:nvSpPr>
            <p:cNvPr id="566" name="Google Shape;566;p15"/>
            <p:cNvSpPr/>
            <p:nvPr/>
          </p:nvSpPr>
          <p:spPr>
            <a:xfrm>
              <a:off x="3554" y="3780"/>
              <a:ext cx="277" cy="231"/>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30</a:t>
              </a:r>
              <a:endParaRPr/>
            </a:p>
          </p:txBody>
        </p:sp>
        <p:cxnSp>
          <p:nvCxnSpPr>
            <p:cNvPr id="567" name="Google Shape;567;p15"/>
            <p:cNvCxnSpPr/>
            <p:nvPr/>
          </p:nvCxnSpPr>
          <p:spPr>
            <a:xfrm>
              <a:off x="1399" y="1316"/>
              <a:ext cx="2257" cy="2440"/>
            </a:xfrm>
            <a:prstGeom prst="straightConnector1">
              <a:avLst/>
            </a:prstGeom>
            <a:noFill/>
            <a:ln cap="flat" cmpd="sng" w="50800">
              <a:solidFill>
                <a:srgbClr val="0000FF"/>
              </a:solidFill>
              <a:prstDash val="solid"/>
              <a:round/>
              <a:headEnd len="med" w="med" type="none"/>
              <a:tailEnd len="med" w="med" type="none"/>
            </a:ln>
          </p:spPr>
        </p:cxnSp>
        <p:sp>
          <p:nvSpPr>
            <p:cNvPr id="568" name="Google Shape;568;p15"/>
            <p:cNvSpPr/>
            <p:nvPr/>
          </p:nvSpPr>
          <p:spPr>
            <a:xfrm>
              <a:off x="1485" y="1159"/>
              <a:ext cx="1057" cy="1058"/>
            </a:xfrm>
            <a:custGeom>
              <a:rect b="b" l="l" r="r" t="t"/>
              <a:pathLst>
                <a:path extrusionOk="0" h="1058" w="1057">
                  <a:moveTo>
                    <a:pt x="0" y="0"/>
                  </a:moveTo>
                  <a:lnTo>
                    <a:pt x="9" y="18"/>
                  </a:lnTo>
                  <a:lnTo>
                    <a:pt x="18" y="39"/>
                  </a:lnTo>
                  <a:lnTo>
                    <a:pt x="49" y="89"/>
                  </a:lnTo>
                  <a:lnTo>
                    <a:pt x="80" y="149"/>
                  </a:lnTo>
                  <a:lnTo>
                    <a:pt x="116" y="216"/>
                  </a:lnTo>
                  <a:lnTo>
                    <a:pt x="156" y="287"/>
                  </a:lnTo>
                  <a:lnTo>
                    <a:pt x="196" y="354"/>
                  </a:lnTo>
                  <a:lnTo>
                    <a:pt x="236" y="417"/>
                  </a:lnTo>
                  <a:lnTo>
                    <a:pt x="272" y="470"/>
                  </a:lnTo>
                  <a:lnTo>
                    <a:pt x="303" y="513"/>
                  </a:lnTo>
                  <a:lnTo>
                    <a:pt x="334" y="552"/>
                  </a:lnTo>
                  <a:lnTo>
                    <a:pt x="361" y="587"/>
                  </a:lnTo>
                  <a:lnTo>
                    <a:pt x="388" y="619"/>
                  </a:lnTo>
                  <a:lnTo>
                    <a:pt x="419" y="647"/>
                  </a:lnTo>
                  <a:lnTo>
                    <a:pt x="454" y="679"/>
                  </a:lnTo>
                  <a:lnTo>
                    <a:pt x="495" y="707"/>
                  </a:lnTo>
                  <a:lnTo>
                    <a:pt x="539" y="742"/>
                  </a:lnTo>
                  <a:lnTo>
                    <a:pt x="593" y="781"/>
                  </a:lnTo>
                  <a:lnTo>
                    <a:pt x="659" y="824"/>
                  </a:lnTo>
                  <a:lnTo>
                    <a:pt x="731" y="866"/>
                  </a:lnTo>
                  <a:lnTo>
                    <a:pt x="806" y="912"/>
                  </a:lnTo>
                  <a:lnTo>
                    <a:pt x="878" y="955"/>
                  </a:lnTo>
                  <a:lnTo>
                    <a:pt x="949" y="993"/>
                  </a:lnTo>
                  <a:lnTo>
                    <a:pt x="1007" y="1029"/>
                  </a:lnTo>
                  <a:lnTo>
                    <a:pt x="1056" y="1057"/>
                  </a:lnTo>
                </a:path>
              </a:pathLst>
            </a:custGeom>
            <a:noFill/>
            <a:ln cap="rnd" cmpd="sng" w="50800">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69" name="Google Shape;569;p15"/>
            <p:cNvSpPr/>
            <p:nvPr/>
          </p:nvSpPr>
          <p:spPr>
            <a:xfrm>
              <a:off x="1819" y="1729"/>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70" name="Google Shape;570;p15"/>
            <p:cNvSpPr/>
            <p:nvPr/>
          </p:nvSpPr>
          <p:spPr>
            <a:xfrm>
              <a:off x="2597" y="2086"/>
              <a:ext cx="255" cy="21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U</a:t>
              </a:r>
              <a:r>
                <a:rPr b="1" baseline="-25000" i="1" lang="en-US" sz="1600">
                  <a:solidFill>
                    <a:schemeClr val="dk1"/>
                  </a:solidFill>
                  <a:latin typeface="Arial"/>
                  <a:ea typeface="Arial"/>
                  <a:cs typeface="Arial"/>
                  <a:sym typeface="Arial"/>
                </a:rPr>
                <a:t>3</a:t>
              </a:r>
              <a:endParaRPr/>
            </a:p>
          </p:txBody>
        </p:sp>
        <p:sp>
          <p:nvSpPr>
            <p:cNvPr id="571" name="Google Shape;571;p15"/>
            <p:cNvSpPr/>
            <p:nvPr/>
          </p:nvSpPr>
          <p:spPr>
            <a:xfrm>
              <a:off x="1937" y="1564"/>
              <a:ext cx="208" cy="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C</a:t>
              </a:r>
              <a:endParaRPr/>
            </a:p>
          </p:txBody>
        </p:sp>
        <p:cxnSp>
          <p:nvCxnSpPr>
            <p:cNvPr id="572" name="Google Shape;572;p15"/>
            <p:cNvCxnSpPr/>
            <p:nvPr/>
          </p:nvCxnSpPr>
          <p:spPr>
            <a:xfrm>
              <a:off x="1866" y="1852"/>
              <a:ext cx="0" cy="1903"/>
            </a:xfrm>
            <a:prstGeom prst="straightConnector1">
              <a:avLst/>
            </a:prstGeom>
            <a:noFill/>
            <a:ln cap="flat" cmpd="sng" w="25400">
              <a:solidFill>
                <a:schemeClr val="dk1"/>
              </a:solidFill>
              <a:prstDash val="dash"/>
              <a:round/>
              <a:headEnd len="med" w="med" type="none"/>
              <a:tailEnd len="med" w="med" type="none"/>
            </a:ln>
          </p:spPr>
        </p:cxnSp>
      </p:grpSp>
      <p:sp>
        <p:nvSpPr>
          <p:cNvPr id="573" name="Google Shape;573;p15"/>
          <p:cNvSpPr/>
          <p:nvPr/>
        </p:nvSpPr>
        <p:spPr>
          <a:xfrm>
            <a:off x="2913935" y="2425699"/>
            <a:ext cx="2281237" cy="59055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Income-Consumption</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Curve </a:t>
            </a:r>
            <a:endParaRPr/>
          </a:p>
        </p:txBody>
      </p:sp>
      <p:sp>
        <p:nvSpPr>
          <p:cNvPr id="574" name="Google Shape;574;p15"/>
          <p:cNvSpPr/>
          <p:nvPr/>
        </p:nvSpPr>
        <p:spPr>
          <a:xfrm>
            <a:off x="9183765" y="3090943"/>
            <a:ext cx="2395537" cy="156845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…but hamburger</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becomes an inferior</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good when the income</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consumption curve</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bends backward </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between </a:t>
            </a:r>
            <a:r>
              <a:rPr b="1" i="1" lang="en-US" sz="1600">
                <a:solidFill>
                  <a:schemeClr val="dk1"/>
                </a:solidFill>
                <a:latin typeface="Arial"/>
                <a:ea typeface="Arial"/>
                <a:cs typeface="Arial"/>
                <a:sym typeface="Arial"/>
              </a:rPr>
              <a:t>B </a:t>
            </a:r>
            <a:r>
              <a:rPr b="1" lang="en-US" sz="1600">
                <a:solidFill>
                  <a:schemeClr val="dk1"/>
                </a:solidFill>
                <a:latin typeface="Arial"/>
                <a:ea typeface="Arial"/>
                <a:cs typeface="Arial"/>
                <a:sym typeface="Arial"/>
              </a:rPr>
              <a:t>and </a:t>
            </a:r>
            <a:r>
              <a:rPr b="1" i="1" lang="en-US" sz="1600">
                <a:solidFill>
                  <a:schemeClr val="dk1"/>
                </a:solidFill>
                <a:latin typeface="Arial"/>
                <a:ea typeface="Arial"/>
                <a:cs typeface="Arial"/>
                <a:sym typeface="Arial"/>
              </a:rPr>
              <a:t>C.</a:t>
            </a:r>
            <a:endParaRPr/>
          </a:p>
        </p:txBody>
      </p:sp>
      <p:grpSp>
        <p:nvGrpSpPr>
          <p:cNvPr id="575" name="Google Shape;575;p15"/>
          <p:cNvGrpSpPr/>
          <p:nvPr/>
        </p:nvGrpSpPr>
        <p:grpSpPr>
          <a:xfrm>
            <a:off x="1973472" y="4779963"/>
            <a:ext cx="2167599" cy="2078037"/>
            <a:chOff x="1322" y="2720"/>
            <a:chExt cx="1365" cy="1309"/>
          </a:xfrm>
        </p:grpSpPr>
        <p:sp>
          <p:nvSpPr>
            <p:cNvPr id="576" name="Google Shape;576;p15"/>
            <p:cNvSpPr/>
            <p:nvPr/>
          </p:nvSpPr>
          <p:spPr>
            <a:xfrm>
              <a:off x="2093" y="3781"/>
              <a:ext cx="277" cy="231"/>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10</a:t>
              </a:r>
              <a:endParaRPr/>
            </a:p>
          </p:txBody>
        </p:sp>
        <p:cxnSp>
          <p:nvCxnSpPr>
            <p:cNvPr id="577" name="Google Shape;577;p15"/>
            <p:cNvCxnSpPr/>
            <p:nvPr/>
          </p:nvCxnSpPr>
          <p:spPr>
            <a:xfrm rot="341466">
              <a:off x="1363" y="2835"/>
              <a:ext cx="879" cy="879"/>
            </a:xfrm>
            <a:prstGeom prst="straightConnector1">
              <a:avLst/>
            </a:prstGeom>
            <a:noFill/>
            <a:ln cap="flat" cmpd="sng" w="50800">
              <a:solidFill>
                <a:srgbClr val="0033CC"/>
              </a:solidFill>
              <a:prstDash val="solid"/>
              <a:round/>
              <a:headEnd len="med" w="med" type="none"/>
              <a:tailEnd len="med" w="med" type="none"/>
            </a:ln>
          </p:spPr>
        </p:cxnSp>
        <p:sp>
          <p:nvSpPr>
            <p:cNvPr id="578" name="Google Shape;578;p15"/>
            <p:cNvSpPr/>
            <p:nvPr/>
          </p:nvSpPr>
          <p:spPr>
            <a:xfrm>
              <a:off x="1704" y="3798"/>
              <a:ext cx="196" cy="231"/>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5</a:t>
              </a:r>
              <a:endParaRPr/>
            </a:p>
          </p:txBody>
        </p:sp>
        <p:cxnSp>
          <p:nvCxnSpPr>
            <p:cNvPr id="579" name="Google Shape;579;p15"/>
            <p:cNvCxnSpPr/>
            <p:nvPr/>
          </p:nvCxnSpPr>
          <p:spPr>
            <a:xfrm>
              <a:off x="1803" y="3266"/>
              <a:ext cx="0" cy="521"/>
            </a:xfrm>
            <a:prstGeom prst="straightConnector1">
              <a:avLst/>
            </a:prstGeom>
            <a:noFill/>
            <a:ln cap="flat" cmpd="sng" w="25400">
              <a:solidFill>
                <a:schemeClr val="dk1"/>
              </a:solidFill>
              <a:prstDash val="dash"/>
              <a:round/>
              <a:headEnd len="med" w="med" type="none"/>
              <a:tailEnd len="med" w="med" type="none"/>
            </a:ln>
          </p:spPr>
        </p:cxnSp>
        <p:sp>
          <p:nvSpPr>
            <p:cNvPr id="580" name="Google Shape;580;p15"/>
            <p:cNvSpPr/>
            <p:nvPr/>
          </p:nvSpPr>
          <p:spPr>
            <a:xfrm>
              <a:off x="1483" y="2720"/>
              <a:ext cx="916" cy="912"/>
            </a:xfrm>
            <a:custGeom>
              <a:rect b="b" l="l" r="r" t="t"/>
              <a:pathLst>
                <a:path extrusionOk="0" h="912" w="916">
                  <a:moveTo>
                    <a:pt x="0" y="0"/>
                  </a:moveTo>
                  <a:lnTo>
                    <a:pt x="19" y="29"/>
                  </a:lnTo>
                  <a:lnTo>
                    <a:pt x="42" y="76"/>
                  </a:lnTo>
                  <a:lnTo>
                    <a:pt x="72" y="129"/>
                  </a:lnTo>
                  <a:lnTo>
                    <a:pt x="106" y="187"/>
                  </a:lnTo>
                  <a:lnTo>
                    <a:pt x="173" y="304"/>
                  </a:lnTo>
                  <a:lnTo>
                    <a:pt x="207" y="356"/>
                  </a:lnTo>
                  <a:lnTo>
                    <a:pt x="237" y="403"/>
                  </a:lnTo>
                  <a:lnTo>
                    <a:pt x="264" y="438"/>
                  </a:lnTo>
                  <a:lnTo>
                    <a:pt x="290" y="473"/>
                  </a:lnTo>
                  <a:lnTo>
                    <a:pt x="339" y="532"/>
                  </a:lnTo>
                  <a:lnTo>
                    <a:pt x="365" y="555"/>
                  </a:lnTo>
                  <a:lnTo>
                    <a:pt x="395" y="584"/>
                  </a:lnTo>
                  <a:lnTo>
                    <a:pt x="429" y="613"/>
                  </a:lnTo>
                  <a:lnTo>
                    <a:pt x="467" y="642"/>
                  </a:lnTo>
                  <a:lnTo>
                    <a:pt x="516" y="677"/>
                  </a:lnTo>
                  <a:lnTo>
                    <a:pt x="572" y="712"/>
                  </a:lnTo>
                  <a:lnTo>
                    <a:pt x="633" y="748"/>
                  </a:lnTo>
                  <a:lnTo>
                    <a:pt x="697" y="788"/>
                  </a:lnTo>
                  <a:lnTo>
                    <a:pt x="761" y="823"/>
                  </a:lnTo>
                  <a:lnTo>
                    <a:pt x="821" y="858"/>
                  </a:lnTo>
                  <a:lnTo>
                    <a:pt x="874" y="888"/>
                  </a:lnTo>
                  <a:lnTo>
                    <a:pt x="915" y="911"/>
                  </a:lnTo>
                </a:path>
              </a:pathLst>
            </a:custGeom>
            <a:noFill/>
            <a:ln cap="rnd" cmpd="sng" w="50800">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1" name="Google Shape;581;p15"/>
            <p:cNvSpPr/>
            <p:nvPr/>
          </p:nvSpPr>
          <p:spPr>
            <a:xfrm>
              <a:off x="1636" y="3319"/>
              <a:ext cx="208" cy="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A</a:t>
              </a:r>
              <a:endParaRPr/>
            </a:p>
          </p:txBody>
        </p:sp>
        <p:sp>
          <p:nvSpPr>
            <p:cNvPr id="582" name="Google Shape;582;p15"/>
            <p:cNvSpPr/>
            <p:nvPr/>
          </p:nvSpPr>
          <p:spPr>
            <a:xfrm>
              <a:off x="1753" y="3188"/>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83" name="Google Shape;583;p15"/>
            <p:cNvSpPr/>
            <p:nvPr/>
          </p:nvSpPr>
          <p:spPr>
            <a:xfrm>
              <a:off x="2432" y="3474"/>
              <a:ext cx="255" cy="21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U</a:t>
              </a:r>
              <a:r>
                <a:rPr b="1" baseline="-25000" i="1" lang="en-US" sz="1600">
                  <a:solidFill>
                    <a:schemeClr val="dk1"/>
                  </a:solidFill>
                  <a:latin typeface="Arial"/>
                  <a:ea typeface="Arial"/>
                  <a:cs typeface="Arial"/>
                  <a:sym typeface="Arial"/>
                </a:rPr>
                <a:t>1</a:t>
              </a:r>
              <a:endParaRPr/>
            </a:p>
          </p:txBody>
        </p:sp>
      </p:grpSp>
      <p:grpSp>
        <p:nvGrpSpPr>
          <p:cNvPr id="584" name="Google Shape;584;p15"/>
          <p:cNvGrpSpPr/>
          <p:nvPr/>
        </p:nvGrpSpPr>
        <p:grpSpPr>
          <a:xfrm>
            <a:off x="1639171" y="3382962"/>
            <a:ext cx="3144838" cy="3448050"/>
            <a:chOff x="1056" y="1937"/>
            <a:chExt cx="1981" cy="2172"/>
          </a:xfrm>
        </p:grpSpPr>
        <p:sp>
          <p:nvSpPr>
            <p:cNvPr id="585" name="Google Shape;585;p15"/>
            <p:cNvSpPr/>
            <p:nvPr/>
          </p:nvSpPr>
          <p:spPr>
            <a:xfrm>
              <a:off x="1095" y="2766"/>
              <a:ext cx="196" cy="231"/>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5</a:t>
              </a:r>
              <a:endParaRPr/>
            </a:p>
          </p:txBody>
        </p:sp>
        <p:grpSp>
          <p:nvGrpSpPr>
            <p:cNvPr id="586" name="Google Shape;586;p15"/>
            <p:cNvGrpSpPr/>
            <p:nvPr/>
          </p:nvGrpSpPr>
          <p:grpSpPr>
            <a:xfrm>
              <a:off x="1056" y="1937"/>
              <a:ext cx="1981" cy="2172"/>
              <a:chOff x="1110" y="1839"/>
              <a:chExt cx="1981" cy="2172"/>
            </a:xfrm>
          </p:grpSpPr>
          <p:sp>
            <p:nvSpPr>
              <p:cNvPr id="587" name="Google Shape;587;p15"/>
              <p:cNvSpPr/>
              <p:nvPr/>
            </p:nvSpPr>
            <p:spPr>
              <a:xfrm>
                <a:off x="2802" y="3780"/>
                <a:ext cx="277" cy="231"/>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20</a:t>
                </a:r>
                <a:endParaRPr/>
              </a:p>
            </p:txBody>
          </p:sp>
          <p:cxnSp>
            <p:nvCxnSpPr>
              <p:cNvPr id="588" name="Google Shape;588;p15"/>
              <p:cNvCxnSpPr/>
              <p:nvPr/>
            </p:nvCxnSpPr>
            <p:spPr>
              <a:xfrm rot="231987">
                <a:off x="1346" y="2022"/>
                <a:ext cx="1654" cy="1672"/>
              </a:xfrm>
              <a:prstGeom prst="straightConnector1">
                <a:avLst/>
              </a:prstGeom>
              <a:noFill/>
              <a:ln cap="flat" cmpd="sng" w="50800">
                <a:solidFill>
                  <a:srgbClr val="0000FF"/>
                </a:solidFill>
                <a:prstDash val="solid"/>
                <a:round/>
                <a:headEnd len="med" w="med" type="none"/>
                <a:tailEnd len="med" w="med" type="none"/>
              </a:ln>
            </p:spPr>
          </p:cxnSp>
          <p:sp>
            <p:nvSpPr>
              <p:cNvPr id="589" name="Google Shape;589;p15"/>
              <p:cNvSpPr/>
              <p:nvPr/>
            </p:nvSpPr>
            <p:spPr>
              <a:xfrm>
                <a:off x="1110" y="1839"/>
                <a:ext cx="277" cy="231"/>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10</a:t>
                </a:r>
                <a:endParaRPr/>
              </a:p>
            </p:txBody>
          </p:sp>
          <p:sp>
            <p:nvSpPr>
              <p:cNvPr id="590" name="Google Shape;590;p15"/>
              <p:cNvSpPr/>
              <p:nvPr/>
            </p:nvSpPr>
            <p:spPr>
              <a:xfrm>
                <a:off x="1737" y="2158"/>
                <a:ext cx="1058" cy="1056"/>
              </a:xfrm>
              <a:custGeom>
                <a:rect b="b" l="l" r="r" t="t"/>
                <a:pathLst>
                  <a:path extrusionOk="0" h="1056" w="1058">
                    <a:moveTo>
                      <a:pt x="0" y="0"/>
                    </a:moveTo>
                    <a:lnTo>
                      <a:pt x="19" y="37"/>
                    </a:lnTo>
                    <a:lnTo>
                      <a:pt x="47" y="85"/>
                    </a:lnTo>
                    <a:lnTo>
                      <a:pt x="81" y="149"/>
                    </a:lnTo>
                    <a:lnTo>
                      <a:pt x="119" y="212"/>
                    </a:lnTo>
                    <a:lnTo>
                      <a:pt x="200" y="350"/>
                    </a:lnTo>
                    <a:lnTo>
                      <a:pt x="238" y="414"/>
                    </a:lnTo>
                    <a:lnTo>
                      <a:pt x="271" y="467"/>
                    </a:lnTo>
                    <a:lnTo>
                      <a:pt x="304" y="509"/>
                    </a:lnTo>
                    <a:lnTo>
                      <a:pt x="333" y="546"/>
                    </a:lnTo>
                    <a:lnTo>
                      <a:pt x="390" y="615"/>
                    </a:lnTo>
                    <a:lnTo>
                      <a:pt x="457" y="673"/>
                    </a:lnTo>
                    <a:lnTo>
                      <a:pt x="495" y="705"/>
                    </a:lnTo>
                    <a:lnTo>
                      <a:pt x="538" y="742"/>
                    </a:lnTo>
                    <a:lnTo>
                      <a:pt x="595" y="779"/>
                    </a:lnTo>
                    <a:lnTo>
                      <a:pt x="657" y="822"/>
                    </a:lnTo>
                    <a:lnTo>
                      <a:pt x="728" y="864"/>
                    </a:lnTo>
                    <a:lnTo>
                      <a:pt x="805" y="912"/>
                    </a:lnTo>
                    <a:lnTo>
                      <a:pt x="881" y="954"/>
                    </a:lnTo>
                    <a:lnTo>
                      <a:pt x="947" y="991"/>
                    </a:lnTo>
                    <a:lnTo>
                      <a:pt x="1009" y="1028"/>
                    </a:lnTo>
                    <a:lnTo>
                      <a:pt x="1057" y="1055"/>
                    </a:lnTo>
                  </a:path>
                </a:pathLst>
              </a:custGeom>
              <a:noFill/>
              <a:ln cap="rnd" cmpd="sng" w="50800">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1" name="Google Shape;591;p15"/>
              <p:cNvSpPr/>
              <p:nvPr/>
            </p:nvSpPr>
            <p:spPr>
              <a:xfrm>
                <a:off x="2094" y="2768"/>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592" name="Google Shape;592;p15"/>
              <p:cNvSpPr/>
              <p:nvPr/>
            </p:nvSpPr>
            <p:spPr>
              <a:xfrm>
                <a:off x="2285" y="2620"/>
                <a:ext cx="206" cy="21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B</a:t>
                </a:r>
                <a:endParaRPr/>
              </a:p>
            </p:txBody>
          </p:sp>
          <p:sp>
            <p:nvSpPr>
              <p:cNvPr id="593" name="Google Shape;593;p15"/>
              <p:cNvSpPr/>
              <p:nvPr/>
            </p:nvSpPr>
            <p:spPr>
              <a:xfrm>
                <a:off x="2836" y="3228"/>
                <a:ext cx="255" cy="21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U</a:t>
                </a:r>
                <a:r>
                  <a:rPr b="1" baseline="-25000" i="1" lang="en-US" sz="1600">
                    <a:solidFill>
                      <a:schemeClr val="dk1"/>
                    </a:solidFill>
                    <a:latin typeface="Arial"/>
                    <a:ea typeface="Arial"/>
                    <a:cs typeface="Arial"/>
                    <a:sym typeface="Arial"/>
                  </a:rPr>
                  <a:t>2</a:t>
                </a:r>
                <a:endParaRPr/>
              </a:p>
            </p:txBody>
          </p:sp>
          <p:cxnSp>
            <p:nvCxnSpPr>
              <p:cNvPr id="594" name="Google Shape;594;p15"/>
              <p:cNvCxnSpPr/>
              <p:nvPr/>
            </p:nvCxnSpPr>
            <p:spPr>
              <a:xfrm>
                <a:off x="2158" y="2824"/>
                <a:ext cx="0" cy="943"/>
              </a:xfrm>
              <a:prstGeom prst="straightConnector1">
                <a:avLst/>
              </a:prstGeom>
              <a:noFill/>
              <a:ln cap="flat" cmpd="sng" w="25400">
                <a:solidFill>
                  <a:schemeClr val="dk1"/>
                </a:solidFill>
                <a:prstDash val="dash"/>
                <a:round/>
                <a:headEnd len="med" w="med" type="none"/>
                <a:tailEnd len="med" w="med" type="none"/>
              </a:ln>
            </p:spPr>
          </p:cxnSp>
        </p:grpSp>
      </p:grpSp>
      <p:sp>
        <p:nvSpPr>
          <p:cNvPr id="595" name="Google Shape;595;p15"/>
          <p:cNvSpPr/>
          <p:nvPr/>
        </p:nvSpPr>
        <p:spPr>
          <a:xfrm>
            <a:off x="6446121" y="2243137"/>
            <a:ext cx="2001838" cy="107950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Both hamburger</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and steak behave</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as a normal good, </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between </a:t>
            </a:r>
            <a:r>
              <a:rPr b="1" i="1" lang="en-US" sz="1600">
                <a:solidFill>
                  <a:schemeClr val="dk1"/>
                </a:solidFill>
                <a:latin typeface="Arial"/>
                <a:ea typeface="Arial"/>
                <a:cs typeface="Arial"/>
                <a:sym typeface="Arial"/>
              </a:rPr>
              <a:t>A </a:t>
            </a:r>
            <a:r>
              <a:rPr b="1" lang="en-US" sz="1600">
                <a:solidFill>
                  <a:schemeClr val="dk1"/>
                </a:solidFill>
                <a:latin typeface="Arial"/>
                <a:ea typeface="Arial"/>
                <a:cs typeface="Arial"/>
                <a:sym typeface="Arial"/>
              </a:rPr>
              <a:t>and</a:t>
            </a:r>
            <a:r>
              <a:rPr b="1" i="1" lang="en-US" sz="1600">
                <a:solidFill>
                  <a:schemeClr val="dk1"/>
                </a:solidFill>
                <a:latin typeface="Arial"/>
                <a:ea typeface="Arial"/>
                <a:cs typeface="Arial"/>
                <a:sym typeface="Arial"/>
              </a:rPr>
              <a:t> B...</a:t>
            </a:r>
            <a:endParaRPr/>
          </a:p>
        </p:txBody>
      </p:sp>
      <p:sp>
        <p:nvSpPr>
          <p:cNvPr id="596" name="Google Shape;596;p15"/>
          <p:cNvSpPr/>
          <p:nvPr/>
        </p:nvSpPr>
        <p:spPr>
          <a:xfrm>
            <a:off x="2342434" y="2884488"/>
            <a:ext cx="963612" cy="3011487"/>
          </a:xfrm>
          <a:custGeom>
            <a:rect b="b" l="l" r="r" t="t"/>
            <a:pathLst>
              <a:path extrusionOk="0" h="1897" w="607">
                <a:moveTo>
                  <a:pt x="0" y="1897"/>
                </a:moveTo>
                <a:cubicBezTo>
                  <a:pt x="74" y="1852"/>
                  <a:pt x="148" y="1807"/>
                  <a:pt x="247" y="1705"/>
                </a:cubicBezTo>
                <a:cubicBezTo>
                  <a:pt x="346" y="1603"/>
                  <a:pt x="583" y="1534"/>
                  <a:pt x="595" y="1284"/>
                </a:cubicBezTo>
                <a:cubicBezTo>
                  <a:pt x="607" y="1034"/>
                  <a:pt x="372" y="412"/>
                  <a:pt x="320" y="206"/>
                </a:cubicBezTo>
                <a:cubicBezTo>
                  <a:pt x="268" y="0"/>
                  <a:pt x="276" y="25"/>
                  <a:pt x="284" y="50"/>
                </a:cubicBezTo>
              </a:path>
            </a:pathLst>
          </a:custGeom>
          <a:noFill/>
          <a:ln cap="flat" cmpd="sng" w="57150">
            <a:solidFill>
              <a:srgbClr val="FFCC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597" name="Google Shape;597;p15"/>
          <p:cNvPicPr preferRelativeResize="0"/>
          <p:nvPr/>
        </p:nvPicPr>
        <p:blipFill rotWithShape="1">
          <a:blip r:embed="rId3">
            <a:alphaModFix/>
          </a:blip>
          <a:srcRect b="0" l="0" r="0" t="0"/>
          <a:stretch/>
        </p:blipFill>
        <p:spPr>
          <a:xfrm>
            <a:off x="8787684" y="4791075"/>
            <a:ext cx="3187700" cy="1593850"/>
          </a:xfrm>
          <a:prstGeom prst="rect">
            <a:avLst/>
          </a:prstGeom>
          <a:noFill/>
          <a:ln>
            <a:noFill/>
          </a:ln>
        </p:spPr>
      </p:pic>
      <p:pic>
        <p:nvPicPr>
          <p:cNvPr id="598" name="Google Shape;598;p15"/>
          <p:cNvPicPr preferRelativeResize="0"/>
          <p:nvPr/>
        </p:nvPicPr>
        <p:blipFill rotWithShape="1">
          <a:blip r:embed="rId4">
            <a:alphaModFix/>
          </a:blip>
          <a:srcRect b="0" l="0" r="0" t="0"/>
          <a:stretch/>
        </p:blipFill>
        <p:spPr>
          <a:xfrm>
            <a:off x="6396909" y="3607828"/>
            <a:ext cx="2151778" cy="1773065"/>
          </a:xfrm>
          <a:prstGeom prst="rect">
            <a:avLst/>
          </a:prstGeom>
          <a:noFill/>
          <a:ln>
            <a:noFill/>
          </a:ln>
        </p:spPr>
      </p:pic>
      <p:sp>
        <p:nvSpPr>
          <p:cNvPr id="599" name="Google Shape;599;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500"/>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5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500"/>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5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500"/>
                                        <p:tgtEl>
                                          <p:spTgt spid="596"/>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6"/>
          <p:cNvSpPr txBox="1"/>
          <p:nvPr>
            <p:ph idx="1" type="body"/>
          </p:nvPr>
        </p:nvSpPr>
        <p:spPr>
          <a:xfrm>
            <a:off x="811642" y="2185688"/>
            <a:ext cx="7313612" cy="4114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200"/>
              <a:buChar char="•"/>
            </a:pPr>
            <a:r>
              <a:rPr lang="en-US" sz="2200"/>
              <a:t>A Special Case: The income effect may be large enough to cause </a:t>
            </a:r>
            <a:r>
              <a:rPr b="1" lang="en-US" sz="2200">
                <a:solidFill>
                  <a:srgbClr val="0070C0"/>
                </a:solidFill>
              </a:rPr>
              <a:t>the demand curve to </a:t>
            </a:r>
            <a:r>
              <a:rPr b="1" lang="en-US" sz="2200" u="sng">
                <a:solidFill>
                  <a:srgbClr val="0070C0"/>
                </a:solidFill>
              </a:rPr>
              <a:t>slope upward</a:t>
            </a:r>
            <a:r>
              <a:rPr lang="en-US" sz="2200"/>
              <a:t>.</a:t>
            </a:r>
            <a:endParaRPr/>
          </a:p>
          <a:p>
            <a:pPr indent="-88900" lvl="0" marL="228600" rtl="0" algn="l">
              <a:lnSpc>
                <a:spcPct val="90000"/>
              </a:lnSpc>
              <a:spcBef>
                <a:spcPts val="1000"/>
              </a:spcBef>
              <a:spcAft>
                <a:spcPts val="0"/>
              </a:spcAft>
              <a:buClr>
                <a:schemeClr val="dk1"/>
              </a:buClr>
              <a:buSzPts val="2200"/>
              <a:buNone/>
            </a:pPr>
            <a:r>
              <a:t/>
            </a:r>
            <a:endParaRPr sz="2200"/>
          </a:p>
          <a:p>
            <a:pPr indent="-228600" lvl="0" marL="228600" rtl="0" algn="l">
              <a:lnSpc>
                <a:spcPct val="90000"/>
              </a:lnSpc>
              <a:spcBef>
                <a:spcPts val="1000"/>
              </a:spcBef>
              <a:spcAft>
                <a:spcPts val="0"/>
              </a:spcAft>
              <a:buClr>
                <a:schemeClr val="dk1"/>
              </a:buClr>
              <a:buSzPts val="2200"/>
              <a:buChar char="•"/>
            </a:pPr>
            <a:r>
              <a:rPr lang="en-US" sz="2200"/>
              <a:t>This rarely occurs and is of little practical interest.</a:t>
            </a:r>
            <a:endParaRPr/>
          </a:p>
          <a:p>
            <a:pPr indent="-88900" lvl="0" marL="228600" rtl="0" algn="l">
              <a:lnSpc>
                <a:spcPct val="90000"/>
              </a:lnSpc>
              <a:spcBef>
                <a:spcPts val="1000"/>
              </a:spcBef>
              <a:spcAft>
                <a:spcPts val="0"/>
              </a:spcAft>
              <a:buClr>
                <a:schemeClr val="dk1"/>
              </a:buClr>
              <a:buSzPts val="2200"/>
              <a:buNone/>
            </a:pPr>
            <a:r>
              <a:t/>
            </a:r>
            <a:endParaRPr b="1" sz="2200"/>
          </a:p>
          <a:p>
            <a:pPr indent="-228600" lvl="0" marL="228600" rtl="0" algn="l">
              <a:lnSpc>
                <a:spcPct val="90000"/>
              </a:lnSpc>
              <a:spcBef>
                <a:spcPts val="1000"/>
              </a:spcBef>
              <a:spcAft>
                <a:spcPts val="0"/>
              </a:spcAft>
              <a:buClr>
                <a:schemeClr val="dk1"/>
              </a:buClr>
              <a:buSzPts val="2200"/>
              <a:buChar char="•"/>
            </a:pPr>
            <a:r>
              <a:rPr b="1" lang="en-US" sz="2200"/>
              <a:t>Sir Alfred Marshall </a:t>
            </a:r>
            <a:r>
              <a:rPr lang="en-US" sz="2200"/>
              <a:t>coined the term when he first outlined the Law of Demand in 1895 </a:t>
            </a:r>
            <a:r>
              <a:rPr i="1" lang="en-US" sz="2200"/>
              <a:t>(Principles of Economics),</a:t>
            </a:r>
            <a:r>
              <a:rPr lang="en-US" sz="2200"/>
              <a:t> inspired by the work of </a:t>
            </a:r>
            <a:r>
              <a:rPr b="1" lang="en-US" sz="2200"/>
              <a:t>Sir Robert Giffen</a:t>
            </a:r>
            <a:r>
              <a:rPr lang="en-US" sz="2200"/>
              <a:t>, describing poverty in the Victorian era. </a:t>
            </a:r>
            <a:endParaRPr/>
          </a:p>
          <a:p>
            <a:pPr indent="-88900" lvl="0" marL="228600" rtl="0" algn="l">
              <a:lnSpc>
                <a:spcPct val="90000"/>
              </a:lnSpc>
              <a:spcBef>
                <a:spcPts val="1000"/>
              </a:spcBef>
              <a:spcAft>
                <a:spcPts val="0"/>
              </a:spcAft>
              <a:buClr>
                <a:schemeClr val="dk1"/>
              </a:buClr>
              <a:buSzPts val="2200"/>
              <a:buNone/>
            </a:pPr>
            <a:r>
              <a:t/>
            </a:r>
            <a:endParaRPr sz="2200"/>
          </a:p>
          <a:p>
            <a:pPr indent="-228600" lvl="0" marL="228600" rtl="0" algn="l">
              <a:lnSpc>
                <a:spcPct val="90000"/>
              </a:lnSpc>
              <a:spcBef>
                <a:spcPts val="1000"/>
              </a:spcBef>
              <a:spcAft>
                <a:spcPts val="0"/>
              </a:spcAft>
              <a:buClr>
                <a:schemeClr val="dk1"/>
              </a:buClr>
              <a:buSzPts val="2200"/>
              <a:buChar char="•"/>
            </a:pPr>
            <a:r>
              <a:rPr lang="en-US" sz="2200"/>
              <a:t>E.g. potatoes, bread, rice…?</a:t>
            </a:r>
            <a:endParaRPr/>
          </a:p>
        </p:txBody>
      </p:sp>
      <p:pic>
        <p:nvPicPr>
          <p:cNvPr descr="Image result for alfred marshall" id="605" name="Google Shape;605;p16"/>
          <p:cNvPicPr preferRelativeResize="0"/>
          <p:nvPr/>
        </p:nvPicPr>
        <p:blipFill rotWithShape="1">
          <a:blip r:embed="rId3">
            <a:alphaModFix/>
          </a:blip>
          <a:srcRect b="0" l="0" r="0" t="0"/>
          <a:stretch/>
        </p:blipFill>
        <p:spPr>
          <a:xfrm>
            <a:off x="10645230" y="2381706"/>
            <a:ext cx="1113520" cy="1571625"/>
          </a:xfrm>
          <a:prstGeom prst="rect">
            <a:avLst/>
          </a:prstGeom>
          <a:noFill/>
          <a:ln>
            <a:noFill/>
          </a:ln>
        </p:spPr>
      </p:pic>
      <p:sp>
        <p:nvSpPr>
          <p:cNvPr descr="Image result for robert giffen" id="606" name="Google Shape;606;p16"/>
          <p:cNvSpPr/>
          <p:nvPr/>
        </p:nvSpPr>
        <p:spPr>
          <a:xfrm>
            <a:off x="1741489" y="-1309688"/>
            <a:ext cx="2047875" cy="27336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descr="Image result for robert giffen" id="607" name="Google Shape;607;p16"/>
          <p:cNvSpPr/>
          <p:nvPr/>
        </p:nvSpPr>
        <p:spPr>
          <a:xfrm>
            <a:off x="1893889" y="-1157288"/>
            <a:ext cx="2047875" cy="27336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pic>
        <p:nvPicPr>
          <p:cNvPr descr="Image result for robert giffen" id="608" name="Google Shape;608;p16"/>
          <p:cNvPicPr preferRelativeResize="0"/>
          <p:nvPr/>
        </p:nvPicPr>
        <p:blipFill rotWithShape="1">
          <a:blip r:embed="rId4">
            <a:alphaModFix/>
          </a:blip>
          <a:srcRect b="0" l="0" r="0" t="0"/>
          <a:stretch/>
        </p:blipFill>
        <p:spPr>
          <a:xfrm>
            <a:off x="9053058" y="2381707"/>
            <a:ext cx="1179512" cy="1571625"/>
          </a:xfrm>
          <a:prstGeom prst="rect">
            <a:avLst/>
          </a:prstGeom>
          <a:noFill/>
          <a:ln>
            <a:noFill/>
          </a:ln>
        </p:spPr>
      </p:pic>
      <p:sp>
        <p:nvSpPr>
          <p:cNvPr id="609" name="Google Shape;609;p1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Giffen Goods</a:t>
            </a:r>
            <a:endParaRPr/>
          </a:p>
        </p:txBody>
      </p:sp>
      <p:pic>
        <p:nvPicPr>
          <p:cNvPr descr="Related image" id="610" name="Google Shape;610;p16"/>
          <p:cNvPicPr preferRelativeResize="0"/>
          <p:nvPr/>
        </p:nvPicPr>
        <p:blipFill rotWithShape="1">
          <a:blip r:embed="rId5">
            <a:alphaModFix/>
          </a:blip>
          <a:srcRect b="0" l="0" r="0" t="0"/>
          <a:stretch/>
        </p:blipFill>
        <p:spPr>
          <a:xfrm>
            <a:off x="9053058" y="4243088"/>
            <a:ext cx="2249487" cy="2517775"/>
          </a:xfrm>
          <a:prstGeom prst="rect">
            <a:avLst/>
          </a:prstGeom>
          <a:noFill/>
          <a:ln>
            <a:noFill/>
          </a:ln>
        </p:spPr>
      </p:pic>
      <p:sp>
        <p:nvSpPr>
          <p:cNvPr id="611" name="Google Shape;611;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7"/>
          <p:cNvSpPr txBox="1"/>
          <p:nvPr>
            <p:ph type="title"/>
          </p:nvPr>
        </p:nvSpPr>
        <p:spPr>
          <a:xfrm>
            <a:off x="680321" y="753228"/>
            <a:ext cx="9613861" cy="1080938"/>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Trebuchet MS"/>
              <a:buNone/>
            </a:pPr>
            <a:r>
              <a:rPr lang="en-US"/>
              <a:t>Engel Curves</a:t>
            </a:r>
            <a:endParaRPr/>
          </a:p>
        </p:txBody>
      </p:sp>
      <p:sp>
        <p:nvSpPr>
          <p:cNvPr id="621" name="Google Shape;621;p17"/>
          <p:cNvSpPr txBox="1"/>
          <p:nvPr>
            <p:ph idx="1" type="body"/>
          </p:nvPr>
        </p:nvSpPr>
        <p:spPr>
          <a:xfrm>
            <a:off x="680321" y="2150076"/>
            <a:ext cx="4484803" cy="3786113"/>
          </a:xfrm>
          <a:prstGeom prst="rect">
            <a:avLst/>
          </a:prstGeom>
          <a:noFill/>
          <a:ln>
            <a:noFill/>
          </a:ln>
        </p:spPr>
        <p:txBody>
          <a:bodyPr anchorCtr="0" anchor="t" bIns="44450" lIns="90475" spcFirstLastPara="1" rIns="90475" wrap="square" tIns="44450">
            <a:normAutofit fontScale="92500" lnSpcReduction="10000"/>
          </a:bodyPr>
          <a:lstStyle/>
          <a:p>
            <a:pPr indent="0" lvl="0" marL="0" rtl="0" algn="l">
              <a:lnSpc>
                <a:spcPct val="90000"/>
              </a:lnSpc>
              <a:spcBef>
                <a:spcPts val="0"/>
              </a:spcBef>
              <a:spcAft>
                <a:spcPts val="0"/>
              </a:spcAft>
              <a:buClr>
                <a:schemeClr val="dk1"/>
              </a:buClr>
              <a:buSzPct val="75000"/>
              <a:buNone/>
            </a:pPr>
            <a:r>
              <a:t/>
            </a:r>
            <a:endParaRPr sz="1400"/>
          </a:p>
          <a:p>
            <a:pPr indent="-228600" lvl="0" marL="228600" rtl="0" algn="l">
              <a:lnSpc>
                <a:spcPct val="90000"/>
              </a:lnSpc>
              <a:spcBef>
                <a:spcPts val="1000"/>
              </a:spcBef>
              <a:spcAft>
                <a:spcPts val="0"/>
              </a:spcAft>
              <a:buClr>
                <a:schemeClr val="dk1"/>
              </a:buClr>
              <a:buSzPct val="75000"/>
              <a:buChar char="•"/>
            </a:pPr>
            <a:r>
              <a:rPr lang="en-US"/>
              <a:t>Engel curves relate the </a:t>
            </a:r>
            <a:r>
              <a:rPr b="1" lang="en-US">
                <a:solidFill>
                  <a:srgbClr val="FF0000"/>
                </a:solidFill>
              </a:rPr>
              <a:t>quantity demanded</a:t>
            </a:r>
            <a:r>
              <a:rPr lang="en-US"/>
              <a:t> of a good to </a:t>
            </a:r>
            <a:r>
              <a:rPr b="1" lang="en-US">
                <a:solidFill>
                  <a:srgbClr val="FF0000"/>
                </a:solidFill>
              </a:rPr>
              <a:t>income</a:t>
            </a:r>
            <a:r>
              <a:rPr lang="en-US"/>
              <a:t>.</a:t>
            </a:r>
            <a:endParaRPr/>
          </a:p>
          <a:p>
            <a:pPr indent="-166925" lvl="0" marL="228600" rtl="0" algn="l">
              <a:lnSpc>
                <a:spcPct val="90000"/>
              </a:lnSpc>
              <a:spcBef>
                <a:spcPts val="1000"/>
              </a:spcBef>
              <a:spcAft>
                <a:spcPts val="0"/>
              </a:spcAft>
              <a:buClr>
                <a:schemeClr val="dk1"/>
              </a:buClr>
              <a:buSzPct val="75000"/>
              <a:buNone/>
            </a:pPr>
            <a:r>
              <a:t/>
            </a:r>
            <a:endParaRPr sz="1400"/>
          </a:p>
          <a:p>
            <a:pPr indent="-228600" lvl="0" marL="228600" rtl="0" algn="l">
              <a:lnSpc>
                <a:spcPct val="90000"/>
              </a:lnSpc>
              <a:spcBef>
                <a:spcPts val="1000"/>
              </a:spcBef>
              <a:spcAft>
                <a:spcPts val="0"/>
              </a:spcAft>
              <a:buClr>
                <a:schemeClr val="dk1"/>
              </a:buClr>
              <a:buSzPct val="75000"/>
              <a:buChar char="•"/>
            </a:pPr>
            <a:r>
              <a:rPr lang="en-US"/>
              <a:t>If the good is a normal good, the Engel curve is upward sloping.</a:t>
            </a:r>
            <a:endParaRPr/>
          </a:p>
          <a:p>
            <a:pPr indent="-166925" lvl="0" marL="228600" rtl="0" algn="l">
              <a:lnSpc>
                <a:spcPct val="90000"/>
              </a:lnSpc>
              <a:spcBef>
                <a:spcPts val="1000"/>
              </a:spcBef>
              <a:spcAft>
                <a:spcPts val="0"/>
              </a:spcAft>
              <a:buClr>
                <a:schemeClr val="dk1"/>
              </a:buClr>
              <a:buSzPct val="75000"/>
              <a:buNone/>
            </a:pPr>
            <a:r>
              <a:t/>
            </a:r>
            <a:endParaRPr sz="1400"/>
          </a:p>
          <a:p>
            <a:pPr indent="-228600" lvl="0" marL="228600" rtl="0" algn="l">
              <a:lnSpc>
                <a:spcPct val="90000"/>
              </a:lnSpc>
              <a:spcBef>
                <a:spcPts val="1000"/>
              </a:spcBef>
              <a:spcAft>
                <a:spcPts val="0"/>
              </a:spcAft>
              <a:buClr>
                <a:schemeClr val="dk1"/>
              </a:buClr>
              <a:buSzPct val="75000"/>
              <a:buChar char="•"/>
            </a:pPr>
            <a:r>
              <a:rPr lang="en-US"/>
              <a:t>If the good is an inferior good, the Engel curve is downward sloping.</a:t>
            </a:r>
            <a:endParaRPr/>
          </a:p>
        </p:txBody>
      </p:sp>
      <p:grpSp>
        <p:nvGrpSpPr>
          <p:cNvPr id="622" name="Google Shape;622;p17"/>
          <p:cNvGrpSpPr/>
          <p:nvPr/>
        </p:nvGrpSpPr>
        <p:grpSpPr>
          <a:xfrm>
            <a:off x="4849812" y="2017712"/>
            <a:ext cx="7342188" cy="4840288"/>
            <a:chOff x="493" y="969"/>
            <a:chExt cx="4625" cy="3049"/>
          </a:xfrm>
        </p:grpSpPr>
        <p:cxnSp>
          <p:nvCxnSpPr>
            <p:cNvPr id="623" name="Google Shape;623;p17"/>
            <p:cNvCxnSpPr/>
            <p:nvPr/>
          </p:nvCxnSpPr>
          <p:spPr>
            <a:xfrm>
              <a:off x="1416" y="969"/>
              <a:ext cx="0" cy="2799"/>
            </a:xfrm>
            <a:prstGeom prst="straightConnector1">
              <a:avLst/>
            </a:prstGeom>
            <a:noFill/>
            <a:ln cap="flat" cmpd="sng" w="25400">
              <a:solidFill>
                <a:schemeClr val="dk1"/>
              </a:solidFill>
              <a:prstDash val="solid"/>
              <a:round/>
              <a:headEnd len="med" w="med" type="none"/>
              <a:tailEnd len="med" w="med" type="none"/>
            </a:ln>
          </p:spPr>
        </p:cxnSp>
        <p:sp>
          <p:nvSpPr>
            <p:cNvPr id="624" name="Google Shape;624;p17"/>
            <p:cNvSpPr/>
            <p:nvPr/>
          </p:nvSpPr>
          <p:spPr>
            <a:xfrm>
              <a:off x="4256" y="3596"/>
              <a:ext cx="862" cy="386"/>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700">
                  <a:solidFill>
                    <a:schemeClr val="dk1"/>
                  </a:solidFill>
                  <a:latin typeface="Arial"/>
                  <a:ea typeface="Arial"/>
                  <a:cs typeface="Arial"/>
                  <a:sym typeface="Arial"/>
                </a:rPr>
                <a:t>Food (units</a:t>
              </a:r>
              <a:endParaRPr/>
            </a:p>
            <a:p>
              <a:pPr indent="0" lvl="0" marL="0" marR="0" rtl="0" algn="l">
                <a:spcBef>
                  <a:spcPts val="0"/>
                </a:spcBef>
                <a:spcAft>
                  <a:spcPts val="0"/>
                </a:spcAft>
                <a:buNone/>
              </a:pPr>
              <a:r>
                <a:rPr b="1" lang="en-US" sz="1700">
                  <a:solidFill>
                    <a:schemeClr val="dk1"/>
                  </a:solidFill>
                  <a:latin typeface="Arial"/>
                  <a:ea typeface="Arial"/>
                  <a:cs typeface="Arial"/>
                  <a:sym typeface="Arial"/>
                </a:rPr>
                <a:t>per month)</a:t>
              </a:r>
              <a:endParaRPr/>
            </a:p>
          </p:txBody>
        </p:sp>
        <p:cxnSp>
          <p:nvCxnSpPr>
            <p:cNvPr id="625" name="Google Shape;625;p17"/>
            <p:cNvCxnSpPr/>
            <p:nvPr/>
          </p:nvCxnSpPr>
          <p:spPr>
            <a:xfrm>
              <a:off x="1401" y="3768"/>
              <a:ext cx="2671" cy="0"/>
            </a:xfrm>
            <a:prstGeom prst="straightConnector1">
              <a:avLst/>
            </a:prstGeom>
            <a:noFill/>
            <a:ln cap="flat" cmpd="sng" w="25400">
              <a:solidFill>
                <a:schemeClr val="dk1"/>
              </a:solidFill>
              <a:prstDash val="solid"/>
              <a:round/>
              <a:headEnd len="med" w="med" type="none"/>
              <a:tailEnd len="med" w="med" type="none"/>
            </a:ln>
          </p:spPr>
        </p:cxnSp>
        <p:sp>
          <p:nvSpPr>
            <p:cNvPr id="626" name="Google Shape;626;p17"/>
            <p:cNvSpPr/>
            <p:nvPr/>
          </p:nvSpPr>
          <p:spPr>
            <a:xfrm>
              <a:off x="1101" y="1149"/>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30</a:t>
              </a:r>
              <a:endParaRPr/>
            </a:p>
          </p:txBody>
        </p:sp>
        <p:sp>
          <p:nvSpPr>
            <p:cNvPr id="627" name="Google Shape;627;p17"/>
            <p:cNvSpPr/>
            <p:nvPr/>
          </p:nvSpPr>
          <p:spPr>
            <a:xfrm>
              <a:off x="1101" y="2909"/>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10</a:t>
              </a:r>
              <a:endParaRPr/>
            </a:p>
          </p:txBody>
        </p:sp>
        <p:sp>
          <p:nvSpPr>
            <p:cNvPr id="628" name="Google Shape;628;p17"/>
            <p:cNvSpPr/>
            <p:nvPr/>
          </p:nvSpPr>
          <p:spPr>
            <a:xfrm>
              <a:off x="493" y="1117"/>
              <a:ext cx="624" cy="580"/>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Income</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 per</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month)</a:t>
              </a:r>
              <a:endParaRPr/>
            </a:p>
          </p:txBody>
        </p:sp>
        <p:sp>
          <p:nvSpPr>
            <p:cNvPr id="629" name="Google Shape;629;p17"/>
            <p:cNvSpPr/>
            <p:nvPr/>
          </p:nvSpPr>
          <p:spPr>
            <a:xfrm>
              <a:off x="1101" y="2029"/>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20</a:t>
              </a:r>
              <a:endParaRPr/>
            </a:p>
          </p:txBody>
        </p:sp>
        <p:grpSp>
          <p:nvGrpSpPr>
            <p:cNvPr id="630" name="Google Shape;630;p17"/>
            <p:cNvGrpSpPr/>
            <p:nvPr/>
          </p:nvGrpSpPr>
          <p:grpSpPr>
            <a:xfrm>
              <a:off x="1674" y="3768"/>
              <a:ext cx="2227" cy="250"/>
              <a:chOff x="1917" y="3741"/>
              <a:chExt cx="2227" cy="250"/>
            </a:xfrm>
          </p:grpSpPr>
          <p:sp>
            <p:nvSpPr>
              <p:cNvPr id="631" name="Google Shape;631;p17"/>
              <p:cNvSpPr/>
              <p:nvPr/>
            </p:nvSpPr>
            <p:spPr>
              <a:xfrm>
                <a:off x="1917" y="3741"/>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4</a:t>
                </a:r>
                <a:endParaRPr/>
              </a:p>
            </p:txBody>
          </p:sp>
          <p:sp>
            <p:nvSpPr>
              <p:cNvPr id="632" name="Google Shape;632;p17"/>
              <p:cNvSpPr/>
              <p:nvPr/>
            </p:nvSpPr>
            <p:spPr>
              <a:xfrm>
                <a:off x="2529" y="3741"/>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8</a:t>
                </a:r>
                <a:endParaRPr/>
              </a:p>
            </p:txBody>
          </p:sp>
          <p:sp>
            <p:nvSpPr>
              <p:cNvPr id="633" name="Google Shape;633;p17"/>
              <p:cNvSpPr/>
              <p:nvPr/>
            </p:nvSpPr>
            <p:spPr>
              <a:xfrm>
                <a:off x="3141" y="3741"/>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12</a:t>
                </a:r>
                <a:endParaRPr/>
              </a:p>
            </p:txBody>
          </p:sp>
          <p:sp>
            <p:nvSpPr>
              <p:cNvPr id="634" name="Google Shape;634;p17"/>
              <p:cNvSpPr/>
              <p:nvPr/>
            </p:nvSpPr>
            <p:spPr>
              <a:xfrm>
                <a:off x="3849" y="3741"/>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16</a:t>
                </a:r>
                <a:endParaRPr/>
              </a:p>
            </p:txBody>
          </p:sp>
        </p:grpSp>
      </p:grpSp>
      <p:sp>
        <p:nvSpPr>
          <p:cNvPr id="635" name="Google Shape;635;p17"/>
          <p:cNvSpPr/>
          <p:nvPr/>
        </p:nvSpPr>
        <p:spPr>
          <a:xfrm>
            <a:off x="9801225" y="3594099"/>
            <a:ext cx="2044700" cy="835025"/>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Engel curves slope</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upward for</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normal goods.</a:t>
            </a:r>
            <a:endParaRPr/>
          </a:p>
        </p:txBody>
      </p:sp>
      <p:grpSp>
        <p:nvGrpSpPr>
          <p:cNvPr id="636" name="Google Shape;636;p17"/>
          <p:cNvGrpSpPr/>
          <p:nvPr/>
        </p:nvGrpSpPr>
        <p:grpSpPr>
          <a:xfrm>
            <a:off x="6445250" y="2349500"/>
            <a:ext cx="3910012" cy="3516312"/>
            <a:chOff x="1525" y="1277"/>
            <a:chExt cx="2463" cy="2215"/>
          </a:xfrm>
        </p:grpSpPr>
        <p:cxnSp>
          <p:nvCxnSpPr>
            <p:cNvPr id="637" name="Google Shape;637;p17"/>
            <p:cNvCxnSpPr/>
            <p:nvPr/>
          </p:nvCxnSpPr>
          <p:spPr>
            <a:xfrm flipH="1" rot="10800000">
              <a:off x="1525" y="1277"/>
              <a:ext cx="2463" cy="2215"/>
            </a:xfrm>
            <a:prstGeom prst="straightConnector1">
              <a:avLst/>
            </a:prstGeom>
            <a:noFill/>
            <a:ln cap="flat" cmpd="sng" w="50800">
              <a:solidFill>
                <a:srgbClr val="0033CC"/>
              </a:solidFill>
              <a:prstDash val="solid"/>
              <a:round/>
              <a:headEnd len="med" w="med" type="none"/>
              <a:tailEnd len="med" w="med" type="none"/>
            </a:ln>
          </p:spPr>
        </p:cxnSp>
        <p:sp>
          <p:nvSpPr>
            <p:cNvPr id="638" name="Google Shape;638;p17"/>
            <p:cNvSpPr/>
            <p:nvPr/>
          </p:nvSpPr>
          <p:spPr>
            <a:xfrm>
              <a:off x="1748" y="3188"/>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39" name="Google Shape;639;p17"/>
            <p:cNvSpPr/>
            <p:nvPr/>
          </p:nvSpPr>
          <p:spPr>
            <a:xfrm>
              <a:off x="3716" y="1412"/>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40" name="Google Shape;640;p17"/>
            <p:cNvSpPr/>
            <p:nvPr/>
          </p:nvSpPr>
          <p:spPr>
            <a:xfrm>
              <a:off x="2756" y="2276"/>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grpSp>
      <p:sp>
        <p:nvSpPr>
          <p:cNvPr id="641" name="Google Shape;641;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500"/>
                                        <p:tgtEl>
                                          <p:spTgt spid="6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500"/>
                                        <p:tgtEl>
                                          <p:spTgt spid="6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8"/>
          <p:cNvSpPr txBox="1"/>
          <p:nvPr>
            <p:ph type="title"/>
          </p:nvPr>
        </p:nvSpPr>
        <p:spPr>
          <a:xfrm>
            <a:off x="680321" y="753228"/>
            <a:ext cx="9613861" cy="1080938"/>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Trebuchet MS"/>
              <a:buNone/>
            </a:pPr>
            <a:r>
              <a:rPr lang="en-US"/>
              <a:t>Engel Curves</a:t>
            </a:r>
            <a:endParaRPr/>
          </a:p>
        </p:txBody>
      </p:sp>
      <p:sp>
        <p:nvSpPr>
          <p:cNvPr id="647" name="Google Shape;647;p18"/>
          <p:cNvSpPr/>
          <p:nvPr/>
        </p:nvSpPr>
        <p:spPr>
          <a:xfrm>
            <a:off x="6760348" y="3392488"/>
            <a:ext cx="2225675" cy="925513"/>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Engel curves are</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backward bending</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 for inferior goods.</a:t>
            </a:r>
            <a:endParaRPr/>
          </a:p>
        </p:txBody>
      </p:sp>
      <p:grpSp>
        <p:nvGrpSpPr>
          <p:cNvPr id="648" name="Google Shape;648;p18"/>
          <p:cNvGrpSpPr/>
          <p:nvPr/>
        </p:nvGrpSpPr>
        <p:grpSpPr>
          <a:xfrm>
            <a:off x="5539561" y="2116138"/>
            <a:ext cx="1271587" cy="1624013"/>
            <a:chOff x="4080" y="1121"/>
            <a:chExt cx="801" cy="1023"/>
          </a:xfrm>
        </p:grpSpPr>
        <p:cxnSp>
          <p:nvCxnSpPr>
            <p:cNvPr id="649" name="Google Shape;649;p18"/>
            <p:cNvCxnSpPr/>
            <p:nvPr/>
          </p:nvCxnSpPr>
          <p:spPr>
            <a:xfrm>
              <a:off x="4080" y="1121"/>
              <a:ext cx="0" cy="1023"/>
            </a:xfrm>
            <a:prstGeom prst="straightConnector1">
              <a:avLst/>
            </a:prstGeom>
            <a:noFill/>
            <a:ln cap="flat" cmpd="sng" w="50800">
              <a:solidFill>
                <a:schemeClr val="dk1"/>
              </a:solidFill>
              <a:prstDash val="solid"/>
              <a:round/>
              <a:headEnd len="med" w="med" type="triangle"/>
              <a:tailEnd len="med" w="med" type="triangle"/>
            </a:ln>
          </p:spPr>
        </p:cxnSp>
        <p:sp>
          <p:nvSpPr>
            <p:cNvPr id="650" name="Google Shape;650;p18"/>
            <p:cNvSpPr/>
            <p:nvPr/>
          </p:nvSpPr>
          <p:spPr>
            <a:xfrm>
              <a:off x="4211" y="1494"/>
              <a:ext cx="670"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Inferior</a:t>
              </a:r>
              <a:endParaRPr/>
            </a:p>
          </p:txBody>
        </p:sp>
      </p:grpSp>
      <p:grpSp>
        <p:nvGrpSpPr>
          <p:cNvPr id="651" name="Google Shape;651;p18"/>
          <p:cNvGrpSpPr/>
          <p:nvPr/>
        </p:nvGrpSpPr>
        <p:grpSpPr>
          <a:xfrm>
            <a:off x="5510985" y="4010025"/>
            <a:ext cx="1289050" cy="1624012"/>
            <a:chOff x="4080" y="2177"/>
            <a:chExt cx="812" cy="1023"/>
          </a:xfrm>
        </p:grpSpPr>
        <p:cxnSp>
          <p:nvCxnSpPr>
            <p:cNvPr id="652" name="Google Shape;652;p18"/>
            <p:cNvCxnSpPr/>
            <p:nvPr/>
          </p:nvCxnSpPr>
          <p:spPr>
            <a:xfrm>
              <a:off x="4080" y="2177"/>
              <a:ext cx="0" cy="1023"/>
            </a:xfrm>
            <a:prstGeom prst="straightConnector1">
              <a:avLst/>
            </a:prstGeom>
            <a:noFill/>
            <a:ln cap="flat" cmpd="sng" w="50800">
              <a:solidFill>
                <a:schemeClr val="dk1"/>
              </a:solidFill>
              <a:prstDash val="solid"/>
              <a:round/>
              <a:headEnd len="med" w="med" type="triangle"/>
              <a:tailEnd len="med" w="med" type="triangle"/>
            </a:ln>
          </p:spPr>
        </p:cxnSp>
        <p:sp>
          <p:nvSpPr>
            <p:cNvPr id="653" name="Google Shape;653;p18"/>
            <p:cNvSpPr/>
            <p:nvPr/>
          </p:nvSpPr>
          <p:spPr>
            <a:xfrm>
              <a:off x="4221" y="2541"/>
              <a:ext cx="671"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Normal</a:t>
              </a:r>
              <a:endParaRPr/>
            </a:p>
          </p:txBody>
        </p:sp>
      </p:grpSp>
      <p:grpSp>
        <p:nvGrpSpPr>
          <p:cNvPr id="654" name="Google Shape;654;p18"/>
          <p:cNvGrpSpPr/>
          <p:nvPr/>
        </p:nvGrpSpPr>
        <p:grpSpPr>
          <a:xfrm>
            <a:off x="1064397" y="2017712"/>
            <a:ext cx="7342188" cy="4840288"/>
            <a:chOff x="493" y="969"/>
            <a:chExt cx="4625" cy="3049"/>
          </a:xfrm>
        </p:grpSpPr>
        <p:cxnSp>
          <p:nvCxnSpPr>
            <p:cNvPr id="655" name="Google Shape;655;p18"/>
            <p:cNvCxnSpPr/>
            <p:nvPr/>
          </p:nvCxnSpPr>
          <p:spPr>
            <a:xfrm>
              <a:off x="1416" y="969"/>
              <a:ext cx="0" cy="2799"/>
            </a:xfrm>
            <a:prstGeom prst="straightConnector1">
              <a:avLst/>
            </a:prstGeom>
            <a:noFill/>
            <a:ln cap="flat" cmpd="sng" w="25400">
              <a:solidFill>
                <a:schemeClr val="dk1"/>
              </a:solidFill>
              <a:prstDash val="solid"/>
              <a:round/>
              <a:headEnd len="med" w="med" type="none"/>
              <a:tailEnd len="med" w="med" type="none"/>
            </a:ln>
          </p:spPr>
        </p:cxnSp>
        <p:sp>
          <p:nvSpPr>
            <p:cNvPr id="656" name="Google Shape;656;p18"/>
            <p:cNvSpPr/>
            <p:nvPr/>
          </p:nvSpPr>
          <p:spPr>
            <a:xfrm>
              <a:off x="4256" y="3596"/>
              <a:ext cx="862" cy="386"/>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700">
                  <a:solidFill>
                    <a:schemeClr val="dk1"/>
                  </a:solidFill>
                  <a:latin typeface="Arial"/>
                  <a:ea typeface="Arial"/>
                  <a:cs typeface="Arial"/>
                  <a:sym typeface="Arial"/>
                </a:rPr>
                <a:t>Food (units</a:t>
              </a:r>
              <a:endParaRPr/>
            </a:p>
            <a:p>
              <a:pPr indent="0" lvl="0" marL="0" marR="0" rtl="0" algn="l">
                <a:spcBef>
                  <a:spcPts val="0"/>
                </a:spcBef>
                <a:spcAft>
                  <a:spcPts val="0"/>
                </a:spcAft>
                <a:buNone/>
              </a:pPr>
              <a:r>
                <a:rPr b="1" lang="en-US" sz="1700">
                  <a:solidFill>
                    <a:schemeClr val="dk1"/>
                  </a:solidFill>
                  <a:latin typeface="Arial"/>
                  <a:ea typeface="Arial"/>
                  <a:cs typeface="Arial"/>
                  <a:sym typeface="Arial"/>
                </a:rPr>
                <a:t>per month)</a:t>
              </a:r>
              <a:endParaRPr/>
            </a:p>
          </p:txBody>
        </p:sp>
        <p:cxnSp>
          <p:nvCxnSpPr>
            <p:cNvPr id="657" name="Google Shape;657;p18"/>
            <p:cNvCxnSpPr/>
            <p:nvPr/>
          </p:nvCxnSpPr>
          <p:spPr>
            <a:xfrm>
              <a:off x="1401" y="3768"/>
              <a:ext cx="2671" cy="0"/>
            </a:xfrm>
            <a:prstGeom prst="straightConnector1">
              <a:avLst/>
            </a:prstGeom>
            <a:noFill/>
            <a:ln cap="flat" cmpd="sng" w="25400">
              <a:solidFill>
                <a:schemeClr val="dk1"/>
              </a:solidFill>
              <a:prstDash val="solid"/>
              <a:round/>
              <a:headEnd len="med" w="med" type="none"/>
              <a:tailEnd len="med" w="med" type="none"/>
            </a:ln>
          </p:spPr>
        </p:cxnSp>
        <p:sp>
          <p:nvSpPr>
            <p:cNvPr id="658" name="Google Shape;658;p18"/>
            <p:cNvSpPr/>
            <p:nvPr/>
          </p:nvSpPr>
          <p:spPr>
            <a:xfrm>
              <a:off x="1101" y="1149"/>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30</a:t>
              </a:r>
              <a:endParaRPr/>
            </a:p>
          </p:txBody>
        </p:sp>
        <p:sp>
          <p:nvSpPr>
            <p:cNvPr id="659" name="Google Shape;659;p18"/>
            <p:cNvSpPr/>
            <p:nvPr/>
          </p:nvSpPr>
          <p:spPr>
            <a:xfrm>
              <a:off x="1101" y="2909"/>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10</a:t>
              </a:r>
              <a:endParaRPr/>
            </a:p>
          </p:txBody>
        </p:sp>
        <p:sp>
          <p:nvSpPr>
            <p:cNvPr id="660" name="Google Shape;660;p18"/>
            <p:cNvSpPr/>
            <p:nvPr/>
          </p:nvSpPr>
          <p:spPr>
            <a:xfrm>
              <a:off x="493" y="1117"/>
              <a:ext cx="624" cy="580"/>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Income</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 per</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month)</a:t>
              </a:r>
              <a:endParaRPr/>
            </a:p>
          </p:txBody>
        </p:sp>
        <p:sp>
          <p:nvSpPr>
            <p:cNvPr id="661" name="Google Shape;661;p18"/>
            <p:cNvSpPr/>
            <p:nvPr/>
          </p:nvSpPr>
          <p:spPr>
            <a:xfrm>
              <a:off x="1101" y="2029"/>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20</a:t>
              </a:r>
              <a:endParaRPr/>
            </a:p>
          </p:txBody>
        </p:sp>
        <p:grpSp>
          <p:nvGrpSpPr>
            <p:cNvPr id="662" name="Google Shape;662;p18"/>
            <p:cNvGrpSpPr/>
            <p:nvPr/>
          </p:nvGrpSpPr>
          <p:grpSpPr>
            <a:xfrm>
              <a:off x="1674" y="3768"/>
              <a:ext cx="2227" cy="250"/>
              <a:chOff x="1917" y="3741"/>
              <a:chExt cx="2227" cy="250"/>
            </a:xfrm>
          </p:grpSpPr>
          <p:sp>
            <p:nvSpPr>
              <p:cNvPr id="663" name="Google Shape;663;p18"/>
              <p:cNvSpPr/>
              <p:nvPr/>
            </p:nvSpPr>
            <p:spPr>
              <a:xfrm>
                <a:off x="1917" y="3741"/>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4</a:t>
                </a:r>
                <a:endParaRPr/>
              </a:p>
            </p:txBody>
          </p:sp>
          <p:sp>
            <p:nvSpPr>
              <p:cNvPr id="664" name="Google Shape;664;p18"/>
              <p:cNvSpPr/>
              <p:nvPr/>
            </p:nvSpPr>
            <p:spPr>
              <a:xfrm>
                <a:off x="2529" y="3741"/>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8</a:t>
                </a:r>
                <a:endParaRPr/>
              </a:p>
            </p:txBody>
          </p:sp>
          <p:sp>
            <p:nvSpPr>
              <p:cNvPr id="665" name="Google Shape;665;p18"/>
              <p:cNvSpPr/>
              <p:nvPr/>
            </p:nvSpPr>
            <p:spPr>
              <a:xfrm>
                <a:off x="3141" y="3741"/>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12</a:t>
                </a:r>
                <a:endParaRPr/>
              </a:p>
            </p:txBody>
          </p:sp>
          <p:sp>
            <p:nvSpPr>
              <p:cNvPr id="666" name="Google Shape;666;p18"/>
              <p:cNvSpPr/>
              <p:nvPr/>
            </p:nvSpPr>
            <p:spPr>
              <a:xfrm>
                <a:off x="3849" y="3741"/>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16</a:t>
                </a:r>
                <a:endParaRPr/>
              </a:p>
            </p:txBody>
          </p:sp>
        </p:grpSp>
      </p:grpSp>
      <p:grpSp>
        <p:nvGrpSpPr>
          <p:cNvPr id="667" name="Google Shape;667;p18"/>
          <p:cNvGrpSpPr/>
          <p:nvPr/>
        </p:nvGrpSpPr>
        <p:grpSpPr>
          <a:xfrm>
            <a:off x="2874148" y="2317751"/>
            <a:ext cx="2384425" cy="3362325"/>
            <a:chOff x="2419" y="1166"/>
            <a:chExt cx="1502" cy="2118"/>
          </a:xfrm>
        </p:grpSpPr>
        <p:sp>
          <p:nvSpPr>
            <p:cNvPr id="668" name="Google Shape;668;p18"/>
            <p:cNvSpPr/>
            <p:nvPr/>
          </p:nvSpPr>
          <p:spPr>
            <a:xfrm>
              <a:off x="3029" y="1276"/>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69" name="Google Shape;669;p18"/>
            <p:cNvSpPr/>
            <p:nvPr/>
          </p:nvSpPr>
          <p:spPr>
            <a:xfrm>
              <a:off x="2597" y="3052"/>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70" name="Google Shape;670;p18"/>
            <p:cNvSpPr/>
            <p:nvPr/>
          </p:nvSpPr>
          <p:spPr>
            <a:xfrm>
              <a:off x="3797" y="2140"/>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671" name="Google Shape;671;p18"/>
            <p:cNvSpPr/>
            <p:nvPr/>
          </p:nvSpPr>
          <p:spPr>
            <a:xfrm>
              <a:off x="2419" y="1166"/>
              <a:ext cx="1502" cy="2118"/>
            </a:xfrm>
            <a:custGeom>
              <a:rect b="b" l="l" r="r" t="t"/>
              <a:pathLst>
                <a:path extrusionOk="0" h="2118" w="1502">
                  <a:moveTo>
                    <a:pt x="40" y="2071"/>
                  </a:moveTo>
                  <a:cubicBezTo>
                    <a:pt x="20" y="2094"/>
                    <a:pt x="0" y="2118"/>
                    <a:pt x="232" y="1943"/>
                  </a:cubicBezTo>
                  <a:cubicBezTo>
                    <a:pt x="464" y="1768"/>
                    <a:pt x="1358" y="1318"/>
                    <a:pt x="1430" y="1019"/>
                  </a:cubicBezTo>
                  <a:cubicBezTo>
                    <a:pt x="1502" y="720"/>
                    <a:pt x="798" y="302"/>
                    <a:pt x="662" y="151"/>
                  </a:cubicBezTo>
                  <a:cubicBezTo>
                    <a:pt x="526" y="0"/>
                    <a:pt x="571" y="57"/>
                    <a:pt x="616" y="114"/>
                  </a:cubicBezTo>
                </a:path>
              </a:pathLst>
            </a:custGeom>
            <a:noFill/>
            <a:ln cap="flat" cmpd="sng" w="57150">
              <a:solidFill>
                <a:srgbClr val="FFCC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672" name="Google Shape;672;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9"/>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Substitutes and complements</a:t>
            </a:r>
            <a:endParaRPr/>
          </a:p>
        </p:txBody>
      </p:sp>
      <p:sp>
        <p:nvSpPr>
          <p:cNvPr id="678" name="Google Shape;67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Session outline</a:t>
            </a:r>
            <a:endParaRPr/>
          </a:p>
        </p:txBody>
      </p:sp>
      <p:sp>
        <p:nvSpPr>
          <p:cNvPr id="296" name="Google Shape;296;p2"/>
          <p:cNvSpPr txBox="1"/>
          <p:nvPr>
            <p:ph idx="1" type="body"/>
          </p:nvPr>
        </p:nvSpPr>
        <p:spPr>
          <a:xfrm>
            <a:off x="680321" y="2107324"/>
            <a:ext cx="8229600" cy="4495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Individual demand – price and income changes</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Different types of goods</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Substitutes and complements</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Income and substitution effects</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Market demand</a:t>
            </a:r>
            <a:endParaRPr/>
          </a:p>
          <a:p>
            <a:pPr indent="-76200" lvl="0" marL="228600" rtl="0" algn="l">
              <a:lnSpc>
                <a:spcPct val="90000"/>
              </a:lnSpc>
              <a:spcBef>
                <a:spcPts val="1000"/>
              </a:spcBef>
              <a:spcAft>
                <a:spcPts val="0"/>
              </a:spcAft>
              <a:buClr>
                <a:schemeClr val="dk1"/>
              </a:buClr>
              <a:buSzPts val="2400"/>
              <a:buNone/>
            </a:pPr>
            <a:r>
              <a:t/>
            </a:r>
            <a:endParaRPr/>
          </a:p>
        </p:txBody>
      </p:sp>
      <p:sp>
        <p:nvSpPr>
          <p:cNvPr id="297" name="Google Shape;297;p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98" name="Google Shape;298;p2"/>
          <p:cNvPicPr preferRelativeResize="0"/>
          <p:nvPr/>
        </p:nvPicPr>
        <p:blipFill rotWithShape="1">
          <a:blip r:embed="rId3">
            <a:alphaModFix/>
          </a:blip>
          <a:srcRect b="0" l="0" r="0" t="0"/>
          <a:stretch/>
        </p:blipFill>
        <p:spPr>
          <a:xfrm>
            <a:off x="10294182" y="4641388"/>
            <a:ext cx="1651000" cy="1895929"/>
          </a:xfrm>
          <a:prstGeom prst="rect">
            <a:avLst/>
          </a:prstGeom>
          <a:noFill/>
          <a:ln>
            <a:noFill/>
          </a:ln>
        </p:spPr>
      </p:pic>
      <p:sp>
        <p:nvSpPr>
          <p:cNvPr id="299" name="Google Shape;299;p2"/>
          <p:cNvSpPr/>
          <p:nvPr/>
        </p:nvSpPr>
        <p:spPr>
          <a:xfrm>
            <a:off x="7616533" y="4749711"/>
            <a:ext cx="2145174" cy="1555831"/>
          </a:xfrm>
          <a:prstGeom prst="wedgeRoundRectCallout">
            <a:avLst>
              <a:gd fmla="val 77302" name="adj1"/>
              <a:gd fmla="val -31568" name="adj2"/>
              <a:gd fmla="val 16667" name="adj3"/>
            </a:avLst>
          </a:prstGeom>
          <a:solidFill>
            <a:schemeClr val="accent1"/>
          </a:solidFill>
          <a:ln cap="flat" cmpd="sng" w="127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70C0"/>
                </a:solidFill>
                <a:latin typeface="Trebuchet MS"/>
                <a:ea typeface="Trebuchet MS"/>
                <a:cs typeface="Trebuchet MS"/>
                <a:sym typeface="Trebuchet MS"/>
              </a:rPr>
              <a:t>Hi, I’m Mick, your mascot for today.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Product substitutes and complements</a:t>
            </a:r>
            <a:endParaRPr/>
          </a:p>
        </p:txBody>
      </p:sp>
      <p:sp>
        <p:nvSpPr>
          <p:cNvPr id="688" name="Google Shape;688;p20"/>
          <p:cNvSpPr txBox="1"/>
          <p:nvPr>
            <p:ph idx="1" type="body"/>
          </p:nvPr>
        </p:nvSpPr>
        <p:spPr>
          <a:xfrm>
            <a:off x="680321" y="2336873"/>
            <a:ext cx="9613861" cy="423692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a:t>Two goods are considered </a:t>
            </a:r>
            <a:r>
              <a:rPr lang="en-US">
                <a:solidFill>
                  <a:srgbClr val="8D7DFF"/>
                </a:solidFill>
              </a:rPr>
              <a:t>substitutes</a:t>
            </a:r>
            <a:r>
              <a:rPr lang="en-US"/>
              <a:t> if an </a:t>
            </a:r>
            <a:r>
              <a:rPr lang="en-US">
                <a:solidFill>
                  <a:srgbClr val="FF0000"/>
                </a:solidFill>
              </a:rPr>
              <a:t>increase</a:t>
            </a:r>
            <a:r>
              <a:rPr lang="en-US"/>
              <a:t> (</a:t>
            </a:r>
            <a:r>
              <a:rPr lang="en-US">
                <a:solidFill>
                  <a:schemeClr val="dk2"/>
                </a:solidFill>
              </a:rPr>
              <a:t>decrease</a:t>
            </a:r>
            <a:r>
              <a:rPr lang="en-US"/>
              <a:t>) in the price of one leads to an </a:t>
            </a:r>
            <a:r>
              <a:rPr lang="en-US">
                <a:solidFill>
                  <a:srgbClr val="FF0000"/>
                </a:solidFill>
              </a:rPr>
              <a:t>increase</a:t>
            </a:r>
            <a:r>
              <a:rPr lang="en-US"/>
              <a:t> (</a:t>
            </a:r>
            <a:r>
              <a:rPr lang="en-US">
                <a:solidFill>
                  <a:schemeClr val="dk2"/>
                </a:solidFill>
              </a:rPr>
              <a:t>decrease</a:t>
            </a:r>
            <a:r>
              <a:rPr lang="en-US"/>
              <a:t>) in the demand of the other.</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Two goods are considered </a:t>
            </a:r>
            <a:r>
              <a:rPr lang="en-US">
                <a:solidFill>
                  <a:srgbClr val="FF0000"/>
                </a:solidFill>
              </a:rPr>
              <a:t>complements</a:t>
            </a:r>
            <a:r>
              <a:rPr lang="en-US"/>
              <a:t> if an </a:t>
            </a:r>
            <a:r>
              <a:rPr lang="en-US">
                <a:solidFill>
                  <a:srgbClr val="FF0000"/>
                </a:solidFill>
              </a:rPr>
              <a:t>increase</a:t>
            </a:r>
            <a:r>
              <a:rPr lang="en-US"/>
              <a:t> (</a:t>
            </a:r>
            <a:r>
              <a:rPr lang="en-US">
                <a:solidFill>
                  <a:srgbClr val="009900"/>
                </a:solidFill>
              </a:rPr>
              <a:t>decrease</a:t>
            </a:r>
            <a:r>
              <a:rPr lang="en-US"/>
              <a:t>) in the price of one leads to a </a:t>
            </a:r>
            <a:r>
              <a:rPr lang="en-US">
                <a:solidFill>
                  <a:srgbClr val="FF0000"/>
                </a:solidFill>
              </a:rPr>
              <a:t>decrease</a:t>
            </a:r>
            <a:r>
              <a:rPr lang="en-US"/>
              <a:t> (</a:t>
            </a:r>
            <a:r>
              <a:rPr lang="en-US">
                <a:solidFill>
                  <a:srgbClr val="009900"/>
                </a:solidFill>
              </a:rPr>
              <a:t>increase</a:t>
            </a:r>
            <a:r>
              <a:rPr lang="en-US"/>
              <a:t>) in the demand of the other.</a:t>
            </a:r>
            <a:endParaRPr sz="1000"/>
          </a:p>
          <a:p>
            <a:pPr indent="-228600" lvl="1" marL="685800" rtl="0" algn="l">
              <a:lnSpc>
                <a:spcPct val="90000"/>
              </a:lnSpc>
              <a:spcBef>
                <a:spcPts val="500"/>
              </a:spcBef>
              <a:spcAft>
                <a:spcPts val="0"/>
              </a:spcAft>
              <a:buClr>
                <a:schemeClr val="dk1"/>
              </a:buClr>
              <a:buSzPts val="2000"/>
              <a:buChar char="•"/>
            </a:pPr>
            <a:r>
              <a:rPr lang="en-US"/>
              <a:t>Ex:  gasoline and motor oil</a:t>
            </a:r>
            <a:endParaRPr/>
          </a:p>
          <a:p>
            <a:pPr indent="-101600" lvl="1" marL="685800" rtl="0" algn="l">
              <a:lnSpc>
                <a:spcPct val="90000"/>
              </a:lnSpc>
              <a:spcBef>
                <a:spcPts val="500"/>
              </a:spcBef>
              <a:spcAft>
                <a:spcPts val="0"/>
              </a:spcAft>
              <a:buClr>
                <a:schemeClr val="dk1"/>
              </a:buClr>
              <a:buSzPts val="2000"/>
              <a:buNone/>
            </a:pPr>
            <a:r>
              <a:t/>
            </a:r>
            <a:endParaRPr/>
          </a:p>
          <a:p>
            <a:pPr indent="-228600" lvl="0" marL="228600" rtl="0" algn="l">
              <a:lnSpc>
                <a:spcPct val="90000"/>
              </a:lnSpc>
              <a:spcBef>
                <a:spcPts val="1000"/>
              </a:spcBef>
              <a:spcAft>
                <a:spcPts val="0"/>
              </a:spcAft>
              <a:buClr>
                <a:schemeClr val="dk1"/>
              </a:buClr>
              <a:buSzPts val="2400"/>
              <a:buChar char="•"/>
            </a:pPr>
            <a:r>
              <a:rPr lang="en-US"/>
              <a:t>Two goods are </a:t>
            </a:r>
            <a:r>
              <a:rPr lang="en-US">
                <a:solidFill>
                  <a:srgbClr val="00B050"/>
                </a:solidFill>
              </a:rPr>
              <a:t>independent</a:t>
            </a:r>
            <a:r>
              <a:rPr lang="en-US"/>
              <a:t> then a change in the price of one good has no effect on the demand of the other</a:t>
            </a:r>
            <a:endParaRPr sz="1000"/>
          </a:p>
          <a:p>
            <a:pPr indent="-228600" lvl="1" marL="685800" rtl="0" algn="l">
              <a:lnSpc>
                <a:spcPct val="90000"/>
              </a:lnSpc>
              <a:spcBef>
                <a:spcPts val="500"/>
              </a:spcBef>
              <a:spcAft>
                <a:spcPts val="0"/>
              </a:spcAft>
              <a:buClr>
                <a:schemeClr val="dk1"/>
              </a:buClr>
              <a:buSzPts val="2000"/>
              <a:buChar char="•"/>
            </a:pPr>
            <a:r>
              <a:rPr lang="en-US"/>
              <a:t>Ex:  chicken and airplane tickets</a:t>
            </a:r>
            <a:endParaRPr/>
          </a:p>
          <a:p>
            <a:pPr indent="0" lvl="0" marL="0" rtl="0" algn="l">
              <a:lnSpc>
                <a:spcPct val="90000"/>
              </a:lnSpc>
              <a:spcBef>
                <a:spcPts val="1000"/>
              </a:spcBef>
              <a:spcAft>
                <a:spcPts val="0"/>
              </a:spcAft>
              <a:buClr>
                <a:schemeClr val="dk1"/>
              </a:buClr>
              <a:buSzPts val="1000"/>
              <a:buNone/>
            </a:pPr>
            <a:r>
              <a:t/>
            </a:r>
            <a:endParaRPr sz="1000"/>
          </a:p>
        </p:txBody>
      </p:sp>
      <p:sp>
        <p:nvSpPr>
          <p:cNvPr id="689" name="Google Shape;689;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690" name="Google Shape;690;p20"/>
          <p:cNvPicPr preferRelativeResize="0"/>
          <p:nvPr/>
        </p:nvPicPr>
        <p:blipFill rotWithShape="1">
          <a:blip r:embed="rId3">
            <a:alphaModFix/>
          </a:blip>
          <a:srcRect b="0" l="0" r="0" t="0"/>
          <a:stretch/>
        </p:blipFill>
        <p:spPr>
          <a:xfrm>
            <a:off x="10329853" y="4677866"/>
            <a:ext cx="1651000" cy="1895929"/>
          </a:xfrm>
          <a:prstGeom prst="rect">
            <a:avLst/>
          </a:prstGeom>
          <a:noFill/>
          <a:ln>
            <a:noFill/>
          </a:ln>
        </p:spPr>
      </p:pic>
      <p:sp>
        <p:nvSpPr>
          <p:cNvPr id="691" name="Google Shape;691;p20"/>
          <p:cNvSpPr/>
          <p:nvPr/>
        </p:nvSpPr>
        <p:spPr>
          <a:xfrm>
            <a:off x="10233943" y="2344995"/>
            <a:ext cx="1958057" cy="1895929"/>
          </a:xfrm>
          <a:prstGeom prst="wedgeRoundRectCallout">
            <a:avLst>
              <a:gd fmla="val -31450" name="adj1"/>
              <a:gd fmla="val 68569" name="adj2"/>
              <a:gd fmla="val 16667" name="adj3"/>
            </a:avLst>
          </a:prstGeom>
          <a:solidFill>
            <a:schemeClr val="accent1"/>
          </a:solidFill>
          <a:ln cap="flat" cmpd="sng" w="127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highlight>
                  <a:srgbClr val="FFFF00"/>
                </a:highlight>
                <a:latin typeface="Trebuchet MS"/>
                <a:ea typeface="Trebuchet MS"/>
                <a:cs typeface="Trebuchet MS"/>
                <a:sym typeface="Trebuchet MS"/>
              </a:rPr>
              <a:t>@u: If my price has increased, do you buy more of me or of duck than before?</a:t>
            </a:r>
            <a:endParaRPr/>
          </a:p>
        </p:txBody>
      </p:sp>
    </p:spTree>
  </p:cSld>
  <p:clrMapOvr>
    <a:masterClrMapping/>
  </p:clrMapOvr>
  <p:transition spd="med">
    <p:zoom dir="in"/>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Product substitutes and complements</a:t>
            </a:r>
            <a:endParaRPr/>
          </a:p>
        </p:txBody>
      </p:sp>
      <p:sp>
        <p:nvSpPr>
          <p:cNvPr id="701" name="Google Shape;701;p21"/>
          <p:cNvSpPr txBox="1"/>
          <p:nvPr>
            <p:ph idx="1" type="body"/>
          </p:nvPr>
        </p:nvSpPr>
        <p:spPr>
          <a:xfrm>
            <a:off x="680322" y="2174789"/>
            <a:ext cx="3618756" cy="42354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If the </a:t>
            </a:r>
            <a:r>
              <a:rPr lang="en-US">
                <a:solidFill>
                  <a:srgbClr val="0070C0"/>
                </a:solidFill>
              </a:rPr>
              <a:t>price consumption curve</a:t>
            </a:r>
            <a:r>
              <a:rPr lang="en-US">
                <a:solidFill>
                  <a:srgbClr val="FF0000"/>
                </a:solidFill>
              </a:rPr>
              <a:t> </a:t>
            </a:r>
            <a:r>
              <a:rPr lang="en-US"/>
              <a:t>is </a:t>
            </a:r>
            <a:r>
              <a:rPr lang="en-US">
                <a:solidFill>
                  <a:srgbClr val="FF0000"/>
                </a:solidFill>
              </a:rPr>
              <a:t>downward-sloping</a:t>
            </a:r>
            <a:r>
              <a:rPr lang="en-US"/>
              <a:t>, the two goods are considered </a:t>
            </a:r>
            <a:r>
              <a:rPr lang="en-US">
                <a:solidFill>
                  <a:srgbClr val="FF0000"/>
                </a:solidFill>
              </a:rPr>
              <a:t>substitutes</a:t>
            </a:r>
            <a:r>
              <a:rPr lang="en-US"/>
              <a:t>.</a:t>
            </a:r>
            <a:endParaRPr/>
          </a:p>
          <a:p>
            <a:pPr indent="-165100" lvl="0" marL="228600" rtl="0" algn="l">
              <a:lnSpc>
                <a:spcPct val="90000"/>
              </a:lnSpc>
              <a:spcBef>
                <a:spcPts val="1000"/>
              </a:spcBef>
              <a:spcAft>
                <a:spcPts val="0"/>
              </a:spcAft>
              <a:buClr>
                <a:schemeClr val="dk1"/>
              </a:buClr>
              <a:buSzPts val="1000"/>
              <a:buNone/>
            </a:pPr>
            <a:r>
              <a:t/>
            </a:r>
            <a:endParaRPr sz="1000"/>
          </a:p>
          <a:p>
            <a:pPr indent="-228600" lvl="0" marL="228600" rtl="0" algn="l">
              <a:lnSpc>
                <a:spcPct val="90000"/>
              </a:lnSpc>
              <a:spcBef>
                <a:spcPts val="1000"/>
              </a:spcBef>
              <a:spcAft>
                <a:spcPts val="0"/>
              </a:spcAft>
              <a:buClr>
                <a:schemeClr val="dk1"/>
              </a:buClr>
              <a:buSzPts val="2400"/>
              <a:buChar char="•"/>
            </a:pPr>
            <a:r>
              <a:rPr lang="en-US"/>
              <a:t>If the </a:t>
            </a:r>
            <a:r>
              <a:rPr lang="en-US">
                <a:solidFill>
                  <a:srgbClr val="0070C0"/>
                </a:solidFill>
              </a:rPr>
              <a:t>price consumption curve </a:t>
            </a:r>
            <a:r>
              <a:rPr lang="en-US"/>
              <a:t>is </a:t>
            </a:r>
            <a:r>
              <a:rPr lang="en-US">
                <a:solidFill>
                  <a:srgbClr val="009900"/>
                </a:solidFill>
              </a:rPr>
              <a:t>upward-sloping</a:t>
            </a:r>
            <a:r>
              <a:rPr lang="en-US"/>
              <a:t>, the two goods are considered </a:t>
            </a:r>
            <a:r>
              <a:rPr lang="en-US">
                <a:solidFill>
                  <a:srgbClr val="009900"/>
                </a:solidFill>
              </a:rPr>
              <a:t>complements</a:t>
            </a:r>
            <a:r>
              <a:rPr lang="en-US"/>
              <a:t>.</a:t>
            </a:r>
            <a:endParaRPr/>
          </a:p>
          <a:p>
            <a:pPr indent="-76200" lvl="0" marL="228600" rtl="0" algn="l">
              <a:lnSpc>
                <a:spcPct val="90000"/>
              </a:lnSpc>
              <a:spcBef>
                <a:spcPts val="1000"/>
              </a:spcBef>
              <a:spcAft>
                <a:spcPts val="0"/>
              </a:spcAft>
              <a:buClr>
                <a:schemeClr val="dk1"/>
              </a:buClr>
              <a:buSzPts val="2400"/>
              <a:buNone/>
            </a:pPr>
            <a:r>
              <a:t/>
            </a:r>
            <a:endParaRPr/>
          </a:p>
        </p:txBody>
      </p:sp>
      <p:sp>
        <p:nvSpPr>
          <p:cNvPr id="702" name="Google Shape;702;p21"/>
          <p:cNvSpPr/>
          <p:nvPr/>
        </p:nvSpPr>
        <p:spPr>
          <a:xfrm>
            <a:off x="9210804" y="2324015"/>
            <a:ext cx="2468562" cy="1749425"/>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The </a:t>
            </a:r>
            <a:r>
              <a:rPr b="1" lang="en-US" sz="1800">
                <a:solidFill>
                  <a:srgbClr val="FF0000"/>
                </a:solidFill>
                <a:latin typeface="Arial"/>
                <a:ea typeface="Arial"/>
                <a:cs typeface="Arial"/>
                <a:sym typeface="Arial"/>
              </a:rPr>
              <a:t>Price-Consumption Curve </a:t>
            </a:r>
            <a:r>
              <a:rPr b="1" lang="en-US" sz="1800">
                <a:solidFill>
                  <a:schemeClr val="dk1"/>
                </a:solidFill>
                <a:latin typeface="Arial"/>
                <a:ea typeface="Arial"/>
                <a:cs typeface="Arial"/>
                <a:sym typeface="Arial"/>
              </a:rPr>
              <a:t>traces out the utility maximizing market basket for each price of food</a:t>
            </a:r>
            <a:endParaRPr/>
          </a:p>
        </p:txBody>
      </p:sp>
      <p:grpSp>
        <p:nvGrpSpPr>
          <p:cNvPr id="703" name="Google Shape;703;p21"/>
          <p:cNvGrpSpPr/>
          <p:nvPr/>
        </p:nvGrpSpPr>
        <p:grpSpPr>
          <a:xfrm>
            <a:off x="4551491" y="2174789"/>
            <a:ext cx="7366000" cy="5149850"/>
            <a:chOff x="794" y="1076"/>
            <a:chExt cx="4640" cy="3244"/>
          </a:xfrm>
        </p:grpSpPr>
        <p:sp>
          <p:nvSpPr>
            <p:cNvPr id="704" name="Google Shape;704;p21"/>
            <p:cNvSpPr/>
            <p:nvPr/>
          </p:nvSpPr>
          <p:spPr>
            <a:xfrm>
              <a:off x="2064" y="4032"/>
              <a:ext cx="1824" cy="2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705" name="Google Shape;705;p21"/>
            <p:cNvSpPr/>
            <p:nvPr/>
          </p:nvSpPr>
          <p:spPr>
            <a:xfrm>
              <a:off x="1968" y="3928"/>
              <a:ext cx="1824" cy="2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grpSp>
          <p:nvGrpSpPr>
            <p:cNvPr id="706" name="Google Shape;706;p21"/>
            <p:cNvGrpSpPr/>
            <p:nvPr/>
          </p:nvGrpSpPr>
          <p:grpSpPr>
            <a:xfrm>
              <a:off x="1114" y="1420"/>
              <a:ext cx="1645" cy="2574"/>
              <a:chOff x="1103" y="1400"/>
              <a:chExt cx="1645" cy="2574"/>
            </a:xfrm>
          </p:grpSpPr>
          <p:sp>
            <p:nvSpPr>
              <p:cNvPr id="707" name="Google Shape;707;p21"/>
              <p:cNvSpPr/>
              <p:nvPr/>
            </p:nvSpPr>
            <p:spPr>
              <a:xfrm>
                <a:off x="1103" y="2524"/>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4</a:t>
                </a:r>
                <a:endParaRPr/>
              </a:p>
            </p:txBody>
          </p:sp>
          <p:cxnSp>
            <p:nvCxnSpPr>
              <p:cNvPr id="708" name="Google Shape;708;p21"/>
              <p:cNvCxnSpPr/>
              <p:nvPr/>
            </p:nvCxnSpPr>
            <p:spPr>
              <a:xfrm>
                <a:off x="1392" y="2679"/>
                <a:ext cx="655" cy="0"/>
              </a:xfrm>
              <a:prstGeom prst="straightConnector1">
                <a:avLst/>
              </a:prstGeom>
              <a:noFill/>
              <a:ln cap="flat" cmpd="sng" w="25400">
                <a:solidFill>
                  <a:schemeClr val="dk1"/>
                </a:solidFill>
                <a:prstDash val="dash"/>
                <a:round/>
                <a:headEnd len="med" w="med" type="none"/>
                <a:tailEnd len="med" w="med" type="none"/>
              </a:ln>
            </p:spPr>
          </p:cxnSp>
          <p:sp>
            <p:nvSpPr>
              <p:cNvPr id="709" name="Google Shape;709;p21"/>
              <p:cNvSpPr/>
              <p:nvPr/>
            </p:nvSpPr>
            <p:spPr>
              <a:xfrm>
                <a:off x="1976" y="2247"/>
                <a:ext cx="483" cy="914"/>
              </a:xfrm>
              <a:custGeom>
                <a:rect b="b" l="l" r="r" t="t"/>
                <a:pathLst>
                  <a:path extrusionOk="0" h="914" w="483">
                    <a:moveTo>
                      <a:pt x="0" y="0"/>
                    </a:moveTo>
                    <a:lnTo>
                      <a:pt x="8" y="102"/>
                    </a:lnTo>
                    <a:lnTo>
                      <a:pt x="20" y="208"/>
                    </a:lnTo>
                    <a:lnTo>
                      <a:pt x="31" y="259"/>
                    </a:lnTo>
                    <a:lnTo>
                      <a:pt x="51" y="315"/>
                    </a:lnTo>
                    <a:lnTo>
                      <a:pt x="71" y="370"/>
                    </a:lnTo>
                    <a:lnTo>
                      <a:pt x="98" y="426"/>
                    </a:lnTo>
                    <a:lnTo>
                      <a:pt x="129" y="482"/>
                    </a:lnTo>
                    <a:lnTo>
                      <a:pt x="169" y="543"/>
                    </a:lnTo>
                    <a:lnTo>
                      <a:pt x="216" y="604"/>
                    </a:lnTo>
                    <a:lnTo>
                      <a:pt x="263" y="665"/>
                    </a:lnTo>
                    <a:lnTo>
                      <a:pt x="368" y="786"/>
                    </a:lnTo>
                    <a:lnTo>
                      <a:pt x="482" y="913"/>
                    </a:lnTo>
                  </a:path>
                </a:pathLst>
              </a:custGeom>
              <a:noFill/>
              <a:ln cap="rnd" cmpd="sng" w="50800">
                <a:solidFill>
                  <a:srgbClr val="CC0066"/>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0" name="Google Shape;710;p21"/>
              <p:cNvSpPr/>
              <p:nvPr/>
            </p:nvSpPr>
            <p:spPr>
              <a:xfrm>
                <a:off x="2358" y="3108"/>
                <a:ext cx="255" cy="21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U</a:t>
                </a:r>
                <a:r>
                  <a:rPr b="1" baseline="-25000" i="1" lang="en-US" sz="1600">
                    <a:solidFill>
                      <a:schemeClr val="dk1"/>
                    </a:solidFill>
                    <a:latin typeface="Arial"/>
                    <a:ea typeface="Arial"/>
                    <a:cs typeface="Arial"/>
                    <a:sym typeface="Arial"/>
                  </a:rPr>
                  <a:t>2</a:t>
                </a:r>
                <a:endParaRPr/>
              </a:p>
            </p:txBody>
          </p:sp>
          <p:sp>
            <p:nvSpPr>
              <p:cNvPr id="711" name="Google Shape;711;p21"/>
              <p:cNvSpPr/>
              <p:nvPr/>
            </p:nvSpPr>
            <p:spPr>
              <a:xfrm>
                <a:off x="2070" y="2388"/>
                <a:ext cx="208" cy="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B</a:t>
                </a:r>
                <a:endParaRPr/>
              </a:p>
            </p:txBody>
          </p:sp>
          <p:sp>
            <p:nvSpPr>
              <p:cNvPr id="712" name="Google Shape;712;p21"/>
              <p:cNvSpPr/>
              <p:nvPr/>
            </p:nvSpPr>
            <p:spPr>
              <a:xfrm>
                <a:off x="1973" y="3724"/>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12</a:t>
                </a:r>
                <a:endParaRPr/>
              </a:p>
            </p:txBody>
          </p:sp>
          <p:sp>
            <p:nvSpPr>
              <p:cNvPr id="713" name="Google Shape;713;p21"/>
              <p:cNvSpPr/>
              <p:nvPr/>
            </p:nvSpPr>
            <p:spPr>
              <a:xfrm>
                <a:off x="2453" y="3724"/>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20</a:t>
                </a:r>
                <a:endParaRPr/>
              </a:p>
            </p:txBody>
          </p:sp>
          <p:cxnSp>
            <p:nvCxnSpPr>
              <p:cNvPr id="714" name="Google Shape;714;p21"/>
              <p:cNvCxnSpPr/>
              <p:nvPr/>
            </p:nvCxnSpPr>
            <p:spPr>
              <a:xfrm>
                <a:off x="2073" y="2688"/>
                <a:ext cx="0" cy="1087"/>
              </a:xfrm>
              <a:prstGeom prst="straightConnector1">
                <a:avLst/>
              </a:prstGeom>
              <a:noFill/>
              <a:ln cap="flat" cmpd="sng" w="25400">
                <a:solidFill>
                  <a:schemeClr val="dk1"/>
                </a:solidFill>
                <a:prstDash val="dash"/>
                <a:round/>
                <a:headEnd len="med" w="med" type="none"/>
                <a:tailEnd len="med" w="med" type="none"/>
              </a:ln>
            </p:spPr>
          </p:cxnSp>
          <p:sp>
            <p:nvSpPr>
              <p:cNvPr id="715" name="Google Shape;715;p21"/>
              <p:cNvSpPr/>
              <p:nvPr/>
            </p:nvSpPr>
            <p:spPr>
              <a:xfrm>
                <a:off x="2025" y="2631"/>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cxnSp>
            <p:nvCxnSpPr>
              <p:cNvPr id="716" name="Google Shape;716;p21"/>
              <p:cNvCxnSpPr/>
              <p:nvPr/>
            </p:nvCxnSpPr>
            <p:spPr>
              <a:xfrm>
                <a:off x="1418" y="1400"/>
                <a:ext cx="1215" cy="2367"/>
              </a:xfrm>
              <a:prstGeom prst="straightConnector1">
                <a:avLst/>
              </a:prstGeom>
              <a:noFill/>
              <a:ln cap="flat" cmpd="sng" w="50800">
                <a:solidFill>
                  <a:srgbClr val="0033CC"/>
                </a:solidFill>
                <a:prstDash val="solid"/>
                <a:round/>
                <a:headEnd len="med" w="med" type="none"/>
                <a:tailEnd len="med" w="med" type="none"/>
              </a:ln>
            </p:spPr>
          </p:cxnSp>
        </p:grpSp>
        <p:grpSp>
          <p:nvGrpSpPr>
            <p:cNvPr id="717" name="Google Shape;717;p21"/>
            <p:cNvGrpSpPr/>
            <p:nvPr/>
          </p:nvGrpSpPr>
          <p:grpSpPr>
            <a:xfrm>
              <a:off x="1159" y="1404"/>
              <a:ext cx="3227" cy="2367"/>
              <a:chOff x="1166" y="1378"/>
              <a:chExt cx="3227" cy="2367"/>
            </a:xfrm>
          </p:grpSpPr>
          <p:sp>
            <p:nvSpPr>
              <p:cNvPr id="718" name="Google Shape;718;p21"/>
              <p:cNvSpPr/>
              <p:nvPr/>
            </p:nvSpPr>
            <p:spPr>
              <a:xfrm>
                <a:off x="1166" y="2249"/>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5</a:t>
                </a:r>
                <a:endParaRPr/>
              </a:p>
            </p:txBody>
          </p:sp>
          <p:sp>
            <p:nvSpPr>
              <p:cNvPr id="719" name="Google Shape;719;p21"/>
              <p:cNvSpPr/>
              <p:nvPr/>
            </p:nvSpPr>
            <p:spPr>
              <a:xfrm>
                <a:off x="2352" y="1884"/>
                <a:ext cx="917" cy="742"/>
              </a:xfrm>
              <a:custGeom>
                <a:rect b="b" l="l" r="r" t="t"/>
                <a:pathLst>
                  <a:path extrusionOk="0" h="742" w="917">
                    <a:moveTo>
                      <a:pt x="0" y="0"/>
                    </a:moveTo>
                    <a:lnTo>
                      <a:pt x="15" y="29"/>
                    </a:lnTo>
                    <a:lnTo>
                      <a:pt x="41" y="68"/>
                    </a:lnTo>
                    <a:lnTo>
                      <a:pt x="66" y="115"/>
                    </a:lnTo>
                    <a:lnTo>
                      <a:pt x="97" y="166"/>
                    </a:lnTo>
                    <a:lnTo>
                      <a:pt x="159" y="268"/>
                    </a:lnTo>
                    <a:lnTo>
                      <a:pt x="195" y="315"/>
                    </a:lnTo>
                    <a:lnTo>
                      <a:pt x="226" y="358"/>
                    </a:lnTo>
                    <a:lnTo>
                      <a:pt x="283" y="421"/>
                    </a:lnTo>
                    <a:lnTo>
                      <a:pt x="344" y="477"/>
                    </a:lnTo>
                    <a:lnTo>
                      <a:pt x="411" y="528"/>
                    </a:lnTo>
                    <a:lnTo>
                      <a:pt x="489" y="575"/>
                    </a:lnTo>
                    <a:lnTo>
                      <a:pt x="540" y="600"/>
                    </a:lnTo>
                    <a:lnTo>
                      <a:pt x="592" y="622"/>
                    </a:lnTo>
                    <a:lnTo>
                      <a:pt x="715" y="669"/>
                    </a:lnTo>
                    <a:lnTo>
                      <a:pt x="772" y="690"/>
                    </a:lnTo>
                    <a:lnTo>
                      <a:pt x="828" y="711"/>
                    </a:lnTo>
                    <a:lnTo>
                      <a:pt x="880" y="728"/>
                    </a:lnTo>
                    <a:lnTo>
                      <a:pt x="916" y="741"/>
                    </a:lnTo>
                  </a:path>
                </a:pathLst>
              </a:custGeom>
              <a:noFill/>
              <a:ln cap="rnd" cmpd="sng" w="50800">
                <a:solidFill>
                  <a:srgbClr val="CC0066"/>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720" name="Google Shape;720;p21"/>
              <p:cNvCxnSpPr/>
              <p:nvPr/>
            </p:nvCxnSpPr>
            <p:spPr>
              <a:xfrm>
                <a:off x="1442" y="2381"/>
                <a:ext cx="1183" cy="0"/>
              </a:xfrm>
              <a:prstGeom prst="straightConnector1">
                <a:avLst/>
              </a:prstGeom>
              <a:noFill/>
              <a:ln cap="flat" cmpd="sng" w="25400">
                <a:solidFill>
                  <a:schemeClr val="dk1"/>
                </a:solidFill>
                <a:prstDash val="dash"/>
                <a:round/>
                <a:headEnd len="med" w="med" type="none"/>
                <a:tailEnd len="med" w="med" type="none"/>
              </a:ln>
            </p:spPr>
          </p:cxnSp>
          <p:sp>
            <p:nvSpPr>
              <p:cNvPr id="721" name="Google Shape;721;p21"/>
              <p:cNvSpPr/>
              <p:nvPr/>
            </p:nvSpPr>
            <p:spPr>
              <a:xfrm>
                <a:off x="2650" y="2332"/>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cxnSp>
            <p:nvCxnSpPr>
              <p:cNvPr id="722" name="Google Shape;722;p21"/>
              <p:cNvCxnSpPr/>
              <p:nvPr/>
            </p:nvCxnSpPr>
            <p:spPr>
              <a:xfrm>
                <a:off x="2699" y="2456"/>
                <a:ext cx="0" cy="1279"/>
              </a:xfrm>
              <a:prstGeom prst="straightConnector1">
                <a:avLst/>
              </a:prstGeom>
              <a:noFill/>
              <a:ln cap="flat" cmpd="sng" w="25400">
                <a:solidFill>
                  <a:schemeClr val="dk1"/>
                </a:solidFill>
                <a:prstDash val="dash"/>
                <a:round/>
                <a:headEnd len="med" w="med" type="none"/>
                <a:tailEnd len="med" w="med" type="none"/>
              </a:ln>
            </p:spPr>
          </p:cxnSp>
          <p:sp>
            <p:nvSpPr>
              <p:cNvPr id="723" name="Google Shape;723;p21"/>
              <p:cNvSpPr/>
              <p:nvPr/>
            </p:nvSpPr>
            <p:spPr>
              <a:xfrm>
                <a:off x="3274" y="2560"/>
                <a:ext cx="255" cy="21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U</a:t>
                </a:r>
                <a:r>
                  <a:rPr b="1" baseline="-25000" i="1" lang="en-US" sz="1600">
                    <a:solidFill>
                      <a:schemeClr val="dk1"/>
                    </a:solidFill>
                    <a:latin typeface="Arial"/>
                    <a:ea typeface="Arial"/>
                    <a:cs typeface="Arial"/>
                    <a:sym typeface="Arial"/>
                  </a:rPr>
                  <a:t>3</a:t>
                </a:r>
                <a:endParaRPr/>
              </a:p>
            </p:txBody>
          </p:sp>
          <p:sp>
            <p:nvSpPr>
              <p:cNvPr id="724" name="Google Shape;724;p21"/>
              <p:cNvSpPr/>
              <p:nvPr/>
            </p:nvSpPr>
            <p:spPr>
              <a:xfrm>
                <a:off x="2746" y="2224"/>
                <a:ext cx="208" cy="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D</a:t>
                </a:r>
                <a:endParaRPr/>
              </a:p>
            </p:txBody>
          </p:sp>
          <p:cxnSp>
            <p:nvCxnSpPr>
              <p:cNvPr id="725" name="Google Shape;725;p21"/>
              <p:cNvCxnSpPr/>
              <p:nvPr/>
            </p:nvCxnSpPr>
            <p:spPr>
              <a:xfrm>
                <a:off x="1402" y="1378"/>
                <a:ext cx="2991" cy="2367"/>
              </a:xfrm>
              <a:prstGeom prst="straightConnector1">
                <a:avLst/>
              </a:prstGeom>
              <a:noFill/>
              <a:ln cap="flat" cmpd="sng" w="50800">
                <a:solidFill>
                  <a:srgbClr val="0033CC"/>
                </a:solidFill>
                <a:prstDash val="solid"/>
                <a:round/>
                <a:headEnd len="med" w="med" type="none"/>
                <a:tailEnd len="med" w="med" type="none"/>
              </a:ln>
            </p:spPr>
          </p:cxnSp>
        </p:grpSp>
        <p:grpSp>
          <p:nvGrpSpPr>
            <p:cNvPr id="726" name="Google Shape;726;p21"/>
            <p:cNvGrpSpPr/>
            <p:nvPr/>
          </p:nvGrpSpPr>
          <p:grpSpPr>
            <a:xfrm>
              <a:off x="794" y="1076"/>
              <a:ext cx="4640" cy="2812"/>
              <a:chOff x="794" y="1076"/>
              <a:chExt cx="4640" cy="2812"/>
            </a:xfrm>
          </p:grpSpPr>
          <p:sp>
            <p:nvSpPr>
              <p:cNvPr id="727" name="Google Shape;727;p21"/>
              <p:cNvSpPr/>
              <p:nvPr/>
            </p:nvSpPr>
            <p:spPr>
              <a:xfrm>
                <a:off x="4676" y="3560"/>
                <a:ext cx="758" cy="328"/>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Food (units </a:t>
                </a:r>
                <a:endParaRPr/>
              </a:p>
              <a:p>
                <a:pPr indent="0" lvl="0" marL="0" marR="0" rtl="0" algn="r">
                  <a:spcBef>
                    <a:spcPts val="0"/>
                  </a:spcBef>
                  <a:spcAft>
                    <a:spcPts val="0"/>
                  </a:spcAft>
                  <a:buNone/>
                </a:pPr>
                <a:r>
                  <a:rPr b="1" lang="en-US" sz="1400">
                    <a:solidFill>
                      <a:schemeClr val="dk1"/>
                    </a:solidFill>
                    <a:latin typeface="Arial"/>
                    <a:ea typeface="Arial"/>
                    <a:cs typeface="Arial"/>
                    <a:sym typeface="Arial"/>
                  </a:rPr>
                  <a:t>per month)</a:t>
                </a:r>
                <a:endParaRPr b="1" sz="1500">
                  <a:solidFill>
                    <a:schemeClr val="dk1"/>
                  </a:solidFill>
                  <a:latin typeface="Arial"/>
                  <a:ea typeface="Arial"/>
                  <a:cs typeface="Arial"/>
                  <a:sym typeface="Arial"/>
                </a:endParaRPr>
              </a:p>
            </p:txBody>
          </p:sp>
          <p:sp>
            <p:nvSpPr>
              <p:cNvPr id="728" name="Google Shape;728;p21"/>
              <p:cNvSpPr/>
              <p:nvPr/>
            </p:nvSpPr>
            <p:spPr>
              <a:xfrm>
                <a:off x="794" y="1076"/>
                <a:ext cx="572" cy="192"/>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chemeClr val="dk1"/>
                    </a:solidFill>
                    <a:latin typeface="Arial"/>
                    <a:ea typeface="Arial"/>
                    <a:cs typeface="Arial"/>
                    <a:sym typeface="Arial"/>
                  </a:rPr>
                  <a:t>Clothing</a:t>
                </a:r>
                <a:endParaRPr b="1" sz="1800">
                  <a:solidFill>
                    <a:schemeClr val="dk1"/>
                  </a:solidFill>
                  <a:latin typeface="Arial"/>
                  <a:ea typeface="Arial"/>
                  <a:cs typeface="Arial"/>
                  <a:sym typeface="Arial"/>
                </a:endParaRPr>
              </a:p>
            </p:txBody>
          </p:sp>
          <p:cxnSp>
            <p:nvCxnSpPr>
              <p:cNvPr id="729" name="Google Shape;729;p21"/>
              <p:cNvCxnSpPr/>
              <p:nvPr/>
            </p:nvCxnSpPr>
            <p:spPr>
              <a:xfrm>
                <a:off x="1401" y="3781"/>
                <a:ext cx="3199" cy="0"/>
              </a:xfrm>
              <a:prstGeom prst="straightConnector1">
                <a:avLst/>
              </a:prstGeom>
              <a:noFill/>
              <a:ln cap="flat" cmpd="sng" w="25400">
                <a:solidFill>
                  <a:schemeClr val="dk1"/>
                </a:solidFill>
                <a:prstDash val="solid"/>
                <a:round/>
                <a:headEnd len="med" w="med" type="none"/>
                <a:tailEnd len="med" w="med" type="none"/>
              </a:ln>
            </p:spPr>
          </p:cxnSp>
          <p:cxnSp>
            <p:nvCxnSpPr>
              <p:cNvPr id="730" name="Google Shape;730;p21"/>
              <p:cNvCxnSpPr/>
              <p:nvPr/>
            </p:nvCxnSpPr>
            <p:spPr>
              <a:xfrm>
                <a:off x="1404" y="1129"/>
                <a:ext cx="0" cy="2687"/>
              </a:xfrm>
              <a:prstGeom prst="straightConnector1">
                <a:avLst/>
              </a:prstGeom>
              <a:noFill/>
              <a:ln cap="flat" cmpd="sng" w="25400">
                <a:solidFill>
                  <a:schemeClr val="dk1"/>
                </a:solidFill>
                <a:prstDash val="solid"/>
                <a:round/>
                <a:headEnd len="med" w="med" type="none"/>
                <a:tailEnd len="med" w="med" type="none"/>
              </a:ln>
            </p:spPr>
          </p:cxnSp>
        </p:grpSp>
        <p:grpSp>
          <p:nvGrpSpPr>
            <p:cNvPr id="731" name="Google Shape;731;p21"/>
            <p:cNvGrpSpPr/>
            <p:nvPr/>
          </p:nvGrpSpPr>
          <p:grpSpPr>
            <a:xfrm>
              <a:off x="1088" y="1347"/>
              <a:ext cx="906" cy="2656"/>
              <a:chOff x="-906" y="1373"/>
              <a:chExt cx="906" cy="2656"/>
            </a:xfrm>
          </p:grpSpPr>
          <p:sp>
            <p:nvSpPr>
              <p:cNvPr id="732" name="Google Shape;732;p21"/>
              <p:cNvSpPr/>
              <p:nvPr/>
            </p:nvSpPr>
            <p:spPr>
              <a:xfrm>
                <a:off x="-852" y="2010"/>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6</a:t>
                </a:r>
                <a:endParaRPr/>
              </a:p>
            </p:txBody>
          </p:sp>
          <p:sp>
            <p:nvSpPr>
              <p:cNvPr id="733" name="Google Shape;733;p21"/>
              <p:cNvSpPr/>
              <p:nvPr/>
            </p:nvSpPr>
            <p:spPr>
              <a:xfrm>
                <a:off x="-438" y="1775"/>
                <a:ext cx="195" cy="673"/>
              </a:xfrm>
              <a:custGeom>
                <a:rect b="b" l="l" r="r" t="t"/>
                <a:pathLst>
                  <a:path extrusionOk="0" h="673" w="195">
                    <a:moveTo>
                      <a:pt x="0" y="0"/>
                    </a:moveTo>
                    <a:lnTo>
                      <a:pt x="3" y="77"/>
                    </a:lnTo>
                    <a:lnTo>
                      <a:pt x="9" y="153"/>
                    </a:lnTo>
                    <a:lnTo>
                      <a:pt x="20" y="230"/>
                    </a:lnTo>
                    <a:lnTo>
                      <a:pt x="28" y="272"/>
                    </a:lnTo>
                    <a:lnTo>
                      <a:pt x="39" y="315"/>
                    </a:lnTo>
                    <a:lnTo>
                      <a:pt x="70" y="399"/>
                    </a:lnTo>
                    <a:lnTo>
                      <a:pt x="105" y="488"/>
                    </a:lnTo>
                    <a:lnTo>
                      <a:pt x="150" y="580"/>
                    </a:lnTo>
                    <a:lnTo>
                      <a:pt x="194" y="672"/>
                    </a:lnTo>
                  </a:path>
                </a:pathLst>
              </a:custGeom>
              <a:noFill/>
              <a:ln cap="rnd" cmpd="sng" w="50800">
                <a:solidFill>
                  <a:srgbClr val="CC0066"/>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734" name="Google Shape;734;p21"/>
              <p:cNvCxnSpPr/>
              <p:nvPr/>
            </p:nvCxnSpPr>
            <p:spPr>
              <a:xfrm>
                <a:off x="-599" y="2158"/>
                <a:ext cx="223" cy="0"/>
              </a:xfrm>
              <a:prstGeom prst="straightConnector1">
                <a:avLst/>
              </a:prstGeom>
              <a:noFill/>
              <a:ln cap="flat" cmpd="sng" w="25400">
                <a:solidFill>
                  <a:schemeClr val="dk1"/>
                </a:solidFill>
                <a:prstDash val="dash"/>
                <a:round/>
                <a:headEnd len="med" w="med" type="none"/>
                <a:tailEnd len="med" w="med" type="none"/>
              </a:ln>
            </p:spPr>
          </p:cxnSp>
          <p:cxnSp>
            <p:nvCxnSpPr>
              <p:cNvPr id="735" name="Google Shape;735;p21"/>
              <p:cNvCxnSpPr/>
              <p:nvPr/>
            </p:nvCxnSpPr>
            <p:spPr>
              <a:xfrm>
                <a:off x="-416" y="2167"/>
                <a:ext cx="0" cy="1663"/>
              </a:xfrm>
              <a:prstGeom prst="straightConnector1">
                <a:avLst/>
              </a:prstGeom>
              <a:noFill/>
              <a:ln cap="flat" cmpd="sng" w="25400">
                <a:solidFill>
                  <a:schemeClr val="dk1"/>
                </a:solidFill>
                <a:prstDash val="dash"/>
                <a:round/>
                <a:headEnd len="med" w="med" type="none"/>
                <a:tailEnd len="med" w="med" type="none"/>
              </a:ln>
            </p:spPr>
          </p:cxnSp>
          <p:sp>
            <p:nvSpPr>
              <p:cNvPr id="736" name="Google Shape;736;p21"/>
              <p:cNvSpPr/>
              <p:nvPr/>
            </p:nvSpPr>
            <p:spPr>
              <a:xfrm>
                <a:off x="-464" y="2110"/>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737" name="Google Shape;737;p21"/>
              <p:cNvSpPr/>
              <p:nvPr/>
            </p:nvSpPr>
            <p:spPr>
              <a:xfrm>
                <a:off x="-419" y="2011"/>
                <a:ext cx="208" cy="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A</a:t>
                </a:r>
                <a:endParaRPr/>
              </a:p>
            </p:txBody>
          </p:sp>
          <p:sp>
            <p:nvSpPr>
              <p:cNvPr id="738" name="Google Shape;738;p21"/>
              <p:cNvSpPr/>
              <p:nvPr/>
            </p:nvSpPr>
            <p:spPr>
              <a:xfrm>
                <a:off x="-323" y="2266"/>
                <a:ext cx="239" cy="19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400">
                    <a:solidFill>
                      <a:schemeClr val="dk1"/>
                    </a:solidFill>
                    <a:latin typeface="Arial"/>
                    <a:ea typeface="Arial"/>
                    <a:cs typeface="Arial"/>
                    <a:sym typeface="Arial"/>
                  </a:rPr>
                  <a:t>U</a:t>
                </a:r>
                <a:r>
                  <a:rPr b="1" baseline="-25000" i="1" lang="en-US" sz="1400">
                    <a:solidFill>
                      <a:schemeClr val="dk1"/>
                    </a:solidFill>
                    <a:latin typeface="Arial"/>
                    <a:ea typeface="Arial"/>
                    <a:cs typeface="Arial"/>
                    <a:sym typeface="Arial"/>
                  </a:rPr>
                  <a:t>1</a:t>
                </a:r>
                <a:endParaRPr/>
              </a:p>
            </p:txBody>
          </p:sp>
          <p:sp>
            <p:nvSpPr>
              <p:cNvPr id="739" name="Google Shape;739;p21"/>
              <p:cNvSpPr/>
              <p:nvPr/>
            </p:nvSpPr>
            <p:spPr>
              <a:xfrm>
                <a:off x="-516" y="3779"/>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4</a:t>
                </a:r>
                <a:endParaRPr/>
              </a:p>
            </p:txBody>
          </p:sp>
          <p:cxnSp>
            <p:nvCxnSpPr>
              <p:cNvPr id="740" name="Google Shape;740;p21"/>
              <p:cNvCxnSpPr/>
              <p:nvPr/>
            </p:nvCxnSpPr>
            <p:spPr>
              <a:xfrm>
                <a:off x="-590" y="1404"/>
                <a:ext cx="590" cy="2418"/>
              </a:xfrm>
              <a:prstGeom prst="straightConnector1">
                <a:avLst/>
              </a:prstGeom>
              <a:noFill/>
              <a:ln cap="flat" cmpd="sng" w="50800">
                <a:solidFill>
                  <a:srgbClr val="0033CC"/>
                </a:solidFill>
                <a:prstDash val="solid"/>
                <a:round/>
                <a:headEnd len="med" w="med" type="none"/>
                <a:tailEnd len="med" w="med" type="none"/>
              </a:ln>
            </p:spPr>
          </p:cxnSp>
          <p:sp>
            <p:nvSpPr>
              <p:cNvPr id="741" name="Google Shape;741;p21"/>
              <p:cNvSpPr txBox="1"/>
              <p:nvPr/>
            </p:nvSpPr>
            <p:spPr>
              <a:xfrm>
                <a:off x="-906" y="1373"/>
                <a:ext cx="29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10</a:t>
                </a:r>
                <a:endParaRPr b="0" sz="2000">
                  <a:solidFill>
                    <a:schemeClr val="dk1"/>
                  </a:solidFill>
                  <a:latin typeface="Arial"/>
                  <a:ea typeface="Arial"/>
                  <a:cs typeface="Arial"/>
                  <a:sym typeface="Arial"/>
                </a:endParaRPr>
              </a:p>
            </p:txBody>
          </p:sp>
        </p:grpSp>
      </p:grpSp>
      <p:sp>
        <p:nvSpPr>
          <p:cNvPr id="742" name="Google Shape;742;p21"/>
          <p:cNvSpPr/>
          <p:nvPr/>
        </p:nvSpPr>
        <p:spPr>
          <a:xfrm>
            <a:off x="5772279" y="3860715"/>
            <a:ext cx="1770062" cy="982663"/>
          </a:xfrm>
          <a:custGeom>
            <a:rect b="b" l="l" r="r" t="t"/>
            <a:pathLst>
              <a:path extrusionOk="0" h="619" w="1115">
                <a:moveTo>
                  <a:pt x="0" y="0"/>
                </a:moveTo>
                <a:cubicBezTo>
                  <a:pt x="158" y="266"/>
                  <a:pt x="317" y="533"/>
                  <a:pt x="503" y="576"/>
                </a:cubicBezTo>
                <a:cubicBezTo>
                  <a:pt x="689" y="619"/>
                  <a:pt x="1012" y="309"/>
                  <a:pt x="1115" y="256"/>
                </a:cubicBezTo>
              </a:path>
            </a:pathLst>
          </a:custGeom>
          <a:noFill/>
          <a:ln cap="flat" cmpd="sng" w="57150">
            <a:solidFill>
              <a:srgbClr val="FFCC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43" name="Google Shape;743;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44" name="Google Shape;744;p21"/>
          <p:cNvSpPr/>
          <p:nvPr/>
        </p:nvSpPr>
        <p:spPr>
          <a:xfrm>
            <a:off x="10034716" y="6430156"/>
            <a:ext cx="466725" cy="39687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40</a:t>
            </a:r>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22"/>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Income and substitution effects</a:t>
            </a:r>
            <a:endParaRPr/>
          </a:p>
        </p:txBody>
      </p:sp>
      <p:sp>
        <p:nvSpPr>
          <p:cNvPr id="750" name="Google Shape;75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A Change in the Price of a Good….</a:t>
            </a:r>
            <a:endParaRPr/>
          </a:p>
        </p:txBody>
      </p:sp>
      <p:sp>
        <p:nvSpPr>
          <p:cNvPr id="756" name="Google Shape;756;p23"/>
          <p:cNvSpPr txBox="1"/>
          <p:nvPr/>
        </p:nvSpPr>
        <p:spPr>
          <a:xfrm>
            <a:off x="680321" y="1989972"/>
            <a:ext cx="7313612"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D7DFF"/>
              </a:buClr>
              <a:buSzPts val="2900"/>
              <a:buFont typeface="Noto Sans Symbols"/>
              <a:buChar char="●"/>
            </a:pPr>
            <a:r>
              <a:rPr b="1" lang="en-US" sz="2900">
                <a:solidFill>
                  <a:schemeClr val="dk1"/>
                </a:solidFill>
                <a:latin typeface="Arial"/>
                <a:ea typeface="Arial"/>
                <a:cs typeface="Arial"/>
                <a:sym typeface="Arial"/>
              </a:rPr>
              <a:t>Suppose </a:t>
            </a:r>
            <a:r>
              <a:rPr b="1" lang="en-US" sz="3200">
                <a:solidFill>
                  <a:schemeClr val="dk1"/>
                </a:solidFill>
                <a:latin typeface="Century Gothic"/>
                <a:ea typeface="Century Gothic"/>
                <a:cs typeface="Century Gothic"/>
                <a:sym typeface="Century Gothic"/>
              </a:rPr>
              <a:t>P</a:t>
            </a:r>
            <a:r>
              <a:rPr b="1" baseline="-25000" lang="en-US" sz="3200">
                <a:solidFill>
                  <a:schemeClr val="dk1"/>
                </a:solidFill>
                <a:latin typeface="Century Gothic"/>
                <a:ea typeface="Century Gothic"/>
                <a:cs typeface="Century Gothic"/>
                <a:sym typeface="Century Gothic"/>
              </a:rPr>
              <a:t>F</a:t>
            </a:r>
            <a:r>
              <a:rPr b="1" lang="en-US" sz="3200">
                <a:solidFill>
                  <a:schemeClr val="dk1"/>
                </a:solidFill>
                <a:latin typeface="Century Gothic"/>
                <a:ea typeface="Century Gothic"/>
                <a:cs typeface="Century Gothic"/>
                <a:sym typeface="Century Gothic"/>
              </a:rPr>
              <a:t>= $1; P</a:t>
            </a:r>
            <a:r>
              <a:rPr b="1" baseline="-25000" lang="en-US" sz="3200">
                <a:solidFill>
                  <a:schemeClr val="dk1"/>
                </a:solidFill>
                <a:latin typeface="Century Gothic"/>
                <a:ea typeface="Century Gothic"/>
                <a:cs typeface="Century Gothic"/>
                <a:sym typeface="Century Gothic"/>
              </a:rPr>
              <a:t>C</a:t>
            </a:r>
            <a:r>
              <a:rPr b="1" lang="en-US" sz="3200">
                <a:solidFill>
                  <a:schemeClr val="dk1"/>
                </a:solidFill>
                <a:latin typeface="Century Gothic"/>
                <a:ea typeface="Century Gothic"/>
                <a:cs typeface="Century Gothic"/>
                <a:sym typeface="Century Gothic"/>
              </a:rPr>
              <a:t> = $2; I = $ 80</a:t>
            </a:r>
            <a:endParaRPr/>
          </a:p>
        </p:txBody>
      </p:sp>
      <p:graphicFrame>
        <p:nvGraphicFramePr>
          <p:cNvPr id="757" name="Google Shape;757;p23"/>
          <p:cNvGraphicFramePr/>
          <p:nvPr/>
        </p:nvGraphicFramePr>
        <p:xfrm>
          <a:off x="727946" y="2732923"/>
          <a:ext cx="3000000" cy="3000000"/>
        </p:xfrm>
        <a:graphic>
          <a:graphicData uri="http://schemas.openxmlformats.org/drawingml/2006/table">
            <a:tbl>
              <a:tblPr>
                <a:noFill/>
                <a:tableStyleId>{4A639278-FC4E-4398-9130-A0408500975D}</a:tableStyleId>
              </a:tblPr>
              <a:tblGrid>
                <a:gridCol w="1828800"/>
                <a:gridCol w="1828800"/>
                <a:gridCol w="1827200"/>
                <a:gridCol w="1828800"/>
              </a:tblGrid>
              <a:tr h="929800">
                <a:tc>
                  <a:txBody>
                    <a:bodyPr/>
                    <a:lstStyle/>
                    <a:p>
                      <a:pPr indent="0" lvl="0" marL="0" marR="0" rtl="0" algn="ctr">
                        <a:lnSpc>
                          <a:spcPct val="100000"/>
                        </a:lnSpc>
                        <a:spcBef>
                          <a:spcPts val="0"/>
                        </a:spcBef>
                        <a:spcAft>
                          <a:spcPts val="0"/>
                        </a:spcAft>
                        <a:buClr>
                          <a:srgbClr val="8D7DFF"/>
                        </a:buClr>
                        <a:buSzPts val="2500"/>
                        <a:buFont typeface="Noto Sans Symbols"/>
                        <a:buNone/>
                      </a:pPr>
                      <a:r>
                        <a:rPr b="1" i="0" lang="en-US" sz="2500" u="none" cap="none" strike="noStrike">
                          <a:solidFill>
                            <a:schemeClr val="dk1"/>
                          </a:solidFill>
                          <a:latin typeface="Arial"/>
                          <a:ea typeface="Arial"/>
                          <a:cs typeface="Arial"/>
                          <a:sym typeface="Arial"/>
                        </a:rPr>
                        <a:t>Market Basket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1" i="0" lang="en-US" sz="2500" u="none" cap="none" strike="noStrike">
                          <a:solidFill>
                            <a:schemeClr val="dk1"/>
                          </a:solidFill>
                          <a:latin typeface="Arial"/>
                          <a:ea typeface="Arial"/>
                          <a:cs typeface="Arial"/>
                          <a:sym typeface="Arial"/>
                        </a:rPr>
                        <a:t>Food</a:t>
                      </a:r>
                      <a:endParaRPr/>
                    </a:p>
                    <a:p>
                      <a:pPr indent="0" lvl="0" marL="0" marR="0" rtl="0" algn="ctr">
                        <a:lnSpc>
                          <a:spcPct val="100000"/>
                        </a:lnSpc>
                        <a:spcBef>
                          <a:spcPts val="500"/>
                        </a:spcBef>
                        <a:spcAft>
                          <a:spcPts val="0"/>
                        </a:spcAft>
                        <a:buClr>
                          <a:srgbClr val="8D7DFF"/>
                        </a:buClr>
                        <a:buSzPts val="2500"/>
                        <a:buFont typeface="Noto Sans Symbols"/>
                        <a:buNone/>
                      </a:pPr>
                      <a:r>
                        <a:rPr b="1" i="0" lang="en-US" sz="2500" u="none" cap="none" strike="noStrike">
                          <a:solidFill>
                            <a:schemeClr val="dk1"/>
                          </a:solidFill>
                          <a:latin typeface="Arial"/>
                          <a:ea typeface="Arial"/>
                          <a:cs typeface="Arial"/>
                          <a:sym typeface="Arial"/>
                        </a:rPr>
                        <a:t>P</a:t>
                      </a:r>
                      <a:r>
                        <a:rPr b="1" baseline="-25000" i="0" lang="en-US" sz="2500" u="none" cap="none" strike="noStrike">
                          <a:solidFill>
                            <a:schemeClr val="dk1"/>
                          </a:solidFill>
                          <a:latin typeface="Arial"/>
                          <a:ea typeface="Arial"/>
                          <a:cs typeface="Arial"/>
                          <a:sym typeface="Arial"/>
                        </a:rPr>
                        <a:t>F</a:t>
                      </a:r>
                      <a:r>
                        <a:rPr b="1" i="0" lang="en-US" sz="2500" u="none" cap="none" strike="noStrike">
                          <a:solidFill>
                            <a:schemeClr val="dk1"/>
                          </a:solidFill>
                          <a:latin typeface="Arial"/>
                          <a:ea typeface="Arial"/>
                          <a:cs typeface="Arial"/>
                          <a:sym typeface="Arial"/>
                        </a:rPr>
                        <a:t> =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1" i="0" lang="en-US" sz="2500" u="none" cap="none" strike="noStrike">
                          <a:solidFill>
                            <a:schemeClr val="dk1"/>
                          </a:solidFill>
                          <a:latin typeface="Arial"/>
                          <a:ea typeface="Arial"/>
                          <a:cs typeface="Arial"/>
                          <a:sym typeface="Arial"/>
                        </a:rPr>
                        <a:t>Clothing</a:t>
                      </a:r>
                      <a:endParaRPr/>
                    </a:p>
                    <a:p>
                      <a:pPr indent="0" lvl="0" marL="0" marR="0" rtl="0" algn="ctr">
                        <a:lnSpc>
                          <a:spcPct val="100000"/>
                        </a:lnSpc>
                        <a:spcBef>
                          <a:spcPts val="500"/>
                        </a:spcBef>
                        <a:spcAft>
                          <a:spcPts val="0"/>
                        </a:spcAft>
                        <a:buClr>
                          <a:srgbClr val="8D7DFF"/>
                        </a:buClr>
                        <a:buSzPts val="2500"/>
                        <a:buFont typeface="Noto Sans Symbols"/>
                        <a:buNone/>
                      </a:pPr>
                      <a:r>
                        <a:rPr b="1" i="0" lang="en-US" sz="2500" u="none" cap="none" strike="noStrike">
                          <a:solidFill>
                            <a:schemeClr val="dk1"/>
                          </a:solidFill>
                          <a:latin typeface="Arial"/>
                          <a:ea typeface="Arial"/>
                          <a:cs typeface="Arial"/>
                          <a:sym typeface="Arial"/>
                        </a:rPr>
                        <a:t>P</a:t>
                      </a:r>
                      <a:r>
                        <a:rPr b="1" baseline="-25000" i="0" lang="en-US" sz="2500" u="none" cap="none" strike="noStrike">
                          <a:solidFill>
                            <a:schemeClr val="dk1"/>
                          </a:solidFill>
                          <a:latin typeface="Arial"/>
                          <a:ea typeface="Arial"/>
                          <a:cs typeface="Arial"/>
                          <a:sym typeface="Arial"/>
                        </a:rPr>
                        <a:t>C</a:t>
                      </a:r>
                      <a:r>
                        <a:rPr b="1" i="0" lang="en-US" sz="2500" u="none" cap="none" strike="noStrike">
                          <a:solidFill>
                            <a:schemeClr val="dk1"/>
                          </a:solidFill>
                          <a:latin typeface="Arial"/>
                          <a:ea typeface="Arial"/>
                          <a:cs typeface="Arial"/>
                          <a:sym typeface="Arial"/>
                        </a:rPr>
                        <a:t> = $2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1" i="0" lang="en-US" sz="2500" u="none" cap="none" strike="noStrike">
                          <a:solidFill>
                            <a:schemeClr val="dk1"/>
                          </a:solidFill>
                          <a:latin typeface="Arial"/>
                          <a:ea typeface="Arial"/>
                          <a:cs typeface="Arial"/>
                          <a:sym typeface="Arial"/>
                        </a:rPr>
                        <a:t>Income</a:t>
                      </a:r>
                      <a:endParaRPr/>
                    </a:p>
                    <a:p>
                      <a:pPr indent="0" lvl="0" marL="0" marR="0" rtl="0" algn="ctr">
                        <a:lnSpc>
                          <a:spcPct val="100000"/>
                        </a:lnSpc>
                        <a:spcBef>
                          <a:spcPts val="380"/>
                        </a:spcBef>
                        <a:spcAft>
                          <a:spcPts val="0"/>
                        </a:spcAft>
                        <a:buClr>
                          <a:srgbClr val="8D7DFF"/>
                        </a:buClr>
                        <a:buSzPts val="1900"/>
                        <a:buFont typeface="Noto Sans Symbols"/>
                        <a:buNone/>
                      </a:pPr>
                      <a:r>
                        <a:rPr b="1" i="0" lang="en-US" sz="1900" u="none" cap="none" strike="noStrike">
                          <a:solidFill>
                            <a:schemeClr val="dk1"/>
                          </a:solidFill>
                          <a:latin typeface="Arial"/>
                          <a:ea typeface="Arial"/>
                          <a:cs typeface="Arial"/>
                          <a:sym typeface="Arial"/>
                        </a:rPr>
                        <a:t>I = P</a:t>
                      </a:r>
                      <a:r>
                        <a:rPr b="1" baseline="-25000" i="0" lang="en-US" sz="1900" u="none" cap="none" strike="noStrike">
                          <a:solidFill>
                            <a:schemeClr val="dk1"/>
                          </a:solidFill>
                          <a:latin typeface="Arial"/>
                          <a:ea typeface="Arial"/>
                          <a:cs typeface="Arial"/>
                          <a:sym typeface="Arial"/>
                        </a:rPr>
                        <a:t>F</a:t>
                      </a:r>
                      <a:r>
                        <a:rPr b="1" i="0" lang="en-US" sz="1900" u="none" cap="none" strike="noStrike">
                          <a:solidFill>
                            <a:schemeClr val="dk1"/>
                          </a:solidFill>
                          <a:latin typeface="Arial"/>
                          <a:ea typeface="Arial"/>
                          <a:cs typeface="Arial"/>
                          <a:sym typeface="Arial"/>
                        </a:rPr>
                        <a:t>F + P</a:t>
                      </a:r>
                      <a:r>
                        <a:rPr b="1" baseline="-25000" i="0" lang="en-US" sz="1900" u="none" cap="none" strike="noStrike">
                          <a:solidFill>
                            <a:schemeClr val="dk1"/>
                          </a:solidFill>
                          <a:latin typeface="Arial"/>
                          <a:ea typeface="Arial"/>
                          <a:cs typeface="Arial"/>
                          <a:sym typeface="Arial"/>
                        </a:rPr>
                        <a:t>C</a:t>
                      </a:r>
                      <a:r>
                        <a:rPr b="1" i="0" lang="en-US" sz="1900" u="none" cap="none" strike="noStrik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475">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40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$80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90650">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30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$80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90650">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40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$80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90650">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60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$80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9050">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$80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58" name="Google Shape;758;p23"/>
          <p:cNvSpPr/>
          <p:nvPr/>
        </p:nvSpPr>
        <p:spPr>
          <a:xfrm>
            <a:off x="680321" y="4839534"/>
            <a:ext cx="7440612" cy="609600"/>
          </a:xfrm>
          <a:prstGeom prst="rect">
            <a:avLst/>
          </a:prstGeom>
          <a:solidFill>
            <a:srgbClr val="009900">
              <a:alpha val="18431"/>
            </a:srgbClr>
          </a:solidFill>
          <a:ln cap="flat" cmpd="sng" w="539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759" name="Google Shape;759;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2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A Change in the Price of a Good….</a:t>
            </a:r>
            <a:endParaRPr/>
          </a:p>
        </p:txBody>
      </p:sp>
      <p:sp>
        <p:nvSpPr>
          <p:cNvPr id="765" name="Google Shape;765;p24"/>
          <p:cNvSpPr txBox="1"/>
          <p:nvPr/>
        </p:nvSpPr>
        <p:spPr>
          <a:xfrm>
            <a:off x="781780" y="2112963"/>
            <a:ext cx="7459662"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D7DFF"/>
              </a:buClr>
              <a:buSzPts val="2800"/>
              <a:buFont typeface="Noto Sans Symbols"/>
              <a:buChar char="●"/>
            </a:pPr>
            <a:r>
              <a:rPr lang="en-US" sz="2800">
                <a:solidFill>
                  <a:schemeClr val="dk1"/>
                </a:solidFill>
                <a:latin typeface="Trebuchet MS"/>
                <a:ea typeface="Trebuchet MS"/>
                <a:cs typeface="Trebuchet MS"/>
                <a:sym typeface="Trebuchet MS"/>
              </a:rPr>
              <a:t>Previously, </a:t>
            </a:r>
            <a:r>
              <a:rPr lang="en-US" sz="2800">
                <a:solidFill>
                  <a:srgbClr val="C00000"/>
                </a:solidFill>
                <a:latin typeface="Trebuchet MS"/>
                <a:ea typeface="Trebuchet MS"/>
                <a:cs typeface="Trebuchet MS"/>
                <a:sym typeface="Trebuchet MS"/>
              </a:rPr>
              <a:t>P</a:t>
            </a:r>
            <a:r>
              <a:rPr baseline="-25000" lang="en-US" sz="2800">
                <a:solidFill>
                  <a:srgbClr val="C00000"/>
                </a:solidFill>
                <a:latin typeface="Trebuchet MS"/>
                <a:ea typeface="Trebuchet MS"/>
                <a:cs typeface="Trebuchet MS"/>
                <a:sym typeface="Trebuchet MS"/>
              </a:rPr>
              <a:t>C</a:t>
            </a:r>
            <a:r>
              <a:rPr lang="en-US" sz="2800">
                <a:solidFill>
                  <a:srgbClr val="C00000"/>
                </a:solidFill>
                <a:latin typeface="Trebuchet MS"/>
                <a:ea typeface="Trebuchet MS"/>
                <a:cs typeface="Trebuchet MS"/>
                <a:sym typeface="Trebuchet MS"/>
              </a:rPr>
              <a:t> = $2</a:t>
            </a:r>
            <a:r>
              <a:rPr lang="en-US" sz="2800">
                <a:solidFill>
                  <a:schemeClr val="dk1"/>
                </a:solidFill>
                <a:latin typeface="Trebuchet MS"/>
                <a:ea typeface="Trebuchet MS"/>
                <a:cs typeface="Trebuchet MS"/>
                <a:sym typeface="Trebuchet MS"/>
              </a:rPr>
              <a:t>; Suppose now, </a:t>
            </a:r>
            <a:r>
              <a:rPr lang="en-US" sz="2800">
                <a:solidFill>
                  <a:srgbClr val="C00000"/>
                </a:solidFill>
                <a:latin typeface="Trebuchet MS"/>
                <a:ea typeface="Trebuchet MS"/>
                <a:cs typeface="Trebuchet MS"/>
                <a:sym typeface="Trebuchet MS"/>
              </a:rPr>
              <a:t>P</a:t>
            </a:r>
            <a:r>
              <a:rPr baseline="-25000" lang="en-US" sz="2800">
                <a:solidFill>
                  <a:srgbClr val="C00000"/>
                </a:solidFill>
                <a:latin typeface="Trebuchet MS"/>
                <a:ea typeface="Trebuchet MS"/>
                <a:cs typeface="Trebuchet MS"/>
                <a:sym typeface="Trebuchet MS"/>
              </a:rPr>
              <a:t>C</a:t>
            </a:r>
            <a:r>
              <a:rPr lang="en-US" sz="2800">
                <a:solidFill>
                  <a:srgbClr val="C00000"/>
                </a:solidFill>
                <a:latin typeface="Trebuchet MS"/>
                <a:ea typeface="Trebuchet MS"/>
                <a:cs typeface="Trebuchet MS"/>
                <a:sym typeface="Trebuchet MS"/>
              </a:rPr>
              <a:t> = $1</a:t>
            </a:r>
            <a:r>
              <a:rPr lang="en-US" sz="2800">
                <a:solidFill>
                  <a:schemeClr val="dk1"/>
                </a:solidFill>
                <a:latin typeface="Trebuchet MS"/>
                <a:ea typeface="Trebuchet MS"/>
                <a:cs typeface="Trebuchet MS"/>
                <a:sym typeface="Trebuchet MS"/>
              </a:rPr>
              <a:t>; P</a:t>
            </a:r>
            <a:r>
              <a:rPr baseline="-25000" lang="en-US" sz="2800">
                <a:solidFill>
                  <a:schemeClr val="dk1"/>
                </a:solidFill>
                <a:latin typeface="Trebuchet MS"/>
                <a:ea typeface="Trebuchet MS"/>
                <a:cs typeface="Trebuchet MS"/>
                <a:sym typeface="Trebuchet MS"/>
              </a:rPr>
              <a:t>F</a:t>
            </a:r>
            <a:r>
              <a:rPr lang="en-US" sz="2800">
                <a:solidFill>
                  <a:schemeClr val="dk1"/>
                </a:solidFill>
                <a:latin typeface="Trebuchet MS"/>
                <a:ea typeface="Trebuchet MS"/>
                <a:cs typeface="Trebuchet MS"/>
                <a:sym typeface="Trebuchet MS"/>
              </a:rPr>
              <a:t>= $1; I = $ 80</a:t>
            </a:r>
            <a:endParaRPr/>
          </a:p>
          <a:p>
            <a:pPr indent="0" lvl="0" marL="0" marR="0" rtl="0" algn="l">
              <a:spcBef>
                <a:spcPts val="160"/>
              </a:spcBef>
              <a:spcAft>
                <a:spcPts val="0"/>
              </a:spcAft>
              <a:buClr>
                <a:srgbClr val="8D7DFF"/>
              </a:buClr>
              <a:buSzPts val="800"/>
              <a:buFont typeface="Noto Sans Symbols"/>
              <a:buNone/>
            </a:pPr>
            <a:r>
              <a:t/>
            </a:r>
            <a:endParaRPr sz="800">
              <a:solidFill>
                <a:schemeClr val="dk1"/>
              </a:solidFill>
              <a:latin typeface="Trebuchet MS"/>
              <a:ea typeface="Trebuchet MS"/>
              <a:cs typeface="Trebuchet MS"/>
              <a:sym typeface="Trebuchet MS"/>
            </a:endParaRPr>
          </a:p>
          <a:p>
            <a:pPr indent="-342900" lvl="0" marL="342900" marR="0" rtl="0" algn="l">
              <a:spcBef>
                <a:spcPts val="560"/>
              </a:spcBef>
              <a:spcAft>
                <a:spcPts val="0"/>
              </a:spcAft>
              <a:buClr>
                <a:srgbClr val="8D7DFF"/>
              </a:buClr>
              <a:buSzPts val="2800"/>
              <a:buFont typeface="Noto Sans Symbols"/>
              <a:buChar char="●"/>
            </a:pPr>
            <a:r>
              <a:rPr lang="en-US" sz="2800">
                <a:solidFill>
                  <a:schemeClr val="dk1"/>
                </a:solidFill>
                <a:latin typeface="Trebuchet MS"/>
                <a:ea typeface="Trebuchet MS"/>
                <a:cs typeface="Trebuchet MS"/>
                <a:sym typeface="Trebuchet MS"/>
              </a:rPr>
              <a:t>Before P</a:t>
            </a:r>
            <a:r>
              <a:rPr baseline="-25000" lang="en-US" sz="2800">
                <a:solidFill>
                  <a:schemeClr val="dk1"/>
                </a:solidFill>
                <a:latin typeface="Trebuchet MS"/>
                <a:ea typeface="Trebuchet MS"/>
                <a:cs typeface="Trebuchet MS"/>
                <a:sym typeface="Trebuchet MS"/>
              </a:rPr>
              <a:t>F</a:t>
            </a:r>
            <a:r>
              <a:rPr lang="en-US" sz="2800">
                <a:solidFill>
                  <a:schemeClr val="dk1"/>
                </a:solidFill>
                <a:latin typeface="Trebuchet MS"/>
                <a:ea typeface="Trebuchet MS"/>
                <a:cs typeface="Trebuchet MS"/>
                <a:sym typeface="Trebuchet MS"/>
              </a:rPr>
              <a:t>/P</a:t>
            </a:r>
            <a:r>
              <a:rPr baseline="-25000" lang="en-US" sz="2800">
                <a:solidFill>
                  <a:schemeClr val="dk1"/>
                </a:solidFill>
                <a:latin typeface="Trebuchet MS"/>
                <a:ea typeface="Trebuchet MS"/>
                <a:cs typeface="Trebuchet MS"/>
                <a:sym typeface="Trebuchet MS"/>
              </a:rPr>
              <a:t>C</a:t>
            </a:r>
            <a:r>
              <a:rPr lang="en-US" sz="2800">
                <a:solidFill>
                  <a:schemeClr val="dk1"/>
                </a:solidFill>
                <a:latin typeface="Trebuchet MS"/>
                <a:ea typeface="Trebuchet MS"/>
                <a:cs typeface="Trebuchet MS"/>
                <a:sym typeface="Trebuchet MS"/>
              </a:rPr>
              <a:t>=1/2 🡪 After P</a:t>
            </a:r>
            <a:r>
              <a:rPr baseline="-25000" lang="en-US" sz="2800">
                <a:solidFill>
                  <a:schemeClr val="dk1"/>
                </a:solidFill>
                <a:latin typeface="Trebuchet MS"/>
                <a:ea typeface="Trebuchet MS"/>
                <a:cs typeface="Trebuchet MS"/>
                <a:sym typeface="Trebuchet MS"/>
              </a:rPr>
              <a:t>F</a:t>
            </a:r>
            <a:r>
              <a:rPr lang="en-US" sz="2800">
                <a:solidFill>
                  <a:schemeClr val="dk1"/>
                </a:solidFill>
                <a:latin typeface="Trebuchet MS"/>
                <a:ea typeface="Trebuchet MS"/>
                <a:cs typeface="Trebuchet MS"/>
                <a:sym typeface="Trebuchet MS"/>
              </a:rPr>
              <a:t>/P</a:t>
            </a:r>
            <a:r>
              <a:rPr baseline="-25000" lang="en-US" sz="2800">
                <a:solidFill>
                  <a:schemeClr val="dk1"/>
                </a:solidFill>
                <a:latin typeface="Trebuchet MS"/>
                <a:ea typeface="Trebuchet MS"/>
                <a:cs typeface="Trebuchet MS"/>
                <a:sym typeface="Trebuchet MS"/>
              </a:rPr>
              <a:t>C</a:t>
            </a:r>
            <a:r>
              <a:rPr lang="en-US" sz="2800">
                <a:solidFill>
                  <a:schemeClr val="dk1"/>
                </a:solidFill>
                <a:latin typeface="Trebuchet MS"/>
                <a:ea typeface="Trebuchet MS"/>
                <a:cs typeface="Trebuchet MS"/>
                <a:sym typeface="Trebuchet MS"/>
              </a:rPr>
              <a:t>=1 🡪 </a:t>
            </a:r>
            <a:r>
              <a:rPr lang="en-US" sz="2800">
                <a:solidFill>
                  <a:srgbClr val="C00000"/>
                </a:solidFill>
                <a:latin typeface="Trebuchet MS"/>
                <a:ea typeface="Trebuchet MS"/>
                <a:cs typeface="Trebuchet MS"/>
                <a:sym typeface="Trebuchet MS"/>
              </a:rPr>
              <a:t>Clothing</a:t>
            </a:r>
            <a:r>
              <a:rPr lang="en-US" sz="2800">
                <a:solidFill>
                  <a:schemeClr val="dk1"/>
                </a:solidFill>
                <a:latin typeface="Trebuchet MS"/>
                <a:ea typeface="Trebuchet MS"/>
                <a:cs typeface="Trebuchet MS"/>
                <a:sym typeface="Trebuchet MS"/>
              </a:rPr>
              <a:t> has become relatively </a:t>
            </a:r>
            <a:r>
              <a:rPr lang="en-US" sz="2800">
                <a:solidFill>
                  <a:srgbClr val="C00000"/>
                </a:solidFill>
                <a:latin typeface="Trebuchet MS"/>
                <a:ea typeface="Trebuchet MS"/>
                <a:cs typeface="Trebuchet MS"/>
                <a:sym typeface="Trebuchet MS"/>
              </a:rPr>
              <a:t>cheaper.</a:t>
            </a:r>
            <a:endParaRPr/>
          </a:p>
          <a:p>
            <a:pPr indent="-292100" lvl="0" marL="342900" marR="0" rtl="0" algn="l">
              <a:spcBef>
                <a:spcPts val="160"/>
              </a:spcBef>
              <a:spcAft>
                <a:spcPts val="0"/>
              </a:spcAft>
              <a:buClr>
                <a:srgbClr val="8D7DFF"/>
              </a:buClr>
              <a:buSzPts val="800"/>
              <a:buFont typeface="Noto Sans Symbols"/>
              <a:buNone/>
            </a:pPr>
            <a:r>
              <a:t/>
            </a:r>
            <a:endParaRPr sz="800">
              <a:solidFill>
                <a:srgbClr val="0070C0"/>
              </a:solidFill>
              <a:latin typeface="Trebuchet MS"/>
              <a:ea typeface="Trebuchet MS"/>
              <a:cs typeface="Trebuchet MS"/>
              <a:sym typeface="Trebuchet MS"/>
            </a:endParaRPr>
          </a:p>
          <a:p>
            <a:pPr indent="-342900" lvl="0" marL="342900" marR="0" rtl="0" algn="l">
              <a:spcBef>
                <a:spcPts val="560"/>
              </a:spcBef>
              <a:spcAft>
                <a:spcPts val="0"/>
              </a:spcAft>
              <a:buClr>
                <a:srgbClr val="8D7DFF"/>
              </a:buClr>
              <a:buSzPts val="2800"/>
              <a:buFont typeface="Noto Sans Symbols"/>
              <a:buChar char="●"/>
            </a:pPr>
            <a:r>
              <a:rPr lang="en-US" sz="2800">
                <a:solidFill>
                  <a:srgbClr val="0070C0"/>
                </a:solidFill>
                <a:latin typeface="Trebuchet MS"/>
                <a:ea typeface="Trebuchet MS"/>
                <a:cs typeface="Trebuchet MS"/>
                <a:sym typeface="Trebuchet MS"/>
              </a:rPr>
              <a:t>What would you do?</a:t>
            </a:r>
            <a:endParaRPr/>
          </a:p>
          <a:p>
            <a:pPr indent="-234950" lvl="1" marL="742950" marR="0" rtl="0" algn="l">
              <a:spcBef>
                <a:spcPts val="160"/>
              </a:spcBef>
              <a:spcAft>
                <a:spcPts val="0"/>
              </a:spcAft>
              <a:buClr>
                <a:srgbClr val="8D7DFF"/>
              </a:buClr>
              <a:buSzPts val="800"/>
              <a:buFont typeface="Noto Sans Symbols"/>
              <a:buNone/>
            </a:pPr>
            <a:r>
              <a:t/>
            </a:r>
            <a:endParaRPr b="0" i="0" sz="800" u="none" cap="none" strike="noStrike">
              <a:solidFill>
                <a:schemeClr val="dk1"/>
              </a:solidFill>
              <a:latin typeface="Trebuchet MS"/>
              <a:ea typeface="Trebuchet MS"/>
              <a:cs typeface="Trebuchet MS"/>
              <a:sym typeface="Trebuchet MS"/>
            </a:endParaRPr>
          </a:p>
          <a:p>
            <a:pPr indent="-285750" lvl="1" marL="742950" marR="0" rtl="0" algn="l">
              <a:spcBef>
                <a:spcPts val="440"/>
              </a:spcBef>
              <a:spcAft>
                <a:spcPts val="0"/>
              </a:spcAft>
              <a:buClr>
                <a:srgbClr val="8D7DFF"/>
              </a:buClr>
              <a:buSzPts val="2200"/>
              <a:buFont typeface="Noto Sans Symbols"/>
              <a:buChar char="🔾"/>
            </a:pPr>
            <a:r>
              <a:rPr b="0" i="0" lang="en-US" sz="2200" u="none" cap="none" strike="noStrike">
                <a:solidFill>
                  <a:schemeClr val="dk1"/>
                </a:solidFill>
                <a:latin typeface="Trebuchet MS"/>
                <a:ea typeface="Trebuchet MS"/>
                <a:cs typeface="Trebuchet MS"/>
                <a:sym typeface="Trebuchet MS"/>
              </a:rPr>
              <a:t>Substitute Food with Clothing 🡪 Go after the cheaper product 🡪 </a:t>
            </a:r>
            <a:r>
              <a:rPr b="0" i="0" lang="en-US" sz="2200" u="none" cap="none" strike="noStrike">
                <a:solidFill>
                  <a:srgbClr val="0070C0"/>
                </a:solidFill>
                <a:latin typeface="Trebuchet MS"/>
                <a:ea typeface="Trebuchet MS"/>
                <a:cs typeface="Trebuchet MS"/>
                <a:sym typeface="Trebuchet MS"/>
              </a:rPr>
              <a:t>buy </a:t>
            </a:r>
            <a:r>
              <a:rPr b="0" i="0" lang="en-US" sz="2200" u="sng" cap="none" strike="noStrike">
                <a:solidFill>
                  <a:srgbClr val="0070C0"/>
                </a:solidFill>
                <a:latin typeface="Trebuchet MS"/>
                <a:ea typeface="Trebuchet MS"/>
                <a:cs typeface="Trebuchet MS"/>
                <a:sym typeface="Trebuchet MS"/>
              </a:rPr>
              <a:t>more</a:t>
            </a:r>
            <a:r>
              <a:rPr b="0" i="0" lang="en-US" sz="2200" u="none" cap="none" strike="noStrike">
                <a:solidFill>
                  <a:srgbClr val="0070C0"/>
                </a:solidFill>
                <a:latin typeface="Trebuchet MS"/>
                <a:ea typeface="Trebuchet MS"/>
                <a:cs typeface="Trebuchet MS"/>
                <a:sym typeface="Trebuchet MS"/>
              </a:rPr>
              <a:t> Clothing</a:t>
            </a:r>
            <a:r>
              <a:rPr b="0" i="0" lang="en-US" sz="2200" u="none" cap="none" strike="noStrike">
                <a:solidFill>
                  <a:schemeClr val="dk1"/>
                </a:solidFill>
                <a:latin typeface="Trebuchet MS"/>
                <a:ea typeface="Trebuchet MS"/>
                <a:cs typeface="Trebuchet MS"/>
                <a:sym typeface="Trebuchet MS"/>
              </a:rPr>
              <a:t>.</a:t>
            </a:r>
            <a:endParaRPr/>
          </a:p>
          <a:p>
            <a:pPr indent="-146050" lvl="1" marL="742950" marR="0" rtl="0" algn="l">
              <a:spcBef>
                <a:spcPts val="440"/>
              </a:spcBef>
              <a:spcAft>
                <a:spcPts val="0"/>
              </a:spcAft>
              <a:buClr>
                <a:srgbClr val="8D7DFF"/>
              </a:buClr>
              <a:buSzPts val="2200"/>
              <a:buFont typeface="Noto Sans Symbols"/>
              <a:buNone/>
            </a:pPr>
            <a:r>
              <a:t/>
            </a:r>
            <a:endParaRPr b="0" i="0" sz="2200" u="none" cap="none" strike="noStrike">
              <a:solidFill>
                <a:schemeClr val="dk1"/>
              </a:solidFill>
              <a:latin typeface="Trebuchet MS"/>
              <a:ea typeface="Trebuchet MS"/>
              <a:cs typeface="Trebuchet MS"/>
              <a:sym typeface="Trebuchet MS"/>
            </a:endParaRPr>
          </a:p>
          <a:p>
            <a:pPr indent="-285750" lvl="1" marL="742950" marR="0" rtl="0" algn="l">
              <a:spcBef>
                <a:spcPts val="440"/>
              </a:spcBef>
              <a:spcAft>
                <a:spcPts val="0"/>
              </a:spcAft>
              <a:buClr>
                <a:srgbClr val="8D7DFF"/>
              </a:buClr>
              <a:buSzPts val="2200"/>
              <a:buFont typeface="Noto Sans Symbols"/>
              <a:buChar char="🔾"/>
            </a:pPr>
            <a:r>
              <a:rPr b="0" i="0" lang="en-US" sz="2200" u="none" cap="none" strike="noStrike">
                <a:solidFill>
                  <a:srgbClr val="FF0000"/>
                </a:solidFill>
                <a:latin typeface="Trebuchet MS"/>
                <a:ea typeface="Trebuchet MS"/>
                <a:cs typeface="Trebuchet MS"/>
                <a:sym typeface="Trebuchet MS"/>
              </a:rPr>
              <a:t>SUBSTITUTION EFFECT </a:t>
            </a:r>
            <a:endParaRPr/>
          </a:p>
        </p:txBody>
      </p:sp>
      <p:sp>
        <p:nvSpPr>
          <p:cNvPr id="766" name="Google Shape;766;p2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A Change in the Price of a Good….</a:t>
            </a:r>
            <a:endParaRPr/>
          </a:p>
        </p:txBody>
      </p:sp>
      <p:sp>
        <p:nvSpPr>
          <p:cNvPr id="772" name="Google Shape;772;p25"/>
          <p:cNvSpPr txBox="1"/>
          <p:nvPr/>
        </p:nvSpPr>
        <p:spPr>
          <a:xfrm>
            <a:off x="905745" y="2124292"/>
            <a:ext cx="7459662"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D7DFF"/>
              </a:buClr>
              <a:buSzPts val="2800"/>
              <a:buFont typeface="Noto Sans Symbols"/>
              <a:buChar char="●"/>
            </a:pPr>
            <a:r>
              <a:rPr lang="en-US" sz="2800">
                <a:solidFill>
                  <a:schemeClr val="dk1"/>
                </a:solidFill>
                <a:latin typeface="Trebuchet MS"/>
                <a:ea typeface="Trebuchet MS"/>
                <a:cs typeface="Trebuchet MS"/>
                <a:sym typeface="Trebuchet MS"/>
              </a:rPr>
              <a:t>Suppose now; </a:t>
            </a:r>
            <a:r>
              <a:rPr lang="en-US" sz="2800">
                <a:solidFill>
                  <a:srgbClr val="C00000"/>
                </a:solidFill>
                <a:latin typeface="Trebuchet MS"/>
                <a:ea typeface="Trebuchet MS"/>
                <a:cs typeface="Trebuchet MS"/>
                <a:sym typeface="Trebuchet MS"/>
              </a:rPr>
              <a:t>P</a:t>
            </a:r>
            <a:r>
              <a:rPr baseline="-25000" lang="en-US" sz="2800">
                <a:solidFill>
                  <a:srgbClr val="C00000"/>
                </a:solidFill>
                <a:latin typeface="Trebuchet MS"/>
                <a:ea typeface="Trebuchet MS"/>
                <a:cs typeface="Trebuchet MS"/>
                <a:sym typeface="Trebuchet MS"/>
              </a:rPr>
              <a:t>C</a:t>
            </a:r>
            <a:r>
              <a:rPr lang="en-US" sz="2800">
                <a:solidFill>
                  <a:srgbClr val="C00000"/>
                </a:solidFill>
                <a:latin typeface="Trebuchet MS"/>
                <a:ea typeface="Trebuchet MS"/>
                <a:cs typeface="Trebuchet MS"/>
                <a:sym typeface="Trebuchet MS"/>
              </a:rPr>
              <a:t> = $1</a:t>
            </a:r>
            <a:r>
              <a:rPr lang="en-US" sz="2800">
                <a:solidFill>
                  <a:schemeClr val="dk1"/>
                </a:solidFill>
                <a:latin typeface="Trebuchet MS"/>
                <a:ea typeface="Trebuchet MS"/>
                <a:cs typeface="Trebuchet MS"/>
                <a:sym typeface="Trebuchet MS"/>
              </a:rPr>
              <a:t>; P</a:t>
            </a:r>
            <a:r>
              <a:rPr baseline="-25000" lang="en-US" sz="2800">
                <a:solidFill>
                  <a:schemeClr val="dk1"/>
                </a:solidFill>
                <a:latin typeface="Trebuchet MS"/>
                <a:ea typeface="Trebuchet MS"/>
                <a:cs typeface="Trebuchet MS"/>
                <a:sym typeface="Trebuchet MS"/>
              </a:rPr>
              <a:t>F</a:t>
            </a:r>
            <a:r>
              <a:rPr lang="en-US" sz="2800">
                <a:solidFill>
                  <a:schemeClr val="dk1"/>
                </a:solidFill>
                <a:latin typeface="Trebuchet MS"/>
                <a:ea typeface="Trebuchet MS"/>
                <a:cs typeface="Trebuchet MS"/>
                <a:sym typeface="Trebuchet MS"/>
              </a:rPr>
              <a:t>= $1; I = $ 80</a:t>
            </a:r>
            <a:endParaRPr/>
          </a:p>
          <a:p>
            <a:pPr indent="0" lvl="0" marL="0" marR="0" rtl="0" algn="l">
              <a:spcBef>
                <a:spcPts val="160"/>
              </a:spcBef>
              <a:spcAft>
                <a:spcPts val="0"/>
              </a:spcAft>
              <a:buClr>
                <a:srgbClr val="8D7DFF"/>
              </a:buClr>
              <a:buSzPts val="800"/>
              <a:buFont typeface="Noto Sans Symbols"/>
              <a:buNone/>
            </a:pPr>
            <a:r>
              <a:t/>
            </a:r>
            <a:endParaRPr sz="800">
              <a:solidFill>
                <a:schemeClr val="dk1"/>
              </a:solidFill>
              <a:latin typeface="Trebuchet MS"/>
              <a:ea typeface="Trebuchet MS"/>
              <a:cs typeface="Trebuchet MS"/>
              <a:sym typeface="Trebuchet MS"/>
            </a:endParaRPr>
          </a:p>
        </p:txBody>
      </p:sp>
      <p:grpSp>
        <p:nvGrpSpPr>
          <p:cNvPr id="773" name="Google Shape;773;p25"/>
          <p:cNvGrpSpPr/>
          <p:nvPr/>
        </p:nvGrpSpPr>
        <p:grpSpPr>
          <a:xfrm>
            <a:off x="680321" y="2806917"/>
            <a:ext cx="7439025" cy="3878262"/>
            <a:chOff x="1058069" y="2337594"/>
            <a:chExt cx="7440612" cy="3878263"/>
          </a:xfrm>
        </p:grpSpPr>
        <p:sp>
          <p:nvSpPr>
            <p:cNvPr id="774" name="Google Shape;774;p25"/>
            <p:cNvSpPr/>
            <p:nvPr/>
          </p:nvSpPr>
          <p:spPr>
            <a:xfrm>
              <a:off x="1058069" y="4444206"/>
              <a:ext cx="7440612" cy="609600"/>
            </a:xfrm>
            <a:prstGeom prst="rect">
              <a:avLst/>
            </a:prstGeom>
            <a:solidFill>
              <a:srgbClr val="009900">
                <a:alpha val="18431"/>
              </a:srgbClr>
            </a:solidFill>
            <a:ln cap="flat" cmpd="sng" w="539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grpSp>
          <p:nvGrpSpPr>
            <p:cNvPr id="775" name="Google Shape;775;p25"/>
            <p:cNvGrpSpPr/>
            <p:nvPr/>
          </p:nvGrpSpPr>
          <p:grpSpPr>
            <a:xfrm>
              <a:off x="1105694" y="2337594"/>
              <a:ext cx="7313612" cy="3878263"/>
              <a:chOff x="1105694" y="2337594"/>
              <a:chExt cx="7313612" cy="3878263"/>
            </a:xfrm>
          </p:grpSpPr>
          <p:pic>
            <p:nvPicPr>
              <p:cNvPr id="776" name="Google Shape;776;p25"/>
              <p:cNvPicPr preferRelativeResize="0"/>
              <p:nvPr/>
            </p:nvPicPr>
            <p:blipFill rotWithShape="1">
              <a:blip r:embed="rId3">
                <a:alphaModFix/>
              </a:blip>
              <a:srcRect b="0" l="0" r="0" t="0"/>
              <a:stretch/>
            </p:blipFill>
            <p:spPr>
              <a:xfrm>
                <a:off x="1105694" y="2337594"/>
                <a:ext cx="7313612" cy="3878263"/>
              </a:xfrm>
              <a:prstGeom prst="rect">
                <a:avLst/>
              </a:prstGeom>
              <a:noFill/>
              <a:ln>
                <a:noFill/>
              </a:ln>
            </p:spPr>
          </p:pic>
          <p:sp>
            <p:nvSpPr>
              <p:cNvPr id="777" name="Google Shape;777;p25"/>
              <p:cNvSpPr/>
              <p:nvPr/>
            </p:nvSpPr>
            <p:spPr>
              <a:xfrm>
                <a:off x="5067361" y="2799556"/>
                <a:ext cx="1257568" cy="485775"/>
              </a:xfrm>
              <a:prstGeom prst="rect">
                <a:avLst/>
              </a:prstGeom>
              <a:solidFill>
                <a:srgbClr val="CCCC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P</a:t>
                </a:r>
                <a:r>
                  <a:rPr baseline="-25000" lang="en-US" sz="2400">
                    <a:solidFill>
                      <a:schemeClr val="dk1"/>
                    </a:solidFill>
                    <a:latin typeface="Trebuchet MS"/>
                    <a:ea typeface="Trebuchet MS"/>
                    <a:cs typeface="Trebuchet MS"/>
                    <a:sym typeface="Trebuchet MS"/>
                  </a:rPr>
                  <a:t>C </a:t>
                </a:r>
                <a:r>
                  <a:rPr lang="en-US" sz="2400">
                    <a:solidFill>
                      <a:schemeClr val="dk1"/>
                    </a:solidFill>
                    <a:latin typeface="Trebuchet MS"/>
                    <a:ea typeface="Trebuchet MS"/>
                    <a:cs typeface="Trebuchet MS"/>
                    <a:sym typeface="Trebuchet MS"/>
                  </a:rPr>
                  <a:t>= $1</a:t>
                </a:r>
                <a:endParaRPr/>
              </a:p>
            </p:txBody>
          </p:sp>
        </p:grpSp>
        <p:sp>
          <p:nvSpPr>
            <p:cNvPr id="778" name="Google Shape;778;p25"/>
            <p:cNvSpPr/>
            <p:nvPr/>
          </p:nvSpPr>
          <p:spPr>
            <a:xfrm>
              <a:off x="7115673" y="3323431"/>
              <a:ext cx="714527" cy="485775"/>
            </a:xfrm>
            <a:prstGeom prst="rect">
              <a:avLst/>
            </a:prstGeom>
            <a:solidFill>
              <a:srgbClr val="CCCC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$40</a:t>
              </a:r>
              <a:endParaRPr/>
            </a:p>
          </p:txBody>
        </p:sp>
        <p:sp>
          <p:nvSpPr>
            <p:cNvPr id="779" name="Google Shape;779;p25"/>
            <p:cNvSpPr/>
            <p:nvPr/>
          </p:nvSpPr>
          <p:spPr>
            <a:xfrm>
              <a:off x="7134727" y="3904456"/>
              <a:ext cx="714527" cy="485775"/>
            </a:xfrm>
            <a:prstGeom prst="rect">
              <a:avLst/>
            </a:prstGeom>
            <a:solidFill>
              <a:srgbClr val="CCCC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$50</a:t>
              </a:r>
              <a:endParaRPr/>
            </a:p>
          </p:txBody>
        </p:sp>
        <p:sp>
          <p:nvSpPr>
            <p:cNvPr id="780" name="Google Shape;780;p25"/>
            <p:cNvSpPr/>
            <p:nvPr/>
          </p:nvSpPr>
          <p:spPr>
            <a:xfrm>
              <a:off x="7153781" y="4514057"/>
              <a:ext cx="714527" cy="485775"/>
            </a:xfrm>
            <a:prstGeom prst="rect">
              <a:avLst/>
            </a:prstGeom>
            <a:solidFill>
              <a:srgbClr val="CCCC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C00000"/>
                  </a:solidFill>
                  <a:latin typeface="Trebuchet MS"/>
                  <a:ea typeface="Trebuchet MS"/>
                  <a:cs typeface="Trebuchet MS"/>
                  <a:sym typeface="Trebuchet MS"/>
                </a:rPr>
                <a:t>$60</a:t>
              </a:r>
              <a:endParaRPr/>
            </a:p>
          </p:txBody>
        </p:sp>
        <p:sp>
          <p:nvSpPr>
            <p:cNvPr id="781" name="Google Shape;781;p25"/>
            <p:cNvSpPr/>
            <p:nvPr/>
          </p:nvSpPr>
          <p:spPr>
            <a:xfrm>
              <a:off x="7153781" y="5087145"/>
              <a:ext cx="714527" cy="485775"/>
            </a:xfrm>
            <a:prstGeom prst="rect">
              <a:avLst/>
            </a:prstGeom>
            <a:solidFill>
              <a:srgbClr val="CCCC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$70</a:t>
              </a:r>
              <a:endParaRPr/>
            </a:p>
          </p:txBody>
        </p:sp>
        <p:sp>
          <p:nvSpPr>
            <p:cNvPr id="782" name="Google Shape;782;p25"/>
            <p:cNvSpPr/>
            <p:nvPr/>
          </p:nvSpPr>
          <p:spPr>
            <a:xfrm>
              <a:off x="7153781" y="5663407"/>
              <a:ext cx="714527" cy="485775"/>
            </a:xfrm>
            <a:prstGeom prst="rect">
              <a:avLst/>
            </a:prstGeom>
            <a:solidFill>
              <a:srgbClr val="CCCC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$80</a:t>
              </a:r>
              <a:endParaRPr/>
            </a:p>
          </p:txBody>
        </p:sp>
      </p:grpSp>
      <p:grpSp>
        <p:nvGrpSpPr>
          <p:cNvPr id="783" name="Google Shape;783;p25"/>
          <p:cNvGrpSpPr/>
          <p:nvPr/>
        </p:nvGrpSpPr>
        <p:grpSpPr>
          <a:xfrm>
            <a:off x="6831882" y="2019517"/>
            <a:ext cx="762000" cy="3206750"/>
            <a:chOff x="7210425" y="1550988"/>
            <a:chExt cx="762000" cy="3206748"/>
          </a:xfrm>
        </p:grpSpPr>
        <p:cxnSp>
          <p:nvCxnSpPr>
            <p:cNvPr id="784" name="Google Shape;784;p25"/>
            <p:cNvCxnSpPr/>
            <p:nvPr/>
          </p:nvCxnSpPr>
          <p:spPr>
            <a:xfrm rot="10800000">
              <a:off x="7829549" y="2143125"/>
              <a:ext cx="38100" cy="2614611"/>
            </a:xfrm>
            <a:prstGeom prst="straightConnector1">
              <a:avLst/>
            </a:prstGeom>
            <a:noFill/>
            <a:ln cap="flat" cmpd="sng" w="25400">
              <a:solidFill>
                <a:srgbClr val="009900"/>
              </a:solidFill>
              <a:prstDash val="solid"/>
              <a:miter lim="800000"/>
              <a:headEnd len="med" w="med" type="none"/>
              <a:tailEnd len="med" w="med" type="stealth"/>
            </a:ln>
          </p:spPr>
        </p:cxnSp>
        <p:sp>
          <p:nvSpPr>
            <p:cNvPr id="785" name="Google Shape;785;p25"/>
            <p:cNvSpPr/>
            <p:nvPr/>
          </p:nvSpPr>
          <p:spPr>
            <a:xfrm>
              <a:off x="7210425" y="1550988"/>
              <a:ext cx="762000" cy="681831"/>
            </a:xfrm>
            <a:prstGeom prst="ellipse">
              <a:avLst/>
            </a:prstGeom>
            <a:noFill/>
            <a:ln cap="flat" cmpd="sng" w="25400">
              <a:solidFill>
                <a:srgbClr val="0099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grpSp>
      <p:sp>
        <p:nvSpPr>
          <p:cNvPr id="786" name="Google Shape;786;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787" name="Google Shape;787;p25"/>
          <p:cNvPicPr preferRelativeResize="0"/>
          <p:nvPr/>
        </p:nvPicPr>
        <p:blipFill rotWithShape="1">
          <a:blip r:embed="rId4">
            <a:alphaModFix/>
          </a:blip>
          <a:srcRect b="0" l="0" r="0" t="0"/>
          <a:stretch/>
        </p:blipFill>
        <p:spPr>
          <a:xfrm>
            <a:off x="10541000" y="4722575"/>
            <a:ext cx="1651000" cy="1895929"/>
          </a:xfrm>
          <a:prstGeom prst="rect">
            <a:avLst/>
          </a:prstGeom>
          <a:noFill/>
          <a:ln>
            <a:noFill/>
          </a:ln>
        </p:spPr>
      </p:pic>
      <p:sp>
        <p:nvSpPr>
          <p:cNvPr id="788" name="Google Shape;788;p25"/>
          <p:cNvSpPr/>
          <p:nvPr/>
        </p:nvSpPr>
        <p:spPr>
          <a:xfrm>
            <a:off x="8154459" y="4830899"/>
            <a:ext cx="1965843" cy="1489698"/>
          </a:xfrm>
          <a:prstGeom prst="wedgeRoundRectCallout">
            <a:avLst>
              <a:gd fmla="val 77302" name="adj1"/>
              <a:gd fmla="val -31568" name="adj2"/>
              <a:gd fmla="val 16667" name="adj3"/>
            </a:avLst>
          </a:prstGeom>
          <a:solidFill>
            <a:schemeClr val="accent1"/>
          </a:solidFill>
          <a:ln cap="flat" cmpd="sng" w="127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latin typeface="Trebuchet MS"/>
                <a:ea typeface="Trebuchet MS"/>
                <a:cs typeface="Trebuchet MS"/>
                <a:sym typeface="Trebuchet MS"/>
              </a:rPr>
              <a:t>If my price has increased, are you better or worse off now?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2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A Change in the Price of a Good….</a:t>
            </a:r>
            <a:endParaRPr/>
          </a:p>
        </p:txBody>
      </p:sp>
      <p:sp>
        <p:nvSpPr>
          <p:cNvPr id="794" name="Google Shape;794;p26"/>
          <p:cNvSpPr txBox="1"/>
          <p:nvPr/>
        </p:nvSpPr>
        <p:spPr>
          <a:xfrm>
            <a:off x="680321" y="2001752"/>
            <a:ext cx="9613861" cy="45259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D7DFF"/>
              </a:buClr>
              <a:buSzPts val="2200"/>
              <a:buFont typeface="Noto Sans Symbols"/>
              <a:buChar char="●"/>
            </a:pPr>
            <a:r>
              <a:rPr lang="en-US" sz="2200">
                <a:solidFill>
                  <a:schemeClr val="dk1"/>
                </a:solidFill>
                <a:latin typeface="Trebuchet MS"/>
                <a:ea typeface="Trebuchet MS"/>
                <a:cs typeface="Trebuchet MS"/>
                <a:sym typeface="Trebuchet MS"/>
              </a:rPr>
              <a:t>You feel “richer” by the amount of money you save when you consumed your original bundle of goods.</a:t>
            </a:r>
            <a:endParaRPr/>
          </a:p>
          <a:p>
            <a:pPr indent="-203200" lvl="0" marL="342900" marR="0" rtl="0" algn="l">
              <a:spcBef>
                <a:spcPts val="440"/>
              </a:spcBef>
              <a:spcAft>
                <a:spcPts val="0"/>
              </a:spcAft>
              <a:buClr>
                <a:srgbClr val="8D7DFF"/>
              </a:buClr>
              <a:buSzPts val="2200"/>
              <a:buFont typeface="Noto Sans Symbols"/>
              <a:buNone/>
            </a:pPr>
            <a:r>
              <a:t/>
            </a:r>
            <a:endParaRPr sz="2200">
              <a:solidFill>
                <a:schemeClr val="dk1"/>
              </a:solidFill>
              <a:latin typeface="Trebuchet MS"/>
              <a:ea typeface="Trebuchet MS"/>
              <a:cs typeface="Trebuchet MS"/>
              <a:sym typeface="Trebuchet MS"/>
            </a:endParaRPr>
          </a:p>
          <a:p>
            <a:pPr indent="-342900" lvl="0" marL="342900" marR="0" rtl="0" algn="l">
              <a:spcBef>
                <a:spcPts val="440"/>
              </a:spcBef>
              <a:spcAft>
                <a:spcPts val="0"/>
              </a:spcAft>
              <a:buClr>
                <a:srgbClr val="8D7DFF"/>
              </a:buClr>
              <a:buSzPts val="2200"/>
              <a:buFont typeface="Noto Sans Symbols"/>
              <a:buChar char="●"/>
            </a:pPr>
            <a:r>
              <a:rPr lang="en-US" sz="2200">
                <a:solidFill>
                  <a:schemeClr val="dk1"/>
                </a:solidFill>
                <a:latin typeface="Trebuchet MS"/>
                <a:ea typeface="Trebuchet MS"/>
                <a:cs typeface="Trebuchet MS"/>
                <a:sym typeface="Trebuchet MS"/>
              </a:rPr>
              <a:t>I</a:t>
            </a:r>
            <a:r>
              <a:rPr baseline="-25000" lang="en-US" sz="2200">
                <a:solidFill>
                  <a:schemeClr val="dk1"/>
                </a:solidFill>
                <a:latin typeface="Trebuchet MS"/>
                <a:ea typeface="Trebuchet MS"/>
                <a:cs typeface="Trebuchet MS"/>
                <a:sym typeface="Trebuchet MS"/>
              </a:rPr>
              <a:t>0</a:t>
            </a:r>
            <a:r>
              <a:rPr lang="en-US" sz="2200">
                <a:solidFill>
                  <a:schemeClr val="dk1"/>
                </a:solidFill>
                <a:latin typeface="Trebuchet MS"/>
                <a:ea typeface="Trebuchet MS"/>
                <a:cs typeface="Trebuchet MS"/>
                <a:sym typeface="Trebuchet MS"/>
              </a:rPr>
              <a:t> = $ 80 🡪 I</a:t>
            </a:r>
            <a:r>
              <a:rPr baseline="-25000" lang="en-US" sz="2200">
                <a:solidFill>
                  <a:schemeClr val="dk1"/>
                </a:solidFill>
                <a:latin typeface="Trebuchet MS"/>
                <a:ea typeface="Trebuchet MS"/>
                <a:cs typeface="Trebuchet MS"/>
                <a:sym typeface="Trebuchet MS"/>
              </a:rPr>
              <a:t>1</a:t>
            </a:r>
            <a:r>
              <a:rPr lang="en-US" sz="2200">
                <a:solidFill>
                  <a:schemeClr val="dk1"/>
                </a:solidFill>
                <a:latin typeface="Trebuchet MS"/>
                <a:ea typeface="Trebuchet MS"/>
                <a:cs typeface="Trebuchet MS"/>
                <a:sym typeface="Trebuchet MS"/>
              </a:rPr>
              <a:t> = $ 60 🡪 you feel $20 richer!</a:t>
            </a:r>
            <a:endParaRPr/>
          </a:p>
          <a:p>
            <a:pPr indent="-203200" lvl="0" marL="342900" marR="0" rtl="0" algn="l">
              <a:spcBef>
                <a:spcPts val="440"/>
              </a:spcBef>
              <a:spcAft>
                <a:spcPts val="0"/>
              </a:spcAft>
              <a:buClr>
                <a:srgbClr val="8D7DFF"/>
              </a:buClr>
              <a:buSzPts val="2200"/>
              <a:buFont typeface="Noto Sans Symbols"/>
              <a:buNone/>
            </a:pPr>
            <a:r>
              <a:t/>
            </a:r>
            <a:endParaRPr sz="2200">
              <a:solidFill>
                <a:schemeClr val="dk1"/>
              </a:solidFill>
              <a:latin typeface="Trebuchet MS"/>
              <a:ea typeface="Trebuchet MS"/>
              <a:cs typeface="Trebuchet MS"/>
              <a:sym typeface="Trebuchet MS"/>
            </a:endParaRPr>
          </a:p>
          <a:p>
            <a:pPr indent="-342900" lvl="0" marL="342900" marR="0" rtl="0" algn="l">
              <a:spcBef>
                <a:spcPts val="440"/>
              </a:spcBef>
              <a:spcAft>
                <a:spcPts val="0"/>
              </a:spcAft>
              <a:buClr>
                <a:srgbClr val="8D7DFF"/>
              </a:buClr>
              <a:buSzPts val="2200"/>
              <a:buFont typeface="Noto Sans Symbols"/>
              <a:buChar char="●"/>
            </a:pPr>
            <a:r>
              <a:rPr lang="en-US" sz="2200">
                <a:solidFill>
                  <a:schemeClr val="dk1"/>
                </a:solidFill>
                <a:highlight>
                  <a:srgbClr val="FFFF00"/>
                </a:highlight>
                <a:latin typeface="Trebuchet MS"/>
                <a:ea typeface="Trebuchet MS"/>
                <a:cs typeface="Trebuchet MS"/>
                <a:sym typeface="Trebuchet MS"/>
              </a:rPr>
              <a:t>@u: What would you do then?</a:t>
            </a:r>
            <a:endParaRPr/>
          </a:p>
          <a:p>
            <a:pPr indent="-285750" lvl="1" marL="742950" marR="0" rtl="0" algn="l">
              <a:spcBef>
                <a:spcPts val="440"/>
              </a:spcBef>
              <a:spcAft>
                <a:spcPts val="0"/>
              </a:spcAft>
              <a:buClr>
                <a:srgbClr val="8D7DFF"/>
              </a:buClr>
              <a:buSzPts val="2200"/>
              <a:buFont typeface="Noto Sans Symbols"/>
              <a:buChar char="🔾"/>
            </a:pPr>
            <a:r>
              <a:rPr b="0" i="0" lang="en-US" sz="2200" u="none" cap="none" strike="noStrike">
                <a:solidFill>
                  <a:srgbClr val="0070C0"/>
                </a:solidFill>
                <a:highlight>
                  <a:srgbClr val="FFFF00"/>
                </a:highlight>
                <a:latin typeface="Trebuchet MS"/>
                <a:ea typeface="Trebuchet MS"/>
                <a:cs typeface="Trebuchet MS"/>
                <a:sym typeface="Trebuchet MS"/>
              </a:rPr>
              <a:t>Buy more clothing</a:t>
            </a:r>
            <a:r>
              <a:rPr b="0" i="0" lang="en-US" sz="2200" u="none" cap="none" strike="noStrike">
                <a:solidFill>
                  <a:schemeClr val="dk1"/>
                </a:solidFill>
                <a:highlight>
                  <a:srgbClr val="FFFF00"/>
                </a:highlight>
                <a:latin typeface="Trebuchet MS"/>
                <a:ea typeface="Trebuchet MS"/>
                <a:cs typeface="Trebuchet MS"/>
                <a:sym typeface="Trebuchet MS"/>
              </a:rPr>
              <a:t>?</a:t>
            </a:r>
            <a:endParaRPr/>
          </a:p>
          <a:p>
            <a:pPr indent="-285750" lvl="1" marL="742950" marR="0" rtl="0" algn="l">
              <a:spcBef>
                <a:spcPts val="440"/>
              </a:spcBef>
              <a:spcAft>
                <a:spcPts val="0"/>
              </a:spcAft>
              <a:buClr>
                <a:srgbClr val="8D7DFF"/>
              </a:buClr>
              <a:buSzPts val="2200"/>
              <a:buFont typeface="Noto Sans Symbols"/>
              <a:buChar char="🔾"/>
            </a:pPr>
            <a:r>
              <a:rPr b="0" i="0" lang="en-US" sz="2200" u="none" cap="none" strike="noStrike">
                <a:solidFill>
                  <a:srgbClr val="0070C0"/>
                </a:solidFill>
                <a:highlight>
                  <a:srgbClr val="FFFF00"/>
                </a:highlight>
                <a:latin typeface="Trebuchet MS"/>
                <a:ea typeface="Trebuchet MS"/>
                <a:cs typeface="Trebuchet MS"/>
                <a:sym typeface="Trebuchet MS"/>
              </a:rPr>
              <a:t>Buy more food</a:t>
            </a:r>
            <a:r>
              <a:rPr b="0" i="0" lang="en-US" sz="2200" u="none" cap="none" strike="noStrike">
                <a:solidFill>
                  <a:schemeClr val="dk1"/>
                </a:solidFill>
                <a:highlight>
                  <a:srgbClr val="FFFF00"/>
                </a:highlight>
                <a:latin typeface="Trebuchet MS"/>
                <a:ea typeface="Trebuchet MS"/>
                <a:cs typeface="Trebuchet MS"/>
                <a:sym typeface="Trebuchet MS"/>
              </a:rPr>
              <a:t>?</a:t>
            </a:r>
            <a:endParaRPr/>
          </a:p>
          <a:p>
            <a:pPr indent="-285750" lvl="1" marL="742950" marR="0" rtl="0" algn="l">
              <a:spcBef>
                <a:spcPts val="440"/>
              </a:spcBef>
              <a:spcAft>
                <a:spcPts val="0"/>
              </a:spcAft>
              <a:buClr>
                <a:srgbClr val="8D7DFF"/>
              </a:buClr>
              <a:buSzPts val="2200"/>
              <a:buFont typeface="Noto Sans Symbols"/>
              <a:buChar char="🔾"/>
            </a:pPr>
            <a:r>
              <a:rPr b="0" i="0" lang="en-US" sz="2200" u="none" cap="none" strike="noStrike">
                <a:solidFill>
                  <a:srgbClr val="0070C0"/>
                </a:solidFill>
                <a:highlight>
                  <a:srgbClr val="FFFF00"/>
                </a:highlight>
                <a:latin typeface="Trebuchet MS"/>
                <a:ea typeface="Trebuchet MS"/>
                <a:cs typeface="Trebuchet MS"/>
                <a:sym typeface="Trebuchet MS"/>
              </a:rPr>
              <a:t>Buy more clothing and food</a:t>
            </a:r>
            <a:r>
              <a:rPr b="0" i="0" lang="en-US" sz="2200" u="none" cap="none" strike="noStrike">
                <a:solidFill>
                  <a:schemeClr val="dk1"/>
                </a:solidFill>
                <a:highlight>
                  <a:srgbClr val="FFFF00"/>
                </a:highlight>
                <a:latin typeface="Trebuchet MS"/>
                <a:ea typeface="Trebuchet MS"/>
                <a:cs typeface="Trebuchet MS"/>
                <a:sym typeface="Trebuchet MS"/>
              </a:rPr>
              <a:t>?</a:t>
            </a:r>
            <a:endParaRPr/>
          </a:p>
          <a:p>
            <a:pPr indent="-203200" lvl="0" marL="342900" marR="0" rtl="0" algn="l">
              <a:spcBef>
                <a:spcPts val="440"/>
              </a:spcBef>
              <a:spcAft>
                <a:spcPts val="0"/>
              </a:spcAft>
              <a:buClr>
                <a:srgbClr val="8D7DFF"/>
              </a:buClr>
              <a:buSzPts val="2200"/>
              <a:buFont typeface="Noto Sans Symbols"/>
              <a:buNone/>
            </a:pPr>
            <a:r>
              <a:t/>
            </a:r>
            <a:endParaRPr sz="2200">
              <a:solidFill>
                <a:schemeClr val="dk1"/>
              </a:solidFill>
              <a:latin typeface="Trebuchet MS"/>
              <a:ea typeface="Trebuchet MS"/>
              <a:cs typeface="Trebuchet MS"/>
              <a:sym typeface="Trebuchet MS"/>
            </a:endParaRPr>
          </a:p>
          <a:p>
            <a:pPr indent="-342900" lvl="0" marL="342900" marR="0" rtl="0" algn="l">
              <a:spcBef>
                <a:spcPts val="440"/>
              </a:spcBef>
              <a:spcAft>
                <a:spcPts val="0"/>
              </a:spcAft>
              <a:buClr>
                <a:srgbClr val="8D7DFF"/>
              </a:buClr>
              <a:buSzPts val="2200"/>
              <a:buFont typeface="Noto Sans Symbols"/>
              <a:buChar char="●"/>
            </a:pPr>
            <a:r>
              <a:rPr lang="en-US" sz="2200">
                <a:solidFill>
                  <a:schemeClr val="dk1"/>
                </a:solidFill>
                <a:latin typeface="Trebuchet MS"/>
                <a:ea typeface="Trebuchet MS"/>
                <a:cs typeface="Trebuchet MS"/>
                <a:sym typeface="Trebuchet MS"/>
              </a:rPr>
              <a:t>This is </a:t>
            </a:r>
            <a:r>
              <a:rPr lang="en-US" sz="2200">
                <a:solidFill>
                  <a:srgbClr val="C00000"/>
                </a:solidFill>
                <a:latin typeface="Trebuchet MS"/>
                <a:ea typeface="Trebuchet MS"/>
                <a:cs typeface="Trebuchet MS"/>
                <a:sym typeface="Trebuchet MS"/>
              </a:rPr>
              <a:t>INCOME EFFECT</a:t>
            </a:r>
            <a:endParaRPr sz="2200">
              <a:solidFill>
                <a:srgbClr val="C00000"/>
              </a:solidFill>
              <a:latin typeface="Trebuchet MS"/>
              <a:ea typeface="Trebuchet MS"/>
              <a:cs typeface="Trebuchet MS"/>
              <a:sym typeface="Trebuchet MS"/>
            </a:endParaRPr>
          </a:p>
          <a:p>
            <a:pPr indent="0" lvl="0" marL="0" marR="0" rtl="0" algn="l">
              <a:spcBef>
                <a:spcPts val="160"/>
              </a:spcBef>
              <a:spcAft>
                <a:spcPts val="0"/>
              </a:spcAft>
              <a:buClr>
                <a:srgbClr val="8D7DFF"/>
              </a:buClr>
              <a:buSzPts val="800"/>
              <a:buFont typeface="Noto Sans Symbols"/>
              <a:buNone/>
            </a:pPr>
            <a:r>
              <a:t/>
            </a:r>
            <a:endParaRPr sz="800">
              <a:solidFill>
                <a:schemeClr val="dk1"/>
              </a:solidFill>
              <a:latin typeface="Trebuchet MS"/>
              <a:ea typeface="Trebuchet MS"/>
              <a:cs typeface="Trebuchet MS"/>
              <a:sym typeface="Trebuchet MS"/>
            </a:endParaRPr>
          </a:p>
        </p:txBody>
      </p:sp>
      <p:sp>
        <p:nvSpPr>
          <p:cNvPr id="795" name="Google Shape;795;p2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2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Income and Substitution Effects</a:t>
            </a:r>
            <a:endParaRPr/>
          </a:p>
        </p:txBody>
      </p:sp>
      <p:sp>
        <p:nvSpPr>
          <p:cNvPr id="801" name="Google Shape;801;p27"/>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A change in the price of a good has two effects: </a:t>
            </a:r>
            <a:endParaRPr/>
          </a:p>
          <a:p>
            <a:pPr indent="-101600" lvl="1" marL="685800" rtl="0" algn="l">
              <a:lnSpc>
                <a:spcPct val="90000"/>
              </a:lnSpc>
              <a:spcBef>
                <a:spcPts val="500"/>
              </a:spcBef>
              <a:spcAft>
                <a:spcPts val="0"/>
              </a:spcAft>
              <a:buClr>
                <a:schemeClr val="dk1"/>
              </a:buClr>
              <a:buSzPts val="2000"/>
              <a:buNone/>
            </a:pPr>
            <a:r>
              <a:t/>
            </a:r>
            <a:endParaRPr/>
          </a:p>
          <a:p>
            <a:pPr indent="-228600" lvl="1" marL="685800" rtl="0" algn="l">
              <a:lnSpc>
                <a:spcPct val="90000"/>
              </a:lnSpc>
              <a:spcBef>
                <a:spcPts val="500"/>
              </a:spcBef>
              <a:spcAft>
                <a:spcPts val="0"/>
              </a:spcAft>
              <a:buClr>
                <a:srgbClr val="FF0000"/>
              </a:buClr>
              <a:buSzPts val="2000"/>
              <a:buChar char="•"/>
            </a:pPr>
            <a:r>
              <a:rPr b="1" lang="en-US">
                <a:solidFill>
                  <a:srgbClr val="FF0000"/>
                </a:solidFill>
              </a:rPr>
              <a:t>Substitution</a:t>
            </a:r>
            <a:r>
              <a:rPr lang="en-US"/>
              <a:t> Effect</a:t>
            </a:r>
            <a:endParaRPr/>
          </a:p>
          <a:p>
            <a:pPr indent="-101600" lvl="1" marL="685800" rtl="0" algn="l">
              <a:lnSpc>
                <a:spcPct val="90000"/>
              </a:lnSpc>
              <a:spcBef>
                <a:spcPts val="500"/>
              </a:spcBef>
              <a:spcAft>
                <a:spcPts val="0"/>
              </a:spcAft>
              <a:buClr>
                <a:schemeClr val="dk1"/>
              </a:buClr>
              <a:buSzPts val="2000"/>
              <a:buNone/>
            </a:pPr>
            <a:r>
              <a:t/>
            </a:r>
            <a:endParaRPr/>
          </a:p>
          <a:p>
            <a:pPr indent="-228600" lvl="1" marL="685800" rtl="0" algn="l">
              <a:lnSpc>
                <a:spcPct val="90000"/>
              </a:lnSpc>
              <a:spcBef>
                <a:spcPts val="500"/>
              </a:spcBef>
              <a:spcAft>
                <a:spcPts val="0"/>
              </a:spcAft>
              <a:buClr>
                <a:srgbClr val="FF0000"/>
              </a:buClr>
              <a:buSzPts val="2000"/>
              <a:buChar char="•"/>
            </a:pPr>
            <a:r>
              <a:rPr b="1" lang="en-US">
                <a:solidFill>
                  <a:srgbClr val="FF0000"/>
                </a:solidFill>
              </a:rPr>
              <a:t>Income</a:t>
            </a:r>
            <a:r>
              <a:rPr lang="en-US"/>
              <a:t> Effect</a:t>
            </a:r>
            <a:endParaRPr/>
          </a:p>
        </p:txBody>
      </p:sp>
      <p:sp>
        <p:nvSpPr>
          <p:cNvPr id="802" name="Google Shape;802;p2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2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Substitution Effect</a:t>
            </a:r>
            <a:endParaRPr/>
          </a:p>
        </p:txBody>
      </p:sp>
      <p:sp>
        <p:nvSpPr>
          <p:cNvPr id="808" name="Google Shape;808;p28"/>
          <p:cNvSpPr txBox="1"/>
          <p:nvPr>
            <p:ph idx="1" type="body"/>
          </p:nvPr>
        </p:nvSpPr>
        <p:spPr>
          <a:xfrm>
            <a:off x="680321" y="2336872"/>
            <a:ext cx="9613861" cy="422597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FF0000"/>
              </a:buClr>
              <a:buSzPct val="100000"/>
              <a:buChar char="•"/>
            </a:pPr>
            <a:r>
              <a:rPr lang="en-US">
                <a:solidFill>
                  <a:srgbClr val="FF0000"/>
                </a:solidFill>
              </a:rPr>
              <a:t>Relative</a:t>
            </a:r>
            <a:r>
              <a:rPr lang="en-US"/>
              <a:t> </a:t>
            </a:r>
            <a:r>
              <a:rPr lang="en-US">
                <a:solidFill>
                  <a:srgbClr val="FF0000"/>
                </a:solidFill>
              </a:rPr>
              <a:t>price</a:t>
            </a:r>
            <a:r>
              <a:rPr lang="en-US"/>
              <a:t> of a good changes when price changes</a:t>
            </a:r>
            <a:endParaRPr/>
          </a:p>
          <a:p>
            <a:pPr indent="-87629"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Consumers will tend to buy </a:t>
            </a:r>
            <a:r>
              <a:rPr b="1" lang="en-US"/>
              <a:t>more</a:t>
            </a:r>
            <a:r>
              <a:rPr lang="en-US"/>
              <a:t> of the </a:t>
            </a:r>
            <a:r>
              <a:rPr b="1" lang="en-US"/>
              <a:t>good that has become relatively cheaper</a:t>
            </a:r>
            <a:r>
              <a:rPr lang="en-US"/>
              <a:t>, and </a:t>
            </a:r>
            <a:r>
              <a:rPr b="1" lang="en-US"/>
              <a:t>less</a:t>
            </a:r>
            <a:r>
              <a:rPr lang="en-US"/>
              <a:t> of the </a:t>
            </a:r>
            <a:r>
              <a:rPr b="1" lang="en-US"/>
              <a:t>good that is relatively more expensive</a:t>
            </a:r>
            <a:r>
              <a:rPr lang="en-US"/>
              <a:t>.</a:t>
            </a:r>
            <a:endParaRPr/>
          </a:p>
          <a:p>
            <a:pPr indent="-228600" lvl="1" marL="685800" rtl="0" algn="l">
              <a:lnSpc>
                <a:spcPct val="90000"/>
              </a:lnSpc>
              <a:spcBef>
                <a:spcPts val="500"/>
              </a:spcBef>
              <a:spcAft>
                <a:spcPts val="0"/>
              </a:spcAft>
              <a:buClr>
                <a:schemeClr val="dk1"/>
              </a:buClr>
              <a:buSzPct val="100000"/>
              <a:buChar char="•"/>
            </a:pPr>
            <a:r>
              <a:rPr lang="en-US">
                <a:highlight>
                  <a:srgbClr val="FFFF00"/>
                </a:highlight>
              </a:rPr>
              <a:t>@u: During the Great Singapore Sale, all clothes are discounted, but the not food. How would that affect how much you spend on each good?</a:t>
            </a:r>
            <a:endParaRPr/>
          </a:p>
          <a:p>
            <a:pPr indent="-87629"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a:t>
            </a:r>
            <a:r>
              <a:rPr b="1" lang="en-US" u="sng"/>
              <a:t>substitution effect </a:t>
            </a:r>
            <a:r>
              <a:rPr lang="en-US"/>
              <a:t>is the change in the quantity of a good demanded associated with a change in its price, with </a:t>
            </a:r>
            <a:r>
              <a:rPr b="1" lang="en-US">
                <a:solidFill>
                  <a:srgbClr val="8D7DFF"/>
                </a:solidFill>
              </a:rPr>
              <a:t>the level of utility held constant</a:t>
            </a:r>
            <a:r>
              <a:rPr lang="en-US">
                <a:solidFill>
                  <a:srgbClr val="8D7DFF"/>
                </a:solidFill>
              </a:rPr>
              <a:t>.</a:t>
            </a:r>
            <a:endParaRPr/>
          </a:p>
          <a:p>
            <a:pPr indent="-146367" lvl="0" marL="228600" rtl="0" algn="l">
              <a:lnSpc>
                <a:spcPct val="90000"/>
              </a:lnSpc>
              <a:spcBef>
                <a:spcPts val="1000"/>
              </a:spcBef>
              <a:spcAft>
                <a:spcPts val="0"/>
              </a:spcAft>
              <a:buClr>
                <a:schemeClr val="dk1"/>
              </a:buClr>
              <a:buSzPct val="100000"/>
              <a:buNone/>
            </a:pPr>
            <a:r>
              <a:t/>
            </a:r>
            <a:endParaRPr sz="1400"/>
          </a:p>
          <a:p>
            <a:pPr indent="-228600" lvl="0" marL="228600" rtl="0" algn="l">
              <a:lnSpc>
                <a:spcPct val="90000"/>
              </a:lnSpc>
              <a:spcBef>
                <a:spcPts val="1000"/>
              </a:spcBef>
              <a:spcAft>
                <a:spcPts val="0"/>
              </a:spcAft>
              <a:buClr>
                <a:schemeClr val="dk1"/>
              </a:buClr>
              <a:buSzPct val="100000"/>
              <a:buChar char="•"/>
            </a:pPr>
            <a:r>
              <a:rPr lang="en-US"/>
              <a:t>When the </a:t>
            </a:r>
            <a:r>
              <a:rPr b="1" lang="en-US"/>
              <a:t>price decreases</a:t>
            </a:r>
            <a:r>
              <a:rPr lang="en-US"/>
              <a:t>, the substitution effect always leads to an </a:t>
            </a:r>
            <a:r>
              <a:rPr b="1" lang="en-US"/>
              <a:t>increase</a:t>
            </a:r>
            <a:r>
              <a:rPr lang="en-US"/>
              <a:t> in the quantity demanded of the good.</a:t>
            </a:r>
            <a:endParaRPr/>
          </a:p>
        </p:txBody>
      </p:sp>
      <p:sp>
        <p:nvSpPr>
          <p:cNvPr id="809" name="Google Shape;809;p2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wipe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2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Income Effect</a:t>
            </a:r>
            <a:endParaRPr/>
          </a:p>
        </p:txBody>
      </p:sp>
      <p:sp>
        <p:nvSpPr>
          <p:cNvPr id="815" name="Google Shape;815;p2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a:t>Consumers experience an </a:t>
            </a:r>
            <a:r>
              <a:rPr b="1" lang="en-US"/>
              <a:t>increase in real purchasing power</a:t>
            </a:r>
            <a:r>
              <a:rPr lang="en-US"/>
              <a:t> when the price of one good falls. </a:t>
            </a:r>
            <a:endParaRPr/>
          </a:p>
          <a:p>
            <a:pPr indent="-228600" lvl="1" marL="685800" rtl="0" algn="l">
              <a:lnSpc>
                <a:spcPct val="90000"/>
              </a:lnSpc>
              <a:spcBef>
                <a:spcPts val="500"/>
              </a:spcBef>
              <a:spcAft>
                <a:spcPts val="0"/>
              </a:spcAft>
              <a:buClr>
                <a:schemeClr val="dk1"/>
              </a:buClr>
              <a:buSzPts val="2000"/>
              <a:buChar char="•"/>
            </a:pPr>
            <a:r>
              <a:rPr lang="en-US">
                <a:highlight>
                  <a:srgbClr val="FFFF00"/>
                </a:highlight>
              </a:rPr>
              <a:t>@u: can you buy more food if the prices of all clothes are suddenly halved?</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The </a:t>
            </a:r>
            <a:r>
              <a:rPr b="1" lang="en-US" u="sng"/>
              <a:t>income effect </a:t>
            </a:r>
            <a:r>
              <a:rPr lang="en-US"/>
              <a:t>is the change in the quantity of a good demanded brought about by the increase in real purchasing power, with the </a:t>
            </a:r>
            <a:r>
              <a:rPr b="1" lang="en-US">
                <a:solidFill>
                  <a:srgbClr val="8D7DFF"/>
                </a:solidFill>
              </a:rPr>
              <a:t>price of the item held constant</a:t>
            </a:r>
            <a:r>
              <a:rPr lang="en-US"/>
              <a:t>.</a:t>
            </a:r>
            <a:endParaRPr/>
          </a:p>
          <a:p>
            <a:pPr indent="-146050" lvl="0" marL="228600" rtl="0" algn="l">
              <a:lnSpc>
                <a:spcPct val="90000"/>
              </a:lnSpc>
              <a:spcBef>
                <a:spcPts val="1000"/>
              </a:spcBef>
              <a:spcAft>
                <a:spcPts val="0"/>
              </a:spcAft>
              <a:buClr>
                <a:schemeClr val="dk1"/>
              </a:buClr>
              <a:buSzPts val="1300"/>
              <a:buNone/>
            </a:pPr>
            <a:r>
              <a:t/>
            </a:r>
            <a:endParaRPr sz="1300"/>
          </a:p>
          <a:p>
            <a:pPr indent="-228600" lvl="0" marL="228600" rtl="0" algn="l">
              <a:lnSpc>
                <a:spcPct val="90000"/>
              </a:lnSpc>
              <a:spcBef>
                <a:spcPts val="1000"/>
              </a:spcBef>
              <a:spcAft>
                <a:spcPts val="0"/>
              </a:spcAft>
              <a:buClr>
                <a:schemeClr val="dk1"/>
              </a:buClr>
              <a:buSzPts val="2400"/>
              <a:buChar char="•"/>
            </a:pPr>
            <a:r>
              <a:rPr lang="en-US"/>
              <a:t>When </a:t>
            </a:r>
            <a:r>
              <a:rPr b="1" lang="en-US"/>
              <a:t>a person’s income increases</a:t>
            </a:r>
            <a:r>
              <a:rPr lang="en-US"/>
              <a:t>, the quantity demanded for the product may </a:t>
            </a:r>
            <a:r>
              <a:rPr b="1" lang="en-US"/>
              <a:t>increase or decrease</a:t>
            </a:r>
            <a:r>
              <a:rPr lang="en-US"/>
              <a:t>.</a:t>
            </a:r>
            <a:endParaRPr/>
          </a:p>
        </p:txBody>
      </p:sp>
      <p:sp>
        <p:nvSpPr>
          <p:cNvPr id="816" name="Google Shape;816;p2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wipe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Individual demand</a:t>
            </a:r>
            <a:endParaRPr/>
          </a:p>
        </p:txBody>
      </p:sp>
      <p:sp>
        <p:nvSpPr>
          <p:cNvPr id="305" name="Google Shape;30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3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rebuchet MS"/>
              <a:buNone/>
            </a:pPr>
            <a:r>
              <a:rPr lang="en-US" sz="3200"/>
              <a:t>Income and Substitution Effects: Normal Good</a:t>
            </a:r>
            <a:endParaRPr/>
          </a:p>
        </p:txBody>
      </p:sp>
      <p:cxnSp>
        <p:nvCxnSpPr>
          <p:cNvPr id="822" name="Google Shape;822;p30"/>
          <p:cNvCxnSpPr/>
          <p:nvPr/>
        </p:nvCxnSpPr>
        <p:spPr>
          <a:xfrm>
            <a:off x="5429453" y="1855371"/>
            <a:ext cx="0" cy="4443412"/>
          </a:xfrm>
          <a:prstGeom prst="straightConnector1">
            <a:avLst/>
          </a:prstGeom>
          <a:noFill/>
          <a:ln cap="flat" cmpd="sng" w="25400">
            <a:solidFill>
              <a:schemeClr val="dk1"/>
            </a:solidFill>
            <a:prstDash val="solid"/>
            <a:round/>
            <a:headEnd len="med" w="med" type="none"/>
            <a:tailEnd len="med" w="med" type="none"/>
          </a:ln>
        </p:spPr>
      </p:cxnSp>
      <p:sp>
        <p:nvSpPr>
          <p:cNvPr id="823" name="Google Shape;823;p30"/>
          <p:cNvSpPr/>
          <p:nvPr/>
        </p:nvSpPr>
        <p:spPr>
          <a:xfrm>
            <a:off x="10300361" y="6101933"/>
            <a:ext cx="1429881" cy="612988"/>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700">
                <a:solidFill>
                  <a:schemeClr val="dk1"/>
                </a:solidFill>
                <a:latin typeface="Arial"/>
                <a:ea typeface="Arial"/>
                <a:cs typeface="Arial"/>
                <a:sym typeface="Arial"/>
              </a:rPr>
              <a:t>Food (units </a:t>
            </a:r>
            <a:endParaRPr/>
          </a:p>
          <a:p>
            <a:pPr indent="0" lvl="0" marL="0" marR="0" rtl="0" algn="r">
              <a:spcBef>
                <a:spcPts val="0"/>
              </a:spcBef>
              <a:spcAft>
                <a:spcPts val="0"/>
              </a:spcAft>
              <a:buNone/>
            </a:pPr>
            <a:r>
              <a:rPr b="1" lang="en-US" sz="1700">
                <a:solidFill>
                  <a:schemeClr val="dk1"/>
                </a:solidFill>
                <a:latin typeface="Arial"/>
                <a:ea typeface="Arial"/>
                <a:cs typeface="Arial"/>
                <a:sym typeface="Arial"/>
              </a:rPr>
              <a:t>per month)</a:t>
            </a:r>
            <a:endParaRPr/>
          </a:p>
        </p:txBody>
      </p:sp>
      <p:cxnSp>
        <p:nvCxnSpPr>
          <p:cNvPr id="824" name="Google Shape;824;p30"/>
          <p:cNvCxnSpPr/>
          <p:nvPr/>
        </p:nvCxnSpPr>
        <p:spPr>
          <a:xfrm>
            <a:off x="5424691" y="6298783"/>
            <a:ext cx="4621212" cy="0"/>
          </a:xfrm>
          <a:prstGeom prst="straightConnector1">
            <a:avLst/>
          </a:prstGeom>
          <a:noFill/>
          <a:ln cap="flat" cmpd="sng" w="25400">
            <a:solidFill>
              <a:schemeClr val="dk1"/>
            </a:solidFill>
            <a:prstDash val="solid"/>
            <a:round/>
            <a:headEnd len="med" w="med" type="none"/>
            <a:tailEnd len="med" w="med" type="none"/>
          </a:ln>
        </p:spPr>
      </p:cxnSp>
      <p:sp>
        <p:nvSpPr>
          <p:cNvPr id="825" name="Google Shape;825;p30"/>
          <p:cNvSpPr/>
          <p:nvPr/>
        </p:nvSpPr>
        <p:spPr>
          <a:xfrm>
            <a:off x="5119891" y="6332122"/>
            <a:ext cx="362280"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O</a:t>
            </a:r>
            <a:endParaRPr/>
          </a:p>
        </p:txBody>
      </p:sp>
      <p:sp>
        <p:nvSpPr>
          <p:cNvPr id="826" name="Google Shape;826;p30"/>
          <p:cNvSpPr/>
          <p:nvPr/>
        </p:nvSpPr>
        <p:spPr>
          <a:xfrm>
            <a:off x="3984105" y="1968855"/>
            <a:ext cx="1234314" cy="92076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Clothing</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(units per</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month)</a:t>
            </a:r>
            <a:endParaRPr/>
          </a:p>
        </p:txBody>
      </p:sp>
      <p:cxnSp>
        <p:nvCxnSpPr>
          <p:cNvPr id="827" name="Google Shape;827;p30"/>
          <p:cNvCxnSpPr/>
          <p:nvPr/>
        </p:nvCxnSpPr>
        <p:spPr>
          <a:xfrm>
            <a:off x="5443741" y="3593683"/>
            <a:ext cx="582612" cy="0"/>
          </a:xfrm>
          <a:prstGeom prst="straightConnector1">
            <a:avLst/>
          </a:prstGeom>
          <a:noFill/>
          <a:ln cap="flat" cmpd="sng" w="25400">
            <a:solidFill>
              <a:schemeClr val="dk1"/>
            </a:solidFill>
            <a:prstDash val="dash"/>
            <a:round/>
            <a:headEnd len="med" w="med" type="none"/>
            <a:tailEnd len="med" w="med" type="none"/>
          </a:ln>
        </p:spPr>
      </p:cxnSp>
      <p:cxnSp>
        <p:nvCxnSpPr>
          <p:cNvPr id="828" name="Google Shape;828;p30"/>
          <p:cNvCxnSpPr/>
          <p:nvPr/>
        </p:nvCxnSpPr>
        <p:spPr>
          <a:xfrm>
            <a:off x="5456441" y="2706271"/>
            <a:ext cx="2690812" cy="3605212"/>
          </a:xfrm>
          <a:prstGeom prst="straightConnector1">
            <a:avLst/>
          </a:prstGeom>
          <a:noFill/>
          <a:ln cap="flat" cmpd="sng" w="50800">
            <a:solidFill>
              <a:srgbClr val="0033CC"/>
            </a:solidFill>
            <a:prstDash val="solid"/>
            <a:round/>
            <a:headEnd len="med" w="med" type="none"/>
            <a:tailEnd len="med" w="med" type="none"/>
          </a:ln>
        </p:spPr>
      </p:cxnSp>
      <p:sp>
        <p:nvSpPr>
          <p:cNvPr id="829" name="Google Shape;829;p30"/>
          <p:cNvSpPr/>
          <p:nvPr/>
        </p:nvSpPr>
        <p:spPr>
          <a:xfrm>
            <a:off x="5500892" y="2371309"/>
            <a:ext cx="3540125" cy="3433763"/>
          </a:xfrm>
          <a:custGeom>
            <a:rect b="b" l="l" r="r" t="t"/>
            <a:pathLst>
              <a:path extrusionOk="0" h="2163" w="2230">
                <a:moveTo>
                  <a:pt x="0" y="0"/>
                </a:moveTo>
                <a:lnTo>
                  <a:pt x="12" y="22"/>
                </a:lnTo>
                <a:lnTo>
                  <a:pt x="29" y="55"/>
                </a:lnTo>
                <a:lnTo>
                  <a:pt x="65" y="127"/>
                </a:lnTo>
                <a:lnTo>
                  <a:pt x="106" y="210"/>
                </a:lnTo>
                <a:lnTo>
                  <a:pt x="153" y="304"/>
                </a:lnTo>
                <a:lnTo>
                  <a:pt x="200" y="398"/>
                </a:lnTo>
                <a:lnTo>
                  <a:pt x="246" y="487"/>
                </a:lnTo>
                <a:lnTo>
                  <a:pt x="293" y="569"/>
                </a:lnTo>
                <a:lnTo>
                  <a:pt x="329" y="636"/>
                </a:lnTo>
                <a:lnTo>
                  <a:pt x="358" y="686"/>
                </a:lnTo>
                <a:lnTo>
                  <a:pt x="381" y="724"/>
                </a:lnTo>
                <a:lnTo>
                  <a:pt x="399" y="752"/>
                </a:lnTo>
                <a:lnTo>
                  <a:pt x="417" y="774"/>
                </a:lnTo>
                <a:lnTo>
                  <a:pt x="434" y="802"/>
                </a:lnTo>
                <a:lnTo>
                  <a:pt x="458" y="829"/>
                </a:lnTo>
                <a:lnTo>
                  <a:pt x="493" y="863"/>
                </a:lnTo>
                <a:lnTo>
                  <a:pt x="534" y="907"/>
                </a:lnTo>
                <a:lnTo>
                  <a:pt x="587" y="968"/>
                </a:lnTo>
                <a:lnTo>
                  <a:pt x="651" y="1039"/>
                </a:lnTo>
                <a:lnTo>
                  <a:pt x="727" y="1111"/>
                </a:lnTo>
                <a:lnTo>
                  <a:pt x="804" y="1194"/>
                </a:lnTo>
                <a:lnTo>
                  <a:pt x="962" y="1355"/>
                </a:lnTo>
                <a:lnTo>
                  <a:pt x="1038" y="1432"/>
                </a:lnTo>
                <a:lnTo>
                  <a:pt x="1109" y="1498"/>
                </a:lnTo>
                <a:lnTo>
                  <a:pt x="1244" y="1615"/>
                </a:lnTo>
                <a:lnTo>
                  <a:pt x="1378" y="1720"/>
                </a:lnTo>
                <a:lnTo>
                  <a:pt x="1508" y="1814"/>
                </a:lnTo>
                <a:lnTo>
                  <a:pt x="1642" y="1902"/>
                </a:lnTo>
                <a:lnTo>
                  <a:pt x="1719" y="1941"/>
                </a:lnTo>
                <a:lnTo>
                  <a:pt x="1795" y="1980"/>
                </a:lnTo>
                <a:lnTo>
                  <a:pt x="1959" y="2051"/>
                </a:lnTo>
                <a:lnTo>
                  <a:pt x="2041" y="2085"/>
                </a:lnTo>
                <a:lnTo>
                  <a:pt x="2112" y="2112"/>
                </a:lnTo>
                <a:lnTo>
                  <a:pt x="2176" y="2140"/>
                </a:lnTo>
                <a:lnTo>
                  <a:pt x="2229" y="2162"/>
                </a:lnTo>
              </a:path>
            </a:pathLst>
          </a:custGeom>
          <a:noFill/>
          <a:ln cap="rnd" cmpd="sng" w="50800">
            <a:solidFill>
              <a:srgbClr val="9933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30" name="Google Shape;830;p30"/>
          <p:cNvSpPr/>
          <p:nvPr/>
        </p:nvSpPr>
        <p:spPr>
          <a:xfrm>
            <a:off x="5043691" y="2445922"/>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R</a:t>
            </a:r>
            <a:endParaRPr/>
          </a:p>
        </p:txBody>
      </p:sp>
      <p:sp>
        <p:nvSpPr>
          <p:cNvPr id="831" name="Google Shape;831;p30"/>
          <p:cNvSpPr/>
          <p:nvPr/>
        </p:nvSpPr>
        <p:spPr>
          <a:xfrm>
            <a:off x="5881892" y="6332122"/>
            <a:ext cx="4087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F</a:t>
            </a:r>
            <a:r>
              <a:rPr b="1" baseline="-25000" i="1" lang="en-US" sz="1800">
                <a:solidFill>
                  <a:schemeClr val="dk1"/>
                </a:solidFill>
                <a:latin typeface="Arial"/>
                <a:ea typeface="Arial"/>
                <a:cs typeface="Arial"/>
                <a:sym typeface="Arial"/>
              </a:rPr>
              <a:t>1</a:t>
            </a:r>
            <a:endParaRPr/>
          </a:p>
        </p:txBody>
      </p:sp>
      <p:sp>
        <p:nvSpPr>
          <p:cNvPr id="832" name="Google Shape;832;p30"/>
          <p:cNvSpPr/>
          <p:nvPr/>
        </p:nvSpPr>
        <p:spPr>
          <a:xfrm>
            <a:off x="8015491" y="6332122"/>
            <a:ext cx="336632"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S</a:t>
            </a:r>
            <a:endParaRPr/>
          </a:p>
        </p:txBody>
      </p:sp>
      <p:sp>
        <p:nvSpPr>
          <p:cNvPr id="833" name="Google Shape;833;p30"/>
          <p:cNvSpPr/>
          <p:nvPr/>
        </p:nvSpPr>
        <p:spPr>
          <a:xfrm>
            <a:off x="6039053" y="3517483"/>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834" name="Google Shape;834;p30"/>
          <p:cNvSpPr/>
          <p:nvPr/>
        </p:nvSpPr>
        <p:spPr>
          <a:xfrm>
            <a:off x="4967492" y="3360322"/>
            <a:ext cx="434415"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a:t>
            </a:r>
            <a:r>
              <a:rPr b="1" baseline="-25000" i="1" lang="en-US" sz="1800">
                <a:solidFill>
                  <a:schemeClr val="dk1"/>
                </a:solidFill>
                <a:latin typeface="Arial"/>
                <a:ea typeface="Arial"/>
                <a:cs typeface="Arial"/>
                <a:sym typeface="Arial"/>
              </a:rPr>
              <a:t>1</a:t>
            </a:r>
            <a:endParaRPr/>
          </a:p>
        </p:txBody>
      </p:sp>
      <p:cxnSp>
        <p:nvCxnSpPr>
          <p:cNvPr id="835" name="Google Shape;835;p30"/>
          <p:cNvCxnSpPr/>
          <p:nvPr/>
        </p:nvCxnSpPr>
        <p:spPr>
          <a:xfrm>
            <a:off x="6115253" y="3684171"/>
            <a:ext cx="0" cy="2640012"/>
          </a:xfrm>
          <a:prstGeom prst="straightConnector1">
            <a:avLst/>
          </a:prstGeom>
          <a:noFill/>
          <a:ln cap="flat" cmpd="sng" w="25400">
            <a:solidFill>
              <a:schemeClr val="dk1"/>
            </a:solidFill>
            <a:prstDash val="dash"/>
            <a:round/>
            <a:headEnd len="med" w="med" type="none"/>
            <a:tailEnd len="med" w="med" type="none"/>
          </a:ln>
        </p:spPr>
      </p:cxnSp>
      <p:sp>
        <p:nvSpPr>
          <p:cNvPr id="836" name="Google Shape;836;p30"/>
          <p:cNvSpPr/>
          <p:nvPr/>
        </p:nvSpPr>
        <p:spPr>
          <a:xfrm>
            <a:off x="6186691" y="3436522"/>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A</a:t>
            </a:r>
            <a:endParaRPr/>
          </a:p>
        </p:txBody>
      </p:sp>
      <p:sp>
        <p:nvSpPr>
          <p:cNvPr id="837" name="Google Shape;837;p30"/>
          <p:cNvSpPr/>
          <p:nvPr/>
        </p:nvSpPr>
        <p:spPr>
          <a:xfrm>
            <a:off x="8891792" y="5760622"/>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1</a:t>
            </a:r>
            <a:endParaRPr/>
          </a:p>
        </p:txBody>
      </p:sp>
      <p:cxnSp>
        <p:nvCxnSpPr>
          <p:cNvPr id="838" name="Google Shape;838;p30"/>
          <p:cNvCxnSpPr/>
          <p:nvPr/>
        </p:nvCxnSpPr>
        <p:spPr>
          <a:xfrm>
            <a:off x="8034541" y="6184483"/>
            <a:ext cx="582612" cy="0"/>
          </a:xfrm>
          <a:prstGeom prst="straightConnector1">
            <a:avLst/>
          </a:prstGeom>
          <a:noFill/>
          <a:ln cap="flat" cmpd="sng" w="25400">
            <a:solidFill>
              <a:schemeClr val="dk1"/>
            </a:solidFill>
            <a:prstDash val="solid"/>
            <a:round/>
            <a:headEnd len="med" w="med" type="none"/>
            <a:tailEnd len="med" w="med" type="triangle"/>
          </a:ln>
        </p:spPr>
      </p:cxnSp>
      <p:sp>
        <p:nvSpPr>
          <p:cNvPr id="839" name="Google Shape;839;p30"/>
          <p:cNvSpPr/>
          <p:nvPr/>
        </p:nvSpPr>
        <p:spPr>
          <a:xfrm>
            <a:off x="9074995" y="4256790"/>
            <a:ext cx="2994025" cy="107950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The income effect, </a:t>
            </a:r>
            <a:r>
              <a:rPr b="1" i="1" lang="en-US" sz="1600">
                <a:solidFill>
                  <a:schemeClr val="dk1"/>
                </a:solidFill>
                <a:latin typeface="Arial"/>
                <a:ea typeface="Arial"/>
                <a:cs typeface="Arial"/>
                <a:sym typeface="Arial"/>
              </a:rPr>
              <a:t>EF</a:t>
            </a:r>
            <a:r>
              <a:rPr b="1" baseline="-25000" i="1" lang="en-US" sz="1600">
                <a:solidFill>
                  <a:schemeClr val="dk1"/>
                </a:solidFill>
                <a:latin typeface="Arial"/>
                <a:ea typeface="Arial"/>
                <a:cs typeface="Arial"/>
                <a:sym typeface="Arial"/>
              </a:rPr>
              <a:t>2</a:t>
            </a:r>
            <a:r>
              <a:rPr b="1" i="1"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 from </a:t>
            </a:r>
            <a:r>
              <a:rPr b="1" i="1" lang="en-US" sz="1600">
                <a:solidFill>
                  <a:schemeClr val="dk1"/>
                </a:solidFill>
                <a:latin typeface="Arial"/>
                <a:ea typeface="Arial"/>
                <a:cs typeface="Arial"/>
                <a:sym typeface="Arial"/>
              </a:rPr>
              <a:t>D </a:t>
            </a:r>
            <a:r>
              <a:rPr b="1" lang="en-US" sz="1600">
                <a:solidFill>
                  <a:schemeClr val="dk1"/>
                </a:solidFill>
                <a:latin typeface="Arial"/>
                <a:ea typeface="Arial"/>
                <a:cs typeface="Arial"/>
                <a:sym typeface="Arial"/>
              </a:rPr>
              <a:t>to</a:t>
            </a:r>
            <a:r>
              <a:rPr b="1" i="1" lang="en-US" sz="1600">
                <a:solidFill>
                  <a:schemeClr val="dk1"/>
                </a:solidFill>
                <a:latin typeface="Arial"/>
                <a:ea typeface="Arial"/>
                <a:cs typeface="Arial"/>
                <a:sym typeface="Arial"/>
              </a:rPr>
              <a:t> B</a:t>
            </a:r>
            <a:r>
              <a:rPr b="1" lang="en-US" sz="1600">
                <a:solidFill>
                  <a:schemeClr val="dk1"/>
                </a:solidFill>
                <a:latin typeface="Arial"/>
                <a:ea typeface="Arial"/>
                <a:cs typeface="Arial"/>
                <a:sym typeface="Arial"/>
              </a:rPr>
              <a:t>) keeps relative</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prices constant but </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increases purchasing power.</a:t>
            </a:r>
            <a:endParaRPr/>
          </a:p>
        </p:txBody>
      </p:sp>
      <p:sp>
        <p:nvSpPr>
          <p:cNvPr id="840" name="Google Shape;840;p30"/>
          <p:cNvSpPr/>
          <p:nvPr/>
        </p:nvSpPr>
        <p:spPr>
          <a:xfrm>
            <a:off x="8777492" y="6528971"/>
            <a:ext cx="1356141" cy="305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Income Effect</a:t>
            </a:r>
            <a:endParaRPr/>
          </a:p>
        </p:txBody>
      </p:sp>
      <p:cxnSp>
        <p:nvCxnSpPr>
          <p:cNvPr id="841" name="Google Shape;841;p30"/>
          <p:cNvCxnSpPr/>
          <p:nvPr/>
        </p:nvCxnSpPr>
        <p:spPr>
          <a:xfrm rot="10800000">
            <a:off x="8396491" y="6179722"/>
            <a:ext cx="715962" cy="479425"/>
          </a:xfrm>
          <a:prstGeom prst="straightConnector1">
            <a:avLst/>
          </a:prstGeom>
          <a:noFill/>
          <a:ln cap="flat" cmpd="sng" w="12700">
            <a:solidFill>
              <a:schemeClr val="dk1"/>
            </a:solidFill>
            <a:prstDash val="solid"/>
            <a:round/>
            <a:headEnd len="med" w="med" type="none"/>
            <a:tailEnd len="med" w="med" type="none"/>
          </a:ln>
        </p:spPr>
      </p:cxnSp>
      <p:cxnSp>
        <p:nvCxnSpPr>
          <p:cNvPr id="842" name="Google Shape;842;p30"/>
          <p:cNvCxnSpPr/>
          <p:nvPr/>
        </p:nvCxnSpPr>
        <p:spPr>
          <a:xfrm flipH="1" rot="10800000">
            <a:off x="5519941" y="5192297"/>
            <a:ext cx="2360612" cy="1587"/>
          </a:xfrm>
          <a:prstGeom prst="straightConnector1">
            <a:avLst/>
          </a:prstGeom>
          <a:noFill/>
          <a:ln cap="flat" cmpd="sng" w="25400">
            <a:solidFill>
              <a:schemeClr val="dk1"/>
            </a:solidFill>
            <a:prstDash val="dash"/>
            <a:round/>
            <a:headEnd len="med" w="med" type="none"/>
            <a:tailEnd len="med" w="med" type="none"/>
          </a:ln>
        </p:spPr>
      </p:cxnSp>
      <p:sp>
        <p:nvSpPr>
          <p:cNvPr id="843" name="Google Shape;843;p30"/>
          <p:cNvSpPr/>
          <p:nvPr/>
        </p:nvSpPr>
        <p:spPr>
          <a:xfrm>
            <a:off x="4967492" y="4960522"/>
            <a:ext cx="434415"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a:t>
            </a:r>
            <a:r>
              <a:rPr b="1" baseline="-25000" i="1" lang="en-US" sz="1800">
                <a:solidFill>
                  <a:schemeClr val="dk1"/>
                </a:solidFill>
                <a:latin typeface="Arial"/>
                <a:ea typeface="Arial"/>
                <a:cs typeface="Arial"/>
                <a:sym typeface="Arial"/>
              </a:rPr>
              <a:t>2</a:t>
            </a:r>
            <a:endParaRPr/>
          </a:p>
        </p:txBody>
      </p:sp>
      <p:sp>
        <p:nvSpPr>
          <p:cNvPr id="844" name="Google Shape;844;p30"/>
          <p:cNvSpPr/>
          <p:nvPr/>
        </p:nvSpPr>
        <p:spPr>
          <a:xfrm>
            <a:off x="8472692" y="6332122"/>
            <a:ext cx="4087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F</a:t>
            </a:r>
            <a:r>
              <a:rPr b="1" baseline="-25000" i="1" lang="en-US" sz="1800">
                <a:solidFill>
                  <a:schemeClr val="dk1"/>
                </a:solidFill>
                <a:latin typeface="Arial"/>
                <a:ea typeface="Arial"/>
                <a:cs typeface="Arial"/>
                <a:sym typeface="Arial"/>
              </a:rPr>
              <a:t>2</a:t>
            </a:r>
            <a:endParaRPr/>
          </a:p>
        </p:txBody>
      </p:sp>
      <p:sp>
        <p:nvSpPr>
          <p:cNvPr id="845" name="Google Shape;845;p30"/>
          <p:cNvSpPr/>
          <p:nvPr/>
        </p:nvSpPr>
        <p:spPr>
          <a:xfrm>
            <a:off x="9844291" y="6332122"/>
            <a:ext cx="323808"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T</a:t>
            </a:r>
            <a:endParaRPr/>
          </a:p>
        </p:txBody>
      </p:sp>
      <p:cxnSp>
        <p:nvCxnSpPr>
          <p:cNvPr id="846" name="Google Shape;846;p30"/>
          <p:cNvCxnSpPr/>
          <p:nvPr/>
        </p:nvCxnSpPr>
        <p:spPr>
          <a:xfrm>
            <a:off x="5456441" y="2706271"/>
            <a:ext cx="4519612" cy="3529012"/>
          </a:xfrm>
          <a:prstGeom prst="straightConnector1">
            <a:avLst/>
          </a:prstGeom>
          <a:noFill/>
          <a:ln cap="flat" cmpd="sng" w="50800">
            <a:solidFill>
              <a:srgbClr val="0033CC"/>
            </a:solidFill>
            <a:prstDash val="dash"/>
            <a:round/>
            <a:headEnd len="med" w="med" type="none"/>
            <a:tailEnd len="med" w="med" type="none"/>
          </a:ln>
        </p:spPr>
      </p:cxnSp>
      <p:sp>
        <p:nvSpPr>
          <p:cNvPr id="847" name="Google Shape;847;p30"/>
          <p:cNvSpPr/>
          <p:nvPr/>
        </p:nvSpPr>
        <p:spPr>
          <a:xfrm>
            <a:off x="7634491" y="3744496"/>
            <a:ext cx="3003550" cy="2138362"/>
          </a:xfrm>
          <a:custGeom>
            <a:rect b="b" l="l" r="r" t="t"/>
            <a:pathLst>
              <a:path extrusionOk="0" h="1347" w="1892">
                <a:moveTo>
                  <a:pt x="0" y="0"/>
                </a:moveTo>
                <a:lnTo>
                  <a:pt x="15" y="23"/>
                </a:lnTo>
                <a:lnTo>
                  <a:pt x="30" y="56"/>
                </a:lnTo>
                <a:lnTo>
                  <a:pt x="75" y="129"/>
                </a:lnTo>
                <a:lnTo>
                  <a:pt x="119" y="219"/>
                </a:lnTo>
                <a:lnTo>
                  <a:pt x="172" y="314"/>
                </a:lnTo>
                <a:lnTo>
                  <a:pt x="232" y="415"/>
                </a:lnTo>
                <a:lnTo>
                  <a:pt x="291" y="510"/>
                </a:lnTo>
                <a:lnTo>
                  <a:pt x="344" y="600"/>
                </a:lnTo>
                <a:lnTo>
                  <a:pt x="403" y="673"/>
                </a:lnTo>
                <a:lnTo>
                  <a:pt x="456" y="735"/>
                </a:lnTo>
                <a:lnTo>
                  <a:pt x="501" y="791"/>
                </a:lnTo>
                <a:lnTo>
                  <a:pt x="598" y="886"/>
                </a:lnTo>
                <a:lnTo>
                  <a:pt x="658" y="925"/>
                </a:lnTo>
                <a:lnTo>
                  <a:pt x="717" y="965"/>
                </a:lnTo>
                <a:lnTo>
                  <a:pt x="792" y="1010"/>
                </a:lnTo>
                <a:lnTo>
                  <a:pt x="874" y="1049"/>
                </a:lnTo>
                <a:lnTo>
                  <a:pt x="979" y="1094"/>
                </a:lnTo>
                <a:lnTo>
                  <a:pt x="1106" y="1133"/>
                </a:lnTo>
                <a:lnTo>
                  <a:pt x="1248" y="1178"/>
                </a:lnTo>
                <a:lnTo>
                  <a:pt x="1398" y="1217"/>
                </a:lnTo>
                <a:lnTo>
                  <a:pt x="1540" y="1256"/>
                </a:lnTo>
                <a:lnTo>
                  <a:pt x="1682" y="1290"/>
                </a:lnTo>
                <a:lnTo>
                  <a:pt x="1801" y="1318"/>
                </a:lnTo>
                <a:lnTo>
                  <a:pt x="1846" y="1335"/>
                </a:lnTo>
                <a:lnTo>
                  <a:pt x="1891" y="1346"/>
                </a:lnTo>
              </a:path>
            </a:pathLst>
          </a:custGeom>
          <a:noFill/>
          <a:ln cap="rnd" cmpd="sng" w="50800">
            <a:solidFill>
              <a:srgbClr val="CC6600"/>
            </a:solidFill>
            <a:prstDash val="dash"/>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8" name="Google Shape;848;p30"/>
          <p:cNvSpPr/>
          <p:nvPr/>
        </p:nvSpPr>
        <p:spPr>
          <a:xfrm>
            <a:off x="8553653" y="5117683"/>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cxnSp>
        <p:nvCxnSpPr>
          <p:cNvPr id="849" name="Google Shape;849;p30"/>
          <p:cNvCxnSpPr/>
          <p:nvPr/>
        </p:nvCxnSpPr>
        <p:spPr>
          <a:xfrm>
            <a:off x="8629853" y="5208171"/>
            <a:ext cx="0" cy="1116012"/>
          </a:xfrm>
          <a:prstGeom prst="straightConnector1">
            <a:avLst/>
          </a:prstGeom>
          <a:noFill/>
          <a:ln cap="flat" cmpd="sng" w="25400">
            <a:solidFill>
              <a:schemeClr val="dk1"/>
            </a:solidFill>
            <a:prstDash val="dash"/>
            <a:round/>
            <a:headEnd len="med" w="med" type="none"/>
            <a:tailEnd len="med" w="med" type="none"/>
          </a:ln>
        </p:spPr>
      </p:cxnSp>
      <p:sp>
        <p:nvSpPr>
          <p:cNvPr id="850" name="Google Shape;850;p30"/>
          <p:cNvSpPr/>
          <p:nvPr/>
        </p:nvSpPr>
        <p:spPr>
          <a:xfrm>
            <a:off x="10453892" y="5417722"/>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2</a:t>
            </a:r>
            <a:endParaRPr/>
          </a:p>
        </p:txBody>
      </p:sp>
      <p:sp>
        <p:nvSpPr>
          <p:cNvPr id="851" name="Google Shape;851;p30"/>
          <p:cNvSpPr/>
          <p:nvPr/>
        </p:nvSpPr>
        <p:spPr>
          <a:xfrm>
            <a:off x="8701291" y="4808122"/>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B</a:t>
            </a:r>
            <a:endParaRPr/>
          </a:p>
        </p:txBody>
      </p:sp>
      <p:sp>
        <p:nvSpPr>
          <p:cNvPr id="852" name="Google Shape;852;p30"/>
          <p:cNvSpPr/>
          <p:nvPr/>
        </p:nvSpPr>
        <p:spPr>
          <a:xfrm>
            <a:off x="6532767" y="1976021"/>
            <a:ext cx="3349625" cy="107950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When the price of food falls, consumption increases by </a:t>
            </a:r>
            <a:r>
              <a:rPr b="1" i="1" lang="en-US" sz="1600">
                <a:solidFill>
                  <a:schemeClr val="dk1"/>
                </a:solidFill>
                <a:latin typeface="Arial"/>
                <a:ea typeface="Arial"/>
                <a:cs typeface="Arial"/>
                <a:sym typeface="Arial"/>
              </a:rPr>
              <a:t>F</a:t>
            </a:r>
            <a:r>
              <a:rPr b="1" baseline="-25000" i="1" lang="en-US" sz="1600">
                <a:solidFill>
                  <a:schemeClr val="dk1"/>
                </a:solidFill>
                <a:latin typeface="Arial"/>
                <a:ea typeface="Arial"/>
                <a:cs typeface="Arial"/>
                <a:sym typeface="Arial"/>
              </a:rPr>
              <a:t>1</a:t>
            </a:r>
            <a:r>
              <a:rPr b="1" i="1" lang="en-US" sz="1600">
                <a:solidFill>
                  <a:schemeClr val="dk1"/>
                </a:solidFill>
                <a:latin typeface="Arial"/>
                <a:ea typeface="Arial"/>
                <a:cs typeface="Arial"/>
                <a:sym typeface="Arial"/>
              </a:rPr>
              <a:t>F</a:t>
            </a:r>
            <a:r>
              <a:rPr b="1" baseline="-25000" i="1" lang="en-US" sz="1600">
                <a:solidFill>
                  <a:schemeClr val="dk1"/>
                </a:solidFill>
                <a:latin typeface="Arial"/>
                <a:ea typeface="Arial"/>
                <a:cs typeface="Arial"/>
                <a:sym typeface="Arial"/>
              </a:rPr>
              <a:t>2 </a:t>
            </a:r>
            <a:r>
              <a:rPr b="1" i="1"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as the consumer moves from  A to </a:t>
            </a:r>
            <a:r>
              <a:rPr b="1" i="1" lang="en-US" sz="1600">
                <a:solidFill>
                  <a:schemeClr val="dk1"/>
                </a:solidFill>
                <a:latin typeface="Arial"/>
                <a:ea typeface="Arial"/>
                <a:cs typeface="Arial"/>
                <a:sym typeface="Arial"/>
              </a:rPr>
              <a:t>B.</a:t>
            </a:r>
            <a:endParaRPr/>
          </a:p>
        </p:txBody>
      </p:sp>
      <p:cxnSp>
        <p:nvCxnSpPr>
          <p:cNvPr id="853" name="Google Shape;853;p30"/>
          <p:cNvCxnSpPr/>
          <p:nvPr/>
        </p:nvCxnSpPr>
        <p:spPr>
          <a:xfrm>
            <a:off x="7867853" y="5360571"/>
            <a:ext cx="0" cy="963612"/>
          </a:xfrm>
          <a:prstGeom prst="straightConnector1">
            <a:avLst/>
          </a:prstGeom>
          <a:noFill/>
          <a:ln cap="flat" cmpd="sng" w="25400">
            <a:solidFill>
              <a:schemeClr val="dk1"/>
            </a:solidFill>
            <a:prstDash val="dash"/>
            <a:round/>
            <a:headEnd len="med" w="med" type="none"/>
            <a:tailEnd len="med" w="med" type="none"/>
          </a:ln>
        </p:spPr>
      </p:cxnSp>
      <p:cxnSp>
        <p:nvCxnSpPr>
          <p:cNvPr id="854" name="Google Shape;854;p30"/>
          <p:cNvCxnSpPr/>
          <p:nvPr/>
        </p:nvCxnSpPr>
        <p:spPr>
          <a:xfrm>
            <a:off x="5456441" y="3392071"/>
            <a:ext cx="3757612" cy="2919412"/>
          </a:xfrm>
          <a:prstGeom prst="straightConnector1">
            <a:avLst/>
          </a:prstGeom>
          <a:noFill/>
          <a:ln cap="flat" cmpd="sng" w="50800">
            <a:solidFill>
              <a:schemeClr val="hlink"/>
            </a:solidFill>
            <a:prstDash val="solid"/>
            <a:round/>
            <a:headEnd len="med" w="med" type="none"/>
            <a:tailEnd len="med" w="med" type="none"/>
          </a:ln>
        </p:spPr>
      </p:cxnSp>
      <p:sp>
        <p:nvSpPr>
          <p:cNvPr id="855" name="Google Shape;855;p30"/>
          <p:cNvSpPr/>
          <p:nvPr/>
        </p:nvSpPr>
        <p:spPr>
          <a:xfrm>
            <a:off x="7791653" y="5117683"/>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856" name="Google Shape;856;p30"/>
          <p:cNvSpPr/>
          <p:nvPr/>
        </p:nvSpPr>
        <p:spPr>
          <a:xfrm>
            <a:off x="7634491" y="6332122"/>
            <a:ext cx="336632"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E</a:t>
            </a:r>
            <a:endParaRPr/>
          </a:p>
        </p:txBody>
      </p:sp>
      <p:cxnSp>
        <p:nvCxnSpPr>
          <p:cNvPr id="857" name="Google Shape;857;p30"/>
          <p:cNvCxnSpPr/>
          <p:nvPr/>
        </p:nvCxnSpPr>
        <p:spPr>
          <a:xfrm>
            <a:off x="6205741" y="6794083"/>
            <a:ext cx="2335212" cy="0"/>
          </a:xfrm>
          <a:prstGeom prst="straightConnector1">
            <a:avLst/>
          </a:prstGeom>
          <a:noFill/>
          <a:ln cap="flat" cmpd="sng" w="25400">
            <a:solidFill>
              <a:schemeClr val="dk1"/>
            </a:solidFill>
            <a:prstDash val="solid"/>
            <a:round/>
            <a:headEnd len="med" w="med" type="none"/>
            <a:tailEnd len="med" w="med" type="triangle"/>
          </a:ln>
        </p:spPr>
      </p:cxnSp>
      <p:sp>
        <p:nvSpPr>
          <p:cNvPr id="858" name="Google Shape;858;p30"/>
          <p:cNvSpPr/>
          <p:nvPr/>
        </p:nvSpPr>
        <p:spPr>
          <a:xfrm>
            <a:off x="6323216" y="6470233"/>
            <a:ext cx="1142430" cy="305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Total Effect</a:t>
            </a:r>
            <a:endParaRPr/>
          </a:p>
        </p:txBody>
      </p:sp>
      <p:cxnSp>
        <p:nvCxnSpPr>
          <p:cNvPr id="859" name="Google Shape;859;p30"/>
          <p:cNvCxnSpPr/>
          <p:nvPr/>
        </p:nvCxnSpPr>
        <p:spPr>
          <a:xfrm>
            <a:off x="6205741" y="6184483"/>
            <a:ext cx="1573212" cy="0"/>
          </a:xfrm>
          <a:prstGeom prst="straightConnector1">
            <a:avLst/>
          </a:prstGeom>
          <a:noFill/>
          <a:ln cap="flat" cmpd="sng" w="25400">
            <a:solidFill>
              <a:schemeClr val="dk1"/>
            </a:solidFill>
            <a:prstDash val="solid"/>
            <a:round/>
            <a:headEnd len="med" w="med" type="none"/>
            <a:tailEnd len="med" w="med" type="triangle"/>
          </a:ln>
        </p:spPr>
      </p:cxnSp>
      <p:sp>
        <p:nvSpPr>
          <p:cNvPr id="860" name="Google Shape;860;p30"/>
          <p:cNvSpPr/>
          <p:nvPr/>
        </p:nvSpPr>
        <p:spPr>
          <a:xfrm>
            <a:off x="6110492" y="5570122"/>
            <a:ext cx="1224695" cy="52065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Substitution</a:t>
            </a:r>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Effect</a:t>
            </a:r>
            <a:endParaRPr/>
          </a:p>
        </p:txBody>
      </p:sp>
      <p:sp>
        <p:nvSpPr>
          <p:cNvPr id="861" name="Google Shape;861;p30"/>
          <p:cNvSpPr/>
          <p:nvPr/>
        </p:nvSpPr>
        <p:spPr>
          <a:xfrm>
            <a:off x="7786891" y="4731922"/>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D</a:t>
            </a:r>
            <a:endParaRPr/>
          </a:p>
        </p:txBody>
      </p:sp>
      <p:sp>
        <p:nvSpPr>
          <p:cNvPr id="862" name="Google Shape;862;p30"/>
          <p:cNvSpPr/>
          <p:nvPr/>
        </p:nvSpPr>
        <p:spPr>
          <a:xfrm>
            <a:off x="7961619" y="3102353"/>
            <a:ext cx="3754438" cy="107950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The substitution effect,</a:t>
            </a:r>
            <a:r>
              <a:rPr b="1" i="1" lang="en-US" sz="1600">
                <a:solidFill>
                  <a:schemeClr val="dk1"/>
                </a:solidFill>
                <a:latin typeface="Arial"/>
                <a:ea typeface="Arial"/>
                <a:cs typeface="Arial"/>
                <a:sym typeface="Arial"/>
              </a:rPr>
              <a:t>F</a:t>
            </a:r>
            <a:r>
              <a:rPr b="1" baseline="-25000" i="1" lang="en-US" sz="1600">
                <a:solidFill>
                  <a:schemeClr val="dk1"/>
                </a:solidFill>
                <a:latin typeface="Arial"/>
                <a:ea typeface="Arial"/>
                <a:cs typeface="Arial"/>
                <a:sym typeface="Arial"/>
              </a:rPr>
              <a:t>1</a:t>
            </a:r>
            <a:r>
              <a:rPr b="1" i="1" lang="en-US" sz="1600">
                <a:solidFill>
                  <a:schemeClr val="dk1"/>
                </a:solidFill>
                <a:latin typeface="Arial"/>
                <a:ea typeface="Arial"/>
                <a:cs typeface="Arial"/>
                <a:sym typeface="Arial"/>
              </a:rPr>
              <a:t>E, </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(from point </a:t>
            </a:r>
            <a:r>
              <a:rPr b="1" i="1" lang="en-US" sz="1600">
                <a:solidFill>
                  <a:schemeClr val="dk1"/>
                </a:solidFill>
                <a:latin typeface="Arial"/>
                <a:ea typeface="Arial"/>
                <a:cs typeface="Arial"/>
                <a:sym typeface="Arial"/>
              </a:rPr>
              <a:t>A to D</a:t>
            </a:r>
            <a:r>
              <a:rPr b="1" lang="en-US" sz="1600">
                <a:solidFill>
                  <a:schemeClr val="dk1"/>
                </a:solidFill>
                <a:latin typeface="Arial"/>
                <a:ea typeface="Arial"/>
                <a:cs typeface="Arial"/>
                <a:sym typeface="Arial"/>
              </a:rPr>
              <a:t>)</a:t>
            </a:r>
            <a:r>
              <a:rPr b="1" i="1"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changes the </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relative prices but keeps real income</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(satisfaction) constant.</a:t>
            </a:r>
            <a:endParaRPr/>
          </a:p>
        </p:txBody>
      </p:sp>
      <p:cxnSp>
        <p:nvCxnSpPr>
          <p:cNvPr id="863" name="Google Shape;863;p30"/>
          <p:cNvCxnSpPr/>
          <p:nvPr/>
        </p:nvCxnSpPr>
        <p:spPr>
          <a:xfrm flipH="1" rot="10800000">
            <a:off x="7867853" y="5174833"/>
            <a:ext cx="761998" cy="14345"/>
          </a:xfrm>
          <a:prstGeom prst="straightConnector1">
            <a:avLst/>
          </a:prstGeom>
          <a:noFill/>
          <a:ln cap="flat" cmpd="sng" w="25400">
            <a:solidFill>
              <a:schemeClr val="dk1"/>
            </a:solidFill>
            <a:prstDash val="dash"/>
            <a:round/>
            <a:headEnd len="med" w="med" type="none"/>
            <a:tailEnd len="med" w="med" type="none"/>
          </a:ln>
        </p:spPr>
      </p:cxnSp>
      <p:sp>
        <p:nvSpPr>
          <p:cNvPr id="864" name="Google Shape;864;p30"/>
          <p:cNvSpPr txBox="1"/>
          <p:nvPr/>
        </p:nvSpPr>
        <p:spPr>
          <a:xfrm>
            <a:off x="432915" y="2398094"/>
            <a:ext cx="3866710" cy="370667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D7DFF"/>
              </a:buClr>
              <a:buSzPts val="1800"/>
              <a:buFont typeface="Noto Sans Symbols"/>
              <a:buChar char="●"/>
            </a:pPr>
            <a:r>
              <a:rPr b="0" lang="en-US" sz="1800">
                <a:solidFill>
                  <a:schemeClr val="dk1"/>
                </a:solidFill>
                <a:latin typeface="Arial"/>
                <a:ea typeface="Arial"/>
                <a:cs typeface="Arial"/>
                <a:sym typeface="Arial"/>
              </a:rPr>
              <a:t>First, when we evaluate the </a:t>
            </a:r>
            <a:r>
              <a:rPr b="1" lang="en-US" sz="1800">
                <a:solidFill>
                  <a:schemeClr val="dk1"/>
                </a:solidFill>
                <a:latin typeface="Arial"/>
                <a:ea typeface="Arial"/>
                <a:cs typeface="Arial"/>
                <a:sym typeface="Arial"/>
              </a:rPr>
              <a:t>substitution effect</a:t>
            </a:r>
            <a:r>
              <a:rPr b="0" lang="en-US" sz="1800">
                <a:solidFill>
                  <a:schemeClr val="dk1"/>
                </a:solidFill>
                <a:latin typeface="Arial"/>
                <a:ea typeface="Arial"/>
                <a:cs typeface="Arial"/>
                <a:sym typeface="Arial"/>
              </a:rPr>
              <a:t>, we need to focus on the impact of the </a:t>
            </a:r>
            <a:r>
              <a:rPr b="1" lang="en-US" sz="1800">
                <a:solidFill>
                  <a:schemeClr val="dk1"/>
                </a:solidFill>
                <a:latin typeface="Arial"/>
                <a:ea typeface="Arial"/>
                <a:cs typeface="Arial"/>
                <a:sym typeface="Arial"/>
              </a:rPr>
              <a:t>change in the relative price</a:t>
            </a:r>
            <a:r>
              <a:rPr b="0"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keeping the ‘real’ income constant</a:t>
            </a:r>
            <a:r>
              <a:rPr b="0" lang="en-US" sz="1800">
                <a:solidFill>
                  <a:schemeClr val="dk1"/>
                </a:solidFill>
                <a:latin typeface="Arial"/>
                <a:ea typeface="Arial"/>
                <a:cs typeface="Arial"/>
                <a:sym typeface="Arial"/>
              </a:rPr>
              <a:t>.</a:t>
            </a:r>
            <a:endParaRPr/>
          </a:p>
          <a:p>
            <a:pPr indent="-228600" lvl="0" marL="342900" marR="0" rtl="0" algn="l">
              <a:spcBef>
                <a:spcPts val="360"/>
              </a:spcBef>
              <a:spcAft>
                <a:spcPts val="0"/>
              </a:spcAft>
              <a:buClr>
                <a:srgbClr val="8D7DFF"/>
              </a:buClr>
              <a:buSzPts val="1800"/>
              <a:buFont typeface="Noto Sans Symbols"/>
              <a:buNone/>
            </a:pPr>
            <a:r>
              <a:t/>
            </a:r>
            <a:endParaRPr b="0" sz="1800">
              <a:solidFill>
                <a:schemeClr val="dk1"/>
              </a:solidFill>
              <a:latin typeface="Arial"/>
              <a:ea typeface="Arial"/>
              <a:cs typeface="Arial"/>
              <a:sym typeface="Arial"/>
            </a:endParaRPr>
          </a:p>
          <a:p>
            <a:pPr indent="-342900" lvl="0" marL="342900" marR="0" rtl="0" algn="l">
              <a:spcBef>
                <a:spcPts val="360"/>
              </a:spcBef>
              <a:spcAft>
                <a:spcPts val="0"/>
              </a:spcAft>
              <a:buClr>
                <a:srgbClr val="8D7DFF"/>
              </a:buClr>
              <a:buSzPts val="1800"/>
              <a:buFont typeface="Noto Sans Symbols"/>
              <a:buChar char="●"/>
            </a:pPr>
            <a:r>
              <a:rPr b="0" lang="en-US" sz="1800">
                <a:solidFill>
                  <a:schemeClr val="dk1"/>
                </a:solidFill>
                <a:latin typeface="Arial"/>
                <a:ea typeface="Arial"/>
                <a:cs typeface="Arial"/>
                <a:sym typeface="Arial"/>
              </a:rPr>
              <a:t>Next, we can </a:t>
            </a:r>
            <a:r>
              <a:rPr b="1" lang="en-US" sz="1800">
                <a:solidFill>
                  <a:schemeClr val="dk1"/>
                </a:solidFill>
                <a:latin typeface="Arial"/>
                <a:ea typeface="Arial"/>
                <a:cs typeface="Arial"/>
                <a:sym typeface="Arial"/>
              </a:rPr>
              <a:t>subtract</a:t>
            </a:r>
            <a:r>
              <a:rPr b="0"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the substitution effect</a:t>
            </a:r>
            <a:r>
              <a:rPr b="0" lang="en-US" sz="1800">
                <a:solidFill>
                  <a:schemeClr val="dk1"/>
                </a:solidFill>
                <a:latin typeface="Arial"/>
                <a:ea typeface="Arial"/>
                <a:cs typeface="Arial"/>
                <a:sym typeface="Arial"/>
              </a:rPr>
              <a:t> from </a:t>
            </a:r>
            <a:r>
              <a:rPr b="1" lang="en-US" sz="1800">
                <a:solidFill>
                  <a:schemeClr val="dk1"/>
                </a:solidFill>
                <a:latin typeface="Arial"/>
                <a:ea typeface="Arial"/>
                <a:cs typeface="Arial"/>
                <a:sym typeface="Arial"/>
              </a:rPr>
              <a:t>the total effect</a:t>
            </a:r>
            <a:r>
              <a:rPr b="0" lang="en-US" sz="1800">
                <a:solidFill>
                  <a:schemeClr val="dk1"/>
                </a:solidFill>
                <a:latin typeface="Arial"/>
                <a:ea typeface="Arial"/>
                <a:cs typeface="Arial"/>
                <a:sym typeface="Arial"/>
              </a:rPr>
              <a:t> to get </a:t>
            </a:r>
            <a:r>
              <a:rPr b="1" lang="en-US" sz="1800">
                <a:solidFill>
                  <a:schemeClr val="dk1"/>
                </a:solidFill>
                <a:latin typeface="Arial"/>
                <a:ea typeface="Arial"/>
                <a:cs typeface="Arial"/>
                <a:sym typeface="Arial"/>
              </a:rPr>
              <a:t>the income effect</a:t>
            </a:r>
            <a:r>
              <a:rPr b="0" lang="en-US" sz="1800">
                <a:solidFill>
                  <a:schemeClr val="dk1"/>
                </a:solidFill>
                <a:latin typeface="Arial"/>
                <a:ea typeface="Arial"/>
                <a:cs typeface="Arial"/>
                <a:sym typeface="Arial"/>
              </a:rPr>
              <a:t>.</a:t>
            </a:r>
            <a:endParaRPr/>
          </a:p>
        </p:txBody>
      </p:sp>
      <p:sp>
        <p:nvSpPr>
          <p:cNvPr id="865" name="Google Shape;865;p3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500"/>
                                        <p:tgtEl>
                                          <p:spTgt spid="822"/>
                                        </p:tgtEl>
                                      </p:cBhvr>
                                    </p:animEffect>
                                  </p:childTnLst>
                                </p:cTn>
                              </p:par>
                              <p:par>
                                <p:cTn fill="hold" nodeType="with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500"/>
                                        <p:tgtEl>
                                          <p:spTgt spid="826"/>
                                        </p:tgtEl>
                                      </p:cBhvr>
                                    </p:animEffect>
                                  </p:childTnLst>
                                </p:cTn>
                              </p:par>
                              <p:par>
                                <p:cTn fill="hold" nodeType="with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500"/>
                                        <p:tgtEl>
                                          <p:spTgt spid="825"/>
                                        </p:tgtEl>
                                      </p:cBhvr>
                                    </p:animEffect>
                                  </p:childTnLst>
                                </p:cTn>
                              </p:par>
                              <p:par>
                                <p:cTn fill="hold" nodeType="with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500"/>
                                        <p:tgtEl>
                                          <p:spTgt spid="824"/>
                                        </p:tgtEl>
                                      </p:cBhvr>
                                    </p:animEffect>
                                  </p:childTnLst>
                                </p:cTn>
                              </p:par>
                              <p:par>
                                <p:cTn fill="hold" nodeType="with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500"/>
                                        <p:tgtEl>
                                          <p:spTgt spid="8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500"/>
                                        <p:tgtEl>
                                          <p:spTgt spid="828"/>
                                        </p:tgtEl>
                                      </p:cBhvr>
                                    </p:animEffect>
                                  </p:childTnLst>
                                </p:cTn>
                              </p:par>
                              <p:par>
                                <p:cTn fill="hold" nodeType="with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500"/>
                                        <p:tgtEl>
                                          <p:spTgt spid="830"/>
                                        </p:tgtEl>
                                      </p:cBhvr>
                                    </p:animEffect>
                                  </p:childTnLst>
                                </p:cTn>
                              </p:par>
                              <p:par>
                                <p:cTn fill="hold" nodeType="with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5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500"/>
                                        <p:tgtEl>
                                          <p:spTgt spid="829"/>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5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500"/>
                                        <p:tgtEl>
                                          <p:spTgt spid="836"/>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500"/>
                                        <p:tgtEl>
                                          <p:spTgt spid="835"/>
                                        </p:tgtEl>
                                      </p:cBhvr>
                                    </p:animEffect>
                                  </p:childTnLst>
                                </p:cTn>
                              </p:par>
                              <p:par>
                                <p:cTn fill="hold" nodeType="with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500"/>
                                        <p:tgtEl>
                                          <p:spTgt spid="827"/>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500"/>
                                        <p:tgtEl>
                                          <p:spTgt spid="834"/>
                                        </p:tgtEl>
                                      </p:cBhvr>
                                    </p:animEffect>
                                  </p:childTnLst>
                                </p:cTn>
                              </p:par>
                              <p:par>
                                <p:cTn fill="hold" nodeType="with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500"/>
                                        <p:tgtEl>
                                          <p:spTgt spid="831"/>
                                        </p:tgtEl>
                                      </p:cBhvr>
                                    </p:animEffect>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500"/>
                                        <p:tgtEl>
                                          <p:spTgt spid="8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500"/>
                                        <p:tgtEl>
                                          <p:spTgt spid="846"/>
                                        </p:tgtEl>
                                      </p:cBhvr>
                                    </p:animEffect>
                                  </p:childTnLst>
                                </p:cTn>
                              </p:par>
                              <p:par>
                                <p:cTn fill="hold" nodeType="with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500"/>
                                        <p:tgtEl>
                                          <p:spTgt spid="8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5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500"/>
                                        <p:tgtEl>
                                          <p:spTgt spid="848"/>
                                        </p:tgtEl>
                                      </p:cBhvr>
                                    </p:animEffect>
                                  </p:childTnLst>
                                </p:cTn>
                              </p:par>
                              <p:par>
                                <p:cTn fill="hold" nodeType="with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500"/>
                                        <p:tgtEl>
                                          <p:spTgt spid="851"/>
                                        </p:tgtEl>
                                      </p:cBhvr>
                                    </p:animEffect>
                                  </p:childTnLst>
                                </p:cTn>
                              </p:par>
                              <p:par>
                                <p:cTn fill="hold" nodeType="with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500"/>
                                        <p:tgtEl>
                                          <p:spTgt spid="849"/>
                                        </p:tgtEl>
                                      </p:cBhvr>
                                    </p:animEffec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500"/>
                                        <p:tgtEl>
                                          <p:spTgt spid="844"/>
                                        </p:tgtEl>
                                      </p:cBhvr>
                                    </p:animEffect>
                                  </p:childTnLst>
                                </p:cTn>
                              </p:par>
                              <p:par>
                                <p:cTn fill="hold" nodeType="with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500"/>
                                        <p:tgtEl>
                                          <p:spTgt spid="8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500"/>
                                        <p:tgtEl>
                                          <p:spTgt spid="8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gtEl>
                                        <p:attrNameLst>
                                          <p:attrName>style.visibility</p:attrName>
                                        </p:attrNameLst>
                                      </p:cBhvr>
                                      <p:to>
                                        <p:strVal val="visible"/>
                                      </p:to>
                                    </p:set>
                                    <p:animEffect filter="fade" transition="in">
                                      <p:cBhvr>
                                        <p:cTn dur="500"/>
                                        <p:tgtEl>
                                          <p:spTgt spid="858"/>
                                        </p:tgtEl>
                                      </p:cBhvr>
                                    </p:animEffect>
                                  </p:childTnLst>
                                </p:cTn>
                              </p:par>
                              <p:par>
                                <p:cTn fill="hold" nodeType="with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500"/>
                                        <p:tgtEl>
                                          <p:spTgt spid="8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500"/>
                                        <p:tgtEl>
                                          <p:spTgt spid="854"/>
                                        </p:tgtEl>
                                      </p:cBhvr>
                                    </p:animEffect>
                                  </p:childTnLst>
                                </p:cTn>
                              </p:par>
                              <p:par>
                                <p:cTn fill="hold" nodeType="withEffect" presetClass="entr" presetID="10" presetSubtype="0">
                                  <p:stCondLst>
                                    <p:cond delay="0"/>
                                  </p:stCondLst>
                                  <p:childTnLst>
                                    <p:set>
                                      <p:cBhvr>
                                        <p:cTn dur="1" fill="hold">
                                          <p:stCondLst>
                                            <p:cond delay="0"/>
                                          </p:stCondLst>
                                        </p:cTn>
                                        <p:tgtEl>
                                          <p:spTgt spid="855"/>
                                        </p:tgtEl>
                                        <p:attrNameLst>
                                          <p:attrName>style.visibility</p:attrName>
                                        </p:attrNameLst>
                                      </p:cBhvr>
                                      <p:to>
                                        <p:strVal val="visible"/>
                                      </p:to>
                                    </p:set>
                                    <p:animEffect filter="fade" transition="in">
                                      <p:cBhvr>
                                        <p:cTn dur="500"/>
                                        <p:tgtEl>
                                          <p:spTgt spid="855"/>
                                        </p:tgtEl>
                                      </p:cBhvr>
                                    </p:animEffect>
                                  </p:childTnLst>
                                </p:cTn>
                              </p:par>
                              <p:par>
                                <p:cTn fill="hold" nodeType="withEffect" presetClass="entr" presetID="10" presetSubtype="0">
                                  <p:stCondLst>
                                    <p:cond delay="0"/>
                                  </p:stCondLst>
                                  <p:childTnLst>
                                    <p:set>
                                      <p:cBhvr>
                                        <p:cTn dur="1" fill="hold">
                                          <p:stCondLst>
                                            <p:cond delay="0"/>
                                          </p:stCondLst>
                                        </p:cTn>
                                        <p:tgtEl>
                                          <p:spTgt spid="861"/>
                                        </p:tgtEl>
                                        <p:attrNameLst>
                                          <p:attrName>style.visibility</p:attrName>
                                        </p:attrNameLst>
                                      </p:cBhvr>
                                      <p:to>
                                        <p:strVal val="visible"/>
                                      </p:to>
                                    </p:set>
                                    <p:animEffect filter="fade" transition="in">
                                      <p:cBhvr>
                                        <p:cTn dur="500"/>
                                        <p:tgtEl>
                                          <p:spTgt spid="861"/>
                                        </p:tgtEl>
                                      </p:cBhvr>
                                    </p:animEffect>
                                  </p:childTnLst>
                                </p:cTn>
                              </p:par>
                              <p:par>
                                <p:cTn fill="hold" nodeType="with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500"/>
                                        <p:tgtEl>
                                          <p:spTgt spid="853"/>
                                        </p:tgtEl>
                                      </p:cBhvr>
                                    </p:animEffect>
                                  </p:childTnLst>
                                </p:cTn>
                              </p:par>
                              <p:par>
                                <p:cTn fill="hold" nodeType="with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500"/>
                                        <p:tgtEl>
                                          <p:spTgt spid="856"/>
                                        </p:tgtEl>
                                      </p:cBhvr>
                                    </p:animEffect>
                                  </p:childTnLst>
                                </p:cTn>
                              </p:par>
                              <p:par>
                                <p:cTn fill="hold" nodeType="with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500"/>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500"/>
                                        <p:tgtEl>
                                          <p:spTgt spid="8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500"/>
                                        <p:tgtEl>
                                          <p:spTgt spid="860"/>
                                        </p:tgtEl>
                                      </p:cBhvr>
                                    </p:animEffect>
                                  </p:childTnLst>
                                </p:cTn>
                              </p:par>
                              <p:par>
                                <p:cTn fill="hold" nodeType="withEffect" presetClass="entr" presetID="10" presetSubtype="0">
                                  <p:stCondLst>
                                    <p:cond delay="0"/>
                                  </p:stCondLst>
                                  <p:childTnLst>
                                    <p:set>
                                      <p:cBhvr>
                                        <p:cTn dur="1" fill="hold">
                                          <p:stCondLst>
                                            <p:cond delay="0"/>
                                          </p:stCondLst>
                                        </p:cTn>
                                        <p:tgtEl>
                                          <p:spTgt spid="859"/>
                                        </p:tgtEl>
                                        <p:attrNameLst>
                                          <p:attrName>style.visibility</p:attrName>
                                        </p:attrNameLst>
                                      </p:cBhvr>
                                      <p:to>
                                        <p:strVal val="visible"/>
                                      </p:to>
                                    </p:set>
                                    <p:animEffect filter="fade" transition="in">
                                      <p:cBhvr>
                                        <p:cTn dur="500"/>
                                        <p:tgtEl>
                                          <p:spTgt spid="8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gtEl>
                                        <p:attrNameLst>
                                          <p:attrName>style.visibility</p:attrName>
                                        </p:attrNameLst>
                                      </p:cBhvr>
                                      <p:to>
                                        <p:strVal val="visible"/>
                                      </p:to>
                                    </p:set>
                                    <p:animEffect filter="fade" transition="in">
                                      <p:cBhvr>
                                        <p:cTn dur="500"/>
                                        <p:tgtEl>
                                          <p:spTgt spid="8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500"/>
                                        <p:tgtEl>
                                          <p:spTgt spid="838"/>
                                        </p:tgtEl>
                                      </p:cBhvr>
                                    </p:animEffect>
                                  </p:childTnLst>
                                </p:cTn>
                              </p:par>
                              <p:par>
                                <p:cTn fill="hold" nodeType="with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500"/>
                                        <p:tgtEl>
                                          <p:spTgt spid="8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500"/>
                                        <p:tgtEl>
                                          <p:spTgt spid="839"/>
                                        </p:tgtEl>
                                      </p:cBhvr>
                                    </p:animEffect>
                                  </p:childTnLst>
                                </p:cTn>
                              </p:par>
                              <p:par>
                                <p:cTn fill="hold" nodeType="with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500"/>
                                        <p:tgtEl>
                                          <p:spTgt spid="841"/>
                                        </p:tgtEl>
                                      </p:cBhvr>
                                    </p:animEffect>
                                  </p:childTnLst>
                                </p:cTn>
                              </p:par>
                              <p:par>
                                <p:cTn fill="hold" nodeType="with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500"/>
                                        <p:tgtEl>
                                          <p:spTgt spid="8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3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rebuchet MS"/>
              <a:buNone/>
            </a:pPr>
            <a:r>
              <a:rPr lang="en-US" sz="3200"/>
              <a:t>Objective: Decompose the Total Effect</a:t>
            </a:r>
            <a:endParaRPr/>
          </a:p>
        </p:txBody>
      </p:sp>
      <p:cxnSp>
        <p:nvCxnSpPr>
          <p:cNvPr id="871" name="Google Shape;871;p31"/>
          <p:cNvCxnSpPr/>
          <p:nvPr/>
        </p:nvCxnSpPr>
        <p:spPr>
          <a:xfrm>
            <a:off x="3250457" y="1577204"/>
            <a:ext cx="0" cy="4443412"/>
          </a:xfrm>
          <a:prstGeom prst="straightConnector1">
            <a:avLst/>
          </a:prstGeom>
          <a:noFill/>
          <a:ln cap="flat" cmpd="sng" w="25400">
            <a:solidFill>
              <a:schemeClr val="dk1"/>
            </a:solidFill>
            <a:prstDash val="solid"/>
            <a:round/>
            <a:headEnd len="med" w="med" type="none"/>
            <a:tailEnd len="med" w="med" type="none"/>
          </a:ln>
        </p:spPr>
      </p:cxnSp>
      <p:sp>
        <p:nvSpPr>
          <p:cNvPr id="872" name="Google Shape;872;p31"/>
          <p:cNvSpPr/>
          <p:nvPr/>
        </p:nvSpPr>
        <p:spPr>
          <a:xfrm>
            <a:off x="8121365" y="5823766"/>
            <a:ext cx="1429881" cy="612988"/>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700">
                <a:solidFill>
                  <a:schemeClr val="dk1"/>
                </a:solidFill>
                <a:latin typeface="Arial"/>
                <a:ea typeface="Arial"/>
                <a:cs typeface="Arial"/>
                <a:sym typeface="Arial"/>
              </a:rPr>
              <a:t>Food (units </a:t>
            </a:r>
            <a:endParaRPr/>
          </a:p>
          <a:p>
            <a:pPr indent="0" lvl="0" marL="0" marR="0" rtl="0" algn="r">
              <a:spcBef>
                <a:spcPts val="0"/>
              </a:spcBef>
              <a:spcAft>
                <a:spcPts val="0"/>
              </a:spcAft>
              <a:buNone/>
            </a:pPr>
            <a:r>
              <a:rPr b="1" lang="en-US" sz="1700">
                <a:solidFill>
                  <a:schemeClr val="dk1"/>
                </a:solidFill>
                <a:latin typeface="Arial"/>
                <a:ea typeface="Arial"/>
                <a:cs typeface="Arial"/>
                <a:sym typeface="Arial"/>
              </a:rPr>
              <a:t>per month)</a:t>
            </a:r>
            <a:endParaRPr/>
          </a:p>
        </p:txBody>
      </p:sp>
      <p:cxnSp>
        <p:nvCxnSpPr>
          <p:cNvPr id="873" name="Google Shape;873;p31"/>
          <p:cNvCxnSpPr/>
          <p:nvPr/>
        </p:nvCxnSpPr>
        <p:spPr>
          <a:xfrm>
            <a:off x="3245695" y="6020616"/>
            <a:ext cx="4621212" cy="0"/>
          </a:xfrm>
          <a:prstGeom prst="straightConnector1">
            <a:avLst/>
          </a:prstGeom>
          <a:noFill/>
          <a:ln cap="flat" cmpd="sng" w="25400">
            <a:solidFill>
              <a:schemeClr val="dk1"/>
            </a:solidFill>
            <a:prstDash val="solid"/>
            <a:round/>
            <a:headEnd len="med" w="med" type="none"/>
            <a:tailEnd len="med" w="med" type="none"/>
          </a:ln>
        </p:spPr>
      </p:cxnSp>
      <p:sp>
        <p:nvSpPr>
          <p:cNvPr id="874" name="Google Shape;874;p31"/>
          <p:cNvSpPr/>
          <p:nvPr/>
        </p:nvSpPr>
        <p:spPr>
          <a:xfrm>
            <a:off x="2940895" y="6053955"/>
            <a:ext cx="362280"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O</a:t>
            </a:r>
            <a:endParaRPr/>
          </a:p>
        </p:txBody>
      </p:sp>
      <p:sp>
        <p:nvSpPr>
          <p:cNvPr id="875" name="Google Shape;875;p31"/>
          <p:cNvSpPr/>
          <p:nvPr/>
        </p:nvSpPr>
        <p:spPr>
          <a:xfrm>
            <a:off x="1805109" y="1690688"/>
            <a:ext cx="1234314" cy="92076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Clothing</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(units per</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month)</a:t>
            </a:r>
            <a:endParaRPr/>
          </a:p>
        </p:txBody>
      </p:sp>
      <p:cxnSp>
        <p:nvCxnSpPr>
          <p:cNvPr id="876" name="Google Shape;876;p31"/>
          <p:cNvCxnSpPr/>
          <p:nvPr/>
        </p:nvCxnSpPr>
        <p:spPr>
          <a:xfrm>
            <a:off x="3264745" y="3315516"/>
            <a:ext cx="582612" cy="0"/>
          </a:xfrm>
          <a:prstGeom prst="straightConnector1">
            <a:avLst/>
          </a:prstGeom>
          <a:noFill/>
          <a:ln cap="flat" cmpd="sng" w="25400">
            <a:solidFill>
              <a:schemeClr val="dk1"/>
            </a:solidFill>
            <a:prstDash val="dash"/>
            <a:round/>
            <a:headEnd len="med" w="med" type="none"/>
            <a:tailEnd len="med" w="med" type="none"/>
          </a:ln>
        </p:spPr>
      </p:cxnSp>
      <p:cxnSp>
        <p:nvCxnSpPr>
          <p:cNvPr id="877" name="Google Shape;877;p31"/>
          <p:cNvCxnSpPr/>
          <p:nvPr/>
        </p:nvCxnSpPr>
        <p:spPr>
          <a:xfrm>
            <a:off x="3277445" y="2428104"/>
            <a:ext cx="2690812" cy="3605212"/>
          </a:xfrm>
          <a:prstGeom prst="straightConnector1">
            <a:avLst/>
          </a:prstGeom>
          <a:noFill/>
          <a:ln cap="flat" cmpd="sng" w="50800">
            <a:solidFill>
              <a:srgbClr val="0033CC"/>
            </a:solidFill>
            <a:prstDash val="solid"/>
            <a:round/>
            <a:headEnd len="med" w="med" type="none"/>
            <a:tailEnd len="med" w="med" type="none"/>
          </a:ln>
        </p:spPr>
      </p:cxnSp>
      <p:sp>
        <p:nvSpPr>
          <p:cNvPr id="878" name="Google Shape;878;p31"/>
          <p:cNvSpPr/>
          <p:nvPr/>
        </p:nvSpPr>
        <p:spPr>
          <a:xfrm>
            <a:off x="2864695" y="2167755"/>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R</a:t>
            </a:r>
            <a:endParaRPr/>
          </a:p>
        </p:txBody>
      </p:sp>
      <p:sp>
        <p:nvSpPr>
          <p:cNvPr id="879" name="Google Shape;879;p31"/>
          <p:cNvSpPr/>
          <p:nvPr/>
        </p:nvSpPr>
        <p:spPr>
          <a:xfrm>
            <a:off x="3702896" y="6053955"/>
            <a:ext cx="4087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F</a:t>
            </a:r>
            <a:r>
              <a:rPr b="1" baseline="-25000" i="1" lang="en-US" sz="1800">
                <a:solidFill>
                  <a:schemeClr val="dk1"/>
                </a:solidFill>
                <a:latin typeface="Arial"/>
                <a:ea typeface="Arial"/>
                <a:cs typeface="Arial"/>
                <a:sym typeface="Arial"/>
              </a:rPr>
              <a:t>1</a:t>
            </a:r>
            <a:endParaRPr/>
          </a:p>
        </p:txBody>
      </p:sp>
      <p:sp>
        <p:nvSpPr>
          <p:cNvPr id="880" name="Google Shape;880;p31"/>
          <p:cNvSpPr/>
          <p:nvPr/>
        </p:nvSpPr>
        <p:spPr>
          <a:xfrm>
            <a:off x="5836495" y="6053955"/>
            <a:ext cx="336632"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S</a:t>
            </a:r>
            <a:endParaRPr/>
          </a:p>
        </p:txBody>
      </p:sp>
      <p:sp>
        <p:nvSpPr>
          <p:cNvPr id="881" name="Google Shape;881;p31"/>
          <p:cNvSpPr/>
          <p:nvPr/>
        </p:nvSpPr>
        <p:spPr>
          <a:xfrm>
            <a:off x="3860057" y="3239316"/>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882" name="Google Shape;882;p31"/>
          <p:cNvSpPr/>
          <p:nvPr/>
        </p:nvSpPr>
        <p:spPr>
          <a:xfrm>
            <a:off x="2788496" y="3082155"/>
            <a:ext cx="434415"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a:t>
            </a:r>
            <a:r>
              <a:rPr b="1" baseline="-25000" i="1" lang="en-US" sz="1800">
                <a:solidFill>
                  <a:schemeClr val="dk1"/>
                </a:solidFill>
                <a:latin typeface="Arial"/>
                <a:ea typeface="Arial"/>
                <a:cs typeface="Arial"/>
                <a:sym typeface="Arial"/>
              </a:rPr>
              <a:t>1</a:t>
            </a:r>
            <a:endParaRPr/>
          </a:p>
        </p:txBody>
      </p:sp>
      <p:cxnSp>
        <p:nvCxnSpPr>
          <p:cNvPr id="883" name="Google Shape;883;p31"/>
          <p:cNvCxnSpPr/>
          <p:nvPr/>
        </p:nvCxnSpPr>
        <p:spPr>
          <a:xfrm>
            <a:off x="3936257" y="3406004"/>
            <a:ext cx="0" cy="2640012"/>
          </a:xfrm>
          <a:prstGeom prst="straightConnector1">
            <a:avLst/>
          </a:prstGeom>
          <a:noFill/>
          <a:ln cap="flat" cmpd="sng" w="25400">
            <a:solidFill>
              <a:schemeClr val="dk1"/>
            </a:solidFill>
            <a:prstDash val="dash"/>
            <a:round/>
            <a:headEnd len="med" w="med" type="none"/>
            <a:tailEnd len="med" w="med" type="none"/>
          </a:ln>
        </p:spPr>
      </p:cxnSp>
      <p:sp>
        <p:nvSpPr>
          <p:cNvPr id="884" name="Google Shape;884;p31"/>
          <p:cNvSpPr/>
          <p:nvPr/>
        </p:nvSpPr>
        <p:spPr>
          <a:xfrm>
            <a:off x="4007695" y="3158355"/>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A</a:t>
            </a:r>
            <a:endParaRPr/>
          </a:p>
        </p:txBody>
      </p:sp>
      <p:sp>
        <p:nvSpPr>
          <p:cNvPr id="885" name="Google Shape;885;p31"/>
          <p:cNvSpPr/>
          <p:nvPr/>
        </p:nvSpPr>
        <p:spPr>
          <a:xfrm>
            <a:off x="6712796" y="5482455"/>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1</a:t>
            </a:r>
            <a:endParaRPr/>
          </a:p>
        </p:txBody>
      </p:sp>
      <p:cxnSp>
        <p:nvCxnSpPr>
          <p:cNvPr id="886" name="Google Shape;886;p31"/>
          <p:cNvCxnSpPr/>
          <p:nvPr/>
        </p:nvCxnSpPr>
        <p:spPr>
          <a:xfrm flipH="1" rot="10800000">
            <a:off x="3340945" y="4914130"/>
            <a:ext cx="2360612" cy="1587"/>
          </a:xfrm>
          <a:prstGeom prst="straightConnector1">
            <a:avLst/>
          </a:prstGeom>
          <a:noFill/>
          <a:ln cap="flat" cmpd="sng" w="25400">
            <a:solidFill>
              <a:schemeClr val="dk1"/>
            </a:solidFill>
            <a:prstDash val="dash"/>
            <a:round/>
            <a:headEnd len="med" w="med" type="none"/>
            <a:tailEnd len="med" w="med" type="none"/>
          </a:ln>
        </p:spPr>
      </p:cxnSp>
      <p:sp>
        <p:nvSpPr>
          <p:cNvPr id="887" name="Google Shape;887;p31"/>
          <p:cNvSpPr/>
          <p:nvPr/>
        </p:nvSpPr>
        <p:spPr>
          <a:xfrm>
            <a:off x="2788496" y="4682355"/>
            <a:ext cx="434415"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a:t>
            </a:r>
            <a:r>
              <a:rPr b="1" baseline="-25000" i="1" lang="en-US" sz="1800">
                <a:solidFill>
                  <a:schemeClr val="dk1"/>
                </a:solidFill>
                <a:latin typeface="Arial"/>
                <a:ea typeface="Arial"/>
                <a:cs typeface="Arial"/>
                <a:sym typeface="Arial"/>
              </a:rPr>
              <a:t>2</a:t>
            </a:r>
            <a:endParaRPr/>
          </a:p>
        </p:txBody>
      </p:sp>
      <p:sp>
        <p:nvSpPr>
          <p:cNvPr id="888" name="Google Shape;888;p31"/>
          <p:cNvSpPr/>
          <p:nvPr/>
        </p:nvSpPr>
        <p:spPr>
          <a:xfrm>
            <a:off x="6293696" y="6053955"/>
            <a:ext cx="4087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F</a:t>
            </a:r>
            <a:r>
              <a:rPr b="1" baseline="-25000" i="1" lang="en-US" sz="1800">
                <a:solidFill>
                  <a:schemeClr val="dk1"/>
                </a:solidFill>
                <a:latin typeface="Arial"/>
                <a:ea typeface="Arial"/>
                <a:cs typeface="Arial"/>
                <a:sym typeface="Arial"/>
              </a:rPr>
              <a:t>2</a:t>
            </a:r>
            <a:endParaRPr/>
          </a:p>
        </p:txBody>
      </p:sp>
      <p:sp>
        <p:nvSpPr>
          <p:cNvPr id="889" name="Google Shape;889;p31"/>
          <p:cNvSpPr/>
          <p:nvPr/>
        </p:nvSpPr>
        <p:spPr>
          <a:xfrm>
            <a:off x="7665295" y="6053955"/>
            <a:ext cx="323808"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T</a:t>
            </a:r>
            <a:endParaRPr/>
          </a:p>
        </p:txBody>
      </p:sp>
      <p:cxnSp>
        <p:nvCxnSpPr>
          <p:cNvPr id="890" name="Google Shape;890;p31"/>
          <p:cNvCxnSpPr/>
          <p:nvPr/>
        </p:nvCxnSpPr>
        <p:spPr>
          <a:xfrm>
            <a:off x="3277445" y="2428104"/>
            <a:ext cx="4519612" cy="3529012"/>
          </a:xfrm>
          <a:prstGeom prst="straightConnector1">
            <a:avLst/>
          </a:prstGeom>
          <a:noFill/>
          <a:ln cap="flat" cmpd="sng" w="50800">
            <a:solidFill>
              <a:srgbClr val="0033CC"/>
            </a:solidFill>
            <a:prstDash val="dash"/>
            <a:round/>
            <a:headEnd len="med" w="med" type="none"/>
            <a:tailEnd len="med" w="med" type="none"/>
          </a:ln>
        </p:spPr>
      </p:cxnSp>
      <p:sp>
        <p:nvSpPr>
          <p:cNvPr id="891" name="Google Shape;891;p31"/>
          <p:cNvSpPr/>
          <p:nvPr/>
        </p:nvSpPr>
        <p:spPr>
          <a:xfrm>
            <a:off x="5455495" y="3466329"/>
            <a:ext cx="3003550" cy="2138362"/>
          </a:xfrm>
          <a:custGeom>
            <a:rect b="b" l="l" r="r" t="t"/>
            <a:pathLst>
              <a:path extrusionOk="0" h="1347" w="1892">
                <a:moveTo>
                  <a:pt x="0" y="0"/>
                </a:moveTo>
                <a:lnTo>
                  <a:pt x="15" y="23"/>
                </a:lnTo>
                <a:lnTo>
                  <a:pt x="30" y="56"/>
                </a:lnTo>
                <a:lnTo>
                  <a:pt x="75" y="129"/>
                </a:lnTo>
                <a:lnTo>
                  <a:pt x="119" y="219"/>
                </a:lnTo>
                <a:lnTo>
                  <a:pt x="172" y="314"/>
                </a:lnTo>
                <a:lnTo>
                  <a:pt x="232" y="415"/>
                </a:lnTo>
                <a:lnTo>
                  <a:pt x="291" y="510"/>
                </a:lnTo>
                <a:lnTo>
                  <a:pt x="344" y="600"/>
                </a:lnTo>
                <a:lnTo>
                  <a:pt x="403" y="673"/>
                </a:lnTo>
                <a:lnTo>
                  <a:pt x="456" y="735"/>
                </a:lnTo>
                <a:lnTo>
                  <a:pt x="501" y="791"/>
                </a:lnTo>
                <a:lnTo>
                  <a:pt x="598" y="886"/>
                </a:lnTo>
                <a:lnTo>
                  <a:pt x="658" y="925"/>
                </a:lnTo>
                <a:lnTo>
                  <a:pt x="717" y="965"/>
                </a:lnTo>
                <a:lnTo>
                  <a:pt x="792" y="1010"/>
                </a:lnTo>
                <a:lnTo>
                  <a:pt x="874" y="1049"/>
                </a:lnTo>
                <a:lnTo>
                  <a:pt x="979" y="1094"/>
                </a:lnTo>
                <a:lnTo>
                  <a:pt x="1106" y="1133"/>
                </a:lnTo>
                <a:lnTo>
                  <a:pt x="1248" y="1178"/>
                </a:lnTo>
                <a:lnTo>
                  <a:pt x="1398" y="1217"/>
                </a:lnTo>
                <a:lnTo>
                  <a:pt x="1540" y="1256"/>
                </a:lnTo>
                <a:lnTo>
                  <a:pt x="1682" y="1290"/>
                </a:lnTo>
                <a:lnTo>
                  <a:pt x="1801" y="1318"/>
                </a:lnTo>
                <a:lnTo>
                  <a:pt x="1846" y="1335"/>
                </a:lnTo>
                <a:lnTo>
                  <a:pt x="1891" y="1346"/>
                </a:lnTo>
              </a:path>
            </a:pathLst>
          </a:custGeom>
          <a:noFill/>
          <a:ln cap="rnd" cmpd="sng" w="50800">
            <a:solidFill>
              <a:srgbClr val="CC6600"/>
            </a:solidFill>
            <a:prstDash val="dash"/>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92" name="Google Shape;892;p31"/>
          <p:cNvSpPr/>
          <p:nvPr/>
        </p:nvSpPr>
        <p:spPr>
          <a:xfrm>
            <a:off x="6374657" y="4839516"/>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cxnSp>
        <p:nvCxnSpPr>
          <p:cNvPr id="893" name="Google Shape;893;p31"/>
          <p:cNvCxnSpPr/>
          <p:nvPr/>
        </p:nvCxnSpPr>
        <p:spPr>
          <a:xfrm>
            <a:off x="6450857" y="4930004"/>
            <a:ext cx="0" cy="1116012"/>
          </a:xfrm>
          <a:prstGeom prst="straightConnector1">
            <a:avLst/>
          </a:prstGeom>
          <a:noFill/>
          <a:ln cap="flat" cmpd="sng" w="25400">
            <a:solidFill>
              <a:schemeClr val="dk1"/>
            </a:solidFill>
            <a:prstDash val="dash"/>
            <a:round/>
            <a:headEnd len="med" w="med" type="none"/>
            <a:tailEnd len="med" w="med" type="none"/>
          </a:ln>
        </p:spPr>
      </p:cxnSp>
      <p:sp>
        <p:nvSpPr>
          <p:cNvPr id="894" name="Google Shape;894;p31"/>
          <p:cNvSpPr/>
          <p:nvPr/>
        </p:nvSpPr>
        <p:spPr>
          <a:xfrm>
            <a:off x="8274896" y="5139555"/>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2</a:t>
            </a:r>
            <a:endParaRPr/>
          </a:p>
        </p:txBody>
      </p:sp>
      <p:sp>
        <p:nvSpPr>
          <p:cNvPr id="895" name="Google Shape;895;p31"/>
          <p:cNvSpPr/>
          <p:nvPr/>
        </p:nvSpPr>
        <p:spPr>
          <a:xfrm>
            <a:off x="6522295" y="4529955"/>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B</a:t>
            </a:r>
            <a:endParaRPr/>
          </a:p>
        </p:txBody>
      </p:sp>
      <p:sp>
        <p:nvSpPr>
          <p:cNvPr id="896" name="Google Shape;896;p31"/>
          <p:cNvSpPr/>
          <p:nvPr/>
        </p:nvSpPr>
        <p:spPr>
          <a:xfrm>
            <a:off x="4353771" y="1697854"/>
            <a:ext cx="3349625" cy="107950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When the price of food falls, consumption increases by </a:t>
            </a:r>
            <a:r>
              <a:rPr b="1" i="1" lang="en-US" sz="1600">
                <a:solidFill>
                  <a:schemeClr val="dk1"/>
                </a:solidFill>
                <a:latin typeface="Arial"/>
                <a:ea typeface="Arial"/>
                <a:cs typeface="Arial"/>
                <a:sym typeface="Arial"/>
              </a:rPr>
              <a:t>F</a:t>
            </a:r>
            <a:r>
              <a:rPr b="1" baseline="-25000" i="1" lang="en-US" sz="1600">
                <a:solidFill>
                  <a:schemeClr val="dk1"/>
                </a:solidFill>
                <a:latin typeface="Arial"/>
                <a:ea typeface="Arial"/>
                <a:cs typeface="Arial"/>
                <a:sym typeface="Arial"/>
              </a:rPr>
              <a:t>1</a:t>
            </a:r>
            <a:r>
              <a:rPr b="1" i="1" lang="en-US" sz="1600">
                <a:solidFill>
                  <a:schemeClr val="dk1"/>
                </a:solidFill>
                <a:latin typeface="Arial"/>
                <a:ea typeface="Arial"/>
                <a:cs typeface="Arial"/>
                <a:sym typeface="Arial"/>
              </a:rPr>
              <a:t>F</a:t>
            </a:r>
            <a:r>
              <a:rPr b="1" baseline="-25000" i="1" lang="en-US" sz="1600">
                <a:solidFill>
                  <a:schemeClr val="dk1"/>
                </a:solidFill>
                <a:latin typeface="Arial"/>
                <a:ea typeface="Arial"/>
                <a:cs typeface="Arial"/>
                <a:sym typeface="Arial"/>
              </a:rPr>
              <a:t>2 </a:t>
            </a:r>
            <a:r>
              <a:rPr b="1" i="1"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as the consumer moves from  A to </a:t>
            </a:r>
            <a:r>
              <a:rPr b="1" i="1" lang="en-US" sz="1600">
                <a:solidFill>
                  <a:schemeClr val="dk1"/>
                </a:solidFill>
                <a:latin typeface="Arial"/>
                <a:ea typeface="Arial"/>
                <a:cs typeface="Arial"/>
                <a:sym typeface="Arial"/>
              </a:rPr>
              <a:t>B.</a:t>
            </a:r>
            <a:endParaRPr/>
          </a:p>
        </p:txBody>
      </p:sp>
      <p:cxnSp>
        <p:nvCxnSpPr>
          <p:cNvPr id="897" name="Google Shape;897;p31"/>
          <p:cNvCxnSpPr/>
          <p:nvPr/>
        </p:nvCxnSpPr>
        <p:spPr>
          <a:xfrm>
            <a:off x="4026745" y="6515916"/>
            <a:ext cx="2335212" cy="0"/>
          </a:xfrm>
          <a:prstGeom prst="straightConnector1">
            <a:avLst/>
          </a:prstGeom>
          <a:noFill/>
          <a:ln cap="flat" cmpd="sng" w="25400">
            <a:solidFill>
              <a:schemeClr val="dk1"/>
            </a:solidFill>
            <a:prstDash val="solid"/>
            <a:round/>
            <a:headEnd len="med" w="med" type="none"/>
            <a:tailEnd len="med" w="med" type="triangle"/>
          </a:ln>
        </p:spPr>
      </p:cxnSp>
      <p:sp>
        <p:nvSpPr>
          <p:cNvPr id="898" name="Google Shape;898;p31"/>
          <p:cNvSpPr/>
          <p:nvPr/>
        </p:nvSpPr>
        <p:spPr>
          <a:xfrm>
            <a:off x="4144220" y="6192066"/>
            <a:ext cx="1142430" cy="305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Total Effect</a:t>
            </a:r>
            <a:endParaRPr/>
          </a:p>
        </p:txBody>
      </p:sp>
      <p:cxnSp>
        <p:nvCxnSpPr>
          <p:cNvPr id="899" name="Google Shape;899;p31"/>
          <p:cNvCxnSpPr/>
          <p:nvPr/>
        </p:nvCxnSpPr>
        <p:spPr>
          <a:xfrm flipH="1" rot="10800000">
            <a:off x="5688857" y="4896666"/>
            <a:ext cx="761998" cy="14345"/>
          </a:xfrm>
          <a:prstGeom prst="straightConnector1">
            <a:avLst/>
          </a:prstGeom>
          <a:noFill/>
          <a:ln cap="flat" cmpd="sng" w="25400">
            <a:solidFill>
              <a:schemeClr val="dk1"/>
            </a:solidFill>
            <a:prstDash val="dash"/>
            <a:round/>
            <a:headEnd len="med" w="med" type="none"/>
            <a:tailEnd len="med" w="med" type="none"/>
          </a:ln>
        </p:spPr>
      </p:cxnSp>
      <p:sp>
        <p:nvSpPr>
          <p:cNvPr id="900" name="Google Shape;900;p31"/>
          <p:cNvSpPr/>
          <p:nvPr/>
        </p:nvSpPr>
        <p:spPr>
          <a:xfrm>
            <a:off x="3309978" y="2082028"/>
            <a:ext cx="3540125" cy="3433763"/>
          </a:xfrm>
          <a:custGeom>
            <a:rect b="b" l="l" r="r" t="t"/>
            <a:pathLst>
              <a:path extrusionOk="0" h="2163" w="2230">
                <a:moveTo>
                  <a:pt x="0" y="0"/>
                </a:moveTo>
                <a:lnTo>
                  <a:pt x="12" y="22"/>
                </a:lnTo>
                <a:lnTo>
                  <a:pt x="29" y="55"/>
                </a:lnTo>
                <a:lnTo>
                  <a:pt x="65" y="127"/>
                </a:lnTo>
                <a:lnTo>
                  <a:pt x="106" y="210"/>
                </a:lnTo>
                <a:lnTo>
                  <a:pt x="153" y="304"/>
                </a:lnTo>
                <a:lnTo>
                  <a:pt x="200" y="398"/>
                </a:lnTo>
                <a:lnTo>
                  <a:pt x="246" y="487"/>
                </a:lnTo>
                <a:lnTo>
                  <a:pt x="293" y="569"/>
                </a:lnTo>
                <a:lnTo>
                  <a:pt x="329" y="636"/>
                </a:lnTo>
                <a:lnTo>
                  <a:pt x="358" y="686"/>
                </a:lnTo>
                <a:lnTo>
                  <a:pt x="381" y="724"/>
                </a:lnTo>
                <a:lnTo>
                  <a:pt x="399" y="752"/>
                </a:lnTo>
                <a:lnTo>
                  <a:pt x="417" y="774"/>
                </a:lnTo>
                <a:lnTo>
                  <a:pt x="434" y="802"/>
                </a:lnTo>
                <a:lnTo>
                  <a:pt x="458" y="829"/>
                </a:lnTo>
                <a:lnTo>
                  <a:pt x="493" y="863"/>
                </a:lnTo>
                <a:lnTo>
                  <a:pt x="534" y="907"/>
                </a:lnTo>
                <a:lnTo>
                  <a:pt x="587" y="968"/>
                </a:lnTo>
                <a:lnTo>
                  <a:pt x="651" y="1039"/>
                </a:lnTo>
                <a:lnTo>
                  <a:pt x="727" y="1111"/>
                </a:lnTo>
                <a:lnTo>
                  <a:pt x="804" y="1194"/>
                </a:lnTo>
                <a:lnTo>
                  <a:pt x="962" y="1355"/>
                </a:lnTo>
                <a:lnTo>
                  <a:pt x="1038" y="1432"/>
                </a:lnTo>
                <a:lnTo>
                  <a:pt x="1109" y="1498"/>
                </a:lnTo>
                <a:lnTo>
                  <a:pt x="1244" y="1615"/>
                </a:lnTo>
                <a:lnTo>
                  <a:pt x="1378" y="1720"/>
                </a:lnTo>
                <a:lnTo>
                  <a:pt x="1508" y="1814"/>
                </a:lnTo>
                <a:lnTo>
                  <a:pt x="1642" y="1902"/>
                </a:lnTo>
                <a:lnTo>
                  <a:pt x="1719" y="1941"/>
                </a:lnTo>
                <a:lnTo>
                  <a:pt x="1795" y="1980"/>
                </a:lnTo>
                <a:lnTo>
                  <a:pt x="1959" y="2051"/>
                </a:lnTo>
                <a:lnTo>
                  <a:pt x="2041" y="2085"/>
                </a:lnTo>
                <a:lnTo>
                  <a:pt x="2112" y="2112"/>
                </a:lnTo>
                <a:lnTo>
                  <a:pt x="2176" y="2140"/>
                </a:lnTo>
                <a:lnTo>
                  <a:pt x="2229" y="2162"/>
                </a:lnTo>
              </a:path>
            </a:pathLst>
          </a:custGeom>
          <a:noFill/>
          <a:ln cap="rnd" cmpd="sng" w="50800">
            <a:solidFill>
              <a:srgbClr val="9933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500"/>
                                        <p:tgtEl>
                                          <p:spTgt spid="871"/>
                                        </p:tgtEl>
                                      </p:cBhvr>
                                    </p:animEffect>
                                  </p:childTnLst>
                                </p:cTn>
                              </p:par>
                              <p:par>
                                <p:cTn fill="hold" nodeType="with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500"/>
                                        <p:tgtEl>
                                          <p:spTgt spid="875"/>
                                        </p:tgtEl>
                                      </p:cBhvr>
                                    </p:animEffect>
                                  </p:childTnLst>
                                </p:cTn>
                              </p:par>
                              <p:par>
                                <p:cTn fill="hold" nodeType="with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500"/>
                                        <p:tgtEl>
                                          <p:spTgt spid="874"/>
                                        </p:tgtEl>
                                      </p:cBhvr>
                                    </p:animEffect>
                                  </p:childTnLst>
                                </p:cTn>
                              </p:par>
                              <p:par>
                                <p:cTn fill="hold" nodeType="withEffect" presetClass="entr" presetID="10" presetSubtype="0">
                                  <p:stCondLst>
                                    <p:cond delay="0"/>
                                  </p:stCondLst>
                                  <p:childTnLst>
                                    <p:set>
                                      <p:cBhvr>
                                        <p:cTn dur="1" fill="hold">
                                          <p:stCondLst>
                                            <p:cond delay="0"/>
                                          </p:stCondLst>
                                        </p:cTn>
                                        <p:tgtEl>
                                          <p:spTgt spid="873"/>
                                        </p:tgtEl>
                                        <p:attrNameLst>
                                          <p:attrName>style.visibility</p:attrName>
                                        </p:attrNameLst>
                                      </p:cBhvr>
                                      <p:to>
                                        <p:strVal val="visible"/>
                                      </p:to>
                                    </p:set>
                                    <p:animEffect filter="fade" transition="in">
                                      <p:cBhvr>
                                        <p:cTn dur="500"/>
                                        <p:tgtEl>
                                          <p:spTgt spid="873"/>
                                        </p:tgtEl>
                                      </p:cBhvr>
                                    </p:animEffect>
                                  </p:childTnLst>
                                </p:cTn>
                              </p:par>
                              <p:par>
                                <p:cTn fill="hold" nodeType="with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500"/>
                                        <p:tgtEl>
                                          <p:spTgt spid="8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500"/>
                                        <p:tgtEl>
                                          <p:spTgt spid="877"/>
                                        </p:tgtEl>
                                      </p:cBhvr>
                                    </p:animEffect>
                                  </p:childTnLst>
                                </p:cTn>
                              </p:par>
                              <p:par>
                                <p:cTn fill="hold" nodeType="with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500"/>
                                        <p:tgtEl>
                                          <p:spTgt spid="878"/>
                                        </p:tgtEl>
                                      </p:cBhvr>
                                    </p:animEffect>
                                  </p:childTnLst>
                                </p:cTn>
                              </p:par>
                              <p:par>
                                <p:cTn fill="hold" nodeType="with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500"/>
                                        <p:tgtEl>
                                          <p:spTgt spid="880"/>
                                        </p:tgtEl>
                                      </p:cBhvr>
                                    </p:animEffect>
                                  </p:childTnLst>
                                </p:cTn>
                              </p:par>
                              <p:par>
                                <p:cTn fill="hold" nodeType="with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500"/>
                                        <p:tgtEl>
                                          <p:spTgt spid="881"/>
                                        </p:tgtEl>
                                      </p:cBhvr>
                                    </p:animEffect>
                                  </p:childTnLst>
                                </p:cTn>
                              </p:par>
                              <p:par>
                                <p:cTn fill="hold" nodeType="with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500"/>
                                        <p:tgtEl>
                                          <p:spTgt spid="884"/>
                                        </p:tgtEl>
                                      </p:cBhvr>
                                    </p:animEffect>
                                  </p:childTnLst>
                                </p:cTn>
                              </p:par>
                              <p:par>
                                <p:cTn fill="hold" nodeType="with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500"/>
                                        <p:tgtEl>
                                          <p:spTgt spid="883"/>
                                        </p:tgtEl>
                                      </p:cBhvr>
                                    </p:animEffect>
                                  </p:childTnLst>
                                </p:cTn>
                              </p:par>
                              <p:par>
                                <p:cTn fill="hold" nodeType="with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500"/>
                                        <p:tgtEl>
                                          <p:spTgt spid="876"/>
                                        </p:tgtEl>
                                      </p:cBhvr>
                                    </p:animEffect>
                                  </p:childTnLst>
                                </p:cTn>
                              </p:par>
                              <p:par>
                                <p:cTn fill="hold" nodeType="with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500"/>
                                        <p:tgtEl>
                                          <p:spTgt spid="882"/>
                                        </p:tgtEl>
                                      </p:cBhvr>
                                    </p:animEffect>
                                  </p:childTnLst>
                                </p:cTn>
                              </p:par>
                              <p:par>
                                <p:cTn fill="hold" nodeType="with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500"/>
                                        <p:tgtEl>
                                          <p:spTgt spid="879"/>
                                        </p:tgtEl>
                                      </p:cBhvr>
                                    </p:animEffect>
                                  </p:childTnLst>
                                </p:cTn>
                              </p:par>
                              <p:par>
                                <p:cTn fill="hold" nodeType="with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500"/>
                                        <p:tgtEl>
                                          <p:spTgt spid="8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5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500"/>
                                        <p:tgtEl>
                                          <p:spTgt spid="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500"/>
                                        <p:tgtEl>
                                          <p:spTgt spid="891"/>
                                        </p:tgtEl>
                                      </p:cBhvr>
                                    </p:animEffect>
                                  </p:childTnLst>
                                </p:cTn>
                              </p:par>
                              <p:par>
                                <p:cTn fill="hold" nodeType="with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500"/>
                                        <p:tgtEl>
                                          <p:spTgt spid="892"/>
                                        </p:tgtEl>
                                      </p:cBhvr>
                                    </p:animEffect>
                                  </p:childTnLst>
                                </p:cTn>
                              </p:par>
                              <p:par>
                                <p:cTn fill="hold" nodeType="with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500"/>
                                        <p:tgtEl>
                                          <p:spTgt spid="895"/>
                                        </p:tgtEl>
                                      </p:cBhvr>
                                    </p:animEffect>
                                  </p:childTnLst>
                                </p:cTn>
                              </p:par>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500"/>
                                        <p:tgtEl>
                                          <p:spTgt spid="893"/>
                                        </p:tgtEl>
                                      </p:cBhvr>
                                    </p:animEffect>
                                  </p:childTnLst>
                                </p:cTn>
                              </p:par>
                              <p:par>
                                <p:cTn fill="hold" nodeType="with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500"/>
                                        <p:tgtEl>
                                          <p:spTgt spid="888"/>
                                        </p:tgtEl>
                                      </p:cBhvr>
                                    </p:animEffect>
                                  </p:childTnLst>
                                </p:cTn>
                              </p:par>
                              <p:par>
                                <p:cTn fill="hold" nodeType="with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500"/>
                                        <p:tgtEl>
                                          <p:spTgt spid="8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500"/>
                                        <p:tgtEl>
                                          <p:spTgt spid="8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500"/>
                                        <p:tgtEl>
                                          <p:spTgt spid="898"/>
                                        </p:tgtEl>
                                      </p:cBhvr>
                                    </p:animEffect>
                                  </p:childTnLst>
                                </p:cTn>
                              </p:par>
                              <p:par>
                                <p:cTn fill="hold" nodeType="with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500"/>
                                        <p:tgtEl>
                                          <p:spTgt spid="897"/>
                                        </p:tgtEl>
                                      </p:cBhvr>
                                    </p:animEffect>
                                  </p:childTnLst>
                                </p:cTn>
                              </p:par>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500"/>
                                        <p:tgtEl>
                                          <p:spTgt spid="887"/>
                                        </p:tgtEl>
                                      </p:cBhvr>
                                    </p:animEffect>
                                  </p:childTnLst>
                                </p:cTn>
                              </p:par>
                              <p:par>
                                <p:cTn fill="hold" nodeType="with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500"/>
                                        <p:tgtEl>
                                          <p:spTgt spid="886"/>
                                        </p:tgtEl>
                                      </p:cBhvr>
                                    </p:animEffect>
                                  </p:childTnLst>
                                </p:cTn>
                              </p:par>
                              <p:par>
                                <p:cTn fill="hold" nodeType="with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500"/>
                                        <p:tgtEl>
                                          <p:spTgt spid="899"/>
                                        </p:tgtEl>
                                      </p:cBhvr>
                                    </p:animEffect>
                                  </p:childTnLst>
                                </p:cTn>
                              </p:par>
                              <p:par>
                                <p:cTn fill="hold" nodeType="with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500"/>
                                        <p:tgtEl>
                                          <p:spTgt spid="9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3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rebuchet MS"/>
              <a:buNone/>
            </a:pPr>
            <a:r>
              <a:rPr lang="en-US" sz="3200"/>
              <a:t>Substitution Effect</a:t>
            </a:r>
            <a:endParaRPr/>
          </a:p>
        </p:txBody>
      </p:sp>
      <p:cxnSp>
        <p:nvCxnSpPr>
          <p:cNvPr id="906" name="Google Shape;906;p32"/>
          <p:cNvCxnSpPr/>
          <p:nvPr/>
        </p:nvCxnSpPr>
        <p:spPr>
          <a:xfrm>
            <a:off x="3172636" y="1865099"/>
            <a:ext cx="0" cy="4443412"/>
          </a:xfrm>
          <a:prstGeom prst="straightConnector1">
            <a:avLst/>
          </a:prstGeom>
          <a:noFill/>
          <a:ln cap="flat" cmpd="sng" w="25400">
            <a:solidFill>
              <a:schemeClr val="dk1"/>
            </a:solidFill>
            <a:prstDash val="solid"/>
            <a:round/>
            <a:headEnd len="med" w="med" type="none"/>
            <a:tailEnd len="med" w="med" type="none"/>
          </a:ln>
        </p:spPr>
      </p:cxnSp>
      <p:sp>
        <p:nvSpPr>
          <p:cNvPr id="907" name="Google Shape;907;p32"/>
          <p:cNvSpPr/>
          <p:nvPr/>
        </p:nvSpPr>
        <p:spPr>
          <a:xfrm>
            <a:off x="8043544" y="6111661"/>
            <a:ext cx="1429881" cy="612988"/>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700">
                <a:solidFill>
                  <a:schemeClr val="dk1"/>
                </a:solidFill>
                <a:latin typeface="Arial"/>
                <a:ea typeface="Arial"/>
                <a:cs typeface="Arial"/>
                <a:sym typeface="Arial"/>
              </a:rPr>
              <a:t>Food (units </a:t>
            </a:r>
            <a:endParaRPr/>
          </a:p>
          <a:p>
            <a:pPr indent="0" lvl="0" marL="0" marR="0" rtl="0" algn="r">
              <a:spcBef>
                <a:spcPts val="0"/>
              </a:spcBef>
              <a:spcAft>
                <a:spcPts val="0"/>
              </a:spcAft>
              <a:buNone/>
            </a:pPr>
            <a:r>
              <a:rPr b="1" lang="en-US" sz="1700">
                <a:solidFill>
                  <a:schemeClr val="dk1"/>
                </a:solidFill>
                <a:latin typeface="Arial"/>
                <a:ea typeface="Arial"/>
                <a:cs typeface="Arial"/>
                <a:sym typeface="Arial"/>
              </a:rPr>
              <a:t>per month)</a:t>
            </a:r>
            <a:endParaRPr/>
          </a:p>
        </p:txBody>
      </p:sp>
      <p:cxnSp>
        <p:nvCxnSpPr>
          <p:cNvPr id="908" name="Google Shape;908;p32"/>
          <p:cNvCxnSpPr/>
          <p:nvPr/>
        </p:nvCxnSpPr>
        <p:spPr>
          <a:xfrm>
            <a:off x="3167874" y="6308511"/>
            <a:ext cx="4621212" cy="0"/>
          </a:xfrm>
          <a:prstGeom prst="straightConnector1">
            <a:avLst/>
          </a:prstGeom>
          <a:noFill/>
          <a:ln cap="flat" cmpd="sng" w="25400">
            <a:solidFill>
              <a:schemeClr val="dk1"/>
            </a:solidFill>
            <a:prstDash val="solid"/>
            <a:round/>
            <a:headEnd len="med" w="med" type="none"/>
            <a:tailEnd len="med" w="med" type="none"/>
          </a:ln>
        </p:spPr>
      </p:cxnSp>
      <p:sp>
        <p:nvSpPr>
          <p:cNvPr id="909" name="Google Shape;909;p32"/>
          <p:cNvSpPr/>
          <p:nvPr/>
        </p:nvSpPr>
        <p:spPr>
          <a:xfrm>
            <a:off x="2863074" y="6341850"/>
            <a:ext cx="362280"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O</a:t>
            </a:r>
            <a:endParaRPr/>
          </a:p>
        </p:txBody>
      </p:sp>
      <p:sp>
        <p:nvSpPr>
          <p:cNvPr id="910" name="Google Shape;910;p32"/>
          <p:cNvSpPr/>
          <p:nvPr/>
        </p:nvSpPr>
        <p:spPr>
          <a:xfrm>
            <a:off x="1727288" y="1978583"/>
            <a:ext cx="1234314" cy="92076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Clothing</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(units per</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month)</a:t>
            </a:r>
            <a:endParaRPr/>
          </a:p>
        </p:txBody>
      </p:sp>
      <p:cxnSp>
        <p:nvCxnSpPr>
          <p:cNvPr id="911" name="Google Shape;911;p32"/>
          <p:cNvCxnSpPr/>
          <p:nvPr/>
        </p:nvCxnSpPr>
        <p:spPr>
          <a:xfrm>
            <a:off x="3186924" y="3603411"/>
            <a:ext cx="582612" cy="0"/>
          </a:xfrm>
          <a:prstGeom prst="straightConnector1">
            <a:avLst/>
          </a:prstGeom>
          <a:noFill/>
          <a:ln cap="flat" cmpd="sng" w="25400">
            <a:solidFill>
              <a:schemeClr val="dk1"/>
            </a:solidFill>
            <a:prstDash val="dash"/>
            <a:round/>
            <a:headEnd len="med" w="med" type="none"/>
            <a:tailEnd len="med" w="med" type="none"/>
          </a:ln>
        </p:spPr>
      </p:cxnSp>
      <p:cxnSp>
        <p:nvCxnSpPr>
          <p:cNvPr id="912" name="Google Shape;912;p32"/>
          <p:cNvCxnSpPr/>
          <p:nvPr/>
        </p:nvCxnSpPr>
        <p:spPr>
          <a:xfrm>
            <a:off x="3199624" y="2715999"/>
            <a:ext cx="2690812" cy="3605212"/>
          </a:xfrm>
          <a:prstGeom prst="straightConnector1">
            <a:avLst/>
          </a:prstGeom>
          <a:noFill/>
          <a:ln cap="flat" cmpd="sng" w="50800">
            <a:solidFill>
              <a:srgbClr val="0033CC"/>
            </a:solidFill>
            <a:prstDash val="solid"/>
            <a:round/>
            <a:headEnd len="med" w="med" type="none"/>
            <a:tailEnd len="med" w="med" type="none"/>
          </a:ln>
        </p:spPr>
      </p:cxnSp>
      <p:sp>
        <p:nvSpPr>
          <p:cNvPr id="913" name="Google Shape;913;p32"/>
          <p:cNvSpPr/>
          <p:nvPr/>
        </p:nvSpPr>
        <p:spPr>
          <a:xfrm>
            <a:off x="3244075" y="2381037"/>
            <a:ext cx="3540125" cy="3433763"/>
          </a:xfrm>
          <a:custGeom>
            <a:rect b="b" l="l" r="r" t="t"/>
            <a:pathLst>
              <a:path extrusionOk="0" h="2163" w="2230">
                <a:moveTo>
                  <a:pt x="0" y="0"/>
                </a:moveTo>
                <a:lnTo>
                  <a:pt x="12" y="22"/>
                </a:lnTo>
                <a:lnTo>
                  <a:pt x="29" y="55"/>
                </a:lnTo>
                <a:lnTo>
                  <a:pt x="65" y="127"/>
                </a:lnTo>
                <a:lnTo>
                  <a:pt x="106" y="210"/>
                </a:lnTo>
                <a:lnTo>
                  <a:pt x="153" y="304"/>
                </a:lnTo>
                <a:lnTo>
                  <a:pt x="200" y="398"/>
                </a:lnTo>
                <a:lnTo>
                  <a:pt x="246" y="487"/>
                </a:lnTo>
                <a:lnTo>
                  <a:pt x="293" y="569"/>
                </a:lnTo>
                <a:lnTo>
                  <a:pt x="329" y="636"/>
                </a:lnTo>
                <a:lnTo>
                  <a:pt x="358" y="686"/>
                </a:lnTo>
                <a:lnTo>
                  <a:pt x="381" y="724"/>
                </a:lnTo>
                <a:lnTo>
                  <a:pt x="399" y="752"/>
                </a:lnTo>
                <a:lnTo>
                  <a:pt x="417" y="774"/>
                </a:lnTo>
                <a:lnTo>
                  <a:pt x="434" y="802"/>
                </a:lnTo>
                <a:lnTo>
                  <a:pt x="458" y="829"/>
                </a:lnTo>
                <a:lnTo>
                  <a:pt x="493" y="863"/>
                </a:lnTo>
                <a:lnTo>
                  <a:pt x="534" y="907"/>
                </a:lnTo>
                <a:lnTo>
                  <a:pt x="587" y="968"/>
                </a:lnTo>
                <a:lnTo>
                  <a:pt x="651" y="1039"/>
                </a:lnTo>
                <a:lnTo>
                  <a:pt x="727" y="1111"/>
                </a:lnTo>
                <a:lnTo>
                  <a:pt x="804" y="1194"/>
                </a:lnTo>
                <a:lnTo>
                  <a:pt x="962" y="1355"/>
                </a:lnTo>
                <a:lnTo>
                  <a:pt x="1038" y="1432"/>
                </a:lnTo>
                <a:lnTo>
                  <a:pt x="1109" y="1498"/>
                </a:lnTo>
                <a:lnTo>
                  <a:pt x="1244" y="1615"/>
                </a:lnTo>
                <a:lnTo>
                  <a:pt x="1378" y="1720"/>
                </a:lnTo>
                <a:lnTo>
                  <a:pt x="1508" y="1814"/>
                </a:lnTo>
                <a:lnTo>
                  <a:pt x="1642" y="1902"/>
                </a:lnTo>
                <a:lnTo>
                  <a:pt x="1719" y="1941"/>
                </a:lnTo>
                <a:lnTo>
                  <a:pt x="1795" y="1980"/>
                </a:lnTo>
                <a:lnTo>
                  <a:pt x="1959" y="2051"/>
                </a:lnTo>
                <a:lnTo>
                  <a:pt x="2041" y="2085"/>
                </a:lnTo>
                <a:lnTo>
                  <a:pt x="2112" y="2112"/>
                </a:lnTo>
                <a:lnTo>
                  <a:pt x="2176" y="2140"/>
                </a:lnTo>
                <a:lnTo>
                  <a:pt x="2229" y="2162"/>
                </a:lnTo>
              </a:path>
            </a:pathLst>
          </a:custGeom>
          <a:noFill/>
          <a:ln cap="rnd" cmpd="sng" w="50800">
            <a:solidFill>
              <a:srgbClr val="9933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14" name="Google Shape;914;p32"/>
          <p:cNvSpPr/>
          <p:nvPr/>
        </p:nvSpPr>
        <p:spPr>
          <a:xfrm>
            <a:off x="2786874" y="2455650"/>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R</a:t>
            </a:r>
            <a:endParaRPr/>
          </a:p>
        </p:txBody>
      </p:sp>
      <p:sp>
        <p:nvSpPr>
          <p:cNvPr id="915" name="Google Shape;915;p32"/>
          <p:cNvSpPr/>
          <p:nvPr/>
        </p:nvSpPr>
        <p:spPr>
          <a:xfrm>
            <a:off x="3625075" y="6341850"/>
            <a:ext cx="4087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F</a:t>
            </a:r>
            <a:r>
              <a:rPr b="1" baseline="-25000" i="1" lang="en-US" sz="1800">
                <a:solidFill>
                  <a:schemeClr val="dk1"/>
                </a:solidFill>
                <a:latin typeface="Arial"/>
                <a:ea typeface="Arial"/>
                <a:cs typeface="Arial"/>
                <a:sym typeface="Arial"/>
              </a:rPr>
              <a:t>1</a:t>
            </a:r>
            <a:endParaRPr/>
          </a:p>
        </p:txBody>
      </p:sp>
      <p:sp>
        <p:nvSpPr>
          <p:cNvPr id="916" name="Google Shape;916;p32"/>
          <p:cNvSpPr/>
          <p:nvPr/>
        </p:nvSpPr>
        <p:spPr>
          <a:xfrm>
            <a:off x="5758674" y="6341850"/>
            <a:ext cx="336632"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S</a:t>
            </a:r>
            <a:endParaRPr/>
          </a:p>
        </p:txBody>
      </p:sp>
      <p:sp>
        <p:nvSpPr>
          <p:cNvPr id="917" name="Google Shape;917;p32"/>
          <p:cNvSpPr/>
          <p:nvPr/>
        </p:nvSpPr>
        <p:spPr>
          <a:xfrm>
            <a:off x="3782236" y="3527211"/>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918" name="Google Shape;918;p32"/>
          <p:cNvSpPr/>
          <p:nvPr/>
        </p:nvSpPr>
        <p:spPr>
          <a:xfrm>
            <a:off x="2710675" y="3370050"/>
            <a:ext cx="434415"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a:t>
            </a:r>
            <a:r>
              <a:rPr b="1" baseline="-25000" i="1" lang="en-US" sz="1800">
                <a:solidFill>
                  <a:schemeClr val="dk1"/>
                </a:solidFill>
                <a:latin typeface="Arial"/>
                <a:ea typeface="Arial"/>
                <a:cs typeface="Arial"/>
                <a:sym typeface="Arial"/>
              </a:rPr>
              <a:t>1</a:t>
            </a:r>
            <a:endParaRPr/>
          </a:p>
        </p:txBody>
      </p:sp>
      <p:cxnSp>
        <p:nvCxnSpPr>
          <p:cNvPr id="919" name="Google Shape;919;p32"/>
          <p:cNvCxnSpPr/>
          <p:nvPr/>
        </p:nvCxnSpPr>
        <p:spPr>
          <a:xfrm>
            <a:off x="3858436" y="3693899"/>
            <a:ext cx="0" cy="2640012"/>
          </a:xfrm>
          <a:prstGeom prst="straightConnector1">
            <a:avLst/>
          </a:prstGeom>
          <a:noFill/>
          <a:ln cap="flat" cmpd="sng" w="25400">
            <a:solidFill>
              <a:schemeClr val="dk1"/>
            </a:solidFill>
            <a:prstDash val="dash"/>
            <a:round/>
            <a:headEnd len="med" w="med" type="none"/>
            <a:tailEnd len="med" w="med" type="none"/>
          </a:ln>
        </p:spPr>
      </p:cxnSp>
      <p:sp>
        <p:nvSpPr>
          <p:cNvPr id="920" name="Google Shape;920;p32"/>
          <p:cNvSpPr/>
          <p:nvPr/>
        </p:nvSpPr>
        <p:spPr>
          <a:xfrm>
            <a:off x="3929874" y="3446250"/>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A</a:t>
            </a:r>
            <a:endParaRPr/>
          </a:p>
        </p:txBody>
      </p:sp>
      <p:sp>
        <p:nvSpPr>
          <p:cNvPr id="921" name="Google Shape;921;p32"/>
          <p:cNvSpPr/>
          <p:nvPr/>
        </p:nvSpPr>
        <p:spPr>
          <a:xfrm>
            <a:off x="6634975" y="5770350"/>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1</a:t>
            </a:r>
            <a:endParaRPr/>
          </a:p>
        </p:txBody>
      </p:sp>
      <p:cxnSp>
        <p:nvCxnSpPr>
          <p:cNvPr id="922" name="Google Shape;922;p32"/>
          <p:cNvCxnSpPr/>
          <p:nvPr/>
        </p:nvCxnSpPr>
        <p:spPr>
          <a:xfrm flipH="1" rot="10800000">
            <a:off x="3263124" y="5202025"/>
            <a:ext cx="2360612" cy="1587"/>
          </a:xfrm>
          <a:prstGeom prst="straightConnector1">
            <a:avLst/>
          </a:prstGeom>
          <a:noFill/>
          <a:ln cap="flat" cmpd="sng" w="25400">
            <a:solidFill>
              <a:schemeClr val="dk1"/>
            </a:solidFill>
            <a:prstDash val="dash"/>
            <a:round/>
            <a:headEnd len="med" w="med" type="none"/>
            <a:tailEnd len="med" w="med" type="none"/>
          </a:ln>
        </p:spPr>
      </p:cxnSp>
      <p:sp>
        <p:nvSpPr>
          <p:cNvPr id="923" name="Google Shape;923;p32"/>
          <p:cNvSpPr/>
          <p:nvPr/>
        </p:nvSpPr>
        <p:spPr>
          <a:xfrm>
            <a:off x="2710675" y="4970250"/>
            <a:ext cx="434415"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a:t>
            </a:r>
            <a:r>
              <a:rPr b="1" baseline="-25000" i="1" lang="en-US" sz="1800">
                <a:solidFill>
                  <a:schemeClr val="dk1"/>
                </a:solidFill>
                <a:latin typeface="Arial"/>
                <a:ea typeface="Arial"/>
                <a:cs typeface="Arial"/>
                <a:sym typeface="Arial"/>
              </a:rPr>
              <a:t>2</a:t>
            </a:r>
            <a:endParaRPr/>
          </a:p>
        </p:txBody>
      </p:sp>
      <p:sp>
        <p:nvSpPr>
          <p:cNvPr id="924" name="Google Shape;924;p32"/>
          <p:cNvSpPr/>
          <p:nvPr/>
        </p:nvSpPr>
        <p:spPr>
          <a:xfrm>
            <a:off x="6215875" y="6341850"/>
            <a:ext cx="4087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F</a:t>
            </a:r>
            <a:r>
              <a:rPr b="1" baseline="-25000" i="1" lang="en-US" sz="1800">
                <a:solidFill>
                  <a:schemeClr val="dk1"/>
                </a:solidFill>
                <a:latin typeface="Arial"/>
                <a:ea typeface="Arial"/>
                <a:cs typeface="Arial"/>
                <a:sym typeface="Arial"/>
              </a:rPr>
              <a:t>2</a:t>
            </a:r>
            <a:endParaRPr/>
          </a:p>
        </p:txBody>
      </p:sp>
      <p:sp>
        <p:nvSpPr>
          <p:cNvPr id="925" name="Google Shape;925;p32"/>
          <p:cNvSpPr/>
          <p:nvPr/>
        </p:nvSpPr>
        <p:spPr>
          <a:xfrm>
            <a:off x="7587474" y="6341850"/>
            <a:ext cx="323808"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T</a:t>
            </a:r>
            <a:endParaRPr/>
          </a:p>
        </p:txBody>
      </p:sp>
      <p:sp>
        <p:nvSpPr>
          <p:cNvPr id="926" name="Google Shape;926;p32"/>
          <p:cNvSpPr/>
          <p:nvPr/>
        </p:nvSpPr>
        <p:spPr>
          <a:xfrm>
            <a:off x="8197075" y="5427450"/>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2</a:t>
            </a:r>
            <a:endParaRPr/>
          </a:p>
        </p:txBody>
      </p:sp>
      <p:cxnSp>
        <p:nvCxnSpPr>
          <p:cNvPr id="927" name="Google Shape;927;p32"/>
          <p:cNvCxnSpPr/>
          <p:nvPr/>
        </p:nvCxnSpPr>
        <p:spPr>
          <a:xfrm>
            <a:off x="5611036" y="5370299"/>
            <a:ext cx="0" cy="963612"/>
          </a:xfrm>
          <a:prstGeom prst="straightConnector1">
            <a:avLst/>
          </a:prstGeom>
          <a:noFill/>
          <a:ln cap="flat" cmpd="sng" w="25400">
            <a:solidFill>
              <a:schemeClr val="dk1"/>
            </a:solidFill>
            <a:prstDash val="dash"/>
            <a:round/>
            <a:headEnd len="med" w="med" type="none"/>
            <a:tailEnd len="med" w="med" type="none"/>
          </a:ln>
        </p:spPr>
      </p:cxnSp>
      <p:cxnSp>
        <p:nvCxnSpPr>
          <p:cNvPr id="928" name="Google Shape;928;p32"/>
          <p:cNvCxnSpPr/>
          <p:nvPr/>
        </p:nvCxnSpPr>
        <p:spPr>
          <a:xfrm>
            <a:off x="3199624" y="3401799"/>
            <a:ext cx="3757612" cy="2919412"/>
          </a:xfrm>
          <a:prstGeom prst="straightConnector1">
            <a:avLst/>
          </a:prstGeom>
          <a:noFill/>
          <a:ln cap="flat" cmpd="sng" w="50800">
            <a:solidFill>
              <a:schemeClr val="hlink"/>
            </a:solidFill>
            <a:prstDash val="solid"/>
            <a:round/>
            <a:headEnd len="med" w="med" type="none"/>
            <a:tailEnd len="med" w="med" type="none"/>
          </a:ln>
        </p:spPr>
      </p:cxnSp>
      <p:sp>
        <p:nvSpPr>
          <p:cNvPr id="929" name="Google Shape;929;p32"/>
          <p:cNvSpPr/>
          <p:nvPr/>
        </p:nvSpPr>
        <p:spPr>
          <a:xfrm>
            <a:off x="5534836" y="5127411"/>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930" name="Google Shape;930;p32"/>
          <p:cNvSpPr/>
          <p:nvPr/>
        </p:nvSpPr>
        <p:spPr>
          <a:xfrm>
            <a:off x="5377674" y="6341850"/>
            <a:ext cx="336632"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E</a:t>
            </a:r>
            <a:endParaRPr/>
          </a:p>
        </p:txBody>
      </p:sp>
      <p:cxnSp>
        <p:nvCxnSpPr>
          <p:cNvPr id="931" name="Google Shape;931;p32"/>
          <p:cNvCxnSpPr/>
          <p:nvPr/>
        </p:nvCxnSpPr>
        <p:spPr>
          <a:xfrm>
            <a:off x="3948924" y="6803811"/>
            <a:ext cx="2335212" cy="0"/>
          </a:xfrm>
          <a:prstGeom prst="straightConnector1">
            <a:avLst/>
          </a:prstGeom>
          <a:noFill/>
          <a:ln cap="flat" cmpd="sng" w="25400">
            <a:solidFill>
              <a:schemeClr val="dk1"/>
            </a:solidFill>
            <a:prstDash val="solid"/>
            <a:round/>
            <a:headEnd len="med" w="med" type="none"/>
            <a:tailEnd len="med" w="med" type="triangle"/>
          </a:ln>
        </p:spPr>
      </p:cxnSp>
      <p:sp>
        <p:nvSpPr>
          <p:cNvPr id="932" name="Google Shape;932;p32"/>
          <p:cNvSpPr/>
          <p:nvPr/>
        </p:nvSpPr>
        <p:spPr>
          <a:xfrm>
            <a:off x="4066399" y="6479961"/>
            <a:ext cx="1142430" cy="305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Total Effect</a:t>
            </a:r>
            <a:endParaRPr/>
          </a:p>
        </p:txBody>
      </p:sp>
      <p:cxnSp>
        <p:nvCxnSpPr>
          <p:cNvPr id="933" name="Google Shape;933;p32"/>
          <p:cNvCxnSpPr/>
          <p:nvPr/>
        </p:nvCxnSpPr>
        <p:spPr>
          <a:xfrm>
            <a:off x="3948924" y="6194211"/>
            <a:ext cx="1573212" cy="0"/>
          </a:xfrm>
          <a:prstGeom prst="straightConnector1">
            <a:avLst/>
          </a:prstGeom>
          <a:noFill/>
          <a:ln cap="flat" cmpd="sng" w="25400">
            <a:solidFill>
              <a:schemeClr val="dk1"/>
            </a:solidFill>
            <a:prstDash val="solid"/>
            <a:round/>
            <a:headEnd len="med" w="med" type="none"/>
            <a:tailEnd len="med" w="med" type="triangle"/>
          </a:ln>
        </p:spPr>
      </p:cxnSp>
      <p:sp>
        <p:nvSpPr>
          <p:cNvPr id="934" name="Google Shape;934;p32"/>
          <p:cNvSpPr/>
          <p:nvPr/>
        </p:nvSpPr>
        <p:spPr>
          <a:xfrm>
            <a:off x="3853675" y="5579850"/>
            <a:ext cx="1224695" cy="52065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Substitution</a:t>
            </a:r>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Effect</a:t>
            </a:r>
            <a:endParaRPr/>
          </a:p>
        </p:txBody>
      </p:sp>
      <p:sp>
        <p:nvSpPr>
          <p:cNvPr id="935" name="Google Shape;935;p32"/>
          <p:cNvSpPr/>
          <p:nvPr/>
        </p:nvSpPr>
        <p:spPr>
          <a:xfrm>
            <a:off x="5530074" y="4741650"/>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D</a:t>
            </a:r>
            <a:endParaRPr/>
          </a:p>
        </p:txBody>
      </p:sp>
      <p:sp>
        <p:nvSpPr>
          <p:cNvPr id="936" name="Google Shape;936;p32"/>
          <p:cNvSpPr/>
          <p:nvPr/>
        </p:nvSpPr>
        <p:spPr>
          <a:xfrm>
            <a:off x="4365874" y="1478116"/>
            <a:ext cx="4108768" cy="2305759"/>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0" lang="en-US" sz="1600">
                <a:solidFill>
                  <a:schemeClr val="dk1"/>
                </a:solidFill>
                <a:latin typeface="Arial"/>
                <a:ea typeface="Arial"/>
                <a:cs typeface="Arial"/>
                <a:sym typeface="Arial"/>
              </a:rPr>
              <a:t>First, when we evaluate the </a:t>
            </a:r>
            <a:r>
              <a:rPr b="1" lang="en-US" sz="1600">
                <a:solidFill>
                  <a:schemeClr val="dk1"/>
                </a:solidFill>
                <a:latin typeface="Arial"/>
                <a:ea typeface="Arial"/>
                <a:cs typeface="Arial"/>
                <a:sym typeface="Arial"/>
              </a:rPr>
              <a:t>substitution effect</a:t>
            </a:r>
            <a:r>
              <a:rPr b="0" lang="en-US" sz="1600">
                <a:solidFill>
                  <a:schemeClr val="dk1"/>
                </a:solidFill>
                <a:latin typeface="Arial"/>
                <a:ea typeface="Arial"/>
                <a:cs typeface="Arial"/>
                <a:sym typeface="Arial"/>
              </a:rPr>
              <a:t>, we need to focus on the impact of the </a:t>
            </a:r>
            <a:r>
              <a:rPr b="1" lang="en-US" sz="1600">
                <a:solidFill>
                  <a:schemeClr val="dk1"/>
                </a:solidFill>
                <a:latin typeface="Arial"/>
                <a:ea typeface="Arial"/>
                <a:cs typeface="Arial"/>
                <a:sym typeface="Arial"/>
              </a:rPr>
              <a:t>change in the relative price</a:t>
            </a:r>
            <a:r>
              <a:rPr b="0"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keeping the ‘real’ income constant</a:t>
            </a:r>
            <a:r>
              <a:rPr b="0" lang="en-US" sz="16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The substitution effect,</a:t>
            </a:r>
            <a:r>
              <a:rPr b="1" i="1" lang="en-US" sz="1600">
                <a:solidFill>
                  <a:schemeClr val="dk1"/>
                </a:solidFill>
                <a:latin typeface="Arial"/>
                <a:ea typeface="Arial"/>
                <a:cs typeface="Arial"/>
                <a:sym typeface="Arial"/>
              </a:rPr>
              <a:t>F</a:t>
            </a:r>
            <a:r>
              <a:rPr b="1" baseline="-25000" i="1" lang="en-US" sz="1600">
                <a:solidFill>
                  <a:schemeClr val="dk1"/>
                </a:solidFill>
                <a:latin typeface="Arial"/>
                <a:ea typeface="Arial"/>
                <a:cs typeface="Arial"/>
                <a:sym typeface="Arial"/>
              </a:rPr>
              <a:t>1</a:t>
            </a:r>
            <a:r>
              <a:rPr b="1" i="1" lang="en-US" sz="1600">
                <a:solidFill>
                  <a:schemeClr val="dk1"/>
                </a:solidFill>
                <a:latin typeface="Arial"/>
                <a:ea typeface="Arial"/>
                <a:cs typeface="Arial"/>
                <a:sym typeface="Arial"/>
              </a:rPr>
              <a:t>E, </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(from point </a:t>
            </a:r>
            <a:r>
              <a:rPr b="1" i="1" lang="en-US" sz="1600">
                <a:solidFill>
                  <a:schemeClr val="dk1"/>
                </a:solidFill>
                <a:latin typeface="Arial"/>
                <a:ea typeface="Arial"/>
                <a:cs typeface="Arial"/>
                <a:sym typeface="Arial"/>
              </a:rPr>
              <a:t>A to D</a:t>
            </a:r>
            <a:r>
              <a:rPr b="1" lang="en-US" sz="1600">
                <a:solidFill>
                  <a:schemeClr val="dk1"/>
                </a:solidFill>
                <a:latin typeface="Arial"/>
                <a:ea typeface="Arial"/>
                <a:cs typeface="Arial"/>
                <a:sym typeface="Arial"/>
              </a:rPr>
              <a:t>)</a:t>
            </a:r>
            <a:r>
              <a:rPr b="1" i="1"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changes the </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relative prices but keeps real income</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(satisfaction) constant.</a:t>
            </a:r>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500"/>
                                        <p:tgtEl>
                                          <p:spTgt spid="906"/>
                                        </p:tgtEl>
                                      </p:cBhvr>
                                    </p:animEffect>
                                  </p:childTnLst>
                                </p:cTn>
                              </p:par>
                              <p:par>
                                <p:cTn fill="hold" nodeType="with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500"/>
                                        <p:tgtEl>
                                          <p:spTgt spid="910"/>
                                        </p:tgtEl>
                                      </p:cBhvr>
                                    </p:animEffect>
                                  </p:childTnLst>
                                </p:cTn>
                              </p:par>
                              <p:par>
                                <p:cTn fill="hold" nodeType="with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500"/>
                                        <p:tgtEl>
                                          <p:spTgt spid="909"/>
                                        </p:tgtEl>
                                      </p:cBhvr>
                                    </p:animEffect>
                                  </p:childTnLst>
                                </p:cTn>
                              </p:par>
                              <p:par>
                                <p:cTn fill="hold" nodeType="withEffect" presetClass="entr" presetID="10" presetSubtype="0">
                                  <p:stCondLst>
                                    <p:cond delay="0"/>
                                  </p:stCondLst>
                                  <p:childTnLst>
                                    <p:set>
                                      <p:cBhvr>
                                        <p:cTn dur="1" fill="hold">
                                          <p:stCondLst>
                                            <p:cond delay="0"/>
                                          </p:stCondLst>
                                        </p:cTn>
                                        <p:tgtEl>
                                          <p:spTgt spid="908"/>
                                        </p:tgtEl>
                                        <p:attrNameLst>
                                          <p:attrName>style.visibility</p:attrName>
                                        </p:attrNameLst>
                                      </p:cBhvr>
                                      <p:to>
                                        <p:strVal val="visible"/>
                                      </p:to>
                                    </p:set>
                                    <p:animEffect filter="fade" transition="in">
                                      <p:cBhvr>
                                        <p:cTn dur="500"/>
                                        <p:tgtEl>
                                          <p:spTgt spid="908"/>
                                        </p:tgtEl>
                                      </p:cBhvr>
                                    </p:animEffect>
                                  </p:childTnLst>
                                </p:cTn>
                              </p:par>
                              <p:par>
                                <p:cTn fill="hold" nodeType="withEffect" presetClass="entr" presetID="10" presetSubtype="0">
                                  <p:stCondLst>
                                    <p:cond delay="0"/>
                                  </p:stCondLst>
                                  <p:childTnLst>
                                    <p:set>
                                      <p:cBhvr>
                                        <p:cTn dur="1" fill="hold">
                                          <p:stCondLst>
                                            <p:cond delay="0"/>
                                          </p:stCondLst>
                                        </p:cTn>
                                        <p:tgtEl>
                                          <p:spTgt spid="907"/>
                                        </p:tgtEl>
                                        <p:attrNameLst>
                                          <p:attrName>style.visibility</p:attrName>
                                        </p:attrNameLst>
                                      </p:cBhvr>
                                      <p:to>
                                        <p:strVal val="visible"/>
                                      </p:to>
                                    </p:set>
                                    <p:animEffect filter="fade" transition="in">
                                      <p:cBhvr>
                                        <p:cTn dur="500"/>
                                        <p:tgtEl>
                                          <p:spTgt spid="9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500"/>
                                        <p:tgtEl>
                                          <p:spTgt spid="912"/>
                                        </p:tgtEl>
                                      </p:cBhvr>
                                    </p:animEffect>
                                  </p:childTnLst>
                                </p:cTn>
                              </p:par>
                              <p:par>
                                <p:cTn fill="hold" nodeType="with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500"/>
                                        <p:tgtEl>
                                          <p:spTgt spid="914"/>
                                        </p:tgtEl>
                                      </p:cBhvr>
                                    </p:animEffect>
                                  </p:childTnLst>
                                </p:cTn>
                              </p:par>
                              <p:par>
                                <p:cTn fill="hold" nodeType="with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500"/>
                                        <p:tgtEl>
                                          <p:spTgt spid="916"/>
                                        </p:tgtEl>
                                      </p:cBhvr>
                                    </p:animEffect>
                                  </p:childTnLst>
                                </p:cTn>
                              </p:par>
                              <p:par>
                                <p:cTn fill="hold" nodeType="with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500"/>
                                        <p:tgtEl>
                                          <p:spTgt spid="913"/>
                                        </p:tgtEl>
                                      </p:cBhvr>
                                    </p:animEffect>
                                  </p:childTnLst>
                                </p:cTn>
                              </p:par>
                              <p:par>
                                <p:cTn fill="hold" nodeType="with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500"/>
                                        <p:tgtEl>
                                          <p:spTgt spid="917"/>
                                        </p:tgtEl>
                                      </p:cBhvr>
                                    </p:animEffect>
                                  </p:childTnLst>
                                </p:cTn>
                              </p:par>
                              <p:par>
                                <p:cTn fill="hold" nodeType="with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500"/>
                                        <p:tgtEl>
                                          <p:spTgt spid="920"/>
                                        </p:tgtEl>
                                      </p:cBhvr>
                                    </p:animEffect>
                                  </p:childTnLst>
                                </p:cTn>
                              </p:par>
                              <p:par>
                                <p:cTn fill="hold" nodeType="with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500"/>
                                        <p:tgtEl>
                                          <p:spTgt spid="919"/>
                                        </p:tgtEl>
                                      </p:cBhvr>
                                    </p:animEffect>
                                  </p:childTnLst>
                                </p:cTn>
                              </p:par>
                              <p:par>
                                <p:cTn fill="hold" nodeType="with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500"/>
                                        <p:tgtEl>
                                          <p:spTgt spid="911"/>
                                        </p:tgtEl>
                                      </p:cBhvr>
                                    </p:animEffect>
                                  </p:childTnLst>
                                </p:cTn>
                              </p:par>
                              <p:par>
                                <p:cTn fill="hold" nodeType="with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500"/>
                                        <p:tgtEl>
                                          <p:spTgt spid="918"/>
                                        </p:tgtEl>
                                      </p:cBhvr>
                                    </p:animEffect>
                                  </p:childTnLst>
                                </p:cTn>
                              </p:par>
                              <p:par>
                                <p:cTn fill="hold" nodeType="with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500"/>
                                        <p:tgtEl>
                                          <p:spTgt spid="915"/>
                                        </p:tgtEl>
                                      </p:cBhvr>
                                    </p:animEffect>
                                  </p:childTnLst>
                                </p:cTn>
                              </p:par>
                              <p:par>
                                <p:cTn fill="hold" nodeType="with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500"/>
                                        <p:tgtEl>
                                          <p:spTgt spid="921"/>
                                        </p:tgtEl>
                                      </p:cBhvr>
                                    </p:animEffect>
                                  </p:childTnLst>
                                </p:cTn>
                              </p:par>
                              <p:par>
                                <p:cTn fill="hold" nodeType="with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500"/>
                                        <p:tgtEl>
                                          <p:spTgt spid="925"/>
                                        </p:tgtEl>
                                      </p:cBhvr>
                                    </p:animEffect>
                                  </p:childTnLst>
                                </p:cTn>
                              </p:par>
                              <p:par>
                                <p:cTn fill="hold" nodeType="with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500"/>
                                        <p:tgtEl>
                                          <p:spTgt spid="924"/>
                                        </p:tgtEl>
                                      </p:cBhvr>
                                    </p:animEffect>
                                  </p:childTnLst>
                                </p:cTn>
                              </p:par>
                              <p:par>
                                <p:cTn fill="hold" nodeType="with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500"/>
                                        <p:tgtEl>
                                          <p:spTgt spid="9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500"/>
                                        <p:tgtEl>
                                          <p:spTgt spid="932"/>
                                        </p:tgtEl>
                                      </p:cBhvr>
                                    </p:animEffect>
                                  </p:childTnLst>
                                </p:cTn>
                              </p:par>
                              <p:par>
                                <p:cTn fill="hold" nodeType="with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500"/>
                                        <p:tgtEl>
                                          <p:spTgt spid="9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500"/>
                                        <p:tgtEl>
                                          <p:spTgt spid="928"/>
                                        </p:tgtEl>
                                      </p:cBhvr>
                                    </p:animEffect>
                                  </p:childTnLst>
                                </p:cTn>
                              </p:par>
                              <p:par>
                                <p:cTn fill="hold" nodeType="with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500"/>
                                        <p:tgtEl>
                                          <p:spTgt spid="929"/>
                                        </p:tgtEl>
                                      </p:cBhvr>
                                    </p:animEffect>
                                  </p:childTnLst>
                                </p:cTn>
                              </p:par>
                              <p:par>
                                <p:cTn fill="hold" nodeType="with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500"/>
                                        <p:tgtEl>
                                          <p:spTgt spid="935"/>
                                        </p:tgtEl>
                                      </p:cBhvr>
                                    </p:animEffect>
                                  </p:childTnLst>
                                </p:cTn>
                              </p:par>
                              <p:par>
                                <p:cTn fill="hold" nodeType="with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500"/>
                                        <p:tgtEl>
                                          <p:spTgt spid="927"/>
                                        </p:tgtEl>
                                      </p:cBhvr>
                                    </p:animEffect>
                                  </p:childTnLst>
                                </p:cTn>
                              </p:par>
                              <p:par>
                                <p:cTn fill="hold" nodeType="with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500"/>
                                        <p:tgtEl>
                                          <p:spTgt spid="930"/>
                                        </p:tgtEl>
                                      </p:cBhvr>
                                    </p:animEffect>
                                  </p:childTnLst>
                                </p:cTn>
                              </p:par>
                              <p:par>
                                <p:cTn fill="hold" nodeType="with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500"/>
                                        <p:tgtEl>
                                          <p:spTgt spid="923"/>
                                        </p:tgtEl>
                                      </p:cBhvr>
                                    </p:animEffect>
                                  </p:childTnLst>
                                </p:cTn>
                              </p:par>
                              <p:par>
                                <p:cTn fill="hold" nodeType="with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500"/>
                                        <p:tgtEl>
                                          <p:spTgt spid="9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500"/>
                                        <p:tgtEl>
                                          <p:spTgt spid="934"/>
                                        </p:tgtEl>
                                      </p:cBhvr>
                                    </p:animEffect>
                                  </p:childTnLst>
                                </p:cTn>
                              </p:par>
                              <p:par>
                                <p:cTn fill="hold" nodeType="with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500"/>
                                        <p:tgtEl>
                                          <p:spTgt spid="9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500"/>
                                        <p:tgtEl>
                                          <p:spTgt spid="9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3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rebuchet MS"/>
              <a:buNone/>
            </a:pPr>
            <a:r>
              <a:rPr lang="en-US" sz="3200"/>
              <a:t>Income Effect</a:t>
            </a:r>
            <a:endParaRPr/>
          </a:p>
        </p:txBody>
      </p:sp>
      <p:cxnSp>
        <p:nvCxnSpPr>
          <p:cNvPr id="942" name="Google Shape;942;p33"/>
          <p:cNvCxnSpPr/>
          <p:nvPr/>
        </p:nvCxnSpPr>
        <p:spPr>
          <a:xfrm>
            <a:off x="2919717" y="1879188"/>
            <a:ext cx="0" cy="4443412"/>
          </a:xfrm>
          <a:prstGeom prst="straightConnector1">
            <a:avLst/>
          </a:prstGeom>
          <a:noFill/>
          <a:ln cap="flat" cmpd="sng" w="25400">
            <a:solidFill>
              <a:schemeClr val="dk1"/>
            </a:solidFill>
            <a:prstDash val="solid"/>
            <a:round/>
            <a:headEnd len="med" w="med" type="none"/>
            <a:tailEnd len="med" w="med" type="none"/>
          </a:ln>
        </p:spPr>
      </p:cxnSp>
      <p:sp>
        <p:nvSpPr>
          <p:cNvPr id="943" name="Google Shape;943;p33"/>
          <p:cNvSpPr/>
          <p:nvPr/>
        </p:nvSpPr>
        <p:spPr>
          <a:xfrm>
            <a:off x="7790625" y="6125750"/>
            <a:ext cx="1429881" cy="612988"/>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700">
                <a:solidFill>
                  <a:schemeClr val="dk1"/>
                </a:solidFill>
                <a:latin typeface="Arial"/>
                <a:ea typeface="Arial"/>
                <a:cs typeface="Arial"/>
                <a:sym typeface="Arial"/>
              </a:rPr>
              <a:t>Food (units </a:t>
            </a:r>
            <a:endParaRPr/>
          </a:p>
          <a:p>
            <a:pPr indent="0" lvl="0" marL="0" marR="0" rtl="0" algn="r">
              <a:spcBef>
                <a:spcPts val="0"/>
              </a:spcBef>
              <a:spcAft>
                <a:spcPts val="0"/>
              </a:spcAft>
              <a:buNone/>
            </a:pPr>
            <a:r>
              <a:rPr b="1" lang="en-US" sz="1700">
                <a:solidFill>
                  <a:schemeClr val="dk1"/>
                </a:solidFill>
                <a:latin typeface="Arial"/>
                <a:ea typeface="Arial"/>
                <a:cs typeface="Arial"/>
                <a:sym typeface="Arial"/>
              </a:rPr>
              <a:t>per month)</a:t>
            </a:r>
            <a:endParaRPr/>
          </a:p>
        </p:txBody>
      </p:sp>
      <p:cxnSp>
        <p:nvCxnSpPr>
          <p:cNvPr id="944" name="Google Shape;944;p33"/>
          <p:cNvCxnSpPr/>
          <p:nvPr/>
        </p:nvCxnSpPr>
        <p:spPr>
          <a:xfrm>
            <a:off x="2914955" y="6322600"/>
            <a:ext cx="4621212" cy="0"/>
          </a:xfrm>
          <a:prstGeom prst="straightConnector1">
            <a:avLst/>
          </a:prstGeom>
          <a:noFill/>
          <a:ln cap="flat" cmpd="sng" w="25400">
            <a:solidFill>
              <a:schemeClr val="dk1"/>
            </a:solidFill>
            <a:prstDash val="solid"/>
            <a:round/>
            <a:headEnd len="med" w="med" type="none"/>
            <a:tailEnd len="med" w="med" type="none"/>
          </a:ln>
        </p:spPr>
      </p:cxnSp>
      <p:sp>
        <p:nvSpPr>
          <p:cNvPr id="945" name="Google Shape;945;p33"/>
          <p:cNvSpPr/>
          <p:nvPr/>
        </p:nvSpPr>
        <p:spPr>
          <a:xfrm>
            <a:off x="2610155" y="6355939"/>
            <a:ext cx="362280"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O</a:t>
            </a:r>
            <a:endParaRPr/>
          </a:p>
        </p:txBody>
      </p:sp>
      <p:sp>
        <p:nvSpPr>
          <p:cNvPr id="946" name="Google Shape;946;p33"/>
          <p:cNvSpPr/>
          <p:nvPr/>
        </p:nvSpPr>
        <p:spPr>
          <a:xfrm>
            <a:off x="1474369" y="1992672"/>
            <a:ext cx="1234314" cy="92076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Clothing</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(units per</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month)</a:t>
            </a:r>
            <a:endParaRPr/>
          </a:p>
        </p:txBody>
      </p:sp>
      <p:sp>
        <p:nvSpPr>
          <p:cNvPr id="947" name="Google Shape;947;p33"/>
          <p:cNvSpPr/>
          <p:nvPr/>
        </p:nvSpPr>
        <p:spPr>
          <a:xfrm>
            <a:off x="2991156" y="2395126"/>
            <a:ext cx="3540125" cy="3433763"/>
          </a:xfrm>
          <a:custGeom>
            <a:rect b="b" l="l" r="r" t="t"/>
            <a:pathLst>
              <a:path extrusionOk="0" h="2163" w="2230">
                <a:moveTo>
                  <a:pt x="0" y="0"/>
                </a:moveTo>
                <a:lnTo>
                  <a:pt x="12" y="22"/>
                </a:lnTo>
                <a:lnTo>
                  <a:pt x="29" y="55"/>
                </a:lnTo>
                <a:lnTo>
                  <a:pt x="65" y="127"/>
                </a:lnTo>
                <a:lnTo>
                  <a:pt x="106" y="210"/>
                </a:lnTo>
                <a:lnTo>
                  <a:pt x="153" y="304"/>
                </a:lnTo>
                <a:lnTo>
                  <a:pt x="200" y="398"/>
                </a:lnTo>
                <a:lnTo>
                  <a:pt x="246" y="487"/>
                </a:lnTo>
                <a:lnTo>
                  <a:pt x="293" y="569"/>
                </a:lnTo>
                <a:lnTo>
                  <a:pt x="329" y="636"/>
                </a:lnTo>
                <a:lnTo>
                  <a:pt x="358" y="686"/>
                </a:lnTo>
                <a:lnTo>
                  <a:pt x="381" y="724"/>
                </a:lnTo>
                <a:lnTo>
                  <a:pt x="399" y="752"/>
                </a:lnTo>
                <a:lnTo>
                  <a:pt x="417" y="774"/>
                </a:lnTo>
                <a:lnTo>
                  <a:pt x="434" y="802"/>
                </a:lnTo>
                <a:lnTo>
                  <a:pt x="458" y="829"/>
                </a:lnTo>
                <a:lnTo>
                  <a:pt x="493" y="863"/>
                </a:lnTo>
                <a:lnTo>
                  <a:pt x="534" y="907"/>
                </a:lnTo>
                <a:lnTo>
                  <a:pt x="587" y="968"/>
                </a:lnTo>
                <a:lnTo>
                  <a:pt x="651" y="1039"/>
                </a:lnTo>
                <a:lnTo>
                  <a:pt x="727" y="1111"/>
                </a:lnTo>
                <a:lnTo>
                  <a:pt x="804" y="1194"/>
                </a:lnTo>
                <a:lnTo>
                  <a:pt x="962" y="1355"/>
                </a:lnTo>
                <a:lnTo>
                  <a:pt x="1038" y="1432"/>
                </a:lnTo>
                <a:lnTo>
                  <a:pt x="1109" y="1498"/>
                </a:lnTo>
                <a:lnTo>
                  <a:pt x="1244" y="1615"/>
                </a:lnTo>
                <a:lnTo>
                  <a:pt x="1378" y="1720"/>
                </a:lnTo>
                <a:lnTo>
                  <a:pt x="1508" y="1814"/>
                </a:lnTo>
                <a:lnTo>
                  <a:pt x="1642" y="1902"/>
                </a:lnTo>
                <a:lnTo>
                  <a:pt x="1719" y="1941"/>
                </a:lnTo>
                <a:lnTo>
                  <a:pt x="1795" y="1980"/>
                </a:lnTo>
                <a:lnTo>
                  <a:pt x="1959" y="2051"/>
                </a:lnTo>
                <a:lnTo>
                  <a:pt x="2041" y="2085"/>
                </a:lnTo>
                <a:lnTo>
                  <a:pt x="2112" y="2112"/>
                </a:lnTo>
                <a:lnTo>
                  <a:pt x="2176" y="2140"/>
                </a:lnTo>
                <a:lnTo>
                  <a:pt x="2229" y="2162"/>
                </a:lnTo>
              </a:path>
            </a:pathLst>
          </a:custGeom>
          <a:noFill/>
          <a:ln cap="rnd" cmpd="sng" w="50800">
            <a:solidFill>
              <a:srgbClr val="9933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48" name="Google Shape;948;p33"/>
          <p:cNvSpPr/>
          <p:nvPr/>
        </p:nvSpPr>
        <p:spPr>
          <a:xfrm>
            <a:off x="2533955" y="2469739"/>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R</a:t>
            </a:r>
            <a:endParaRPr/>
          </a:p>
        </p:txBody>
      </p:sp>
      <p:sp>
        <p:nvSpPr>
          <p:cNvPr id="949" name="Google Shape;949;p33"/>
          <p:cNvSpPr/>
          <p:nvPr/>
        </p:nvSpPr>
        <p:spPr>
          <a:xfrm>
            <a:off x="2457756" y="3384139"/>
            <a:ext cx="434415"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a:t>
            </a:r>
            <a:r>
              <a:rPr b="1" baseline="-25000" i="1" lang="en-US" sz="1800">
                <a:solidFill>
                  <a:schemeClr val="dk1"/>
                </a:solidFill>
                <a:latin typeface="Arial"/>
                <a:ea typeface="Arial"/>
                <a:cs typeface="Arial"/>
                <a:sym typeface="Arial"/>
              </a:rPr>
              <a:t>1</a:t>
            </a:r>
            <a:endParaRPr/>
          </a:p>
        </p:txBody>
      </p:sp>
      <p:sp>
        <p:nvSpPr>
          <p:cNvPr id="950" name="Google Shape;950;p33"/>
          <p:cNvSpPr/>
          <p:nvPr/>
        </p:nvSpPr>
        <p:spPr>
          <a:xfrm>
            <a:off x="6382056" y="5784439"/>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1</a:t>
            </a:r>
            <a:endParaRPr/>
          </a:p>
        </p:txBody>
      </p:sp>
      <p:cxnSp>
        <p:nvCxnSpPr>
          <p:cNvPr id="951" name="Google Shape;951;p33"/>
          <p:cNvCxnSpPr/>
          <p:nvPr/>
        </p:nvCxnSpPr>
        <p:spPr>
          <a:xfrm>
            <a:off x="5524805" y="6208300"/>
            <a:ext cx="582612" cy="0"/>
          </a:xfrm>
          <a:prstGeom prst="straightConnector1">
            <a:avLst/>
          </a:prstGeom>
          <a:noFill/>
          <a:ln cap="flat" cmpd="sng" w="25400">
            <a:solidFill>
              <a:schemeClr val="dk1"/>
            </a:solidFill>
            <a:prstDash val="solid"/>
            <a:round/>
            <a:headEnd len="med" w="med" type="none"/>
            <a:tailEnd len="med" w="med" type="triangle"/>
          </a:ln>
        </p:spPr>
      </p:cxnSp>
      <p:sp>
        <p:nvSpPr>
          <p:cNvPr id="952" name="Google Shape;952;p33"/>
          <p:cNvSpPr/>
          <p:nvPr/>
        </p:nvSpPr>
        <p:spPr>
          <a:xfrm>
            <a:off x="5672684" y="1513526"/>
            <a:ext cx="2734741" cy="2551981"/>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0" lang="en-US" sz="1600">
                <a:solidFill>
                  <a:schemeClr val="dk1"/>
                </a:solidFill>
                <a:latin typeface="Arial"/>
                <a:ea typeface="Arial"/>
                <a:cs typeface="Arial"/>
                <a:sym typeface="Arial"/>
              </a:rPr>
              <a:t>Next, we can </a:t>
            </a:r>
            <a:r>
              <a:rPr b="1" lang="en-US" sz="1600">
                <a:solidFill>
                  <a:schemeClr val="dk1"/>
                </a:solidFill>
                <a:latin typeface="Arial"/>
                <a:ea typeface="Arial"/>
                <a:cs typeface="Arial"/>
                <a:sym typeface="Arial"/>
              </a:rPr>
              <a:t>subtract</a:t>
            </a:r>
            <a:r>
              <a:rPr b="0"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the substitution effect</a:t>
            </a:r>
            <a:r>
              <a:rPr b="0" lang="en-US" sz="1600">
                <a:solidFill>
                  <a:schemeClr val="dk1"/>
                </a:solidFill>
                <a:latin typeface="Arial"/>
                <a:ea typeface="Arial"/>
                <a:cs typeface="Arial"/>
                <a:sym typeface="Arial"/>
              </a:rPr>
              <a:t> from </a:t>
            </a:r>
            <a:r>
              <a:rPr b="1" lang="en-US" sz="1600">
                <a:solidFill>
                  <a:schemeClr val="dk1"/>
                </a:solidFill>
                <a:latin typeface="Arial"/>
                <a:ea typeface="Arial"/>
                <a:cs typeface="Arial"/>
                <a:sym typeface="Arial"/>
              </a:rPr>
              <a:t>the total effect</a:t>
            </a:r>
            <a:r>
              <a:rPr b="0" lang="en-US" sz="1600">
                <a:solidFill>
                  <a:schemeClr val="dk1"/>
                </a:solidFill>
                <a:latin typeface="Arial"/>
                <a:ea typeface="Arial"/>
                <a:cs typeface="Arial"/>
                <a:sym typeface="Arial"/>
              </a:rPr>
              <a:t> to get </a:t>
            </a:r>
            <a:r>
              <a:rPr b="1" lang="en-US" sz="1600">
                <a:solidFill>
                  <a:schemeClr val="dk1"/>
                </a:solidFill>
                <a:latin typeface="Arial"/>
                <a:ea typeface="Arial"/>
                <a:cs typeface="Arial"/>
                <a:sym typeface="Arial"/>
              </a:rPr>
              <a:t>the income effect</a:t>
            </a:r>
            <a:r>
              <a:rPr b="0" lang="en-US" sz="16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b="0"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The income effect, </a:t>
            </a:r>
            <a:r>
              <a:rPr b="1" i="1" lang="en-US" sz="1600">
                <a:solidFill>
                  <a:schemeClr val="dk1"/>
                </a:solidFill>
                <a:latin typeface="Arial"/>
                <a:ea typeface="Arial"/>
                <a:cs typeface="Arial"/>
                <a:sym typeface="Arial"/>
              </a:rPr>
              <a:t>EF</a:t>
            </a:r>
            <a:r>
              <a:rPr b="1" baseline="-25000" i="1" lang="en-US" sz="1600">
                <a:solidFill>
                  <a:schemeClr val="dk1"/>
                </a:solidFill>
                <a:latin typeface="Arial"/>
                <a:ea typeface="Arial"/>
                <a:cs typeface="Arial"/>
                <a:sym typeface="Arial"/>
              </a:rPr>
              <a:t>2</a:t>
            </a:r>
            <a:r>
              <a:rPr b="1" i="1"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 from </a:t>
            </a:r>
            <a:r>
              <a:rPr b="1" i="1" lang="en-US" sz="1600">
                <a:solidFill>
                  <a:schemeClr val="dk1"/>
                </a:solidFill>
                <a:latin typeface="Arial"/>
                <a:ea typeface="Arial"/>
                <a:cs typeface="Arial"/>
                <a:sym typeface="Arial"/>
              </a:rPr>
              <a:t>D </a:t>
            </a:r>
            <a:r>
              <a:rPr b="1" lang="en-US" sz="1600">
                <a:solidFill>
                  <a:schemeClr val="dk1"/>
                </a:solidFill>
                <a:latin typeface="Arial"/>
                <a:ea typeface="Arial"/>
                <a:cs typeface="Arial"/>
                <a:sym typeface="Arial"/>
              </a:rPr>
              <a:t>to</a:t>
            </a:r>
            <a:r>
              <a:rPr b="1" i="1" lang="en-US" sz="1600">
                <a:solidFill>
                  <a:schemeClr val="dk1"/>
                </a:solidFill>
                <a:latin typeface="Arial"/>
                <a:ea typeface="Arial"/>
                <a:cs typeface="Arial"/>
                <a:sym typeface="Arial"/>
              </a:rPr>
              <a:t> B</a:t>
            </a:r>
            <a:r>
              <a:rPr b="1" lang="en-US" sz="1600">
                <a:solidFill>
                  <a:schemeClr val="dk1"/>
                </a:solidFill>
                <a:latin typeface="Arial"/>
                <a:ea typeface="Arial"/>
                <a:cs typeface="Arial"/>
                <a:sym typeface="Arial"/>
              </a:rPr>
              <a:t>) keeps relative prices constant but increases purchasing power.</a:t>
            </a:r>
            <a:endParaRPr/>
          </a:p>
        </p:txBody>
      </p:sp>
      <p:sp>
        <p:nvSpPr>
          <p:cNvPr id="953" name="Google Shape;953;p33"/>
          <p:cNvSpPr/>
          <p:nvPr/>
        </p:nvSpPr>
        <p:spPr>
          <a:xfrm>
            <a:off x="6267756" y="6552788"/>
            <a:ext cx="1356141" cy="305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Income Effect</a:t>
            </a:r>
            <a:endParaRPr/>
          </a:p>
        </p:txBody>
      </p:sp>
      <p:cxnSp>
        <p:nvCxnSpPr>
          <p:cNvPr id="954" name="Google Shape;954;p33"/>
          <p:cNvCxnSpPr/>
          <p:nvPr/>
        </p:nvCxnSpPr>
        <p:spPr>
          <a:xfrm rot="10800000">
            <a:off x="5886755" y="6203539"/>
            <a:ext cx="715962" cy="479425"/>
          </a:xfrm>
          <a:prstGeom prst="straightConnector1">
            <a:avLst/>
          </a:prstGeom>
          <a:noFill/>
          <a:ln cap="flat" cmpd="sng" w="12700">
            <a:solidFill>
              <a:schemeClr val="dk1"/>
            </a:solidFill>
            <a:prstDash val="solid"/>
            <a:round/>
            <a:headEnd len="med" w="med" type="none"/>
            <a:tailEnd len="med" w="med" type="none"/>
          </a:ln>
        </p:spPr>
      </p:cxnSp>
      <p:cxnSp>
        <p:nvCxnSpPr>
          <p:cNvPr id="955" name="Google Shape;955;p33"/>
          <p:cNvCxnSpPr/>
          <p:nvPr/>
        </p:nvCxnSpPr>
        <p:spPr>
          <a:xfrm flipH="1" rot="10800000">
            <a:off x="3010205" y="5216114"/>
            <a:ext cx="2360612" cy="1587"/>
          </a:xfrm>
          <a:prstGeom prst="straightConnector1">
            <a:avLst/>
          </a:prstGeom>
          <a:noFill/>
          <a:ln cap="flat" cmpd="sng" w="25400">
            <a:solidFill>
              <a:schemeClr val="dk1"/>
            </a:solidFill>
            <a:prstDash val="dash"/>
            <a:round/>
            <a:headEnd len="med" w="med" type="none"/>
            <a:tailEnd len="med" w="med" type="none"/>
          </a:ln>
        </p:spPr>
      </p:cxnSp>
      <p:sp>
        <p:nvSpPr>
          <p:cNvPr id="956" name="Google Shape;956;p33"/>
          <p:cNvSpPr/>
          <p:nvPr/>
        </p:nvSpPr>
        <p:spPr>
          <a:xfrm>
            <a:off x="2457756" y="4984339"/>
            <a:ext cx="434415"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a:t>
            </a:r>
            <a:r>
              <a:rPr b="1" baseline="-25000" i="1" lang="en-US" sz="1800">
                <a:solidFill>
                  <a:schemeClr val="dk1"/>
                </a:solidFill>
                <a:latin typeface="Arial"/>
                <a:ea typeface="Arial"/>
                <a:cs typeface="Arial"/>
                <a:sym typeface="Arial"/>
              </a:rPr>
              <a:t>2</a:t>
            </a:r>
            <a:endParaRPr/>
          </a:p>
        </p:txBody>
      </p:sp>
      <p:sp>
        <p:nvSpPr>
          <p:cNvPr id="957" name="Google Shape;957;p33"/>
          <p:cNvSpPr/>
          <p:nvPr/>
        </p:nvSpPr>
        <p:spPr>
          <a:xfrm>
            <a:off x="5962956" y="6355939"/>
            <a:ext cx="4087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F</a:t>
            </a:r>
            <a:r>
              <a:rPr b="1" baseline="-25000" i="1" lang="en-US" sz="1800">
                <a:solidFill>
                  <a:schemeClr val="dk1"/>
                </a:solidFill>
                <a:latin typeface="Arial"/>
                <a:ea typeface="Arial"/>
                <a:cs typeface="Arial"/>
                <a:sym typeface="Arial"/>
              </a:rPr>
              <a:t>2</a:t>
            </a:r>
            <a:endParaRPr/>
          </a:p>
        </p:txBody>
      </p:sp>
      <p:sp>
        <p:nvSpPr>
          <p:cNvPr id="958" name="Google Shape;958;p33"/>
          <p:cNvSpPr/>
          <p:nvPr/>
        </p:nvSpPr>
        <p:spPr>
          <a:xfrm>
            <a:off x="7334555" y="6355939"/>
            <a:ext cx="323808"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T</a:t>
            </a:r>
            <a:endParaRPr/>
          </a:p>
        </p:txBody>
      </p:sp>
      <p:cxnSp>
        <p:nvCxnSpPr>
          <p:cNvPr id="959" name="Google Shape;959;p33"/>
          <p:cNvCxnSpPr/>
          <p:nvPr/>
        </p:nvCxnSpPr>
        <p:spPr>
          <a:xfrm>
            <a:off x="2946705" y="2730088"/>
            <a:ext cx="4519612" cy="3529012"/>
          </a:xfrm>
          <a:prstGeom prst="straightConnector1">
            <a:avLst/>
          </a:prstGeom>
          <a:noFill/>
          <a:ln cap="flat" cmpd="sng" w="50800">
            <a:solidFill>
              <a:srgbClr val="0033CC"/>
            </a:solidFill>
            <a:prstDash val="dash"/>
            <a:round/>
            <a:headEnd len="med" w="med" type="none"/>
            <a:tailEnd len="med" w="med" type="none"/>
          </a:ln>
        </p:spPr>
      </p:cxnSp>
      <p:sp>
        <p:nvSpPr>
          <p:cNvPr id="960" name="Google Shape;960;p33"/>
          <p:cNvSpPr/>
          <p:nvPr/>
        </p:nvSpPr>
        <p:spPr>
          <a:xfrm>
            <a:off x="5124755" y="3768313"/>
            <a:ext cx="3003550" cy="2138362"/>
          </a:xfrm>
          <a:custGeom>
            <a:rect b="b" l="l" r="r" t="t"/>
            <a:pathLst>
              <a:path extrusionOk="0" h="1347" w="1892">
                <a:moveTo>
                  <a:pt x="0" y="0"/>
                </a:moveTo>
                <a:lnTo>
                  <a:pt x="15" y="23"/>
                </a:lnTo>
                <a:lnTo>
                  <a:pt x="30" y="56"/>
                </a:lnTo>
                <a:lnTo>
                  <a:pt x="75" y="129"/>
                </a:lnTo>
                <a:lnTo>
                  <a:pt x="119" y="219"/>
                </a:lnTo>
                <a:lnTo>
                  <a:pt x="172" y="314"/>
                </a:lnTo>
                <a:lnTo>
                  <a:pt x="232" y="415"/>
                </a:lnTo>
                <a:lnTo>
                  <a:pt x="291" y="510"/>
                </a:lnTo>
                <a:lnTo>
                  <a:pt x="344" y="600"/>
                </a:lnTo>
                <a:lnTo>
                  <a:pt x="403" y="673"/>
                </a:lnTo>
                <a:lnTo>
                  <a:pt x="456" y="735"/>
                </a:lnTo>
                <a:lnTo>
                  <a:pt x="501" y="791"/>
                </a:lnTo>
                <a:lnTo>
                  <a:pt x="598" y="886"/>
                </a:lnTo>
                <a:lnTo>
                  <a:pt x="658" y="925"/>
                </a:lnTo>
                <a:lnTo>
                  <a:pt x="717" y="965"/>
                </a:lnTo>
                <a:lnTo>
                  <a:pt x="792" y="1010"/>
                </a:lnTo>
                <a:lnTo>
                  <a:pt x="874" y="1049"/>
                </a:lnTo>
                <a:lnTo>
                  <a:pt x="979" y="1094"/>
                </a:lnTo>
                <a:lnTo>
                  <a:pt x="1106" y="1133"/>
                </a:lnTo>
                <a:lnTo>
                  <a:pt x="1248" y="1178"/>
                </a:lnTo>
                <a:lnTo>
                  <a:pt x="1398" y="1217"/>
                </a:lnTo>
                <a:lnTo>
                  <a:pt x="1540" y="1256"/>
                </a:lnTo>
                <a:lnTo>
                  <a:pt x="1682" y="1290"/>
                </a:lnTo>
                <a:lnTo>
                  <a:pt x="1801" y="1318"/>
                </a:lnTo>
                <a:lnTo>
                  <a:pt x="1846" y="1335"/>
                </a:lnTo>
                <a:lnTo>
                  <a:pt x="1891" y="1346"/>
                </a:lnTo>
              </a:path>
            </a:pathLst>
          </a:custGeom>
          <a:noFill/>
          <a:ln cap="rnd" cmpd="sng" w="50800">
            <a:solidFill>
              <a:srgbClr val="CC6600"/>
            </a:solidFill>
            <a:prstDash val="dash"/>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61" name="Google Shape;961;p33"/>
          <p:cNvSpPr/>
          <p:nvPr/>
        </p:nvSpPr>
        <p:spPr>
          <a:xfrm>
            <a:off x="6043917" y="5141500"/>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cxnSp>
        <p:nvCxnSpPr>
          <p:cNvPr id="962" name="Google Shape;962;p33"/>
          <p:cNvCxnSpPr/>
          <p:nvPr/>
        </p:nvCxnSpPr>
        <p:spPr>
          <a:xfrm>
            <a:off x="6120117" y="5231988"/>
            <a:ext cx="0" cy="1116012"/>
          </a:xfrm>
          <a:prstGeom prst="straightConnector1">
            <a:avLst/>
          </a:prstGeom>
          <a:noFill/>
          <a:ln cap="flat" cmpd="sng" w="25400">
            <a:solidFill>
              <a:schemeClr val="dk1"/>
            </a:solidFill>
            <a:prstDash val="dash"/>
            <a:round/>
            <a:headEnd len="med" w="med" type="none"/>
            <a:tailEnd len="med" w="med" type="none"/>
          </a:ln>
        </p:spPr>
      </p:cxnSp>
      <p:sp>
        <p:nvSpPr>
          <p:cNvPr id="963" name="Google Shape;963;p33"/>
          <p:cNvSpPr/>
          <p:nvPr/>
        </p:nvSpPr>
        <p:spPr>
          <a:xfrm>
            <a:off x="7944156" y="5441539"/>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2</a:t>
            </a:r>
            <a:endParaRPr/>
          </a:p>
        </p:txBody>
      </p:sp>
      <p:sp>
        <p:nvSpPr>
          <p:cNvPr id="964" name="Google Shape;964;p33"/>
          <p:cNvSpPr/>
          <p:nvPr/>
        </p:nvSpPr>
        <p:spPr>
          <a:xfrm>
            <a:off x="6191555" y="4831939"/>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B</a:t>
            </a:r>
            <a:endParaRPr/>
          </a:p>
        </p:txBody>
      </p:sp>
      <p:cxnSp>
        <p:nvCxnSpPr>
          <p:cNvPr id="965" name="Google Shape;965;p33"/>
          <p:cNvCxnSpPr/>
          <p:nvPr/>
        </p:nvCxnSpPr>
        <p:spPr>
          <a:xfrm>
            <a:off x="5358117" y="5384388"/>
            <a:ext cx="0" cy="963612"/>
          </a:xfrm>
          <a:prstGeom prst="straightConnector1">
            <a:avLst/>
          </a:prstGeom>
          <a:noFill/>
          <a:ln cap="flat" cmpd="sng" w="25400">
            <a:solidFill>
              <a:schemeClr val="dk1"/>
            </a:solidFill>
            <a:prstDash val="dash"/>
            <a:round/>
            <a:headEnd len="med" w="med" type="none"/>
            <a:tailEnd len="med" w="med" type="none"/>
          </a:ln>
        </p:spPr>
      </p:cxnSp>
      <p:cxnSp>
        <p:nvCxnSpPr>
          <p:cNvPr id="966" name="Google Shape;966;p33"/>
          <p:cNvCxnSpPr/>
          <p:nvPr/>
        </p:nvCxnSpPr>
        <p:spPr>
          <a:xfrm>
            <a:off x="2946705" y="3415888"/>
            <a:ext cx="3757612" cy="2919412"/>
          </a:xfrm>
          <a:prstGeom prst="straightConnector1">
            <a:avLst/>
          </a:prstGeom>
          <a:noFill/>
          <a:ln cap="flat" cmpd="sng" w="50800">
            <a:solidFill>
              <a:schemeClr val="hlink"/>
            </a:solidFill>
            <a:prstDash val="solid"/>
            <a:round/>
            <a:headEnd len="med" w="med" type="none"/>
            <a:tailEnd len="med" w="med" type="none"/>
          </a:ln>
        </p:spPr>
      </p:cxnSp>
      <p:sp>
        <p:nvSpPr>
          <p:cNvPr id="967" name="Google Shape;967;p33"/>
          <p:cNvSpPr/>
          <p:nvPr/>
        </p:nvSpPr>
        <p:spPr>
          <a:xfrm>
            <a:off x="5281917" y="5141500"/>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968" name="Google Shape;968;p33"/>
          <p:cNvSpPr/>
          <p:nvPr/>
        </p:nvSpPr>
        <p:spPr>
          <a:xfrm>
            <a:off x="5124755" y="6355939"/>
            <a:ext cx="336632"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E</a:t>
            </a:r>
            <a:endParaRPr/>
          </a:p>
        </p:txBody>
      </p:sp>
      <p:sp>
        <p:nvSpPr>
          <p:cNvPr id="969" name="Google Shape;969;p33"/>
          <p:cNvSpPr/>
          <p:nvPr/>
        </p:nvSpPr>
        <p:spPr>
          <a:xfrm>
            <a:off x="5277155" y="4755739"/>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D</a:t>
            </a:r>
            <a:endParaRPr/>
          </a:p>
        </p:txBody>
      </p:sp>
      <p:cxnSp>
        <p:nvCxnSpPr>
          <p:cNvPr id="970" name="Google Shape;970;p33"/>
          <p:cNvCxnSpPr/>
          <p:nvPr/>
        </p:nvCxnSpPr>
        <p:spPr>
          <a:xfrm flipH="1" rot="10800000">
            <a:off x="5358117" y="5198650"/>
            <a:ext cx="761998" cy="14345"/>
          </a:xfrm>
          <a:prstGeom prst="straightConnector1">
            <a:avLst/>
          </a:prstGeom>
          <a:noFill/>
          <a:ln cap="flat" cmpd="sng" w="25400">
            <a:solidFill>
              <a:schemeClr val="dk1"/>
            </a:solidFill>
            <a:prstDash val="dash"/>
            <a:round/>
            <a:headEnd len="med" w="med" type="none"/>
            <a:tailEnd len="med" w="med" type="none"/>
          </a:ln>
        </p:spPr>
      </p:cxnSp>
      <p:sp>
        <p:nvSpPr>
          <p:cNvPr id="971" name="Google Shape;971;p33"/>
          <p:cNvSpPr txBox="1"/>
          <p:nvPr>
            <p:ph idx="12" type="sldNum"/>
          </p:nvPr>
        </p:nvSpPr>
        <p:spPr>
          <a:xfrm>
            <a:off x="6100864" y="6380167"/>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500"/>
                                        <p:tgtEl>
                                          <p:spTgt spid="942"/>
                                        </p:tgtEl>
                                      </p:cBhvr>
                                    </p:animEffect>
                                  </p:childTnLst>
                                </p:cTn>
                              </p:par>
                              <p:par>
                                <p:cTn fill="hold" nodeType="withEffect" presetClass="entr" presetID="10" presetSubtype="0">
                                  <p:stCondLst>
                                    <p:cond delay="0"/>
                                  </p:stCondLst>
                                  <p:childTnLst>
                                    <p:set>
                                      <p:cBhvr>
                                        <p:cTn dur="1" fill="hold">
                                          <p:stCondLst>
                                            <p:cond delay="0"/>
                                          </p:stCondLst>
                                        </p:cTn>
                                        <p:tgtEl>
                                          <p:spTgt spid="946"/>
                                        </p:tgtEl>
                                        <p:attrNameLst>
                                          <p:attrName>style.visibility</p:attrName>
                                        </p:attrNameLst>
                                      </p:cBhvr>
                                      <p:to>
                                        <p:strVal val="visible"/>
                                      </p:to>
                                    </p:set>
                                    <p:animEffect filter="fade" transition="in">
                                      <p:cBhvr>
                                        <p:cTn dur="500"/>
                                        <p:tgtEl>
                                          <p:spTgt spid="946"/>
                                        </p:tgtEl>
                                      </p:cBhvr>
                                    </p:animEffect>
                                  </p:childTnLst>
                                </p:cTn>
                              </p:par>
                              <p:par>
                                <p:cTn fill="hold" nodeType="withEffect" presetClass="entr" presetID="10" presetSubtype="0">
                                  <p:stCondLst>
                                    <p:cond delay="0"/>
                                  </p:stCondLst>
                                  <p:childTnLst>
                                    <p:set>
                                      <p:cBhvr>
                                        <p:cTn dur="1" fill="hold">
                                          <p:stCondLst>
                                            <p:cond delay="0"/>
                                          </p:stCondLst>
                                        </p:cTn>
                                        <p:tgtEl>
                                          <p:spTgt spid="945"/>
                                        </p:tgtEl>
                                        <p:attrNameLst>
                                          <p:attrName>style.visibility</p:attrName>
                                        </p:attrNameLst>
                                      </p:cBhvr>
                                      <p:to>
                                        <p:strVal val="visible"/>
                                      </p:to>
                                    </p:set>
                                    <p:animEffect filter="fade" transition="in">
                                      <p:cBhvr>
                                        <p:cTn dur="500"/>
                                        <p:tgtEl>
                                          <p:spTgt spid="945"/>
                                        </p:tgtEl>
                                      </p:cBhvr>
                                    </p:animEffect>
                                  </p:childTnLst>
                                </p:cTn>
                              </p:par>
                              <p:par>
                                <p:cTn fill="hold" nodeType="withEffect" presetClass="entr" presetID="10" presetSubtype="0">
                                  <p:stCondLst>
                                    <p:cond delay="0"/>
                                  </p:stCondLst>
                                  <p:childTnLst>
                                    <p:set>
                                      <p:cBhvr>
                                        <p:cTn dur="1" fill="hold">
                                          <p:stCondLst>
                                            <p:cond delay="0"/>
                                          </p:stCondLst>
                                        </p:cTn>
                                        <p:tgtEl>
                                          <p:spTgt spid="944"/>
                                        </p:tgtEl>
                                        <p:attrNameLst>
                                          <p:attrName>style.visibility</p:attrName>
                                        </p:attrNameLst>
                                      </p:cBhvr>
                                      <p:to>
                                        <p:strVal val="visible"/>
                                      </p:to>
                                    </p:set>
                                    <p:animEffect filter="fade" transition="in">
                                      <p:cBhvr>
                                        <p:cTn dur="500"/>
                                        <p:tgtEl>
                                          <p:spTgt spid="944"/>
                                        </p:tgtEl>
                                      </p:cBhvr>
                                    </p:animEffect>
                                  </p:childTnLst>
                                </p:cTn>
                              </p:par>
                              <p:par>
                                <p:cTn fill="hold" nodeType="with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500"/>
                                        <p:tgtEl>
                                          <p:spTgt spid="943"/>
                                        </p:tgtEl>
                                      </p:cBhvr>
                                    </p:animEffect>
                                  </p:childTnLst>
                                </p:cTn>
                              </p:par>
                              <p:par>
                                <p:cTn fill="hold" nodeType="with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500"/>
                                        <p:tgtEl>
                                          <p:spTgt spid="948"/>
                                        </p:tgtEl>
                                      </p:cBhvr>
                                    </p:animEffect>
                                  </p:childTnLst>
                                </p:cTn>
                              </p:par>
                              <p:par>
                                <p:cTn fill="hold" nodeType="withEffect" presetClass="entr" presetID="10" presetSubtype="0">
                                  <p:stCondLst>
                                    <p:cond delay="0"/>
                                  </p:stCondLst>
                                  <p:childTnLst>
                                    <p:set>
                                      <p:cBhvr>
                                        <p:cTn dur="1" fill="hold">
                                          <p:stCondLst>
                                            <p:cond delay="0"/>
                                          </p:stCondLst>
                                        </p:cTn>
                                        <p:tgtEl>
                                          <p:spTgt spid="947"/>
                                        </p:tgtEl>
                                        <p:attrNameLst>
                                          <p:attrName>style.visibility</p:attrName>
                                        </p:attrNameLst>
                                      </p:cBhvr>
                                      <p:to>
                                        <p:strVal val="visible"/>
                                      </p:to>
                                    </p:set>
                                    <p:animEffect filter="fade" transition="in">
                                      <p:cBhvr>
                                        <p:cTn dur="500"/>
                                        <p:tgtEl>
                                          <p:spTgt spid="947"/>
                                        </p:tgtEl>
                                      </p:cBhvr>
                                    </p:animEffect>
                                  </p:childTnLst>
                                </p:cTn>
                              </p:par>
                              <p:par>
                                <p:cTn fill="hold" nodeType="with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500"/>
                                        <p:tgtEl>
                                          <p:spTgt spid="949"/>
                                        </p:tgtEl>
                                      </p:cBhvr>
                                    </p:animEffect>
                                  </p:childTnLst>
                                </p:cTn>
                              </p:par>
                              <p:par>
                                <p:cTn fill="hold" nodeType="with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500"/>
                                        <p:tgtEl>
                                          <p:spTgt spid="9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500"/>
                                        <p:tgtEl>
                                          <p:spTgt spid="959"/>
                                        </p:tgtEl>
                                      </p:cBhvr>
                                    </p:animEffect>
                                  </p:childTnLst>
                                </p:cTn>
                              </p:par>
                              <p:par>
                                <p:cTn fill="hold" nodeType="withEffect" presetClass="entr" presetID="10" presetSubtype="0">
                                  <p:stCondLst>
                                    <p:cond delay="0"/>
                                  </p:stCondLst>
                                  <p:childTnLst>
                                    <p:set>
                                      <p:cBhvr>
                                        <p:cTn dur="1" fill="hold">
                                          <p:stCondLst>
                                            <p:cond delay="0"/>
                                          </p:stCondLst>
                                        </p:cTn>
                                        <p:tgtEl>
                                          <p:spTgt spid="958"/>
                                        </p:tgtEl>
                                        <p:attrNameLst>
                                          <p:attrName>style.visibility</p:attrName>
                                        </p:attrNameLst>
                                      </p:cBhvr>
                                      <p:to>
                                        <p:strVal val="visible"/>
                                      </p:to>
                                    </p:set>
                                    <p:animEffect filter="fade" transition="in">
                                      <p:cBhvr>
                                        <p:cTn dur="500"/>
                                        <p:tgtEl>
                                          <p:spTgt spid="9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500"/>
                                        <p:tgtEl>
                                          <p:spTgt spid="960"/>
                                        </p:tgtEl>
                                      </p:cBhvr>
                                    </p:animEffect>
                                  </p:childTnLst>
                                </p:cTn>
                              </p:par>
                              <p:par>
                                <p:cTn fill="hold" nodeType="with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500"/>
                                        <p:tgtEl>
                                          <p:spTgt spid="961"/>
                                        </p:tgtEl>
                                      </p:cBhvr>
                                    </p:animEffect>
                                  </p:childTnLst>
                                </p:cTn>
                              </p:par>
                              <p:par>
                                <p:cTn fill="hold" nodeType="withEffect" presetClass="entr" presetID="10" presetSubtype="0">
                                  <p:stCondLst>
                                    <p:cond delay="0"/>
                                  </p:stCondLst>
                                  <p:childTnLst>
                                    <p:set>
                                      <p:cBhvr>
                                        <p:cTn dur="1" fill="hold">
                                          <p:stCondLst>
                                            <p:cond delay="0"/>
                                          </p:stCondLst>
                                        </p:cTn>
                                        <p:tgtEl>
                                          <p:spTgt spid="964"/>
                                        </p:tgtEl>
                                        <p:attrNameLst>
                                          <p:attrName>style.visibility</p:attrName>
                                        </p:attrNameLst>
                                      </p:cBhvr>
                                      <p:to>
                                        <p:strVal val="visible"/>
                                      </p:to>
                                    </p:set>
                                    <p:animEffect filter="fade" transition="in">
                                      <p:cBhvr>
                                        <p:cTn dur="500"/>
                                        <p:tgtEl>
                                          <p:spTgt spid="964"/>
                                        </p:tgtEl>
                                      </p:cBhvr>
                                    </p:animEffect>
                                  </p:childTnLst>
                                </p:cTn>
                              </p:par>
                              <p:par>
                                <p:cTn fill="hold" nodeType="with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500"/>
                                        <p:tgtEl>
                                          <p:spTgt spid="962"/>
                                        </p:tgtEl>
                                      </p:cBhvr>
                                    </p:animEffect>
                                  </p:childTnLst>
                                </p:cTn>
                              </p:par>
                              <p:par>
                                <p:cTn fill="hold" nodeType="withEffect" presetClass="entr" presetID="10" presetSubtype="0">
                                  <p:stCondLst>
                                    <p:cond delay="0"/>
                                  </p:stCondLst>
                                  <p:childTnLst>
                                    <p:set>
                                      <p:cBhvr>
                                        <p:cTn dur="1" fill="hold">
                                          <p:stCondLst>
                                            <p:cond delay="0"/>
                                          </p:stCondLst>
                                        </p:cTn>
                                        <p:tgtEl>
                                          <p:spTgt spid="957"/>
                                        </p:tgtEl>
                                        <p:attrNameLst>
                                          <p:attrName>style.visibility</p:attrName>
                                        </p:attrNameLst>
                                      </p:cBhvr>
                                      <p:to>
                                        <p:strVal val="visible"/>
                                      </p:to>
                                    </p:set>
                                    <p:animEffect filter="fade" transition="in">
                                      <p:cBhvr>
                                        <p:cTn dur="500"/>
                                        <p:tgtEl>
                                          <p:spTgt spid="957"/>
                                        </p:tgtEl>
                                      </p:cBhvr>
                                    </p:animEffect>
                                  </p:childTnLst>
                                </p:cTn>
                              </p:par>
                              <p:par>
                                <p:cTn fill="hold" nodeType="with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500"/>
                                        <p:tgtEl>
                                          <p:spTgt spid="9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6"/>
                                        </p:tgtEl>
                                        <p:attrNameLst>
                                          <p:attrName>style.visibility</p:attrName>
                                        </p:attrNameLst>
                                      </p:cBhvr>
                                      <p:to>
                                        <p:strVal val="visible"/>
                                      </p:to>
                                    </p:set>
                                    <p:animEffect filter="fade" transition="in">
                                      <p:cBhvr>
                                        <p:cTn dur="500"/>
                                        <p:tgtEl>
                                          <p:spTgt spid="966"/>
                                        </p:tgtEl>
                                      </p:cBhvr>
                                    </p:animEffect>
                                  </p:childTnLst>
                                </p:cTn>
                              </p:par>
                              <p:par>
                                <p:cTn fill="hold" nodeType="with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500"/>
                                        <p:tgtEl>
                                          <p:spTgt spid="967"/>
                                        </p:tgtEl>
                                      </p:cBhvr>
                                    </p:animEffect>
                                  </p:childTnLst>
                                </p:cTn>
                              </p:par>
                              <p:par>
                                <p:cTn fill="hold" nodeType="withEffect" presetClass="entr" presetID="10" presetSubtype="0">
                                  <p:stCondLst>
                                    <p:cond delay="0"/>
                                  </p:stCondLst>
                                  <p:childTnLst>
                                    <p:set>
                                      <p:cBhvr>
                                        <p:cTn dur="1" fill="hold">
                                          <p:stCondLst>
                                            <p:cond delay="0"/>
                                          </p:stCondLst>
                                        </p:cTn>
                                        <p:tgtEl>
                                          <p:spTgt spid="969"/>
                                        </p:tgtEl>
                                        <p:attrNameLst>
                                          <p:attrName>style.visibility</p:attrName>
                                        </p:attrNameLst>
                                      </p:cBhvr>
                                      <p:to>
                                        <p:strVal val="visible"/>
                                      </p:to>
                                    </p:set>
                                    <p:animEffect filter="fade" transition="in">
                                      <p:cBhvr>
                                        <p:cTn dur="500"/>
                                        <p:tgtEl>
                                          <p:spTgt spid="969"/>
                                        </p:tgtEl>
                                      </p:cBhvr>
                                    </p:animEffect>
                                  </p:childTnLst>
                                </p:cTn>
                              </p:par>
                              <p:par>
                                <p:cTn fill="hold" nodeType="with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500"/>
                                        <p:tgtEl>
                                          <p:spTgt spid="965"/>
                                        </p:tgtEl>
                                      </p:cBhvr>
                                    </p:animEffect>
                                  </p:childTnLst>
                                </p:cTn>
                              </p:par>
                              <p:par>
                                <p:cTn fill="hold" nodeType="with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500"/>
                                        <p:tgtEl>
                                          <p:spTgt spid="968"/>
                                        </p:tgtEl>
                                      </p:cBhvr>
                                    </p:animEffect>
                                  </p:childTnLst>
                                </p:cTn>
                              </p:par>
                              <p:par>
                                <p:cTn fill="hold" nodeType="withEffect" presetClass="entr" presetID="10" presetSubtype="0">
                                  <p:stCondLst>
                                    <p:cond delay="0"/>
                                  </p:stCondLst>
                                  <p:childTnLst>
                                    <p:set>
                                      <p:cBhvr>
                                        <p:cTn dur="1" fill="hold">
                                          <p:stCondLst>
                                            <p:cond delay="0"/>
                                          </p:stCondLst>
                                        </p:cTn>
                                        <p:tgtEl>
                                          <p:spTgt spid="956"/>
                                        </p:tgtEl>
                                        <p:attrNameLst>
                                          <p:attrName>style.visibility</p:attrName>
                                        </p:attrNameLst>
                                      </p:cBhvr>
                                      <p:to>
                                        <p:strVal val="visible"/>
                                      </p:to>
                                    </p:set>
                                    <p:animEffect filter="fade" transition="in">
                                      <p:cBhvr>
                                        <p:cTn dur="500"/>
                                        <p:tgtEl>
                                          <p:spTgt spid="956"/>
                                        </p:tgtEl>
                                      </p:cBhvr>
                                    </p:animEffect>
                                  </p:childTnLst>
                                </p:cTn>
                              </p:par>
                              <p:par>
                                <p:cTn fill="hold" nodeType="withEffect" presetClass="entr" presetID="10" presetSubtype="0">
                                  <p:stCondLst>
                                    <p:cond delay="0"/>
                                  </p:stCondLst>
                                  <p:childTnLst>
                                    <p:set>
                                      <p:cBhvr>
                                        <p:cTn dur="1" fill="hold">
                                          <p:stCondLst>
                                            <p:cond delay="0"/>
                                          </p:stCondLst>
                                        </p:cTn>
                                        <p:tgtEl>
                                          <p:spTgt spid="955"/>
                                        </p:tgtEl>
                                        <p:attrNameLst>
                                          <p:attrName>style.visibility</p:attrName>
                                        </p:attrNameLst>
                                      </p:cBhvr>
                                      <p:to>
                                        <p:strVal val="visible"/>
                                      </p:to>
                                    </p:set>
                                    <p:animEffect filter="fade" transition="in">
                                      <p:cBhvr>
                                        <p:cTn dur="500"/>
                                        <p:tgtEl>
                                          <p:spTgt spid="9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1"/>
                                        </p:tgtEl>
                                        <p:attrNameLst>
                                          <p:attrName>style.visibility</p:attrName>
                                        </p:attrNameLst>
                                      </p:cBhvr>
                                      <p:to>
                                        <p:strVal val="visible"/>
                                      </p:to>
                                    </p:set>
                                    <p:animEffect filter="fade" transition="in">
                                      <p:cBhvr>
                                        <p:cTn dur="500"/>
                                        <p:tgtEl>
                                          <p:spTgt spid="951"/>
                                        </p:tgtEl>
                                      </p:cBhvr>
                                    </p:animEffect>
                                  </p:childTnLst>
                                </p:cTn>
                              </p:par>
                              <p:par>
                                <p:cTn fill="hold" nodeType="withEffect" presetClass="entr" presetID="10" presetSubtype="0">
                                  <p:stCondLst>
                                    <p:cond delay="0"/>
                                  </p:stCondLst>
                                  <p:childTnLst>
                                    <p:set>
                                      <p:cBhvr>
                                        <p:cTn dur="1" fill="hold">
                                          <p:stCondLst>
                                            <p:cond delay="0"/>
                                          </p:stCondLst>
                                        </p:cTn>
                                        <p:tgtEl>
                                          <p:spTgt spid="953"/>
                                        </p:tgtEl>
                                        <p:attrNameLst>
                                          <p:attrName>style.visibility</p:attrName>
                                        </p:attrNameLst>
                                      </p:cBhvr>
                                      <p:to>
                                        <p:strVal val="visible"/>
                                      </p:to>
                                    </p:set>
                                    <p:animEffect filter="fade" transition="in">
                                      <p:cBhvr>
                                        <p:cTn dur="500"/>
                                        <p:tgtEl>
                                          <p:spTgt spid="9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2"/>
                                        </p:tgtEl>
                                        <p:attrNameLst>
                                          <p:attrName>style.visibility</p:attrName>
                                        </p:attrNameLst>
                                      </p:cBhvr>
                                      <p:to>
                                        <p:strVal val="visible"/>
                                      </p:to>
                                    </p:set>
                                    <p:animEffect filter="fade" transition="in">
                                      <p:cBhvr>
                                        <p:cTn dur="500"/>
                                        <p:tgtEl>
                                          <p:spTgt spid="952"/>
                                        </p:tgtEl>
                                      </p:cBhvr>
                                    </p:animEffect>
                                  </p:childTnLst>
                                </p:cTn>
                              </p:par>
                              <p:par>
                                <p:cTn fill="hold" nodeType="with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500"/>
                                        <p:tgtEl>
                                          <p:spTgt spid="954"/>
                                        </p:tgtEl>
                                      </p:cBhvr>
                                    </p:animEffect>
                                  </p:childTnLst>
                                </p:cTn>
                              </p:par>
                              <p:par>
                                <p:cTn fill="hold" nodeType="withEffect" presetClass="entr" presetID="10" presetSubtype="0">
                                  <p:stCondLst>
                                    <p:cond delay="0"/>
                                  </p:stCondLst>
                                  <p:childTnLst>
                                    <p:set>
                                      <p:cBhvr>
                                        <p:cTn dur="1" fill="hold">
                                          <p:stCondLst>
                                            <p:cond delay="0"/>
                                          </p:stCondLst>
                                        </p:cTn>
                                        <p:tgtEl>
                                          <p:spTgt spid="970"/>
                                        </p:tgtEl>
                                        <p:attrNameLst>
                                          <p:attrName>style.visibility</p:attrName>
                                        </p:attrNameLst>
                                      </p:cBhvr>
                                      <p:to>
                                        <p:strVal val="visible"/>
                                      </p:to>
                                    </p:set>
                                    <p:animEffect filter="fade" transition="in">
                                      <p:cBhvr>
                                        <p:cTn dur="500"/>
                                        <p:tgtEl>
                                          <p:spTgt spid="9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3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rebuchet MS"/>
              <a:buNone/>
            </a:pPr>
            <a:r>
              <a:rPr lang="en-US" sz="3200"/>
              <a:t>Income Effect + Substitution Effect = Total Effect</a:t>
            </a:r>
            <a:endParaRPr/>
          </a:p>
        </p:txBody>
      </p:sp>
      <p:cxnSp>
        <p:nvCxnSpPr>
          <p:cNvPr id="977" name="Google Shape;977;p34"/>
          <p:cNvCxnSpPr/>
          <p:nvPr/>
        </p:nvCxnSpPr>
        <p:spPr>
          <a:xfrm>
            <a:off x="2958627" y="1690688"/>
            <a:ext cx="0" cy="4443412"/>
          </a:xfrm>
          <a:prstGeom prst="straightConnector1">
            <a:avLst/>
          </a:prstGeom>
          <a:noFill/>
          <a:ln cap="flat" cmpd="sng" w="25400">
            <a:solidFill>
              <a:schemeClr val="dk1"/>
            </a:solidFill>
            <a:prstDash val="solid"/>
            <a:round/>
            <a:headEnd len="med" w="med" type="none"/>
            <a:tailEnd len="med" w="med" type="none"/>
          </a:ln>
        </p:spPr>
      </p:cxnSp>
      <p:sp>
        <p:nvSpPr>
          <p:cNvPr id="978" name="Google Shape;978;p34"/>
          <p:cNvSpPr/>
          <p:nvPr/>
        </p:nvSpPr>
        <p:spPr>
          <a:xfrm>
            <a:off x="7829535" y="5937250"/>
            <a:ext cx="1429881" cy="612988"/>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700">
                <a:solidFill>
                  <a:schemeClr val="dk1"/>
                </a:solidFill>
                <a:latin typeface="Arial"/>
                <a:ea typeface="Arial"/>
                <a:cs typeface="Arial"/>
                <a:sym typeface="Arial"/>
              </a:rPr>
              <a:t>Food (units </a:t>
            </a:r>
            <a:endParaRPr/>
          </a:p>
          <a:p>
            <a:pPr indent="0" lvl="0" marL="0" marR="0" rtl="0" algn="r">
              <a:spcBef>
                <a:spcPts val="0"/>
              </a:spcBef>
              <a:spcAft>
                <a:spcPts val="0"/>
              </a:spcAft>
              <a:buNone/>
            </a:pPr>
            <a:r>
              <a:rPr b="1" lang="en-US" sz="1700">
                <a:solidFill>
                  <a:schemeClr val="dk1"/>
                </a:solidFill>
                <a:latin typeface="Arial"/>
                <a:ea typeface="Arial"/>
                <a:cs typeface="Arial"/>
                <a:sym typeface="Arial"/>
              </a:rPr>
              <a:t>per month)</a:t>
            </a:r>
            <a:endParaRPr/>
          </a:p>
        </p:txBody>
      </p:sp>
      <p:cxnSp>
        <p:nvCxnSpPr>
          <p:cNvPr id="979" name="Google Shape;979;p34"/>
          <p:cNvCxnSpPr/>
          <p:nvPr/>
        </p:nvCxnSpPr>
        <p:spPr>
          <a:xfrm>
            <a:off x="2953865" y="6134100"/>
            <a:ext cx="4621212" cy="0"/>
          </a:xfrm>
          <a:prstGeom prst="straightConnector1">
            <a:avLst/>
          </a:prstGeom>
          <a:noFill/>
          <a:ln cap="flat" cmpd="sng" w="25400">
            <a:solidFill>
              <a:schemeClr val="dk1"/>
            </a:solidFill>
            <a:prstDash val="solid"/>
            <a:round/>
            <a:headEnd len="med" w="med" type="none"/>
            <a:tailEnd len="med" w="med" type="none"/>
          </a:ln>
        </p:spPr>
      </p:cxnSp>
      <p:sp>
        <p:nvSpPr>
          <p:cNvPr id="980" name="Google Shape;980;p34"/>
          <p:cNvSpPr/>
          <p:nvPr/>
        </p:nvSpPr>
        <p:spPr>
          <a:xfrm>
            <a:off x="2649065" y="6167439"/>
            <a:ext cx="362280"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O</a:t>
            </a:r>
            <a:endParaRPr/>
          </a:p>
        </p:txBody>
      </p:sp>
      <p:sp>
        <p:nvSpPr>
          <p:cNvPr id="981" name="Google Shape;981;p34"/>
          <p:cNvSpPr/>
          <p:nvPr/>
        </p:nvSpPr>
        <p:spPr>
          <a:xfrm>
            <a:off x="1513279" y="1804172"/>
            <a:ext cx="1234314" cy="92076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Clothing</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(units per</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month)</a:t>
            </a:r>
            <a:endParaRPr/>
          </a:p>
        </p:txBody>
      </p:sp>
      <p:cxnSp>
        <p:nvCxnSpPr>
          <p:cNvPr id="982" name="Google Shape;982;p34"/>
          <p:cNvCxnSpPr/>
          <p:nvPr/>
        </p:nvCxnSpPr>
        <p:spPr>
          <a:xfrm>
            <a:off x="2972915" y="3429000"/>
            <a:ext cx="582612" cy="0"/>
          </a:xfrm>
          <a:prstGeom prst="straightConnector1">
            <a:avLst/>
          </a:prstGeom>
          <a:noFill/>
          <a:ln cap="flat" cmpd="sng" w="25400">
            <a:solidFill>
              <a:schemeClr val="dk1"/>
            </a:solidFill>
            <a:prstDash val="dash"/>
            <a:round/>
            <a:headEnd len="med" w="med" type="none"/>
            <a:tailEnd len="med" w="med" type="none"/>
          </a:ln>
        </p:spPr>
      </p:cxnSp>
      <p:sp>
        <p:nvSpPr>
          <p:cNvPr id="983" name="Google Shape;983;p34"/>
          <p:cNvSpPr/>
          <p:nvPr/>
        </p:nvSpPr>
        <p:spPr>
          <a:xfrm>
            <a:off x="2572865" y="2281239"/>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R</a:t>
            </a:r>
            <a:endParaRPr/>
          </a:p>
        </p:txBody>
      </p:sp>
      <p:sp>
        <p:nvSpPr>
          <p:cNvPr id="984" name="Google Shape;984;p34"/>
          <p:cNvSpPr/>
          <p:nvPr/>
        </p:nvSpPr>
        <p:spPr>
          <a:xfrm>
            <a:off x="3411066" y="6167439"/>
            <a:ext cx="4087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F</a:t>
            </a:r>
            <a:r>
              <a:rPr b="1" baseline="-25000" i="1" lang="en-US" sz="1800">
                <a:solidFill>
                  <a:schemeClr val="dk1"/>
                </a:solidFill>
                <a:latin typeface="Arial"/>
                <a:ea typeface="Arial"/>
                <a:cs typeface="Arial"/>
                <a:sym typeface="Arial"/>
              </a:rPr>
              <a:t>1</a:t>
            </a:r>
            <a:endParaRPr/>
          </a:p>
        </p:txBody>
      </p:sp>
      <p:sp>
        <p:nvSpPr>
          <p:cNvPr id="985" name="Google Shape;985;p34"/>
          <p:cNvSpPr/>
          <p:nvPr/>
        </p:nvSpPr>
        <p:spPr>
          <a:xfrm>
            <a:off x="5544665" y="6167439"/>
            <a:ext cx="336632"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S</a:t>
            </a:r>
            <a:endParaRPr/>
          </a:p>
        </p:txBody>
      </p:sp>
      <p:sp>
        <p:nvSpPr>
          <p:cNvPr id="986" name="Google Shape;986;p34"/>
          <p:cNvSpPr/>
          <p:nvPr/>
        </p:nvSpPr>
        <p:spPr>
          <a:xfrm>
            <a:off x="3568227" y="3352800"/>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987" name="Google Shape;987;p34"/>
          <p:cNvSpPr/>
          <p:nvPr/>
        </p:nvSpPr>
        <p:spPr>
          <a:xfrm>
            <a:off x="2496666" y="3195639"/>
            <a:ext cx="434415"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a:t>
            </a:r>
            <a:r>
              <a:rPr b="1" baseline="-25000" i="1" lang="en-US" sz="1800">
                <a:solidFill>
                  <a:schemeClr val="dk1"/>
                </a:solidFill>
                <a:latin typeface="Arial"/>
                <a:ea typeface="Arial"/>
                <a:cs typeface="Arial"/>
                <a:sym typeface="Arial"/>
              </a:rPr>
              <a:t>1</a:t>
            </a:r>
            <a:endParaRPr/>
          </a:p>
        </p:txBody>
      </p:sp>
      <p:cxnSp>
        <p:nvCxnSpPr>
          <p:cNvPr id="988" name="Google Shape;988;p34"/>
          <p:cNvCxnSpPr/>
          <p:nvPr/>
        </p:nvCxnSpPr>
        <p:spPr>
          <a:xfrm>
            <a:off x="3644427" y="3519488"/>
            <a:ext cx="0" cy="2640012"/>
          </a:xfrm>
          <a:prstGeom prst="straightConnector1">
            <a:avLst/>
          </a:prstGeom>
          <a:noFill/>
          <a:ln cap="flat" cmpd="sng" w="25400">
            <a:solidFill>
              <a:schemeClr val="dk1"/>
            </a:solidFill>
            <a:prstDash val="dash"/>
            <a:round/>
            <a:headEnd len="med" w="med" type="none"/>
            <a:tailEnd len="med" w="med" type="none"/>
          </a:ln>
        </p:spPr>
      </p:cxnSp>
      <p:sp>
        <p:nvSpPr>
          <p:cNvPr id="989" name="Google Shape;989;p34"/>
          <p:cNvSpPr/>
          <p:nvPr/>
        </p:nvSpPr>
        <p:spPr>
          <a:xfrm>
            <a:off x="3715865" y="3271839"/>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A</a:t>
            </a:r>
            <a:endParaRPr/>
          </a:p>
        </p:txBody>
      </p:sp>
      <p:sp>
        <p:nvSpPr>
          <p:cNvPr id="990" name="Google Shape;990;p34"/>
          <p:cNvSpPr/>
          <p:nvPr/>
        </p:nvSpPr>
        <p:spPr>
          <a:xfrm>
            <a:off x="6420966" y="5595939"/>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1</a:t>
            </a:r>
            <a:endParaRPr/>
          </a:p>
        </p:txBody>
      </p:sp>
      <p:cxnSp>
        <p:nvCxnSpPr>
          <p:cNvPr id="991" name="Google Shape;991;p34"/>
          <p:cNvCxnSpPr/>
          <p:nvPr/>
        </p:nvCxnSpPr>
        <p:spPr>
          <a:xfrm>
            <a:off x="5563715" y="6019800"/>
            <a:ext cx="582612" cy="0"/>
          </a:xfrm>
          <a:prstGeom prst="straightConnector1">
            <a:avLst/>
          </a:prstGeom>
          <a:noFill/>
          <a:ln cap="flat" cmpd="sng" w="25400">
            <a:solidFill>
              <a:schemeClr val="dk1"/>
            </a:solidFill>
            <a:prstDash val="solid"/>
            <a:round/>
            <a:headEnd len="med" w="med" type="none"/>
            <a:tailEnd len="med" w="med" type="triangle"/>
          </a:ln>
        </p:spPr>
      </p:cxnSp>
      <p:sp>
        <p:nvSpPr>
          <p:cNvPr id="992" name="Google Shape;992;p34"/>
          <p:cNvSpPr/>
          <p:nvPr/>
        </p:nvSpPr>
        <p:spPr>
          <a:xfrm>
            <a:off x="6306666" y="6364288"/>
            <a:ext cx="1356141" cy="305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Income Effect</a:t>
            </a:r>
            <a:endParaRPr/>
          </a:p>
        </p:txBody>
      </p:sp>
      <p:cxnSp>
        <p:nvCxnSpPr>
          <p:cNvPr id="993" name="Google Shape;993;p34"/>
          <p:cNvCxnSpPr/>
          <p:nvPr/>
        </p:nvCxnSpPr>
        <p:spPr>
          <a:xfrm rot="10800000">
            <a:off x="5925665" y="6015039"/>
            <a:ext cx="715962" cy="479425"/>
          </a:xfrm>
          <a:prstGeom prst="straightConnector1">
            <a:avLst/>
          </a:prstGeom>
          <a:noFill/>
          <a:ln cap="flat" cmpd="sng" w="12700">
            <a:solidFill>
              <a:schemeClr val="dk1"/>
            </a:solidFill>
            <a:prstDash val="solid"/>
            <a:round/>
            <a:headEnd len="med" w="med" type="none"/>
            <a:tailEnd len="med" w="med" type="none"/>
          </a:ln>
        </p:spPr>
      </p:cxnSp>
      <p:cxnSp>
        <p:nvCxnSpPr>
          <p:cNvPr id="994" name="Google Shape;994;p34"/>
          <p:cNvCxnSpPr/>
          <p:nvPr/>
        </p:nvCxnSpPr>
        <p:spPr>
          <a:xfrm flipH="1" rot="10800000">
            <a:off x="3049115" y="5027614"/>
            <a:ext cx="2360612" cy="1587"/>
          </a:xfrm>
          <a:prstGeom prst="straightConnector1">
            <a:avLst/>
          </a:prstGeom>
          <a:noFill/>
          <a:ln cap="flat" cmpd="sng" w="25400">
            <a:solidFill>
              <a:schemeClr val="dk1"/>
            </a:solidFill>
            <a:prstDash val="dash"/>
            <a:round/>
            <a:headEnd len="med" w="med" type="none"/>
            <a:tailEnd len="med" w="med" type="none"/>
          </a:ln>
        </p:spPr>
      </p:cxnSp>
      <p:sp>
        <p:nvSpPr>
          <p:cNvPr id="995" name="Google Shape;995;p34"/>
          <p:cNvSpPr/>
          <p:nvPr/>
        </p:nvSpPr>
        <p:spPr>
          <a:xfrm>
            <a:off x="2496666" y="4795839"/>
            <a:ext cx="434415"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a:t>
            </a:r>
            <a:r>
              <a:rPr b="1" baseline="-25000" i="1" lang="en-US" sz="1800">
                <a:solidFill>
                  <a:schemeClr val="dk1"/>
                </a:solidFill>
                <a:latin typeface="Arial"/>
                <a:ea typeface="Arial"/>
                <a:cs typeface="Arial"/>
                <a:sym typeface="Arial"/>
              </a:rPr>
              <a:t>2</a:t>
            </a:r>
            <a:endParaRPr/>
          </a:p>
        </p:txBody>
      </p:sp>
      <p:sp>
        <p:nvSpPr>
          <p:cNvPr id="996" name="Google Shape;996;p34"/>
          <p:cNvSpPr/>
          <p:nvPr/>
        </p:nvSpPr>
        <p:spPr>
          <a:xfrm>
            <a:off x="6001866" y="6167439"/>
            <a:ext cx="4087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F</a:t>
            </a:r>
            <a:r>
              <a:rPr b="1" baseline="-25000" i="1" lang="en-US" sz="1800">
                <a:solidFill>
                  <a:schemeClr val="dk1"/>
                </a:solidFill>
                <a:latin typeface="Arial"/>
                <a:ea typeface="Arial"/>
                <a:cs typeface="Arial"/>
                <a:sym typeface="Arial"/>
              </a:rPr>
              <a:t>2</a:t>
            </a:r>
            <a:endParaRPr/>
          </a:p>
        </p:txBody>
      </p:sp>
      <p:sp>
        <p:nvSpPr>
          <p:cNvPr id="997" name="Google Shape;997;p34"/>
          <p:cNvSpPr/>
          <p:nvPr/>
        </p:nvSpPr>
        <p:spPr>
          <a:xfrm>
            <a:off x="7373465" y="6167439"/>
            <a:ext cx="323808"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T</a:t>
            </a:r>
            <a:endParaRPr/>
          </a:p>
        </p:txBody>
      </p:sp>
      <p:sp>
        <p:nvSpPr>
          <p:cNvPr id="998" name="Google Shape;998;p34"/>
          <p:cNvSpPr/>
          <p:nvPr/>
        </p:nvSpPr>
        <p:spPr>
          <a:xfrm>
            <a:off x="6082827" y="4953000"/>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cxnSp>
        <p:nvCxnSpPr>
          <p:cNvPr id="999" name="Google Shape;999;p34"/>
          <p:cNvCxnSpPr/>
          <p:nvPr/>
        </p:nvCxnSpPr>
        <p:spPr>
          <a:xfrm>
            <a:off x="6159027" y="5043488"/>
            <a:ext cx="0" cy="1116012"/>
          </a:xfrm>
          <a:prstGeom prst="straightConnector1">
            <a:avLst/>
          </a:prstGeom>
          <a:noFill/>
          <a:ln cap="flat" cmpd="sng" w="25400">
            <a:solidFill>
              <a:schemeClr val="dk1"/>
            </a:solidFill>
            <a:prstDash val="dash"/>
            <a:round/>
            <a:headEnd len="med" w="med" type="none"/>
            <a:tailEnd len="med" w="med" type="none"/>
          </a:ln>
        </p:spPr>
      </p:cxnSp>
      <p:sp>
        <p:nvSpPr>
          <p:cNvPr id="1000" name="Google Shape;1000;p34"/>
          <p:cNvSpPr/>
          <p:nvPr/>
        </p:nvSpPr>
        <p:spPr>
          <a:xfrm>
            <a:off x="7983066" y="5253039"/>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2</a:t>
            </a:r>
            <a:endParaRPr/>
          </a:p>
        </p:txBody>
      </p:sp>
      <p:sp>
        <p:nvSpPr>
          <p:cNvPr id="1001" name="Google Shape;1001;p34"/>
          <p:cNvSpPr/>
          <p:nvPr/>
        </p:nvSpPr>
        <p:spPr>
          <a:xfrm>
            <a:off x="6230465" y="4643439"/>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B</a:t>
            </a:r>
            <a:endParaRPr/>
          </a:p>
        </p:txBody>
      </p:sp>
      <p:cxnSp>
        <p:nvCxnSpPr>
          <p:cNvPr id="1002" name="Google Shape;1002;p34"/>
          <p:cNvCxnSpPr/>
          <p:nvPr/>
        </p:nvCxnSpPr>
        <p:spPr>
          <a:xfrm>
            <a:off x="5397027" y="5195888"/>
            <a:ext cx="0" cy="963612"/>
          </a:xfrm>
          <a:prstGeom prst="straightConnector1">
            <a:avLst/>
          </a:prstGeom>
          <a:noFill/>
          <a:ln cap="flat" cmpd="sng" w="25400">
            <a:solidFill>
              <a:schemeClr val="dk1"/>
            </a:solidFill>
            <a:prstDash val="dash"/>
            <a:round/>
            <a:headEnd len="med" w="med" type="none"/>
            <a:tailEnd len="med" w="med" type="none"/>
          </a:ln>
        </p:spPr>
      </p:cxnSp>
      <p:sp>
        <p:nvSpPr>
          <p:cNvPr id="1003" name="Google Shape;1003;p34"/>
          <p:cNvSpPr/>
          <p:nvPr/>
        </p:nvSpPr>
        <p:spPr>
          <a:xfrm>
            <a:off x="5320827" y="4953000"/>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1004" name="Google Shape;1004;p34"/>
          <p:cNvSpPr/>
          <p:nvPr/>
        </p:nvSpPr>
        <p:spPr>
          <a:xfrm>
            <a:off x="5163665" y="6167439"/>
            <a:ext cx="336632"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E</a:t>
            </a:r>
            <a:endParaRPr/>
          </a:p>
        </p:txBody>
      </p:sp>
      <p:cxnSp>
        <p:nvCxnSpPr>
          <p:cNvPr id="1005" name="Google Shape;1005;p34"/>
          <p:cNvCxnSpPr/>
          <p:nvPr/>
        </p:nvCxnSpPr>
        <p:spPr>
          <a:xfrm>
            <a:off x="3734915" y="6629400"/>
            <a:ext cx="2335212" cy="0"/>
          </a:xfrm>
          <a:prstGeom prst="straightConnector1">
            <a:avLst/>
          </a:prstGeom>
          <a:noFill/>
          <a:ln cap="flat" cmpd="sng" w="25400">
            <a:solidFill>
              <a:schemeClr val="dk1"/>
            </a:solidFill>
            <a:prstDash val="solid"/>
            <a:round/>
            <a:headEnd len="med" w="med" type="none"/>
            <a:tailEnd len="med" w="med" type="triangle"/>
          </a:ln>
        </p:spPr>
      </p:cxnSp>
      <p:sp>
        <p:nvSpPr>
          <p:cNvPr id="1006" name="Google Shape;1006;p34"/>
          <p:cNvSpPr/>
          <p:nvPr/>
        </p:nvSpPr>
        <p:spPr>
          <a:xfrm>
            <a:off x="3852390" y="6305550"/>
            <a:ext cx="1142430" cy="305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Total Effect</a:t>
            </a:r>
            <a:endParaRPr/>
          </a:p>
        </p:txBody>
      </p:sp>
      <p:cxnSp>
        <p:nvCxnSpPr>
          <p:cNvPr id="1007" name="Google Shape;1007;p34"/>
          <p:cNvCxnSpPr/>
          <p:nvPr/>
        </p:nvCxnSpPr>
        <p:spPr>
          <a:xfrm>
            <a:off x="3734915" y="6019800"/>
            <a:ext cx="1573212" cy="0"/>
          </a:xfrm>
          <a:prstGeom prst="straightConnector1">
            <a:avLst/>
          </a:prstGeom>
          <a:noFill/>
          <a:ln cap="flat" cmpd="sng" w="25400">
            <a:solidFill>
              <a:schemeClr val="dk1"/>
            </a:solidFill>
            <a:prstDash val="solid"/>
            <a:round/>
            <a:headEnd len="med" w="med" type="none"/>
            <a:tailEnd len="med" w="med" type="triangle"/>
          </a:ln>
        </p:spPr>
      </p:cxnSp>
      <p:sp>
        <p:nvSpPr>
          <p:cNvPr id="1008" name="Google Shape;1008;p34"/>
          <p:cNvSpPr/>
          <p:nvPr/>
        </p:nvSpPr>
        <p:spPr>
          <a:xfrm>
            <a:off x="3639666" y="5405439"/>
            <a:ext cx="1224695" cy="52065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Substitution</a:t>
            </a:r>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Effect</a:t>
            </a:r>
            <a:endParaRPr/>
          </a:p>
        </p:txBody>
      </p:sp>
      <p:sp>
        <p:nvSpPr>
          <p:cNvPr id="1009" name="Google Shape;1009;p34"/>
          <p:cNvSpPr/>
          <p:nvPr/>
        </p:nvSpPr>
        <p:spPr>
          <a:xfrm>
            <a:off x="5316065" y="4567239"/>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D</a:t>
            </a:r>
            <a:endParaRPr/>
          </a:p>
        </p:txBody>
      </p:sp>
      <p:cxnSp>
        <p:nvCxnSpPr>
          <p:cNvPr id="1010" name="Google Shape;1010;p34"/>
          <p:cNvCxnSpPr/>
          <p:nvPr/>
        </p:nvCxnSpPr>
        <p:spPr>
          <a:xfrm flipH="1" rot="10800000">
            <a:off x="5357134" y="5020852"/>
            <a:ext cx="761998" cy="14345"/>
          </a:xfrm>
          <a:prstGeom prst="straightConnector1">
            <a:avLst/>
          </a:prstGeom>
          <a:noFill/>
          <a:ln cap="flat" cmpd="sng" w="25400">
            <a:solidFill>
              <a:schemeClr val="dk1"/>
            </a:solidFill>
            <a:prstDash val="dash"/>
            <a:round/>
            <a:headEnd len="med" w="med" type="none"/>
            <a:tailEnd len="med" w="med" type="none"/>
          </a:ln>
        </p:spPr>
      </p:cxnSp>
      <p:sp>
        <p:nvSpPr>
          <p:cNvPr id="1011" name="Google Shape;1011;p34"/>
          <p:cNvSpPr/>
          <p:nvPr/>
        </p:nvSpPr>
        <p:spPr>
          <a:xfrm>
            <a:off x="5881297" y="1566065"/>
            <a:ext cx="4702617" cy="2717012"/>
          </a:xfrm>
          <a:prstGeom prst="wedgeRoundRectCallout">
            <a:avLst>
              <a:gd fmla="val -51368" name="adj1"/>
              <a:gd fmla="val 72470" name="adj2"/>
              <a:gd fmla="val 16667" name="adj3"/>
            </a:avLst>
          </a:prstGeom>
          <a:solidFill>
            <a:srgbClr val="FF0000"/>
          </a:solidFill>
          <a:ln cap="flat" cmpd="sng" w="127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NB: In this example the income effect does not result in a change in the consumption level of clothes, because the substitution effect fully accounts for this. However, this is not generally true for all cases – there are cases where income effects also account for some of the change in consumption of the other good for which price is constant.</a:t>
            </a:r>
            <a:endParaRPr sz="1800">
              <a:solidFill>
                <a:schemeClr val="lt1"/>
              </a:solidFill>
              <a:latin typeface="Trebuchet MS"/>
              <a:ea typeface="Trebuchet MS"/>
              <a:cs typeface="Trebuchet MS"/>
              <a:sym typeface="Trebuchet MS"/>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500"/>
                                        <p:tgtEl>
                                          <p:spTgt spid="977"/>
                                        </p:tgtEl>
                                      </p:cBhvr>
                                    </p:animEffect>
                                  </p:childTnLst>
                                </p:cTn>
                              </p:par>
                              <p:par>
                                <p:cTn fill="hold" nodeType="with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500"/>
                                        <p:tgtEl>
                                          <p:spTgt spid="981"/>
                                        </p:tgtEl>
                                      </p:cBhvr>
                                    </p:animEffect>
                                  </p:childTnLst>
                                </p:cTn>
                              </p:par>
                              <p:par>
                                <p:cTn fill="hold" nodeType="with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500"/>
                                        <p:tgtEl>
                                          <p:spTgt spid="980"/>
                                        </p:tgtEl>
                                      </p:cBhvr>
                                    </p:animEffect>
                                  </p:childTnLst>
                                </p:cTn>
                              </p:par>
                              <p:par>
                                <p:cTn fill="hold" nodeType="with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500"/>
                                        <p:tgtEl>
                                          <p:spTgt spid="979"/>
                                        </p:tgtEl>
                                      </p:cBhvr>
                                    </p:animEffect>
                                  </p:childTnLst>
                                </p:cTn>
                              </p:par>
                              <p:par>
                                <p:cTn fill="hold" nodeType="withEffect" presetClass="entr" presetID="10" presetSubtype="0">
                                  <p:stCondLst>
                                    <p:cond delay="0"/>
                                  </p:stCondLst>
                                  <p:childTnLst>
                                    <p:set>
                                      <p:cBhvr>
                                        <p:cTn dur="1" fill="hold">
                                          <p:stCondLst>
                                            <p:cond delay="0"/>
                                          </p:stCondLst>
                                        </p:cTn>
                                        <p:tgtEl>
                                          <p:spTgt spid="978"/>
                                        </p:tgtEl>
                                        <p:attrNameLst>
                                          <p:attrName>style.visibility</p:attrName>
                                        </p:attrNameLst>
                                      </p:cBhvr>
                                      <p:to>
                                        <p:strVal val="visible"/>
                                      </p:to>
                                    </p:set>
                                    <p:animEffect filter="fade" transition="in">
                                      <p:cBhvr>
                                        <p:cTn dur="500"/>
                                        <p:tgtEl>
                                          <p:spTgt spid="978"/>
                                        </p:tgtEl>
                                      </p:cBhvr>
                                    </p:animEffect>
                                  </p:childTnLst>
                                </p:cTn>
                              </p:par>
                              <p:par>
                                <p:cTn fill="hold" nodeType="with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500"/>
                                        <p:tgtEl>
                                          <p:spTgt spid="983"/>
                                        </p:tgtEl>
                                      </p:cBhvr>
                                    </p:animEffect>
                                  </p:childTnLst>
                                </p:cTn>
                              </p:par>
                              <p:par>
                                <p:cTn fill="hold" nodeType="with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500"/>
                                        <p:tgtEl>
                                          <p:spTgt spid="985"/>
                                        </p:tgtEl>
                                      </p:cBhvr>
                                    </p:animEffect>
                                  </p:childTnLst>
                                </p:cTn>
                              </p:par>
                              <p:par>
                                <p:cTn fill="hold" nodeType="with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500"/>
                                        <p:tgtEl>
                                          <p:spTgt spid="986"/>
                                        </p:tgtEl>
                                      </p:cBhvr>
                                    </p:animEffect>
                                  </p:childTnLst>
                                </p:cTn>
                              </p:par>
                              <p:par>
                                <p:cTn fill="hold" nodeType="with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500"/>
                                        <p:tgtEl>
                                          <p:spTgt spid="989"/>
                                        </p:tgtEl>
                                      </p:cBhvr>
                                    </p:animEffect>
                                  </p:childTnLst>
                                </p:cTn>
                              </p:par>
                              <p:par>
                                <p:cTn fill="hold" nodeType="with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500"/>
                                        <p:tgtEl>
                                          <p:spTgt spid="988"/>
                                        </p:tgtEl>
                                      </p:cBhvr>
                                    </p:animEffect>
                                  </p:childTnLst>
                                </p:cTn>
                              </p:par>
                              <p:par>
                                <p:cTn fill="hold" nodeType="withEffect" presetClass="entr" presetID="10" presetSubtype="0">
                                  <p:stCondLst>
                                    <p:cond delay="0"/>
                                  </p:stCondLst>
                                  <p:childTnLst>
                                    <p:set>
                                      <p:cBhvr>
                                        <p:cTn dur="1" fill="hold">
                                          <p:stCondLst>
                                            <p:cond delay="0"/>
                                          </p:stCondLst>
                                        </p:cTn>
                                        <p:tgtEl>
                                          <p:spTgt spid="982"/>
                                        </p:tgtEl>
                                        <p:attrNameLst>
                                          <p:attrName>style.visibility</p:attrName>
                                        </p:attrNameLst>
                                      </p:cBhvr>
                                      <p:to>
                                        <p:strVal val="visible"/>
                                      </p:to>
                                    </p:set>
                                    <p:animEffect filter="fade" transition="in">
                                      <p:cBhvr>
                                        <p:cTn dur="500"/>
                                        <p:tgtEl>
                                          <p:spTgt spid="982"/>
                                        </p:tgtEl>
                                      </p:cBhvr>
                                    </p:animEffect>
                                  </p:childTnLst>
                                </p:cTn>
                              </p:par>
                              <p:par>
                                <p:cTn fill="hold" nodeType="withEffect" presetClass="entr" presetID="10" presetSubtype="0">
                                  <p:stCondLst>
                                    <p:cond delay="0"/>
                                  </p:stCondLst>
                                  <p:childTnLst>
                                    <p:set>
                                      <p:cBhvr>
                                        <p:cTn dur="1" fill="hold">
                                          <p:stCondLst>
                                            <p:cond delay="0"/>
                                          </p:stCondLst>
                                        </p:cTn>
                                        <p:tgtEl>
                                          <p:spTgt spid="987"/>
                                        </p:tgtEl>
                                        <p:attrNameLst>
                                          <p:attrName>style.visibility</p:attrName>
                                        </p:attrNameLst>
                                      </p:cBhvr>
                                      <p:to>
                                        <p:strVal val="visible"/>
                                      </p:to>
                                    </p:set>
                                    <p:animEffect filter="fade" transition="in">
                                      <p:cBhvr>
                                        <p:cTn dur="500"/>
                                        <p:tgtEl>
                                          <p:spTgt spid="987"/>
                                        </p:tgtEl>
                                      </p:cBhvr>
                                    </p:animEffect>
                                  </p:childTnLst>
                                </p:cTn>
                              </p:par>
                              <p:par>
                                <p:cTn fill="hold" nodeType="with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500"/>
                                        <p:tgtEl>
                                          <p:spTgt spid="984"/>
                                        </p:tgtEl>
                                      </p:cBhvr>
                                    </p:animEffect>
                                  </p:childTnLst>
                                </p:cTn>
                              </p:par>
                              <p:par>
                                <p:cTn fill="hold" nodeType="with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500"/>
                                        <p:tgtEl>
                                          <p:spTgt spid="990"/>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500"/>
                                        <p:tgtEl>
                                          <p:spTgt spid="997"/>
                                        </p:tgtEl>
                                      </p:cBhvr>
                                    </p:animEffect>
                                  </p:childTnLst>
                                </p:cTn>
                              </p:par>
                              <p:par>
                                <p:cTn fill="hold" nodeType="with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500"/>
                                        <p:tgtEl>
                                          <p:spTgt spid="998"/>
                                        </p:tgtEl>
                                      </p:cBhvr>
                                    </p:animEffect>
                                  </p:childTnLst>
                                </p:cTn>
                              </p:par>
                              <p:par>
                                <p:cTn fill="hold" nodeType="with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500"/>
                                        <p:tgtEl>
                                          <p:spTgt spid="1001"/>
                                        </p:tgtEl>
                                      </p:cBhvr>
                                    </p:animEffect>
                                  </p:childTnLst>
                                </p:cTn>
                              </p:par>
                              <p:par>
                                <p:cTn fill="hold" nodeType="with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500"/>
                                        <p:tgtEl>
                                          <p:spTgt spid="999"/>
                                        </p:tgtEl>
                                      </p:cBhvr>
                                    </p:animEffect>
                                  </p:childTnLst>
                                </p:cTn>
                              </p:par>
                              <p:par>
                                <p:cTn fill="hold" nodeType="with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500"/>
                                        <p:tgtEl>
                                          <p:spTgt spid="996"/>
                                        </p:tgtEl>
                                      </p:cBhvr>
                                    </p:animEffect>
                                  </p:childTnLst>
                                </p:cTn>
                              </p:par>
                              <p:par>
                                <p:cTn fill="hold" nodeType="with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500"/>
                                        <p:tgtEl>
                                          <p:spTgt spid="10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500"/>
                                        <p:tgtEl>
                                          <p:spTgt spid="1006"/>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500"/>
                                        <p:tgtEl>
                                          <p:spTgt spid="1005"/>
                                        </p:tgtEl>
                                      </p:cBhvr>
                                    </p:animEffect>
                                  </p:childTnLst>
                                </p:cTn>
                              </p:par>
                              <p:par>
                                <p:cTn fill="hold" nodeType="with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500"/>
                                        <p:tgtEl>
                                          <p:spTgt spid="1003"/>
                                        </p:tgtEl>
                                      </p:cBhvr>
                                    </p:animEffect>
                                  </p:childTnLst>
                                </p:cTn>
                              </p:par>
                              <p:par>
                                <p:cTn fill="hold" nodeType="with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500"/>
                                        <p:tgtEl>
                                          <p:spTgt spid="1009"/>
                                        </p:tgtEl>
                                      </p:cBhvr>
                                    </p:animEffect>
                                  </p:childTnLst>
                                </p:cTn>
                              </p:par>
                              <p:par>
                                <p:cTn fill="hold" nodeType="with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500"/>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500"/>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500"/>
                                        <p:tgtEl>
                                          <p:spTgt spid="995"/>
                                        </p:tgtEl>
                                      </p:cBhvr>
                                    </p:animEffect>
                                  </p:childTnLst>
                                </p:cTn>
                              </p:par>
                              <p:par>
                                <p:cTn fill="hold" nodeType="with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500"/>
                                        <p:tgtEl>
                                          <p:spTgt spid="9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500"/>
                                        <p:tgtEl>
                                          <p:spTgt spid="1008"/>
                                        </p:tgtEl>
                                      </p:cBhvr>
                                    </p:animEffect>
                                  </p:childTnLst>
                                </p:cTn>
                              </p:par>
                              <p:par>
                                <p:cTn fill="hold" nodeType="with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500"/>
                                        <p:tgtEl>
                                          <p:spTgt spid="1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1"/>
                                        </p:tgtEl>
                                        <p:attrNameLst>
                                          <p:attrName>style.visibility</p:attrName>
                                        </p:attrNameLst>
                                      </p:cBhvr>
                                      <p:to>
                                        <p:strVal val="visible"/>
                                      </p:to>
                                    </p:set>
                                    <p:animEffect filter="fade" transition="in">
                                      <p:cBhvr>
                                        <p:cTn dur="500"/>
                                        <p:tgtEl>
                                          <p:spTgt spid="991"/>
                                        </p:tgtEl>
                                      </p:cBhvr>
                                    </p:animEffect>
                                  </p:childTnLst>
                                </p:cTn>
                              </p:par>
                              <p:par>
                                <p:cTn fill="hold" nodeType="with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500"/>
                                        <p:tgtEl>
                                          <p:spTgt spid="992"/>
                                        </p:tgtEl>
                                      </p:cBhvr>
                                    </p:animEffect>
                                  </p:childTnLst>
                                </p:cTn>
                              </p:par>
                              <p:par>
                                <p:cTn fill="hold" nodeType="with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500"/>
                                        <p:tgtEl>
                                          <p:spTgt spid="993"/>
                                        </p:tgtEl>
                                      </p:cBhvr>
                                    </p:animEffect>
                                  </p:childTnLst>
                                </p:cTn>
                              </p:par>
                              <p:par>
                                <p:cTn fill="hold" nodeType="with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500"/>
                                        <p:tgtEl>
                                          <p:spTgt spid="10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cxnSp>
        <p:nvCxnSpPr>
          <p:cNvPr id="1016" name="Google Shape;1016;p35"/>
          <p:cNvCxnSpPr/>
          <p:nvPr/>
        </p:nvCxnSpPr>
        <p:spPr>
          <a:xfrm>
            <a:off x="2288343" y="3431191"/>
            <a:ext cx="3757612" cy="2919413"/>
          </a:xfrm>
          <a:prstGeom prst="straightConnector1">
            <a:avLst/>
          </a:prstGeom>
          <a:noFill/>
          <a:ln cap="flat" cmpd="sng" w="50800">
            <a:solidFill>
              <a:schemeClr val="hlink"/>
            </a:solidFill>
            <a:prstDash val="solid"/>
            <a:round/>
            <a:headEnd len="med" w="med" type="none"/>
            <a:tailEnd len="med" w="med" type="none"/>
          </a:ln>
        </p:spPr>
      </p:cxnSp>
      <p:cxnSp>
        <p:nvCxnSpPr>
          <p:cNvPr id="1017" name="Google Shape;1017;p35"/>
          <p:cNvCxnSpPr/>
          <p:nvPr/>
        </p:nvCxnSpPr>
        <p:spPr>
          <a:xfrm>
            <a:off x="2288343" y="2705703"/>
            <a:ext cx="2690812" cy="3605212"/>
          </a:xfrm>
          <a:prstGeom prst="straightConnector1">
            <a:avLst/>
          </a:prstGeom>
          <a:noFill/>
          <a:ln cap="flat" cmpd="sng" w="50800">
            <a:solidFill>
              <a:srgbClr val="0033CC"/>
            </a:solidFill>
            <a:prstDash val="solid"/>
            <a:round/>
            <a:headEnd len="med" w="med" type="none"/>
            <a:tailEnd len="med" w="med" type="none"/>
          </a:ln>
        </p:spPr>
      </p:cxnSp>
      <p:sp>
        <p:nvSpPr>
          <p:cNvPr id="1018" name="Google Shape;1018;p35"/>
          <p:cNvSpPr/>
          <p:nvPr/>
        </p:nvSpPr>
        <p:spPr>
          <a:xfrm>
            <a:off x="2332794" y="2370741"/>
            <a:ext cx="3540125" cy="3433763"/>
          </a:xfrm>
          <a:custGeom>
            <a:rect b="b" l="l" r="r" t="t"/>
            <a:pathLst>
              <a:path extrusionOk="0" h="2163" w="2230">
                <a:moveTo>
                  <a:pt x="0" y="0"/>
                </a:moveTo>
                <a:lnTo>
                  <a:pt x="12" y="22"/>
                </a:lnTo>
                <a:lnTo>
                  <a:pt x="29" y="55"/>
                </a:lnTo>
                <a:lnTo>
                  <a:pt x="65" y="127"/>
                </a:lnTo>
                <a:lnTo>
                  <a:pt x="106" y="210"/>
                </a:lnTo>
                <a:lnTo>
                  <a:pt x="153" y="304"/>
                </a:lnTo>
                <a:lnTo>
                  <a:pt x="200" y="398"/>
                </a:lnTo>
                <a:lnTo>
                  <a:pt x="246" y="487"/>
                </a:lnTo>
                <a:lnTo>
                  <a:pt x="293" y="569"/>
                </a:lnTo>
                <a:lnTo>
                  <a:pt x="329" y="636"/>
                </a:lnTo>
                <a:lnTo>
                  <a:pt x="358" y="686"/>
                </a:lnTo>
                <a:lnTo>
                  <a:pt x="381" y="724"/>
                </a:lnTo>
                <a:lnTo>
                  <a:pt x="399" y="752"/>
                </a:lnTo>
                <a:lnTo>
                  <a:pt x="417" y="774"/>
                </a:lnTo>
                <a:lnTo>
                  <a:pt x="434" y="802"/>
                </a:lnTo>
                <a:lnTo>
                  <a:pt x="458" y="829"/>
                </a:lnTo>
                <a:lnTo>
                  <a:pt x="493" y="863"/>
                </a:lnTo>
                <a:lnTo>
                  <a:pt x="534" y="907"/>
                </a:lnTo>
                <a:lnTo>
                  <a:pt x="587" y="968"/>
                </a:lnTo>
                <a:lnTo>
                  <a:pt x="651" y="1039"/>
                </a:lnTo>
                <a:lnTo>
                  <a:pt x="727" y="1111"/>
                </a:lnTo>
                <a:lnTo>
                  <a:pt x="804" y="1194"/>
                </a:lnTo>
                <a:lnTo>
                  <a:pt x="962" y="1355"/>
                </a:lnTo>
                <a:lnTo>
                  <a:pt x="1038" y="1432"/>
                </a:lnTo>
                <a:lnTo>
                  <a:pt x="1109" y="1498"/>
                </a:lnTo>
                <a:lnTo>
                  <a:pt x="1244" y="1615"/>
                </a:lnTo>
                <a:lnTo>
                  <a:pt x="1378" y="1720"/>
                </a:lnTo>
                <a:lnTo>
                  <a:pt x="1508" y="1814"/>
                </a:lnTo>
                <a:lnTo>
                  <a:pt x="1642" y="1902"/>
                </a:lnTo>
                <a:lnTo>
                  <a:pt x="1719" y="1941"/>
                </a:lnTo>
                <a:lnTo>
                  <a:pt x="1795" y="1980"/>
                </a:lnTo>
                <a:lnTo>
                  <a:pt x="1959" y="2051"/>
                </a:lnTo>
                <a:lnTo>
                  <a:pt x="2041" y="2085"/>
                </a:lnTo>
                <a:lnTo>
                  <a:pt x="2112" y="2112"/>
                </a:lnTo>
                <a:lnTo>
                  <a:pt x="2176" y="2140"/>
                </a:lnTo>
                <a:lnTo>
                  <a:pt x="2229" y="2162"/>
                </a:lnTo>
              </a:path>
            </a:pathLst>
          </a:custGeom>
          <a:noFill/>
          <a:ln cap="rnd" cmpd="sng" w="50800">
            <a:solidFill>
              <a:srgbClr val="9933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1019" name="Google Shape;1019;p35"/>
          <p:cNvCxnSpPr/>
          <p:nvPr/>
        </p:nvCxnSpPr>
        <p:spPr>
          <a:xfrm>
            <a:off x="2261355" y="1854803"/>
            <a:ext cx="0" cy="4443412"/>
          </a:xfrm>
          <a:prstGeom prst="straightConnector1">
            <a:avLst/>
          </a:prstGeom>
          <a:noFill/>
          <a:ln cap="flat" cmpd="sng" w="25400">
            <a:solidFill>
              <a:schemeClr val="dk1"/>
            </a:solidFill>
            <a:prstDash val="solid"/>
            <a:round/>
            <a:headEnd len="med" w="med" type="none"/>
            <a:tailEnd len="med" w="med" type="none"/>
          </a:ln>
        </p:spPr>
      </p:cxnSp>
      <p:sp>
        <p:nvSpPr>
          <p:cNvPr id="1020" name="Google Shape;1020;p35"/>
          <p:cNvSpPr/>
          <p:nvPr/>
        </p:nvSpPr>
        <p:spPr>
          <a:xfrm>
            <a:off x="7132263" y="6101365"/>
            <a:ext cx="1429881" cy="612988"/>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700">
                <a:solidFill>
                  <a:schemeClr val="dk1"/>
                </a:solidFill>
                <a:latin typeface="Arial"/>
                <a:ea typeface="Arial"/>
                <a:cs typeface="Arial"/>
                <a:sym typeface="Arial"/>
              </a:rPr>
              <a:t>Food (units </a:t>
            </a:r>
            <a:endParaRPr/>
          </a:p>
          <a:p>
            <a:pPr indent="0" lvl="0" marL="0" marR="0" rtl="0" algn="r">
              <a:spcBef>
                <a:spcPts val="0"/>
              </a:spcBef>
              <a:spcAft>
                <a:spcPts val="0"/>
              </a:spcAft>
              <a:buNone/>
            </a:pPr>
            <a:r>
              <a:rPr b="1" lang="en-US" sz="1700">
                <a:solidFill>
                  <a:schemeClr val="dk1"/>
                </a:solidFill>
                <a:latin typeface="Arial"/>
                <a:ea typeface="Arial"/>
                <a:cs typeface="Arial"/>
                <a:sym typeface="Arial"/>
              </a:rPr>
              <a:t>per month)</a:t>
            </a:r>
            <a:endParaRPr/>
          </a:p>
        </p:txBody>
      </p:sp>
      <p:cxnSp>
        <p:nvCxnSpPr>
          <p:cNvPr id="1021" name="Google Shape;1021;p35"/>
          <p:cNvCxnSpPr/>
          <p:nvPr/>
        </p:nvCxnSpPr>
        <p:spPr>
          <a:xfrm>
            <a:off x="2275643" y="6298215"/>
            <a:ext cx="4621212" cy="0"/>
          </a:xfrm>
          <a:prstGeom prst="straightConnector1">
            <a:avLst/>
          </a:prstGeom>
          <a:noFill/>
          <a:ln cap="flat" cmpd="sng" w="25400">
            <a:solidFill>
              <a:schemeClr val="dk1"/>
            </a:solidFill>
            <a:prstDash val="solid"/>
            <a:round/>
            <a:headEnd len="med" w="med" type="none"/>
            <a:tailEnd len="med" w="med" type="none"/>
          </a:ln>
        </p:spPr>
      </p:cxnSp>
      <p:sp>
        <p:nvSpPr>
          <p:cNvPr id="1022" name="Google Shape;1022;p35"/>
          <p:cNvSpPr/>
          <p:nvPr/>
        </p:nvSpPr>
        <p:spPr>
          <a:xfrm>
            <a:off x="1951793" y="6236304"/>
            <a:ext cx="362280"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O</a:t>
            </a:r>
            <a:endParaRPr/>
          </a:p>
        </p:txBody>
      </p:sp>
      <p:sp>
        <p:nvSpPr>
          <p:cNvPr id="1023" name="Google Shape;1023;p35"/>
          <p:cNvSpPr/>
          <p:nvPr/>
        </p:nvSpPr>
        <p:spPr>
          <a:xfrm>
            <a:off x="1875593" y="2445354"/>
            <a:ext cx="368692"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R</a:t>
            </a:r>
            <a:endParaRPr/>
          </a:p>
        </p:txBody>
      </p:sp>
      <p:sp>
        <p:nvSpPr>
          <p:cNvPr id="1024" name="Google Shape;1024;p35"/>
          <p:cNvSpPr/>
          <p:nvPr/>
        </p:nvSpPr>
        <p:spPr>
          <a:xfrm>
            <a:off x="663504" y="1834166"/>
            <a:ext cx="1234314" cy="92076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Clothing</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(units per</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month)</a:t>
            </a:r>
            <a:endParaRPr/>
          </a:p>
        </p:txBody>
      </p:sp>
      <p:sp>
        <p:nvSpPr>
          <p:cNvPr id="1025" name="Google Shape;1025;p35"/>
          <p:cNvSpPr/>
          <p:nvPr/>
        </p:nvSpPr>
        <p:spPr>
          <a:xfrm>
            <a:off x="2713794" y="6236304"/>
            <a:ext cx="4087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F</a:t>
            </a:r>
            <a:r>
              <a:rPr b="1" baseline="-25000" i="1" lang="en-US" sz="1800">
                <a:solidFill>
                  <a:schemeClr val="dk1"/>
                </a:solidFill>
                <a:latin typeface="Arial"/>
                <a:ea typeface="Arial"/>
                <a:cs typeface="Arial"/>
                <a:sym typeface="Arial"/>
              </a:rPr>
              <a:t>1</a:t>
            </a:r>
            <a:endParaRPr/>
          </a:p>
        </p:txBody>
      </p:sp>
      <p:sp>
        <p:nvSpPr>
          <p:cNvPr id="1026" name="Google Shape;1026;p35"/>
          <p:cNvSpPr/>
          <p:nvPr/>
        </p:nvSpPr>
        <p:spPr>
          <a:xfrm>
            <a:off x="4847393" y="6236304"/>
            <a:ext cx="336632"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S</a:t>
            </a:r>
            <a:endParaRPr/>
          </a:p>
        </p:txBody>
      </p:sp>
      <p:sp>
        <p:nvSpPr>
          <p:cNvPr id="1027" name="Google Shape;1027;p35"/>
          <p:cNvSpPr/>
          <p:nvPr/>
        </p:nvSpPr>
        <p:spPr>
          <a:xfrm>
            <a:off x="3945694" y="6236304"/>
            <a:ext cx="4087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F</a:t>
            </a:r>
            <a:r>
              <a:rPr b="1" baseline="-25000" i="1" lang="en-US" sz="1800">
                <a:solidFill>
                  <a:schemeClr val="dk1"/>
                </a:solidFill>
                <a:latin typeface="Arial"/>
                <a:ea typeface="Arial"/>
                <a:cs typeface="Arial"/>
                <a:sym typeface="Arial"/>
              </a:rPr>
              <a:t>2</a:t>
            </a:r>
            <a:endParaRPr/>
          </a:p>
        </p:txBody>
      </p:sp>
      <p:sp>
        <p:nvSpPr>
          <p:cNvPr id="1028" name="Google Shape;1028;p35"/>
          <p:cNvSpPr/>
          <p:nvPr/>
        </p:nvSpPr>
        <p:spPr>
          <a:xfrm>
            <a:off x="6676193" y="6236304"/>
            <a:ext cx="323808"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T</a:t>
            </a:r>
            <a:endParaRPr/>
          </a:p>
        </p:txBody>
      </p:sp>
      <p:sp>
        <p:nvSpPr>
          <p:cNvPr id="1029" name="Google Shape;1029;p35"/>
          <p:cNvSpPr/>
          <p:nvPr/>
        </p:nvSpPr>
        <p:spPr>
          <a:xfrm>
            <a:off x="2870955" y="3516915"/>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cxnSp>
        <p:nvCxnSpPr>
          <p:cNvPr id="1030" name="Google Shape;1030;p35"/>
          <p:cNvCxnSpPr/>
          <p:nvPr/>
        </p:nvCxnSpPr>
        <p:spPr>
          <a:xfrm>
            <a:off x="2947155" y="3683603"/>
            <a:ext cx="0" cy="2640012"/>
          </a:xfrm>
          <a:prstGeom prst="straightConnector1">
            <a:avLst/>
          </a:prstGeom>
          <a:noFill/>
          <a:ln cap="flat" cmpd="sng" w="25400">
            <a:solidFill>
              <a:schemeClr val="dk1"/>
            </a:solidFill>
            <a:prstDash val="dash"/>
            <a:round/>
            <a:headEnd len="med" w="med" type="none"/>
            <a:tailEnd len="med" w="med" type="none"/>
          </a:ln>
        </p:spPr>
      </p:cxnSp>
      <p:sp>
        <p:nvSpPr>
          <p:cNvPr id="1031" name="Google Shape;1031;p35"/>
          <p:cNvSpPr/>
          <p:nvPr/>
        </p:nvSpPr>
        <p:spPr>
          <a:xfrm>
            <a:off x="3018593" y="3359754"/>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A</a:t>
            </a:r>
            <a:endParaRPr/>
          </a:p>
        </p:txBody>
      </p:sp>
      <p:sp>
        <p:nvSpPr>
          <p:cNvPr id="1032" name="Google Shape;1032;p35"/>
          <p:cNvSpPr/>
          <p:nvPr/>
        </p:nvSpPr>
        <p:spPr>
          <a:xfrm>
            <a:off x="5723694" y="5760054"/>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1</a:t>
            </a:r>
            <a:endParaRPr/>
          </a:p>
        </p:txBody>
      </p:sp>
      <p:cxnSp>
        <p:nvCxnSpPr>
          <p:cNvPr id="1033" name="Google Shape;1033;p35"/>
          <p:cNvCxnSpPr/>
          <p:nvPr/>
        </p:nvCxnSpPr>
        <p:spPr>
          <a:xfrm>
            <a:off x="4699755" y="5360003"/>
            <a:ext cx="0" cy="963612"/>
          </a:xfrm>
          <a:prstGeom prst="straightConnector1">
            <a:avLst/>
          </a:prstGeom>
          <a:noFill/>
          <a:ln cap="flat" cmpd="sng" w="25400">
            <a:solidFill>
              <a:schemeClr val="dk1"/>
            </a:solidFill>
            <a:prstDash val="dash"/>
            <a:round/>
            <a:headEnd len="med" w="med" type="none"/>
            <a:tailEnd len="med" w="med" type="none"/>
          </a:ln>
        </p:spPr>
      </p:cxnSp>
      <p:sp>
        <p:nvSpPr>
          <p:cNvPr id="1034" name="Google Shape;1034;p35"/>
          <p:cNvSpPr/>
          <p:nvPr/>
        </p:nvSpPr>
        <p:spPr>
          <a:xfrm>
            <a:off x="4623555" y="5117115"/>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1035" name="Google Shape;1035;p35"/>
          <p:cNvSpPr/>
          <p:nvPr/>
        </p:nvSpPr>
        <p:spPr>
          <a:xfrm>
            <a:off x="4466393" y="6263291"/>
            <a:ext cx="336632"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E</a:t>
            </a:r>
            <a:endParaRPr/>
          </a:p>
        </p:txBody>
      </p:sp>
      <p:cxnSp>
        <p:nvCxnSpPr>
          <p:cNvPr id="1036" name="Google Shape;1036;p35"/>
          <p:cNvCxnSpPr/>
          <p:nvPr/>
        </p:nvCxnSpPr>
        <p:spPr>
          <a:xfrm>
            <a:off x="3037643" y="6088665"/>
            <a:ext cx="1573212" cy="0"/>
          </a:xfrm>
          <a:prstGeom prst="straightConnector1">
            <a:avLst/>
          </a:prstGeom>
          <a:noFill/>
          <a:ln cap="flat" cmpd="sng" w="25400">
            <a:solidFill>
              <a:schemeClr val="dk1"/>
            </a:solidFill>
            <a:prstDash val="solid"/>
            <a:round/>
            <a:headEnd len="med" w="med" type="none"/>
            <a:tailEnd len="med" w="med" type="triangle"/>
          </a:ln>
        </p:spPr>
      </p:cxnSp>
      <p:sp>
        <p:nvSpPr>
          <p:cNvPr id="1037" name="Google Shape;1037;p35"/>
          <p:cNvSpPr/>
          <p:nvPr/>
        </p:nvSpPr>
        <p:spPr>
          <a:xfrm>
            <a:off x="2942394" y="5569554"/>
            <a:ext cx="1224695" cy="52065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Substitution</a:t>
            </a:r>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Effect</a:t>
            </a:r>
            <a:endParaRPr/>
          </a:p>
        </p:txBody>
      </p:sp>
      <p:sp>
        <p:nvSpPr>
          <p:cNvPr id="1038" name="Google Shape;1038;p35"/>
          <p:cNvSpPr/>
          <p:nvPr/>
        </p:nvSpPr>
        <p:spPr>
          <a:xfrm>
            <a:off x="4618793" y="4731354"/>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D</a:t>
            </a:r>
            <a:endParaRPr/>
          </a:p>
        </p:txBody>
      </p:sp>
      <p:sp>
        <p:nvSpPr>
          <p:cNvPr id="1039" name="Google Shape;1039;p35"/>
          <p:cNvSpPr/>
          <p:nvPr/>
        </p:nvSpPr>
        <p:spPr>
          <a:xfrm>
            <a:off x="2942394" y="6514115"/>
            <a:ext cx="1009701" cy="274434"/>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Total Effect</a:t>
            </a:r>
            <a:endParaRPr/>
          </a:p>
        </p:txBody>
      </p:sp>
      <p:cxnSp>
        <p:nvCxnSpPr>
          <p:cNvPr id="1040" name="Google Shape;1040;p35"/>
          <p:cNvCxnSpPr/>
          <p:nvPr/>
        </p:nvCxnSpPr>
        <p:spPr>
          <a:xfrm>
            <a:off x="3037643" y="6799865"/>
            <a:ext cx="1192212" cy="0"/>
          </a:xfrm>
          <a:prstGeom prst="straightConnector1">
            <a:avLst/>
          </a:prstGeom>
          <a:noFill/>
          <a:ln cap="flat" cmpd="sng" w="25400">
            <a:solidFill>
              <a:schemeClr val="dk1"/>
            </a:solidFill>
            <a:prstDash val="solid"/>
            <a:round/>
            <a:headEnd len="med" w="med" type="none"/>
            <a:tailEnd len="med" w="med" type="triangle"/>
          </a:ln>
        </p:spPr>
      </p:cxnSp>
      <p:sp>
        <p:nvSpPr>
          <p:cNvPr id="1041" name="Google Shape;1041;p35"/>
          <p:cNvSpPr/>
          <p:nvPr/>
        </p:nvSpPr>
        <p:spPr>
          <a:xfrm>
            <a:off x="6363306" y="2058004"/>
            <a:ext cx="2329164" cy="2305759"/>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Since food is an </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inferior good, the</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income effect is </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negative. </a:t>
            </a:r>
            <a:endParaRPr/>
          </a:p>
          <a:p>
            <a:pPr indent="0" lvl="0" marL="0" marR="0" rtl="0" algn="ctr">
              <a:spcBef>
                <a:spcPts val="0"/>
              </a:spcBef>
              <a:spcAft>
                <a:spcPts val="0"/>
              </a:spcAft>
              <a:buNone/>
            </a:pPr>
            <a:r>
              <a:t/>
            </a:r>
            <a:endParaRPr b="1" sz="1600">
              <a:solidFill>
                <a:schemeClr val="dk1"/>
              </a:solidFill>
              <a:latin typeface="Arial"/>
              <a:ea typeface="Arial"/>
              <a:cs typeface="Arial"/>
              <a:sym typeface="Arial"/>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However,</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the substitution effect</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is larger than the </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income effect.</a:t>
            </a:r>
            <a:endParaRPr/>
          </a:p>
        </p:txBody>
      </p:sp>
      <p:cxnSp>
        <p:nvCxnSpPr>
          <p:cNvPr id="1042" name="Google Shape;1042;p35"/>
          <p:cNvCxnSpPr/>
          <p:nvPr/>
        </p:nvCxnSpPr>
        <p:spPr>
          <a:xfrm>
            <a:off x="2288343" y="2693003"/>
            <a:ext cx="4519612" cy="3529012"/>
          </a:xfrm>
          <a:prstGeom prst="straightConnector1">
            <a:avLst/>
          </a:prstGeom>
          <a:noFill/>
          <a:ln cap="flat" cmpd="sng" w="50800">
            <a:solidFill>
              <a:srgbClr val="0033CC"/>
            </a:solidFill>
            <a:prstDash val="dash"/>
            <a:round/>
            <a:headEnd len="med" w="med" type="none"/>
            <a:tailEnd len="med" w="med" type="none"/>
          </a:ln>
        </p:spPr>
      </p:cxnSp>
      <p:sp>
        <p:nvSpPr>
          <p:cNvPr id="1043" name="Google Shape;1043;p35"/>
          <p:cNvSpPr/>
          <p:nvPr/>
        </p:nvSpPr>
        <p:spPr>
          <a:xfrm>
            <a:off x="3175755" y="2713641"/>
            <a:ext cx="2998788" cy="2138363"/>
          </a:xfrm>
          <a:custGeom>
            <a:rect b="b" l="l" r="r" t="t"/>
            <a:pathLst>
              <a:path extrusionOk="0" h="1347" w="1889">
                <a:moveTo>
                  <a:pt x="0" y="0"/>
                </a:moveTo>
                <a:lnTo>
                  <a:pt x="12" y="23"/>
                </a:lnTo>
                <a:lnTo>
                  <a:pt x="31" y="55"/>
                </a:lnTo>
                <a:lnTo>
                  <a:pt x="49" y="88"/>
                </a:lnTo>
                <a:lnTo>
                  <a:pt x="68" y="129"/>
                </a:lnTo>
                <a:lnTo>
                  <a:pt x="117" y="217"/>
                </a:lnTo>
                <a:lnTo>
                  <a:pt x="173" y="313"/>
                </a:lnTo>
                <a:lnTo>
                  <a:pt x="228" y="410"/>
                </a:lnTo>
                <a:lnTo>
                  <a:pt x="284" y="512"/>
                </a:lnTo>
                <a:lnTo>
                  <a:pt x="346" y="599"/>
                </a:lnTo>
                <a:lnTo>
                  <a:pt x="370" y="636"/>
                </a:lnTo>
                <a:lnTo>
                  <a:pt x="401" y="673"/>
                </a:lnTo>
                <a:lnTo>
                  <a:pt x="450" y="733"/>
                </a:lnTo>
                <a:lnTo>
                  <a:pt x="500" y="788"/>
                </a:lnTo>
                <a:lnTo>
                  <a:pt x="549" y="839"/>
                </a:lnTo>
                <a:lnTo>
                  <a:pt x="599" y="885"/>
                </a:lnTo>
                <a:lnTo>
                  <a:pt x="648" y="927"/>
                </a:lnTo>
                <a:lnTo>
                  <a:pt x="716" y="968"/>
                </a:lnTo>
                <a:lnTo>
                  <a:pt x="784" y="1009"/>
                </a:lnTo>
                <a:lnTo>
                  <a:pt x="870" y="1051"/>
                </a:lnTo>
                <a:lnTo>
                  <a:pt x="919" y="1074"/>
                </a:lnTo>
                <a:lnTo>
                  <a:pt x="975" y="1092"/>
                </a:lnTo>
                <a:lnTo>
                  <a:pt x="1104" y="1134"/>
                </a:lnTo>
                <a:lnTo>
                  <a:pt x="1246" y="1175"/>
                </a:lnTo>
                <a:lnTo>
                  <a:pt x="1388" y="1217"/>
                </a:lnTo>
                <a:lnTo>
                  <a:pt x="1536" y="1254"/>
                </a:lnTo>
                <a:lnTo>
                  <a:pt x="1672" y="1291"/>
                </a:lnTo>
                <a:lnTo>
                  <a:pt x="1795" y="1323"/>
                </a:lnTo>
                <a:lnTo>
                  <a:pt x="1845" y="1332"/>
                </a:lnTo>
                <a:lnTo>
                  <a:pt x="1888" y="1346"/>
                </a:lnTo>
              </a:path>
            </a:pathLst>
          </a:custGeom>
          <a:noFill/>
          <a:ln cap="rnd" cmpd="sng" w="50800">
            <a:solidFill>
              <a:srgbClr val="CC66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4" name="Google Shape;1044;p35"/>
          <p:cNvSpPr/>
          <p:nvPr/>
        </p:nvSpPr>
        <p:spPr>
          <a:xfrm>
            <a:off x="4166355" y="4113815"/>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cxnSp>
        <p:nvCxnSpPr>
          <p:cNvPr id="1045" name="Google Shape;1045;p35"/>
          <p:cNvCxnSpPr/>
          <p:nvPr/>
        </p:nvCxnSpPr>
        <p:spPr>
          <a:xfrm>
            <a:off x="4242555" y="4204303"/>
            <a:ext cx="0" cy="2106612"/>
          </a:xfrm>
          <a:prstGeom prst="straightConnector1">
            <a:avLst/>
          </a:prstGeom>
          <a:noFill/>
          <a:ln cap="flat" cmpd="sng" w="25400">
            <a:solidFill>
              <a:schemeClr val="dk1"/>
            </a:solidFill>
            <a:prstDash val="dash"/>
            <a:round/>
            <a:headEnd len="med" w="med" type="none"/>
            <a:tailEnd len="med" w="med" type="none"/>
          </a:ln>
        </p:spPr>
      </p:cxnSp>
      <p:sp>
        <p:nvSpPr>
          <p:cNvPr id="1046" name="Google Shape;1046;p35"/>
          <p:cNvSpPr/>
          <p:nvPr/>
        </p:nvSpPr>
        <p:spPr>
          <a:xfrm>
            <a:off x="4161593" y="3728054"/>
            <a:ext cx="349456"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B</a:t>
            </a:r>
            <a:endParaRPr/>
          </a:p>
        </p:txBody>
      </p:sp>
      <p:cxnSp>
        <p:nvCxnSpPr>
          <p:cNvPr id="1047" name="Google Shape;1047;p35"/>
          <p:cNvCxnSpPr/>
          <p:nvPr/>
        </p:nvCxnSpPr>
        <p:spPr>
          <a:xfrm rot="10800000">
            <a:off x="4231443" y="6609365"/>
            <a:ext cx="404812" cy="0"/>
          </a:xfrm>
          <a:prstGeom prst="straightConnector1">
            <a:avLst/>
          </a:prstGeom>
          <a:noFill/>
          <a:ln cap="flat" cmpd="sng" w="25400">
            <a:solidFill>
              <a:schemeClr val="dk1"/>
            </a:solidFill>
            <a:prstDash val="solid"/>
            <a:round/>
            <a:headEnd len="med" w="med" type="none"/>
            <a:tailEnd len="med" w="med" type="triangle"/>
          </a:ln>
        </p:spPr>
      </p:cxnSp>
      <p:sp>
        <p:nvSpPr>
          <p:cNvPr id="1048" name="Google Shape;1048;p35"/>
          <p:cNvSpPr/>
          <p:nvPr/>
        </p:nvSpPr>
        <p:spPr>
          <a:xfrm>
            <a:off x="5462589" y="6456363"/>
            <a:ext cx="1356141" cy="305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Income Effect</a:t>
            </a:r>
            <a:endParaRPr/>
          </a:p>
        </p:txBody>
      </p:sp>
      <p:sp>
        <p:nvSpPr>
          <p:cNvPr id="1049" name="Google Shape;1049;p35"/>
          <p:cNvSpPr/>
          <p:nvPr/>
        </p:nvSpPr>
        <p:spPr>
          <a:xfrm>
            <a:off x="6142794" y="4490054"/>
            <a:ext cx="4632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a:t>
            </a:r>
            <a:r>
              <a:rPr b="1" baseline="-25000" i="1" lang="en-US" sz="2000">
                <a:solidFill>
                  <a:schemeClr val="dk1"/>
                </a:solidFill>
                <a:latin typeface="Arial"/>
                <a:ea typeface="Arial"/>
                <a:cs typeface="Arial"/>
                <a:sym typeface="Arial"/>
              </a:rPr>
              <a:t>2</a:t>
            </a:r>
            <a:endParaRPr/>
          </a:p>
        </p:txBody>
      </p:sp>
      <p:sp>
        <p:nvSpPr>
          <p:cNvPr id="1050" name="Google Shape;1050;p3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1" marL="0" rtl="0" algn="l">
              <a:spcBef>
                <a:spcPts val="0"/>
              </a:spcBef>
              <a:spcAft>
                <a:spcPts val="0"/>
              </a:spcAft>
              <a:buNone/>
            </a:pPr>
            <a:r>
              <a:rPr lang="en-US" sz="2800"/>
              <a:t>Even with </a:t>
            </a:r>
            <a:r>
              <a:rPr b="1" lang="en-US" sz="2800"/>
              <a:t>inferior goods</a:t>
            </a:r>
            <a:r>
              <a:rPr lang="en-US" sz="2800"/>
              <a:t>, the income effect is rarely large enough to outweigh the substitution effect</a:t>
            </a:r>
            <a:endParaRPr/>
          </a:p>
        </p:txBody>
      </p:sp>
      <p:sp>
        <p:nvSpPr>
          <p:cNvPr id="1051" name="Google Shape;1051;p3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wipe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4"/>
                                        </p:tgtEl>
                                        <p:attrNameLst>
                                          <p:attrName>style.visibility</p:attrName>
                                        </p:attrNameLst>
                                      </p:cBhvr>
                                      <p:to>
                                        <p:strVal val="visible"/>
                                      </p:to>
                                    </p:set>
                                    <p:animEffect filter="fade" transition="in">
                                      <p:cBhvr>
                                        <p:cTn dur="500"/>
                                        <p:tgtEl>
                                          <p:spTgt spid="1024"/>
                                        </p:tgtEl>
                                      </p:cBhvr>
                                    </p:animEffect>
                                  </p:childTnLst>
                                </p:cTn>
                              </p:par>
                              <p:par>
                                <p:cTn fill="hold" nodeType="withEffect" presetClass="entr" presetID="10" presetSubtype="0">
                                  <p:stCondLst>
                                    <p:cond delay="0"/>
                                  </p:stCondLst>
                                  <p:childTnLst>
                                    <p:set>
                                      <p:cBhvr>
                                        <p:cTn dur="1" fill="hold">
                                          <p:stCondLst>
                                            <p:cond delay="0"/>
                                          </p:stCondLst>
                                        </p:cTn>
                                        <p:tgtEl>
                                          <p:spTgt spid="1019"/>
                                        </p:tgtEl>
                                        <p:attrNameLst>
                                          <p:attrName>style.visibility</p:attrName>
                                        </p:attrNameLst>
                                      </p:cBhvr>
                                      <p:to>
                                        <p:strVal val="visible"/>
                                      </p:to>
                                    </p:set>
                                    <p:animEffect filter="fade" transition="in">
                                      <p:cBhvr>
                                        <p:cTn dur="500"/>
                                        <p:tgtEl>
                                          <p:spTgt spid="1019"/>
                                        </p:tgtEl>
                                      </p:cBhvr>
                                    </p:animEffect>
                                  </p:childTnLst>
                                </p:cTn>
                              </p:par>
                              <p:par>
                                <p:cTn fill="hold" nodeType="with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500"/>
                                        <p:tgtEl>
                                          <p:spTgt spid="1021"/>
                                        </p:tgtEl>
                                      </p:cBhvr>
                                    </p:animEffect>
                                  </p:childTnLst>
                                </p:cTn>
                              </p:par>
                              <p:par>
                                <p:cTn fill="hold" nodeType="with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500"/>
                                        <p:tgtEl>
                                          <p:spTgt spid="1020"/>
                                        </p:tgtEl>
                                      </p:cBhvr>
                                    </p:animEffect>
                                  </p:childTnLst>
                                </p:cTn>
                              </p:par>
                              <p:par>
                                <p:cTn fill="hold" nodeType="withEffect" presetClass="entr" presetID="10" presetSubtype="0">
                                  <p:stCondLst>
                                    <p:cond delay="0"/>
                                  </p:stCondLst>
                                  <p:childTnLst>
                                    <p:set>
                                      <p:cBhvr>
                                        <p:cTn dur="1" fill="hold">
                                          <p:stCondLst>
                                            <p:cond delay="0"/>
                                          </p:stCondLst>
                                        </p:cTn>
                                        <p:tgtEl>
                                          <p:spTgt spid="1022"/>
                                        </p:tgtEl>
                                        <p:attrNameLst>
                                          <p:attrName>style.visibility</p:attrName>
                                        </p:attrNameLst>
                                      </p:cBhvr>
                                      <p:to>
                                        <p:strVal val="visible"/>
                                      </p:to>
                                    </p:set>
                                    <p:animEffect filter="fade" transition="in">
                                      <p:cBhvr>
                                        <p:cTn dur="500"/>
                                        <p:tgtEl>
                                          <p:spTgt spid="1022"/>
                                        </p:tgtEl>
                                      </p:cBhvr>
                                    </p:animEffect>
                                  </p:childTnLst>
                                </p:cTn>
                              </p:par>
                              <p:par>
                                <p:cTn fill="hold" nodeType="withEffect" presetClass="entr" presetID="10" presetSubtype="0">
                                  <p:stCondLst>
                                    <p:cond delay="0"/>
                                  </p:stCondLst>
                                  <p:childTnLst>
                                    <p:set>
                                      <p:cBhvr>
                                        <p:cTn dur="1" fill="hold">
                                          <p:stCondLst>
                                            <p:cond delay="0"/>
                                          </p:stCondLst>
                                        </p:cTn>
                                        <p:tgtEl>
                                          <p:spTgt spid="1023"/>
                                        </p:tgtEl>
                                        <p:attrNameLst>
                                          <p:attrName>style.visibility</p:attrName>
                                        </p:attrNameLst>
                                      </p:cBhvr>
                                      <p:to>
                                        <p:strVal val="visible"/>
                                      </p:to>
                                    </p:set>
                                    <p:animEffect filter="fade" transition="in">
                                      <p:cBhvr>
                                        <p:cTn dur="500"/>
                                        <p:tgtEl>
                                          <p:spTgt spid="1023"/>
                                        </p:tgtEl>
                                      </p:cBhvr>
                                    </p:animEffect>
                                  </p:childTnLst>
                                </p:cTn>
                              </p:par>
                              <p:par>
                                <p:cTn fill="hold" nodeType="with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500"/>
                                        <p:tgtEl>
                                          <p:spTgt spid="1026"/>
                                        </p:tgtEl>
                                      </p:cBhvr>
                                    </p:animEffect>
                                  </p:childTnLst>
                                </p:cTn>
                              </p:par>
                              <p:par>
                                <p:cTn fill="hold" nodeType="with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500"/>
                                        <p:tgtEl>
                                          <p:spTgt spid="10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500"/>
                                        <p:tgtEl>
                                          <p:spTgt spid="1018"/>
                                        </p:tgtEl>
                                      </p:cBhvr>
                                    </p:animEffect>
                                  </p:childTnLst>
                                </p:cTn>
                              </p:par>
                              <p:par>
                                <p:cTn fill="hold" nodeType="with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500"/>
                                        <p:tgtEl>
                                          <p:spTgt spid="1029"/>
                                        </p:tgtEl>
                                      </p:cBhvr>
                                    </p:animEffect>
                                  </p:childTnLst>
                                </p:cTn>
                              </p:par>
                              <p:par>
                                <p:cTn fill="hold" nodeType="withEffect" presetClass="entr" presetID="10" presetSubtype="0">
                                  <p:stCondLst>
                                    <p:cond delay="0"/>
                                  </p:stCondLst>
                                  <p:childTnLst>
                                    <p:set>
                                      <p:cBhvr>
                                        <p:cTn dur="1" fill="hold">
                                          <p:stCondLst>
                                            <p:cond delay="0"/>
                                          </p:stCondLst>
                                        </p:cTn>
                                        <p:tgtEl>
                                          <p:spTgt spid="1031"/>
                                        </p:tgtEl>
                                        <p:attrNameLst>
                                          <p:attrName>style.visibility</p:attrName>
                                        </p:attrNameLst>
                                      </p:cBhvr>
                                      <p:to>
                                        <p:strVal val="visible"/>
                                      </p:to>
                                    </p:set>
                                    <p:animEffect filter="fade" transition="in">
                                      <p:cBhvr>
                                        <p:cTn dur="500"/>
                                        <p:tgtEl>
                                          <p:spTgt spid="1031"/>
                                        </p:tgtEl>
                                      </p:cBhvr>
                                    </p:animEffect>
                                  </p:childTnLst>
                                </p:cTn>
                              </p:par>
                              <p:par>
                                <p:cTn fill="hold" nodeType="withEffect" presetClass="entr" presetID="10" presetSubtype="0">
                                  <p:stCondLst>
                                    <p:cond delay="0"/>
                                  </p:stCondLst>
                                  <p:childTnLst>
                                    <p:set>
                                      <p:cBhvr>
                                        <p:cTn dur="1" fill="hold">
                                          <p:stCondLst>
                                            <p:cond delay="0"/>
                                          </p:stCondLst>
                                        </p:cTn>
                                        <p:tgtEl>
                                          <p:spTgt spid="1030"/>
                                        </p:tgtEl>
                                        <p:attrNameLst>
                                          <p:attrName>style.visibility</p:attrName>
                                        </p:attrNameLst>
                                      </p:cBhvr>
                                      <p:to>
                                        <p:strVal val="visible"/>
                                      </p:to>
                                    </p:set>
                                    <p:animEffect filter="fade" transition="in">
                                      <p:cBhvr>
                                        <p:cTn dur="500"/>
                                        <p:tgtEl>
                                          <p:spTgt spid="1030"/>
                                        </p:tgtEl>
                                      </p:cBhvr>
                                    </p:animEffect>
                                  </p:childTnLst>
                                </p:cTn>
                              </p:par>
                              <p:par>
                                <p:cTn fill="hold" nodeType="withEffect" presetClass="entr" presetID="10" presetSubtype="0">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500"/>
                                        <p:tgtEl>
                                          <p:spTgt spid="1025"/>
                                        </p:tgtEl>
                                      </p:cBhvr>
                                    </p:animEffect>
                                  </p:childTnLst>
                                </p:cTn>
                              </p:par>
                              <p:par>
                                <p:cTn fill="hold" nodeType="with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500"/>
                                        <p:tgtEl>
                                          <p:spTgt spid="10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2"/>
                                        </p:tgtEl>
                                        <p:attrNameLst>
                                          <p:attrName>style.visibility</p:attrName>
                                        </p:attrNameLst>
                                      </p:cBhvr>
                                      <p:to>
                                        <p:strVal val="visible"/>
                                      </p:to>
                                    </p:set>
                                    <p:animEffect filter="fade" transition="in">
                                      <p:cBhvr>
                                        <p:cTn dur="500"/>
                                        <p:tgtEl>
                                          <p:spTgt spid="1042"/>
                                        </p:tgtEl>
                                      </p:cBhvr>
                                    </p:animEffect>
                                  </p:childTnLst>
                                </p:cTn>
                              </p:par>
                              <p:par>
                                <p:cTn fill="hold" nodeType="with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500"/>
                                        <p:tgtEl>
                                          <p:spTgt spid="10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gtEl>
                                        <p:attrNameLst>
                                          <p:attrName>style.visibility</p:attrName>
                                        </p:attrNameLst>
                                      </p:cBhvr>
                                      <p:to>
                                        <p:strVal val="visible"/>
                                      </p:to>
                                    </p:set>
                                    <p:animEffect filter="fade" transition="in">
                                      <p:cBhvr>
                                        <p:cTn dur="500"/>
                                        <p:tgtEl>
                                          <p:spTgt spid="1049"/>
                                        </p:tgtEl>
                                      </p:cBhvr>
                                    </p:animEffect>
                                  </p:childTnLst>
                                </p:cTn>
                              </p:par>
                              <p:par>
                                <p:cTn fill="hold" nodeType="withEffect" presetClass="entr" presetID="10" presetSubtype="0">
                                  <p:stCondLst>
                                    <p:cond delay="0"/>
                                  </p:stCondLst>
                                  <p:childTnLst>
                                    <p:set>
                                      <p:cBhvr>
                                        <p:cTn dur="1" fill="hold">
                                          <p:stCondLst>
                                            <p:cond delay="0"/>
                                          </p:stCondLst>
                                        </p:cTn>
                                        <p:tgtEl>
                                          <p:spTgt spid="1043"/>
                                        </p:tgtEl>
                                        <p:attrNameLst>
                                          <p:attrName>style.visibility</p:attrName>
                                        </p:attrNameLst>
                                      </p:cBhvr>
                                      <p:to>
                                        <p:strVal val="visible"/>
                                      </p:to>
                                    </p:set>
                                    <p:animEffect filter="fade" transition="in">
                                      <p:cBhvr>
                                        <p:cTn dur="500"/>
                                        <p:tgtEl>
                                          <p:spTgt spid="1043"/>
                                        </p:tgtEl>
                                      </p:cBhvr>
                                    </p:animEffect>
                                  </p:childTnLst>
                                </p:cTn>
                              </p:par>
                              <p:par>
                                <p:cTn fill="hold" nodeType="withEffect" presetClass="entr" presetID="10" presetSubtype="0">
                                  <p:stCondLst>
                                    <p:cond delay="0"/>
                                  </p:stCondLst>
                                  <p:childTnLst>
                                    <p:set>
                                      <p:cBhvr>
                                        <p:cTn dur="1" fill="hold">
                                          <p:stCondLst>
                                            <p:cond delay="0"/>
                                          </p:stCondLst>
                                        </p:cTn>
                                        <p:tgtEl>
                                          <p:spTgt spid="1046"/>
                                        </p:tgtEl>
                                        <p:attrNameLst>
                                          <p:attrName>style.visibility</p:attrName>
                                        </p:attrNameLst>
                                      </p:cBhvr>
                                      <p:to>
                                        <p:strVal val="visible"/>
                                      </p:to>
                                    </p:set>
                                    <p:animEffect filter="fade" transition="in">
                                      <p:cBhvr>
                                        <p:cTn dur="500"/>
                                        <p:tgtEl>
                                          <p:spTgt spid="1046"/>
                                        </p:tgtEl>
                                      </p:cBhvr>
                                    </p:animEffect>
                                  </p:childTnLst>
                                </p:cTn>
                              </p:par>
                              <p:par>
                                <p:cTn fill="hold" nodeType="withEffect" presetClass="entr" presetID="10" presetSubtype="0">
                                  <p:stCondLst>
                                    <p:cond delay="0"/>
                                  </p:stCondLst>
                                  <p:childTnLst>
                                    <p:set>
                                      <p:cBhvr>
                                        <p:cTn dur="1" fill="hold">
                                          <p:stCondLst>
                                            <p:cond delay="0"/>
                                          </p:stCondLst>
                                        </p:cTn>
                                        <p:tgtEl>
                                          <p:spTgt spid="1045"/>
                                        </p:tgtEl>
                                        <p:attrNameLst>
                                          <p:attrName>style.visibility</p:attrName>
                                        </p:attrNameLst>
                                      </p:cBhvr>
                                      <p:to>
                                        <p:strVal val="visible"/>
                                      </p:to>
                                    </p:set>
                                    <p:animEffect filter="fade" transition="in">
                                      <p:cBhvr>
                                        <p:cTn dur="500"/>
                                        <p:tgtEl>
                                          <p:spTgt spid="1045"/>
                                        </p:tgtEl>
                                      </p:cBhvr>
                                    </p:animEffect>
                                  </p:childTnLst>
                                </p:cTn>
                              </p:par>
                              <p:par>
                                <p:cTn fill="hold" nodeType="withEffect" presetClass="entr" presetID="10" presetSubtype="0">
                                  <p:stCondLst>
                                    <p:cond delay="0"/>
                                  </p:stCondLst>
                                  <p:childTnLst>
                                    <p:set>
                                      <p:cBhvr>
                                        <p:cTn dur="1" fill="hold">
                                          <p:stCondLst>
                                            <p:cond delay="0"/>
                                          </p:stCondLst>
                                        </p:cTn>
                                        <p:tgtEl>
                                          <p:spTgt spid="1046"/>
                                        </p:tgtEl>
                                        <p:attrNameLst>
                                          <p:attrName>style.visibility</p:attrName>
                                        </p:attrNameLst>
                                      </p:cBhvr>
                                      <p:to>
                                        <p:strVal val="visible"/>
                                      </p:to>
                                    </p:set>
                                    <p:animEffect filter="fade" transition="in">
                                      <p:cBhvr>
                                        <p:cTn dur="500"/>
                                        <p:tgtEl>
                                          <p:spTgt spid="1046"/>
                                        </p:tgtEl>
                                      </p:cBhvr>
                                    </p:animEffect>
                                  </p:childTnLst>
                                </p:cTn>
                              </p:par>
                              <p:par>
                                <p:cTn fill="hold" nodeType="withEffect" presetClass="entr" presetID="10" presetSubtype="0">
                                  <p:stCondLst>
                                    <p:cond delay="0"/>
                                  </p:stCondLst>
                                  <p:childTnLst>
                                    <p:set>
                                      <p:cBhvr>
                                        <p:cTn dur="1" fill="hold">
                                          <p:stCondLst>
                                            <p:cond delay="0"/>
                                          </p:stCondLst>
                                        </p:cTn>
                                        <p:tgtEl>
                                          <p:spTgt spid="1044"/>
                                        </p:tgtEl>
                                        <p:attrNameLst>
                                          <p:attrName>style.visibility</p:attrName>
                                        </p:attrNameLst>
                                      </p:cBhvr>
                                      <p:to>
                                        <p:strVal val="visible"/>
                                      </p:to>
                                    </p:set>
                                    <p:animEffect filter="fade" transition="in">
                                      <p:cBhvr>
                                        <p:cTn dur="500"/>
                                        <p:tgtEl>
                                          <p:spTgt spid="1044"/>
                                        </p:tgtEl>
                                      </p:cBhvr>
                                    </p:animEffect>
                                  </p:childTnLst>
                                </p:cTn>
                              </p:par>
                              <p:par>
                                <p:cTn fill="hold" nodeType="with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500"/>
                                        <p:tgtEl>
                                          <p:spTgt spid="10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0"/>
                                        </p:tgtEl>
                                        <p:attrNameLst>
                                          <p:attrName>style.visibility</p:attrName>
                                        </p:attrNameLst>
                                      </p:cBhvr>
                                      <p:to>
                                        <p:strVal val="visible"/>
                                      </p:to>
                                    </p:set>
                                    <p:animEffect filter="fade" transition="in">
                                      <p:cBhvr>
                                        <p:cTn dur="500"/>
                                        <p:tgtEl>
                                          <p:spTgt spid="1040"/>
                                        </p:tgtEl>
                                      </p:cBhvr>
                                    </p:animEffect>
                                  </p:childTnLst>
                                </p:cTn>
                              </p:par>
                              <p:par>
                                <p:cTn fill="hold" nodeType="withEffect" presetClass="entr" presetID="10" presetSubtype="0">
                                  <p:stCondLst>
                                    <p:cond delay="0"/>
                                  </p:stCondLst>
                                  <p:childTnLst>
                                    <p:set>
                                      <p:cBhvr>
                                        <p:cTn dur="1" fill="hold">
                                          <p:stCondLst>
                                            <p:cond delay="0"/>
                                          </p:stCondLst>
                                        </p:cTn>
                                        <p:tgtEl>
                                          <p:spTgt spid="1039"/>
                                        </p:tgtEl>
                                        <p:attrNameLst>
                                          <p:attrName>style.visibility</p:attrName>
                                        </p:attrNameLst>
                                      </p:cBhvr>
                                      <p:to>
                                        <p:strVal val="visible"/>
                                      </p:to>
                                    </p:set>
                                    <p:animEffect filter="fade" transition="in">
                                      <p:cBhvr>
                                        <p:cTn dur="500"/>
                                        <p:tgtEl>
                                          <p:spTgt spid="10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500"/>
                                        <p:tgtEl>
                                          <p:spTgt spid="1016"/>
                                        </p:tgtEl>
                                      </p:cBhvr>
                                    </p:animEffect>
                                  </p:childTnLst>
                                </p:cTn>
                              </p:par>
                              <p:par>
                                <p:cTn fill="hold" nodeType="with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500"/>
                                        <p:tgtEl>
                                          <p:spTgt spid="1034"/>
                                        </p:tgtEl>
                                      </p:cBhvr>
                                    </p:animEffect>
                                  </p:childTnLst>
                                </p:cTn>
                              </p:par>
                              <p:par>
                                <p:cTn fill="hold" nodeType="withEffect" presetClass="entr" presetID="10" presetSubtype="0">
                                  <p:stCondLst>
                                    <p:cond delay="0"/>
                                  </p:stCondLst>
                                  <p:childTnLst>
                                    <p:set>
                                      <p:cBhvr>
                                        <p:cTn dur="1" fill="hold">
                                          <p:stCondLst>
                                            <p:cond delay="0"/>
                                          </p:stCondLst>
                                        </p:cTn>
                                        <p:tgtEl>
                                          <p:spTgt spid="1038"/>
                                        </p:tgtEl>
                                        <p:attrNameLst>
                                          <p:attrName>style.visibility</p:attrName>
                                        </p:attrNameLst>
                                      </p:cBhvr>
                                      <p:to>
                                        <p:strVal val="visible"/>
                                      </p:to>
                                    </p:set>
                                    <p:animEffect filter="fade" transition="in">
                                      <p:cBhvr>
                                        <p:cTn dur="500"/>
                                        <p:tgtEl>
                                          <p:spTgt spid="10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500"/>
                                        <p:tgtEl>
                                          <p:spTgt spid="1033"/>
                                        </p:tgtEl>
                                      </p:cBhvr>
                                    </p:animEffect>
                                  </p:childTnLst>
                                </p:cTn>
                              </p:par>
                              <p:par>
                                <p:cTn fill="hold" nodeType="with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500"/>
                                        <p:tgtEl>
                                          <p:spTgt spid="1037"/>
                                        </p:tgtEl>
                                      </p:cBhvr>
                                    </p:animEffect>
                                  </p:childTnLst>
                                </p:cTn>
                              </p:par>
                              <p:par>
                                <p:cTn fill="hold" nodeType="withEffect" presetClass="entr" presetID="10" presetSubtype="0">
                                  <p:stCondLst>
                                    <p:cond delay="0"/>
                                  </p:stCondLst>
                                  <p:childTnLst>
                                    <p:set>
                                      <p:cBhvr>
                                        <p:cTn dur="1" fill="hold">
                                          <p:stCondLst>
                                            <p:cond delay="0"/>
                                          </p:stCondLst>
                                        </p:cTn>
                                        <p:tgtEl>
                                          <p:spTgt spid="1036"/>
                                        </p:tgtEl>
                                        <p:attrNameLst>
                                          <p:attrName>style.visibility</p:attrName>
                                        </p:attrNameLst>
                                      </p:cBhvr>
                                      <p:to>
                                        <p:strVal val="visible"/>
                                      </p:to>
                                    </p:set>
                                    <p:animEffect filter="fade" transition="in">
                                      <p:cBhvr>
                                        <p:cTn dur="500"/>
                                        <p:tgtEl>
                                          <p:spTgt spid="1036"/>
                                        </p:tgtEl>
                                      </p:cBhvr>
                                    </p:animEffect>
                                  </p:childTnLst>
                                </p:cTn>
                              </p:par>
                              <p:par>
                                <p:cTn fill="hold" nodeType="with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500"/>
                                        <p:tgtEl>
                                          <p:spTgt spid="10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500"/>
                                        <p:tgtEl>
                                          <p:spTgt spid="1035"/>
                                        </p:tgtEl>
                                      </p:cBhvr>
                                    </p:animEffect>
                                  </p:childTnLst>
                                </p:cTn>
                              </p:par>
                              <p:par>
                                <p:cTn fill="hold" nodeType="withEffect" presetClass="entr" presetID="10" presetSubtype="0">
                                  <p:stCondLst>
                                    <p:cond delay="0"/>
                                  </p:stCondLst>
                                  <p:childTnLst>
                                    <p:set>
                                      <p:cBhvr>
                                        <p:cTn dur="1" fill="hold">
                                          <p:stCondLst>
                                            <p:cond delay="0"/>
                                          </p:stCondLst>
                                        </p:cTn>
                                        <p:tgtEl>
                                          <p:spTgt spid="1048"/>
                                        </p:tgtEl>
                                        <p:attrNameLst>
                                          <p:attrName>style.visibility</p:attrName>
                                        </p:attrNameLst>
                                      </p:cBhvr>
                                      <p:to>
                                        <p:strVal val="visible"/>
                                      </p:to>
                                    </p:set>
                                    <p:animEffect filter="fade" transition="in">
                                      <p:cBhvr>
                                        <p:cTn dur="500"/>
                                        <p:tgtEl>
                                          <p:spTgt spid="1048"/>
                                        </p:tgtEl>
                                      </p:cBhvr>
                                    </p:animEffect>
                                  </p:childTnLst>
                                </p:cTn>
                              </p:par>
                              <p:par>
                                <p:cTn fill="hold" nodeType="with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500"/>
                                        <p:tgtEl>
                                          <p:spTgt spid="10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1"/>
                                        </p:tgtEl>
                                        <p:attrNameLst>
                                          <p:attrName>style.visibility</p:attrName>
                                        </p:attrNameLst>
                                      </p:cBhvr>
                                      <p:to>
                                        <p:strVal val="visible"/>
                                      </p:to>
                                    </p:set>
                                    <p:animEffect filter="fade" transition="in">
                                      <p:cBhvr>
                                        <p:cTn dur="500"/>
                                        <p:tgtEl>
                                          <p:spTgt spid="10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36"/>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Market demand</a:t>
            </a:r>
            <a:endParaRPr/>
          </a:p>
        </p:txBody>
      </p:sp>
      <p:sp>
        <p:nvSpPr>
          <p:cNvPr id="1057" name="Google Shape;10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3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Market (or Aggregate) Demand</a:t>
            </a:r>
            <a:endParaRPr/>
          </a:p>
        </p:txBody>
      </p:sp>
      <p:sp>
        <p:nvSpPr>
          <p:cNvPr id="1063" name="Google Shape;1063;p37"/>
          <p:cNvSpPr txBox="1"/>
          <p:nvPr>
            <p:ph idx="1" type="body"/>
          </p:nvPr>
        </p:nvSpPr>
        <p:spPr>
          <a:xfrm>
            <a:off x="680321" y="2174789"/>
            <a:ext cx="4015247" cy="4275438"/>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chemeClr val="dk1"/>
              </a:buClr>
              <a:buSzPts val="2000"/>
              <a:buNone/>
            </a:pPr>
            <a:r>
              <a:t/>
            </a:r>
            <a:endParaRPr/>
          </a:p>
          <a:p>
            <a:pPr indent="-228600" lvl="0" marL="228600" rtl="0" algn="l">
              <a:lnSpc>
                <a:spcPct val="90000"/>
              </a:lnSpc>
              <a:spcBef>
                <a:spcPts val="1000"/>
              </a:spcBef>
              <a:spcAft>
                <a:spcPts val="0"/>
              </a:spcAft>
              <a:buClr>
                <a:schemeClr val="dk1"/>
              </a:buClr>
              <a:buSzPts val="2400"/>
              <a:buChar char="•"/>
            </a:pPr>
            <a:r>
              <a:rPr lang="en-US"/>
              <a:t>A curve that relates the quantity of a good that </a:t>
            </a:r>
            <a:r>
              <a:rPr lang="en-US">
                <a:solidFill>
                  <a:srgbClr val="FF0000"/>
                </a:solidFill>
              </a:rPr>
              <a:t>all consumers </a:t>
            </a:r>
            <a:r>
              <a:rPr lang="en-US"/>
              <a:t>in a market buy to the price of that good.</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The </a:t>
            </a:r>
            <a:r>
              <a:rPr b="1" lang="en-US" u="sng">
                <a:solidFill>
                  <a:srgbClr val="FF0000"/>
                </a:solidFill>
              </a:rPr>
              <a:t>sum</a:t>
            </a:r>
            <a:r>
              <a:rPr lang="en-US"/>
              <a:t> of all the individual demand curves in the market</a:t>
            </a:r>
            <a:endParaRPr/>
          </a:p>
        </p:txBody>
      </p:sp>
      <p:graphicFrame>
        <p:nvGraphicFramePr>
          <p:cNvPr id="1064" name="Google Shape;1064;p37"/>
          <p:cNvGraphicFramePr/>
          <p:nvPr/>
        </p:nvGraphicFramePr>
        <p:xfrm>
          <a:off x="4901299" y="2453545"/>
          <a:ext cx="3000000" cy="3000000"/>
        </p:xfrm>
        <a:graphic>
          <a:graphicData uri="http://schemas.openxmlformats.org/drawingml/2006/table">
            <a:tbl>
              <a:tblPr>
                <a:noFill/>
                <a:tableStyleId>{4A639278-FC4E-4398-9130-A0408500975D}</a:tableStyleId>
              </a:tblPr>
              <a:tblGrid>
                <a:gridCol w="1381125"/>
                <a:gridCol w="1136650"/>
                <a:gridCol w="1314450"/>
                <a:gridCol w="1412875"/>
                <a:gridCol w="1662100"/>
              </a:tblGrid>
              <a:tr h="853575">
                <a:tc>
                  <a:txBody>
                    <a:bodyPr/>
                    <a:lstStyle/>
                    <a:p>
                      <a:pPr indent="0" lvl="0" marL="0" marR="0" rtl="0" algn="ctr">
                        <a:lnSpc>
                          <a:spcPct val="100000"/>
                        </a:lnSpc>
                        <a:spcBef>
                          <a:spcPts val="0"/>
                        </a:spcBef>
                        <a:spcAft>
                          <a:spcPts val="0"/>
                        </a:spcAft>
                        <a:buClr>
                          <a:srgbClr val="8D7DFF"/>
                        </a:buClr>
                        <a:buSzPts val="2500"/>
                        <a:buFont typeface="Noto Sans Symbols"/>
                        <a:buNone/>
                      </a:pPr>
                      <a:r>
                        <a:rPr b="1" i="0" lang="en-US" sz="2500" u="none" cap="none" strike="noStrike">
                          <a:solidFill>
                            <a:schemeClr val="dk1"/>
                          </a:solidFill>
                          <a:latin typeface="Arial"/>
                          <a:ea typeface="Arial"/>
                          <a:cs typeface="Arial"/>
                          <a:sym typeface="Arial"/>
                        </a:rPr>
                        <a:t>Price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1" i="0" lang="en-US" sz="2500" u="none" cap="none" strike="noStrike">
                          <a:solidFill>
                            <a:schemeClr val="dk1"/>
                          </a:solidFill>
                          <a:latin typeface="Arial"/>
                          <a:ea typeface="Arial"/>
                          <a:cs typeface="Arial"/>
                          <a:sym typeface="Arial"/>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1" i="0" lang="en-US" sz="2500" u="none" cap="none" strike="noStrike">
                          <a:solidFill>
                            <a:schemeClr val="dk1"/>
                          </a:solidFill>
                          <a:latin typeface="Arial"/>
                          <a:ea typeface="Arial"/>
                          <a:cs typeface="Arial"/>
                          <a:sym typeface="Arial"/>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1" i="0" lang="en-US" sz="2500" u="none" cap="none" strike="noStrike">
                          <a:solidFill>
                            <a:schemeClr val="dk1"/>
                          </a:solidFill>
                          <a:latin typeface="Arial"/>
                          <a:ea typeface="Arial"/>
                          <a:cs typeface="Arial"/>
                          <a:sym typeface="Arial"/>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1" i="0" lang="en-US" sz="2500" u="none" cap="none" strike="noStrike">
                          <a:solidFill>
                            <a:schemeClr val="dk1"/>
                          </a:solidFill>
                          <a:latin typeface="Arial"/>
                          <a:ea typeface="Arial"/>
                          <a:cs typeface="Arial"/>
                          <a:sym typeface="Arial"/>
                        </a:rPr>
                        <a:t>Market Demand</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600">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32</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3175">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25</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3175">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18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3175">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3175">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6</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065" name="Google Shape;1065;p3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3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Summing to Obtain a Market Demand Curve</a:t>
            </a:r>
            <a:endParaRPr/>
          </a:p>
        </p:txBody>
      </p:sp>
      <p:cxnSp>
        <p:nvCxnSpPr>
          <p:cNvPr id="1071" name="Google Shape;1071;p38"/>
          <p:cNvCxnSpPr/>
          <p:nvPr/>
        </p:nvCxnSpPr>
        <p:spPr>
          <a:xfrm>
            <a:off x="2507651" y="6402516"/>
            <a:ext cx="5673725" cy="0"/>
          </a:xfrm>
          <a:prstGeom prst="straightConnector1">
            <a:avLst/>
          </a:prstGeom>
          <a:noFill/>
          <a:ln cap="flat" cmpd="sng" w="25400">
            <a:solidFill>
              <a:schemeClr val="dk1"/>
            </a:solidFill>
            <a:prstDash val="solid"/>
            <a:round/>
            <a:headEnd len="med" w="med" type="none"/>
            <a:tailEnd len="med" w="med" type="none"/>
          </a:ln>
        </p:spPr>
      </p:cxnSp>
      <p:sp>
        <p:nvSpPr>
          <p:cNvPr id="1072" name="Google Shape;1072;p38"/>
          <p:cNvSpPr/>
          <p:nvPr/>
        </p:nvSpPr>
        <p:spPr>
          <a:xfrm>
            <a:off x="8187726" y="6277105"/>
            <a:ext cx="118301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Quantity </a:t>
            </a:r>
            <a:endParaRPr/>
          </a:p>
        </p:txBody>
      </p:sp>
      <p:grpSp>
        <p:nvGrpSpPr>
          <p:cNvPr id="1073" name="Google Shape;1073;p38"/>
          <p:cNvGrpSpPr/>
          <p:nvPr/>
        </p:nvGrpSpPr>
        <p:grpSpPr>
          <a:xfrm>
            <a:off x="1255113" y="2017842"/>
            <a:ext cx="1244600" cy="4710113"/>
            <a:chOff x="620" y="1004"/>
            <a:chExt cx="784" cy="2967"/>
          </a:xfrm>
        </p:grpSpPr>
        <p:cxnSp>
          <p:nvCxnSpPr>
            <p:cNvPr id="1074" name="Google Shape;1074;p38"/>
            <p:cNvCxnSpPr/>
            <p:nvPr/>
          </p:nvCxnSpPr>
          <p:spPr>
            <a:xfrm>
              <a:off x="1404" y="1093"/>
              <a:ext cx="0" cy="2687"/>
            </a:xfrm>
            <a:prstGeom prst="straightConnector1">
              <a:avLst/>
            </a:prstGeom>
            <a:noFill/>
            <a:ln cap="flat" cmpd="sng" w="25400">
              <a:solidFill>
                <a:schemeClr val="dk1"/>
              </a:solidFill>
              <a:prstDash val="solid"/>
              <a:round/>
              <a:headEnd len="med" w="med" type="none"/>
              <a:tailEnd len="med" w="med" type="none"/>
            </a:ln>
          </p:spPr>
        </p:cxnSp>
        <p:sp>
          <p:nvSpPr>
            <p:cNvPr id="1075" name="Google Shape;1075;p38"/>
            <p:cNvSpPr/>
            <p:nvPr/>
          </p:nvSpPr>
          <p:spPr>
            <a:xfrm>
              <a:off x="1196" y="3173"/>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1076" name="Google Shape;1076;p38"/>
            <p:cNvSpPr/>
            <p:nvPr/>
          </p:nvSpPr>
          <p:spPr>
            <a:xfrm>
              <a:off x="1196" y="2655"/>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2</a:t>
              </a:r>
              <a:endParaRPr/>
            </a:p>
          </p:txBody>
        </p:sp>
        <p:sp>
          <p:nvSpPr>
            <p:cNvPr id="1077" name="Google Shape;1077;p38"/>
            <p:cNvSpPr/>
            <p:nvPr/>
          </p:nvSpPr>
          <p:spPr>
            <a:xfrm>
              <a:off x="1196" y="2136"/>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3</a:t>
              </a:r>
              <a:endParaRPr/>
            </a:p>
          </p:txBody>
        </p:sp>
        <p:sp>
          <p:nvSpPr>
            <p:cNvPr id="1078" name="Google Shape;1078;p38"/>
            <p:cNvSpPr/>
            <p:nvPr/>
          </p:nvSpPr>
          <p:spPr>
            <a:xfrm>
              <a:off x="1196" y="1618"/>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4</a:t>
              </a:r>
              <a:endParaRPr/>
            </a:p>
          </p:txBody>
        </p:sp>
        <p:sp>
          <p:nvSpPr>
            <p:cNvPr id="1079" name="Google Shape;1079;p38"/>
            <p:cNvSpPr/>
            <p:nvPr/>
          </p:nvSpPr>
          <p:spPr>
            <a:xfrm>
              <a:off x="620" y="1004"/>
              <a:ext cx="554"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Price </a:t>
              </a:r>
              <a:endParaRPr/>
            </a:p>
          </p:txBody>
        </p:sp>
        <p:sp>
          <p:nvSpPr>
            <p:cNvPr id="1080" name="Google Shape;1080;p38"/>
            <p:cNvSpPr/>
            <p:nvPr/>
          </p:nvSpPr>
          <p:spPr>
            <a:xfrm>
              <a:off x="1196" y="3740"/>
              <a:ext cx="196" cy="231"/>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0</a:t>
              </a:r>
              <a:endParaRPr/>
            </a:p>
          </p:txBody>
        </p:sp>
        <p:sp>
          <p:nvSpPr>
            <p:cNvPr id="1081" name="Google Shape;1081;p38"/>
            <p:cNvSpPr/>
            <p:nvPr/>
          </p:nvSpPr>
          <p:spPr>
            <a:xfrm>
              <a:off x="1196" y="1100"/>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5</a:t>
              </a:r>
              <a:endParaRPr/>
            </a:p>
          </p:txBody>
        </p:sp>
      </p:grpSp>
      <p:sp>
        <p:nvSpPr>
          <p:cNvPr id="1082" name="Google Shape;1082;p38"/>
          <p:cNvSpPr/>
          <p:nvPr/>
        </p:nvSpPr>
        <p:spPr>
          <a:xfrm>
            <a:off x="2999775" y="6370767"/>
            <a:ext cx="310984"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5</a:t>
            </a:r>
            <a:endParaRPr/>
          </a:p>
        </p:txBody>
      </p:sp>
      <p:sp>
        <p:nvSpPr>
          <p:cNvPr id="1083" name="Google Shape;1083;p38"/>
          <p:cNvSpPr/>
          <p:nvPr/>
        </p:nvSpPr>
        <p:spPr>
          <a:xfrm>
            <a:off x="3812575" y="6370767"/>
            <a:ext cx="439224"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10</a:t>
            </a:r>
            <a:endParaRPr/>
          </a:p>
        </p:txBody>
      </p:sp>
      <p:sp>
        <p:nvSpPr>
          <p:cNvPr id="1084" name="Google Shape;1084;p38"/>
          <p:cNvSpPr/>
          <p:nvPr/>
        </p:nvSpPr>
        <p:spPr>
          <a:xfrm>
            <a:off x="4777775" y="6370767"/>
            <a:ext cx="439224"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15</a:t>
            </a:r>
            <a:endParaRPr/>
          </a:p>
        </p:txBody>
      </p:sp>
      <p:sp>
        <p:nvSpPr>
          <p:cNvPr id="1085" name="Google Shape;1085;p38"/>
          <p:cNvSpPr/>
          <p:nvPr/>
        </p:nvSpPr>
        <p:spPr>
          <a:xfrm>
            <a:off x="5742975" y="6370767"/>
            <a:ext cx="439224"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20</a:t>
            </a:r>
            <a:endParaRPr/>
          </a:p>
        </p:txBody>
      </p:sp>
      <p:sp>
        <p:nvSpPr>
          <p:cNvPr id="1086" name="Google Shape;1086;p38"/>
          <p:cNvSpPr/>
          <p:nvPr/>
        </p:nvSpPr>
        <p:spPr>
          <a:xfrm>
            <a:off x="6708175" y="6370767"/>
            <a:ext cx="439224"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25</a:t>
            </a:r>
            <a:endParaRPr/>
          </a:p>
        </p:txBody>
      </p:sp>
      <p:sp>
        <p:nvSpPr>
          <p:cNvPr id="1087" name="Google Shape;1087;p38"/>
          <p:cNvSpPr/>
          <p:nvPr/>
        </p:nvSpPr>
        <p:spPr>
          <a:xfrm>
            <a:off x="7673375" y="6370767"/>
            <a:ext cx="439224"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30</a:t>
            </a:r>
            <a:endParaRPr/>
          </a:p>
        </p:txBody>
      </p:sp>
      <p:grpSp>
        <p:nvGrpSpPr>
          <p:cNvPr id="1088" name="Google Shape;1088;p38"/>
          <p:cNvGrpSpPr/>
          <p:nvPr/>
        </p:nvGrpSpPr>
        <p:grpSpPr>
          <a:xfrm>
            <a:off x="2810864" y="2403604"/>
            <a:ext cx="1614487" cy="3638550"/>
            <a:chOff x="1589" y="1265"/>
            <a:chExt cx="1017" cy="2292"/>
          </a:xfrm>
        </p:grpSpPr>
        <p:cxnSp>
          <p:nvCxnSpPr>
            <p:cNvPr id="1089" name="Google Shape;1089;p38"/>
            <p:cNvCxnSpPr/>
            <p:nvPr/>
          </p:nvCxnSpPr>
          <p:spPr>
            <a:xfrm>
              <a:off x="1589" y="1265"/>
              <a:ext cx="747" cy="2031"/>
            </a:xfrm>
            <a:prstGeom prst="straightConnector1">
              <a:avLst/>
            </a:prstGeom>
            <a:noFill/>
            <a:ln cap="flat" cmpd="sng" w="50800">
              <a:solidFill>
                <a:srgbClr val="0033CC"/>
              </a:solidFill>
              <a:prstDash val="solid"/>
              <a:round/>
              <a:headEnd len="med" w="med" type="none"/>
              <a:tailEnd len="med" w="med" type="none"/>
            </a:ln>
          </p:spPr>
        </p:cxnSp>
        <p:sp>
          <p:nvSpPr>
            <p:cNvPr id="1090" name="Google Shape;1090;p38"/>
            <p:cNvSpPr/>
            <p:nvPr/>
          </p:nvSpPr>
          <p:spPr>
            <a:xfrm>
              <a:off x="2253" y="3309"/>
              <a:ext cx="353"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D</a:t>
              </a:r>
              <a:r>
                <a:rPr b="1" baseline="-25000" lang="en-US" sz="2000">
                  <a:solidFill>
                    <a:schemeClr val="dk1"/>
                  </a:solidFill>
                  <a:latin typeface="Arial"/>
                  <a:ea typeface="Arial"/>
                  <a:cs typeface="Arial"/>
                  <a:sym typeface="Arial"/>
                </a:rPr>
                <a:t>B</a:t>
              </a:r>
              <a:endParaRPr/>
            </a:p>
          </p:txBody>
        </p:sp>
      </p:grpSp>
      <p:grpSp>
        <p:nvGrpSpPr>
          <p:cNvPr id="1091" name="Google Shape;1091;p38"/>
          <p:cNvGrpSpPr/>
          <p:nvPr/>
        </p:nvGrpSpPr>
        <p:grpSpPr>
          <a:xfrm>
            <a:off x="3210914" y="2327404"/>
            <a:ext cx="2433637" cy="3714750"/>
            <a:chOff x="1841" y="1217"/>
            <a:chExt cx="1533" cy="2340"/>
          </a:xfrm>
        </p:grpSpPr>
        <p:cxnSp>
          <p:nvCxnSpPr>
            <p:cNvPr id="1092" name="Google Shape;1092;p38"/>
            <p:cNvCxnSpPr/>
            <p:nvPr/>
          </p:nvCxnSpPr>
          <p:spPr>
            <a:xfrm>
              <a:off x="1841" y="1217"/>
              <a:ext cx="1263" cy="2079"/>
            </a:xfrm>
            <a:prstGeom prst="straightConnector1">
              <a:avLst/>
            </a:prstGeom>
            <a:noFill/>
            <a:ln cap="flat" cmpd="sng" w="50800">
              <a:solidFill>
                <a:srgbClr val="0033CC"/>
              </a:solidFill>
              <a:prstDash val="solid"/>
              <a:round/>
              <a:headEnd len="med" w="med" type="none"/>
              <a:tailEnd len="med" w="med" type="none"/>
            </a:ln>
          </p:spPr>
        </p:cxnSp>
        <p:sp>
          <p:nvSpPr>
            <p:cNvPr id="1093" name="Google Shape;1093;p38"/>
            <p:cNvSpPr/>
            <p:nvPr/>
          </p:nvSpPr>
          <p:spPr>
            <a:xfrm>
              <a:off x="3021" y="3309"/>
              <a:ext cx="353"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D</a:t>
              </a:r>
              <a:r>
                <a:rPr b="1" baseline="-25000" lang="en-US" sz="2000">
                  <a:solidFill>
                    <a:schemeClr val="dk1"/>
                  </a:solidFill>
                  <a:latin typeface="Arial"/>
                  <a:ea typeface="Arial"/>
                  <a:cs typeface="Arial"/>
                  <a:sym typeface="Arial"/>
                </a:rPr>
                <a:t>C</a:t>
              </a:r>
              <a:endParaRPr/>
            </a:p>
          </p:txBody>
        </p:sp>
      </p:grpSp>
      <p:grpSp>
        <p:nvGrpSpPr>
          <p:cNvPr id="1094" name="Google Shape;1094;p38"/>
          <p:cNvGrpSpPr/>
          <p:nvPr/>
        </p:nvGrpSpPr>
        <p:grpSpPr>
          <a:xfrm>
            <a:off x="3757014" y="2386142"/>
            <a:ext cx="5066541" cy="3694113"/>
            <a:chOff x="1985" y="1265"/>
            <a:chExt cx="3318" cy="2003"/>
          </a:xfrm>
        </p:grpSpPr>
        <p:grpSp>
          <p:nvGrpSpPr>
            <p:cNvPr id="1095" name="Google Shape;1095;p38"/>
            <p:cNvGrpSpPr/>
            <p:nvPr/>
          </p:nvGrpSpPr>
          <p:grpSpPr>
            <a:xfrm>
              <a:off x="1985" y="1265"/>
              <a:ext cx="3023" cy="2003"/>
              <a:chOff x="1985" y="1265"/>
              <a:chExt cx="3023" cy="2003"/>
            </a:xfrm>
          </p:grpSpPr>
          <p:cxnSp>
            <p:nvCxnSpPr>
              <p:cNvPr id="1096" name="Google Shape;1096;p38"/>
              <p:cNvCxnSpPr/>
              <p:nvPr/>
            </p:nvCxnSpPr>
            <p:spPr>
              <a:xfrm>
                <a:off x="1985" y="1265"/>
                <a:ext cx="495" cy="447"/>
              </a:xfrm>
              <a:prstGeom prst="straightConnector1">
                <a:avLst/>
              </a:prstGeom>
              <a:noFill/>
              <a:ln cap="flat" cmpd="sng" w="50800">
                <a:solidFill>
                  <a:srgbClr val="0033CC"/>
                </a:solidFill>
                <a:prstDash val="solid"/>
                <a:round/>
                <a:headEnd len="med" w="med" type="none"/>
                <a:tailEnd len="med" w="med" type="none"/>
              </a:ln>
            </p:spPr>
          </p:cxnSp>
          <p:cxnSp>
            <p:nvCxnSpPr>
              <p:cNvPr id="1097" name="Google Shape;1097;p38"/>
              <p:cNvCxnSpPr/>
              <p:nvPr/>
            </p:nvCxnSpPr>
            <p:spPr>
              <a:xfrm rot="10800000">
                <a:off x="2481" y="1712"/>
                <a:ext cx="2527" cy="1556"/>
              </a:xfrm>
              <a:prstGeom prst="straightConnector1">
                <a:avLst/>
              </a:prstGeom>
              <a:noFill/>
              <a:ln cap="flat" cmpd="sng" w="50800">
                <a:solidFill>
                  <a:srgbClr val="0033CC"/>
                </a:solidFill>
                <a:prstDash val="solid"/>
                <a:round/>
                <a:headEnd len="med" w="med" type="none"/>
                <a:tailEnd len="med" w="med" type="none"/>
              </a:ln>
            </p:spPr>
          </p:cxnSp>
        </p:grpSp>
        <p:sp>
          <p:nvSpPr>
            <p:cNvPr id="1098" name="Google Shape;1098;p38"/>
            <p:cNvSpPr/>
            <p:nvPr/>
          </p:nvSpPr>
          <p:spPr>
            <a:xfrm>
              <a:off x="3933" y="2349"/>
              <a:ext cx="1370" cy="216"/>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Market Demand</a:t>
              </a:r>
              <a:endParaRPr/>
            </a:p>
          </p:txBody>
        </p:sp>
      </p:grpSp>
      <p:grpSp>
        <p:nvGrpSpPr>
          <p:cNvPr id="1099" name="Google Shape;1099;p38"/>
          <p:cNvGrpSpPr/>
          <p:nvPr/>
        </p:nvGrpSpPr>
        <p:grpSpPr>
          <a:xfrm>
            <a:off x="2525114" y="3241804"/>
            <a:ext cx="1290637" cy="2800350"/>
            <a:chOff x="1409" y="1793"/>
            <a:chExt cx="813" cy="1764"/>
          </a:xfrm>
        </p:grpSpPr>
        <p:cxnSp>
          <p:nvCxnSpPr>
            <p:cNvPr id="1100" name="Google Shape;1100;p38"/>
            <p:cNvCxnSpPr/>
            <p:nvPr/>
          </p:nvCxnSpPr>
          <p:spPr>
            <a:xfrm>
              <a:off x="1409" y="1793"/>
              <a:ext cx="543" cy="1503"/>
            </a:xfrm>
            <a:prstGeom prst="straightConnector1">
              <a:avLst/>
            </a:prstGeom>
            <a:noFill/>
            <a:ln cap="flat" cmpd="sng" w="50800">
              <a:solidFill>
                <a:srgbClr val="0033CC"/>
              </a:solidFill>
              <a:prstDash val="solid"/>
              <a:round/>
              <a:headEnd len="med" w="med" type="none"/>
              <a:tailEnd len="med" w="med" type="none"/>
            </a:ln>
          </p:spPr>
        </p:cxnSp>
        <p:sp>
          <p:nvSpPr>
            <p:cNvPr id="1101" name="Google Shape;1101;p38"/>
            <p:cNvSpPr/>
            <p:nvPr/>
          </p:nvSpPr>
          <p:spPr>
            <a:xfrm>
              <a:off x="1869" y="3309"/>
              <a:ext cx="353"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D</a:t>
              </a:r>
              <a:r>
                <a:rPr b="1" baseline="-25000" lang="en-US" sz="2000">
                  <a:solidFill>
                    <a:schemeClr val="dk1"/>
                  </a:solidFill>
                  <a:latin typeface="Arial"/>
                  <a:ea typeface="Arial"/>
                  <a:cs typeface="Arial"/>
                  <a:sym typeface="Arial"/>
                </a:rPr>
                <a:t>A</a:t>
              </a:r>
              <a:endParaRPr/>
            </a:p>
          </p:txBody>
        </p:sp>
      </p:grpSp>
      <p:sp>
        <p:nvSpPr>
          <p:cNvPr id="1102" name="Google Shape;1102;p38"/>
          <p:cNvSpPr/>
          <p:nvPr/>
        </p:nvSpPr>
        <p:spPr>
          <a:xfrm>
            <a:off x="6486009" y="2707392"/>
            <a:ext cx="3025775" cy="120015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The market demand</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curve is obtained by</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summing the consumer’s </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demand curves</a:t>
            </a:r>
            <a:endParaRPr/>
          </a:p>
        </p:txBody>
      </p:sp>
      <p:cxnSp>
        <p:nvCxnSpPr>
          <p:cNvPr id="1103" name="Google Shape;1103;p38"/>
          <p:cNvCxnSpPr>
            <a:stCxn id="1078" idx="3"/>
            <a:endCxn id="1097" idx="1"/>
          </p:cNvCxnSpPr>
          <p:nvPr/>
        </p:nvCxnSpPr>
        <p:spPr>
          <a:xfrm>
            <a:off x="2494951" y="3191005"/>
            <a:ext cx="2019300" cy="19500"/>
          </a:xfrm>
          <a:prstGeom prst="straightConnector1">
            <a:avLst/>
          </a:prstGeom>
          <a:noFill/>
          <a:ln cap="flat" cmpd="sng" w="12700">
            <a:solidFill>
              <a:schemeClr val="dk1"/>
            </a:solidFill>
            <a:prstDash val="dash"/>
            <a:miter lim="800000"/>
            <a:headEnd len="med" w="med" type="none"/>
            <a:tailEnd len="med" w="med" type="none"/>
          </a:ln>
        </p:spPr>
      </p:cxnSp>
      <p:sp>
        <p:nvSpPr>
          <p:cNvPr id="1104" name="Google Shape;1104;p3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9"/>
                                        </p:tgtEl>
                                        <p:attrNameLst>
                                          <p:attrName>style.visibility</p:attrName>
                                        </p:attrNameLst>
                                      </p:cBhvr>
                                      <p:to>
                                        <p:strVal val="visible"/>
                                      </p:to>
                                    </p:set>
                                    <p:animEffect filter="fade" transition="in">
                                      <p:cBhvr>
                                        <p:cTn dur="500"/>
                                        <p:tgtEl>
                                          <p:spTgt spid="10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8"/>
                                        </p:tgtEl>
                                        <p:attrNameLst>
                                          <p:attrName>style.visibility</p:attrName>
                                        </p:attrNameLst>
                                      </p:cBhvr>
                                      <p:to>
                                        <p:strVal val="visible"/>
                                      </p:to>
                                    </p:set>
                                    <p:animEffect filter="fade" transition="in">
                                      <p:cBhvr>
                                        <p:cTn dur="500"/>
                                        <p:tgtEl>
                                          <p:spTgt spid="10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500"/>
                                        <p:tgtEl>
                                          <p:spTgt spid="10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gtEl>
                                        <p:attrNameLst>
                                          <p:attrName>style.visibility</p:attrName>
                                        </p:attrNameLst>
                                      </p:cBhvr>
                                      <p:to>
                                        <p:strVal val="visible"/>
                                      </p:to>
                                    </p:set>
                                    <p:animEffect filter="fade" transition="in">
                                      <p:cBhvr>
                                        <p:cTn dur="500"/>
                                        <p:tgtEl>
                                          <p:spTgt spid="1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4"/>
                                        </p:tgtEl>
                                        <p:attrNameLst>
                                          <p:attrName>style.visibility</p:attrName>
                                        </p:attrNameLst>
                                      </p:cBhvr>
                                      <p:to>
                                        <p:strVal val="visible"/>
                                      </p:to>
                                    </p:set>
                                    <p:animEffect filter="fade" transition="in">
                                      <p:cBhvr>
                                        <p:cTn dur="500"/>
                                        <p:tgtEl>
                                          <p:spTgt spid="10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3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Market Demand</a:t>
            </a:r>
            <a:endParaRPr/>
          </a:p>
        </p:txBody>
      </p:sp>
      <p:sp>
        <p:nvSpPr>
          <p:cNvPr id="1110" name="Google Shape;1110;p3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From this analysis one can see two important points</a:t>
            </a:r>
            <a:endParaRPr/>
          </a:p>
          <a:p>
            <a:pPr indent="-101600" lvl="1" marL="685800" rtl="0" algn="l">
              <a:lnSpc>
                <a:spcPct val="90000"/>
              </a:lnSpc>
              <a:spcBef>
                <a:spcPts val="500"/>
              </a:spcBef>
              <a:spcAft>
                <a:spcPts val="0"/>
              </a:spcAft>
              <a:buClr>
                <a:schemeClr val="dk1"/>
              </a:buClr>
              <a:buSzPts val="2000"/>
              <a:buNone/>
            </a:pPr>
            <a:r>
              <a:t/>
            </a:r>
            <a:endParaRPr/>
          </a:p>
          <a:p>
            <a:pPr indent="-228600" lvl="1" marL="685800" rtl="0" algn="l">
              <a:lnSpc>
                <a:spcPct val="90000"/>
              </a:lnSpc>
              <a:spcBef>
                <a:spcPts val="500"/>
              </a:spcBef>
              <a:spcAft>
                <a:spcPts val="0"/>
              </a:spcAft>
              <a:buClr>
                <a:schemeClr val="dk1"/>
              </a:buClr>
              <a:buSzPts val="2000"/>
              <a:buChar char="•"/>
            </a:pPr>
            <a:r>
              <a:rPr lang="en-US"/>
              <a:t>The </a:t>
            </a:r>
            <a:r>
              <a:rPr lang="en-US">
                <a:solidFill>
                  <a:srgbClr val="FF0000"/>
                </a:solidFill>
              </a:rPr>
              <a:t>market demand will shift to the right</a:t>
            </a:r>
            <a:r>
              <a:rPr lang="en-US"/>
              <a:t> as </a:t>
            </a:r>
            <a:r>
              <a:rPr lang="en-US">
                <a:solidFill>
                  <a:srgbClr val="FF0000"/>
                </a:solidFill>
              </a:rPr>
              <a:t>more consumers </a:t>
            </a:r>
            <a:r>
              <a:rPr lang="en-US"/>
              <a:t>enter the market.</a:t>
            </a:r>
            <a:endParaRPr/>
          </a:p>
          <a:p>
            <a:pPr indent="-101600" lvl="1" marL="685800" rtl="0" algn="l">
              <a:lnSpc>
                <a:spcPct val="90000"/>
              </a:lnSpc>
              <a:spcBef>
                <a:spcPts val="500"/>
              </a:spcBef>
              <a:spcAft>
                <a:spcPts val="0"/>
              </a:spcAft>
              <a:buClr>
                <a:schemeClr val="dk1"/>
              </a:buClr>
              <a:buSzPts val="2000"/>
              <a:buNone/>
            </a:pPr>
            <a:r>
              <a:t/>
            </a:r>
            <a:endParaRPr/>
          </a:p>
          <a:p>
            <a:pPr indent="-228600" lvl="1" marL="685800" rtl="0" algn="l">
              <a:lnSpc>
                <a:spcPct val="90000"/>
              </a:lnSpc>
              <a:spcBef>
                <a:spcPts val="500"/>
              </a:spcBef>
              <a:spcAft>
                <a:spcPts val="0"/>
              </a:spcAft>
              <a:buClr>
                <a:schemeClr val="dk1"/>
              </a:buClr>
              <a:buSzPts val="2000"/>
              <a:buChar char="•"/>
            </a:pPr>
            <a:r>
              <a:rPr lang="en-US"/>
              <a:t>Factors that influence individual consumer demand will also affect aggregate market demand.</a:t>
            </a:r>
            <a:endParaRPr/>
          </a:p>
          <a:p>
            <a:pPr indent="-101600" lvl="1" marL="685800" rtl="0" algn="l">
              <a:lnSpc>
                <a:spcPct val="90000"/>
              </a:lnSpc>
              <a:spcBef>
                <a:spcPts val="500"/>
              </a:spcBef>
              <a:spcAft>
                <a:spcPts val="0"/>
              </a:spcAft>
              <a:buClr>
                <a:schemeClr val="dk1"/>
              </a:buClr>
              <a:buSzPts val="2000"/>
              <a:buNone/>
            </a:pPr>
            <a:r>
              <a:t/>
            </a:r>
            <a:endParaRPr/>
          </a:p>
          <a:p>
            <a:pPr indent="-228600" lvl="1" marL="685800" rtl="0" algn="l">
              <a:lnSpc>
                <a:spcPct val="90000"/>
              </a:lnSpc>
              <a:spcBef>
                <a:spcPts val="500"/>
              </a:spcBef>
              <a:spcAft>
                <a:spcPts val="0"/>
              </a:spcAft>
              <a:buClr>
                <a:schemeClr val="dk1"/>
              </a:buClr>
              <a:buSzPts val="2000"/>
              <a:buChar char="•"/>
            </a:pPr>
            <a:r>
              <a:rPr lang="en-US"/>
              <a:t>E.g. increasing household size, population increase, expectations, consumer preferences</a:t>
            </a:r>
            <a:endParaRPr/>
          </a:p>
        </p:txBody>
      </p:sp>
      <p:sp>
        <p:nvSpPr>
          <p:cNvPr id="1111" name="Google Shape;1111;p3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112" name="Google Shape;1112;p39"/>
          <p:cNvPicPr preferRelativeResize="0"/>
          <p:nvPr/>
        </p:nvPicPr>
        <p:blipFill rotWithShape="1">
          <a:blip r:embed="rId3">
            <a:alphaModFix/>
          </a:blip>
          <a:srcRect b="0" l="0" r="0" t="0"/>
          <a:stretch/>
        </p:blipFill>
        <p:spPr>
          <a:xfrm>
            <a:off x="8773649" y="92598"/>
            <a:ext cx="1651000" cy="1895929"/>
          </a:xfrm>
          <a:prstGeom prst="rect">
            <a:avLst/>
          </a:prstGeom>
          <a:noFill/>
          <a:ln>
            <a:noFill/>
          </a:ln>
        </p:spPr>
      </p:pic>
      <p:sp>
        <p:nvSpPr>
          <p:cNvPr id="1113" name="Google Shape;1113;p39"/>
          <p:cNvSpPr/>
          <p:nvPr/>
        </p:nvSpPr>
        <p:spPr>
          <a:xfrm>
            <a:off x="6096000" y="200921"/>
            <a:ext cx="2145174" cy="1555831"/>
          </a:xfrm>
          <a:prstGeom prst="wedgeRoundRectCallout">
            <a:avLst>
              <a:gd fmla="val 77302" name="adj1"/>
              <a:gd fmla="val -31568" name="adj2"/>
              <a:gd fmla="val 16667" name="adj3"/>
            </a:avLst>
          </a:prstGeom>
          <a:solidFill>
            <a:schemeClr val="accent1"/>
          </a:solidFill>
          <a:ln cap="flat" cmpd="sng" w="127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highlight>
                  <a:srgbClr val="FFFF00"/>
                </a:highlight>
                <a:latin typeface="Trebuchet MS"/>
                <a:ea typeface="Trebuchet MS"/>
                <a:cs typeface="Trebuchet MS"/>
                <a:sym typeface="Trebuchet MS"/>
              </a:rPr>
              <a:t>@u: Tourism has bounced back, will SG buy more or less of me than in 2020?</a:t>
            </a:r>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
          <p:cNvSpPr txBox="1"/>
          <p:nvPr>
            <p:ph type="title"/>
          </p:nvPr>
        </p:nvSpPr>
        <p:spPr>
          <a:xfrm>
            <a:off x="680321" y="753228"/>
            <a:ext cx="9613861" cy="1080938"/>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Trebuchet MS"/>
              <a:buNone/>
            </a:pPr>
            <a:r>
              <a:rPr lang="en-US"/>
              <a:t>Individual Demand</a:t>
            </a:r>
            <a:endParaRPr/>
          </a:p>
        </p:txBody>
      </p:sp>
      <p:sp>
        <p:nvSpPr>
          <p:cNvPr id="315" name="Google Shape;315;p4"/>
          <p:cNvSpPr txBox="1"/>
          <p:nvPr>
            <p:ph idx="1" type="body"/>
          </p:nvPr>
        </p:nvSpPr>
        <p:spPr>
          <a:xfrm>
            <a:off x="680321" y="2336873"/>
            <a:ext cx="9613861" cy="3599316"/>
          </a:xfrm>
          <a:prstGeom prst="rect">
            <a:avLst/>
          </a:prstGeom>
          <a:noFill/>
          <a:ln>
            <a:noFill/>
          </a:ln>
        </p:spPr>
        <p:txBody>
          <a:bodyPr anchorCtr="0" anchor="t" bIns="44450" lIns="90475" spcFirstLastPara="1" rIns="90475" wrap="square" tIns="44450">
            <a:normAutofit/>
          </a:bodyPr>
          <a:lstStyle/>
          <a:p>
            <a:pPr indent="-228600" lvl="0" marL="228600" rtl="0" algn="l">
              <a:lnSpc>
                <a:spcPct val="90000"/>
              </a:lnSpc>
              <a:spcBef>
                <a:spcPts val="0"/>
              </a:spcBef>
              <a:spcAft>
                <a:spcPts val="0"/>
              </a:spcAft>
              <a:buClr>
                <a:schemeClr val="dk1"/>
              </a:buClr>
              <a:buSzPts val="2400"/>
              <a:buChar char="•"/>
            </a:pPr>
            <a:r>
              <a:rPr lang="en-US"/>
              <a:t>Price Changes</a:t>
            </a:r>
            <a:endParaRPr/>
          </a:p>
          <a:p>
            <a:pPr indent="-190500" lvl="1" marL="685800" rtl="0" algn="l">
              <a:lnSpc>
                <a:spcPct val="90000"/>
              </a:lnSpc>
              <a:spcBef>
                <a:spcPts val="500"/>
              </a:spcBef>
              <a:spcAft>
                <a:spcPts val="0"/>
              </a:spcAft>
              <a:buClr>
                <a:schemeClr val="dk1"/>
              </a:buClr>
              <a:buSzPts val="600"/>
              <a:buNone/>
            </a:pPr>
            <a:r>
              <a:t/>
            </a:r>
            <a:endParaRPr sz="800"/>
          </a:p>
          <a:p>
            <a:pPr indent="-190500" lvl="1" marL="685800" rtl="0" algn="l">
              <a:lnSpc>
                <a:spcPct val="90000"/>
              </a:lnSpc>
              <a:spcBef>
                <a:spcPts val="500"/>
              </a:spcBef>
              <a:spcAft>
                <a:spcPts val="0"/>
              </a:spcAft>
              <a:buClr>
                <a:schemeClr val="dk1"/>
              </a:buClr>
              <a:buSzPts val="600"/>
              <a:buNone/>
            </a:pPr>
            <a:r>
              <a:t/>
            </a:r>
            <a:endParaRPr sz="800"/>
          </a:p>
          <a:p>
            <a:pPr indent="-228600" lvl="1" marL="685800" rtl="0" algn="l">
              <a:lnSpc>
                <a:spcPct val="90000"/>
              </a:lnSpc>
              <a:spcBef>
                <a:spcPts val="500"/>
              </a:spcBef>
              <a:spcAft>
                <a:spcPts val="0"/>
              </a:spcAft>
              <a:buClr>
                <a:schemeClr val="dk1"/>
              </a:buClr>
              <a:buSzPts val="1500"/>
              <a:buChar char="•"/>
            </a:pPr>
            <a:r>
              <a:rPr lang="en-US"/>
              <a:t>The impact of a change in the price of food can be illustrated using changes in the budget curve -&gt; movements to a new effective indifference curve and bliss point.</a:t>
            </a:r>
            <a:endParaRPr/>
          </a:p>
          <a:p>
            <a:pPr indent="-190500" lvl="1" marL="685800" rtl="0" algn="l">
              <a:lnSpc>
                <a:spcPct val="90000"/>
              </a:lnSpc>
              <a:spcBef>
                <a:spcPts val="500"/>
              </a:spcBef>
              <a:spcAft>
                <a:spcPts val="0"/>
              </a:spcAft>
              <a:buClr>
                <a:schemeClr val="dk1"/>
              </a:buClr>
              <a:buSzPts val="600"/>
              <a:buNone/>
            </a:pPr>
            <a:r>
              <a:t/>
            </a:r>
            <a:endParaRPr sz="800"/>
          </a:p>
          <a:p>
            <a:pPr indent="-190500" lvl="1" marL="685800" rtl="0" algn="l">
              <a:lnSpc>
                <a:spcPct val="90000"/>
              </a:lnSpc>
              <a:spcBef>
                <a:spcPts val="500"/>
              </a:spcBef>
              <a:spcAft>
                <a:spcPts val="0"/>
              </a:spcAft>
              <a:buClr>
                <a:schemeClr val="dk1"/>
              </a:buClr>
              <a:buSzPts val="600"/>
              <a:buNone/>
            </a:pPr>
            <a:r>
              <a:t/>
            </a:r>
            <a:endParaRPr sz="800"/>
          </a:p>
          <a:p>
            <a:pPr indent="-228600" lvl="1" marL="685800" rtl="0" algn="l">
              <a:lnSpc>
                <a:spcPct val="90000"/>
              </a:lnSpc>
              <a:spcBef>
                <a:spcPts val="500"/>
              </a:spcBef>
              <a:spcAft>
                <a:spcPts val="0"/>
              </a:spcAft>
              <a:buClr>
                <a:schemeClr val="dk1"/>
              </a:buClr>
              <a:buSzPts val="1500"/>
              <a:buChar char="•"/>
            </a:pPr>
            <a:r>
              <a:rPr lang="en-US"/>
              <a:t>For each price change, we can determine how much of the good the individual would purchase given their budget lines and indifference curves</a:t>
            </a:r>
            <a:endParaRPr/>
          </a:p>
        </p:txBody>
      </p:sp>
      <p:sp>
        <p:nvSpPr>
          <p:cNvPr id="316" name="Google Shape;316;p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wipe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grpSp>
        <p:nvGrpSpPr>
          <p:cNvPr id="1118" name="Google Shape;1118;p40"/>
          <p:cNvGrpSpPr/>
          <p:nvPr/>
        </p:nvGrpSpPr>
        <p:grpSpPr>
          <a:xfrm>
            <a:off x="3700464" y="4108450"/>
            <a:ext cx="1766887" cy="1962150"/>
            <a:chOff x="1373" y="2589"/>
            <a:chExt cx="1113" cy="1236"/>
          </a:xfrm>
        </p:grpSpPr>
        <p:cxnSp>
          <p:nvCxnSpPr>
            <p:cNvPr id="1119" name="Google Shape;1119;p40"/>
            <p:cNvCxnSpPr/>
            <p:nvPr/>
          </p:nvCxnSpPr>
          <p:spPr>
            <a:xfrm>
              <a:off x="1409" y="2747"/>
              <a:ext cx="933" cy="1041"/>
            </a:xfrm>
            <a:prstGeom prst="straightConnector1">
              <a:avLst/>
            </a:prstGeom>
            <a:noFill/>
            <a:ln cap="flat" cmpd="sng" w="50800">
              <a:solidFill>
                <a:srgbClr val="3366FF"/>
              </a:solidFill>
              <a:prstDash val="solid"/>
              <a:round/>
              <a:headEnd len="med" w="med" type="none"/>
              <a:tailEnd len="med" w="med" type="none"/>
            </a:ln>
          </p:spPr>
        </p:cxnSp>
        <p:sp>
          <p:nvSpPr>
            <p:cNvPr id="1120" name="Google Shape;1120;p40"/>
            <p:cNvSpPr/>
            <p:nvPr/>
          </p:nvSpPr>
          <p:spPr>
            <a:xfrm>
              <a:off x="1373" y="2589"/>
              <a:ext cx="243" cy="198"/>
            </a:xfrm>
            <a:prstGeom prst="rect">
              <a:avLst/>
            </a:prstGeom>
            <a:noFill/>
            <a:ln cap="flat" cmpd="sng" w="12700">
              <a:solidFill>
                <a:srgbClr val="3366FF"/>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400">
                  <a:solidFill>
                    <a:schemeClr val="dk1"/>
                  </a:solidFill>
                  <a:latin typeface="Arial"/>
                  <a:ea typeface="Arial"/>
                  <a:cs typeface="Arial"/>
                  <a:sym typeface="Arial"/>
                </a:rPr>
                <a:t>C</a:t>
              </a:r>
              <a:endParaRPr b="1" i="1" sz="1800">
                <a:solidFill>
                  <a:schemeClr val="dk1"/>
                </a:solidFill>
                <a:latin typeface="Arial"/>
                <a:ea typeface="Arial"/>
                <a:cs typeface="Arial"/>
                <a:sym typeface="Arial"/>
              </a:endParaRPr>
            </a:p>
          </p:txBody>
        </p:sp>
        <p:sp>
          <p:nvSpPr>
            <p:cNvPr id="1121" name="Google Shape;1121;p40"/>
            <p:cNvSpPr/>
            <p:nvPr/>
          </p:nvSpPr>
          <p:spPr>
            <a:xfrm>
              <a:off x="2283" y="3627"/>
              <a:ext cx="203" cy="198"/>
            </a:xfrm>
            <a:prstGeom prst="rect">
              <a:avLst/>
            </a:prstGeom>
            <a:noFill/>
            <a:ln cap="flat" cmpd="sng" w="12700">
              <a:solidFill>
                <a:srgbClr val="3366FF"/>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400">
                  <a:solidFill>
                    <a:schemeClr val="dk1"/>
                  </a:solidFill>
                  <a:latin typeface="Arial"/>
                  <a:ea typeface="Arial"/>
                  <a:cs typeface="Arial"/>
                  <a:sym typeface="Arial"/>
                </a:rPr>
                <a:t>D</a:t>
              </a:r>
              <a:endParaRPr/>
            </a:p>
          </p:txBody>
        </p:sp>
        <p:sp>
          <p:nvSpPr>
            <p:cNvPr id="1122" name="Google Shape;1122;p40"/>
            <p:cNvSpPr/>
            <p:nvPr/>
          </p:nvSpPr>
          <p:spPr>
            <a:xfrm>
              <a:off x="1425" y="3225"/>
              <a:ext cx="500" cy="294"/>
            </a:xfrm>
            <a:prstGeom prst="rect">
              <a:avLst/>
            </a:prstGeom>
            <a:noFill/>
            <a:ln cap="flat" cmpd="sng" w="12700">
              <a:solidFill>
                <a:srgbClr val="3366FF"/>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Export</a:t>
              </a:r>
              <a:endParaRPr/>
            </a:p>
            <a:p>
              <a:pPr indent="0" lvl="0" marL="0" marR="0" rtl="0" algn="l">
                <a:spcBef>
                  <a:spcPts val="0"/>
                </a:spcBef>
                <a:spcAft>
                  <a:spcPts val="0"/>
                </a:spcAft>
                <a:buNone/>
              </a:pPr>
              <a:r>
                <a:rPr b="1" lang="en-US" sz="1200">
                  <a:solidFill>
                    <a:schemeClr val="dk1"/>
                  </a:solidFill>
                  <a:latin typeface="Arial"/>
                  <a:ea typeface="Arial"/>
                  <a:cs typeface="Arial"/>
                  <a:sym typeface="Arial"/>
                </a:rPr>
                <a:t>Demand</a:t>
              </a:r>
              <a:endParaRPr b="1" sz="1400">
                <a:solidFill>
                  <a:schemeClr val="dk1"/>
                </a:solidFill>
                <a:latin typeface="Arial"/>
                <a:ea typeface="Arial"/>
                <a:cs typeface="Arial"/>
                <a:sym typeface="Arial"/>
              </a:endParaRPr>
            </a:p>
          </p:txBody>
        </p:sp>
      </p:grpSp>
      <p:sp>
        <p:nvSpPr>
          <p:cNvPr id="1123" name="Google Shape;1123;p40"/>
          <p:cNvSpPr/>
          <p:nvPr/>
        </p:nvSpPr>
        <p:spPr>
          <a:xfrm>
            <a:off x="5397500" y="1990725"/>
            <a:ext cx="2744788" cy="107950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Total world demand is </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the horizontal sum of the </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domestic demand </a:t>
            </a:r>
            <a:r>
              <a:rPr b="1" i="1" lang="en-US" sz="1600">
                <a:solidFill>
                  <a:schemeClr val="dk1"/>
                </a:solidFill>
                <a:latin typeface="Arial"/>
                <a:ea typeface="Arial"/>
                <a:cs typeface="Arial"/>
                <a:sym typeface="Arial"/>
              </a:rPr>
              <a:t>AB</a:t>
            </a:r>
            <a:r>
              <a:rPr b="1" lang="en-US" sz="1600">
                <a:solidFill>
                  <a:schemeClr val="dk1"/>
                </a:solidFill>
                <a:latin typeface="Arial"/>
                <a:ea typeface="Arial"/>
                <a:cs typeface="Arial"/>
                <a:sym typeface="Arial"/>
              </a:rPr>
              <a:t> and </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export demand</a:t>
            </a:r>
            <a:r>
              <a:rPr b="1" i="1" lang="en-US" sz="1600">
                <a:solidFill>
                  <a:schemeClr val="dk1"/>
                </a:solidFill>
                <a:latin typeface="Arial"/>
                <a:ea typeface="Arial"/>
                <a:cs typeface="Arial"/>
                <a:sym typeface="Arial"/>
              </a:rPr>
              <a:t> CD.</a:t>
            </a:r>
            <a:endParaRPr/>
          </a:p>
        </p:txBody>
      </p:sp>
      <p:grpSp>
        <p:nvGrpSpPr>
          <p:cNvPr id="1124" name="Google Shape;1124;p40"/>
          <p:cNvGrpSpPr/>
          <p:nvPr/>
        </p:nvGrpSpPr>
        <p:grpSpPr>
          <a:xfrm>
            <a:off x="4643438" y="4343401"/>
            <a:ext cx="3460750" cy="1643063"/>
            <a:chOff x="1973" y="2753"/>
            <a:chExt cx="2180" cy="1035"/>
          </a:xfrm>
        </p:grpSpPr>
        <p:cxnSp>
          <p:nvCxnSpPr>
            <p:cNvPr id="1125" name="Google Shape;1125;p40"/>
            <p:cNvCxnSpPr/>
            <p:nvPr/>
          </p:nvCxnSpPr>
          <p:spPr>
            <a:xfrm>
              <a:off x="1973" y="2753"/>
              <a:ext cx="2055" cy="1035"/>
            </a:xfrm>
            <a:prstGeom prst="straightConnector1">
              <a:avLst/>
            </a:prstGeom>
            <a:noFill/>
            <a:ln cap="flat" cmpd="sng" w="50800">
              <a:solidFill>
                <a:srgbClr val="0033CC"/>
              </a:solidFill>
              <a:prstDash val="solid"/>
              <a:round/>
              <a:headEnd len="med" w="med" type="none"/>
              <a:tailEnd len="med" w="med" type="none"/>
            </a:ln>
          </p:spPr>
        </p:cxnSp>
        <p:sp>
          <p:nvSpPr>
            <p:cNvPr id="1126" name="Google Shape;1126;p40"/>
            <p:cNvSpPr/>
            <p:nvPr/>
          </p:nvSpPr>
          <p:spPr>
            <a:xfrm>
              <a:off x="3969" y="3579"/>
              <a:ext cx="184" cy="19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400">
                  <a:solidFill>
                    <a:schemeClr val="dk1"/>
                  </a:solidFill>
                  <a:latin typeface="Arial"/>
                  <a:ea typeface="Arial"/>
                  <a:cs typeface="Arial"/>
                  <a:sym typeface="Arial"/>
                </a:rPr>
                <a:t>F</a:t>
              </a:r>
              <a:endParaRPr b="1" i="1" sz="1800">
                <a:solidFill>
                  <a:schemeClr val="dk1"/>
                </a:solidFill>
                <a:latin typeface="Arial"/>
                <a:ea typeface="Arial"/>
                <a:cs typeface="Arial"/>
                <a:sym typeface="Arial"/>
              </a:endParaRPr>
            </a:p>
          </p:txBody>
        </p:sp>
        <p:sp>
          <p:nvSpPr>
            <p:cNvPr id="1127" name="Google Shape;1127;p40"/>
            <p:cNvSpPr/>
            <p:nvPr/>
          </p:nvSpPr>
          <p:spPr>
            <a:xfrm>
              <a:off x="2759" y="2909"/>
              <a:ext cx="1172"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Total Demand</a:t>
              </a:r>
              <a:endParaRPr/>
            </a:p>
          </p:txBody>
        </p:sp>
      </p:grpSp>
      <p:grpSp>
        <p:nvGrpSpPr>
          <p:cNvPr id="1128" name="Google Shape;1128;p40"/>
          <p:cNvGrpSpPr/>
          <p:nvPr/>
        </p:nvGrpSpPr>
        <p:grpSpPr>
          <a:xfrm>
            <a:off x="3760789" y="2617788"/>
            <a:ext cx="2598737" cy="3454400"/>
            <a:chOff x="1409" y="1649"/>
            <a:chExt cx="1637" cy="2176"/>
          </a:xfrm>
        </p:grpSpPr>
        <p:cxnSp>
          <p:nvCxnSpPr>
            <p:cNvPr id="1129" name="Google Shape;1129;p40"/>
            <p:cNvCxnSpPr/>
            <p:nvPr/>
          </p:nvCxnSpPr>
          <p:spPr>
            <a:xfrm>
              <a:off x="1433" y="1820"/>
              <a:ext cx="1155" cy="1980"/>
            </a:xfrm>
            <a:prstGeom prst="straightConnector1">
              <a:avLst/>
            </a:prstGeom>
            <a:noFill/>
            <a:ln cap="flat" cmpd="sng" w="50800">
              <a:solidFill>
                <a:srgbClr val="3366FF"/>
              </a:solidFill>
              <a:prstDash val="dashDot"/>
              <a:round/>
              <a:headEnd len="med" w="med" type="none"/>
              <a:tailEnd len="med" w="med" type="none"/>
            </a:ln>
          </p:spPr>
        </p:cxnSp>
        <p:sp>
          <p:nvSpPr>
            <p:cNvPr id="1130" name="Google Shape;1130;p40"/>
            <p:cNvSpPr/>
            <p:nvPr/>
          </p:nvSpPr>
          <p:spPr>
            <a:xfrm>
              <a:off x="1409" y="1649"/>
              <a:ext cx="203" cy="198"/>
            </a:xfrm>
            <a:prstGeom prst="rect">
              <a:avLst/>
            </a:prstGeom>
            <a:noFill/>
            <a:ln cap="flat" cmpd="sng" w="12700">
              <a:solidFill>
                <a:srgbClr val="3366FF"/>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400">
                  <a:solidFill>
                    <a:schemeClr val="dk1"/>
                  </a:solidFill>
                  <a:latin typeface="Arial"/>
                  <a:ea typeface="Arial"/>
                  <a:cs typeface="Arial"/>
                  <a:sym typeface="Arial"/>
                </a:rPr>
                <a:t>A</a:t>
              </a:r>
              <a:endParaRPr b="1" i="1" sz="1800">
                <a:solidFill>
                  <a:schemeClr val="dk1"/>
                </a:solidFill>
                <a:latin typeface="Arial"/>
                <a:ea typeface="Arial"/>
                <a:cs typeface="Arial"/>
                <a:sym typeface="Arial"/>
              </a:endParaRPr>
            </a:p>
          </p:txBody>
        </p:sp>
        <p:sp>
          <p:nvSpPr>
            <p:cNvPr id="1131" name="Google Shape;1131;p40"/>
            <p:cNvSpPr/>
            <p:nvPr/>
          </p:nvSpPr>
          <p:spPr>
            <a:xfrm>
              <a:off x="2541" y="3627"/>
              <a:ext cx="203" cy="198"/>
            </a:xfrm>
            <a:prstGeom prst="rect">
              <a:avLst/>
            </a:prstGeom>
            <a:noFill/>
            <a:ln cap="flat" cmpd="sng" w="12700">
              <a:solidFill>
                <a:srgbClr val="3366FF"/>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400">
                  <a:solidFill>
                    <a:schemeClr val="dk1"/>
                  </a:solidFill>
                  <a:latin typeface="Arial"/>
                  <a:ea typeface="Arial"/>
                  <a:cs typeface="Arial"/>
                  <a:sym typeface="Arial"/>
                </a:rPr>
                <a:t>B</a:t>
              </a:r>
              <a:endParaRPr b="1" i="1" sz="1800">
                <a:solidFill>
                  <a:schemeClr val="dk1"/>
                </a:solidFill>
                <a:latin typeface="Arial"/>
                <a:ea typeface="Arial"/>
                <a:cs typeface="Arial"/>
                <a:sym typeface="Arial"/>
              </a:endParaRPr>
            </a:p>
          </p:txBody>
        </p:sp>
        <p:sp>
          <p:nvSpPr>
            <p:cNvPr id="1132" name="Google Shape;1132;p40"/>
            <p:cNvSpPr/>
            <p:nvPr/>
          </p:nvSpPr>
          <p:spPr>
            <a:xfrm>
              <a:off x="2493" y="3363"/>
              <a:ext cx="553" cy="294"/>
            </a:xfrm>
            <a:prstGeom prst="rect">
              <a:avLst/>
            </a:prstGeom>
            <a:noFill/>
            <a:ln cap="flat" cmpd="sng" w="12700">
              <a:solidFill>
                <a:srgbClr val="3366FF"/>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Domestic</a:t>
              </a:r>
              <a:endParaRPr/>
            </a:p>
            <a:p>
              <a:pPr indent="0" lvl="0" marL="0" marR="0" rtl="0" algn="l">
                <a:spcBef>
                  <a:spcPts val="0"/>
                </a:spcBef>
                <a:spcAft>
                  <a:spcPts val="0"/>
                </a:spcAft>
                <a:buNone/>
              </a:pPr>
              <a:r>
                <a:rPr b="1" lang="en-US" sz="1200">
                  <a:solidFill>
                    <a:schemeClr val="dk1"/>
                  </a:solidFill>
                  <a:latin typeface="Arial"/>
                  <a:ea typeface="Arial"/>
                  <a:cs typeface="Arial"/>
                  <a:sym typeface="Arial"/>
                </a:rPr>
                <a:t>Demand</a:t>
              </a:r>
              <a:endParaRPr b="1" sz="1400">
                <a:solidFill>
                  <a:schemeClr val="dk1"/>
                </a:solidFill>
                <a:latin typeface="Arial"/>
                <a:ea typeface="Arial"/>
                <a:cs typeface="Arial"/>
                <a:sym typeface="Arial"/>
              </a:endParaRPr>
            </a:p>
          </p:txBody>
        </p:sp>
        <p:sp>
          <p:nvSpPr>
            <p:cNvPr id="1133" name="Google Shape;1133;p40"/>
            <p:cNvSpPr/>
            <p:nvPr/>
          </p:nvSpPr>
          <p:spPr>
            <a:xfrm>
              <a:off x="1971" y="2595"/>
              <a:ext cx="191" cy="19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400">
                  <a:solidFill>
                    <a:schemeClr val="dk1"/>
                  </a:solidFill>
                  <a:latin typeface="Arial"/>
                  <a:ea typeface="Arial"/>
                  <a:cs typeface="Arial"/>
                  <a:sym typeface="Arial"/>
                </a:rPr>
                <a:t>E</a:t>
              </a:r>
              <a:endParaRPr b="1" i="1" sz="1800">
                <a:solidFill>
                  <a:schemeClr val="dk1"/>
                </a:solidFill>
                <a:latin typeface="Arial"/>
                <a:ea typeface="Arial"/>
                <a:cs typeface="Arial"/>
                <a:sym typeface="Arial"/>
              </a:endParaRPr>
            </a:p>
          </p:txBody>
        </p:sp>
        <p:cxnSp>
          <p:nvCxnSpPr>
            <p:cNvPr id="1134" name="Google Shape;1134;p40"/>
            <p:cNvCxnSpPr/>
            <p:nvPr/>
          </p:nvCxnSpPr>
          <p:spPr>
            <a:xfrm>
              <a:off x="1409" y="1796"/>
              <a:ext cx="574" cy="972"/>
            </a:xfrm>
            <a:prstGeom prst="straightConnector1">
              <a:avLst/>
            </a:prstGeom>
            <a:noFill/>
            <a:ln cap="flat" cmpd="sng" w="57150">
              <a:solidFill>
                <a:srgbClr val="0033CC"/>
              </a:solidFill>
              <a:prstDash val="solid"/>
              <a:round/>
              <a:headEnd len="med" w="med" type="none"/>
              <a:tailEnd len="med" w="med" type="none"/>
            </a:ln>
          </p:spPr>
        </p:cxnSp>
      </p:grpSp>
      <p:sp>
        <p:nvSpPr>
          <p:cNvPr id="1135" name="Google Shape;1135;p4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The Aggregate Demand For Wheat</a:t>
            </a:r>
            <a:endParaRPr/>
          </a:p>
        </p:txBody>
      </p:sp>
      <p:sp>
        <p:nvSpPr>
          <p:cNvPr id="1136" name="Google Shape;1136;p40"/>
          <p:cNvSpPr/>
          <p:nvPr/>
        </p:nvSpPr>
        <p:spPr>
          <a:xfrm>
            <a:off x="4648200" y="62357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cxnSp>
        <p:nvCxnSpPr>
          <p:cNvPr id="1137" name="Google Shape;1137;p40"/>
          <p:cNvCxnSpPr/>
          <p:nvPr/>
        </p:nvCxnSpPr>
        <p:spPr>
          <a:xfrm>
            <a:off x="3752850" y="1735138"/>
            <a:ext cx="0" cy="4265612"/>
          </a:xfrm>
          <a:prstGeom prst="straightConnector1">
            <a:avLst/>
          </a:prstGeom>
          <a:noFill/>
          <a:ln cap="flat" cmpd="sng" w="25400">
            <a:solidFill>
              <a:schemeClr val="dk1"/>
            </a:solidFill>
            <a:prstDash val="solid"/>
            <a:round/>
            <a:headEnd len="med" w="med" type="none"/>
            <a:tailEnd len="med" w="med" type="none"/>
          </a:ln>
        </p:spPr>
      </p:cxnSp>
      <p:cxnSp>
        <p:nvCxnSpPr>
          <p:cNvPr id="1138" name="Google Shape;1138;p40"/>
          <p:cNvCxnSpPr/>
          <p:nvPr/>
        </p:nvCxnSpPr>
        <p:spPr>
          <a:xfrm>
            <a:off x="3762376" y="6007100"/>
            <a:ext cx="5140325" cy="0"/>
          </a:xfrm>
          <a:prstGeom prst="straightConnector1">
            <a:avLst/>
          </a:prstGeom>
          <a:noFill/>
          <a:ln cap="flat" cmpd="sng" w="25400">
            <a:solidFill>
              <a:schemeClr val="dk1"/>
            </a:solidFill>
            <a:prstDash val="solid"/>
            <a:round/>
            <a:headEnd len="med" w="med" type="none"/>
            <a:tailEnd len="med" w="med" type="none"/>
          </a:ln>
        </p:spPr>
      </p:cxnSp>
      <p:sp>
        <p:nvSpPr>
          <p:cNvPr id="1139" name="Google Shape;1139;p40"/>
          <p:cNvSpPr/>
          <p:nvPr/>
        </p:nvSpPr>
        <p:spPr>
          <a:xfrm>
            <a:off x="8964613" y="5907088"/>
            <a:ext cx="719750" cy="305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Wheat</a:t>
            </a:r>
            <a:endParaRPr/>
          </a:p>
        </p:txBody>
      </p:sp>
      <p:sp>
        <p:nvSpPr>
          <p:cNvPr id="1140" name="Google Shape;1140;p40"/>
          <p:cNvSpPr/>
          <p:nvPr/>
        </p:nvSpPr>
        <p:spPr>
          <a:xfrm>
            <a:off x="2424220" y="1590676"/>
            <a:ext cx="809518" cy="39754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2000">
                <a:solidFill>
                  <a:schemeClr val="dk1"/>
                </a:solidFill>
                <a:latin typeface="Arial"/>
                <a:ea typeface="Arial"/>
                <a:cs typeface="Arial"/>
                <a:sym typeface="Arial"/>
              </a:rPr>
              <a:t>Price</a:t>
            </a:r>
            <a:endParaRPr b="1" sz="1600">
              <a:solidFill>
                <a:schemeClr val="dk1"/>
              </a:solidFill>
              <a:latin typeface="Arial"/>
              <a:ea typeface="Arial"/>
              <a:cs typeface="Arial"/>
              <a:sym typeface="Arial"/>
            </a:endParaRPr>
          </a:p>
        </p:txBody>
      </p:sp>
      <p:sp>
        <p:nvSpPr>
          <p:cNvPr id="1141" name="Google Shape;1141;p40"/>
          <p:cNvSpPr/>
          <p:nvPr/>
        </p:nvSpPr>
        <p:spPr>
          <a:xfrm>
            <a:off x="3346450" y="5937251"/>
            <a:ext cx="310984"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0</a:t>
            </a:r>
            <a:endParaRPr/>
          </a:p>
        </p:txBody>
      </p:sp>
      <p:sp>
        <p:nvSpPr>
          <p:cNvPr id="1142" name="Google Shape;1142;p40"/>
          <p:cNvSpPr/>
          <p:nvPr/>
        </p:nvSpPr>
        <p:spPr>
          <a:xfrm>
            <a:off x="3222625" y="3929064"/>
            <a:ext cx="468078"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10</a:t>
            </a:r>
            <a:endParaRPr/>
          </a:p>
        </p:txBody>
      </p:sp>
      <p:sp>
        <p:nvSpPr>
          <p:cNvPr id="1143" name="Google Shape;1143;p40"/>
          <p:cNvSpPr/>
          <p:nvPr/>
        </p:nvSpPr>
        <p:spPr>
          <a:xfrm>
            <a:off x="3251200" y="2844801"/>
            <a:ext cx="468078"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16</a:t>
            </a:r>
            <a:endParaRPr/>
          </a:p>
        </p:txBody>
      </p:sp>
      <p:sp>
        <p:nvSpPr>
          <p:cNvPr id="1144" name="Google Shape;1144;p40"/>
          <p:cNvSpPr/>
          <p:nvPr/>
        </p:nvSpPr>
        <p:spPr>
          <a:xfrm>
            <a:off x="3252788" y="2266951"/>
            <a:ext cx="468078"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18</a:t>
            </a:r>
            <a:endParaRPr/>
          </a:p>
        </p:txBody>
      </p:sp>
      <p:sp>
        <p:nvSpPr>
          <p:cNvPr id="1145" name="Google Shape;1145;p40"/>
          <p:cNvSpPr txBox="1"/>
          <p:nvPr/>
        </p:nvSpPr>
        <p:spPr>
          <a:xfrm>
            <a:off x="7297739" y="3341689"/>
            <a:ext cx="3227387" cy="835025"/>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Above C, export demand is zero so domestic demand = total demand = AE segment</a:t>
            </a:r>
            <a:endParaRPr/>
          </a:p>
        </p:txBody>
      </p:sp>
      <p:sp>
        <p:nvSpPr>
          <p:cNvPr id="1146" name="Google Shape;1146;p4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8"/>
                                        </p:tgtEl>
                                        <p:attrNameLst>
                                          <p:attrName>style.visibility</p:attrName>
                                        </p:attrNameLst>
                                      </p:cBhvr>
                                      <p:to>
                                        <p:strVal val="visible"/>
                                      </p:to>
                                    </p:set>
                                    <p:animEffect filter="fade" transition="in">
                                      <p:cBhvr>
                                        <p:cTn dur="500"/>
                                        <p:tgtEl>
                                          <p:spTgt spid="1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500"/>
                                        <p:tgtEl>
                                          <p:spTgt spid="1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3"/>
                                        </p:tgtEl>
                                        <p:attrNameLst>
                                          <p:attrName>style.visibility</p:attrName>
                                        </p:attrNameLst>
                                      </p:cBhvr>
                                      <p:to>
                                        <p:strVal val="visible"/>
                                      </p:to>
                                    </p:set>
                                    <p:animEffect filter="fade" transition="in">
                                      <p:cBhvr>
                                        <p:cTn dur="500"/>
                                        <p:tgtEl>
                                          <p:spTgt spid="1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4"/>
                                        </p:tgtEl>
                                        <p:attrNameLst>
                                          <p:attrName>style.visibility</p:attrName>
                                        </p:attrNameLst>
                                      </p:cBhvr>
                                      <p:to>
                                        <p:strVal val="visible"/>
                                      </p:to>
                                    </p:set>
                                    <p:animEffect filter="fade" transition="in">
                                      <p:cBhvr>
                                        <p:cTn dur="500"/>
                                        <p:tgtEl>
                                          <p:spTgt spid="1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5"/>
                                        </p:tgtEl>
                                        <p:attrNameLst>
                                          <p:attrName>style.visibility</p:attrName>
                                        </p:attrNameLst>
                                      </p:cBhvr>
                                      <p:to>
                                        <p:strVal val="visible"/>
                                      </p:to>
                                    </p:set>
                                    <p:animEffect filter="fade" transition="in">
                                      <p:cBhvr>
                                        <p:cTn dur="500"/>
                                        <p:tgtEl>
                                          <p:spTgt spid="1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4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i="1" lang="en-US"/>
              <a:t>Recall…</a:t>
            </a:r>
            <a:br>
              <a:rPr lang="en-US"/>
            </a:br>
            <a:r>
              <a:rPr lang="en-US">
                <a:solidFill>
                  <a:srgbClr val="A5A5A5"/>
                </a:solidFill>
              </a:rPr>
              <a:t>Example – 1) MRS = slope of budget line </a:t>
            </a:r>
            <a:endParaRPr/>
          </a:p>
        </p:txBody>
      </p:sp>
      <p:sp>
        <p:nvSpPr>
          <p:cNvPr id="1152" name="Google Shape;1152;p41"/>
          <p:cNvSpPr txBox="1"/>
          <p:nvPr>
            <p:ph idx="1" type="body"/>
          </p:nvPr>
        </p:nvSpPr>
        <p:spPr>
          <a:xfrm>
            <a:off x="680321" y="2336872"/>
            <a:ext cx="9613861" cy="42366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A5A5A5"/>
              </a:buClr>
              <a:buSzPts val="2400"/>
              <a:buChar char="•"/>
            </a:pPr>
            <a:r>
              <a:rPr lang="en-US">
                <a:solidFill>
                  <a:srgbClr val="A5A5A5"/>
                </a:solidFill>
              </a:rPr>
              <a:t>U = 2X</a:t>
            </a:r>
            <a:r>
              <a:rPr baseline="30000" lang="en-US">
                <a:solidFill>
                  <a:srgbClr val="A5A5A5"/>
                </a:solidFill>
              </a:rPr>
              <a:t>0.5</a:t>
            </a:r>
            <a:r>
              <a:rPr lang="en-US">
                <a:solidFill>
                  <a:srgbClr val="A5A5A5"/>
                </a:solidFill>
              </a:rPr>
              <a:t>Y</a:t>
            </a:r>
            <a:r>
              <a:rPr baseline="30000" lang="en-US">
                <a:solidFill>
                  <a:srgbClr val="A5A5A5"/>
                </a:solidFill>
              </a:rPr>
              <a:t>0.5</a:t>
            </a:r>
            <a:endParaRPr>
              <a:solidFill>
                <a:srgbClr val="A5A5A5"/>
              </a:solidFill>
            </a:endParaRPr>
          </a:p>
          <a:p>
            <a:pPr indent="-228600" lvl="0" marL="228600" rtl="0" algn="l">
              <a:lnSpc>
                <a:spcPct val="90000"/>
              </a:lnSpc>
              <a:spcBef>
                <a:spcPts val="1000"/>
              </a:spcBef>
              <a:spcAft>
                <a:spcPts val="0"/>
              </a:spcAft>
              <a:buClr>
                <a:srgbClr val="A5A5A5"/>
              </a:buClr>
              <a:buSzPts val="2400"/>
              <a:buChar char="•"/>
            </a:pPr>
            <a:r>
              <a:rPr lang="en-US">
                <a:solidFill>
                  <a:srgbClr val="A5A5A5"/>
                </a:solidFill>
              </a:rPr>
              <a:t>P</a:t>
            </a:r>
            <a:r>
              <a:rPr baseline="-25000" lang="en-US">
                <a:solidFill>
                  <a:srgbClr val="A5A5A5"/>
                </a:solidFill>
              </a:rPr>
              <a:t>X</a:t>
            </a:r>
            <a:r>
              <a:rPr lang="en-US">
                <a:solidFill>
                  <a:srgbClr val="A5A5A5"/>
                </a:solidFill>
              </a:rPr>
              <a:t> = 1, P</a:t>
            </a:r>
            <a:r>
              <a:rPr baseline="-25000" lang="en-US">
                <a:solidFill>
                  <a:srgbClr val="A5A5A5"/>
                </a:solidFill>
              </a:rPr>
              <a:t>Y</a:t>
            </a:r>
            <a:r>
              <a:rPr lang="en-US">
                <a:solidFill>
                  <a:srgbClr val="A5A5A5"/>
                </a:solidFill>
              </a:rPr>
              <a:t> = 2, I = 80</a:t>
            </a:r>
            <a:endParaRPr/>
          </a:p>
          <a:p>
            <a:pPr indent="-228600" lvl="0" marL="228600" rtl="0" algn="l">
              <a:lnSpc>
                <a:spcPct val="90000"/>
              </a:lnSpc>
              <a:spcBef>
                <a:spcPts val="1000"/>
              </a:spcBef>
              <a:spcAft>
                <a:spcPts val="0"/>
              </a:spcAft>
              <a:buClr>
                <a:srgbClr val="A5A5A5"/>
              </a:buClr>
              <a:buSzPts val="2400"/>
              <a:buChar char="•"/>
            </a:pPr>
            <a:r>
              <a:rPr lang="en-US">
                <a:solidFill>
                  <a:srgbClr val="A5A5A5"/>
                </a:solidFill>
              </a:rPr>
              <a:t>MRS = MU</a:t>
            </a:r>
            <a:r>
              <a:rPr baseline="-25000" lang="en-US">
                <a:solidFill>
                  <a:srgbClr val="A5A5A5"/>
                </a:solidFill>
              </a:rPr>
              <a:t>X</a:t>
            </a:r>
            <a:r>
              <a:rPr lang="en-US">
                <a:solidFill>
                  <a:srgbClr val="A5A5A5"/>
                </a:solidFill>
              </a:rPr>
              <a:t>/MU</a:t>
            </a:r>
            <a:r>
              <a:rPr baseline="-25000" lang="en-US">
                <a:solidFill>
                  <a:srgbClr val="A5A5A5"/>
                </a:solidFill>
              </a:rPr>
              <a:t>Y</a:t>
            </a:r>
            <a:r>
              <a:rPr lang="en-US">
                <a:solidFill>
                  <a:srgbClr val="A5A5A5"/>
                </a:solidFill>
              </a:rPr>
              <a:t> </a:t>
            </a:r>
            <a:endParaRPr/>
          </a:p>
          <a:p>
            <a:pPr indent="-228600" lvl="1" marL="685800" rtl="0" algn="l">
              <a:lnSpc>
                <a:spcPct val="90000"/>
              </a:lnSpc>
              <a:spcBef>
                <a:spcPts val="500"/>
              </a:spcBef>
              <a:spcAft>
                <a:spcPts val="0"/>
              </a:spcAft>
              <a:buClr>
                <a:srgbClr val="A5A5A5"/>
              </a:buClr>
              <a:buSzPts val="2000"/>
              <a:buChar char="•"/>
            </a:pPr>
            <a:r>
              <a:rPr lang="en-US">
                <a:solidFill>
                  <a:srgbClr val="A5A5A5"/>
                </a:solidFill>
              </a:rPr>
              <a:t>MU</a:t>
            </a:r>
            <a:r>
              <a:rPr baseline="-25000" lang="en-US">
                <a:solidFill>
                  <a:srgbClr val="A5A5A5"/>
                </a:solidFill>
              </a:rPr>
              <a:t>X </a:t>
            </a:r>
            <a:r>
              <a:rPr lang="en-US">
                <a:solidFill>
                  <a:srgbClr val="A5A5A5"/>
                </a:solidFill>
              </a:rPr>
              <a:t>= dU/dX = (2*0.5)X</a:t>
            </a:r>
            <a:r>
              <a:rPr baseline="30000" lang="en-US">
                <a:solidFill>
                  <a:srgbClr val="A5A5A5"/>
                </a:solidFill>
              </a:rPr>
              <a:t>(0.5-1)</a:t>
            </a:r>
            <a:r>
              <a:rPr lang="en-US">
                <a:solidFill>
                  <a:srgbClr val="A5A5A5"/>
                </a:solidFill>
              </a:rPr>
              <a:t>Y</a:t>
            </a:r>
            <a:r>
              <a:rPr baseline="30000" lang="en-US">
                <a:solidFill>
                  <a:srgbClr val="A5A5A5"/>
                </a:solidFill>
              </a:rPr>
              <a:t>0.5</a:t>
            </a:r>
            <a:r>
              <a:rPr lang="en-US">
                <a:solidFill>
                  <a:srgbClr val="A5A5A5"/>
                </a:solidFill>
              </a:rPr>
              <a:t> = X</a:t>
            </a:r>
            <a:r>
              <a:rPr baseline="30000" lang="en-US">
                <a:solidFill>
                  <a:srgbClr val="A5A5A5"/>
                </a:solidFill>
              </a:rPr>
              <a:t>-0.5</a:t>
            </a:r>
            <a:r>
              <a:rPr lang="en-US">
                <a:solidFill>
                  <a:srgbClr val="A5A5A5"/>
                </a:solidFill>
              </a:rPr>
              <a:t>Y</a:t>
            </a:r>
            <a:r>
              <a:rPr baseline="30000" lang="en-US">
                <a:solidFill>
                  <a:srgbClr val="A5A5A5"/>
                </a:solidFill>
              </a:rPr>
              <a:t>0.5</a:t>
            </a:r>
            <a:r>
              <a:rPr lang="en-US">
                <a:solidFill>
                  <a:srgbClr val="A5A5A5"/>
                </a:solidFill>
              </a:rPr>
              <a:t> = Y</a:t>
            </a:r>
            <a:r>
              <a:rPr baseline="30000" lang="en-US">
                <a:solidFill>
                  <a:srgbClr val="A5A5A5"/>
                </a:solidFill>
              </a:rPr>
              <a:t>0.5</a:t>
            </a:r>
            <a:r>
              <a:rPr lang="en-US">
                <a:solidFill>
                  <a:srgbClr val="A5A5A5"/>
                </a:solidFill>
              </a:rPr>
              <a:t>/X</a:t>
            </a:r>
            <a:r>
              <a:rPr baseline="30000" lang="en-US">
                <a:solidFill>
                  <a:srgbClr val="A5A5A5"/>
                </a:solidFill>
              </a:rPr>
              <a:t>0.5</a:t>
            </a:r>
            <a:endParaRPr/>
          </a:p>
          <a:p>
            <a:pPr indent="-228600" lvl="1" marL="685800" rtl="0" algn="l">
              <a:lnSpc>
                <a:spcPct val="90000"/>
              </a:lnSpc>
              <a:spcBef>
                <a:spcPts val="500"/>
              </a:spcBef>
              <a:spcAft>
                <a:spcPts val="0"/>
              </a:spcAft>
              <a:buClr>
                <a:srgbClr val="A5A5A5"/>
              </a:buClr>
              <a:buSzPts val="2000"/>
              <a:buChar char="•"/>
            </a:pPr>
            <a:r>
              <a:rPr lang="en-US">
                <a:solidFill>
                  <a:srgbClr val="A5A5A5"/>
                </a:solidFill>
              </a:rPr>
              <a:t>MU</a:t>
            </a:r>
            <a:r>
              <a:rPr baseline="-25000" lang="en-US">
                <a:solidFill>
                  <a:srgbClr val="A5A5A5"/>
                </a:solidFill>
              </a:rPr>
              <a:t>Y </a:t>
            </a:r>
            <a:r>
              <a:rPr lang="en-US">
                <a:solidFill>
                  <a:srgbClr val="A5A5A5"/>
                </a:solidFill>
              </a:rPr>
              <a:t>= dU/dY = (2*0.5)X</a:t>
            </a:r>
            <a:r>
              <a:rPr baseline="30000" lang="en-US">
                <a:solidFill>
                  <a:srgbClr val="A5A5A5"/>
                </a:solidFill>
              </a:rPr>
              <a:t>0.5</a:t>
            </a:r>
            <a:r>
              <a:rPr lang="en-US">
                <a:solidFill>
                  <a:srgbClr val="A5A5A5"/>
                </a:solidFill>
              </a:rPr>
              <a:t>Y</a:t>
            </a:r>
            <a:r>
              <a:rPr baseline="30000" lang="en-US">
                <a:solidFill>
                  <a:srgbClr val="A5A5A5"/>
                </a:solidFill>
              </a:rPr>
              <a:t>(0.5-1)</a:t>
            </a:r>
            <a:r>
              <a:rPr lang="en-US">
                <a:solidFill>
                  <a:srgbClr val="A5A5A5"/>
                </a:solidFill>
              </a:rPr>
              <a:t> = X</a:t>
            </a:r>
            <a:r>
              <a:rPr baseline="30000" lang="en-US">
                <a:solidFill>
                  <a:srgbClr val="A5A5A5"/>
                </a:solidFill>
              </a:rPr>
              <a:t>0.5</a:t>
            </a:r>
            <a:r>
              <a:rPr lang="en-US">
                <a:solidFill>
                  <a:srgbClr val="A5A5A5"/>
                </a:solidFill>
              </a:rPr>
              <a:t>Y</a:t>
            </a:r>
            <a:r>
              <a:rPr baseline="30000" lang="en-US">
                <a:solidFill>
                  <a:srgbClr val="A5A5A5"/>
                </a:solidFill>
              </a:rPr>
              <a:t>-0.5</a:t>
            </a:r>
            <a:r>
              <a:rPr lang="en-US">
                <a:solidFill>
                  <a:srgbClr val="A5A5A5"/>
                </a:solidFill>
              </a:rPr>
              <a:t> = X</a:t>
            </a:r>
            <a:r>
              <a:rPr baseline="30000" lang="en-US">
                <a:solidFill>
                  <a:srgbClr val="A5A5A5"/>
                </a:solidFill>
              </a:rPr>
              <a:t>0.5</a:t>
            </a:r>
            <a:r>
              <a:rPr lang="en-US">
                <a:solidFill>
                  <a:srgbClr val="A5A5A5"/>
                </a:solidFill>
              </a:rPr>
              <a:t>/Y</a:t>
            </a:r>
            <a:r>
              <a:rPr baseline="30000" lang="en-US">
                <a:solidFill>
                  <a:srgbClr val="A5A5A5"/>
                </a:solidFill>
              </a:rPr>
              <a:t>0.5</a:t>
            </a:r>
            <a:endParaRPr/>
          </a:p>
          <a:p>
            <a:pPr indent="-228600" lvl="1" marL="685800" rtl="0" algn="l">
              <a:lnSpc>
                <a:spcPct val="90000"/>
              </a:lnSpc>
              <a:spcBef>
                <a:spcPts val="500"/>
              </a:spcBef>
              <a:spcAft>
                <a:spcPts val="0"/>
              </a:spcAft>
              <a:buClr>
                <a:srgbClr val="A5A5A5"/>
              </a:buClr>
              <a:buSzPts val="2000"/>
              <a:buChar char="•"/>
            </a:pPr>
            <a:r>
              <a:rPr lang="en-US">
                <a:solidFill>
                  <a:srgbClr val="A5A5A5"/>
                </a:solidFill>
              </a:rPr>
              <a:t>MU</a:t>
            </a:r>
            <a:r>
              <a:rPr baseline="-25000" lang="en-US">
                <a:solidFill>
                  <a:srgbClr val="A5A5A5"/>
                </a:solidFill>
              </a:rPr>
              <a:t>X</a:t>
            </a:r>
            <a:r>
              <a:rPr lang="en-US">
                <a:solidFill>
                  <a:srgbClr val="A5A5A5"/>
                </a:solidFill>
              </a:rPr>
              <a:t>/MU</a:t>
            </a:r>
            <a:r>
              <a:rPr baseline="-25000" lang="en-US">
                <a:solidFill>
                  <a:srgbClr val="A5A5A5"/>
                </a:solidFill>
              </a:rPr>
              <a:t>Y</a:t>
            </a:r>
            <a:r>
              <a:rPr lang="en-US">
                <a:solidFill>
                  <a:srgbClr val="A5A5A5"/>
                </a:solidFill>
              </a:rPr>
              <a:t> = Y/X</a:t>
            </a:r>
            <a:endParaRPr/>
          </a:p>
          <a:p>
            <a:pPr indent="-228600" lvl="0" marL="228600" rtl="0" algn="l">
              <a:lnSpc>
                <a:spcPct val="90000"/>
              </a:lnSpc>
              <a:spcBef>
                <a:spcPts val="1000"/>
              </a:spcBef>
              <a:spcAft>
                <a:spcPts val="0"/>
              </a:spcAft>
              <a:buClr>
                <a:srgbClr val="A5A5A5"/>
              </a:buClr>
              <a:buSzPts val="2400"/>
              <a:buChar char="•"/>
            </a:pPr>
            <a:r>
              <a:rPr lang="en-US">
                <a:solidFill>
                  <a:srgbClr val="A5A5A5"/>
                </a:solidFill>
              </a:rPr>
              <a:t>MRS = P</a:t>
            </a:r>
            <a:r>
              <a:rPr baseline="-25000" lang="en-US">
                <a:solidFill>
                  <a:srgbClr val="A5A5A5"/>
                </a:solidFill>
              </a:rPr>
              <a:t>X</a:t>
            </a:r>
            <a:r>
              <a:rPr lang="en-US">
                <a:solidFill>
                  <a:srgbClr val="A5A5A5"/>
                </a:solidFill>
              </a:rPr>
              <a:t>/P</a:t>
            </a:r>
            <a:r>
              <a:rPr baseline="-25000" lang="en-US">
                <a:solidFill>
                  <a:srgbClr val="A5A5A5"/>
                </a:solidFill>
              </a:rPr>
              <a:t>Y</a:t>
            </a:r>
            <a:r>
              <a:rPr lang="en-US">
                <a:solidFill>
                  <a:srgbClr val="A5A5A5"/>
                </a:solidFill>
              </a:rPr>
              <a:t> = ½</a:t>
            </a:r>
            <a:endParaRPr/>
          </a:p>
          <a:p>
            <a:pPr indent="-228600" lvl="1" marL="685800" rtl="0" algn="l">
              <a:lnSpc>
                <a:spcPct val="90000"/>
              </a:lnSpc>
              <a:spcBef>
                <a:spcPts val="500"/>
              </a:spcBef>
              <a:spcAft>
                <a:spcPts val="0"/>
              </a:spcAft>
              <a:buClr>
                <a:srgbClr val="A5A5A5"/>
              </a:buClr>
              <a:buSzPts val="2000"/>
              <a:buChar char="•"/>
            </a:pPr>
            <a:r>
              <a:rPr lang="en-US">
                <a:solidFill>
                  <a:srgbClr val="A5A5A5"/>
                </a:solidFill>
              </a:rPr>
              <a:t>P</a:t>
            </a:r>
            <a:r>
              <a:rPr baseline="-25000" lang="en-US">
                <a:solidFill>
                  <a:srgbClr val="A5A5A5"/>
                </a:solidFill>
              </a:rPr>
              <a:t>X</a:t>
            </a:r>
            <a:r>
              <a:rPr lang="en-US">
                <a:solidFill>
                  <a:srgbClr val="A5A5A5"/>
                </a:solidFill>
              </a:rPr>
              <a:t>/P</a:t>
            </a:r>
            <a:r>
              <a:rPr baseline="-25000" lang="en-US">
                <a:solidFill>
                  <a:srgbClr val="A5A5A5"/>
                </a:solidFill>
              </a:rPr>
              <a:t>Y</a:t>
            </a:r>
            <a:r>
              <a:rPr lang="en-US">
                <a:solidFill>
                  <a:srgbClr val="A5A5A5"/>
                </a:solidFill>
              </a:rPr>
              <a:t> = ½</a:t>
            </a:r>
            <a:endParaRPr/>
          </a:p>
          <a:p>
            <a:pPr indent="-228600" lvl="1" marL="685800" rtl="0" algn="l">
              <a:lnSpc>
                <a:spcPct val="90000"/>
              </a:lnSpc>
              <a:spcBef>
                <a:spcPts val="500"/>
              </a:spcBef>
              <a:spcAft>
                <a:spcPts val="0"/>
              </a:spcAft>
              <a:buClr>
                <a:srgbClr val="A5A5A5"/>
              </a:buClr>
              <a:buSzPts val="2000"/>
              <a:buChar char="•"/>
            </a:pPr>
            <a:r>
              <a:rPr lang="en-US">
                <a:solidFill>
                  <a:srgbClr val="A5A5A5"/>
                </a:solidFill>
              </a:rPr>
              <a:t>Y/X = ½ </a:t>
            </a:r>
            <a:endParaRPr/>
          </a:p>
          <a:p>
            <a:pPr indent="-228600" lvl="1" marL="685800" rtl="0" algn="l">
              <a:lnSpc>
                <a:spcPct val="90000"/>
              </a:lnSpc>
              <a:spcBef>
                <a:spcPts val="500"/>
              </a:spcBef>
              <a:spcAft>
                <a:spcPts val="0"/>
              </a:spcAft>
              <a:buClr>
                <a:srgbClr val="A5A5A5"/>
              </a:buClr>
              <a:buSzPts val="2000"/>
              <a:buChar char="•"/>
            </a:pPr>
            <a:r>
              <a:rPr b="1" lang="en-US">
                <a:solidFill>
                  <a:srgbClr val="A5A5A5"/>
                </a:solidFill>
              </a:rPr>
              <a:t>Y = X/2 </a:t>
            </a:r>
            <a:endParaRPr/>
          </a:p>
          <a:p>
            <a:pPr indent="-228600" lvl="1" marL="685800" rtl="0" algn="l">
              <a:lnSpc>
                <a:spcPct val="90000"/>
              </a:lnSpc>
              <a:spcBef>
                <a:spcPts val="500"/>
              </a:spcBef>
              <a:spcAft>
                <a:spcPts val="0"/>
              </a:spcAft>
              <a:buClr>
                <a:srgbClr val="A5A5A5"/>
              </a:buClr>
              <a:buSzPts val="2000"/>
              <a:buChar char="•"/>
            </a:pPr>
            <a:r>
              <a:rPr lang="en-US">
                <a:solidFill>
                  <a:srgbClr val="A5A5A5"/>
                </a:solidFill>
              </a:rPr>
              <a:t>=&gt; buy ½ as much Y as X</a:t>
            </a:r>
            <a:endParaRPr/>
          </a:p>
          <a:p>
            <a:pPr indent="-101600" lvl="1" marL="685800" rtl="0" algn="l">
              <a:lnSpc>
                <a:spcPct val="90000"/>
              </a:lnSpc>
              <a:spcBef>
                <a:spcPts val="500"/>
              </a:spcBef>
              <a:spcAft>
                <a:spcPts val="0"/>
              </a:spcAft>
              <a:buClr>
                <a:schemeClr val="dk1"/>
              </a:buClr>
              <a:buSzPts val="2000"/>
              <a:buNone/>
            </a:pPr>
            <a:r>
              <a:t/>
            </a:r>
            <a:endParaRPr/>
          </a:p>
          <a:p>
            <a:pPr indent="-101600" lvl="1" marL="685800" rtl="0" algn="l">
              <a:lnSpc>
                <a:spcPct val="90000"/>
              </a:lnSpc>
              <a:spcBef>
                <a:spcPts val="500"/>
              </a:spcBef>
              <a:spcAft>
                <a:spcPts val="0"/>
              </a:spcAft>
              <a:buClr>
                <a:schemeClr val="dk1"/>
              </a:buClr>
              <a:buSzPts val="2000"/>
              <a:buNone/>
            </a:pPr>
            <a:r>
              <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p:txBody>
      </p:sp>
      <p:sp>
        <p:nvSpPr>
          <p:cNvPr id="1153" name="Google Shape;1153;p4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4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rebuchet MS"/>
              <a:buNone/>
            </a:pPr>
            <a:r>
              <a:rPr i="1" lang="en-US"/>
              <a:t>Recall… </a:t>
            </a:r>
            <a:r>
              <a:rPr lang="en-US">
                <a:solidFill>
                  <a:srgbClr val="A5A5A5"/>
                </a:solidFill>
              </a:rPr>
              <a:t>Example – 2) optimal consumption bundle </a:t>
            </a:r>
            <a:br>
              <a:rPr lang="en-US"/>
            </a:br>
            <a:r>
              <a:rPr lang="en-US"/>
              <a:t>Now: Work out individual demand function</a:t>
            </a:r>
            <a:endParaRPr/>
          </a:p>
        </p:txBody>
      </p:sp>
      <p:sp>
        <p:nvSpPr>
          <p:cNvPr id="1159" name="Google Shape;1159;p42"/>
          <p:cNvSpPr txBox="1"/>
          <p:nvPr>
            <p:ph idx="1" type="body"/>
          </p:nvPr>
        </p:nvSpPr>
        <p:spPr>
          <a:xfrm>
            <a:off x="680321" y="2336873"/>
            <a:ext cx="9613861" cy="441076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a:t>I = P</a:t>
            </a:r>
            <a:r>
              <a:rPr baseline="-25000" lang="en-US"/>
              <a:t>x</a:t>
            </a:r>
            <a:r>
              <a:rPr lang="en-US"/>
              <a:t>X + P</a:t>
            </a:r>
            <a:r>
              <a:rPr baseline="-25000" lang="en-US"/>
              <a:t>y</a:t>
            </a:r>
            <a:r>
              <a:rPr lang="en-US"/>
              <a:t>Y</a:t>
            </a:r>
            <a:endParaRPr b="1"/>
          </a:p>
          <a:p>
            <a:pPr indent="-228600" lvl="1" marL="685800" rtl="0" algn="l">
              <a:lnSpc>
                <a:spcPct val="90000"/>
              </a:lnSpc>
              <a:spcBef>
                <a:spcPts val="500"/>
              </a:spcBef>
              <a:spcAft>
                <a:spcPts val="0"/>
              </a:spcAft>
              <a:buClr>
                <a:schemeClr val="dk1"/>
              </a:buClr>
              <a:buSzPts val="2000"/>
              <a:buChar char="•"/>
            </a:pPr>
            <a:r>
              <a:rPr b="1" lang="en-US"/>
              <a:t>Keep constant income (I) and price of Y (P</a:t>
            </a:r>
            <a:r>
              <a:rPr b="1" baseline="-25000" lang="en-US"/>
              <a:t>y</a:t>
            </a:r>
            <a:r>
              <a:rPr b="1" lang="en-US"/>
              <a:t>),</a:t>
            </a:r>
            <a:r>
              <a:rPr lang="en-US"/>
              <a:t> </a:t>
            </a:r>
            <a:r>
              <a:rPr b="1" lang="en-US"/>
              <a:t>leave P</a:t>
            </a:r>
            <a:r>
              <a:rPr b="1" baseline="-25000" lang="en-US"/>
              <a:t>X</a:t>
            </a:r>
            <a:r>
              <a:rPr b="1" lang="en-US"/>
              <a:t> free</a:t>
            </a:r>
            <a:r>
              <a:rPr lang="en-US"/>
              <a:t>- </a:t>
            </a:r>
            <a:r>
              <a:rPr lang="en-US">
                <a:highlight>
                  <a:srgbClr val="FFFF00"/>
                </a:highlight>
              </a:rPr>
              <a:t>@u: why?</a:t>
            </a:r>
            <a:endParaRPr/>
          </a:p>
          <a:p>
            <a:pPr indent="-228600" lvl="1" marL="685800" rtl="0" algn="l">
              <a:lnSpc>
                <a:spcPct val="90000"/>
              </a:lnSpc>
              <a:spcBef>
                <a:spcPts val="500"/>
              </a:spcBef>
              <a:spcAft>
                <a:spcPts val="0"/>
              </a:spcAft>
              <a:buClr>
                <a:schemeClr val="dk1"/>
              </a:buClr>
              <a:buSzPts val="2000"/>
              <a:buChar char="•"/>
            </a:pPr>
            <a:r>
              <a:rPr lang="en-US"/>
              <a:t>80 = </a:t>
            </a:r>
            <a:r>
              <a:rPr b="1" lang="en-US"/>
              <a:t>P</a:t>
            </a:r>
            <a:r>
              <a:rPr b="1" baseline="-25000" lang="en-US"/>
              <a:t>x</a:t>
            </a:r>
            <a:r>
              <a:rPr lang="en-US"/>
              <a:t>X + 2Y </a:t>
            </a:r>
            <a:endParaRPr/>
          </a:p>
          <a:p>
            <a:pPr indent="0" lvl="0" marL="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Substitute Y with X/2, express X in terms of the other terms</a:t>
            </a:r>
            <a:endParaRPr/>
          </a:p>
          <a:p>
            <a:pPr indent="-228600" lvl="1" marL="685800" rtl="0" algn="l">
              <a:lnSpc>
                <a:spcPct val="90000"/>
              </a:lnSpc>
              <a:spcBef>
                <a:spcPts val="500"/>
              </a:spcBef>
              <a:spcAft>
                <a:spcPts val="0"/>
              </a:spcAft>
              <a:buClr>
                <a:schemeClr val="dk1"/>
              </a:buClr>
              <a:buSzPts val="2000"/>
              <a:buChar char="•"/>
            </a:pPr>
            <a:r>
              <a:rPr lang="en-US"/>
              <a:t>80 = P</a:t>
            </a:r>
            <a:r>
              <a:rPr baseline="-25000" lang="en-US"/>
              <a:t>x</a:t>
            </a:r>
            <a:r>
              <a:rPr lang="en-US"/>
              <a:t>X + 2(X/2)</a:t>
            </a:r>
            <a:endParaRPr/>
          </a:p>
          <a:p>
            <a:pPr indent="-228600" lvl="1" marL="685800" rtl="0" algn="l">
              <a:lnSpc>
                <a:spcPct val="90000"/>
              </a:lnSpc>
              <a:spcBef>
                <a:spcPts val="500"/>
              </a:spcBef>
              <a:spcAft>
                <a:spcPts val="0"/>
              </a:spcAft>
              <a:buClr>
                <a:schemeClr val="dk1"/>
              </a:buClr>
              <a:buSzPts val="2000"/>
              <a:buChar char="•"/>
            </a:pPr>
            <a:r>
              <a:rPr lang="en-US"/>
              <a:t>80 = P</a:t>
            </a:r>
            <a:r>
              <a:rPr baseline="-25000" lang="en-US"/>
              <a:t>x</a:t>
            </a:r>
            <a:r>
              <a:rPr lang="en-US"/>
              <a:t>X + X</a:t>
            </a:r>
            <a:endParaRPr/>
          </a:p>
          <a:p>
            <a:pPr indent="-228600" lvl="1" marL="685800" rtl="0" algn="l">
              <a:lnSpc>
                <a:spcPct val="90000"/>
              </a:lnSpc>
              <a:spcBef>
                <a:spcPts val="500"/>
              </a:spcBef>
              <a:spcAft>
                <a:spcPts val="0"/>
              </a:spcAft>
              <a:buClr>
                <a:schemeClr val="dk1"/>
              </a:buClr>
              <a:buSzPts val="2000"/>
              <a:buChar char="•"/>
            </a:pPr>
            <a:r>
              <a:rPr lang="en-US"/>
              <a:t>80 = X(P</a:t>
            </a:r>
            <a:r>
              <a:rPr baseline="-25000" lang="en-US"/>
              <a:t>x</a:t>
            </a:r>
            <a:r>
              <a:rPr lang="en-US"/>
              <a:t> + 1)</a:t>
            </a:r>
            <a:endParaRPr/>
          </a:p>
          <a:p>
            <a:pPr indent="-228600" lvl="1" marL="685800" rtl="0" algn="l">
              <a:lnSpc>
                <a:spcPct val="90000"/>
              </a:lnSpc>
              <a:spcBef>
                <a:spcPts val="500"/>
              </a:spcBef>
              <a:spcAft>
                <a:spcPts val="0"/>
              </a:spcAft>
              <a:buClr>
                <a:schemeClr val="dk1"/>
              </a:buClr>
              <a:buSzPts val="2000"/>
              <a:buChar char="•"/>
            </a:pPr>
            <a:r>
              <a:rPr b="1" lang="en-US"/>
              <a:t>X = 80/(P</a:t>
            </a:r>
            <a:r>
              <a:rPr b="1" baseline="-25000" lang="en-US"/>
              <a:t>x</a:t>
            </a:r>
            <a:r>
              <a:rPr b="1" lang="en-US"/>
              <a:t> + 1)</a:t>
            </a:r>
            <a:endParaRPr/>
          </a:p>
          <a:p>
            <a:pPr indent="-228600" lvl="1" marL="685800" rtl="0" algn="l">
              <a:lnSpc>
                <a:spcPct val="90000"/>
              </a:lnSpc>
              <a:spcBef>
                <a:spcPts val="500"/>
              </a:spcBef>
              <a:spcAft>
                <a:spcPts val="0"/>
              </a:spcAft>
              <a:buClr>
                <a:schemeClr val="dk1"/>
              </a:buClr>
              <a:buSzPts val="2000"/>
              <a:buChar char="•"/>
            </a:pPr>
            <a:r>
              <a:rPr b="1" lang="en-US"/>
              <a:t>As P</a:t>
            </a:r>
            <a:r>
              <a:rPr b="1" baseline="-25000" lang="en-US"/>
              <a:t>x</a:t>
            </a:r>
            <a:r>
              <a:rPr b="1" lang="en-US"/>
              <a:t> increases, X decreases</a:t>
            </a:r>
            <a:endParaRPr/>
          </a:p>
          <a:p>
            <a:pPr indent="-101600" lvl="1" marL="685800" rtl="0" algn="l">
              <a:lnSpc>
                <a:spcPct val="90000"/>
              </a:lnSpc>
              <a:spcBef>
                <a:spcPts val="500"/>
              </a:spcBef>
              <a:spcAft>
                <a:spcPts val="0"/>
              </a:spcAft>
              <a:buClr>
                <a:schemeClr val="dk1"/>
              </a:buClr>
              <a:buSzPts val="2000"/>
              <a:buNone/>
            </a:pPr>
            <a:r>
              <a:t/>
            </a:r>
            <a:endParaRPr b="1"/>
          </a:p>
          <a:p>
            <a:pPr indent="-228600" lvl="0" marL="228600" rtl="0" algn="l">
              <a:lnSpc>
                <a:spcPct val="90000"/>
              </a:lnSpc>
              <a:spcBef>
                <a:spcPts val="1000"/>
              </a:spcBef>
              <a:spcAft>
                <a:spcPts val="0"/>
              </a:spcAft>
              <a:buClr>
                <a:schemeClr val="dk1"/>
              </a:buClr>
              <a:buSzPts val="2400"/>
              <a:buChar char="•"/>
            </a:pPr>
            <a:r>
              <a:rPr lang="en-US">
                <a:highlight>
                  <a:srgbClr val="FFFF00"/>
                </a:highlight>
              </a:rPr>
              <a:t>@u: Aggregate demand: what if there are 100 of such consumers in the market?</a:t>
            </a:r>
            <a:endParaRPr/>
          </a:p>
          <a:p>
            <a:pPr indent="0" lvl="0" marL="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p:txBody>
      </p:sp>
      <p:sp>
        <p:nvSpPr>
          <p:cNvPr id="1160" name="Google Shape;1160;p4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4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rebuchet MS"/>
              <a:buNone/>
            </a:pPr>
            <a:r>
              <a:rPr i="1" lang="en-US"/>
              <a:t>Recall… </a:t>
            </a:r>
            <a:r>
              <a:rPr lang="en-US">
                <a:solidFill>
                  <a:srgbClr val="A5A5A5"/>
                </a:solidFill>
              </a:rPr>
              <a:t>Example – 2) optimal consumption bundle </a:t>
            </a:r>
            <a:br>
              <a:rPr lang="en-US"/>
            </a:br>
            <a:r>
              <a:rPr lang="en-US"/>
              <a:t>Now: Work out Engel curve</a:t>
            </a:r>
            <a:endParaRPr/>
          </a:p>
        </p:txBody>
      </p:sp>
      <p:sp>
        <p:nvSpPr>
          <p:cNvPr id="1166" name="Google Shape;1166;p43"/>
          <p:cNvSpPr txBox="1"/>
          <p:nvPr>
            <p:ph idx="1" type="body"/>
          </p:nvPr>
        </p:nvSpPr>
        <p:spPr>
          <a:xfrm>
            <a:off x="680321" y="2336873"/>
            <a:ext cx="9613861" cy="40768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I = P</a:t>
            </a:r>
            <a:r>
              <a:rPr baseline="-25000" lang="en-US"/>
              <a:t>x</a:t>
            </a:r>
            <a:r>
              <a:rPr lang="en-US"/>
              <a:t>X + P</a:t>
            </a:r>
            <a:r>
              <a:rPr baseline="-25000" lang="en-US"/>
              <a:t>y</a:t>
            </a:r>
            <a:r>
              <a:rPr lang="en-US"/>
              <a:t>Y</a:t>
            </a:r>
            <a:endParaRPr b="1"/>
          </a:p>
          <a:p>
            <a:pPr indent="-228600" lvl="1" marL="685800" rtl="0" algn="l">
              <a:lnSpc>
                <a:spcPct val="90000"/>
              </a:lnSpc>
              <a:spcBef>
                <a:spcPts val="500"/>
              </a:spcBef>
              <a:spcAft>
                <a:spcPts val="0"/>
              </a:spcAft>
              <a:buClr>
                <a:schemeClr val="dk1"/>
              </a:buClr>
              <a:buSzPts val="2000"/>
              <a:buChar char="•"/>
            </a:pPr>
            <a:r>
              <a:rPr b="1" lang="en-US"/>
              <a:t>keep constant P</a:t>
            </a:r>
            <a:r>
              <a:rPr b="1" baseline="-25000" lang="en-US"/>
              <a:t>X</a:t>
            </a:r>
            <a:r>
              <a:rPr b="1" lang="en-US"/>
              <a:t> and P</a:t>
            </a:r>
            <a:r>
              <a:rPr b="1" baseline="-25000" lang="en-US"/>
              <a:t>y</a:t>
            </a:r>
            <a:r>
              <a:rPr b="1" lang="en-US"/>
              <a:t>, leave I free, </a:t>
            </a:r>
            <a:r>
              <a:rPr lang="en-US"/>
              <a:t> - </a:t>
            </a:r>
            <a:r>
              <a:rPr lang="en-US">
                <a:highlight>
                  <a:srgbClr val="FFFF00"/>
                </a:highlight>
              </a:rPr>
              <a:t>@u: why?</a:t>
            </a:r>
            <a:endParaRPr/>
          </a:p>
          <a:p>
            <a:pPr indent="-228600" lvl="1" marL="685800" rtl="0" algn="l">
              <a:lnSpc>
                <a:spcPct val="90000"/>
              </a:lnSpc>
              <a:spcBef>
                <a:spcPts val="500"/>
              </a:spcBef>
              <a:spcAft>
                <a:spcPts val="0"/>
              </a:spcAft>
              <a:buClr>
                <a:schemeClr val="dk1"/>
              </a:buClr>
              <a:buSzPts val="2000"/>
              <a:buChar char="•"/>
            </a:pPr>
            <a:r>
              <a:rPr b="1" lang="en-US"/>
              <a:t>I</a:t>
            </a:r>
            <a:r>
              <a:rPr lang="en-US"/>
              <a:t> = 1X + 2Y </a:t>
            </a:r>
            <a:endParaRPr/>
          </a:p>
          <a:p>
            <a:pPr indent="0" lvl="0" marL="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Substitute Y with X/2, express X in terms of the other terms</a:t>
            </a:r>
            <a:endParaRPr/>
          </a:p>
          <a:p>
            <a:pPr indent="-228600" lvl="1" marL="685800" rtl="0" algn="l">
              <a:lnSpc>
                <a:spcPct val="90000"/>
              </a:lnSpc>
              <a:spcBef>
                <a:spcPts val="500"/>
              </a:spcBef>
              <a:spcAft>
                <a:spcPts val="0"/>
              </a:spcAft>
              <a:buClr>
                <a:schemeClr val="dk1"/>
              </a:buClr>
              <a:buSzPts val="2000"/>
              <a:buChar char="•"/>
            </a:pPr>
            <a:r>
              <a:rPr lang="en-US"/>
              <a:t>I = X + 2(X/2)</a:t>
            </a:r>
            <a:endParaRPr/>
          </a:p>
          <a:p>
            <a:pPr indent="-228600" lvl="1" marL="685800" rtl="0" algn="l">
              <a:lnSpc>
                <a:spcPct val="90000"/>
              </a:lnSpc>
              <a:spcBef>
                <a:spcPts val="500"/>
              </a:spcBef>
              <a:spcAft>
                <a:spcPts val="0"/>
              </a:spcAft>
              <a:buClr>
                <a:schemeClr val="dk1"/>
              </a:buClr>
              <a:buSzPts val="2000"/>
              <a:buChar char="•"/>
            </a:pPr>
            <a:r>
              <a:rPr lang="en-US"/>
              <a:t>I = X + X</a:t>
            </a:r>
            <a:endParaRPr/>
          </a:p>
          <a:p>
            <a:pPr indent="-228600" lvl="1" marL="685800" rtl="0" algn="l">
              <a:lnSpc>
                <a:spcPct val="90000"/>
              </a:lnSpc>
              <a:spcBef>
                <a:spcPts val="500"/>
              </a:spcBef>
              <a:spcAft>
                <a:spcPts val="0"/>
              </a:spcAft>
              <a:buClr>
                <a:schemeClr val="dk1"/>
              </a:buClr>
              <a:buSzPts val="2000"/>
              <a:buChar char="•"/>
            </a:pPr>
            <a:r>
              <a:rPr b="1" lang="en-US"/>
              <a:t>I = 2X</a:t>
            </a:r>
            <a:endParaRPr/>
          </a:p>
          <a:p>
            <a:pPr indent="-228600" lvl="1" marL="685800" rtl="0" algn="l">
              <a:lnSpc>
                <a:spcPct val="90000"/>
              </a:lnSpc>
              <a:spcBef>
                <a:spcPts val="500"/>
              </a:spcBef>
              <a:spcAft>
                <a:spcPts val="0"/>
              </a:spcAft>
              <a:buClr>
                <a:schemeClr val="dk1"/>
              </a:buClr>
              <a:buSzPts val="2000"/>
              <a:buChar char="•"/>
            </a:pPr>
            <a:r>
              <a:rPr b="1" lang="en-US"/>
              <a:t>As I increases, X increases</a:t>
            </a:r>
            <a:endParaRPr/>
          </a:p>
          <a:p>
            <a:pPr indent="0" lvl="0" marL="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p:txBody>
      </p:sp>
      <p:sp>
        <p:nvSpPr>
          <p:cNvPr id="1167" name="Google Shape;1167;p4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
          <p:cNvSpPr txBox="1"/>
          <p:nvPr>
            <p:ph type="title"/>
          </p:nvPr>
        </p:nvSpPr>
        <p:spPr>
          <a:xfrm>
            <a:off x="680321" y="753228"/>
            <a:ext cx="9613861" cy="1080938"/>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Trebuchet MS"/>
              <a:buNone/>
            </a:pPr>
            <a:r>
              <a:rPr lang="en-US"/>
              <a:t>Getting Cheaper!</a:t>
            </a:r>
            <a:br>
              <a:rPr lang="en-US"/>
            </a:br>
            <a:r>
              <a:rPr lang="en-US"/>
              <a:t>Effect of a Price Change</a:t>
            </a:r>
            <a:endParaRPr/>
          </a:p>
        </p:txBody>
      </p:sp>
      <p:sp>
        <p:nvSpPr>
          <p:cNvPr id="326" name="Google Shape;326;p5"/>
          <p:cNvSpPr/>
          <p:nvPr/>
        </p:nvSpPr>
        <p:spPr>
          <a:xfrm>
            <a:off x="6440474" y="3554446"/>
            <a:ext cx="2468563" cy="925512"/>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Each price leads to different amounts of food purchased</a:t>
            </a:r>
            <a:endParaRPr/>
          </a:p>
        </p:txBody>
      </p:sp>
      <p:grpSp>
        <p:nvGrpSpPr>
          <p:cNvPr id="327" name="Google Shape;327;p5"/>
          <p:cNvGrpSpPr/>
          <p:nvPr/>
        </p:nvGrpSpPr>
        <p:grpSpPr>
          <a:xfrm>
            <a:off x="1259759" y="2588774"/>
            <a:ext cx="5122862" cy="3757613"/>
            <a:chOff x="1166" y="1378"/>
            <a:chExt cx="3227" cy="2367"/>
          </a:xfrm>
        </p:grpSpPr>
        <p:sp>
          <p:nvSpPr>
            <p:cNvPr id="328" name="Google Shape;328;p5"/>
            <p:cNvSpPr/>
            <p:nvPr/>
          </p:nvSpPr>
          <p:spPr>
            <a:xfrm>
              <a:off x="1166" y="2249"/>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5</a:t>
              </a:r>
              <a:endParaRPr/>
            </a:p>
          </p:txBody>
        </p:sp>
        <p:sp>
          <p:nvSpPr>
            <p:cNvPr id="329" name="Google Shape;329;p5"/>
            <p:cNvSpPr/>
            <p:nvPr/>
          </p:nvSpPr>
          <p:spPr>
            <a:xfrm>
              <a:off x="2352" y="1884"/>
              <a:ext cx="917" cy="742"/>
            </a:xfrm>
            <a:custGeom>
              <a:rect b="b" l="l" r="r" t="t"/>
              <a:pathLst>
                <a:path extrusionOk="0" h="742" w="917">
                  <a:moveTo>
                    <a:pt x="0" y="0"/>
                  </a:moveTo>
                  <a:lnTo>
                    <a:pt x="15" y="29"/>
                  </a:lnTo>
                  <a:lnTo>
                    <a:pt x="41" y="68"/>
                  </a:lnTo>
                  <a:lnTo>
                    <a:pt x="66" y="115"/>
                  </a:lnTo>
                  <a:lnTo>
                    <a:pt x="97" y="166"/>
                  </a:lnTo>
                  <a:lnTo>
                    <a:pt x="159" y="268"/>
                  </a:lnTo>
                  <a:lnTo>
                    <a:pt x="195" y="315"/>
                  </a:lnTo>
                  <a:lnTo>
                    <a:pt x="226" y="358"/>
                  </a:lnTo>
                  <a:lnTo>
                    <a:pt x="283" y="421"/>
                  </a:lnTo>
                  <a:lnTo>
                    <a:pt x="344" y="477"/>
                  </a:lnTo>
                  <a:lnTo>
                    <a:pt x="411" y="528"/>
                  </a:lnTo>
                  <a:lnTo>
                    <a:pt x="489" y="575"/>
                  </a:lnTo>
                  <a:lnTo>
                    <a:pt x="540" y="600"/>
                  </a:lnTo>
                  <a:lnTo>
                    <a:pt x="592" y="622"/>
                  </a:lnTo>
                  <a:lnTo>
                    <a:pt x="715" y="669"/>
                  </a:lnTo>
                  <a:lnTo>
                    <a:pt x="772" y="690"/>
                  </a:lnTo>
                  <a:lnTo>
                    <a:pt x="828" y="711"/>
                  </a:lnTo>
                  <a:lnTo>
                    <a:pt x="880" y="728"/>
                  </a:lnTo>
                  <a:lnTo>
                    <a:pt x="916" y="741"/>
                  </a:lnTo>
                </a:path>
              </a:pathLst>
            </a:custGeom>
            <a:noFill/>
            <a:ln cap="rnd" cmpd="sng" w="50800">
              <a:solidFill>
                <a:srgbClr val="CC0066"/>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330" name="Google Shape;330;p5"/>
            <p:cNvCxnSpPr/>
            <p:nvPr/>
          </p:nvCxnSpPr>
          <p:spPr>
            <a:xfrm>
              <a:off x="1442" y="2381"/>
              <a:ext cx="1183" cy="0"/>
            </a:xfrm>
            <a:prstGeom prst="straightConnector1">
              <a:avLst/>
            </a:prstGeom>
            <a:noFill/>
            <a:ln cap="flat" cmpd="sng" w="25400">
              <a:solidFill>
                <a:schemeClr val="dk1"/>
              </a:solidFill>
              <a:prstDash val="dash"/>
              <a:round/>
              <a:headEnd len="med" w="med" type="none"/>
              <a:tailEnd len="med" w="med" type="none"/>
            </a:ln>
          </p:spPr>
        </p:cxnSp>
        <p:sp>
          <p:nvSpPr>
            <p:cNvPr id="331" name="Google Shape;331;p5"/>
            <p:cNvSpPr/>
            <p:nvPr/>
          </p:nvSpPr>
          <p:spPr>
            <a:xfrm>
              <a:off x="2650" y="2332"/>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u="none">
                <a:solidFill>
                  <a:srgbClr val="8D7DFF"/>
                </a:solidFill>
                <a:latin typeface="Verdana"/>
                <a:ea typeface="Verdana"/>
                <a:cs typeface="Verdana"/>
                <a:sym typeface="Verdana"/>
              </a:endParaRPr>
            </a:p>
          </p:txBody>
        </p:sp>
        <p:cxnSp>
          <p:nvCxnSpPr>
            <p:cNvPr id="332" name="Google Shape;332;p5"/>
            <p:cNvCxnSpPr/>
            <p:nvPr/>
          </p:nvCxnSpPr>
          <p:spPr>
            <a:xfrm>
              <a:off x="2699" y="2456"/>
              <a:ext cx="0" cy="1279"/>
            </a:xfrm>
            <a:prstGeom prst="straightConnector1">
              <a:avLst/>
            </a:prstGeom>
            <a:noFill/>
            <a:ln cap="flat" cmpd="sng" w="25400">
              <a:solidFill>
                <a:schemeClr val="dk1"/>
              </a:solidFill>
              <a:prstDash val="dash"/>
              <a:round/>
              <a:headEnd len="med" w="med" type="none"/>
              <a:tailEnd len="med" w="med" type="none"/>
            </a:ln>
          </p:spPr>
        </p:cxnSp>
        <p:sp>
          <p:nvSpPr>
            <p:cNvPr id="333" name="Google Shape;333;p5"/>
            <p:cNvSpPr/>
            <p:nvPr/>
          </p:nvSpPr>
          <p:spPr>
            <a:xfrm>
              <a:off x="3274" y="2560"/>
              <a:ext cx="255" cy="21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u="none">
                  <a:solidFill>
                    <a:schemeClr val="dk1"/>
                  </a:solidFill>
                  <a:latin typeface="Arial"/>
                  <a:ea typeface="Arial"/>
                  <a:cs typeface="Arial"/>
                  <a:sym typeface="Arial"/>
                </a:rPr>
                <a:t>U</a:t>
              </a:r>
              <a:r>
                <a:rPr b="1" baseline="-25000" i="1" lang="en-US" sz="1600" u="none">
                  <a:solidFill>
                    <a:schemeClr val="dk1"/>
                  </a:solidFill>
                  <a:latin typeface="Arial"/>
                  <a:ea typeface="Arial"/>
                  <a:cs typeface="Arial"/>
                  <a:sym typeface="Arial"/>
                </a:rPr>
                <a:t>3</a:t>
              </a:r>
              <a:endParaRPr/>
            </a:p>
          </p:txBody>
        </p:sp>
        <p:sp>
          <p:nvSpPr>
            <p:cNvPr id="334" name="Google Shape;334;p5"/>
            <p:cNvSpPr/>
            <p:nvPr/>
          </p:nvSpPr>
          <p:spPr>
            <a:xfrm>
              <a:off x="2746" y="2224"/>
              <a:ext cx="208" cy="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u="none">
                  <a:solidFill>
                    <a:schemeClr val="dk1"/>
                  </a:solidFill>
                  <a:latin typeface="Arial"/>
                  <a:ea typeface="Arial"/>
                  <a:cs typeface="Arial"/>
                  <a:sym typeface="Arial"/>
                </a:rPr>
                <a:t>D</a:t>
              </a:r>
              <a:endParaRPr/>
            </a:p>
          </p:txBody>
        </p:sp>
        <p:cxnSp>
          <p:nvCxnSpPr>
            <p:cNvPr id="335" name="Google Shape;335;p5"/>
            <p:cNvCxnSpPr/>
            <p:nvPr/>
          </p:nvCxnSpPr>
          <p:spPr>
            <a:xfrm>
              <a:off x="1402" y="1378"/>
              <a:ext cx="2991" cy="2367"/>
            </a:xfrm>
            <a:prstGeom prst="straightConnector1">
              <a:avLst/>
            </a:prstGeom>
            <a:noFill/>
            <a:ln cap="flat" cmpd="sng" w="50800">
              <a:solidFill>
                <a:srgbClr val="0033CC"/>
              </a:solidFill>
              <a:prstDash val="solid"/>
              <a:round/>
              <a:headEnd len="med" w="med" type="none"/>
              <a:tailEnd len="med" w="med" type="none"/>
            </a:ln>
          </p:spPr>
        </p:cxnSp>
      </p:grpSp>
      <p:grpSp>
        <p:nvGrpSpPr>
          <p:cNvPr id="336" name="Google Shape;336;p5"/>
          <p:cNvGrpSpPr/>
          <p:nvPr/>
        </p:nvGrpSpPr>
        <p:grpSpPr>
          <a:xfrm>
            <a:off x="1188321" y="2614174"/>
            <a:ext cx="2611438" cy="4086225"/>
            <a:chOff x="1103" y="1400"/>
            <a:chExt cx="1645" cy="2574"/>
          </a:xfrm>
        </p:grpSpPr>
        <p:sp>
          <p:nvSpPr>
            <p:cNvPr id="337" name="Google Shape;337;p5"/>
            <p:cNvSpPr/>
            <p:nvPr/>
          </p:nvSpPr>
          <p:spPr>
            <a:xfrm>
              <a:off x="1103" y="2524"/>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u="none">
                  <a:solidFill>
                    <a:schemeClr val="dk1"/>
                  </a:solidFill>
                  <a:latin typeface="Arial"/>
                  <a:ea typeface="Arial"/>
                  <a:cs typeface="Arial"/>
                  <a:sym typeface="Arial"/>
                </a:rPr>
                <a:t>4</a:t>
              </a:r>
              <a:endParaRPr/>
            </a:p>
          </p:txBody>
        </p:sp>
        <p:cxnSp>
          <p:nvCxnSpPr>
            <p:cNvPr id="338" name="Google Shape;338;p5"/>
            <p:cNvCxnSpPr/>
            <p:nvPr/>
          </p:nvCxnSpPr>
          <p:spPr>
            <a:xfrm>
              <a:off x="1392" y="2679"/>
              <a:ext cx="655" cy="0"/>
            </a:xfrm>
            <a:prstGeom prst="straightConnector1">
              <a:avLst/>
            </a:prstGeom>
            <a:noFill/>
            <a:ln cap="flat" cmpd="sng" w="25400">
              <a:solidFill>
                <a:schemeClr val="dk1"/>
              </a:solidFill>
              <a:prstDash val="dash"/>
              <a:round/>
              <a:headEnd len="med" w="med" type="none"/>
              <a:tailEnd len="med" w="med" type="none"/>
            </a:ln>
          </p:spPr>
        </p:cxnSp>
        <p:sp>
          <p:nvSpPr>
            <p:cNvPr id="339" name="Google Shape;339;p5"/>
            <p:cNvSpPr/>
            <p:nvPr/>
          </p:nvSpPr>
          <p:spPr>
            <a:xfrm>
              <a:off x="1976" y="2247"/>
              <a:ext cx="483" cy="914"/>
            </a:xfrm>
            <a:custGeom>
              <a:rect b="b" l="l" r="r" t="t"/>
              <a:pathLst>
                <a:path extrusionOk="0" h="914" w="483">
                  <a:moveTo>
                    <a:pt x="0" y="0"/>
                  </a:moveTo>
                  <a:lnTo>
                    <a:pt x="8" y="102"/>
                  </a:lnTo>
                  <a:lnTo>
                    <a:pt x="20" y="208"/>
                  </a:lnTo>
                  <a:lnTo>
                    <a:pt x="31" y="259"/>
                  </a:lnTo>
                  <a:lnTo>
                    <a:pt x="51" y="315"/>
                  </a:lnTo>
                  <a:lnTo>
                    <a:pt x="71" y="370"/>
                  </a:lnTo>
                  <a:lnTo>
                    <a:pt x="98" y="426"/>
                  </a:lnTo>
                  <a:lnTo>
                    <a:pt x="129" y="482"/>
                  </a:lnTo>
                  <a:lnTo>
                    <a:pt x="169" y="543"/>
                  </a:lnTo>
                  <a:lnTo>
                    <a:pt x="216" y="604"/>
                  </a:lnTo>
                  <a:lnTo>
                    <a:pt x="263" y="665"/>
                  </a:lnTo>
                  <a:lnTo>
                    <a:pt x="368" y="786"/>
                  </a:lnTo>
                  <a:lnTo>
                    <a:pt x="482" y="913"/>
                  </a:lnTo>
                </a:path>
              </a:pathLst>
            </a:custGeom>
            <a:noFill/>
            <a:ln cap="rnd" cmpd="sng" w="50800">
              <a:solidFill>
                <a:srgbClr val="CC0066"/>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0" name="Google Shape;340;p5"/>
            <p:cNvSpPr/>
            <p:nvPr/>
          </p:nvSpPr>
          <p:spPr>
            <a:xfrm>
              <a:off x="2358" y="3108"/>
              <a:ext cx="255" cy="21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u="none">
                  <a:solidFill>
                    <a:schemeClr val="dk1"/>
                  </a:solidFill>
                  <a:latin typeface="Arial"/>
                  <a:ea typeface="Arial"/>
                  <a:cs typeface="Arial"/>
                  <a:sym typeface="Arial"/>
                </a:rPr>
                <a:t>U</a:t>
              </a:r>
              <a:r>
                <a:rPr b="1" baseline="-25000" i="1" lang="en-US" sz="1600" u="none">
                  <a:solidFill>
                    <a:schemeClr val="dk1"/>
                  </a:solidFill>
                  <a:latin typeface="Arial"/>
                  <a:ea typeface="Arial"/>
                  <a:cs typeface="Arial"/>
                  <a:sym typeface="Arial"/>
                </a:rPr>
                <a:t>2</a:t>
              </a:r>
              <a:endParaRPr/>
            </a:p>
          </p:txBody>
        </p:sp>
        <p:sp>
          <p:nvSpPr>
            <p:cNvPr id="341" name="Google Shape;341;p5"/>
            <p:cNvSpPr/>
            <p:nvPr/>
          </p:nvSpPr>
          <p:spPr>
            <a:xfrm>
              <a:off x="2070" y="2388"/>
              <a:ext cx="208" cy="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u="none">
                  <a:solidFill>
                    <a:schemeClr val="dk1"/>
                  </a:solidFill>
                  <a:latin typeface="Arial"/>
                  <a:ea typeface="Arial"/>
                  <a:cs typeface="Arial"/>
                  <a:sym typeface="Arial"/>
                </a:rPr>
                <a:t>B</a:t>
              </a:r>
              <a:endParaRPr/>
            </a:p>
          </p:txBody>
        </p:sp>
        <p:sp>
          <p:nvSpPr>
            <p:cNvPr id="342" name="Google Shape;342;p5"/>
            <p:cNvSpPr/>
            <p:nvPr/>
          </p:nvSpPr>
          <p:spPr>
            <a:xfrm>
              <a:off x="1973" y="3724"/>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u="none">
                  <a:solidFill>
                    <a:schemeClr val="dk1"/>
                  </a:solidFill>
                  <a:latin typeface="Arial"/>
                  <a:ea typeface="Arial"/>
                  <a:cs typeface="Arial"/>
                  <a:sym typeface="Arial"/>
                </a:rPr>
                <a:t>12</a:t>
              </a:r>
              <a:endParaRPr/>
            </a:p>
          </p:txBody>
        </p:sp>
        <p:sp>
          <p:nvSpPr>
            <p:cNvPr id="343" name="Google Shape;343;p5"/>
            <p:cNvSpPr/>
            <p:nvPr/>
          </p:nvSpPr>
          <p:spPr>
            <a:xfrm>
              <a:off x="2453" y="3724"/>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u="none">
                  <a:solidFill>
                    <a:schemeClr val="dk1"/>
                  </a:solidFill>
                  <a:latin typeface="Arial"/>
                  <a:ea typeface="Arial"/>
                  <a:cs typeface="Arial"/>
                  <a:sym typeface="Arial"/>
                </a:rPr>
                <a:t>20</a:t>
              </a:r>
              <a:endParaRPr/>
            </a:p>
          </p:txBody>
        </p:sp>
        <p:cxnSp>
          <p:nvCxnSpPr>
            <p:cNvPr id="344" name="Google Shape;344;p5"/>
            <p:cNvCxnSpPr/>
            <p:nvPr/>
          </p:nvCxnSpPr>
          <p:spPr>
            <a:xfrm>
              <a:off x="2073" y="2688"/>
              <a:ext cx="0" cy="1087"/>
            </a:xfrm>
            <a:prstGeom prst="straightConnector1">
              <a:avLst/>
            </a:prstGeom>
            <a:noFill/>
            <a:ln cap="flat" cmpd="sng" w="25400">
              <a:solidFill>
                <a:schemeClr val="dk1"/>
              </a:solidFill>
              <a:prstDash val="dash"/>
              <a:round/>
              <a:headEnd len="med" w="med" type="none"/>
              <a:tailEnd len="med" w="med" type="none"/>
            </a:ln>
          </p:spPr>
        </p:cxnSp>
        <p:sp>
          <p:nvSpPr>
            <p:cNvPr id="345" name="Google Shape;345;p5"/>
            <p:cNvSpPr/>
            <p:nvPr/>
          </p:nvSpPr>
          <p:spPr>
            <a:xfrm>
              <a:off x="2025" y="2631"/>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u="none">
                <a:solidFill>
                  <a:srgbClr val="8D7DFF"/>
                </a:solidFill>
                <a:latin typeface="Verdana"/>
                <a:ea typeface="Verdana"/>
                <a:cs typeface="Verdana"/>
                <a:sym typeface="Verdana"/>
              </a:endParaRPr>
            </a:p>
          </p:txBody>
        </p:sp>
        <p:cxnSp>
          <p:nvCxnSpPr>
            <p:cNvPr id="346" name="Google Shape;346;p5"/>
            <p:cNvCxnSpPr/>
            <p:nvPr/>
          </p:nvCxnSpPr>
          <p:spPr>
            <a:xfrm>
              <a:off x="1418" y="1400"/>
              <a:ext cx="1215" cy="2367"/>
            </a:xfrm>
            <a:prstGeom prst="straightConnector1">
              <a:avLst/>
            </a:prstGeom>
            <a:noFill/>
            <a:ln cap="flat" cmpd="sng" w="50800">
              <a:solidFill>
                <a:srgbClr val="0033CC"/>
              </a:solidFill>
              <a:prstDash val="solid"/>
              <a:round/>
              <a:headEnd len="med" w="med" type="none"/>
              <a:tailEnd len="med" w="med" type="none"/>
            </a:ln>
          </p:spPr>
        </p:cxnSp>
      </p:grpSp>
      <p:sp>
        <p:nvSpPr>
          <p:cNvPr id="347" name="Google Shape;347;p5"/>
          <p:cNvSpPr/>
          <p:nvPr/>
        </p:nvSpPr>
        <p:spPr>
          <a:xfrm>
            <a:off x="4582399" y="2175315"/>
            <a:ext cx="2468560" cy="120086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u="none">
                <a:solidFill>
                  <a:schemeClr val="dk1"/>
                </a:solidFill>
                <a:latin typeface="Arial"/>
                <a:ea typeface="Arial"/>
                <a:cs typeface="Arial"/>
                <a:sym typeface="Arial"/>
              </a:rPr>
              <a:t>Assume: </a:t>
            </a:r>
            <a:endParaRPr/>
          </a:p>
          <a:p>
            <a:pPr indent="-114300" lvl="0" marL="0" marR="0" rtl="0" algn="l">
              <a:spcBef>
                <a:spcPts val="0"/>
              </a:spcBef>
              <a:spcAft>
                <a:spcPts val="0"/>
              </a:spcAft>
              <a:buClr>
                <a:schemeClr val="dk1"/>
              </a:buClr>
              <a:buSzPts val="1800"/>
              <a:buFont typeface="Arial"/>
              <a:buChar char="•"/>
            </a:pPr>
            <a:r>
              <a:rPr b="1" i="1" lang="en-US" sz="1800" u="none">
                <a:solidFill>
                  <a:schemeClr val="dk1"/>
                </a:solidFill>
                <a:latin typeface="Arial"/>
                <a:ea typeface="Arial"/>
                <a:cs typeface="Arial"/>
                <a:sym typeface="Arial"/>
              </a:rPr>
              <a:t>I = </a:t>
            </a:r>
            <a:r>
              <a:rPr b="1" lang="en-US" sz="1800" u="none">
                <a:solidFill>
                  <a:schemeClr val="dk1"/>
                </a:solidFill>
                <a:latin typeface="Arial"/>
                <a:ea typeface="Arial"/>
                <a:cs typeface="Arial"/>
                <a:sym typeface="Arial"/>
              </a:rPr>
              <a:t>$20</a:t>
            </a:r>
            <a:endParaRPr/>
          </a:p>
          <a:p>
            <a:pPr indent="-114300" lvl="0" marL="0" marR="0" rtl="0" algn="l">
              <a:spcBef>
                <a:spcPts val="0"/>
              </a:spcBef>
              <a:spcAft>
                <a:spcPts val="0"/>
              </a:spcAft>
              <a:buClr>
                <a:schemeClr val="dk1"/>
              </a:buClr>
              <a:buSzPts val="1800"/>
              <a:buFont typeface="Arial"/>
              <a:buChar char="•"/>
            </a:pPr>
            <a:r>
              <a:rPr b="1" i="1" lang="en-US" sz="1800" u="none">
                <a:solidFill>
                  <a:schemeClr val="dk1"/>
                </a:solidFill>
                <a:latin typeface="Arial"/>
                <a:ea typeface="Arial"/>
                <a:cs typeface="Arial"/>
                <a:sym typeface="Arial"/>
              </a:rPr>
              <a:t>P</a:t>
            </a:r>
            <a:r>
              <a:rPr b="1" baseline="-25000" i="1" lang="en-US" sz="1800" u="none">
                <a:solidFill>
                  <a:schemeClr val="dk1"/>
                </a:solidFill>
                <a:latin typeface="Arial"/>
                <a:ea typeface="Arial"/>
                <a:cs typeface="Arial"/>
                <a:sym typeface="Arial"/>
              </a:rPr>
              <a:t>C </a:t>
            </a:r>
            <a:r>
              <a:rPr b="1" i="1" lang="en-US" sz="1800" u="none">
                <a:solidFill>
                  <a:schemeClr val="dk1"/>
                </a:solidFill>
                <a:latin typeface="Arial"/>
                <a:ea typeface="Arial"/>
                <a:cs typeface="Arial"/>
                <a:sym typeface="Arial"/>
              </a:rPr>
              <a:t> = $2</a:t>
            </a:r>
            <a:endParaRPr/>
          </a:p>
          <a:p>
            <a:pPr indent="-114300" lvl="0" marL="0" marR="0" rtl="0" algn="l">
              <a:spcBef>
                <a:spcPts val="0"/>
              </a:spcBef>
              <a:spcAft>
                <a:spcPts val="0"/>
              </a:spcAft>
              <a:buClr>
                <a:schemeClr val="dk1"/>
              </a:buClr>
              <a:buSzPts val="1800"/>
              <a:buFont typeface="Arial"/>
              <a:buChar char="•"/>
            </a:pPr>
            <a:r>
              <a:rPr b="1" i="1" lang="en-US" sz="1800" u="none">
                <a:solidFill>
                  <a:schemeClr val="dk1"/>
                </a:solidFill>
                <a:latin typeface="Arial"/>
                <a:ea typeface="Arial"/>
                <a:cs typeface="Arial"/>
                <a:sym typeface="Arial"/>
              </a:rPr>
              <a:t>P</a:t>
            </a:r>
            <a:r>
              <a:rPr b="1" baseline="-25000" i="1" lang="en-US" sz="1800" u="none">
                <a:solidFill>
                  <a:schemeClr val="dk1"/>
                </a:solidFill>
                <a:latin typeface="Arial"/>
                <a:ea typeface="Arial"/>
                <a:cs typeface="Arial"/>
                <a:sym typeface="Arial"/>
              </a:rPr>
              <a:t>F </a:t>
            </a:r>
            <a:r>
              <a:rPr b="1" i="1" lang="en-US" sz="1800" u="none">
                <a:solidFill>
                  <a:schemeClr val="dk1"/>
                </a:solidFill>
                <a:latin typeface="Arial"/>
                <a:ea typeface="Arial"/>
                <a:cs typeface="Arial"/>
                <a:sym typeface="Arial"/>
              </a:rPr>
              <a:t> = </a:t>
            </a:r>
            <a:r>
              <a:rPr b="1" lang="en-US" sz="1800" u="none">
                <a:solidFill>
                  <a:schemeClr val="dk1"/>
                </a:solidFill>
                <a:latin typeface="Arial"/>
                <a:ea typeface="Arial"/>
                <a:cs typeface="Arial"/>
                <a:sym typeface="Arial"/>
              </a:rPr>
              <a:t>$2, $1, $0.50</a:t>
            </a:r>
            <a:endParaRPr/>
          </a:p>
        </p:txBody>
      </p:sp>
      <p:grpSp>
        <p:nvGrpSpPr>
          <p:cNvPr id="348" name="Google Shape;348;p5"/>
          <p:cNvGrpSpPr/>
          <p:nvPr/>
        </p:nvGrpSpPr>
        <p:grpSpPr>
          <a:xfrm>
            <a:off x="680321" y="2068073"/>
            <a:ext cx="7366000" cy="4464050"/>
            <a:chOff x="794" y="1076"/>
            <a:chExt cx="4640" cy="2812"/>
          </a:xfrm>
        </p:grpSpPr>
        <p:sp>
          <p:nvSpPr>
            <p:cNvPr id="349" name="Google Shape;349;p5"/>
            <p:cNvSpPr/>
            <p:nvPr/>
          </p:nvSpPr>
          <p:spPr>
            <a:xfrm>
              <a:off x="4676" y="3560"/>
              <a:ext cx="758" cy="328"/>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u="none">
                  <a:solidFill>
                    <a:schemeClr val="dk1"/>
                  </a:solidFill>
                  <a:latin typeface="Arial"/>
                  <a:ea typeface="Arial"/>
                  <a:cs typeface="Arial"/>
                  <a:sym typeface="Arial"/>
                </a:rPr>
                <a:t>Food (units </a:t>
              </a:r>
              <a:endParaRPr/>
            </a:p>
            <a:p>
              <a:pPr indent="0" lvl="0" marL="0" marR="0" rtl="0" algn="r">
                <a:spcBef>
                  <a:spcPts val="0"/>
                </a:spcBef>
                <a:spcAft>
                  <a:spcPts val="0"/>
                </a:spcAft>
                <a:buNone/>
              </a:pPr>
              <a:r>
                <a:rPr b="1" lang="en-US" sz="1400" u="none">
                  <a:solidFill>
                    <a:schemeClr val="dk1"/>
                  </a:solidFill>
                  <a:latin typeface="Arial"/>
                  <a:ea typeface="Arial"/>
                  <a:cs typeface="Arial"/>
                  <a:sym typeface="Arial"/>
                </a:rPr>
                <a:t>per month)</a:t>
              </a:r>
              <a:endParaRPr b="1" sz="1500" u="none">
                <a:solidFill>
                  <a:schemeClr val="dk1"/>
                </a:solidFill>
                <a:latin typeface="Arial"/>
                <a:ea typeface="Arial"/>
                <a:cs typeface="Arial"/>
                <a:sym typeface="Arial"/>
              </a:endParaRPr>
            </a:p>
          </p:txBody>
        </p:sp>
        <p:sp>
          <p:nvSpPr>
            <p:cNvPr id="350" name="Google Shape;350;p5"/>
            <p:cNvSpPr/>
            <p:nvPr/>
          </p:nvSpPr>
          <p:spPr>
            <a:xfrm>
              <a:off x="794" y="1076"/>
              <a:ext cx="572" cy="192"/>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u="none">
                  <a:solidFill>
                    <a:schemeClr val="dk1"/>
                  </a:solidFill>
                  <a:latin typeface="Arial"/>
                  <a:ea typeface="Arial"/>
                  <a:cs typeface="Arial"/>
                  <a:sym typeface="Arial"/>
                </a:rPr>
                <a:t>Clothing</a:t>
              </a:r>
              <a:endParaRPr b="1" sz="1800" u="none">
                <a:solidFill>
                  <a:schemeClr val="dk1"/>
                </a:solidFill>
                <a:latin typeface="Arial"/>
                <a:ea typeface="Arial"/>
                <a:cs typeface="Arial"/>
                <a:sym typeface="Arial"/>
              </a:endParaRPr>
            </a:p>
          </p:txBody>
        </p:sp>
        <p:cxnSp>
          <p:nvCxnSpPr>
            <p:cNvPr id="351" name="Google Shape;351;p5"/>
            <p:cNvCxnSpPr/>
            <p:nvPr/>
          </p:nvCxnSpPr>
          <p:spPr>
            <a:xfrm>
              <a:off x="1401" y="3781"/>
              <a:ext cx="3199" cy="0"/>
            </a:xfrm>
            <a:prstGeom prst="straightConnector1">
              <a:avLst/>
            </a:prstGeom>
            <a:noFill/>
            <a:ln cap="flat" cmpd="sng" w="25400">
              <a:solidFill>
                <a:schemeClr val="dk1"/>
              </a:solidFill>
              <a:prstDash val="solid"/>
              <a:round/>
              <a:headEnd len="med" w="med" type="none"/>
              <a:tailEnd len="med" w="med" type="none"/>
            </a:ln>
          </p:spPr>
        </p:cxnSp>
        <p:cxnSp>
          <p:nvCxnSpPr>
            <p:cNvPr id="352" name="Google Shape;352;p5"/>
            <p:cNvCxnSpPr/>
            <p:nvPr/>
          </p:nvCxnSpPr>
          <p:spPr>
            <a:xfrm>
              <a:off x="1404" y="1129"/>
              <a:ext cx="0" cy="2687"/>
            </a:xfrm>
            <a:prstGeom prst="straightConnector1">
              <a:avLst/>
            </a:prstGeom>
            <a:noFill/>
            <a:ln cap="flat" cmpd="sng" w="25400">
              <a:solidFill>
                <a:schemeClr val="dk1"/>
              </a:solidFill>
              <a:prstDash val="solid"/>
              <a:round/>
              <a:headEnd len="med" w="med" type="none"/>
              <a:tailEnd len="med" w="med" type="none"/>
            </a:ln>
          </p:spPr>
        </p:cxnSp>
      </p:grpSp>
      <p:grpSp>
        <p:nvGrpSpPr>
          <p:cNvPr id="353" name="Google Shape;353;p5"/>
          <p:cNvGrpSpPr/>
          <p:nvPr/>
        </p:nvGrpSpPr>
        <p:grpSpPr>
          <a:xfrm>
            <a:off x="1139110" y="2515748"/>
            <a:ext cx="1438275" cy="4216400"/>
            <a:chOff x="-906" y="1373"/>
            <a:chExt cx="906" cy="2656"/>
          </a:xfrm>
        </p:grpSpPr>
        <p:sp>
          <p:nvSpPr>
            <p:cNvPr id="354" name="Google Shape;354;p5"/>
            <p:cNvSpPr/>
            <p:nvPr/>
          </p:nvSpPr>
          <p:spPr>
            <a:xfrm>
              <a:off x="-852" y="2010"/>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u="none">
                  <a:solidFill>
                    <a:schemeClr val="dk1"/>
                  </a:solidFill>
                  <a:latin typeface="Arial"/>
                  <a:ea typeface="Arial"/>
                  <a:cs typeface="Arial"/>
                  <a:sym typeface="Arial"/>
                </a:rPr>
                <a:t>6</a:t>
              </a:r>
              <a:endParaRPr/>
            </a:p>
          </p:txBody>
        </p:sp>
        <p:sp>
          <p:nvSpPr>
            <p:cNvPr id="355" name="Google Shape;355;p5"/>
            <p:cNvSpPr/>
            <p:nvPr/>
          </p:nvSpPr>
          <p:spPr>
            <a:xfrm>
              <a:off x="-438" y="1775"/>
              <a:ext cx="195" cy="673"/>
            </a:xfrm>
            <a:custGeom>
              <a:rect b="b" l="l" r="r" t="t"/>
              <a:pathLst>
                <a:path extrusionOk="0" h="673" w="195">
                  <a:moveTo>
                    <a:pt x="0" y="0"/>
                  </a:moveTo>
                  <a:lnTo>
                    <a:pt x="3" y="77"/>
                  </a:lnTo>
                  <a:lnTo>
                    <a:pt x="9" y="153"/>
                  </a:lnTo>
                  <a:lnTo>
                    <a:pt x="20" y="230"/>
                  </a:lnTo>
                  <a:lnTo>
                    <a:pt x="28" y="272"/>
                  </a:lnTo>
                  <a:lnTo>
                    <a:pt x="39" y="315"/>
                  </a:lnTo>
                  <a:lnTo>
                    <a:pt x="70" y="399"/>
                  </a:lnTo>
                  <a:lnTo>
                    <a:pt x="105" y="488"/>
                  </a:lnTo>
                  <a:lnTo>
                    <a:pt x="150" y="580"/>
                  </a:lnTo>
                  <a:lnTo>
                    <a:pt x="194" y="672"/>
                  </a:lnTo>
                </a:path>
              </a:pathLst>
            </a:custGeom>
            <a:noFill/>
            <a:ln cap="rnd" cmpd="sng" w="50800">
              <a:solidFill>
                <a:srgbClr val="CC0066"/>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356" name="Google Shape;356;p5"/>
            <p:cNvCxnSpPr/>
            <p:nvPr/>
          </p:nvCxnSpPr>
          <p:spPr>
            <a:xfrm>
              <a:off x="-599" y="2158"/>
              <a:ext cx="223" cy="0"/>
            </a:xfrm>
            <a:prstGeom prst="straightConnector1">
              <a:avLst/>
            </a:prstGeom>
            <a:noFill/>
            <a:ln cap="flat" cmpd="sng" w="25400">
              <a:solidFill>
                <a:schemeClr val="dk1"/>
              </a:solidFill>
              <a:prstDash val="dash"/>
              <a:round/>
              <a:headEnd len="med" w="med" type="none"/>
              <a:tailEnd len="med" w="med" type="none"/>
            </a:ln>
          </p:spPr>
        </p:cxnSp>
        <p:cxnSp>
          <p:nvCxnSpPr>
            <p:cNvPr id="357" name="Google Shape;357;p5"/>
            <p:cNvCxnSpPr/>
            <p:nvPr/>
          </p:nvCxnSpPr>
          <p:spPr>
            <a:xfrm>
              <a:off x="-416" y="2167"/>
              <a:ext cx="0" cy="1663"/>
            </a:xfrm>
            <a:prstGeom prst="straightConnector1">
              <a:avLst/>
            </a:prstGeom>
            <a:noFill/>
            <a:ln cap="flat" cmpd="sng" w="25400">
              <a:solidFill>
                <a:schemeClr val="dk1"/>
              </a:solidFill>
              <a:prstDash val="dash"/>
              <a:round/>
              <a:headEnd len="med" w="med" type="none"/>
              <a:tailEnd len="med" w="med" type="none"/>
            </a:ln>
          </p:spPr>
        </p:cxnSp>
        <p:sp>
          <p:nvSpPr>
            <p:cNvPr id="358" name="Google Shape;358;p5"/>
            <p:cNvSpPr/>
            <p:nvPr/>
          </p:nvSpPr>
          <p:spPr>
            <a:xfrm>
              <a:off x="-464" y="2110"/>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u="none">
                <a:solidFill>
                  <a:srgbClr val="8D7DFF"/>
                </a:solidFill>
                <a:latin typeface="Verdana"/>
                <a:ea typeface="Verdana"/>
                <a:cs typeface="Verdana"/>
                <a:sym typeface="Verdana"/>
              </a:endParaRPr>
            </a:p>
          </p:txBody>
        </p:sp>
        <p:sp>
          <p:nvSpPr>
            <p:cNvPr id="359" name="Google Shape;359;p5"/>
            <p:cNvSpPr/>
            <p:nvPr/>
          </p:nvSpPr>
          <p:spPr>
            <a:xfrm>
              <a:off x="-419" y="2011"/>
              <a:ext cx="208" cy="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u="none">
                  <a:solidFill>
                    <a:schemeClr val="dk1"/>
                  </a:solidFill>
                  <a:latin typeface="Arial"/>
                  <a:ea typeface="Arial"/>
                  <a:cs typeface="Arial"/>
                  <a:sym typeface="Arial"/>
                </a:rPr>
                <a:t>A</a:t>
              </a:r>
              <a:endParaRPr/>
            </a:p>
          </p:txBody>
        </p:sp>
        <p:sp>
          <p:nvSpPr>
            <p:cNvPr id="360" name="Google Shape;360;p5"/>
            <p:cNvSpPr/>
            <p:nvPr/>
          </p:nvSpPr>
          <p:spPr>
            <a:xfrm>
              <a:off x="-323" y="2266"/>
              <a:ext cx="239" cy="19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400" u="none">
                  <a:solidFill>
                    <a:schemeClr val="dk1"/>
                  </a:solidFill>
                  <a:latin typeface="Arial"/>
                  <a:ea typeface="Arial"/>
                  <a:cs typeface="Arial"/>
                  <a:sym typeface="Arial"/>
                </a:rPr>
                <a:t>U</a:t>
              </a:r>
              <a:r>
                <a:rPr b="1" baseline="-25000" i="1" lang="en-US" sz="1400" u="none">
                  <a:solidFill>
                    <a:schemeClr val="dk1"/>
                  </a:solidFill>
                  <a:latin typeface="Arial"/>
                  <a:ea typeface="Arial"/>
                  <a:cs typeface="Arial"/>
                  <a:sym typeface="Arial"/>
                </a:rPr>
                <a:t>1</a:t>
              </a:r>
              <a:endParaRPr/>
            </a:p>
          </p:txBody>
        </p:sp>
        <p:sp>
          <p:nvSpPr>
            <p:cNvPr id="361" name="Google Shape;361;p5"/>
            <p:cNvSpPr/>
            <p:nvPr/>
          </p:nvSpPr>
          <p:spPr>
            <a:xfrm>
              <a:off x="-516" y="3779"/>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u="none">
                  <a:solidFill>
                    <a:schemeClr val="dk1"/>
                  </a:solidFill>
                  <a:latin typeface="Arial"/>
                  <a:ea typeface="Arial"/>
                  <a:cs typeface="Arial"/>
                  <a:sym typeface="Arial"/>
                </a:rPr>
                <a:t>4</a:t>
              </a:r>
              <a:endParaRPr/>
            </a:p>
          </p:txBody>
        </p:sp>
        <p:cxnSp>
          <p:nvCxnSpPr>
            <p:cNvPr id="362" name="Google Shape;362;p5"/>
            <p:cNvCxnSpPr/>
            <p:nvPr/>
          </p:nvCxnSpPr>
          <p:spPr>
            <a:xfrm>
              <a:off x="-590" y="1404"/>
              <a:ext cx="590" cy="2418"/>
            </a:xfrm>
            <a:prstGeom prst="straightConnector1">
              <a:avLst/>
            </a:prstGeom>
            <a:noFill/>
            <a:ln cap="flat" cmpd="sng" w="50800">
              <a:solidFill>
                <a:srgbClr val="0033CC"/>
              </a:solidFill>
              <a:prstDash val="solid"/>
              <a:round/>
              <a:headEnd len="med" w="med" type="none"/>
              <a:tailEnd len="med" w="med" type="none"/>
            </a:ln>
          </p:spPr>
        </p:cxnSp>
        <p:sp>
          <p:nvSpPr>
            <p:cNvPr id="363" name="Google Shape;363;p5"/>
            <p:cNvSpPr txBox="1"/>
            <p:nvPr/>
          </p:nvSpPr>
          <p:spPr>
            <a:xfrm>
              <a:off x="-906" y="1373"/>
              <a:ext cx="29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none">
                  <a:solidFill>
                    <a:schemeClr val="dk1"/>
                  </a:solidFill>
                  <a:latin typeface="Arial"/>
                  <a:ea typeface="Arial"/>
                  <a:cs typeface="Arial"/>
                  <a:sym typeface="Arial"/>
                </a:rPr>
                <a:t>10</a:t>
              </a:r>
              <a:endParaRPr b="0" sz="2000" u="none">
                <a:solidFill>
                  <a:schemeClr val="dk1"/>
                </a:solidFill>
                <a:latin typeface="Arial"/>
                <a:ea typeface="Arial"/>
                <a:cs typeface="Arial"/>
                <a:sym typeface="Arial"/>
              </a:endParaRPr>
            </a:p>
          </p:txBody>
        </p:sp>
      </p:grpSp>
      <p:sp>
        <p:nvSpPr>
          <p:cNvPr id="364" name="Google Shape;364;p5"/>
          <p:cNvSpPr/>
          <p:nvPr/>
        </p:nvSpPr>
        <p:spPr>
          <a:xfrm>
            <a:off x="2259884" y="6313049"/>
            <a:ext cx="468312" cy="39846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u="none">
                <a:solidFill>
                  <a:schemeClr val="dk1"/>
                </a:solidFill>
                <a:latin typeface="Arial"/>
                <a:ea typeface="Arial"/>
                <a:cs typeface="Arial"/>
                <a:sym typeface="Arial"/>
              </a:rPr>
              <a:t>10</a:t>
            </a:r>
            <a:endParaRPr/>
          </a:p>
        </p:txBody>
      </p:sp>
      <p:sp>
        <p:nvSpPr>
          <p:cNvPr id="365" name="Google Shape;365;p5"/>
          <p:cNvSpPr/>
          <p:nvPr/>
        </p:nvSpPr>
        <p:spPr>
          <a:xfrm>
            <a:off x="6149260" y="6336862"/>
            <a:ext cx="466725" cy="39687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u="none">
                <a:solidFill>
                  <a:schemeClr val="dk1"/>
                </a:solidFill>
                <a:latin typeface="Arial"/>
                <a:ea typeface="Arial"/>
                <a:cs typeface="Arial"/>
                <a:sym typeface="Arial"/>
              </a:rPr>
              <a:t>40</a:t>
            </a:r>
            <a:endParaRPr/>
          </a:p>
        </p:txBody>
      </p:sp>
      <p:sp>
        <p:nvSpPr>
          <p:cNvPr id="366" name="Google Shape;366;p5"/>
          <p:cNvSpPr/>
          <p:nvPr/>
        </p:nvSpPr>
        <p:spPr>
          <a:xfrm>
            <a:off x="8584328" y="4651612"/>
            <a:ext cx="2468562" cy="1749425"/>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1800" u="none">
                <a:solidFill>
                  <a:schemeClr val="dk1"/>
                </a:solidFill>
                <a:latin typeface="Arial"/>
                <a:ea typeface="Arial"/>
                <a:cs typeface="Arial"/>
                <a:sym typeface="Arial"/>
              </a:rPr>
              <a:t>The </a:t>
            </a:r>
            <a:r>
              <a:rPr b="1" lang="en-US" sz="1800" u="none">
                <a:solidFill>
                  <a:srgbClr val="FF0000"/>
                </a:solidFill>
                <a:latin typeface="Arial"/>
                <a:ea typeface="Arial"/>
                <a:cs typeface="Arial"/>
                <a:sym typeface="Arial"/>
              </a:rPr>
              <a:t>Price-Consumption Curve </a:t>
            </a:r>
            <a:r>
              <a:rPr b="1" lang="en-US" sz="1800" u="none">
                <a:solidFill>
                  <a:schemeClr val="dk1"/>
                </a:solidFill>
                <a:latin typeface="Arial"/>
                <a:ea typeface="Arial"/>
                <a:cs typeface="Arial"/>
                <a:sym typeface="Arial"/>
              </a:rPr>
              <a:t>traces out the utility maximizing market basket for each price of food</a:t>
            </a:r>
            <a:endParaRPr/>
          </a:p>
        </p:txBody>
      </p:sp>
      <p:sp>
        <p:nvSpPr>
          <p:cNvPr id="367" name="Google Shape;367;p5"/>
          <p:cNvSpPr/>
          <p:nvPr/>
        </p:nvSpPr>
        <p:spPr>
          <a:xfrm>
            <a:off x="1903491" y="3753999"/>
            <a:ext cx="1770062" cy="982663"/>
          </a:xfrm>
          <a:custGeom>
            <a:rect b="b" l="l" r="r" t="t"/>
            <a:pathLst>
              <a:path extrusionOk="0" h="619" w="1115">
                <a:moveTo>
                  <a:pt x="0" y="0"/>
                </a:moveTo>
                <a:cubicBezTo>
                  <a:pt x="158" y="266"/>
                  <a:pt x="317" y="533"/>
                  <a:pt x="503" y="576"/>
                </a:cubicBezTo>
                <a:cubicBezTo>
                  <a:pt x="689" y="619"/>
                  <a:pt x="1012" y="309"/>
                  <a:pt x="1115" y="256"/>
                </a:cubicBezTo>
              </a:path>
            </a:pathLst>
          </a:custGeom>
          <a:noFill/>
          <a:ln cap="flat" cmpd="sng" w="57150">
            <a:solidFill>
              <a:srgbClr val="FFCC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8" name="Google Shape;368;p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2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
          <p:cNvSpPr txBox="1"/>
          <p:nvPr>
            <p:ph type="title"/>
          </p:nvPr>
        </p:nvSpPr>
        <p:spPr>
          <a:xfrm>
            <a:off x="1826684" y="301625"/>
            <a:ext cx="9751483"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Demand Schedules</a:t>
            </a:r>
            <a:endParaRPr/>
          </a:p>
        </p:txBody>
      </p:sp>
      <p:sp>
        <p:nvSpPr>
          <p:cNvPr id="374" name="Google Shape;374;p6"/>
          <p:cNvSpPr txBox="1"/>
          <p:nvPr>
            <p:ph idx="1" type="body"/>
          </p:nvPr>
        </p:nvSpPr>
        <p:spPr>
          <a:xfrm>
            <a:off x="1826684" y="1827213"/>
            <a:ext cx="4773083"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500"/>
              <a:buChar char="•"/>
            </a:pPr>
            <a:r>
              <a:rPr lang="en-US" sz="2500"/>
              <a:t>By </a:t>
            </a:r>
            <a:r>
              <a:rPr lang="en-US" sz="2500">
                <a:solidFill>
                  <a:srgbClr val="FF0000"/>
                </a:solidFill>
              </a:rPr>
              <a:t>changing prices </a:t>
            </a:r>
            <a:r>
              <a:rPr lang="en-US" sz="2500"/>
              <a:t>and showing </a:t>
            </a:r>
            <a:r>
              <a:rPr lang="en-US" sz="2500">
                <a:solidFill>
                  <a:srgbClr val="FF0000"/>
                </a:solidFill>
              </a:rPr>
              <a:t>what the consumer will purchase</a:t>
            </a:r>
            <a:r>
              <a:rPr lang="en-US" sz="2500"/>
              <a:t>, we can create a </a:t>
            </a:r>
            <a:r>
              <a:rPr lang="en-US" sz="2500">
                <a:solidFill>
                  <a:srgbClr val="FF0000"/>
                </a:solidFill>
              </a:rPr>
              <a:t>demand schedule </a:t>
            </a:r>
            <a:r>
              <a:rPr lang="en-US" sz="2500"/>
              <a:t>and </a:t>
            </a:r>
            <a:r>
              <a:rPr lang="en-US" sz="2500">
                <a:solidFill>
                  <a:srgbClr val="FF0000"/>
                </a:solidFill>
              </a:rPr>
              <a:t>demand curve for the individual</a:t>
            </a:r>
            <a:endParaRPr/>
          </a:p>
          <a:p>
            <a:pPr indent="-171450" lvl="0" marL="228600" rtl="0" algn="l">
              <a:lnSpc>
                <a:spcPct val="90000"/>
              </a:lnSpc>
              <a:spcBef>
                <a:spcPts val="1000"/>
              </a:spcBef>
              <a:spcAft>
                <a:spcPts val="0"/>
              </a:spcAft>
              <a:buClr>
                <a:schemeClr val="dk1"/>
              </a:buClr>
              <a:buSzPts val="900"/>
              <a:buNone/>
            </a:pPr>
            <a:r>
              <a:t/>
            </a:r>
            <a:endParaRPr sz="900"/>
          </a:p>
          <a:p>
            <a:pPr indent="-228600" lvl="0" marL="228600" rtl="0" algn="l">
              <a:lnSpc>
                <a:spcPct val="90000"/>
              </a:lnSpc>
              <a:spcBef>
                <a:spcPts val="1000"/>
              </a:spcBef>
              <a:spcAft>
                <a:spcPts val="0"/>
              </a:spcAft>
              <a:buClr>
                <a:schemeClr val="dk1"/>
              </a:buClr>
              <a:buSzPts val="2500"/>
              <a:buChar char="•"/>
            </a:pPr>
            <a:r>
              <a:rPr lang="en-US" sz="2500"/>
              <a:t>From the previous example:</a:t>
            </a:r>
            <a:endParaRPr/>
          </a:p>
        </p:txBody>
      </p:sp>
      <p:graphicFrame>
        <p:nvGraphicFramePr>
          <p:cNvPr id="375" name="Google Shape;375;p6"/>
          <p:cNvGraphicFramePr/>
          <p:nvPr/>
        </p:nvGraphicFramePr>
        <p:xfrm>
          <a:off x="6756400" y="2089151"/>
          <a:ext cx="3000000" cy="3000000"/>
        </p:xfrm>
        <a:graphic>
          <a:graphicData uri="http://schemas.openxmlformats.org/drawingml/2006/table">
            <a:tbl>
              <a:tblPr>
                <a:noFill/>
                <a:tableStyleId>{4A639278-FC4E-4398-9130-A0408500975D}</a:tableStyleId>
              </a:tblPr>
              <a:tblGrid>
                <a:gridCol w="1668475"/>
                <a:gridCol w="1666875"/>
              </a:tblGrid>
              <a:tr h="853575">
                <a:tc gridSpan="2">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Demand Schedule for Food</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709725">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P</a:t>
                      </a:r>
                      <a:r>
                        <a:rPr b="0" baseline="-25000" i="0" lang="en-US" sz="2500" u="none" cap="none" strike="noStrike">
                          <a:solidFill>
                            <a:schemeClr val="dk1"/>
                          </a:solidFill>
                          <a:latin typeface="Arial"/>
                          <a:ea typeface="Arial"/>
                          <a:cs typeface="Arial"/>
                          <a:sym typeface="Arial"/>
                        </a:rPr>
                        <a:t>F</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Q</a:t>
                      </a:r>
                      <a:r>
                        <a:rPr b="0" baseline="-25000" i="0" lang="en-US" sz="2500" u="none" cap="none" strike="noStrike">
                          <a:solidFill>
                            <a:schemeClr val="dk1"/>
                          </a:solidFill>
                          <a:latin typeface="Arial"/>
                          <a:ea typeface="Arial"/>
                          <a:cs typeface="Arial"/>
                          <a:sym typeface="Arial"/>
                        </a:rPr>
                        <a:t>F</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1325">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$2.00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9725">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$1.00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12</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9725">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$0.50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D7DFF"/>
                        </a:buClr>
                        <a:buSzPts val="2500"/>
                        <a:buFont typeface="Noto Sans Symbols"/>
                        <a:buNone/>
                      </a:pPr>
                      <a:r>
                        <a:rPr b="0" i="0" lang="en-US" sz="2500" u="none" cap="none" strike="noStrike">
                          <a:solidFill>
                            <a:schemeClr val="dk1"/>
                          </a:solidFill>
                          <a:latin typeface="Arial"/>
                          <a:ea typeface="Arial"/>
                          <a:cs typeface="Arial"/>
                          <a:sym typeface="Arial"/>
                        </a:rPr>
                        <a:t>20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76" name="Google Shape;376;p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77" name="Google Shape;377;p6"/>
          <p:cNvPicPr preferRelativeResize="0"/>
          <p:nvPr/>
        </p:nvPicPr>
        <p:blipFill rotWithShape="1">
          <a:blip r:embed="rId3">
            <a:alphaModFix/>
          </a:blip>
          <a:srcRect b="0" l="0" r="0" t="0"/>
          <a:stretch/>
        </p:blipFill>
        <p:spPr>
          <a:xfrm>
            <a:off x="4572040" y="4764618"/>
            <a:ext cx="1651000" cy="1895929"/>
          </a:xfrm>
          <a:prstGeom prst="rect">
            <a:avLst/>
          </a:prstGeom>
          <a:noFill/>
          <a:ln>
            <a:noFill/>
          </a:ln>
        </p:spPr>
      </p:pic>
      <p:sp>
        <p:nvSpPr>
          <p:cNvPr id="378" name="Google Shape;378;p6"/>
          <p:cNvSpPr/>
          <p:nvPr/>
        </p:nvSpPr>
        <p:spPr>
          <a:xfrm>
            <a:off x="2185499" y="4872941"/>
            <a:ext cx="1854065" cy="1555831"/>
          </a:xfrm>
          <a:prstGeom prst="wedgeRoundRectCallout">
            <a:avLst>
              <a:gd fmla="val 77302" name="adj1"/>
              <a:gd fmla="val -31568" name="adj2"/>
              <a:gd fmla="val 16667" name="adj3"/>
            </a:avLst>
          </a:prstGeom>
          <a:solidFill>
            <a:schemeClr val="accent1"/>
          </a:solidFill>
          <a:ln cap="flat" cmpd="sng" w="12700">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highlight>
                  <a:srgbClr val="FFFF00"/>
                </a:highlight>
                <a:latin typeface="Trebuchet MS"/>
                <a:ea typeface="Trebuchet MS"/>
                <a:cs typeface="Trebuchet MS"/>
                <a:sym typeface="Trebuchet MS"/>
              </a:rPr>
              <a:t>@u: If my price has increased, do you buy more or less of 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
          <p:cNvSpPr txBox="1"/>
          <p:nvPr>
            <p:ph type="title"/>
          </p:nvPr>
        </p:nvSpPr>
        <p:spPr>
          <a:xfrm>
            <a:off x="680321" y="753228"/>
            <a:ext cx="9613861" cy="1080938"/>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Trebuchet MS"/>
              <a:buNone/>
            </a:pPr>
            <a:r>
              <a:rPr lang="en-US"/>
              <a:t>Individual demand curve – price changes</a:t>
            </a:r>
            <a:br>
              <a:rPr lang="en-US"/>
            </a:br>
            <a:r>
              <a:rPr lang="en-US"/>
              <a:t>“Change in quantity demanded)</a:t>
            </a:r>
            <a:endParaRPr/>
          </a:p>
        </p:txBody>
      </p:sp>
      <p:grpSp>
        <p:nvGrpSpPr>
          <p:cNvPr id="388" name="Google Shape;388;p7"/>
          <p:cNvGrpSpPr/>
          <p:nvPr/>
        </p:nvGrpSpPr>
        <p:grpSpPr>
          <a:xfrm>
            <a:off x="2150345" y="3001962"/>
            <a:ext cx="4394200" cy="2673350"/>
            <a:chOff x="2984" y="931"/>
            <a:chExt cx="2768" cy="1684"/>
          </a:xfrm>
        </p:grpSpPr>
        <p:sp>
          <p:nvSpPr>
            <p:cNvPr id="389" name="Google Shape;389;p7"/>
            <p:cNvSpPr/>
            <p:nvPr/>
          </p:nvSpPr>
          <p:spPr>
            <a:xfrm>
              <a:off x="2984" y="931"/>
              <a:ext cx="1009" cy="1684"/>
            </a:xfrm>
            <a:custGeom>
              <a:rect b="b" l="l" r="r" t="t"/>
              <a:pathLst>
                <a:path extrusionOk="0" h="1684" w="1009">
                  <a:moveTo>
                    <a:pt x="0" y="0"/>
                  </a:moveTo>
                  <a:lnTo>
                    <a:pt x="133" y="309"/>
                  </a:lnTo>
                  <a:lnTo>
                    <a:pt x="203" y="458"/>
                  </a:lnTo>
                  <a:lnTo>
                    <a:pt x="270" y="602"/>
                  </a:lnTo>
                  <a:lnTo>
                    <a:pt x="336" y="741"/>
                  </a:lnTo>
                  <a:lnTo>
                    <a:pt x="398" y="875"/>
                  </a:lnTo>
                  <a:lnTo>
                    <a:pt x="465" y="998"/>
                  </a:lnTo>
                  <a:lnTo>
                    <a:pt x="527" y="1107"/>
                  </a:lnTo>
                  <a:lnTo>
                    <a:pt x="589" y="1204"/>
                  </a:lnTo>
                  <a:lnTo>
                    <a:pt x="651" y="1292"/>
                  </a:lnTo>
                  <a:lnTo>
                    <a:pt x="713" y="1374"/>
                  </a:lnTo>
                  <a:lnTo>
                    <a:pt x="772" y="1441"/>
                  </a:lnTo>
                  <a:lnTo>
                    <a:pt x="830" y="1508"/>
                  </a:lnTo>
                  <a:lnTo>
                    <a:pt x="892" y="1570"/>
                  </a:lnTo>
                  <a:lnTo>
                    <a:pt x="1008" y="1683"/>
                  </a:lnTo>
                </a:path>
              </a:pathLst>
            </a:custGeom>
            <a:noFill/>
            <a:ln cap="rnd" cmpd="sng" w="50800">
              <a:solidFill>
                <a:srgbClr val="0033CC"/>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0" name="Google Shape;390;p7"/>
            <p:cNvSpPr/>
            <p:nvPr/>
          </p:nvSpPr>
          <p:spPr>
            <a:xfrm>
              <a:off x="3796" y="2178"/>
              <a:ext cx="1956"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Demand Curve </a:t>
              </a:r>
              <a:r>
                <a:rPr b="1" lang="en-US" sz="2000">
                  <a:solidFill>
                    <a:srgbClr val="FF0000"/>
                  </a:solidFill>
                  <a:latin typeface="Arial"/>
                  <a:ea typeface="Arial"/>
                  <a:cs typeface="Arial"/>
                  <a:sym typeface="Arial"/>
                </a:rPr>
                <a:t>for Food</a:t>
              </a:r>
              <a:endParaRPr/>
            </a:p>
          </p:txBody>
        </p:sp>
      </p:grpSp>
      <p:sp>
        <p:nvSpPr>
          <p:cNvPr id="391" name="Google Shape;391;p7"/>
          <p:cNvSpPr/>
          <p:nvPr/>
        </p:nvSpPr>
        <p:spPr>
          <a:xfrm>
            <a:off x="4891959" y="2673350"/>
            <a:ext cx="3063875" cy="120015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Individual Demand relates</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the quantity of a good that</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a consumer will buy to the</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price of that good.</a:t>
            </a:r>
            <a:endParaRPr b="1" sz="2000">
              <a:solidFill>
                <a:schemeClr val="dk1"/>
              </a:solidFill>
              <a:latin typeface="Arial"/>
              <a:ea typeface="Arial"/>
              <a:cs typeface="Arial"/>
              <a:sym typeface="Arial"/>
            </a:endParaRPr>
          </a:p>
        </p:txBody>
      </p:sp>
      <p:grpSp>
        <p:nvGrpSpPr>
          <p:cNvPr id="392" name="Google Shape;392;p7"/>
          <p:cNvGrpSpPr/>
          <p:nvPr/>
        </p:nvGrpSpPr>
        <p:grpSpPr>
          <a:xfrm>
            <a:off x="680321" y="2005012"/>
            <a:ext cx="7470775" cy="4852988"/>
            <a:chOff x="668" y="934"/>
            <a:chExt cx="4706" cy="3057"/>
          </a:xfrm>
        </p:grpSpPr>
        <p:cxnSp>
          <p:nvCxnSpPr>
            <p:cNvPr id="393" name="Google Shape;393;p7"/>
            <p:cNvCxnSpPr/>
            <p:nvPr/>
          </p:nvCxnSpPr>
          <p:spPr>
            <a:xfrm>
              <a:off x="1414" y="1092"/>
              <a:ext cx="0" cy="2687"/>
            </a:xfrm>
            <a:prstGeom prst="straightConnector1">
              <a:avLst/>
            </a:prstGeom>
            <a:noFill/>
            <a:ln cap="flat" cmpd="sng" w="25400">
              <a:solidFill>
                <a:schemeClr val="dk1"/>
              </a:solidFill>
              <a:prstDash val="solid"/>
              <a:round/>
              <a:headEnd len="med" w="med" type="none"/>
              <a:tailEnd len="med" w="med" type="none"/>
            </a:ln>
          </p:spPr>
        </p:cxnSp>
        <p:sp>
          <p:nvSpPr>
            <p:cNvPr id="394" name="Google Shape;394;p7"/>
            <p:cNvSpPr/>
            <p:nvPr/>
          </p:nvSpPr>
          <p:spPr>
            <a:xfrm>
              <a:off x="4568" y="3644"/>
              <a:ext cx="806" cy="347"/>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500">
                  <a:solidFill>
                    <a:schemeClr val="dk1"/>
                  </a:solidFill>
                  <a:latin typeface="Arial"/>
                  <a:ea typeface="Arial"/>
                  <a:cs typeface="Arial"/>
                  <a:sym typeface="Arial"/>
                </a:rPr>
                <a:t>Food (units </a:t>
              </a:r>
              <a:endParaRPr/>
            </a:p>
            <a:p>
              <a:pPr indent="0" lvl="0" marL="0" marR="0" rtl="0" algn="r">
                <a:spcBef>
                  <a:spcPts val="0"/>
                </a:spcBef>
                <a:spcAft>
                  <a:spcPts val="0"/>
                </a:spcAft>
                <a:buNone/>
              </a:pPr>
              <a:r>
                <a:rPr b="1" lang="en-US" sz="1500">
                  <a:solidFill>
                    <a:schemeClr val="dk1"/>
                  </a:solidFill>
                  <a:latin typeface="Arial"/>
                  <a:ea typeface="Arial"/>
                  <a:cs typeface="Arial"/>
                  <a:sym typeface="Arial"/>
                </a:rPr>
                <a:t>per month)</a:t>
              </a:r>
              <a:endParaRPr/>
            </a:p>
          </p:txBody>
        </p:sp>
        <p:sp>
          <p:nvSpPr>
            <p:cNvPr id="395" name="Google Shape;395;p7"/>
            <p:cNvSpPr/>
            <p:nvPr/>
          </p:nvSpPr>
          <p:spPr>
            <a:xfrm>
              <a:off x="668" y="934"/>
              <a:ext cx="648" cy="406"/>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Price</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of Food</a:t>
              </a:r>
              <a:endParaRPr/>
            </a:p>
          </p:txBody>
        </p:sp>
        <p:cxnSp>
          <p:nvCxnSpPr>
            <p:cNvPr id="396" name="Google Shape;396;p7"/>
            <p:cNvCxnSpPr/>
            <p:nvPr/>
          </p:nvCxnSpPr>
          <p:spPr>
            <a:xfrm>
              <a:off x="1401" y="3781"/>
              <a:ext cx="3199" cy="0"/>
            </a:xfrm>
            <a:prstGeom prst="straightConnector1">
              <a:avLst/>
            </a:prstGeom>
            <a:noFill/>
            <a:ln cap="flat" cmpd="sng" w="25400">
              <a:solidFill>
                <a:schemeClr val="dk1"/>
              </a:solidFill>
              <a:prstDash val="solid"/>
              <a:round/>
              <a:headEnd len="med" w="med" type="none"/>
              <a:tailEnd len="med" w="med" type="none"/>
            </a:ln>
          </p:spPr>
        </p:cxnSp>
      </p:grpSp>
      <p:grpSp>
        <p:nvGrpSpPr>
          <p:cNvPr id="397" name="Google Shape;397;p7"/>
          <p:cNvGrpSpPr/>
          <p:nvPr/>
        </p:nvGrpSpPr>
        <p:grpSpPr>
          <a:xfrm>
            <a:off x="1094659" y="2671762"/>
            <a:ext cx="3016251" cy="4229100"/>
            <a:chOff x="921" y="1319"/>
            <a:chExt cx="1900" cy="2664"/>
          </a:xfrm>
        </p:grpSpPr>
        <p:sp>
          <p:nvSpPr>
            <p:cNvPr id="398" name="Google Shape;398;p7"/>
            <p:cNvSpPr/>
            <p:nvPr/>
          </p:nvSpPr>
          <p:spPr>
            <a:xfrm>
              <a:off x="1536" y="1488"/>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399" name="Google Shape;399;p7"/>
            <p:cNvSpPr/>
            <p:nvPr/>
          </p:nvSpPr>
          <p:spPr>
            <a:xfrm>
              <a:off x="2064" y="2592"/>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00" name="Google Shape;400;p7"/>
            <p:cNvSpPr/>
            <p:nvPr/>
          </p:nvSpPr>
          <p:spPr>
            <a:xfrm>
              <a:off x="2589" y="3165"/>
              <a:ext cx="232"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H</a:t>
              </a:r>
              <a:endParaRPr/>
            </a:p>
          </p:txBody>
        </p:sp>
        <p:sp>
          <p:nvSpPr>
            <p:cNvPr id="401" name="Google Shape;401;p7"/>
            <p:cNvSpPr/>
            <p:nvPr/>
          </p:nvSpPr>
          <p:spPr>
            <a:xfrm>
              <a:off x="2544" y="3168"/>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02" name="Google Shape;402;p7"/>
            <p:cNvSpPr/>
            <p:nvPr/>
          </p:nvSpPr>
          <p:spPr>
            <a:xfrm>
              <a:off x="1619" y="1319"/>
              <a:ext cx="223"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E</a:t>
              </a:r>
              <a:endParaRPr/>
            </a:p>
          </p:txBody>
        </p:sp>
        <p:sp>
          <p:nvSpPr>
            <p:cNvPr id="403" name="Google Shape;403;p7"/>
            <p:cNvSpPr/>
            <p:nvPr/>
          </p:nvSpPr>
          <p:spPr>
            <a:xfrm>
              <a:off x="2109" y="2349"/>
              <a:ext cx="240"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G</a:t>
              </a:r>
              <a:endParaRPr/>
            </a:p>
          </p:txBody>
        </p:sp>
        <p:cxnSp>
          <p:nvCxnSpPr>
            <p:cNvPr id="404" name="Google Shape;404;p7"/>
            <p:cNvCxnSpPr/>
            <p:nvPr/>
          </p:nvCxnSpPr>
          <p:spPr>
            <a:xfrm>
              <a:off x="1401" y="1536"/>
              <a:ext cx="223" cy="0"/>
            </a:xfrm>
            <a:prstGeom prst="straightConnector1">
              <a:avLst/>
            </a:prstGeom>
            <a:noFill/>
            <a:ln cap="flat" cmpd="sng" w="25400">
              <a:solidFill>
                <a:schemeClr val="dk1"/>
              </a:solidFill>
              <a:prstDash val="dash"/>
              <a:round/>
              <a:headEnd len="med" w="med" type="none"/>
              <a:tailEnd len="med" w="med" type="none"/>
            </a:ln>
          </p:spPr>
        </p:cxnSp>
        <p:cxnSp>
          <p:nvCxnSpPr>
            <p:cNvPr id="405" name="Google Shape;405;p7"/>
            <p:cNvCxnSpPr/>
            <p:nvPr/>
          </p:nvCxnSpPr>
          <p:spPr>
            <a:xfrm>
              <a:off x="1401" y="2640"/>
              <a:ext cx="703" cy="0"/>
            </a:xfrm>
            <a:prstGeom prst="straightConnector1">
              <a:avLst/>
            </a:prstGeom>
            <a:noFill/>
            <a:ln cap="flat" cmpd="sng" w="25400">
              <a:solidFill>
                <a:schemeClr val="dk1"/>
              </a:solidFill>
              <a:prstDash val="dash"/>
              <a:round/>
              <a:headEnd len="med" w="med" type="none"/>
              <a:tailEnd len="med" w="med" type="none"/>
            </a:ln>
          </p:spPr>
        </p:cxnSp>
        <p:cxnSp>
          <p:nvCxnSpPr>
            <p:cNvPr id="406" name="Google Shape;406;p7"/>
            <p:cNvCxnSpPr/>
            <p:nvPr/>
          </p:nvCxnSpPr>
          <p:spPr>
            <a:xfrm>
              <a:off x="1401" y="3216"/>
              <a:ext cx="1183" cy="0"/>
            </a:xfrm>
            <a:prstGeom prst="straightConnector1">
              <a:avLst/>
            </a:prstGeom>
            <a:noFill/>
            <a:ln cap="flat" cmpd="sng" w="25400">
              <a:solidFill>
                <a:schemeClr val="dk1"/>
              </a:solidFill>
              <a:prstDash val="dash"/>
              <a:round/>
              <a:headEnd len="med" w="med" type="none"/>
              <a:tailEnd len="med" w="med" type="none"/>
            </a:ln>
          </p:spPr>
        </p:cxnSp>
        <p:cxnSp>
          <p:nvCxnSpPr>
            <p:cNvPr id="407" name="Google Shape;407;p7"/>
            <p:cNvCxnSpPr/>
            <p:nvPr/>
          </p:nvCxnSpPr>
          <p:spPr>
            <a:xfrm>
              <a:off x="1584" y="1545"/>
              <a:ext cx="0" cy="2239"/>
            </a:xfrm>
            <a:prstGeom prst="straightConnector1">
              <a:avLst/>
            </a:prstGeom>
            <a:noFill/>
            <a:ln cap="flat" cmpd="sng" w="25400">
              <a:solidFill>
                <a:schemeClr val="dk1"/>
              </a:solidFill>
              <a:prstDash val="dash"/>
              <a:round/>
              <a:headEnd len="med" w="med" type="none"/>
              <a:tailEnd len="med" w="med" type="none"/>
            </a:ln>
          </p:spPr>
        </p:cxnSp>
        <p:cxnSp>
          <p:nvCxnSpPr>
            <p:cNvPr id="408" name="Google Shape;408;p7"/>
            <p:cNvCxnSpPr/>
            <p:nvPr/>
          </p:nvCxnSpPr>
          <p:spPr>
            <a:xfrm>
              <a:off x="2112" y="2667"/>
              <a:ext cx="0" cy="1117"/>
            </a:xfrm>
            <a:prstGeom prst="straightConnector1">
              <a:avLst/>
            </a:prstGeom>
            <a:noFill/>
            <a:ln cap="flat" cmpd="sng" w="25400">
              <a:solidFill>
                <a:schemeClr val="dk1"/>
              </a:solidFill>
              <a:prstDash val="dash"/>
              <a:round/>
              <a:headEnd len="med" w="med" type="none"/>
              <a:tailEnd len="med" w="med" type="none"/>
            </a:ln>
          </p:spPr>
        </p:cxnSp>
        <p:cxnSp>
          <p:nvCxnSpPr>
            <p:cNvPr id="409" name="Google Shape;409;p7"/>
            <p:cNvCxnSpPr/>
            <p:nvPr/>
          </p:nvCxnSpPr>
          <p:spPr>
            <a:xfrm>
              <a:off x="2592" y="3210"/>
              <a:ext cx="0" cy="574"/>
            </a:xfrm>
            <a:prstGeom prst="straightConnector1">
              <a:avLst/>
            </a:prstGeom>
            <a:noFill/>
            <a:ln cap="flat" cmpd="sng" w="25400">
              <a:solidFill>
                <a:schemeClr val="dk1"/>
              </a:solidFill>
              <a:prstDash val="dash"/>
              <a:round/>
              <a:headEnd len="med" w="med" type="none"/>
              <a:tailEnd len="med" w="med" type="none"/>
            </a:ln>
          </p:spPr>
        </p:cxnSp>
        <p:sp>
          <p:nvSpPr>
            <p:cNvPr id="410" name="Google Shape;410;p7"/>
            <p:cNvSpPr/>
            <p:nvPr/>
          </p:nvSpPr>
          <p:spPr>
            <a:xfrm>
              <a:off x="921" y="1453"/>
              <a:ext cx="519" cy="250"/>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2000">
                  <a:solidFill>
                    <a:schemeClr val="dk1"/>
                  </a:solidFill>
                  <a:latin typeface="Arial"/>
                  <a:ea typeface="Arial"/>
                  <a:cs typeface="Arial"/>
                  <a:sym typeface="Arial"/>
                </a:rPr>
                <a:t>$2.00</a:t>
              </a:r>
              <a:endParaRPr/>
            </a:p>
          </p:txBody>
        </p:sp>
        <p:sp>
          <p:nvSpPr>
            <p:cNvPr id="411" name="Google Shape;411;p7"/>
            <p:cNvSpPr/>
            <p:nvPr/>
          </p:nvSpPr>
          <p:spPr>
            <a:xfrm>
              <a:off x="1484" y="3733"/>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4</a:t>
              </a:r>
              <a:endParaRPr/>
            </a:p>
          </p:txBody>
        </p:sp>
        <p:sp>
          <p:nvSpPr>
            <p:cNvPr id="412" name="Google Shape;412;p7"/>
            <p:cNvSpPr/>
            <p:nvPr/>
          </p:nvSpPr>
          <p:spPr>
            <a:xfrm>
              <a:off x="1964" y="3733"/>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12</a:t>
              </a:r>
              <a:endParaRPr/>
            </a:p>
          </p:txBody>
        </p:sp>
        <p:sp>
          <p:nvSpPr>
            <p:cNvPr id="413" name="Google Shape;413;p7"/>
            <p:cNvSpPr/>
            <p:nvPr/>
          </p:nvSpPr>
          <p:spPr>
            <a:xfrm>
              <a:off x="2444" y="3733"/>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20</a:t>
              </a:r>
              <a:endParaRPr/>
            </a:p>
          </p:txBody>
        </p:sp>
        <p:sp>
          <p:nvSpPr>
            <p:cNvPr id="414" name="Google Shape;414;p7"/>
            <p:cNvSpPr/>
            <p:nvPr/>
          </p:nvSpPr>
          <p:spPr>
            <a:xfrm>
              <a:off x="921" y="2519"/>
              <a:ext cx="519" cy="250"/>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2000">
                  <a:solidFill>
                    <a:schemeClr val="dk1"/>
                  </a:solidFill>
                  <a:latin typeface="Arial"/>
                  <a:ea typeface="Arial"/>
                  <a:cs typeface="Arial"/>
                  <a:sym typeface="Arial"/>
                </a:rPr>
                <a:t>$1.00</a:t>
              </a:r>
              <a:endParaRPr/>
            </a:p>
          </p:txBody>
        </p:sp>
        <p:sp>
          <p:nvSpPr>
            <p:cNvPr id="415" name="Google Shape;415;p7"/>
            <p:cNvSpPr/>
            <p:nvPr/>
          </p:nvSpPr>
          <p:spPr>
            <a:xfrm>
              <a:off x="1011" y="3086"/>
              <a:ext cx="429" cy="250"/>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2000">
                  <a:solidFill>
                    <a:schemeClr val="dk1"/>
                  </a:solidFill>
                  <a:latin typeface="Arial"/>
                  <a:ea typeface="Arial"/>
                  <a:cs typeface="Arial"/>
                  <a:sym typeface="Arial"/>
                </a:rPr>
                <a:t>$.50</a:t>
              </a:r>
              <a:endParaRPr/>
            </a:p>
          </p:txBody>
        </p:sp>
      </p:grpSp>
      <p:sp>
        <p:nvSpPr>
          <p:cNvPr id="416" name="Google Shape;416;p7"/>
          <p:cNvSpPr/>
          <p:nvPr/>
        </p:nvSpPr>
        <p:spPr>
          <a:xfrm>
            <a:off x="8527333" y="5378450"/>
            <a:ext cx="3309937" cy="101600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127000" lvl="0" marL="0" marR="0" rtl="0" algn="l">
              <a:spcBef>
                <a:spcPts val="0"/>
              </a:spcBef>
              <a:spcAft>
                <a:spcPts val="0"/>
              </a:spcAft>
              <a:buClr>
                <a:schemeClr val="dk1"/>
              </a:buClr>
              <a:buSzPts val="2000"/>
              <a:buFont typeface="Arial"/>
              <a:buChar char="•"/>
            </a:pPr>
            <a:r>
              <a:rPr b="1" i="1" lang="en-US" sz="2000">
                <a:solidFill>
                  <a:schemeClr val="dk1"/>
                </a:solidFill>
                <a:latin typeface="Arial"/>
                <a:ea typeface="Arial"/>
                <a:cs typeface="Arial"/>
                <a:sym typeface="Arial"/>
              </a:rPr>
              <a:t>E</a:t>
            </a:r>
            <a:r>
              <a:rPr b="1" lang="en-US" sz="2000">
                <a:solidFill>
                  <a:schemeClr val="dk1"/>
                </a:solidFill>
                <a:latin typeface="Arial"/>
                <a:ea typeface="Arial"/>
                <a:cs typeface="Arial"/>
                <a:sym typeface="Arial"/>
              </a:rPr>
              <a:t>: </a:t>
            </a:r>
            <a:r>
              <a:rPr b="1" i="1" lang="en-US" sz="2000">
                <a:solidFill>
                  <a:schemeClr val="dk1"/>
                </a:solidFill>
                <a:latin typeface="Arial"/>
                <a:ea typeface="Arial"/>
                <a:cs typeface="Arial"/>
                <a:sym typeface="Arial"/>
              </a:rPr>
              <a:t>P</a:t>
            </a:r>
            <a:r>
              <a:rPr b="1" baseline="-25000" i="1" lang="en-US" sz="2000">
                <a:solidFill>
                  <a:schemeClr val="dk1"/>
                </a:solidFill>
                <a:latin typeface="Arial"/>
                <a:ea typeface="Arial"/>
                <a:cs typeface="Arial"/>
                <a:sym typeface="Arial"/>
              </a:rPr>
              <a:t>f</a:t>
            </a:r>
            <a:r>
              <a:rPr b="1" i="1" lang="en-US" sz="2000">
                <a:solidFill>
                  <a:schemeClr val="dk1"/>
                </a:solidFill>
                <a:latin typeface="Arial"/>
                <a:ea typeface="Arial"/>
                <a:cs typeface="Arial"/>
                <a:sym typeface="Arial"/>
              </a:rPr>
              <a:t>/P</a:t>
            </a:r>
            <a:r>
              <a:rPr b="1" baseline="-25000" i="1" lang="en-US" sz="2000">
                <a:solidFill>
                  <a:schemeClr val="dk1"/>
                </a:solidFill>
                <a:latin typeface="Arial"/>
                <a:ea typeface="Arial"/>
                <a:cs typeface="Arial"/>
                <a:sym typeface="Arial"/>
              </a:rPr>
              <a:t>c</a:t>
            </a:r>
            <a:r>
              <a:rPr b="1" i="1" lang="en-US" sz="2000">
                <a:solidFill>
                  <a:schemeClr val="dk1"/>
                </a:solidFill>
                <a:latin typeface="Arial"/>
                <a:ea typeface="Arial"/>
                <a:cs typeface="Arial"/>
                <a:sym typeface="Arial"/>
              </a:rPr>
              <a:t> = </a:t>
            </a:r>
            <a:r>
              <a:rPr b="1" lang="en-US" sz="2000">
                <a:solidFill>
                  <a:schemeClr val="dk1"/>
                </a:solidFill>
                <a:latin typeface="Arial"/>
                <a:ea typeface="Arial"/>
                <a:cs typeface="Arial"/>
                <a:sym typeface="Arial"/>
              </a:rPr>
              <a:t>2/2 = 1 = </a:t>
            </a:r>
            <a:r>
              <a:rPr b="1" i="1" lang="en-US" sz="2000">
                <a:solidFill>
                  <a:schemeClr val="dk1"/>
                </a:solidFill>
                <a:latin typeface="Arial"/>
                <a:ea typeface="Arial"/>
                <a:cs typeface="Arial"/>
                <a:sym typeface="Arial"/>
              </a:rPr>
              <a:t>MRS</a:t>
            </a:r>
            <a:endParaRPr/>
          </a:p>
          <a:p>
            <a:pPr indent="-127000" lvl="0" marL="0" marR="0" rtl="0" algn="l">
              <a:spcBef>
                <a:spcPts val="0"/>
              </a:spcBef>
              <a:spcAft>
                <a:spcPts val="0"/>
              </a:spcAft>
              <a:buClr>
                <a:schemeClr val="dk1"/>
              </a:buClr>
              <a:buSzPts val="2000"/>
              <a:buFont typeface="Arial"/>
              <a:buChar char="•"/>
            </a:pPr>
            <a:r>
              <a:rPr b="1" i="1" lang="en-US" sz="2000">
                <a:solidFill>
                  <a:schemeClr val="dk1"/>
                </a:solidFill>
                <a:latin typeface="Arial"/>
                <a:ea typeface="Arial"/>
                <a:cs typeface="Arial"/>
                <a:sym typeface="Arial"/>
              </a:rPr>
              <a:t>G: P</a:t>
            </a:r>
            <a:r>
              <a:rPr b="1" baseline="-25000" i="1" lang="en-US" sz="2000">
                <a:solidFill>
                  <a:schemeClr val="dk1"/>
                </a:solidFill>
                <a:latin typeface="Arial"/>
                <a:ea typeface="Arial"/>
                <a:cs typeface="Arial"/>
                <a:sym typeface="Arial"/>
              </a:rPr>
              <a:t>f</a:t>
            </a:r>
            <a:r>
              <a:rPr b="1" i="1" lang="en-US" sz="2000">
                <a:solidFill>
                  <a:schemeClr val="dk1"/>
                </a:solidFill>
                <a:latin typeface="Arial"/>
                <a:ea typeface="Arial"/>
                <a:cs typeface="Arial"/>
                <a:sym typeface="Arial"/>
              </a:rPr>
              <a:t>/P</a:t>
            </a:r>
            <a:r>
              <a:rPr b="1" baseline="-25000" i="1" lang="en-US" sz="2000">
                <a:solidFill>
                  <a:schemeClr val="dk1"/>
                </a:solidFill>
                <a:latin typeface="Arial"/>
                <a:ea typeface="Arial"/>
                <a:cs typeface="Arial"/>
                <a:sym typeface="Arial"/>
              </a:rPr>
              <a:t>c</a:t>
            </a:r>
            <a:r>
              <a:rPr b="1" i="1" lang="en-US" sz="2000">
                <a:solidFill>
                  <a:schemeClr val="dk1"/>
                </a:solidFill>
                <a:latin typeface="Arial"/>
                <a:ea typeface="Arial"/>
                <a:cs typeface="Arial"/>
                <a:sym typeface="Arial"/>
              </a:rPr>
              <a:t> = </a:t>
            </a:r>
            <a:r>
              <a:rPr b="1" lang="en-US" sz="2000">
                <a:solidFill>
                  <a:schemeClr val="dk1"/>
                </a:solidFill>
                <a:latin typeface="Arial"/>
                <a:ea typeface="Arial"/>
                <a:cs typeface="Arial"/>
                <a:sym typeface="Arial"/>
              </a:rPr>
              <a:t>1/2</a:t>
            </a:r>
            <a:r>
              <a:rPr b="1" i="1" lang="en-US" sz="2000">
                <a:solidFill>
                  <a:schemeClr val="dk1"/>
                </a:solidFill>
                <a:latin typeface="Arial"/>
                <a:ea typeface="Arial"/>
                <a:cs typeface="Arial"/>
                <a:sym typeface="Arial"/>
              </a:rPr>
              <a:t> = .</a:t>
            </a:r>
            <a:r>
              <a:rPr b="1" lang="en-US" sz="2000">
                <a:solidFill>
                  <a:schemeClr val="dk1"/>
                </a:solidFill>
                <a:latin typeface="Arial"/>
                <a:ea typeface="Arial"/>
                <a:cs typeface="Arial"/>
                <a:sym typeface="Arial"/>
              </a:rPr>
              <a:t>5 = </a:t>
            </a:r>
            <a:r>
              <a:rPr b="1" i="1" lang="en-US" sz="2000">
                <a:solidFill>
                  <a:schemeClr val="dk1"/>
                </a:solidFill>
                <a:latin typeface="Arial"/>
                <a:ea typeface="Arial"/>
                <a:cs typeface="Arial"/>
                <a:sym typeface="Arial"/>
              </a:rPr>
              <a:t>MRS</a:t>
            </a:r>
            <a:endParaRPr/>
          </a:p>
          <a:p>
            <a:pPr indent="-127000" lvl="0" marL="0" marR="0" rtl="0" algn="l">
              <a:spcBef>
                <a:spcPts val="0"/>
              </a:spcBef>
              <a:spcAft>
                <a:spcPts val="0"/>
              </a:spcAft>
              <a:buClr>
                <a:schemeClr val="dk1"/>
              </a:buClr>
              <a:buSzPts val="2000"/>
              <a:buFont typeface="Arial"/>
              <a:buChar char="•"/>
            </a:pPr>
            <a:r>
              <a:rPr b="1" i="1" lang="en-US" sz="2000">
                <a:solidFill>
                  <a:schemeClr val="dk1"/>
                </a:solidFill>
                <a:latin typeface="Arial"/>
                <a:ea typeface="Arial"/>
                <a:cs typeface="Arial"/>
                <a:sym typeface="Arial"/>
              </a:rPr>
              <a:t>H:P</a:t>
            </a:r>
            <a:r>
              <a:rPr b="1" baseline="-25000" i="1" lang="en-US" sz="2000">
                <a:solidFill>
                  <a:schemeClr val="dk1"/>
                </a:solidFill>
                <a:latin typeface="Arial"/>
                <a:ea typeface="Arial"/>
                <a:cs typeface="Arial"/>
                <a:sym typeface="Arial"/>
              </a:rPr>
              <a:t>f</a:t>
            </a:r>
            <a:r>
              <a:rPr b="1" i="1" lang="en-US" sz="2000">
                <a:solidFill>
                  <a:schemeClr val="dk1"/>
                </a:solidFill>
                <a:latin typeface="Arial"/>
                <a:ea typeface="Arial"/>
                <a:cs typeface="Arial"/>
                <a:sym typeface="Arial"/>
              </a:rPr>
              <a:t>/P</a:t>
            </a:r>
            <a:r>
              <a:rPr b="1" baseline="-25000" i="1" lang="en-US" sz="2000">
                <a:solidFill>
                  <a:schemeClr val="dk1"/>
                </a:solidFill>
                <a:latin typeface="Arial"/>
                <a:ea typeface="Arial"/>
                <a:cs typeface="Arial"/>
                <a:sym typeface="Arial"/>
              </a:rPr>
              <a:t>c</a:t>
            </a:r>
            <a:r>
              <a:rPr b="1" i="1" lang="en-US" sz="2000">
                <a:solidFill>
                  <a:schemeClr val="dk1"/>
                </a:solidFill>
                <a:latin typeface="Arial"/>
                <a:ea typeface="Arial"/>
                <a:cs typeface="Arial"/>
                <a:sym typeface="Arial"/>
              </a:rPr>
              <a:t> = </a:t>
            </a:r>
            <a:r>
              <a:rPr b="1" lang="en-US" sz="2000">
                <a:solidFill>
                  <a:schemeClr val="dk1"/>
                </a:solidFill>
                <a:latin typeface="Arial"/>
                <a:ea typeface="Arial"/>
                <a:cs typeface="Arial"/>
                <a:sym typeface="Arial"/>
              </a:rPr>
              <a:t>.5/2 = .25 = </a:t>
            </a:r>
            <a:r>
              <a:rPr b="1" i="1" lang="en-US" sz="2000">
                <a:solidFill>
                  <a:schemeClr val="dk1"/>
                </a:solidFill>
                <a:latin typeface="Arial"/>
                <a:ea typeface="Arial"/>
                <a:cs typeface="Arial"/>
                <a:sym typeface="Arial"/>
              </a:rPr>
              <a:t>MRS</a:t>
            </a:r>
            <a:endParaRPr/>
          </a:p>
        </p:txBody>
      </p:sp>
      <p:sp>
        <p:nvSpPr>
          <p:cNvPr id="417" name="Google Shape;417;p7"/>
          <p:cNvSpPr txBox="1"/>
          <p:nvPr/>
        </p:nvSpPr>
        <p:spPr>
          <a:xfrm>
            <a:off x="7230344" y="4125914"/>
            <a:ext cx="3259138" cy="835025"/>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When the price falls: </a:t>
            </a:r>
            <a:endParaRPr/>
          </a:p>
          <a:p>
            <a:pPr indent="0" lvl="0" marL="0" marR="0" rtl="0" algn="l">
              <a:spcBef>
                <a:spcPts val="0"/>
              </a:spcBef>
              <a:spcAft>
                <a:spcPts val="0"/>
              </a:spcAft>
              <a:buNone/>
            </a:pPr>
            <a:r>
              <a:rPr b="1" i="1" lang="en-US" sz="2400">
                <a:solidFill>
                  <a:schemeClr val="dk1"/>
                </a:solidFill>
                <a:latin typeface="Arial"/>
                <a:ea typeface="Arial"/>
                <a:cs typeface="Arial"/>
                <a:sym typeface="Arial"/>
              </a:rPr>
              <a:t>P</a:t>
            </a:r>
            <a:r>
              <a:rPr b="1" baseline="-25000" i="1" lang="en-US" sz="2400">
                <a:solidFill>
                  <a:schemeClr val="dk1"/>
                </a:solidFill>
                <a:latin typeface="Arial"/>
                <a:ea typeface="Arial"/>
                <a:cs typeface="Arial"/>
                <a:sym typeface="Arial"/>
              </a:rPr>
              <a:t>f</a:t>
            </a:r>
            <a:r>
              <a:rPr b="1" i="1" lang="en-US" sz="2400">
                <a:solidFill>
                  <a:schemeClr val="dk1"/>
                </a:solidFill>
                <a:latin typeface="Arial"/>
                <a:ea typeface="Arial"/>
                <a:cs typeface="Arial"/>
                <a:sym typeface="Arial"/>
              </a:rPr>
              <a:t>/P</a:t>
            </a:r>
            <a:r>
              <a:rPr b="1" baseline="-25000" i="1" lang="en-US" sz="2400">
                <a:solidFill>
                  <a:schemeClr val="dk1"/>
                </a:solidFill>
                <a:latin typeface="Arial"/>
                <a:ea typeface="Arial"/>
                <a:cs typeface="Arial"/>
                <a:sym typeface="Arial"/>
              </a:rPr>
              <a:t>c</a:t>
            </a:r>
            <a:r>
              <a:rPr b="1" lang="en-US" sz="2400">
                <a:solidFill>
                  <a:schemeClr val="dk1"/>
                </a:solidFill>
                <a:latin typeface="Arial"/>
                <a:ea typeface="Arial"/>
                <a:cs typeface="Arial"/>
                <a:sym typeface="Arial"/>
              </a:rPr>
              <a:t> &amp; MRS also fall</a:t>
            </a:r>
            <a:endParaRPr b="0" sz="2000">
              <a:solidFill>
                <a:schemeClr val="dk1"/>
              </a:solidFill>
              <a:latin typeface="Arial"/>
              <a:ea typeface="Arial"/>
              <a:cs typeface="Arial"/>
              <a:sym typeface="Arial"/>
            </a:endParaRPr>
          </a:p>
        </p:txBody>
      </p:sp>
      <p:sp>
        <p:nvSpPr>
          <p:cNvPr id="418" name="Google Shape;418;p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8"/>
          <p:cNvSpPr/>
          <p:nvPr/>
        </p:nvSpPr>
        <p:spPr>
          <a:xfrm>
            <a:off x="22860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28" name="Google Shape;428;p8"/>
          <p:cNvSpPr/>
          <p:nvPr/>
        </p:nvSpPr>
        <p:spPr>
          <a:xfrm>
            <a:off x="48006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29" name="Google Shape;429;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lang="en-US"/>
              <a:t>Important properties</a:t>
            </a:r>
            <a:endParaRPr/>
          </a:p>
        </p:txBody>
      </p:sp>
      <p:sp>
        <p:nvSpPr>
          <p:cNvPr id="430" name="Google Shape;430;p8"/>
          <p:cNvSpPr txBox="1"/>
          <p:nvPr>
            <p:ph idx="1" type="body"/>
          </p:nvPr>
        </p:nvSpPr>
        <p:spPr>
          <a:xfrm>
            <a:off x="680321" y="2336872"/>
            <a:ext cx="9613861" cy="4005561"/>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The </a:t>
            </a:r>
            <a:r>
              <a:rPr lang="en-US">
                <a:solidFill>
                  <a:srgbClr val="FF0000"/>
                </a:solidFill>
              </a:rPr>
              <a:t>level of utility </a:t>
            </a:r>
            <a:r>
              <a:rPr lang="en-US"/>
              <a:t>that can be attained </a:t>
            </a:r>
            <a:r>
              <a:rPr lang="en-US" u="sng"/>
              <a:t>changes</a:t>
            </a:r>
            <a:r>
              <a:rPr lang="en-US"/>
              <a:t> as </a:t>
            </a:r>
            <a:r>
              <a:rPr lang="en-US">
                <a:solidFill>
                  <a:srgbClr val="FF0000"/>
                </a:solidFill>
              </a:rPr>
              <a:t>we move along the demand curve</a:t>
            </a:r>
            <a:r>
              <a:rPr lang="en-US"/>
              <a:t>.</a:t>
            </a:r>
            <a:endParaRPr/>
          </a:p>
          <a:p>
            <a:pPr indent="-175768" lvl="0" marL="228600" rtl="0" algn="l">
              <a:lnSpc>
                <a:spcPct val="90000"/>
              </a:lnSpc>
              <a:spcBef>
                <a:spcPts val="1000"/>
              </a:spcBef>
              <a:spcAft>
                <a:spcPts val="0"/>
              </a:spcAft>
              <a:buClr>
                <a:schemeClr val="dk1"/>
              </a:buClr>
              <a:buSzPct val="100000"/>
              <a:buNone/>
            </a:pPr>
            <a:r>
              <a:t/>
            </a:r>
            <a:endParaRPr sz="900"/>
          </a:p>
          <a:p>
            <a:pPr indent="-228600" lvl="0" marL="228600" rtl="0" algn="l">
              <a:lnSpc>
                <a:spcPct val="90000"/>
              </a:lnSpc>
              <a:spcBef>
                <a:spcPts val="1000"/>
              </a:spcBef>
              <a:spcAft>
                <a:spcPts val="0"/>
              </a:spcAft>
              <a:buClr>
                <a:schemeClr val="dk1"/>
              </a:buClr>
              <a:buSzPct val="100000"/>
              <a:buChar char="•"/>
            </a:pPr>
            <a:r>
              <a:rPr lang="en-US"/>
              <a:t>At every point on the demand curve, the consumer is maximizing utility by satisfying the condition that the MRS of food for clothing equals the ratio of the prices of food and clothing, i.e. all bliss points.</a:t>
            </a:r>
            <a:endParaRPr/>
          </a:p>
          <a:p>
            <a:pPr indent="-87629"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Income Changes</a:t>
            </a:r>
            <a:endParaRPr/>
          </a:p>
          <a:p>
            <a:pPr indent="-175768" lvl="1" marL="685800" rtl="0" algn="l">
              <a:lnSpc>
                <a:spcPct val="90000"/>
              </a:lnSpc>
              <a:spcBef>
                <a:spcPts val="500"/>
              </a:spcBef>
              <a:spcAft>
                <a:spcPts val="0"/>
              </a:spcAft>
              <a:buClr>
                <a:schemeClr val="dk1"/>
              </a:buClr>
              <a:buSzPct val="100000"/>
              <a:buNone/>
            </a:pPr>
            <a:r>
              <a:t/>
            </a:r>
            <a:endParaRPr sz="900"/>
          </a:p>
          <a:p>
            <a:pPr indent="-228600" lvl="1" marL="685800" rtl="0" algn="l">
              <a:lnSpc>
                <a:spcPct val="90000"/>
              </a:lnSpc>
              <a:spcBef>
                <a:spcPts val="500"/>
              </a:spcBef>
              <a:spcAft>
                <a:spcPts val="0"/>
              </a:spcAft>
              <a:buClr>
                <a:schemeClr val="dk1"/>
              </a:buClr>
              <a:buSzPct val="222222"/>
              <a:buChar char="•"/>
            </a:pPr>
            <a:r>
              <a:rPr lang="en-US"/>
              <a:t>The </a:t>
            </a:r>
            <a:r>
              <a:rPr lang="en-US">
                <a:solidFill>
                  <a:srgbClr val="FF0000"/>
                </a:solidFill>
              </a:rPr>
              <a:t>impact of a change in the income </a:t>
            </a:r>
            <a:r>
              <a:rPr lang="en-US"/>
              <a:t>can be also illustrated using </a:t>
            </a:r>
            <a:r>
              <a:rPr lang="en-US">
                <a:solidFill>
                  <a:srgbClr val="FF0000"/>
                </a:solidFill>
              </a:rPr>
              <a:t>budget lines and indifference curves.</a:t>
            </a:r>
            <a:endParaRPr sz="900"/>
          </a:p>
          <a:p>
            <a:pPr indent="-228600" lvl="1" marL="685800" rtl="0" algn="l">
              <a:lnSpc>
                <a:spcPct val="90000"/>
              </a:lnSpc>
              <a:spcBef>
                <a:spcPts val="500"/>
              </a:spcBef>
              <a:spcAft>
                <a:spcPts val="0"/>
              </a:spcAft>
              <a:buClr>
                <a:schemeClr val="dk1"/>
              </a:buClr>
              <a:buSzPct val="100000"/>
              <a:buChar char="•"/>
            </a:pPr>
            <a:r>
              <a:rPr lang="en-US"/>
              <a:t>Changing income, with </a:t>
            </a:r>
            <a:r>
              <a:rPr lang="en-US">
                <a:solidFill>
                  <a:srgbClr val="FF0000"/>
                </a:solidFill>
              </a:rPr>
              <a:t>prices fixed</a:t>
            </a:r>
            <a:r>
              <a:rPr lang="en-US"/>
              <a:t>, causes the consumer to change baskets.</a:t>
            </a:r>
            <a:endParaRPr/>
          </a:p>
          <a:p>
            <a:pPr indent="-87629" lvl="0" marL="228600" rtl="0" algn="l">
              <a:lnSpc>
                <a:spcPct val="90000"/>
              </a:lnSpc>
              <a:spcBef>
                <a:spcPts val="1000"/>
              </a:spcBef>
              <a:spcAft>
                <a:spcPts val="0"/>
              </a:spcAft>
              <a:buClr>
                <a:schemeClr val="dk1"/>
              </a:buClr>
              <a:buSzPct val="100000"/>
              <a:buNone/>
            </a:pPr>
            <a:r>
              <a:t/>
            </a:r>
            <a:endParaRPr/>
          </a:p>
        </p:txBody>
      </p:sp>
      <p:sp>
        <p:nvSpPr>
          <p:cNvPr id="431" name="Google Shape;431;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9"/>
          <p:cNvSpPr txBox="1"/>
          <p:nvPr>
            <p:ph type="title"/>
          </p:nvPr>
        </p:nvSpPr>
        <p:spPr>
          <a:xfrm>
            <a:off x="680321" y="753228"/>
            <a:ext cx="9613861" cy="1080938"/>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Trebuchet MS"/>
              <a:buNone/>
            </a:pPr>
            <a:r>
              <a:rPr lang="en-US"/>
              <a:t>Getting richer! Effects of income changes</a:t>
            </a:r>
            <a:endParaRPr/>
          </a:p>
        </p:txBody>
      </p:sp>
      <p:grpSp>
        <p:nvGrpSpPr>
          <p:cNvPr id="437" name="Google Shape;437;p9"/>
          <p:cNvGrpSpPr/>
          <p:nvPr/>
        </p:nvGrpSpPr>
        <p:grpSpPr>
          <a:xfrm>
            <a:off x="680321" y="1983363"/>
            <a:ext cx="6929437" cy="4708525"/>
            <a:chOff x="577" y="992"/>
            <a:chExt cx="4365" cy="2966"/>
          </a:xfrm>
        </p:grpSpPr>
        <p:cxnSp>
          <p:nvCxnSpPr>
            <p:cNvPr id="438" name="Google Shape;438;p9"/>
            <p:cNvCxnSpPr/>
            <p:nvPr/>
          </p:nvCxnSpPr>
          <p:spPr>
            <a:xfrm>
              <a:off x="1392" y="1023"/>
              <a:ext cx="0" cy="2799"/>
            </a:xfrm>
            <a:prstGeom prst="straightConnector1">
              <a:avLst/>
            </a:prstGeom>
            <a:noFill/>
            <a:ln cap="flat" cmpd="sng" w="25400">
              <a:solidFill>
                <a:schemeClr val="dk1"/>
              </a:solidFill>
              <a:prstDash val="solid"/>
              <a:round/>
              <a:headEnd len="med" w="med" type="none"/>
              <a:tailEnd len="med" w="med" type="none"/>
            </a:ln>
          </p:spPr>
        </p:cxnSp>
        <p:sp>
          <p:nvSpPr>
            <p:cNvPr id="439" name="Google Shape;439;p9"/>
            <p:cNvSpPr/>
            <p:nvPr/>
          </p:nvSpPr>
          <p:spPr>
            <a:xfrm>
              <a:off x="4041" y="3572"/>
              <a:ext cx="901" cy="386"/>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700">
                  <a:solidFill>
                    <a:schemeClr val="dk1"/>
                  </a:solidFill>
                  <a:latin typeface="Arial"/>
                  <a:ea typeface="Arial"/>
                  <a:cs typeface="Arial"/>
                  <a:sym typeface="Arial"/>
                </a:rPr>
                <a:t>Food (units </a:t>
              </a:r>
              <a:endParaRPr/>
            </a:p>
            <a:p>
              <a:pPr indent="0" lvl="0" marL="0" marR="0" rtl="0" algn="r">
                <a:spcBef>
                  <a:spcPts val="0"/>
                </a:spcBef>
                <a:spcAft>
                  <a:spcPts val="0"/>
                </a:spcAft>
                <a:buNone/>
              </a:pPr>
              <a:r>
                <a:rPr b="1" lang="en-US" sz="1700">
                  <a:solidFill>
                    <a:schemeClr val="dk1"/>
                  </a:solidFill>
                  <a:latin typeface="Arial"/>
                  <a:ea typeface="Arial"/>
                  <a:cs typeface="Arial"/>
                  <a:sym typeface="Arial"/>
                </a:rPr>
                <a:t>per month)</a:t>
              </a:r>
              <a:endParaRPr/>
            </a:p>
          </p:txBody>
        </p:sp>
        <p:sp>
          <p:nvSpPr>
            <p:cNvPr id="440" name="Google Shape;440;p9"/>
            <p:cNvSpPr/>
            <p:nvPr/>
          </p:nvSpPr>
          <p:spPr>
            <a:xfrm>
              <a:off x="577" y="992"/>
              <a:ext cx="778" cy="580"/>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Clothing</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(units per</a:t>
              </a:r>
              <a:endParaRPr/>
            </a:p>
            <a:p>
              <a:pPr indent="0" lvl="0" marL="0" marR="0" rtl="0" algn="r">
                <a:spcBef>
                  <a:spcPts val="0"/>
                </a:spcBef>
                <a:spcAft>
                  <a:spcPts val="0"/>
                </a:spcAft>
                <a:buNone/>
              </a:pPr>
              <a:r>
                <a:rPr b="1" lang="en-US" sz="1800">
                  <a:solidFill>
                    <a:schemeClr val="dk1"/>
                  </a:solidFill>
                  <a:latin typeface="Arial"/>
                  <a:ea typeface="Arial"/>
                  <a:cs typeface="Arial"/>
                  <a:sym typeface="Arial"/>
                </a:rPr>
                <a:t>month)</a:t>
              </a:r>
              <a:endParaRPr/>
            </a:p>
          </p:txBody>
        </p:sp>
        <p:cxnSp>
          <p:nvCxnSpPr>
            <p:cNvPr id="441" name="Google Shape;441;p9"/>
            <p:cNvCxnSpPr/>
            <p:nvPr/>
          </p:nvCxnSpPr>
          <p:spPr>
            <a:xfrm>
              <a:off x="1401" y="3813"/>
              <a:ext cx="2671" cy="0"/>
            </a:xfrm>
            <a:prstGeom prst="straightConnector1">
              <a:avLst/>
            </a:prstGeom>
            <a:noFill/>
            <a:ln cap="flat" cmpd="sng" w="25400">
              <a:solidFill>
                <a:schemeClr val="dk1"/>
              </a:solidFill>
              <a:prstDash val="solid"/>
              <a:round/>
              <a:headEnd len="med" w="med" type="none"/>
              <a:tailEnd len="med" w="med" type="none"/>
            </a:ln>
          </p:spPr>
        </p:cxnSp>
      </p:grpSp>
      <p:sp>
        <p:nvSpPr>
          <p:cNvPr id="442" name="Google Shape;442;p9"/>
          <p:cNvSpPr/>
          <p:nvPr/>
        </p:nvSpPr>
        <p:spPr>
          <a:xfrm>
            <a:off x="6463581" y="3361312"/>
            <a:ext cx="2757488" cy="1323975"/>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An </a:t>
            </a:r>
            <a:r>
              <a:rPr b="1" lang="en-US" sz="1600" u="sng">
                <a:solidFill>
                  <a:srgbClr val="FF0000"/>
                </a:solidFill>
                <a:latin typeface="Arial"/>
                <a:ea typeface="Arial"/>
                <a:cs typeface="Arial"/>
                <a:sym typeface="Arial"/>
              </a:rPr>
              <a:t>increase in income</a:t>
            </a:r>
            <a:r>
              <a:rPr b="1" lang="en-US" sz="1600">
                <a:solidFill>
                  <a:schemeClr val="dk1"/>
                </a:solidFill>
                <a:latin typeface="Arial"/>
                <a:ea typeface="Arial"/>
                <a:cs typeface="Arial"/>
                <a:sym typeface="Arial"/>
              </a:rPr>
              <a:t>,</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with the </a:t>
            </a:r>
            <a:r>
              <a:rPr b="1" lang="en-US" sz="1600" u="sng">
                <a:solidFill>
                  <a:srgbClr val="FF0000"/>
                </a:solidFill>
                <a:latin typeface="Arial"/>
                <a:ea typeface="Arial"/>
                <a:cs typeface="Arial"/>
                <a:sym typeface="Arial"/>
              </a:rPr>
              <a:t>prices fixed</a:t>
            </a:r>
            <a:r>
              <a:rPr b="1" lang="en-US" sz="1600">
                <a:solidFill>
                  <a:schemeClr val="dk1"/>
                </a:solidFill>
                <a:latin typeface="Arial"/>
                <a:ea typeface="Arial"/>
                <a:cs typeface="Arial"/>
                <a:sym typeface="Arial"/>
              </a:rPr>
              <a:t>,</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causes consumers to alter</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their choice of</a:t>
            </a:r>
            <a:endParaRPr/>
          </a:p>
          <a:p>
            <a:pPr indent="0" lvl="0" marL="0" marR="0" rtl="0" algn="ctr">
              <a:spcBef>
                <a:spcPts val="0"/>
              </a:spcBef>
              <a:spcAft>
                <a:spcPts val="0"/>
              </a:spcAft>
              <a:buNone/>
            </a:pPr>
            <a:r>
              <a:rPr b="1" lang="en-US" sz="1600">
                <a:solidFill>
                  <a:schemeClr val="dk1"/>
                </a:solidFill>
                <a:latin typeface="Arial"/>
                <a:ea typeface="Arial"/>
                <a:cs typeface="Arial"/>
                <a:sym typeface="Arial"/>
              </a:rPr>
              <a:t>market basket.</a:t>
            </a:r>
            <a:endParaRPr/>
          </a:p>
        </p:txBody>
      </p:sp>
      <p:grpSp>
        <p:nvGrpSpPr>
          <p:cNvPr id="443" name="Google Shape;443;p9"/>
          <p:cNvGrpSpPr/>
          <p:nvPr/>
        </p:nvGrpSpPr>
        <p:grpSpPr>
          <a:xfrm>
            <a:off x="1561383" y="5040887"/>
            <a:ext cx="1852613" cy="1760538"/>
            <a:chOff x="1132" y="2918"/>
            <a:chExt cx="1167" cy="1109"/>
          </a:xfrm>
        </p:grpSpPr>
        <p:cxnSp>
          <p:nvCxnSpPr>
            <p:cNvPr id="444" name="Google Shape;444;p9"/>
            <p:cNvCxnSpPr/>
            <p:nvPr/>
          </p:nvCxnSpPr>
          <p:spPr>
            <a:xfrm>
              <a:off x="1392" y="2933"/>
              <a:ext cx="879" cy="879"/>
            </a:xfrm>
            <a:prstGeom prst="straightConnector1">
              <a:avLst/>
            </a:prstGeom>
            <a:noFill/>
            <a:ln cap="flat" cmpd="sng" w="50800">
              <a:solidFill>
                <a:srgbClr val="0000FF"/>
              </a:solidFill>
              <a:prstDash val="solid"/>
              <a:round/>
              <a:headEnd len="med" w="med" type="none"/>
              <a:tailEnd len="med" w="med" type="none"/>
            </a:ln>
          </p:spPr>
        </p:cxnSp>
        <p:sp>
          <p:nvSpPr>
            <p:cNvPr id="445" name="Google Shape;445;p9"/>
            <p:cNvSpPr/>
            <p:nvPr/>
          </p:nvSpPr>
          <p:spPr>
            <a:xfrm>
              <a:off x="1520" y="2918"/>
              <a:ext cx="673" cy="672"/>
            </a:xfrm>
            <a:custGeom>
              <a:rect b="b" l="l" r="r" t="t"/>
              <a:pathLst>
                <a:path extrusionOk="0" h="672" w="673">
                  <a:moveTo>
                    <a:pt x="0" y="0"/>
                  </a:moveTo>
                  <a:lnTo>
                    <a:pt x="11" y="23"/>
                  </a:lnTo>
                  <a:lnTo>
                    <a:pt x="29" y="57"/>
                  </a:lnTo>
                  <a:lnTo>
                    <a:pt x="50" y="91"/>
                  </a:lnTo>
                  <a:lnTo>
                    <a:pt x="75" y="137"/>
                  </a:lnTo>
                  <a:lnTo>
                    <a:pt x="128" y="222"/>
                  </a:lnTo>
                  <a:lnTo>
                    <a:pt x="152" y="262"/>
                  </a:lnTo>
                  <a:lnTo>
                    <a:pt x="174" y="296"/>
                  </a:lnTo>
                  <a:lnTo>
                    <a:pt x="213" y="347"/>
                  </a:lnTo>
                  <a:lnTo>
                    <a:pt x="248" y="392"/>
                  </a:lnTo>
                  <a:lnTo>
                    <a:pt x="287" y="432"/>
                  </a:lnTo>
                  <a:lnTo>
                    <a:pt x="311" y="449"/>
                  </a:lnTo>
                  <a:lnTo>
                    <a:pt x="340" y="472"/>
                  </a:lnTo>
                  <a:lnTo>
                    <a:pt x="375" y="495"/>
                  </a:lnTo>
                  <a:lnTo>
                    <a:pt x="418" y="523"/>
                  </a:lnTo>
                  <a:lnTo>
                    <a:pt x="463" y="552"/>
                  </a:lnTo>
                  <a:lnTo>
                    <a:pt x="513" y="580"/>
                  </a:lnTo>
                  <a:lnTo>
                    <a:pt x="559" y="603"/>
                  </a:lnTo>
                  <a:lnTo>
                    <a:pt x="601" y="631"/>
                  </a:lnTo>
                  <a:lnTo>
                    <a:pt x="640" y="654"/>
                  </a:lnTo>
                  <a:lnTo>
                    <a:pt x="672" y="671"/>
                  </a:lnTo>
                </a:path>
              </a:pathLst>
            </a:custGeom>
            <a:noFill/>
            <a:ln cap="rnd" cmpd="sng" w="50800">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6" name="Google Shape;446;p9"/>
            <p:cNvSpPr/>
            <p:nvPr/>
          </p:nvSpPr>
          <p:spPr>
            <a:xfrm>
              <a:off x="1132" y="3153"/>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3</a:t>
              </a:r>
              <a:endParaRPr/>
            </a:p>
          </p:txBody>
        </p:sp>
        <p:sp>
          <p:nvSpPr>
            <p:cNvPr id="447" name="Google Shape;447;p9"/>
            <p:cNvSpPr/>
            <p:nvPr/>
          </p:nvSpPr>
          <p:spPr>
            <a:xfrm>
              <a:off x="1660" y="3777"/>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4</a:t>
              </a:r>
              <a:endParaRPr/>
            </a:p>
          </p:txBody>
        </p:sp>
        <p:cxnSp>
          <p:nvCxnSpPr>
            <p:cNvPr id="448" name="Google Shape;448;p9"/>
            <p:cNvCxnSpPr/>
            <p:nvPr/>
          </p:nvCxnSpPr>
          <p:spPr>
            <a:xfrm>
              <a:off x="1384" y="3300"/>
              <a:ext cx="372" cy="0"/>
            </a:xfrm>
            <a:prstGeom prst="straightConnector1">
              <a:avLst/>
            </a:prstGeom>
            <a:noFill/>
            <a:ln cap="flat" cmpd="sng" w="25400">
              <a:solidFill>
                <a:schemeClr val="dk1"/>
              </a:solidFill>
              <a:prstDash val="dash"/>
              <a:round/>
              <a:headEnd len="med" w="med" type="none"/>
              <a:tailEnd len="med" w="med" type="none"/>
            </a:ln>
          </p:spPr>
        </p:cxnSp>
        <p:cxnSp>
          <p:nvCxnSpPr>
            <p:cNvPr id="449" name="Google Shape;449;p9"/>
            <p:cNvCxnSpPr/>
            <p:nvPr/>
          </p:nvCxnSpPr>
          <p:spPr>
            <a:xfrm>
              <a:off x="1759" y="3357"/>
              <a:ext cx="9" cy="447"/>
            </a:xfrm>
            <a:prstGeom prst="straightConnector1">
              <a:avLst/>
            </a:prstGeom>
            <a:noFill/>
            <a:ln cap="flat" cmpd="sng" w="25400">
              <a:solidFill>
                <a:schemeClr val="dk1"/>
              </a:solidFill>
              <a:prstDash val="dash"/>
              <a:round/>
              <a:headEnd len="med" w="med" type="none"/>
              <a:tailEnd len="med" w="med" type="none"/>
            </a:ln>
          </p:spPr>
        </p:cxnSp>
        <p:sp>
          <p:nvSpPr>
            <p:cNvPr id="450" name="Google Shape;450;p9"/>
            <p:cNvSpPr/>
            <p:nvPr/>
          </p:nvSpPr>
          <p:spPr>
            <a:xfrm>
              <a:off x="1711" y="3252"/>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51" name="Google Shape;451;p9"/>
            <p:cNvSpPr/>
            <p:nvPr/>
          </p:nvSpPr>
          <p:spPr>
            <a:xfrm>
              <a:off x="1564" y="3345"/>
              <a:ext cx="208" cy="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A</a:t>
              </a:r>
              <a:endParaRPr/>
            </a:p>
          </p:txBody>
        </p:sp>
        <p:sp>
          <p:nvSpPr>
            <p:cNvPr id="452" name="Google Shape;452;p9"/>
            <p:cNvSpPr/>
            <p:nvPr/>
          </p:nvSpPr>
          <p:spPr>
            <a:xfrm>
              <a:off x="2044" y="3297"/>
              <a:ext cx="255" cy="21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U</a:t>
              </a:r>
              <a:r>
                <a:rPr b="1" baseline="-25000" i="1" lang="en-US" sz="1600">
                  <a:solidFill>
                    <a:schemeClr val="dk1"/>
                  </a:solidFill>
                  <a:latin typeface="Arial"/>
                  <a:ea typeface="Arial"/>
                  <a:cs typeface="Arial"/>
                  <a:sym typeface="Arial"/>
                </a:rPr>
                <a:t>1</a:t>
              </a:r>
              <a:endParaRPr/>
            </a:p>
          </p:txBody>
        </p:sp>
      </p:grpSp>
      <p:grpSp>
        <p:nvGrpSpPr>
          <p:cNvPr id="453" name="Google Shape;453;p9"/>
          <p:cNvGrpSpPr/>
          <p:nvPr/>
        </p:nvGrpSpPr>
        <p:grpSpPr>
          <a:xfrm>
            <a:off x="1561383" y="3604201"/>
            <a:ext cx="3255963" cy="3241675"/>
            <a:chOff x="1150" y="1995"/>
            <a:chExt cx="2051" cy="2042"/>
          </a:xfrm>
        </p:grpSpPr>
        <p:sp>
          <p:nvSpPr>
            <p:cNvPr id="454" name="Google Shape;454;p9"/>
            <p:cNvSpPr/>
            <p:nvPr/>
          </p:nvSpPr>
          <p:spPr>
            <a:xfrm>
              <a:off x="1150" y="2767"/>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5</a:t>
              </a:r>
              <a:endParaRPr/>
            </a:p>
          </p:txBody>
        </p:sp>
        <p:cxnSp>
          <p:nvCxnSpPr>
            <p:cNvPr id="455" name="Google Shape;455;p9"/>
            <p:cNvCxnSpPr/>
            <p:nvPr/>
          </p:nvCxnSpPr>
          <p:spPr>
            <a:xfrm rot="10800000">
              <a:off x="2305" y="2883"/>
              <a:ext cx="0" cy="927"/>
            </a:xfrm>
            <a:prstGeom prst="straightConnector1">
              <a:avLst/>
            </a:prstGeom>
            <a:noFill/>
            <a:ln cap="flat" cmpd="sng" w="25400">
              <a:solidFill>
                <a:schemeClr val="dk1"/>
              </a:solidFill>
              <a:prstDash val="dash"/>
              <a:round/>
              <a:headEnd len="med" w="med" type="none"/>
              <a:tailEnd len="med" w="med" type="none"/>
            </a:ln>
          </p:spPr>
        </p:cxnSp>
        <p:cxnSp>
          <p:nvCxnSpPr>
            <p:cNvPr id="456" name="Google Shape;456;p9"/>
            <p:cNvCxnSpPr/>
            <p:nvPr/>
          </p:nvCxnSpPr>
          <p:spPr>
            <a:xfrm>
              <a:off x="1402" y="2890"/>
              <a:ext cx="943" cy="0"/>
            </a:xfrm>
            <a:prstGeom prst="straightConnector1">
              <a:avLst/>
            </a:prstGeom>
            <a:noFill/>
            <a:ln cap="flat" cmpd="sng" w="25400">
              <a:solidFill>
                <a:schemeClr val="dk1"/>
              </a:solidFill>
              <a:prstDash val="dash"/>
              <a:round/>
              <a:headEnd len="med" w="med" type="none"/>
              <a:tailEnd len="med" w="med" type="none"/>
            </a:ln>
          </p:spPr>
        </p:cxnSp>
        <p:cxnSp>
          <p:nvCxnSpPr>
            <p:cNvPr id="457" name="Google Shape;457;p9"/>
            <p:cNvCxnSpPr/>
            <p:nvPr/>
          </p:nvCxnSpPr>
          <p:spPr>
            <a:xfrm>
              <a:off x="1410" y="1995"/>
              <a:ext cx="1791" cy="1791"/>
            </a:xfrm>
            <a:prstGeom prst="straightConnector1">
              <a:avLst/>
            </a:prstGeom>
            <a:noFill/>
            <a:ln cap="flat" cmpd="sng" w="50800">
              <a:solidFill>
                <a:srgbClr val="0000FF"/>
              </a:solidFill>
              <a:prstDash val="solid"/>
              <a:round/>
              <a:headEnd len="med" w="med" type="none"/>
              <a:tailEnd len="med" w="med" type="none"/>
            </a:ln>
          </p:spPr>
        </p:cxnSp>
        <p:sp>
          <p:nvSpPr>
            <p:cNvPr id="458" name="Google Shape;458;p9"/>
            <p:cNvSpPr/>
            <p:nvPr/>
          </p:nvSpPr>
          <p:spPr>
            <a:xfrm>
              <a:off x="2064" y="2505"/>
              <a:ext cx="675" cy="675"/>
            </a:xfrm>
            <a:custGeom>
              <a:rect b="b" l="l" r="r" t="t"/>
              <a:pathLst>
                <a:path extrusionOk="0" h="675" w="675">
                  <a:moveTo>
                    <a:pt x="0" y="0"/>
                  </a:moveTo>
                  <a:lnTo>
                    <a:pt x="13" y="25"/>
                  </a:lnTo>
                  <a:lnTo>
                    <a:pt x="30" y="55"/>
                  </a:lnTo>
                  <a:lnTo>
                    <a:pt x="52" y="96"/>
                  </a:lnTo>
                  <a:lnTo>
                    <a:pt x="74" y="137"/>
                  </a:lnTo>
                  <a:lnTo>
                    <a:pt x="127" y="223"/>
                  </a:lnTo>
                  <a:lnTo>
                    <a:pt x="153" y="263"/>
                  </a:lnTo>
                  <a:lnTo>
                    <a:pt x="175" y="299"/>
                  </a:lnTo>
                  <a:lnTo>
                    <a:pt x="214" y="349"/>
                  </a:lnTo>
                  <a:lnTo>
                    <a:pt x="249" y="395"/>
                  </a:lnTo>
                  <a:lnTo>
                    <a:pt x="289" y="431"/>
                  </a:lnTo>
                  <a:lnTo>
                    <a:pt x="315" y="451"/>
                  </a:lnTo>
                  <a:lnTo>
                    <a:pt x="341" y="476"/>
                  </a:lnTo>
                  <a:lnTo>
                    <a:pt x="376" y="502"/>
                  </a:lnTo>
                  <a:lnTo>
                    <a:pt x="420" y="527"/>
                  </a:lnTo>
                  <a:lnTo>
                    <a:pt x="512" y="583"/>
                  </a:lnTo>
                  <a:lnTo>
                    <a:pt x="560" y="608"/>
                  </a:lnTo>
                  <a:lnTo>
                    <a:pt x="604" y="633"/>
                  </a:lnTo>
                  <a:lnTo>
                    <a:pt x="643" y="659"/>
                  </a:lnTo>
                  <a:lnTo>
                    <a:pt x="674" y="674"/>
                  </a:lnTo>
                </a:path>
              </a:pathLst>
            </a:custGeom>
            <a:noFill/>
            <a:ln cap="rnd" cmpd="sng" w="50800">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9" name="Google Shape;459;p9"/>
            <p:cNvSpPr/>
            <p:nvPr/>
          </p:nvSpPr>
          <p:spPr>
            <a:xfrm>
              <a:off x="2257" y="2842"/>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60" name="Google Shape;460;p9"/>
            <p:cNvSpPr/>
            <p:nvPr/>
          </p:nvSpPr>
          <p:spPr>
            <a:xfrm>
              <a:off x="2158" y="3787"/>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10</a:t>
              </a:r>
              <a:endParaRPr/>
            </a:p>
          </p:txBody>
        </p:sp>
        <p:sp>
          <p:nvSpPr>
            <p:cNvPr id="461" name="Google Shape;461;p9"/>
            <p:cNvSpPr/>
            <p:nvPr/>
          </p:nvSpPr>
          <p:spPr>
            <a:xfrm>
              <a:off x="2302" y="3031"/>
              <a:ext cx="208" cy="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B</a:t>
              </a:r>
              <a:endParaRPr/>
            </a:p>
          </p:txBody>
        </p:sp>
        <p:sp>
          <p:nvSpPr>
            <p:cNvPr id="462" name="Google Shape;462;p9"/>
            <p:cNvSpPr/>
            <p:nvPr/>
          </p:nvSpPr>
          <p:spPr>
            <a:xfrm>
              <a:off x="2494" y="2839"/>
              <a:ext cx="255" cy="21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U</a:t>
              </a:r>
              <a:r>
                <a:rPr b="1" baseline="-25000" i="1" lang="en-US" sz="1600">
                  <a:solidFill>
                    <a:schemeClr val="dk1"/>
                  </a:solidFill>
                  <a:latin typeface="Arial"/>
                  <a:ea typeface="Arial"/>
                  <a:cs typeface="Arial"/>
                  <a:sym typeface="Arial"/>
                </a:rPr>
                <a:t>2</a:t>
              </a:r>
              <a:endParaRPr/>
            </a:p>
          </p:txBody>
        </p:sp>
      </p:grpSp>
      <p:grpSp>
        <p:nvGrpSpPr>
          <p:cNvPr id="463" name="Google Shape;463;p9"/>
          <p:cNvGrpSpPr/>
          <p:nvPr/>
        </p:nvGrpSpPr>
        <p:grpSpPr>
          <a:xfrm>
            <a:off x="1585195" y="2094487"/>
            <a:ext cx="4475162" cy="4751388"/>
            <a:chOff x="1147" y="1062"/>
            <a:chExt cx="2819" cy="2993"/>
          </a:xfrm>
        </p:grpSpPr>
        <p:sp>
          <p:nvSpPr>
            <p:cNvPr id="464" name="Google Shape;464;p9"/>
            <p:cNvSpPr/>
            <p:nvPr/>
          </p:nvSpPr>
          <p:spPr>
            <a:xfrm>
              <a:off x="2923" y="2482"/>
              <a:ext cx="208" cy="2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D</a:t>
              </a:r>
              <a:endParaRPr/>
            </a:p>
          </p:txBody>
        </p:sp>
        <p:cxnSp>
          <p:nvCxnSpPr>
            <p:cNvPr id="465" name="Google Shape;465;p9"/>
            <p:cNvCxnSpPr/>
            <p:nvPr/>
          </p:nvCxnSpPr>
          <p:spPr>
            <a:xfrm>
              <a:off x="1407" y="1062"/>
              <a:ext cx="2559" cy="2751"/>
            </a:xfrm>
            <a:prstGeom prst="straightConnector1">
              <a:avLst/>
            </a:prstGeom>
            <a:noFill/>
            <a:ln cap="flat" cmpd="sng" w="50800">
              <a:solidFill>
                <a:srgbClr val="0000FF"/>
              </a:solidFill>
              <a:prstDash val="solid"/>
              <a:round/>
              <a:headEnd len="med" w="med" type="none"/>
              <a:tailEnd len="med" w="med" type="none"/>
            </a:ln>
          </p:spPr>
        </p:cxnSp>
        <p:sp>
          <p:nvSpPr>
            <p:cNvPr id="466" name="Google Shape;466;p9"/>
            <p:cNvSpPr/>
            <p:nvPr/>
          </p:nvSpPr>
          <p:spPr>
            <a:xfrm>
              <a:off x="2589" y="2199"/>
              <a:ext cx="675" cy="672"/>
            </a:xfrm>
            <a:custGeom>
              <a:rect b="b" l="l" r="r" t="t"/>
              <a:pathLst>
                <a:path extrusionOk="0" h="672" w="675">
                  <a:moveTo>
                    <a:pt x="0" y="0"/>
                  </a:moveTo>
                  <a:lnTo>
                    <a:pt x="11" y="23"/>
                  </a:lnTo>
                  <a:lnTo>
                    <a:pt x="31" y="55"/>
                  </a:lnTo>
                  <a:lnTo>
                    <a:pt x="52" y="95"/>
                  </a:lnTo>
                  <a:lnTo>
                    <a:pt x="78" y="136"/>
                  </a:lnTo>
                  <a:lnTo>
                    <a:pt x="125" y="222"/>
                  </a:lnTo>
                  <a:lnTo>
                    <a:pt x="152" y="263"/>
                  </a:lnTo>
                  <a:lnTo>
                    <a:pt x="172" y="295"/>
                  </a:lnTo>
                  <a:lnTo>
                    <a:pt x="193" y="322"/>
                  </a:lnTo>
                  <a:lnTo>
                    <a:pt x="214" y="349"/>
                  </a:lnTo>
                  <a:lnTo>
                    <a:pt x="251" y="390"/>
                  </a:lnTo>
                  <a:lnTo>
                    <a:pt x="293" y="431"/>
                  </a:lnTo>
                  <a:lnTo>
                    <a:pt x="345" y="472"/>
                  </a:lnTo>
                  <a:lnTo>
                    <a:pt x="381" y="499"/>
                  </a:lnTo>
                  <a:lnTo>
                    <a:pt x="423" y="526"/>
                  </a:lnTo>
                  <a:lnTo>
                    <a:pt x="517" y="580"/>
                  </a:lnTo>
                  <a:lnTo>
                    <a:pt x="564" y="608"/>
                  </a:lnTo>
                  <a:lnTo>
                    <a:pt x="606" y="630"/>
                  </a:lnTo>
                  <a:lnTo>
                    <a:pt x="643" y="653"/>
                  </a:lnTo>
                  <a:lnTo>
                    <a:pt x="674" y="671"/>
                  </a:lnTo>
                </a:path>
              </a:pathLst>
            </a:custGeom>
            <a:noFill/>
            <a:ln cap="rnd" cmpd="sng" w="50800">
              <a:solidFill>
                <a:srgbClr val="FF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7" name="Google Shape;467;p9"/>
            <p:cNvSpPr/>
            <p:nvPr/>
          </p:nvSpPr>
          <p:spPr>
            <a:xfrm>
              <a:off x="1147" y="2434"/>
              <a:ext cx="20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7</a:t>
              </a:r>
              <a:endParaRPr/>
            </a:p>
          </p:txBody>
        </p:sp>
        <p:sp>
          <p:nvSpPr>
            <p:cNvPr id="468" name="Google Shape;468;p9"/>
            <p:cNvSpPr/>
            <p:nvPr/>
          </p:nvSpPr>
          <p:spPr>
            <a:xfrm>
              <a:off x="2683" y="3805"/>
              <a:ext cx="295" cy="2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16</a:t>
              </a:r>
              <a:endParaRPr/>
            </a:p>
          </p:txBody>
        </p:sp>
        <p:cxnSp>
          <p:nvCxnSpPr>
            <p:cNvPr id="469" name="Google Shape;469;p9"/>
            <p:cNvCxnSpPr/>
            <p:nvPr/>
          </p:nvCxnSpPr>
          <p:spPr>
            <a:xfrm>
              <a:off x="1399" y="2581"/>
              <a:ext cx="1423" cy="0"/>
            </a:xfrm>
            <a:prstGeom prst="straightConnector1">
              <a:avLst/>
            </a:prstGeom>
            <a:noFill/>
            <a:ln cap="flat" cmpd="sng" w="25400">
              <a:solidFill>
                <a:schemeClr val="dk1"/>
              </a:solidFill>
              <a:prstDash val="dash"/>
              <a:round/>
              <a:headEnd len="med" w="med" type="none"/>
              <a:tailEnd len="med" w="med" type="none"/>
            </a:ln>
          </p:spPr>
        </p:cxnSp>
        <p:cxnSp>
          <p:nvCxnSpPr>
            <p:cNvPr id="470" name="Google Shape;470;p9"/>
            <p:cNvCxnSpPr/>
            <p:nvPr/>
          </p:nvCxnSpPr>
          <p:spPr>
            <a:xfrm rot="10800000">
              <a:off x="2830" y="2610"/>
              <a:ext cx="0" cy="1191"/>
            </a:xfrm>
            <a:prstGeom prst="straightConnector1">
              <a:avLst/>
            </a:prstGeom>
            <a:noFill/>
            <a:ln cap="flat" cmpd="sng" w="25400">
              <a:solidFill>
                <a:schemeClr val="dk1"/>
              </a:solidFill>
              <a:prstDash val="dash"/>
              <a:round/>
              <a:headEnd len="med" w="med" type="none"/>
              <a:tailEnd len="med" w="med" type="none"/>
            </a:ln>
          </p:spPr>
        </p:cxnSp>
        <p:sp>
          <p:nvSpPr>
            <p:cNvPr id="471" name="Google Shape;471;p9"/>
            <p:cNvSpPr/>
            <p:nvPr/>
          </p:nvSpPr>
          <p:spPr>
            <a:xfrm>
              <a:off x="2782" y="2533"/>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900">
                <a:solidFill>
                  <a:srgbClr val="8D7DFF"/>
                </a:solidFill>
                <a:latin typeface="Verdana"/>
                <a:ea typeface="Verdana"/>
                <a:cs typeface="Verdana"/>
                <a:sym typeface="Verdana"/>
              </a:endParaRPr>
            </a:p>
          </p:txBody>
        </p:sp>
        <p:sp>
          <p:nvSpPr>
            <p:cNvPr id="472" name="Google Shape;472;p9"/>
            <p:cNvSpPr/>
            <p:nvPr/>
          </p:nvSpPr>
          <p:spPr>
            <a:xfrm>
              <a:off x="3115" y="2578"/>
              <a:ext cx="255" cy="21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U</a:t>
              </a:r>
              <a:r>
                <a:rPr b="1" baseline="-25000" i="1" lang="en-US" sz="1600">
                  <a:solidFill>
                    <a:schemeClr val="dk1"/>
                  </a:solidFill>
                  <a:latin typeface="Arial"/>
                  <a:ea typeface="Arial"/>
                  <a:cs typeface="Arial"/>
                  <a:sym typeface="Arial"/>
                </a:rPr>
                <a:t>3</a:t>
              </a:r>
              <a:endParaRPr/>
            </a:p>
          </p:txBody>
        </p:sp>
      </p:grpSp>
      <p:sp>
        <p:nvSpPr>
          <p:cNvPr id="473" name="Google Shape;473;p9"/>
          <p:cNvSpPr txBox="1"/>
          <p:nvPr/>
        </p:nvSpPr>
        <p:spPr>
          <a:xfrm>
            <a:off x="4220445" y="2213550"/>
            <a:ext cx="3033712" cy="654050"/>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Assume: </a:t>
            </a:r>
            <a:r>
              <a:rPr b="1" i="1" lang="en-US" sz="1800">
                <a:solidFill>
                  <a:schemeClr val="dk1"/>
                </a:solidFill>
                <a:latin typeface="Arial"/>
                <a:ea typeface="Arial"/>
                <a:cs typeface="Arial"/>
                <a:sym typeface="Arial"/>
              </a:rPr>
              <a:t>P</a:t>
            </a:r>
            <a:r>
              <a:rPr b="1" baseline="-25000" i="1" lang="en-US" sz="1800">
                <a:solidFill>
                  <a:schemeClr val="dk1"/>
                </a:solidFill>
                <a:latin typeface="Arial"/>
                <a:ea typeface="Arial"/>
                <a:cs typeface="Arial"/>
                <a:sym typeface="Arial"/>
              </a:rPr>
              <a:t>f </a:t>
            </a:r>
            <a:r>
              <a:rPr b="1" i="1" lang="en-US" sz="1800">
                <a:solidFill>
                  <a:schemeClr val="dk1"/>
                </a:solidFill>
                <a:latin typeface="Arial"/>
                <a:ea typeface="Arial"/>
                <a:cs typeface="Arial"/>
                <a:sym typeface="Arial"/>
              </a:rPr>
              <a:t> = </a:t>
            </a:r>
            <a:r>
              <a:rPr b="1" lang="en-US" sz="1800">
                <a:solidFill>
                  <a:schemeClr val="dk1"/>
                </a:solidFill>
                <a:latin typeface="Arial"/>
                <a:ea typeface="Arial"/>
                <a:cs typeface="Arial"/>
                <a:sym typeface="Arial"/>
              </a:rPr>
              <a:t>$1,   </a:t>
            </a:r>
            <a:r>
              <a:rPr b="1" i="1" lang="en-US" sz="1800">
                <a:solidFill>
                  <a:schemeClr val="dk1"/>
                </a:solidFill>
                <a:latin typeface="Arial"/>
                <a:ea typeface="Arial"/>
                <a:cs typeface="Arial"/>
                <a:sym typeface="Arial"/>
              </a:rPr>
              <a:t>P</a:t>
            </a:r>
            <a:r>
              <a:rPr b="1" baseline="-25000" i="1" lang="en-US" sz="1800">
                <a:solidFill>
                  <a:schemeClr val="dk1"/>
                </a:solidFill>
                <a:latin typeface="Arial"/>
                <a:ea typeface="Arial"/>
                <a:cs typeface="Arial"/>
                <a:sym typeface="Arial"/>
              </a:rPr>
              <a:t>c </a:t>
            </a:r>
            <a:r>
              <a:rPr b="1" lang="en-US" sz="1800">
                <a:solidFill>
                  <a:schemeClr val="dk1"/>
                </a:solidFill>
                <a:latin typeface="Arial"/>
                <a:ea typeface="Arial"/>
                <a:cs typeface="Arial"/>
                <a:sym typeface="Arial"/>
              </a:rPr>
              <a:t> = $2</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a:t>
            </a:r>
            <a:r>
              <a:rPr b="1" i="1" lang="en-US" sz="1800">
                <a:solidFill>
                  <a:schemeClr val="dk1"/>
                </a:solidFill>
                <a:latin typeface="Arial"/>
                <a:ea typeface="Arial"/>
                <a:cs typeface="Arial"/>
                <a:sym typeface="Arial"/>
              </a:rPr>
              <a:t>I = </a:t>
            </a:r>
            <a:r>
              <a:rPr b="1" lang="en-US" sz="1800">
                <a:solidFill>
                  <a:schemeClr val="dk1"/>
                </a:solidFill>
                <a:latin typeface="Arial"/>
                <a:ea typeface="Arial"/>
                <a:cs typeface="Arial"/>
                <a:sym typeface="Arial"/>
              </a:rPr>
              <a:t>$10, $20, $30</a:t>
            </a:r>
            <a:endParaRPr/>
          </a:p>
        </p:txBody>
      </p:sp>
      <p:sp>
        <p:nvSpPr>
          <p:cNvPr id="474" name="Google Shape;474;p9"/>
          <p:cNvSpPr/>
          <p:nvPr/>
        </p:nvSpPr>
        <p:spPr>
          <a:xfrm>
            <a:off x="8706314" y="4983471"/>
            <a:ext cx="3368675" cy="1474787"/>
          </a:xfrm>
          <a:prstGeom prst="rect">
            <a:avLst/>
          </a:prstGeom>
          <a:solidFill>
            <a:srgbClr val="CCCCFF"/>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The Income Consumption Curve traces out the utility maximizing market basket for each income level</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475" name="Google Shape;475;p9"/>
          <p:cNvSpPr/>
          <p:nvPr/>
        </p:nvSpPr>
        <p:spPr>
          <a:xfrm>
            <a:off x="2153521" y="4177288"/>
            <a:ext cx="2684463" cy="1784350"/>
          </a:xfrm>
          <a:custGeom>
            <a:rect b="b" l="l" r="r" t="t"/>
            <a:pathLst>
              <a:path extrusionOk="0" h="1124" w="1691">
                <a:moveTo>
                  <a:pt x="0" y="1124"/>
                </a:moveTo>
                <a:cubicBezTo>
                  <a:pt x="85" y="1052"/>
                  <a:pt x="171" y="981"/>
                  <a:pt x="311" y="877"/>
                </a:cubicBezTo>
                <a:cubicBezTo>
                  <a:pt x="451" y="773"/>
                  <a:pt x="663" y="619"/>
                  <a:pt x="841" y="502"/>
                </a:cubicBezTo>
                <a:cubicBezTo>
                  <a:pt x="1019" y="385"/>
                  <a:pt x="1238" y="257"/>
                  <a:pt x="1380" y="173"/>
                </a:cubicBezTo>
                <a:cubicBezTo>
                  <a:pt x="1522" y="89"/>
                  <a:pt x="1606" y="44"/>
                  <a:pt x="1691" y="0"/>
                </a:cubicBezTo>
              </a:path>
            </a:pathLst>
          </a:custGeom>
          <a:noFill/>
          <a:ln cap="flat" cmpd="sng" w="57150">
            <a:solidFill>
              <a:srgbClr val="FFCC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76" name="Google Shape;476;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zoom dir="in"/>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erlin">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2019-06-04T02:53:29Z</dcterms:created>
  <dc:creator>Jonathan Tan (Assoc Prof)</dc:creator>
</cp:coreProperties>
</file>