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7" r:id="rId2"/>
    <p:sldId id="266" r:id="rId3"/>
    <p:sldId id="268" r:id="rId4"/>
    <p:sldId id="412" r:id="rId5"/>
    <p:sldId id="467" r:id="rId6"/>
    <p:sldId id="417" r:id="rId7"/>
    <p:sldId id="269" r:id="rId8"/>
    <p:sldId id="271" r:id="rId9"/>
    <p:sldId id="419" r:id="rId10"/>
    <p:sldId id="468" r:id="rId11"/>
    <p:sldId id="421" r:id="rId12"/>
    <p:sldId id="443" r:id="rId13"/>
    <p:sldId id="273" r:id="rId14"/>
    <p:sldId id="275" r:id="rId15"/>
    <p:sldId id="283" r:id="rId16"/>
    <p:sldId id="295" r:id="rId17"/>
    <p:sldId id="305" r:id="rId18"/>
    <p:sldId id="310" r:id="rId19"/>
    <p:sldId id="311" r:id="rId20"/>
    <p:sldId id="330" r:id="rId21"/>
    <p:sldId id="331" r:id="rId22"/>
    <p:sldId id="333" r:id="rId23"/>
    <p:sldId id="444" r:id="rId24"/>
    <p:sldId id="336" r:id="rId25"/>
    <p:sldId id="446" r:id="rId26"/>
    <p:sldId id="337" r:id="rId27"/>
    <p:sldId id="447" r:id="rId28"/>
    <p:sldId id="338" r:id="rId29"/>
    <p:sldId id="339" r:id="rId30"/>
    <p:sldId id="340" r:id="rId31"/>
    <p:sldId id="342" r:id="rId32"/>
    <p:sldId id="344" r:id="rId33"/>
    <p:sldId id="345" r:id="rId34"/>
    <p:sldId id="448" r:id="rId35"/>
    <p:sldId id="469" r:id="rId36"/>
    <p:sldId id="4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5"/>
    <p:restoredTop sz="89463"/>
  </p:normalViewPr>
  <p:slideViewPr>
    <p:cSldViewPr snapToGrid="0" snapToObjects="1">
      <p:cViewPr varScale="1">
        <p:scale>
          <a:sx n="108" d="100"/>
          <a:sy n="108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761F0-F700-4A42-9441-323689FAC23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75888-E747-8A49-A556-60D892D2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9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textbooks.org.hk/ditatopic/2457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371857-7890-4A41-B9AC-931C1E7E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6AF410E-0842-274A-80C6-9692B705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A79F504-154C-BA4A-85C4-DBAB1882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EF831A5-475C-9C46-85FF-2DDDB37E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4192694-8AE6-DA44-B5EA-89922A72B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DA97BB6-AB39-1242-AD17-ED7C8B983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11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F724573-E403-884E-A5A2-1FB2AA827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F1BD277-C7DB-3F49-B7E6-352E3EFA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14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E22D428-FAD3-264C-8B66-E4AB4D7F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5F38B050-D131-2A4F-B63E-748C8570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7904C51E-AF33-D945-B611-254BF2220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36520C4-89F5-7942-9112-4980E6F39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1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4EE0E7A-62F3-B048-96FE-7ABC43F7A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37666F4-1966-704E-A670-1E368BA1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22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2DC9191-B057-614C-B73C-C8DD1E0A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602931F0-E54E-D94F-AC43-F10AA444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67E157E4-F568-E349-9930-14692BE77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5384F4DF-9BFB-A541-8B55-C639FACFC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34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731784D-59FB-6546-9ADE-AACB1FD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859495A-6F1E-8743-95E9-C9971CBD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34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07E29AD-D441-474B-BF2A-5F41FDC6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BA8E3C9-59F6-4B4B-BB66-1E74520E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A15DDBF-DAF0-CE4B-96DA-5F5BDE40A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0DD989E8-2F19-294C-9736-C5DB67F5B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37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1F2F384-D52B-CB40-BBDE-597005D2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32AB552-8A1A-F849-B86D-473598C2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44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D59C083-36E9-CD45-86F0-26B20C7C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F51D4D6B-00A7-1148-BF1F-69C13127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3292D460-2FE2-7947-9202-D012DD599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2D2CCDA-DB98-9942-BA98-38A3A1D4A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71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49579AD-270C-6B4C-A4BC-86405384D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707766B-BA0F-A145-A9F1-68179D21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49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2E66540-EA9C-DE49-8A06-71602F2D3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637D6AB9-BD39-F94F-8B60-7180048E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4586B8C8-046E-AC49-82AB-746E35F18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579D1004-7CFF-564E-997E-78627D319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29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5930AA4-E452-0844-B6B1-04709F72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258B49A-B640-3143-8902-96EC4D92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50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8B6F3BE4-76C5-DD49-9BAB-4912EA65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B89B3E3-22EA-4847-989D-D982A5D9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0B57714-358A-7040-8CE6-084BC0421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EAE38A3B-0DF6-9848-A1E7-9E16964A3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86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9382056-5A05-E04B-B75D-7D2A7AED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C66D19F-468F-FB45-B543-7DEA0B40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69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FCB2FDD-E5C9-024F-BA0C-23D2D76C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BB1C23CD-7713-5B43-8D40-9DC18853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80E1A6A9-8607-4D40-B5C1-0D5A9DDDA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2B9EE439-560A-5144-9A20-9FC47BDA5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59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9F3896D-77F3-DC49-9E8C-2A04481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47E9F81-73D8-664E-8C8D-B9604566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70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18AFC0D-6B63-A34C-8270-44A8D033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A5972DD-5523-2B44-9ACA-1AE2FAEC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CAD7A6D-39AE-F54A-A00E-2D43A5E65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A5CD4B48-5736-4E47-B175-DCF540486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33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B69B840-BAA4-AF44-B690-2C5773F9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BE66E2E-B89A-DD45-A263-A687BDFC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72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12780959-E99B-1B44-BCA9-C3232F9D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D0DAE27-AE9B-8A46-AD68-D752C026E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27EEEDEE-F21A-5B4A-9CE7-862A2B138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04E3F5C-31A7-F84C-9FB3-ABF3BC433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55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31176CA-13F6-4544-8536-66FE9D80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51F3D02-4A65-C041-87EA-DEA18FF3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75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282C5C2-CD34-E14C-9EA5-03428A6A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F898653-03D2-1D48-A380-317BCB9E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A9603C32-69AC-A84D-928A-A786527DA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C26B458-103A-4847-B13D-DF807DF55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6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66C8A5-AC2D-6F4C-878D-8B6411BA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B2E0471-9427-1D4F-A232-2E367E44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9317925-054C-CF4A-92B8-E40CD30D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77E2929-800A-5143-88DC-3B6B6D0F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410F906-2331-AA41-8E52-D7347E1B7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5BD65E1-D22E-0A43-B39E-B73AE7ED3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dirty="0">
                <a:hlinkClick r:id="rId3"/>
              </a:rPr>
              <a:t>http://www.opentextbooks.org.hk/ditatopic</a:t>
            </a:r>
            <a:r>
              <a:rPr lang="en-SG">
                <a:hlinkClick r:id="rId3"/>
              </a:rPr>
              <a:t>/24571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862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F1E423D-50E0-2D48-B6C4-F4A64656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171EAE5-6193-8142-B526-CDF332269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76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63AABA36-06C2-EF41-B7EA-0E6BC379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C882A06-0D82-6746-8DCB-66E635E7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F5303C8-F57B-484D-86B4-730AC043C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EC2C2B6C-18BC-2940-AD72-C7431105B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547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962B06B-D1DD-BD4B-9255-3B37FDAC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77D6B9E-8252-D642-98A9-53B6AECB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77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5E6623D-82FE-8B4A-AE6C-8AFDD994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A59FED6A-7FE0-7B42-BCBE-E8D00A04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133D8CE8-8F1E-4B4B-819D-02843B360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361038A8-AC00-934C-9CB1-CD44563C4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735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83358CC-39EE-1D4E-92E4-133C92565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42C6110-C8FC-4049-9C8B-59A91CC2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78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5A06DDB5-81D1-884C-9F74-99AA13F8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949B13F-EFCC-954F-8130-F9975566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FB1FBC4A-6EA2-1840-8C98-1A08EA241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083C48FF-3789-B441-BDF2-99FFD9AEF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639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3B6DE00-B4B3-E64F-910C-3FDA175C2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A966EB7-E18D-484B-B2C5-79DFD7F53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79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7A30188F-35AB-FD45-8486-3AD0F212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30F67EC3-476A-3440-8DE5-6E89C761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F19F9B97-192C-C440-B468-67F5805A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B006DDA-7C9A-1C40-A0FF-7EBEE901F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653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4A0CC5E-777C-B043-BE67-E84D7EF5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C4CA484-9E96-E44F-BAF9-3CD1037D3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81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B704941-6B7D-0744-8A9F-9340EA62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D9B38D03-C3F8-F249-9E6D-A20591F8E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CB4EA36F-D7F8-8747-8C25-CC27061CD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1B64221F-C386-AE44-9FD7-645F3DB24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551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6CA9D75-91B2-C846-8685-040A6C7D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DA124BE-3183-584E-A201-628C0B42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83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41B8677A-D44E-AD49-B012-8D705785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7F37B645-6C18-B94C-B12D-7B67DFDAB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5C5ADE5-CAA7-5847-94EE-37E208267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33595022-F24A-2C43-9078-FF8FBB797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554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3AF6000-E445-8949-884E-FC1689AA0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EF72735-2732-9B46-9494-E5491502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84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3335ADBC-07BA-0C4A-BD0B-EEB3C769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FB986BB5-8074-6843-BD45-C48D61F7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0A6C0554-ED8A-4745-9337-5C38059F8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957D7426-63F0-CB42-A98E-FB3ED642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73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50B2037-B04F-D144-9DCD-C906937C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4673EE2-AD47-5D41-9210-EE7DB37EF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27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B37A767-E6DA-F549-BDB6-5E52A5BF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3B83643-45BB-9647-B33C-3C10AB5C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28484B9-0116-3B45-A3CC-F8681910B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3175302-5707-C24F-B537-1B391C319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46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E39EB484-35CC-F848-8956-DC163AAE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F0278B05-58DE-8F48-82E4-E27A8538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35</a:t>
            </a:r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43416392-2FF5-9744-BE9D-AC87CC6DD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4341" name="Rectangle 1029">
            <a:extLst>
              <a:ext uri="{FF2B5EF4-FFF2-40B4-BE49-F238E27FC236}">
                <a16:creationId xmlns:a16="http://schemas.microsoft.com/office/drawing/2014/main" id="{BE2D5934-8400-3840-B71A-527B6E45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4342" name="Rectangle 1030">
            <a:extLst>
              <a:ext uri="{FF2B5EF4-FFF2-40B4-BE49-F238E27FC236}">
                <a16:creationId xmlns:a16="http://schemas.microsoft.com/office/drawing/2014/main" id="{A747BB7A-5F08-0F4D-B8C9-F7B6D4036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343" name="Rectangle 1031">
            <a:extLst>
              <a:ext uri="{FF2B5EF4-FFF2-40B4-BE49-F238E27FC236}">
                <a16:creationId xmlns:a16="http://schemas.microsoft.com/office/drawing/2014/main" id="{CB2BBFB4-8C10-AA4D-802B-797F10921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24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245373E-646A-C44E-84A2-194046F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152F74-ADD7-0F47-8F57-65A3410FC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00F9C2F-5C6E-0E45-8369-A08F8CE8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8779B0A7-83E8-CA44-B5D3-E9643D99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3CC6D1A-0927-CF47-89E9-ABA6B0D28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F8286E8F-4CB8-1E48-9DBF-30BD153D8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93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B7B927-9389-7545-B471-60E8E929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7D84DFA-813F-434E-8D75-893BE789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1C5AC54-E6C8-7F40-BE3E-CB2FAA98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7B1841D-AEF3-6C48-BF9B-45A731920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774C52EB-E68D-114F-B862-33DEB3621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057AA7CF-EA9C-4C4B-9BFA-C001A58DC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63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CFE11BD-22A3-E345-A5D8-D7118EBA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480FBBA-8A1D-4346-ABC0-4D6A2D52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36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D595B64-2C91-4F43-AA5A-419BE0A9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1B4AC86-CAC1-254F-9404-3A06F0A3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7D137E89-9FD9-0D4C-9F77-045413AD8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DB8FD9E6-FBDC-F544-ACE3-0F9DAFED8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60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B0DF97-D0AE-BA42-B010-45A91CBA3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701216E-A9E8-2F4E-A8CF-0BCD0029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45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C82AB9E-093F-3845-9FDC-83F2A21D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0EC47E7-EAD1-E048-AC69-BD57A0E2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AB26BBA3-0F46-7E44-88FA-F72177927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8D233357-6B67-DD4F-848B-9D4FA9F8B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96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A968EA7-088F-7543-9A9A-DC38AFEA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DE57F42-AF77-3E40-9660-9A93ED25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Century Gothic" panose="020B0502020202020204" pitchFamily="34" charset="0"/>
              </a:rPr>
              <a:t>12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FF008F94-29A8-F84C-8600-341A2D6A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BCDC8FA-F2DA-2B4C-BBB2-C0345643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07D6A7FF-B083-9F4F-8AB0-69171D002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1185EA51-333D-2747-ADA7-09384AD42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4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E8A6-59EE-C549-8BA0-C0E13E4D35B4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0AA4-4B01-5C48-8AE4-8ACFF5CD29CF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C588-B3E4-6748-ACFC-EA39496AB05C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118A-19C0-0847-B37F-E05234CF1F3A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48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8C21-451A-DD43-BD3E-889720743F28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65A-4D3F-7148-9764-BC0A441AB773}" type="datetime1">
              <a:rPr lang="en-SG" smtClean="0"/>
              <a:t>24/9/23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8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5168-BC4F-5B45-976F-12FA278C9682}" type="datetime1">
              <a:rPr lang="en-SG" smtClean="0"/>
              <a:t>24/9/23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FFC8-5FD8-F548-B2BA-FB9B1BCC265C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8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B5E041-ADAA-E24D-8F90-8EB0530917E5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7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/>
          <a:p>
            <a:pPr lvl="0"/>
            <a:endParaRPr lang="en-SG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D00313D-FBDD-394C-A5C1-3FD88D9C0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Pearson Education, Inc. &amp; ©Y.E.Riyanto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BA7BC44-5749-1E46-A025-83088E6F3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807C182-EB2D-0642-850B-8B04BCEDD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3E714-ADD4-224B-A8D9-557BDBAEE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FF4D-EB4B-7044-9702-E89D4F0E2F7B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C7AD-9E75-A648-BAD6-A9205AABE878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A1C6-D654-664C-8D80-285A9233F92F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070-F7F3-8547-A75C-0828D7CDBAB3}" type="datetime1">
              <a:rPr lang="en-SG" smtClean="0"/>
              <a:t>24/9/23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9D4A-6E57-234D-9603-D46399302596}" type="datetime1">
              <a:rPr lang="en-SG" smtClean="0"/>
              <a:t>24/9/23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D82-7EF5-9747-A39B-D8D4ED6E0C0F}" type="datetime1">
              <a:rPr lang="en-SG" smtClean="0"/>
              <a:t>24/9/23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AD95-263F-7D4E-AC3D-E32B6E098DEF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2392-81A8-BB4A-8782-131CD6BEED32}" type="datetime1">
              <a:rPr lang="en-SG" smtClean="0"/>
              <a:t>24/9/23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9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52E7-AA77-EF42-A6B3-7A7AB90B301A}" type="datetime1">
              <a:rPr lang="en-SG" smtClean="0"/>
              <a:t>24/9/23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anyang_Technological_University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C5D-B653-2E4C-A89F-BECB49FA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Principles of Microeconomics</a:t>
            </a:r>
            <a:br>
              <a:rPr lang="en-US" dirty="0"/>
            </a:br>
            <a:r>
              <a:rPr lang="en-US" sz="2800"/>
              <a:t>Session 6: </a:t>
            </a:r>
            <a:r>
              <a:rPr lang="en-US" sz="2800" dirty="0"/>
              <a:t>Pasar</a:t>
            </a:r>
            <a:br>
              <a:rPr lang="en-US" sz="2800" dirty="0"/>
            </a:br>
            <a:r>
              <a:rPr lang="en-US" sz="2800" dirty="0"/>
              <a:t>(The Market)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2941-AD5B-BB49-AA2B-C2C9D617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Associate </a:t>
            </a:r>
            <a:r>
              <a:rPr lang="en-US" dirty="0"/>
              <a:t>Professor Jonathan Tan</a:t>
            </a:r>
          </a:p>
          <a:p>
            <a:r>
              <a:rPr lang="en-US" i="1" dirty="0" err="1"/>
              <a:t>j.tan@ntu.edu.sg</a:t>
            </a:r>
            <a:endParaRPr lang="en-US" i="1" dirty="0"/>
          </a:p>
        </p:txBody>
      </p:sp>
      <p:pic>
        <p:nvPicPr>
          <p:cNvPr id="4" name="Picture 3" descr="File:Nanyang Technological University.svg - Wikipedia">
            <a:extLst>
              <a:ext uri="{FF2B5EF4-FFF2-40B4-BE49-F238E27FC236}">
                <a16:creationId xmlns:a16="http://schemas.microsoft.com/office/drawing/2014/main" id="{ECBC070E-0449-E540-BA98-8866A85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0757" y="3015796"/>
            <a:ext cx="2309608" cy="82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AEB57-CD6E-1E4D-8A25-BAE240CA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29870" cy="25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3D6-4C24-554F-ABFF-05377471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Demand</a:t>
            </a:r>
          </a:p>
        </p:txBody>
      </p:sp>
      <p:grpSp>
        <p:nvGrpSpPr>
          <p:cNvPr id="5" name="Group 2101">
            <a:extLst>
              <a:ext uri="{FF2B5EF4-FFF2-40B4-BE49-F238E27FC236}">
                <a16:creationId xmlns:a16="http://schemas.microsoft.com/office/drawing/2014/main" id="{E5C434CC-0AA7-A946-B010-1670F4E0C201}"/>
              </a:ext>
            </a:extLst>
          </p:cNvPr>
          <p:cNvGrpSpPr>
            <a:grpSpLocks/>
          </p:cNvGrpSpPr>
          <p:nvPr/>
        </p:nvGrpSpPr>
        <p:grpSpPr bwMode="auto">
          <a:xfrm>
            <a:off x="5172946" y="1951592"/>
            <a:ext cx="2832100" cy="3441700"/>
            <a:chOff x="3483" y="1012"/>
            <a:chExt cx="1784" cy="2168"/>
          </a:xfrm>
        </p:grpSpPr>
        <p:sp>
          <p:nvSpPr>
            <p:cNvPr id="6" name="Freeform 2054">
              <a:extLst>
                <a:ext uri="{FF2B5EF4-FFF2-40B4-BE49-F238E27FC236}">
                  <a16:creationId xmlns:a16="http://schemas.microsoft.com/office/drawing/2014/main" id="{C0F47CD0-BE85-BA4A-BC5D-ABFE8CC6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" y="1355"/>
              <a:ext cx="1633" cy="1825"/>
            </a:xfrm>
            <a:custGeom>
              <a:avLst/>
              <a:gdLst>
                <a:gd name="T0" fmla="*/ 0 w 1633"/>
                <a:gd name="T1" fmla="*/ 0 h 1825"/>
                <a:gd name="T2" fmla="*/ 314 w 1633"/>
                <a:gd name="T3" fmla="*/ 485 h 1825"/>
                <a:gd name="T4" fmla="*/ 682 w 1633"/>
                <a:gd name="T5" fmla="*/ 994 h 1825"/>
                <a:gd name="T6" fmla="*/ 1176 w 1633"/>
                <a:gd name="T7" fmla="*/ 1530 h 1825"/>
                <a:gd name="T8" fmla="*/ 1417 w 1633"/>
                <a:gd name="T9" fmla="*/ 1731 h 1825"/>
                <a:gd name="T10" fmla="*/ 1632 w 1633"/>
                <a:gd name="T11" fmla="*/ 1824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3"/>
                <a:gd name="T19" fmla="*/ 0 h 1825"/>
                <a:gd name="T20" fmla="*/ 1633 w 1633"/>
                <a:gd name="T21" fmla="*/ 1825 h 18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3" h="1825">
                  <a:moveTo>
                    <a:pt x="0" y="0"/>
                  </a:moveTo>
                  <a:lnTo>
                    <a:pt x="314" y="485"/>
                  </a:lnTo>
                  <a:lnTo>
                    <a:pt x="682" y="994"/>
                  </a:lnTo>
                  <a:lnTo>
                    <a:pt x="1176" y="1530"/>
                  </a:lnTo>
                  <a:lnTo>
                    <a:pt x="1417" y="1731"/>
                  </a:lnTo>
                  <a:lnTo>
                    <a:pt x="1632" y="1824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2066">
              <a:extLst>
                <a:ext uri="{FF2B5EF4-FFF2-40B4-BE49-F238E27FC236}">
                  <a16:creationId xmlns:a16="http://schemas.microsoft.com/office/drawing/2014/main" id="{3E745ED5-314D-E843-A037-B3C9034AB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012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</a:t>
              </a:r>
            </a:p>
          </p:txBody>
        </p:sp>
      </p:grpSp>
      <p:grpSp>
        <p:nvGrpSpPr>
          <p:cNvPr id="8" name="Group 2095">
            <a:extLst>
              <a:ext uri="{FF2B5EF4-FFF2-40B4-BE49-F238E27FC236}">
                <a16:creationId xmlns:a16="http://schemas.microsoft.com/office/drawing/2014/main" id="{010C9DAF-8994-9D44-8ADF-1573EE6FA343}"/>
              </a:ext>
            </a:extLst>
          </p:cNvPr>
          <p:cNvGrpSpPr>
            <a:grpSpLocks/>
          </p:cNvGrpSpPr>
          <p:nvPr/>
        </p:nvGrpSpPr>
        <p:grpSpPr bwMode="auto">
          <a:xfrm>
            <a:off x="4188697" y="2127805"/>
            <a:ext cx="4230688" cy="4527550"/>
            <a:chOff x="2863" y="1123"/>
            <a:chExt cx="2665" cy="2852"/>
          </a:xfrm>
        </p:grpSpPr>
        <p:sp>
          <p:nvSpPr>
            <p:cNvPr id="9" name="Line 2057">
              <a:extLst>
                <a:ext uri="{FF2B5EF4-FFF2-40B4-BE49-F238E27FC236}">
                  <a16:creationId xmlns:a16="http://schemas.microsoft.com/office/drawing/2014/main" id="{8C743557-7E95-CA48-B432-CF9DEA87F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79"/>
              <a:ext cx="0" cy="25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58">
              <a:extLst>
                <a:ext uri="{FF2B5EF4-FFF2-40B4-BE49-F238E27FC236}">
                  <a16:creationId xmlns:a16="http://schemas.microsoft.com/office/drawing/2014/main" id="{72CAA776-B9E2-3940-B837-677FD0EB7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3" y="3720"/>
              <a:ext cx="23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59">
              <a:extLst>
                <a:ext uri="{FF2B5EF4-FFF2-40B4-BE49-F238E27FC236}">
                  <a16:creationId xmlns:a16="http://schemas.microsoft.com/office/drawing/2014/main" id="{A2DB7DB5-E85E-DC4E-B479-817B6B75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1123"/>
              <a:ext cx="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</a:p>
          </p:txBody>
        </p:sp>
        <p:sp>
          <p:nvSpPr>
            <p:cNvPr id="12" name="Rectangle 2060">
              <a:extLst>
                <a:ext uri="{FF2B5EF4-FFF2-40B4-BE49-F238E27FC236}">
                  <a16:creationId xmlns:a16="http://schemas.microsoft.com/office/drawing/2014/main" id="{D06E8243-FD84-E048-B87A-D7FD329F2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725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</a:p>
          </p:txBody>
        </p:sp>
      </p:grpSp>
      <p:grpSp>
        <p:nvGrpSpPr>
          <p:cNvPr id="13" name="Group 2105">
            <a:extLst>
              <a:ext uri="{FF2B5EF4-FFF2-40B4-BE49-F238E27FC236}">
                <a16:creationId xmlns:a16="http://schemas.microsoft.com/office/drawing/2014/main" id="{A49EB871-6B0F-4F42-9126-A4701126E5F8}"/>
              </a:ext>
            </a:extLst>
          </p:cNvPr>
          <p:cNvGrpSpPr>
            <a:grpSpLocks/>
          </p:cNvGrpSpPr>
          <p:nvPr/>
        </p:nvGrpSpPr>
        <p:grpSpPr bwMode="auto">
          <a:xfrm>
            <a:off x="6142908" y="2208767"/>
            <a:ext cx="2103438" cy="2813050"/>
            <a:chOff x="4094" y="1174"/>
            <a:chExt cx="1325" cy="1772"/>
          </a:xfrm>
        </p:grpSpPr>
        <p:sp>
          <p:nvSpPr>
            <p:cNvPr id="14" name="Freeform 2053">
              <a:extLst>
                <a:ext uri="{FF2B5EF4-FFF2-40B4-BE49-F238E27FC236}">
                  <a16:creationId xmlns:a16="http://schemas.microsoft.com/office/drawing/2014/main" id="{AADD6212-991C-1F46-8F80-6CB08F90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469"/>
              <a:ext cx="1177" cy="1477"/>
            </a:xfrm>
            <a:custGeom>
              <a:avLst/>
              <a:gdLst>
                <a:gd name="T0" fmla="*/ 0 w 1393"/>
                <a:gd name="T1" fmla="*/ 0 h 1681"/>
                <a:gd name="T2" fmla="*/ 9 w 1393"/>
                <a:gd name="T3" fmla="*/ 33 h 1681"/>
                <a:gd name="T4" fmla="*/ 20 w 1393"/>
                <a:gd name="T5" fmla="*/ 69 h 1681"/>
                <a:gd name="T6" fmla="*/ 35 w 1393"/>
                <a:gd name="T7" fmla="*/ 105 h 1681"/>
                <a:gd name="T8" fmla="*/ 41 w 1393"/>
                <a:gd name="T9" fmla="*/ 120 h 1681"/>
                <a:gd name="T10" fmla="*/ 48 w 1393"/>
                <a:gd name="T11" fmla="*/ 127 h 16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3"/>
                <a:gd name="T19" fmla="*/ 0 h 1681"/>
                <a:gd name="T20" fmla="*/ 1393 w 1393"/>
                <a:gd name="T21" fmla="*/ 1681 h 16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3" h="1681">
                  <a:moveTo>
                    <a:pt x="0" y="0"/>
                  </a:moveTo>
                  <a:lnTo>
                    <a:pt x="268" y="447"/>
                  </a:lnTo>
                  <a:lnTo>
                    <a:pt x="581" y="915"/>
                  </a:lnTo>
                  <a:lnTo>
                    <a:pt x="1003" y="1409"/>
                  </a:lnTo>
                  <a:lnTo>
                    <a:pt x="1208" y="1594"/>
                  </a:lnTo>
                  <a:lnTo>
                    <a:pt x="1392" y="1680"/>
                  </a:lnTo>
                </a:path>
              </a:pathLst>
            </a:custGeom>
            <a:noFill/>
            <a:ln w="508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2067">
              <a:extLst>
                <a:ext uri="{FF2B5EF4-FFF2-40B4-BE49-F238E27FC236}">
                  <a16:creationId xmlns:a16="http://schemas.microsoft.com/office/drawing/2014/main" id="{FC52217D-CA54-294C-98DE-9151515D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1174"/>
              <a:ext cx="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D’</a:t>
              </a:r>
            </a:p>
          </p:txBody>
        </p:sp>
      </p:grpSp>
      <p:grpSp>
        <p:nvGrpSpPr>
          <p:cNvPr id="16" name="Group 2104">
            <a:extLst>
              <a:ext uri="{FF2B5EF4-FFF2-40B4-BE49-F238E27FC236}">
                <a16:creationId xmlns:a16="http://schemas.microsoft.com/office/drawing/2014/main" id="{CA2241F0-7216-6A47-8326-AB242C28F982}"/>
              </a:ext>
            </a:extLst>
          </p:cNvPr>
          <p:cNvGrpSpPr>
            <a:grpSpLocks/>
          </p:cNvGrpSpPr>
          <p:nvPr/>
        </p:nvGrpSpPr>
        <p:grpSpPr bwMode="auto">
          <a:xfrm>
            <a:off x="3969621" y="2883456"/>
            <a:ext cx="3740149" cy="3767137"/>
            <a:chOff x="2725" y="1599"/>
            <a:chExt cx="2356" cy="2373"/>
          </a:xfrm>
        </p:grpSpPr>
        <p:grpSp>
          <p:nvGrpSpPr>
            <p:cNvPr id="17" name="Group 2103">
              <a:extLst>
                <a:ext uri="{FF2B5EF4-FFF2-40B4-BE49-F238E27FC236}">
                  <a16:creationId xmlns:a16="http://schemas.microsoft.com/office/drawing/2014/main" id="{3463F55F-B4F9-564F-A14E-84C8D72DD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5" y="1599"/>
              <a:ext cx="1813" cy="2366"/>
              <a:chOff x="2725" y="1599"/>
              <a:chExt cx="1813" cy="2366"/>
            </a:xfrm>
          </p:grpSpPr>
          <p:sp>
            <p:nvSpPr>
              <p:cNvPr id="25" name="Line 2052">
                <a:extLst>
                  <a:ext uri="{FF2B5EF4-FFF2-40B4-BE49-F238E27FC236}">
                    <a16:creationId xmlns:a16="http://schemas.microsoft.com/office/drawing/2014/main" id="{69F9BC6C-015E-9A44-9EA9-3D0DD1429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9" y="1750"/>
                <a:ext cx="797" cy="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062">
                <a:extLst>
                  <a:ext uri="{FF2B5EF4-FFF2-40B4-BE49-F238E27FC236}">
                    <a16:creationId xmlns:a16="http://schemas.microsoft.com/office/drawing/2014/main" id="{83C328D5-AFBD-D34D-8001-AD86A1539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3715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i="1">
                    <a:latin typeface="Century Gothic" panose="020B0502020202020204" pitchFamily="34" charset="0"/>
                  </a:rPr>
                  <a:t>Q</a:t>
                </a:r>
                <a:r>
                  <a:rPr lang="en-US" altLang="en-US" sz="2000" i="1" baseline="-2500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27" name="Rectangle 2069">
                <a:extLst>
                  <a:ext uri="{FF2B5EF4-FFF2-40B4-BE49-F238E27FC236}">
                    <a16:creationId xmlns:a16="http://schemas.microsoft.com/office/drawing/2014/main" id="{D420568A-F066-2F43-926C-43550FC7E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599"/>
                <a:ext cx="2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i="1">
                    <a:latin typeface="Century Gothic" panose="020B0502020202020204" pitchFamily="34" charset="0"/>
                  </a:rPr>
                  <a:t>P</a:t>
                </a:r>
                <a:r>
                  <a:rPr lang="en-US" altLang="en-US" sz="2000" i="1" baseline="-25000">
                    <a:latin typeface="Century Gothic" panose="020B0502020202020204" pitchFamily="34" charset="0"/>
                  </a:rPr>
                  <a:t>2</a:t>
                </a:r>
              </a:p>
            </p:txBody>
          </p:sp>
          <p:sp>
            <p:nvSpPr>
              <p:cNvPr id="28" name="Oval 2073">
                <a:extLst>
                  <a:ext uri="{FF2B5EF4-FFF2-40B4-BE49-F238E27FC236}">
                    <a16:creationId xmlns:a16="http://schemas.microsoft.com/office/drawing/2014/main" id="{2DC27C46-53F3-214C-99C2-A3115EF3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8" y="1736"/>
                <a:ext cx="64" cy="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SG" altLang="en-US">
                  <a:solidFill>
                    <a:srgbClr val="8D7DFF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" name="Line 2074">
                <a:extLst>
                  <a:ext uri="{FF2B5EF4-FFF2-40B4-BE49-F238E27FC236}">
                    <a16:creationId xmlns:a16="http://schemas.microsoft.com/office/drawing/2014/main" id="{58004000-58E8-284F-8526-349345B91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6" y="1825"/>
                <a:ext cx="0" cy="19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075">
                <a:extLst>
                  <a:ext uri="{FF2B5EF4-FFF2-40B4-BE49-F238E27FC236}">
                    <a16:creationId xmlns:a16="http://schemas.microsoft.com/office/drawing/2014/main" id="{7815FF73-5738-4040-A26B-971328392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" y="3715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i="1">
                    <a:latin typeface="Century Gothic" panose="020B0502020202020204" pitchFamily="34" charset="0"/>
                  </a:rPr>
                  <a:t>Q</a:t>
                </a:r>
                <a:r>
                  <a:rPr lang="en-US" altLang="en-US" sz="2000" i="1" baseline="-25000"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31" name="Rectangle 2061">
                <a:extLst>
                  <a:ext uri="{FF2B5EF4-FFF2-40B4-BE49-F238E27FC236}">
                    <a16:creationId xmlns:a16="http://schemas.microsoft.com/office/drawing/2014/main" id="{EFDE2D4D-BFAB-A743-BF82-62D2155D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2271"/>
                <a:ext cx="2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i="1">
                    <a:latin typeface="Century Gothic" panose="020B0502020202020204" pitchFamily="34" charset="0"/>
                  </a:rPr>
                  <a:t>P</a:t>
                </a:r>
                <a:r>
                  <a:rPr lang="en-US" altLang="en-US" sz="2000" i="1" baseline="-2500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32" name="Line 2063">
                <a:extLst>
                  <a:ext uri="{FF2B5EF4-FFF2-40B4-BE49-F238E27FC236}">
                    <a16:creationId xmlns:a16="http://schemas.microsoft.com/office/drawing/2014/main" id="{95964A0C-D38A-0F4F-AB8A-7F7A1405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11"/>
                <a:ext cx="1206" cy="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064">
                <a:extLst>
                  <a:ext uri="{FF2B5EF4-FFF2-40B4-BE49-F238E27FC236}">
                    <a16:creationId xmlns:a16="http://schemas.microsoft.com/office/drawing/2014/main" id="{88C0517E-12CE-D040-9268-656748CA0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2449"/>
                <a:ext cx="0" cy="12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2065">
                <a:extLst>
                  <a:ext uri="{FF2B5EF4-FFF2-40B4-BE49-F238E27FC236}">
                    <a16:creationId xmlns:a16="http://schemas.microsoft.com/office/drawing/2014/main" id="{3F830A32-F3E9-B948-86CB-0AE12F9A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" y="2437"/>
                <a:ext cx="81" cy="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SG" altLang="en-US">
                  <a:solidFill>
                    <a:srgbClr val="8D7DFF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8" name="Oval 2068">
              <a:extLst>
                <a:ext uri="{FF2B5EF4-FFF2-40B4-BE49-F238E27FC236}">
                  <a16:creationId xmlns:a16="http://schemas.microsoft.com/office/drawing/2014/main" id="{47AE2BF2-D406-E04D-8A3B-8EC176E53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740"/>
              <a:ext cx="65" cy="6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9" name="Rectangle 2070">
              <a:extLst>
                <a:ext uri="{FF2B5EF4-FFF2-40B4-BE49-F238E27FC236}">
                  <a16:creationId xmlns:a16="http://schemas.microsoft.com/office/drawing/2014/main" id="{410F21C6-FCEA-DB40-9D51-968DEFEB2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" y="3722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0" name="Line 2071">
              <a:extLst>
                <a:ext uri="{FF2B5EF4-FFF2-40B4-BE49-F238E27FC236}">
                  <a16:creationId xmlns:a16="http://schemas.microsoft.com/office/drawing/2014/main" id="{FE4C043C-9BA7-5943-97D0-C5949822C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56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72">
              <a:extLst>
                <a:ext uri="{FF2B5EF4-FFF2-40B4-BE49-F238E27FC236}">
                  <a16:creationId xmlns:a16="http://schemas.microsoft.com/office/drawing/2014/main" id="{E19A2647-922D-9B40-A9BB-DDFB03DF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2404"/>
              <a:ext cx="65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2" name="Line 2076">
              <a:extLst>
                <a:ext uri="{FF2B5EF4-FFF2-40B4-BE49-F238E27FC236}">
                  <a16:creationId xmlns:a16="http://schemas.microsoft.com/office/drawing/2014/main" id="{6CC2FBCC-0A1A-9847-BD57-F626A56B8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1757"/>
              <a:ext cx="3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77">
              <a:extLst>
                <a:ext uri="{FF2B5EF4-FFF2-40B4-BE49-F238E27FC236}">
                  <a16:creationId xmlns:a16="http://schemas.microsoft.com/office/drawing/2014/main" id="{67A970B8-85C2-F942-9343-39F07236A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2429"/>
              <a:ext cx="4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79">
              <a:extLst>
                <a:ext uri="{FF2B5EF4-FFF2-40B4-BE49-F238E27FC236}">
                  <a16:creationId xmlns:a16="http://schemas.microsoft.com/office/drawing/2014/main" id="{5D22A5D6-D1B8-4945-8D05-E4E1A1235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1820"/>
              <a:ext cx="0" cy="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Rectangle 2099">
            <a:extLst>
              <a:ext uri="{FF2B5EF4-FFF2-40B4-BE49-F238E27FC236}">
                <a16:creationId xmlns:a16="http://schemas.microsoft.com/office/drawing/2014/main" id="{CB66C939-3E4B-744C-805D-246CAF2525F5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146855"/>
            <a:ext cx="35798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/>
              <a:t>Income Increases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 sz="2100"/>
              <a:t>Purchased Q0, at P2 and  Q1 at P1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 sz="2100"/>
              <a:t>Now purchased Q1 at P2 and Q2 at P1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 sz="2100"/>
              <a:t>Same for all prices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 sz="2100"/>
              <a:t>Demand Curve shifts right</a:t>
            </a:r>
          </a:p>
        </p:txBody>
      </p:sp>
      <p:sp>
        <p:nvSpPr>
          <p:cNvPr id="36" name="Slide Number Placeholder 7">
            <a:extLst>
              <a:ext uri="{FF2B5EF4-FFF2-40B4-BE49-F238E27FC236}">
                <a16:creationId xmlns:a16="http://schemas.microsoft.com/office/drawing/2014/main" id="{52408613-D41D-B74C-B8AB-5C61A7B9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0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741347F-9150-5A4A-AA6B-B813F3759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Demand Curve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1D2B6954-75ED-8643-ADD5-D23AAF644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Changes in quantity demanded</a:t>
            </a:r>
          </a:p>
          <a:p>
            <a:pPr lvl="1" eaLnBrk="1" hangingPunct="1"/>
            <a:r>
              <a:rPr lang="en-US" altLang="en-US"/>
              <a:t>Movements along the demand curve caused by a change in price.</a:t>
            </a:r>
          </a:p>
          <a:p>
            <a:pPr eaLnBrk="1" hangingPunct="1"/>
            <a:r>
              <a:rPr lang="en-US" altLang="en-US"/>
              <a:t>Changes in demand </a:t>
            </a:r>
          </a:p>
          <a:p>
            <a:pPr lvl="1" eaLnBrk="1" hangingPunct="1"/>
            <a:r>
              <a:rPr lang="en-US" altLang="en-US"/>
              <a:t>A shift of the entire demand curve caused by something other than price.</a:t>
            </a:r>
          </a:p>
          <a:p>
            <a:pPr lvl="2" eaLnBrk="1" hangingPunct="1"/>
            <a:r>
              <a:rPr lang="en-US" altLang="en-US"/>
              <a:t>Income</a:t>
            </a:r>
          </a:p>
          <a:p>
            <a:pPr lvl="2" eaLnBrk="1" hangingPunct="1"/>
            <a:r>
              <a:rPr lang="en-US" altLang="en-US"/>
              <a:t>Preferences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CEE8F4C-5A8D-6646-9DA4-FB81E99C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335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5D313666-4B8A-6943-822F-BB9884F8B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Market Mechanism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4040BB64-1201-1E46-A49C-64A8968E1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310410"/>
            <a:ext cx="9711566" cy="4114800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The </a:t>
            </a:r>
            <a:r>
              <a:rPr lang="en-US" altLang="en-US" sz="2500" dirty="0">
                <a:solidFill>
                  <a:srgbClr val="8D7DFF"/>
                </a:solidFill>
              </a:rPr>
              <a:t>market mechanism</a:t>
            </a:r>
            <a:r>
              <a:rPr lang="en-US" altLang="en-US" sz="2500" dirty="0"/>
              <a:t> is the tendency in a free-market for price to change whenever there is shortage or surplus until the market clears (no more shortage or surplus </a:t>
            </a:r>
            <a:r>
              <a:rPr lang="en-US" altLang="en-US" sz="2500" dirty="0">
                <a:sym typeface="Wingdings" pitchFamily="2" charset="2"/>
              </a:rPr>
              <a:t> in equilibrium</a:t>
            </a:r>
            <a:endParaRPr lang="en-US" altLang="en-US" sz="2500" dirty="0"/>
          </a:p>
          <a:p>
            <a:pPr eaLnBrk="1" hangingPunct="1"/>
            <a:endParaRPr lang="en-US" altLang="en-US" sz="800" dirty="0"/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500" dirty="0"/>
              <a:t>Markets clear when quantity demanded equals quantity supplied at the prevailing price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500" dirty="0">
                <a:solidFill>
                  <a:srgbClr val="8D7DFF"/>
                </a:solidFill>
              </a:rPr>
              <a:t>Market Clearing price</a:t>
            </a:r>
            <a:r>
              <a:rPr lang="en-US" altLang="en-US" sz="2500" dirty="0"/>
              <a:t> – price at which markets clear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F89996D-3EB8-B04E-AEB8-60DC9C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51">
            <a:extLst>
              <a:ext uri="{FF2B5EF4-FFF2-40B4-BE49-F238E27FC236}">
                <a16:creationId xmlns:a16="http://schemas.microsoft.com/office/drawing/2014/main" id="{E7B03152-E73C-444F-AC96-DF5B18AE0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Market Mechanism</a:t>
            </a:r>
          </a:p>
        </p:txBody>
      </p:sp>
      <p:grpSp>
        <p:nvGrpSpPr>
          <p:cNvPr id="2" name="Group 1052">
            <a:extLst>
              <a:ext uri="{FF2B5EF4-FFF2-40B4-BE49-F238E27FC236}">
                <a16:creationId xmlns:a16="http://schemas.microsoft.com/office/drawing/2014/main" id="{7A39D76D-4674-774D-A8B9-880AC2ECD0CE}"/>
              </a:ext>
            </a:extLst>
          </p:cNvPr>
          <p:cNvGrpSpPr>
            <a:grpSpLocks/>
          </p:cNvGrpSpPr>
          <p:nvPr/>
        </p:nvGrpSpPr>
        <p:grpSpPr bwMode="auto">
          <a:xfrm>
            <a:off x="2725021" y="2166938"/>
            <a:ext cx="3409951" cy="3662362"/>
            <a:chOff x="1780" y="1019"/>
            <a:chExt cx="2148" cy="2307"/>
          </a:xfrm>
        </p:grpSpPr>
        <p:sp>
          <p:nvSpPr>
            <p:cNvPr id="26645" name="Freeform 1033">
              <a:extLst>
                <a:ext uri="{FF2B5EF4-FFF2-40B4-BE49-F238E27FC236}">
                  <a16:creationId xmlns:a16="http://schemas.microsoft.com/office/drawing/2014/main" id="{08052006-C810-4741-A835-69A4BB2A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" y="1019"/>
              <a:ext cx="1873" cy="2209"/>
            </a:xfrm>
            <a:custGeom>
              <a:avLst/>
              <a:gdLst>
                <a:gd name="T0" fmla="*/ 0 w 1873"/>
                <a:gd name="T1" fmla="*/ 0 h 2209"/>
                <a:gd name="T2" fmla="*/ 360 w 1873"/>
                <a:gd name="T3" fmla="*/ 587 h 2209"/>
                <a:gd name="T4" fmla="*/ 782 w 1873"/>
                <a:gd name="T5" fmla="*/ 1203 h 2209"/>
                <a:gd name="T6" fmla="*/ 1349 w 1873"/>
                <a:gd name="T7" fmla="*/ 1852 h 2209"/>
                <a:gd name="T8" fmla="*/ 1625 w 1873"/>
                <a:gd name="T9" fmla="*/ 2095 h 2209"/>
                <a:gd name="T10" fmla="*/ 1872 w 1873"/>
                <a:gd name="T11" fmla="*/ 2208 h 2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2209"/>
                <a:gd name="T20" fmla="*/ 1873 w 1873"/>
                <a:gd name="T21" fmla="*/ 2209 h 2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2209">
                  <a:moveTo>
                    <a:pt x="0" y="0"/>
                  </a:moveTo>
                  <a:lnTo>
                    <a:pt x="360" y="587"/>
                  </a:lnTo>
                  <a:lnTo>
                    <a:pt x="782" y="1203"/>
                  </a:lnTo>
                  <a:lnTo>
                    <a:pt x="1349" y="1852"/>
                  </a:lnTo>
                  <a:lnTo>
                    <a:pt x="1625" y="2095"/>
                  </a:lnTo>
                  <a:lnTo>
                    <a:pt x="1872" y="2208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Rectangle 1034">
              <a:extLst>
                <a:ext uri="{FF2B5EF4-FFF2-40B4-BE49-F238E27FC236}">
                  <a16:creationId xmlns:a16="http://schemas.microsoft.com/office/drawing/2014/main" id="{346521E9-F929-954C-85CC-64D86DE0F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076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</a:t>
              </a:r>
            </a:p>
          </p:txBody>
        </p:sp>
      </p:grpSp>
      <p:grpSp>
        <p:nvGrpSpPr>
          <p:cNvPr id="3" name="Group 1053">
            <a:extLst>
              <a:ext uri="{FF2B5EF4-FFF2-40B4-BE49-F238E27FC236}">
                <a16:creationId xmlns:a16="http://schemas.microsoft.com/office/drawing/2014/main" id="{BF645AE1-811C-264A-AAB7-D10CDA2A69C6}"/>
              </a:ext>
            </a:extLst>
          </p:cNvPr>
          <p:cNvGrpSpPr>
            <a:grpSpLocks/>
          </p:cNvGrpSpPr>
          <p:nvPr/>
        </p:nvGrpSpPr>
        <p:grpSpPr bwMode="auto">
          <a:xfrm>
            <a:off x="2372595" y="2132014"/>
            <a:ext cx="3638550" cy="3476625"/>
            <a:chOff x="1558" y="997"/>
            <a:chExt cx="2292" cy="2190"/>
          </a:xfrm>
        </p:grpSpPr>
        <p:sp>
          <p:nvSpPr>
            <p:cNvPr id="26643" name="Freeform 1036">
              <a:extLst>
                <a:ext uri="{FF2B5EF4-FFF2-40B4-BE49-F238E27FC236}">
                  <a16:creationId xmlns:a16="http://schemas.microsoft.com/office/drawing/2014/main" id="{47A796DD-9F19-7D40-8638-CE5F9D8E6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1314"/>
              <a:ext cx="2209" cy="1873"/>
            </a:xfrm>
            <a:custGeom>
              <a:avLst/>
              <a:gdLst>
                <a:gd name="T0" fmla="*/ 0 w 2209"/>
                <a:gd name="T1" fmla="*/ 1872 h 1873"/>
                <a:gd name="T2" fmla="*/ 587 w 2209"/>
                <a:gd name="T3" fmla="*/ 1512 h 1873"/>
                <a:gd name="T4" fmla="*/ 1203 w 2209"/>
                <a:gd name="T5" fmla="*/ 1090 h 1873"/>
                <a:gd name="T6" fmla="*/ 1852 w 2209"/>
                <a:gd name="T7" fmla="*/ 523 h 1873"/>
                <a:gd name="T8" fmla="*/ 2095 w 2209"/>
                <a:gd name="T9" fmla="*/ 247 h 1873"/>
                <a:gd name="T10" fmla="*/ 2208 w 2209"/>
                <a:gd name="T11" fmla="*/ 0 h 18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9"/>
                <a:gd name="T19" fmla="*/ 0 h 1873"/>
                <a:gd name="T20" fmla="*/ 2209 w 2209"/>
                <a:gd name="T21" fmla="*/ 1873 h 18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9" h="1873">
                  <a:moveTo>
                    <a:pt x="0" y="1872"/>
                  </a:moveTo>
                  <a:lnTo>
                    <a:pt x="587" y="1512"/>
                  </a:lnTo>
                  <a:lnTo>
                    <a:pt x="1203" y="1090"/>
                  </a:lnTo>
                  <a:lnTo>
                    <a:pt x="1852" y="523"/>
                  </a:lnTo>
                  <a:lnTo>
                    <a:pt x="2095" y="247"/>
                  </a:lnTo>
                  <a:lnTo>
                    <a:pt x="2208" y="0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Rectangle 1037">
              <a:extLst>
                <a:ext uri="{FF2B5EF4-FFF2-40B4-BE49-F238E27FC236}">
                  <a16:creationId xmlns:a16="http://schemas.microsoft.com/office/drawing/2014/main" id="{91120D0B-DA53-244A-8DFE-318CCED07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997"/>
              <a:ext cx="19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sp>
        <p:nvSpPr>
          <p:cNvPr id="98315" name="Rectangle 1035">
            <a:extLst>
              <a:ext uri="{FF2B5EF4-FFF2-40B4-BE49-F238E27FC236}">
                <a16:creationId xmlns:a16="http://schemas.microsoft.com/office/drawing/2014/main" id="{DD41DEFE-4AF0-8B48-B240-41FA61EF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946" y="3124201"/>
            <a:ext cx="2714625" cy="18573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curves intersect at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equilibrium, or market-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clearing, price. 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Quantity demanded equals quantity supplied at P</a:t>
            </a:r>
            <a:r>
              <a:rPr lang="en-US" altLang="en-US" sz="1800" baseline="-25000"/>
              <a:t>0</a:t>
            </a:r>
            <a:endParaRPr lang="en-US" altLang="en-US" sz="1800" i="1"/>
          </a:p>
        </p:txBody>
      </p:sp>
      <p:grpSp>
        <p:nvGrpSpPr>
          <p:cNvPr id="4" name="Group 1049">
            <a:extLst>
              <a:ext uri="{FF2B5EF4-FFF2-40B4-BE49-F238E27FC236}">
                <a16:creationId xmlns:a16="http://schemas.microsoft.com/office/drawing/2014/main" id="{21F56511-081E-7748-AD5A-3BF5F4BD1638}"/>
              </a:ext>
            </a:extLst>
          </p:cNvPr>
          <p:cNvGrpSpPr>
            <a:grpSpLocks/>
          </p:cNvGrpSpPr>
          <p:nvPr/>
        </p:nvGrpSpPr>
        <p:grpSpPr bwMode="auto">
          <a:xfrm>
            <a:off x="1701083" y="4102100"/>
            <a:ext cx="2801938" cy="2755900"/>
            <a:chOff x="1135" y="2227"/>
            <a:chExt cx="1765" cy="1736"/>
          </a:xfrm>
        </p:grpSpPr>
        <p:sp>
          <p:nvSpPr>
            <p:cNvPr id="26638" name="Line 1038">
              <a:extLst>
                <a:ext uri="{FF2B5EF4-FFF2-40B4-BE49-F238E27FC236}">
                  <a16:creationId xmlns:a16="http://schemas.microsoft.com/office/drawing/2014/main" id="{FE9C955D-1E30-4449-95C4-F210BE7EE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" y="2400"/>
              <a:ext cx="1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Oval 1039">
              <a:extLst>
                <a:ext uri="{FF2B5EF4-FFF2-40B4-BE49-F238E27FC236}">
                  <a16:creationId xmlns:a16="http://schemas.microsoft.com/office/drawing/2014/main" id="{BF0D1711-F3AE-7C4B-A185-4E1A1670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6640" name="Rectangle 1040">
              <a:extLst>
                <a:ext uri="{FF2B5EF4-FFF2-40B4-BE49-F238E27FC236}">
                  <a16:creationId xmlns:a16="http://schemas.microsoft.com/office/drawing/2014/main" id="{AA1113C9-3BE4-F642-B1A1-B0B683FE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2227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26641" name="Rectangle 1041">
              <a:extLst>
                <a:ext uri="{FF2B5EF4-FFF2-40B4-BE49-F238E27FC236}">
                  <a16:creationId xmlns:a16="http://schemas.microsoft.com/office/drawing/2014/main" id="{8D913B81-359F-5948-BE95-BCCE3061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3713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26642" name="Line 1042">
              <a:extLst>
                <a:ext uri="{FF2B5EF4-FFF2-40B4-BE49-F238E27FC236}">
                  <a16:creationId xmlns:a16="http://schemas.microsoft.com/office/drawing/2014/main" id="{E4BCC5C9-6E1F-DC42-B699-30C09EA3E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75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1" name="Group 1050">
            <a:extLst>
              <a:ext uri="{FF2B5EF4-FFF2-40B4-BE49-F238E27FC236}">
                <a16:creationId xmlns:a16="http://schemas.microsoft.com/office/drawing/2014/main" id="{46336B0F-EA4F-CA43-871E-868A24FFC8BD}"/>
              </a:ext>
            </a:extLst>
          </p:cNvPr>
          <p:cNvGrpSpPr>
            <a:grpSpLocks/>
          </p:cNvGrpSpPr>
          <p:nvPr/>
        </p:nvGrpSpPr>
        <p:grpSpPr bwMode="auto">
          <a:xfrm>
            <a:off x="680321" y="2212976"/>
            <a:ext cx="5854699" cy="4606925"/>
            <a:chOff x="492" y="1048"/>
            <a:chExt cx="3688" cy="2902"/>
          </a:xfrm>
        </p:grpSpPr>
        <p:sp>
          <p:nvSpPr>
            <p:cNvPr id="26634" name="Line 1030">
              <a:extLst>
                <a:ext uri="{FF2B5EF4-FFF2-40B4-BE49-F238E27FC236}">
                  <a16:creationId xmlns:a16="http://schemas.microsoft.com/office/drawing/2014/main" id="{8ED74AE1-C5E1-7F49-A184-D3A218E8A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99"/>
              <a:ext cx="0" cy="26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031">
              <a:extLst>
                <a:ext uri="{FF2B5EF4-FFF2-40B4-BE49-F238E27FC236}">
                  <a16:creationId xmlns:a16="http://schemas.microsoft.com/office/drawing/2014/main" id="{93F74C0F-5019-9D4F-A93B-E747B6941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760"/>
              <a:ext cx="2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Rectangle 1032">
              <a:extLst>
                <a:ext uri="{FF2B5EF4-FFF2-40B4-BE49-F238E27FC236}">
                  <a16:creationId xmlns:a16="http://schemas.microsoft.com/office/drawing/2014/main" id="{35A3D3B2-9CAA-BB4A-B834-80B77E04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70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Quantity</a:t>
              </a:r>
              <a:r>
                <a:rPr lang="en-US" altLang="en-US" sz="2000"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26637" name="Rectangle 1043">
              <a:extLst>
                <a:ext uri="{FF2B5EF4-FFF2-40B4-BE49-F238E27FC236}">
                  <a16:creationId xmlns:a16="http://schemas.microsoft.com/office/drawing/2014/main" id="{329853AD-E838-1042-9115-61E23C1D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048"/>
              <a:ext cx="877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Price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($ per unit)</a:t>
              </a:r>
              <a:endParaRPr lang="en-US" altLang="en-US" sz="2000"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97605702-0531-1F4F-BBDD-8AF784B1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8861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4">
            <a:extLst>
              <a:ext uri="{FF2B5EF4-FFF2-40B4-BE49-F238E27FC236}">
                <a16:creationId xmlns:a16="http://schemas.microsoft.com/office/drawing/2014/main" id="{0C12C4B4-F20C-5247-A3B8-68D608A7A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Market Mechanism</a:t>
            </a: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B41C3AC6-7E9A-B446-B876-4B4F7603460F}"/>
              </a:ext>
            </a:extLst>
          </p:cNvPr>
          <p:cNvGrpSpPr>
            <a:grpSpLocks/>
          </p:cNvGrpSpPr>
          <p:nvPr/>
        </p:nvGrpSpPr>
        <p:grpSpPr bwMode="auto">
          <a:xfrm>
            <a:off x="2826622" y="2257425"/>
            <a:ext cx="3409951" cy="3662362"/>
            <a:chOff x="1844" y="1078"/>
            <a:chExt cx="2148" cy="2307"/>
          </a:xfrm>
        </p:grpSpPr>
        <p:sp>
          <p:nvSpPr>
            <p:cNvPr id="28708" name="Freeform 9">
              <a:extLst>
                <a:ext uri="{FF2B5EF4-FFF2-40B4-BE49-F238E27FC236}">
                  <a16:creationId xmlns:a16="http://schemas.microsoft.com/office/drawing/2014/main" id="{084E54C7-2C4B-9A42-87DD-BDA02A922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078"/>
              <a:ext cx="1873" cy="2209"/>
            </a:xfrm>
            <a:custGeom>
              <a:avLst/>
              <a:gdLst>
                <a:gd name="T0" fmla="*/ 0 w 1873"/>
                <a:gd name="T1" fmla="*/ 0 h 2209"/>
                <a:gd name="T2" fmla="*/ 360 w 1873"/>
                <a:gd name="T3" fmla="*/ 587 h 2209"/>
                <a:gd name="T4" fmla="*/ 782 w 1873"/>
                <a:gd name="T5" fmla="*/ 1203 h 2209"/>
                <a:gd name="T6" fmla="*/ 1349 w 1873"/>
                <a:gd name="T7" fmla="*/ 1852 h 2209"/>
                <a:gd name="T8" fmla="*/ 1625 w 1873"/>
                <a:gd name="T9" fmla="*/ 2095 h 2209"/>
                <a:gd name="T10" fmla="*/ 1872 w 1873"/>
                <a:gd name="T11" fmla="*/ 2208 h 2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2209"/>
                <a:gd name="T20" fmla="*/ 1873 w 1873"/>
                <a:gd name="T21" fmla="*/ 2209 h 2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2209">
                  <a:moveTo>
                    <a:pt x="0" y="0"/>
                  </a:moveTo>
                  <a:lnTo>
                    <a:pt x="360" y="587"/>
                  </a:lnTo>
                  <a:lnTo>
                    <a:pt x="782" y="1203"/>
                  </a:lnTo>
                  <a:lnTo>
                    <a:pt x="1349" y="1852"/>
                  </a:lnTo>
                  <a:lnTo>
                    <a:pt x="1625" y="2095"/>
                  </a:lnTo>
                  <a:lnTo>
                    <a:pt x="1872" y="2208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Rectangle 10">
              <a:extLst>
                <a:ext uri="{FF2B5EF4-FFF2-40B4-BE49-F238E27FC236}">
                  <a16:creationId xmlns:a16="http://schemas.microsoft.com/office/drawing/2014/main" id="{7F72A17E-AA45-8149-A06A-32805447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3135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</a:t>
              </a: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D8ADD8EC-91BC-7041-A1B5-F4E6043FF44F}"/>
              </a:ext>
            </a:extLst>
          </p:cNvPr>
          <p:cNvGrpSpPr>
            <a:grpSpLocks/>
          </p:cNvGrpSpPr>
          <p:nvPr/>
        </p:nvGrpSpPr>
        <p:grpSpPr bwMode="auto">
          <a:xfrm>
            <a:off x="2124946" y="2374901"/>
            <a:ext cx="3638550" cy="3476625"/>
            <a:chOff x="1402" y="1152"/>
            <a:chExt cx="2292" cy="2190"/>
          </a:xfrm>
        </p:grpSpPr>
        <p:sp>
          <p:nvSpPr>
            <p:cNvPr id="28706" name="Freeform 12">
              <a:extLst>
                <a:ext uri="{FF2B5EF4-FFF2-40B4-BE49-F238E27FC236}">
                  <a16:creationId xmlns:a16="http://schemas.microsoft.com/office/drawing/2014/main" id="{6DC5F8F2-663C-BB44-AF6C-1B6A57E14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1469"/>
              <a:ext cx="2209" cy="1873"/>
            </a:xfrm>
            <a:custGeom>
              <a:avLst/>
              <a:gdLst>
                <a:gd name="T0" fmla="*/ 0 w 2209"/>
                <a:gd name="T1" fmla="*/ 1872 h 1873"/>
                <a:gd name="T2" fmla="*/ 587 w 2209"/>
                <a:gd name="T3" fmla="*/ 1512 h 1873"/>
                <a:gd name="T4" fmla="*/ 1203 w 2209"/>
                <a:gd name="T5" fmla="*/ 1090 h 1873"/>
                <a:gd name="T6" fmla="*/ 1852 w 2209"/>
                <a:gd name="T7" fmla="*/ 523 h 1873"/>
                <a:gd name="T8" fmla="*/ 2095 w 2209"/>
                <a:gd name="T9" fmla="*/ 247 h 1873"/>
                <a:gd name="T10" fmla="*/ 2208 w 2209"/>
                <a:gd name="T11" fmla="*/ 0 h 18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9"/>
                <a:gd name="T19" fmla="*/ 0 h 1873"/>
                <a:gd name="T20" fmla="*/ 2209 w 2209"/>
                <a:gd name="T21" fmla="*/ 1873 h 18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9" h="1873">
                  <a:moveTo>
                    <a:pt x="0" y="1872"/>
                  </a:moveTo>
                  <a:lnTo>
                    <a:pt x="587" y="1512"/>
                  </a:lnTo>
                  <a:lnTo>
                    <a:pt x="1203" y="1090"/>
                  </a:lnTo>
                  <a:lnTo>
                    <a:pt x="1852" y="523"/>
                  </a:lnTo>
                  <a:lnTo>
                    <a:pt x="2095" y="247"/>
                  </a:lnTo>
                  <a:lnTo>
                    <a:pt x="2208" y="0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Rectangle 13">
              <a:extLst>
                <a:ext uri="{FF2B5EF4-FFF2-40B4-BE49-F238E27FC236}">
                  <a16:creationId xmlns:a16="http://schemas.microsoft.com/office/drawing/2014/main" id="{2360A911-B17A-D04B-903F-B403191F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1152"/>
              <a:ext cx="19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8D2B856D-CD6A-3349-8CE9-FFE2A4E5AC27}"/>
              </a:ext>
            </a:extLst>
          </p:cNvPr>
          <p:cNvGrpSpPr>
            <a:grpSpLocks/>
          </p:cNvGrpSpPr>
          <p:nvPr/>
        </p:nvGrpSpPr>
        <p:grpSpPr bwMode="auto">
          <a:xfrm>
            <a:off x="1737596" y="4098925"/>
            <a:ext cx="2801938" cy="2755900"/>
            <a:chOff x="1135" y="2227"/>
            <a:chExt cx="1765" cy="1736"/>
          </a:xfrm>
        </p:grpSpPr>
        <p:sp>
          <p:nvSpPr>
            <p:cNvPr id="28701" name="Line 14">
              <a:extLst>
                <a:ext uri="{FF2B5EF4-FFF2-40B4-BE49-F238E27FC236}">
                  <a16:creationId xmlns:a16="http://schemas.microsoft.com/office/drawing/2014/main" id="{648DD6D7-23EC-4F4B-8AF1-54B7E8F2B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" y="2400"/>
              <a:ext cx="1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Oval 15">
              <a:extLst>
                <a:ext uri="{FF2B5EF4-FFF2-40B4-BE49-F238E27FC236}">
                  <a16:creationId xmlns:a16="http://schemas.microsoft.com/office/drawing/2014/main" id="{2D8EF7BC-5182-5143-A66D-DD7A9085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8703" name="Rectangle 16">
              <a:extLst>
                <a:ext uri="{FF2B5EF4-FFF2-40B4-BE49-F238E27FC236}">
                  <a16:creationId xmlns:a16="http://schemas.microsoft.com/office/drawing/2014/main" id="{FC370BDE-BEF2-2B47-AE1B-BB2E09E4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2227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28704" name="Rectangle 17">
              <a:extLst>
                <a:ext uri="{FF2B5EF4-FFF2-40B4-BE49-F238E27FC236}">
                  <a16:creationId xmlns:a16="http://schemas.microsoft.com/office/drawing/2014/main" id="{B84CD730-31B1-6E45-A9D7-A6E34B669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3713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28705" name="Line 18">
              <a:extLst>
                <a:ext uri="{FF2B5EF4-FFF2-40B4-BE49-F238E27FC236}">
                  <a16:creationId xmlns:a16="http://schemas.microsoft.com/office/drawing/2014/main" id="{B89BD0FF-5932-3F4E-B344-9E2AD827D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75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1" name="Rectangle 11">
            <a:extLst>
              <a:ext uri="{FF2B5EF4-FFF2-40B4-BE49-F238E27FC236}">
                <a16:creationId xmlns:a16="http://schemas.microsoft.com/office/drawing/2014/main" id="{C9306091-BD5D-F44E-B962-AFE16C3A0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322" y="2527300"/>
            <a:ext cx="2403475" cy="3738562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457200" indent="-45720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Price is above the market clearing price – P</a:t>
            </a:r>
            <a:r>
              <a:rPr lang="en-US" altLang="en-US" sz="1800" baseline="-25000"/>
              <a:t>1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Q</a:t>
            </a:r>
            <a:r>
              <a:rPr lang="en-US" altLang="en-US" sz="1800" baseline="-25000"/>
              <a:t>s</a:t>
            </a:r>
            <a:r>
              <a:rPr lang="en-US" altLang="en-US" sz="1800"/>
              <a:t>  &gt; Q</a:t>
            </a:r>
            <a:r>
              <a:rPr lang="en-US" altLang="en-US" sz="1800" baseline="-25000"/>
              <a:t>D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Price falls to the</a:t>
            </a:r>
            <a:r>
              <a:rPr lang="en-US" altLang="en-US" sz="1800" i="1"/>
              <a:t> market-clearing</a:t>
            </a:r>
            <a:r>
              <a:rPr lang="en-US" altLang="en-US" sz="1800"/>
              <a:t> price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Market adjusts to equilibrium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8B83BEFD-B0B6-4841-B936-292B0B751C20}"/>
              </a:ext>
            </a:extLst>
          </p:cNvPr>
          <p:cNvGrpSpPr>
            <a:grpSpLocks/>
          </p:cNvGrpSpPr>
          <p:nvPr/>
        </p:nvGrpSpPr>
        <p:grpSpPr bwMode="auto">
          <a:xfrm>
            <a:off x="1650284" y="3417888"/>
            <a:ext cx="3529012" cy="396875"/>
            <a:chOff x="1103" y="1809"/>
            <a:chExt cx="2223" cy="250"/>
          </a:xfrm>
        </p:grpSpPr>
        <p:sp>
          <p:nvSpPr>
            <p:cNvPr id="28699" name="Line 19">
              <a:extLst>
                <a:ext uri="{FF2B5EF4-FFF2-40B4-BE49-F238E27FC236}">
                  <a16:creationId xmlns:a16="http://schemas.microsoft.com/office/drawing/2014/main" id="{586E8251-1AD9-0E45-8E6C-D7F04F8F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1" y="1962"/>
              <a:ext cx="19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0">
              <a:extLst>
                <a:ext uri="{FF2B5EF4-FFF2-40B4-BE49-F238E27FC236}">
                  <a16:creationId xmlns:a16="http://schemas.microsoft.com/office/drawing/2014/main" id="{8E193980-1AAB-924C-B364-35826B828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1809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id="{70EA4250-0EBD-9C41-B002-EC1125A3C59D}"/>
              </a:ext>
            </a:extLst>
          </p:cNvPr>
          <p:cNvGrpSpPr>
            <a:grpSpLocks/>
          </p:cNvGrpSpPr>
          <p:nvPr/>
        </p:nvGrpSpPr>
        <p:grpSpPr bwMode="auto">
          <a:xfrm>
            <a:off x="3761660" y="2927350"/>
            <a:ext cx="1379537" cy="711200"/>
            <a:chOff x="2433" y="1500"/>
            <a:chExt cx="869" cy="448"/>
          </a:xfrm>
        </p:grpSpPr>
        <p:sp>
          <p:nvSpPr>
            <p:cNvPr id="28697" name="Freeform 21">
              <a:extLst>
                <a:ext uri="{FF2B5EF4-FFF2-40B4-BE49-F238E27FC236}">
                  <a16:creationId xmlns:a16="http://schemas.microsoft.com/office/drawing/2014/main" id="{C22B94DB-F9A4-744A-AF9A-BD5DDC4FC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1829"/>
              <a:ext cx="869" cy="119"/>
            </a:xfrm>
            <a:custGeom>
              <a:avLst/>
              <a:gdLst>
                <a:gd name="T0" fmla="*/ 340 w 913"/>
                <a:gd name="T1" fmla="*/ 5724 h 97"/>
                <a:gd name="T2" fmla="*/ 337 w 913"/>
                <a:gd name="T3" fmla="*/ 4524 h 97"/>
                <a:gd name="T4" fmla="*/ 331 w 913"/>
                <a:gd name="T5" fmla="*/ 3685 h 97"/>
                <a:gd name="T6" fmla="*/ 322 w 913"/>
                <a:gd name="T7" fmla="*/ 2936 h 97"/>
                <a:gd name="T8" fmla="*/ 311 w 913"/>
                <a:gd name="T9" fmla="*/ 2754 h 97"/>
                <a:gd name="T10" fmla="*/ 197 w 913"/>
                <a:gd name="T11" fmla="*/ 2754 h 97"/>
                <a:gd name="T12" fmla="*/ 186 w 913"/>
                <a:gd name="T13" fmla="*/ 2559 h 97"/>
                <a:gd name="T14" fmla="*/ 178 w 913"/>
                <a:gd name="T15" fmla="*/ 1882 h 97"/>
                <a:gd name="T16" fmla="*/ 171 w 913"/>
                <a:gd name="T17" fmla="*/ 1019 h 97"/>
                <a:gd name="T18" fmla="*/ 170 w 913"/>
                <a:gd name="T19" fmla="*/ 0 h 97"/>
                <a:gd name="T20" fmla="*/ 168 w 913"/>
                <a:gd name="T21" fmla="*/ 1019 h 97"/>
                <a:gd name="T22" fmla="*/ 162 w 913"/>
                <a:gd name="T23" fmla="*/ 1882 h 97"/>
                <a:gd name="T24" fmla="*/ 152 w 913"/>
                <a:gd name="T25" fmla="*/ 2559 h 97"/>
                <a:gd name="T26" fmla="*/ 140 w 913"/>
                <a:gd name="T27" fmla="*/ 2754 h 97"/>
                <a:gd name="T28" fmla="*/ 28 w 913"/>
                <a:gd name="T29" fmla="*/ 2754 h 97"/>
                <a:gd name="T30" fmla="*/ 17 w 913"/>
                <a:gd name="T31" fmla="*/ 2936 h 97"/>
                <a:gd name="T32" fmla="*/ 10 w 913"/>
                <a:gd name="T33" fmla="*/ 3685 h 97"/>
                <a:gd name="T34" fmla="*/ 6 w 913"/>
                <a:gd name="T35" fmla="*/ 4524 h 97"/>
                <a:gd name="T36" fmla="*/ 0 w 913"/>
                <a:gd name="T37" fmla="*/ 5724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3"/>
                <a:gd name="T58" fmla="*/ 0 h 97"/>
                <a:gd name="T59" fmla="*/ 913 w 913"/>
                <a:gd name="T60" fmla="*/ 97 h 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3" h="97">
                  <a:moveTo>
                    <a:pt x="912" y="96"/>
                  </a:moveTo>
                  <a:lnTo>
                    <a:pt x="907" y="76"/>
                  </a:lnTo>
                  <a:lnTo>
                    <a:pt x="891" y="61"/>
                  </a:lnTo>
                  <a:lnTo>
                    <a:pt x="864" y="49"/>
                  </a:lnTo>
                  <a:lnTo>
                    <a:pt x="832" y="46"/>
                  </a:lnTo>
                  <a:lnTo>
                    <a:pt x="530" y="46"/>
                  </a:lnTo>
                  <a:lnTo>
                    <a:pt x="499" y="43"/>
                  </a:lnTo>
                  <a:lnTo>
                    <a:pt x="477" y="32"/>
                  </a:lnTo>
                  <a:lnTo>
                    <a:pt x="461" y="17"/>
                  </a:lnTo>
                  <a:lnTo>
                    <a:pt x="456" y="0"/>
                  </a:lnTo>
                  <a:lnTo>
                    <a:pt x="451" y="17"/>
                  </a:lnTo>
                  <a:lnTo>
                    <a:pt x="435" y="32"/>
                  </a:lnTo>
                  <a:lnTo>
                    <a:pt x="408" y="43"/>
                  </a:lnTo>
                  <a:lnTo>
                    <a:pt x="377" y="46"/>
                  </a:lnTo>
                  <a:lnTo>
                    <a:pt x="74" y="46"/>
                  </a:lnTo>
                  <a:lnTo>
                    <a:pt x="43" y="49"/>
                  </a:lnTo>
                  <a:lnTo>
                    <a:pt x="21" y="61"/>
                  </a:lnTo>
                  <a:lnTo>
                    <a:pt x="6" y="76"/>
                  </a:lnTo>
                  <a:lnTo>
                    <a:pt x="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Rectangle 22">
              <a:extLst>
                <a:ext uri="{FF2B5EF4-FFF2-40B4-BE49-F238E27FC236}">
                  <a16:creationId xmlns:a16="http://schemas.microsoft.com/office/drawing/2014/main" id="{06860D2A-7594-7A4D-8341-F888D8EE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500"/>
              <a:ext cx="6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entury Gothic" panose="020B0502020202020204" pitchFamily="34" charset="0"/>
                </a:rPr>
                <a:t>Surplus</a:t>
              </a:r>
            </a:p>
          </p:txBody>
        </p:sp>
      </p:grpSp>
      <p:grpSp>
        <p:nvGrpSpPr>
          <p:cNvPr id="28681" name="Group 28">
            <a:extLst>
              <a:ext uri="{FF2B5EF4-FFF2-40B4-BE49-F238E27FC236}">
                <a16:creationId xmlns:a16="http://schemas.microsoft.com/office/drawing/2014/main" id="{82907130-649F-9B4E-B439-CCAAE4FF4E52}"/>
              </a:ext>
            </a:extLst>
          </p:cNvPr>
          <p:cNvGrpSpPr>
            <a:grpSpLocks/>
          </p:cNvGrpSpPr>
          <p:nvPr/>
        </p:nvGrpSpPr>
        <p:grpSpPr bwMode="auto">
          <a:xfrm>
            <a:off x="680321" y="2209801"/>
            <a:ext cx="6243636" cy="4595813"/>
            <a:chOff x="492" y="1048"/>
            <a:chExt cx="3933" cy="2895"/>
          </a:xfrm>
        </p:grpSpPr>
        <p:sp>
          <p:nvSpPr>
            <p:cNvPr id="28693" name="Line 6">
              <a:extLst>
                <a:ext uri="{FF2B5EF4-FFF2-40B4-BE49-F238E27FC236}">
                  <a16:creationId xmlns:a16="http://schemas.microsoft.com/office/drawing/2014/main" id="{3B84556D-47E0-1744-9980-8A1F1966E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99"/>
              <a:ext cx="0" cy="26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7">
              <a:extLst>
                <a:ext uri="{FF2B5EF4-FFF2-40B4-BE49-F238E27FC236}">
                  <a16:creationId xmlns:a16="http://schemas.microsoft.com/office/drawing/2014/main" id="{0EE981BE-DF17-F54A-9540-168022AFB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760"/>
              <a:ext cx="2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Rectangle 8">
              <a:extLst>
                <a:ext uri="{FF2B5EF4-FFF2-40B4-BE49-F238E27FC236}">
                  <a16:creationId xmlns:a16="http://schemas.microsoft.com/office/drawing/2014/main" id="{6083F0BD-2BB0-E44E-A453-2979EC3A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654"/>
              <a:ext cx="77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Quantity</a:t>
              </a:r>
              <a:r>
                <a:rPr lang="en-US" altLang="en-US" sz="2400"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28696" name="Rectangle 23">
              <a:extLst>
                <a:ext uri="{FF2B5EF4-FFF2-40B4-BE49-F238E27FC236}">
                  <a16:creationId xmlns:a16="http://schemas.microsoft.com/office/drawing/2014/main" id="{32DAFFEE-7B07-BB4B-83FA-024FE45C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048"/>
              <a:ext cx="87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Price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($ per unit)</a:t>
              </a:r>
              <a:endParaRPr lang="en-US" altLang="en-US" sz="24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B791D342-A8C0-CB44-88EF-F20FEE9AEC3C}"/>
              </a:ext>
            </a:extLst>
          </p:cNvPr>
          <p:cNvGrpSpPr>
            <a:grpSpLocks/>
          </p:cNvGrpSpPr>
          <p:nvPr/>
        </p:nvGrpSpPr>
        <p:grpSpPr bwMode="auto">
          <a:xfrm>
            <a:off x="4893546" y="3694112"/>
            <a:ext cx="527050" cy="3157538"/>
            <a:chOff x="3146" y="1983"/>
            <a:chExt cx="332" cy="1989"/>
          </a:xfrm>
        </p:grpSpPr>
        <p:sp>
          <p:nvSpPr>
            <p:cNvPr id="28691" name="Line 32">
              <a:extLst>
                <a:ext uri="{FF2B5EF4-FFF2-40B4-BE49-F238E27FC236}">
                  <a16:creationId xmlns:a16="http://schemas.microsoft.com/office/drawing/2014/main" id="{3D82DB9E-960A-9449-9F9D-26F5BC53B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1983"/>
              <a:ext cx="0" cy="17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2" name="Text Box 33">
              <a:extLst>
                <a:ext uri="{FF2B5EF4-FFF2-40B4-BE49-F238E27FC236}">
                  <a16:creationId xmlns:a16="http://schemas.microsoft.com/office/drawing/2014/main" id="{E01D45F0-5190-F74C-96D3-A90F9FFE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6" y="3722"/>
              <a:ext cx="3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Century Gothic" panose="020B0502020202020204" pitchFamily="34" charset="0"/>
                </a:rPr>
                <a:t>Q</a:t>
              </a:r>
              <a:r>
                <a:rPr lang="en-US" altLang="en-US" sz="2000" baseline="-25000">
                  <a:latin typeface="Century Gothic" panose="020B0502020202020204" pitchFamily="34" charset="0"/>
                </a:rPr>
                <a:t>S</a:t>
              </a: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EC1A284D-C370-9145-93C1-6977A8A21332}"/>
              </a:ext>
            </a:extLst>
          </p:cNvPr>
          <p:cNvGrpSpPr>
            <a:grpSpLocks/>
          </p:cNvGrpSpPr>
          <p:nvPr/>
        </p:nvGrpSpPr>
        <p:grpSpPr bwMode="auto">
          <a:xfrm>
            <a:off x="3461621" y="3694112"/>
            <a:ext cx="655638" cy="3163888"/>
            <a:chOff x="2244" y="1983"/>
            <a:chExt cx="413" cy="1993"/>
          </a:xfrm>
        </p:grpSpPr>
        <p:sp>
          <p:nvSpPr>
            <p:cNvPr id="28689" name="Line 31">
              <a:extLst>
                <a:ext uri="{FF2B5EF4-FFF2-40B4-BE49-F238E27FC236}">
                  <a16:creationId xmlns:a16="http://schemas.microsoft.com/office/drawing/2014/main" id="{36D0CCE7-8C0B-3748-ACA4-1EC5FBE5A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1983"/>
              <a:ext cx="0" cy="17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0" name="Text Box 34">
              <a:extLst>
                <a:ext uri="{FF2B5EF4-FFF2-40B4-BE49-F238E27FC236}">
                  <a16:creationId xmlns:a16="http://schemas.microsoft.com/office/drawing/2014/main" id="{BF16AA4D-6D67-D944-84B9-B2BD8D8F6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" y="3726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Century Gothic" panose="020B0502020202020204" pitchFamily="34" charset="0"/>
                </a:rPr>
                <a:t>Q</a:t>
              </a:r>
              <a:r>
                <a:rPr lang="en-US" altLang="en-US" sz="2000" baseline="-25000">
                  <a:latin typeface="Century Gothic" panose="020B0502020202020204" pitchFamily="34" charset="0"/>
                </a:rPr>
                <a:t>D</a:t>
              </a:r>
            </a:p>
          </p:txBody>
        </p:sp>
      </p:grpSp>
      <p:sp>
        <p:nvSpPr>
          <p:cNvPr id="102441" name="Line 41">
            <a:extLst>
              <a:ext uri="{FF2B5EF4-FFF2-40B4-BE49-F238E27FC236}">
                <a16:creationId xmlns:a16="http://schemas.microsoft.com/office/drawing/2014/main" id="{2763DB00-49C0-4741-AE96-8DA9DBB9B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321" y="3729038"/>
            <a:ext cx="0" cy="5445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2" name="Line 42">
            <a:extLst>
              <a:ext uri="{FF2B5EF4-FFF2-40B4-BE49-F238E27FC236}">
                <a16:creationId xmlns:a16="http://schemas.microsoft.com/office/drawing/2014/main" id="{DE51265C-3032-6741-85F9-D9AA74A5D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5471" y="5821362"/>
            <a:ext cx="4206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3" name="Line 43">
            <a:extLst>
              <a:ext uri="{FF2B5EF4-FFF2-40B4-BE49-F238E27FC236}">
                <a16:creationId xmlns:a16="http://schemas.microsoft.com/office/drawing/2014/main" id="{32FD0EC5-FF88-C14B-908F-53744671E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660" y="5786437"/>
            <a:ext cx="4921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Slide Number Placeholder 7">
            <a:extLst>
              <a:ext uri="{FF2B5EF4-FFF2-40B4-BE49-F238E27FC236}">
                <a16:creationId xmlns:a16="http://schemas.microsoft.com/office/drawing/2014/main" id="{A8F2F705-D6CC-384A-9546-2EFB8AF7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854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6">
            <a:extLst>
              <a:ext uri="{FF2B5EF4-FFF2-40B4-BE49-F238E27FC236}">
                <a16:creationId xmlns:a16="http://schemas.microsoft.com/office/drawing/2014/main" id="{98C43DAD-0A6C-0B4B-BE2A-909F21FC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Market Mechanism</a:t>
            </a: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D64F9B49-52D9-3447-AC34-0786CD9E4E5E}"/>
              </a:ext>
            </a:extLst>
          </p:cNvPr>
          <p:cNvGrpSpPr>
            <a:grpSpLocks/>
          </p:cNvGrpSpPr>
          <p:nvPr/>
        </p:nvGrpSpPr>
        <p:grpSpPr bwMode="auto">
          <a:xfrm>
            <a:off x="2990135" y="2417762"/>
            <a:ext cx="3449637" cy="3724276"/>
            <a:chOff x="1947" y="1296"/>
            <a:chExt cx="2173" cy="2346"/>
          </a:xfrm>
        </p:grpSpPr>
        <p:sp>
          <p:nvSpPr>
            <p:cNvPr id="30755" name="Freeform 9">
              <a:extLst>
                <a:ext uri="{FF2B5EF4-FFF2-40B4-BE49-F238E27FC236}">
                  <a16:creationId xmlns:a16="http://schemas.microsoft.com/office/drawing/2014/main" id="{0B8391EC-DAF2-3A4C-A1D8-A8099E473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296"/>
              <a:ext cx="1873" cy="2209"/>
            </a:xfrm>
            <a:custGeom>
              <a:avLst/>
              <a:gdLst>
                <a:gd name="T0" fmla="*/ 0 w 1873"/>
                <a:gd name="T1" fmla="*/ 0 h 2209"/>
                <a:gd name="T2" fmla="*/ 360 w 1873"/>
                <a:gd name="T3" fmla="*/ 587 h 2209"/>
                <a:gd name="T4" fmla="*/ 782 w 1873"/>
                <a:gd name="T5" fmla="*/ 1203 h 2209"/>
                <a:gd name="T6" fmla="*/ 1349 w 1873"/>
                <a:gd name="T7" fmla="*/ 1852 h 2209"/>
                <a:gd name="T8" fmla="*/ 1625 w 1873"/>
                <a:gd name="T9" fmla="*/ 2095 h 2209"/>
                <a:gd name="T10" fmla="*/ 1872 w 1873"/>
                <a:gd name="T11" fmla="*/ 2208 h 2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2209"/>
                <a:gd name="T20" fmla="*/ 1873 w 1873"/>
                <a:gd name="T21" fmla="*/ 2209 h 2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2209">
                  <a:moveTo>
                    <a:pt x="0" y="0"/>
                  </a:moveTo>
                  <a:lnTo>
                    <a:pt x="360" y="587"/>
                  </a:lnTo>
                  <a:lnTo>
                    <a:pt x="782" y="1203"/>
                  </a:lnTo>
                  <a:lnTo>
                    <a:pt x="1349" y="1852"/>
                  </a:lnTo>
                  <a:lnTo>
                    <a:pt x="1625" y="2095"/>
                  </a:lnTo>
                  <a:lnTo>
                    <a:pt x="1872" y="2208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Rectangle 10">
              <a:extLst>
                <a:ext uri="{FF2B5EF4-FFF2-40B4-BE49-F238E27FC236}">
                  <a16:creationId xmlns:a16="http://schemas.microsoft.com/office/drawing/2014/main" id="{04DA7D97-559C-334D-B068-EB46DB59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353"/>
              <a:ext cx="26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latin typeface="Century Gothic" panose="020B0502020202020204" pitchFamily="34" charset="0"/>
                </a:rPr>
                <a:t>D</a:t>
              </a:r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82072A83-D450-1B48-8F67-239F0D82FC55}"/>
              </a:ext>
            </a:extLst>
          </p:cNvPr>
          <p:cNvGrpSpPr>
            <a:grpSpLocks/>
          </p:cNvGrpSpPr>
          <p:nvPr/>
        </p:nvGrpSpPr>
        <p:grpSpPr bwMode="auto">
          <a:xfrm rot="-274143">
            <a:off x="2142285" y="2449580"/>
            <a:ext cx="3663950" cy="3479800"/>
            <a:chOff x="1392" y="1121"/>
            <a:chExt cx="2308" cy="2192"/>
          </a:xfrm>
        </p:grpSpPr>
        <p:sp>
          <p:nvSpPr>
            <p:cNvPr id="30753" name="Freeform 11">
              <a:extLst>
                <a:ext uri="{FF2B5EF4-FFF2-40B4-BE49-F238E27FC236}">
                  <a16:creationId xmlns:a16="http://schemas.microsoft.com/office/drawing/2014/main" id="{D7A4C9A0-9358-EB41-8862-F9077F9E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440"/>
              <a:ext cx="2209" cy="1873"/>
            </a:xfrm>
            <a:custGeom>
              <a:avLst/>
              <a:gdLst>
                <a:gd name="T0" fmla="*/ 0 w 2209"/>
                <a:gd name="T1" fmla="*/ 1872 h 1873"/>
                <a:gd name="T2" fmla="*/ 587 w 2209"/>
                <a:gd name="T3" fmla="*/ 1512 h 1873"/>
                <a:gd name="T4" fmla="*/ 1203 w 2209"/>
                <a:gd name="T5" fmla="*/ 1090 h 1873"/>
                <a:gd name="T6" fmla="*/ 1852 w 2209"/>
                <a:gd name="T7" fmla="*/ 523 h 1873"/>
                <a:gd name="T8" fmla="*/ 2095 w 2209"/>
                <a:gd name="T9" fmla="*/ 247 h 1873"/>
                <a:gd name="T10" fmla="*/ 2208 w 2209"/>
                <a:gd name="T11" fmla="*/ 0 h 18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9"/>
                <a:gd name="T19" fmla="*/ 0 h 1873"/>
                <a:gd name="T20" fmla="*/ 2209 w 2209"/>
                <a:gd name="T21" fmla="*/ 1873 h 18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9" h="1873">
                  <a:moveTo>
                    <a:pt x="0" y="1872"/>
                  </a:moveTo>
                  <a:lnTo>
                    <a:pt x="587" y="1512"/>
                  </a:lnTo>
                  <a:lnTo>
                    <a:pt x="1203" y="1090"/>
                  </a:lnTo>
                  <a:lnTo>
                    <a:pt x="1852" y="523"/>
                  </a:lnTo>
                  <a:lnTo>
                    <a:pt x="2095" y="247"/>
                  </a:lnTo>
                  <a:lnTo>
                    <a:pt x="2208" y="0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Rectangle 12">
              <a:extLst>
                <a:ext uri="{FF2B5EF4-FFF2-40B4-BE49-F238E27FC236}">
                  <a16:creationId xmlns:a16="http://schemas.microsoft.com/office/drawing/2014/main" id="{EA1CDF88-BD6D-9D43-B418-6ED764922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1121"/>
              <a:ext cx="21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grpSp>
        <p:nvGrpSpPr>
          <p:cNvPr id="4" name="Group 51">
            <a:extLst>
              <a:ext uri="{FF2B5EF4-FFF2-40B4-BE49-F238E27FC236}">
                <a16:creationId xmlns:a16="http://schemas.microsoft.com/office/drawing/2014/main" id="{C92080DC-5813-2B4F-BCA5-91C75D511310}"/>
              </a:ext>
            </a:extLst>
          </p:cNvPr>
          <p:cNvGrpSpPr>
            <a:grpSpLocks/>
          </p:cNvGrpSpPr>
          <p:nvPr/>
        </p:nvGrpSpPr>
        <p:grpSpPr bwMode="auto">
          <a:xfrm>
            <a:off x="3098087" y="5341938"/>
            <a:ext cx="490538" cy="1287463"/>
            <a:chOff x="2015" y="3138"/>
            <a:chExt cx="309" cy="811"/>
          </a:xfrm>
        </p:grpSpPr>
        <p:sp>
          <p:nvSpPr>
            <p:cNvPr id="30751" name="Rectangle 14">
              <a:extLst>
                <a:ext uri="{FF2B5EF4-FFF2-40B4-BE49-F238E27FC236}">
                  <a16:creationId xmlns:a16="http://schemas.microsoft.com/office/drawing/2014/main" id="{5A9527C9-B00E-3D4F-AD83-6DBEB1178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3699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S</a:t>
              </a:r>
              <a:endParaRPr lang="en-US" altLang="en-US" sz="2400" i="1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30752" name="Line 16">
              <a:extLst>
                <a:ext uri="{FF2B5EF4-FFF2-40B4-BE49-F238E27FC236}">
                  <a16:creationId xmlns:a16="http://schemas.microsoft.com/office/drawing/2014/main" id="{F0C2312A-B0D1-4447-B616-603CF3E71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" y="3138"/>
              <a:ext cx="0" cy="5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2">
            <a:extLst>
              <a:ext uri="{FF2B5EF4-FFF2-40B4-BE49-F238E27FC236}">
                <a16:creationId xmlns:a16="http://schemas.microsoft.com/office/drawing/2014/main" id="{BEF1D94D-963B-5C4F-89F4-EC9B5831CACC}"/>
              </a:ext>
            </a:extLst>
          </p:cNvPr>
          <p:cNvGrpSpPr>
            <a:grpSpLocks/>
          </p:cNvGrpSpPr>
          <p:nvPr/>
        </p:nvGrpSpPr>
        <p:grpSpPr bwMode="auto">
          <a:xfrm>
            <a:off x="4850684" y="5394325"/>
            <a:ext cx="531812" cy="1236662"/>
            <a:chOff x="3119" y="3171"/>
            <a:chExt cx="335" cy="779"/>
          </a:xfrm>
        </p:grpSpPr>
        <p:sp>
          <p:nvSpPr>
            <p:cNvPr id="30749" name="Rectangle 17">
              <a:extLst>
                <a:ext uri="{FF2B5EF4-FFF2-40B4-BE49-F238E27FC236}">
                  <a16:creationId xmlns:a16="http://schemas.microsoft.com/office/drawing/2014/main" id="{1FEDF0F8-424A-294F-A4A2-315A8027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3700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D</a:t>
              </a:r>
              <a:endParaRPr lang="en-US" altLang="en-US" sz="2400" i="1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30750" name="Line 18">
              <a:extLst>
                <a:ext uri="{FF2B5EF4-FFF2-40B4-BE49-F238E27FC236}">
                  <a16:creationId xmlns:a16="http://schemas.microsoft.com/office/drawing/2014/main" id="{C2229C28-64A7-5D43-8616-88D0280CA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3171"/>
              <a:ext cx="11" cy="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0">
            <a:extLst>
              <a:ext uri="{FF2B5EF4-FFF2-40B4-BE49-F238E27FC236}">
                <a16:creationId xmlns:a16="http://schemas.microsoft.com/office/drawing/2014/main" id="{6F7FE212-9A5A-EF4D-BA6E-702A209C417A}"/>
              </a:ext>
            </a:extLst>
          </p:cNvPr>
          <p:cNvGrpSpPr>
            <a:grpSpLocks/>
          </p:cNvGrpSpPr>
          <p:nvPr/>
        </p:nvGrpSpPr>
        <p:grpSpPr bwMode="auto">
          <a:xfrm>
            <a:off x="1586785" y="5113338"/>
            <a:ext cx="3475037" cy="396875"/>
            <a:chOff x="1063" y="2994"/>
            <a:chExt cx="2189" cy="250"/>
          </a:xfrm>
        </p:grpSpPr>
        <p:sp>
          <p:nvSpPr>
            <p:cNvPr id="30747" name="Line 19">
              <a:extLst>
                <a:ext uri="{FF2B5EF4-FFF2-40B4-BE49-F238E27FC236}">
                  <a16:creationId xmlns:a16="http://schemas.microsoft.com/office/drawing/2014/main" id="{A369FFB7-70EC-8640-B8FE-D7B8D04E5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9" y="3145"/>
              <a:ext cx="18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Rectangle 20">
              <a:extLst>
                <a:ext uri="{FF2B5EF4-FFF2-40B4-BE49-F238E27FC236}">
                  <a16:creationId xmlns:a16="http://schemas.microsoft.com/office/drawing/2014/main" id="{62D52276-FBBB-4341-B8EA-4D1C34D1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994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30728" name="Group 28">
            <a:extLst>
              <a:ext uri="{FF2B5EF4-FFF2-40B4-BE49-F238E27FC236}">
                <a16:creationId xmlns:a16="http://schemas.microsoft.com/office/drawing/2014/main" id="{BE15FC06-236D-8247-A59F-38B22D71DA70}"/>
              </a:ext>
            </a:extLst>
          </p:cNvPr>
          <p:cNvGrpSpPr>
            <a:grpSpLocks/>
          </p:cNvGrpSpPr>
          <p:nvPr/>
        </p:nvGrpSpPr>
        <p:grpSpPr bwMode="auto">
          <a:xfrm>
            <a:off x="680321" y="1989137"/>
            <a:ext cx="6059486" cy="4645026"/>
            <a:chOff x="492" y="1048"/>
            <a:chExt cx="3817" cy="2926"/>
          </a:xfrm>
        </p:grpSpPr>
        <p:sp>
          <p:nvSpPr>
            <p:cNvPr id="30743" name="Line 29">
              <a:extLst>
                <a:ext uri="{FF2B5EF4-FFF2-40B4-BE49-F238E27FC236}">
                  <a16:creationId xmlns:a16="http://schemas.microsoft.com/office/drawing/2014/main" id="{95A3A02C-3E4E-5C44-9650-5B4651816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99"/>
              <a:ext cx="0" cy="26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30">
              <a:extLst>
                <a:ext uri="{FF2B5EF4-FFF2-40B4-BE49-F238E27FC236}">
                  <a16:creationId xmlns:a16="http://schemas.microsoft.com/office/drawing/2014/main" id="{3EA41F48-16A8-3F4B-B219-1482BDA4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751"/>
              <a:ext cx="2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31">
              <a:extLst>
                <a:ext uri="{FF2B5EF4-FFF2-40B4-BE49-F238E27FC236}">
                  <a16:creationId xmlns:a16="http://schemas.microsoft.com/office/drawing/2014/main" id="{CF0D249C-954B-7841-9C3C-3563D07F2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3685"/>
              <a:ext cx="77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Quantity</a:t>
              </a:r>
              <a:r>
                <a:rPr lang="en-US" altLang="en-US" sz="2400"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30746" name="Rectangle 32">
              <a:extLst>
                <a:ext uri="{FF2B5EF4-FFF2-40B4-BE49-F238E27FC236}">
                  <a16:creationId xmlns:a16="http://schemas.microsoft.com/office/drawing/2014/main" id="{9D6CED14-9033-C644-91A4-40F2D965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048"/>
              <a:ext cx="87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Price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($ per unit)</a:t>
              </a:r>
              <a:endParaRPr lang="en-US" altLang="en-US" sz="2400">
                <a:latin typeface="Century Gothic" panose="020B0502020202020204" pitchFamily="34" charset="0"/>
              </a:endParaRPr>
            </a:p>
          </p:txBody>
        </p:sp>
      </p:grpSp>
      <p:sp>
        <p:nvSpPr>
          <p:cNvPr id="118809" name="Rectangle 25">
            <a:extLst>
              <a:ext uri="{FF2B5EF4-FFF2-40B4-BE49-F238E27FC236}">
                <a16:creationId xmlns:a16="http://schemas.microsoft.com/office/drawing/2014/main" id="{06527903-6EEB-F848-B822-D18CD339B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047" y="2309812"/>
            <a:ext cx="2259013" cy="3690938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tabLst>
                <a:tab pos="285750" algn="l"/>
              </a:tabLs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tabLst>
                <a:tab pos="285750" algn="l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tabLst>
                <a:tab pos="2857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tabLst>
                <a:tab pos="285750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tabLst>
                <a:tab pos="285750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tabLst>
                <a:tab pos="285750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tabLst>
                <a:tab pos="285750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tabLst>
                <a:tab pos="285750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tabLst>
                <a:tab pos="285750" algn="l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Price is below the market clearing price – P2</a:t>
            </a:r>
            <a:endParaRPr lang="en-US" altLang="en-US" sz="1800" baseline="-25000"/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Q</a:t>
            </a:r>
            <a:r>
              <a:rPr lang="en-US" altLang="en-US" sz="1800" baseline="-25000"/>
              <a:t>D</a:t>
            </a:r>
            <a:r>
              <a:rPr lang="en-US" altLang="en-US" sz="1800"/>
              <a:t>  &gt; Q</a:t>
            </a:r>
            <a:r>
              <a:rPr lang="en-US" altLang="en-US" sz="1800" baseline="-25000"/>
              <a:t>S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Price rises to the</a:t>
            </a:r>
            <a:r>
              <a:rPr lang="en-US" altLang="en-US" sz="1800" i="1"/>
              <a:t> market-clearing</a:t>
            </a:r>
            <a:r>
              <a:rPr lang="en-US" altLang="en-US" sz="1800"/>
              <a:t> price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sz="1800"/>
              <a:t>Market adjusts to equilibrium</a:t>
            </a:r>
          </a:p>
        </p:txBody>
      </p:sp>
      <p:grpSp>
        <p:nvGrpSpPr>
          <p:cNvPr id="8" name="Group 49">
            <a:extLst>
              <a:ext uri="{FF2B5EF4-FFF2-40B4-BE49-F238E27FC236}">
                <a16:creationId xmlns:a16="http://schemas.microsoft.com/office/drawing/2014/main" id="{F71F872F-1AEB-6E4E-BA51-DD6A417E66C8}"/>
              </a:ext>
            </a:extLst>
          </p:cNvPr>
          <p:cNvGrpSpPr>
            <a:grpSpLocks/>
          </p:cNvGrpSpPr>
          <p:nvPr/>
        </p:nvGrpSpPr>
        <p:grpSpPr bwMode="auto">
          <a:xfrm>
            <a:off x="1629646" y="4216400"/>
            <a:ext cx="2971800" cy="2641600"/>
            <a:chOff x="1090" y="2429"/>
            <a:chExt cx="1872" cy="1664"/>
          </a:xfrm>
        </p:grpSpPr>
        <p:sp>
          <p:nvSpPr>
            <p:cNvPr id="30739" name="Line 33">
              <a:extLst>
                <a:ext uri="{FF2B5EF4-FFF2-40B4-BE49-F238E27FC236}">
                  <a16:creationId xmlns:a16="http://schemas.microsoft.com/office/drawing/2014/main" id="{7B9FB628-6BAE-394D-B61F-1AB23BB23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5" y="2616"/>
              <a:ext cx="11" cy="1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Rectangle 34">
              <a:extLst>
                <a:ext uri="{FF2B5EF4-FFF2-40B4-BE49-F238E27FC236}">
                  <a16:creationId xmlns:a16="http://schemas.microsoft.com/office/drawing/2014/main" id="{E9979515-C441-0F4A-BAF0-B461E43B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713"/>
              <a:ext cx="30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3</a:t>
              </a:r>
              <a:endParaRPr lang="en-US" altLang="en-US" sz="2400" i="1" baseline="-25000">
                <a:latin typeface="Century Gothic" panose="020B0502020202020204" pitchFamily="34" charset="0"/>
              </a:endParaRPr>
            </a:p>
          </p:txBody>
        </p:sp>
        <p:sp>
          <p:nvSpPr>
            <p:cNvPr id="30741" name="Line 36">
              <a:extLst>
                <a:ext uri="{FF2B5EF4-FFF2-40B4-BE49-F238E27FC236}">
                  <a16:creationId xmlns:a16="http://schemas.microsoft.com/office/drawing/2014/main" id="{8CA481D4-CC85-4045-A267-24E86141F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3" y="2578"/>
              <a:ext cx="13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Rectangle 37">
              <a:extLst>
                <a:ext uri="{FF2B5EF4-FFF2-40B4-BE49-F238E27FC236}">
                  <a16:creationId xmlns:a16="http://schemas.microsoft.com/office/drawing/2014/main" id="{63061A86-F833-4946-B90E-510DF62C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429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118829" name="Line 45">
            <a:extLst>
              <a:ext uri="{FF2B5EF4-FFF2-40B4-BE49-F238E27FC236}">
                <a16:creationId xmlns:a16="http://schemas.microsoft.com/office/drawing/2014/main" id="{55BA3D05-057F-A44B-8AA7-6BD024CD5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5584" y="5776913"/>
            <a:ext cx="825500" cy="174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30" name="Line 46">
            <a:extLst>
              <a:ext uri="{FF2B5EF4-FFF2-40B4-BE49-F238E27FC236}">
                <a16:creationId xmlns:a16="http://schemas.microsoft.com/office/drawing/2014/main" id="{B51FA892-EBCF-5040-B9A0-5C4424DE51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010" y="5794375"/>
            <a:ext cx="631825" cy="174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831" name="Line 47">
            <a:extLst>
              <a:ext uri="{FF2B5EF4-FFF2-40B4-BE49-F238E27FC236}">
                <a16:creationId xmlns:a16="http://schemas.microsoft.com/office/drawing/2014/main" id="{A7EBAED7-0922-5745-AB43-3C95EF7DA4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259" y="4648201"/>
            <a:ext cx="0" cy="5984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860068E3-EAC3-9640-A9B3-76100678553E}"/>
              </a:ext>
            </a:extLst>
          </p:cNvPr>
          <p:cNvGrpSpPr>
            <a:grpSpLocks/>
          </p:cNvGrpSpPr>
          <p:nvPr/>
        </p:nvGrpSpPr>
        <p:grpSpPr bwMode="auto">
          <a:xfrm>
            <a:off x="3360021" y="5372100"/>
            <a:ext cx="1720850" cy="876300"/>
            <a:chOff x="2180" y="3146"/>
            <a:chExt cx="1084" cy="552"/>
          </a:xfrm>
        </p:grpSpPr>
        <p:sp>
          <p:nvSpPr>
            <p:cNvPr id="30737" name="Rectangle 27">
              <a:extLst>
                <a:ext uri="{FF2B5EF4-FFF2-40B4-BE49-F238E27FC236}">
                  <a16:creationId xmlns:a16="http://schemas.microsoft.com/office/drawing/2014/main" id="{58B5BF79-C3D1-0E40-93AA-02CACBF8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448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entury Gothic" panose="020B0502020202020204" pitchFamily="34" charset="0"/>
                </a:rPr>
                <a:t>Shortage</a:t>
              </a:r>
            </a:p>
          </p:txBody>
        </p:sp>
        <p:sp>
          <p:nvSpPr>
            <p:cNvPr id="30738" name="AutoShape 53">
              <a:extLst>
                <a:ext uri="{FF2B5EF4-FFF2-40B4-BE49-F238E27FC236}">
                  <a16:creationId xmlns:a16="http://schemas.microsoft.com/office/drawing/2014/main" id="{53777F9B-6572-F34A-AE40-153A52B3B6D4}"/>
                </a:ext>
              </a:extLst>
            </p:cNvPr>
            <p:cNvSpPr>
              <a:spLocks/>
            </p:cNvSpPr>
            <p:nvPr/>
          </p:nvSpPr>
          <p:spPr bwMode="auto">
            <a:xfrm rot="-5391761">
              <a:off x="2605" y="2721"/>
              <a:ext cx="234" cy="1084"/>
            </a:xfrm>
            <a:prstGeom prst="leftBrace">
              <a:avLst>
                <a:gd name="adj1" fmla="val 3860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6" name="Slide Number Placeholder 7">
            <a:extLst>
              <a:ext uri="{FF2B5EF4-FFF2-40B4-BE49-F238E27FC236}">
                <a16:creationId xmlns:a16="http://schemas.microsoft.com/office/drawing/2014/main" id="{184CA876-48BB-594B-98B8-F2A001B2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881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>
            <a:extLst>
              <a:ext uri="{FF2B5EF4-FFF2-40B4-BE49-F238E27FC236}">
                <a16:creationId xmlns:a16="http://schemas.microsoft.com/office/drawing/2014/main" id="{BE2B24D5-AF12-E84A-9B45-A5CDBA677381}"/>
              </a:ext>
            </a:extLst>
          </p:cNvPr>
          <p:cNvGrpSpPr>
            <a:grpSpLocks/>
          </p:cNvGrpSpPr>
          <p:nvPr/>
        </p:nvGrpSpPr>
        <p:grpSpPr bwMode="auto">
          <a:xfrm>
            <a:off x="6416172" y="2194095"/>
            <a:ext cx="2889250" cy="3513137"/>
            <a:chOff x="3739" y="1355"/>
            <a:chExt cx="1820" cy="2213"/>
          </a:xfrm>
        </p:grpSpPr>
        <p:sp>
          <p:nvSpPr>
            <p:cNvPr id="32801" name="Freeform 17">
              <a:extLst>
                <a:ext uri="{FF2B5EF4-FFF2-40B4-BE49-F238E27FC236}">
                  <a16:creationId xmlns:a16="http://schemas.microsoft.com/office/drawing/2014/main" id="{CA551DC4-4741-CE40-BF43-114328C4A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1551"/>
              <a:ext cx="1777" cy="2017"/>
            </a:xfrm>
            <a:custGeom>
              <a:avLst/>
              <a:gdLst>
                <a:gd name="T0" fmla="*/ 0 w 1777"/>
                <a:gd name="T1" fmla="*/ 2016 h 2017"/>
                <a:gd name="T2" fmla="*/ 472 w 1777"/>
                <a:gd name="T3" fmla="*/ 1628 h 2017"/>
                <a:gd name="T4" fmla="*/ 968 w 1777"/>
                <a:gd name="T5" fmla="*/ 1174 h 2017"/>
                <a:gd name="T6" fmla="*/ 1490 w 1777"/>
                <a:gd name="T7" fmla="*/ 563 h 2017"/>
                <a:gd name="T8" fmla="*/ 1685 w 1777"/>
                <a:gd name="T9" fmla="*/ 266 h 2017"/>
                <a:gd name="T10" fmla="*/ 1776 w 1777"/>
                <a:gd name="T11" fmla="*/ 0 h 2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7"/>
                <a:gd name="T19" fmla="*/ 0 h 2017"/>
                <a:gd name="T20" fmla="*/ 1777 w 1777"/>
                <a:gd name="T21" fmla="*/ 2017 h 20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7" h="2017">
                  <a:moveTo>
                    <a:pt x="0" y="2016"/>
                  </a:moveTo>
                  <a:lnTo>
                    <a:pt x="472" y="1628"/>
                  </a:lnTo>
                  <a:lnTo>
                    <a:pt x="968" y="1174"/>
                  </a:lnTo>
                  <a:lnTo>
                    <a:pt x="1490" y="563"/>
                  </a:lnTo>
                  <a:lnTo>
                    <a:pt x="1685" y="266"/>
                  </a:lnTo>
                  <a:lnTo>
                    <a:pt x="1776" y="0"/>
                  </a:lnTo>
                </a:path>
              </a:pathLst>
            </a:custGeom>
            <a:noFill/>
            <a:ln w="50800">
              <a:solidFill>
                <a:srgbClr val="99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Rectangle 18">
              <a:extLst>
                <a:ext uri="{FF2B5EF4-FFF2-40B4-BE49-F238E27FC236}">
                  <a16:creationId xmlns:a16="http://schemas.microsoft.com/office/drawing/2014/main" id="{3DA17F80-45BE-5244-84AB-960DE29ED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355"/>
              <a:ext cx="2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S’</a:t>
              </a:r>
            </a:p>
          </p:txBody>
        </p:sp>
      </p:grpSp>
      <p:sp>
        <p:nvSpPr>
          <p:cNvPr id="32771" name="Rectangle 74">
            <a:extLst>
              <a:ext uri="{FF2B5EF4-FFF2-40B4-BE49-F238E27FC236}">
                <a16:creationId xmlns:a16="http://schemas.microsoft.com/office/drawing/2014/main" id="{FEEF0B82-31B1-844E-AB0D-26FF1682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Changes In Market Equilibrium</a:t>
            </a:r>
          </a:p>
        </p:txBody>
      </p:sp>
      <p:sp>
        <p:nvSpPr>
          <p:cNvPr id="143435" name="Rectangle 75">
            <a:extLst>
              <a:ext uri="{FF2B5EF4-FFF2-40B4-BE49-F238E27FC236}">
                <a16:creationId xmlns:a16="http://schemas.microsoft.com/office/drawing/2014/main" id="{02B4A25A-E05C-A941-BF21-AC435B12D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Raw material prices fall</a:t>
            </a:r>
          </a:p>
          <a:p>
            <a:pPr lvl="1" eaLnBrk="1" hangingPunct="1"/>
            <a:endParaRPr lang="en-US" altLang="en-US" sz="2100"/>
          </a:p>
          <a:p>
            <a:pPr lvl="1" eaLnBrk="1" hangingPunct="1"/>
            <a:r>
              <a:rPr lang="en-US" altLang="en-US" sz="2100"/>
              <a:t> S shifts to S’</a:t>
            </a:r>
          </a:p>
          <a:p>
            <a:pPr lvl="1" eaLnBrk="1" hangingPunct="1"/>
            <a:endParaRPr lang="en-US" altLang="en-US" sz="2100"/>
          </a:p>
          <a:p>
            <a:pPr lvl="1" eaLnBrk="1" hangingPunct="1"/>
            <a:r>
              <a:rPr lang="en-US" altLang="en-US" sz="2100"/>
              <a:t>Surplus at P1 between Q1, Q2</a:t>
            </a:r>
          </a:p>
          <a:p>
            <a:pPr lvl="1" eaLnBrk="1" hangingPunct="1"/>
            <a:endParaRPr lang="en-US" altLang="en-US" sz="2100"/>
          </a:p>
          <a:p>
            <a:pPr lvl="1" eaLnBrk="1" hangingPunct="1"/>
            <a:r>
              <a:rPr lang="en-US" altLang="en-US" sz="2100"/>
              <a:t>Price adjusts to equilibrium at P3, Q3 </a:t>
            </a:r>
          </a:p>
        </p:txBody>
      </p:sp>
      <p:grpSp>
        <p:nvGrpSpPr>
          <p:cNvPr id="32773" name="Group 71">
            <a:extLst>
              <a:ext uri="{FF2B5EF4-FFF2-40B4-BE49-F238E27FC236}">
                <a16:creationId xmlns:a16="http://schemas.microsoft.com/office/drawing/2014/main" id="{7570162C-30A4-D541-968D-FB98C1992997}"/>
              </a:ext>
            </a:extLst>
          </p:cNvPr>
          <p:cNvGrpSpPr>
            <a:grpSpLocks/>
          </p:cNvGrpSpPr>
          <p:nvPr/>
        </p:nvGrpSpPr>
        <p:grpSpPr bwMode="auto">
          <a:xfrm>
            <a:off x="5025523" y="1825794"/>
            <a:ext cx="4230688" cy="4483100"/>
            <a:chOff x="2863" y="1123"/>
            <a:chExt cx="2665" cy="2824"/>
          </a:xfrm>
        </p:grpSpPr>
        <p:sp>
          <p:nvSpPr>
            <p:cNvPr id="32797" name="Line 9">
              <a:extLst>
                <a:ext uri="{FF2B5EF4-FFF2-40B4-BE49-F238E27FC236}">
                  <a16:creationId xmlns:a16="http://schemas.microsoft.com/office/drawing/2014/main" id="{D21772EC-55DC-9F4B-A8B4-7431C475E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79"/>
              <a:ext cx="0" cy="25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0">
              <a:extLst>
                <a:ext uri="{FF2B5EF4-FFF2-40B4-BE49-F238E27FC236}">
                  <a16:creationId xmlns:a16="http://schemas.microsoft.com/office/drawing/2014/main" id="{FA13E392-2790-0D49-BCDE-79A907B32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722"/>
              <a:ext cx="23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Rectangle 11">
              <a:extLst>
                <a:ext uri="{FF2B5EF4-FFF2-40B4-BE49-F238E27FC236}">
                  <a16:creationId xmlns:a16="http://schemas.microsoft.com/office/drawing/2014/main" id="{892CFB8A-B0AB-0C44-AB1B-3E5AE3E3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1123"/>
              <a:ext cx="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</a:p>
          </p:txBody>
        </p:sp>
        <p:sp>
          <p:nvSpPr>
            <p:cNvPr id="32800" name="Rectangle 12">
              <a:extLst>
                <a:ext uri="{FF2B5EF4-FFF2-40B4-BE49-F238E27FC236}">
                  <a16:creationId xmlns:a16="http://schemas.microsoft.com/office/drawing/2014/main" id="{6CFEC49D-FEEB-5140-B21F-80BE9B181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697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F388CF1B-5A72-1C4D-9D8F-53BFC195301F}"/>
              </a:ext>
            </a:extLst>
          </p:cNvPr>
          <p:cNvGrpSpPr>
            <a:grpSpLocks/>
          </p:cNvGrpSpPr>
          <p:nvPr/>
        </p:nvGrpSpPr>
        <p:grpSpPr bwMode="auto">
          <a:xfrm>
            <a:off x="5666873" y="2048045"/>
            <a:ext cx="2922587" cy="3659187"/>
            <a:chOff x="3267" y="1263"/>
            <a:chExt cx="1777" cy="2246"/>
          </a:xfrm>
        </p:grpSpPr>
        <p:sp>
          <p:nvSpPr>
            <p:cNvPr id="32795" name="Freeform 13">
              <a:extLst>
                <a:ext uri="{FF2B5EF4-FFF2-40B4-BE49-F238E27FC236}">
                  <a16:creationId xmlns:a16="http://schemas.microsoft.com/office/drawing/2014/main" id="{593C7D6A-C3FC-2F45-9A90-B5F76442B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1492"/>
              <a:ext cx="1777" cy="2017"/>
            </a:xfrm>
            <a:custGeom>
              <a:avLst/>
              <a:gdLst>
                <a:gd name="T0" fmla="*/ 0 w 1777"/>
                <a:gd name="T1" fmla="*/ 2016 h 2017"/>
                <a:gd name="T2" fmla="*/ 472 w 1777"/>
                <a:gd name="T3" fmla="*/ 1628 h 2017"/>
                <a:gd name="T4" fmla="*/ 968 w 1777"/>
                <a:gd name="T5" fmla="*/ 1174 h 2017"/>
                <a:gd name="T6" fmla="*/ 1490 w 1777"/>
                <a:gd name="T7" fmla="*/ 563 h 2017"/>
                <a:gd name="T8" fmla="*/ 1685 w 1777"/>
                <a:gd name="T9" fmla="*/ 266 h 2017"/>
                <a:gd name="T10" fmla="*/ 1776 w 1777"/>
                <a:gd name="T11" fmla="*/ 0 h 2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7"/>
                <a:gd name="T19" fmla="*/ 0 h 2017"/>
                <a:gd name="T20" fmla="*/ 1777 w 1777"/>
                <a:gd name="T21" fmla="*/ 2017 h 20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7" h="2017">
                  <a:moveTo>
                    <a:pt x="0" y="2016"/>
                  </a:moveTo>
                  <a:lnTo>
                    <a:pt x="472" y="1628"/>
                  </a:lnTo>
                  <a:lnTo>
                    <a:pt x="968" y="1174"/>
                  </a:lnTo>
                  <a:lnTo>
                    <a:pt x="1490" y="563"/>
                  </a:lnTo>
                  <a:lnTo>
                    <a:pt x="1685" y="266"/>
                  </a:lnTo>
                  <a:lnTo>
                    <a:pt x="1776" y="0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Rectangle 15">
              <a:extLst>
                <a:ext uri="{FF2B5EF4-FFF2-40B4-BE49-F238E27FC236}">
                  <a16:creationId xmlns:a16="http://schemas.microsoft.com/office/drawing/2014/main" id="{30C173B1-D4CE-5540-9087-8B4AC4DB8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263"/>
              <a:ext cx="1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grpSp>
        <p:nvGrpSpPr>
          <p:cNvPr id="5" name="Group 77">
            <a:extLst>
              <a:ext uri="{FF2B5EF4-FFF2-40B4-BE49-F238E27FC236}">
                <a16:creationId xmlns:a16="http://schemas.microsoft.com/office/drawing/2014/main" id="{FAE289BA-5FDB-0444-8669-D79315E180F6}"/>
              </a:ext>
            </a:extLst>
          </p:cNvPr>
          <p:cNvGrpSpPr>
            <a:grpSpLocks/>
          </p:cNvGrpSpPr>
          <p:nvPr/>
        </p:nvGrpSpPr>
        <p:grpSpPr bwMode="auto">
          <a:xfrm>
            <a:off x="6024060" y="1567031"/>
            <a:ext cx="2995613" cy="3519488"/>
            <a:chOff x="3595" y="1075"/>
            <a:chExt cx="1784" cy="2102"/>
          </a:xfrm>
        </p:grpSpPr>
        <p:sp>
          <p:nvSpPr>
            <p:cNvPr id="32793" name="Freeform 6">
              <a:extLst>
                <a:ext uri="{FF2B5EF4-FFF2-40B4-BE49-F238E27FC236}">
                  <a16:creationId xmlns:a16="http://schemas.microsoft.com/office/drawing/2014/main" id="{95171DB8-E0A5-9045-A8F7-9D207D1EE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" y="1352"/>
              <a:ext cx="1633" cy="1825"/>
            </a:xfrm>
            <a:custGeom>
              <a:avLst/>
              <a:gdLst>
                <a:gd name="T0" fmla="*/ 0 w 1633"/>
                <a:gd name="T1" fmla="*/ 0 h 1825"/>
                <a:gd name="T2" fmla="*/ 314 w 1633"/>
                <a:gd name="T3" fmla="*/ 485 h 1825"/>
                <a:gd name="T4" fmla="*/ 682 w 1633"/>
                <a:gd name="T5" fmla="*/ 994 h 1825"/>
                <a:gd name="T6" fmla="*/ 1176 w 1633"/>
                <a:gd name="T7" fmla="*/ 1530 h 1825"/>
                <a:gd name="T8" fmla="*/ 1417 w 1633"/>
                <a:gd name="T9" fmla="*/ 1731 h 1825"/>
                <a:gd name="T10" fmla="*/ 1632 w 1633"/>
                <a:gd name="T11" fmla="*/ 1824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3"/>
                <a:gd name="T19" fmla="*/ 0 h 1825"/>
                <a:gd name="T20" fmla="*/ 1633 w 1633"/>
                <a:gd name="T21" fmla="*/ 1825 h 18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3" h="1825">
                  <a:moveTo>
                    <a:pt x="0" y="0"/>
                  </a:moveTo>
                  <a:lnTo>
                    <a:pt x="314" y="485"/>
                  </a:lnTo>
                  <a:lnTo>
                    <a:pt x="682" y="994"/>
                  </a:lnTo>
                  <a:lnTo>
                    <a:pt x="1176" y="1530"/>
                  </a:lnTo>
                  <a:lnTo>
                    <a:pt x="1417" y="1731"/>
                  </a:lnTo>
                  <a:lnTo>
                    <a:pt x="1632" y="1824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Rectangle 16">
              <a:extLst>
                <a:ext uri="{FF2B5EF4-FFF2-40B4-BE49-F238E27FC236}">
                  <a16:creationId xmlns:a16="http://schemas.microsoft.com/office/drawing/2014/main" id="{6769B2BD-BC5E-6945-9C37-C53BB0093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075"/>
              <a:ext cx="22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</a:t>
              </a:r>
            </a:p>
          </p:txBody>
        </p:sp>
      </p:grpSp>
      <p:grpSp>
        <p:nvGrpSpPr>
          <p:cNvPr id="6" name="Group 68">
            <a:extLst>
              <a:ext uri="{FF2B5EF4-FFF2-40B4-BE49-F238E27FC236}">
                <a16:creationId xmlns:a16="http://schemas.microsoft.com/office/drawing/2014/main" id="{1FCEEC6D-5F04-4D47-95D9-F223FA1ED49B}"/>
              </a:ext>
            </a:extLst>
          </p:cNvPr>
          <p:cNvGrpSpPr>
            <a:grpSpLocks/>
          </p:cNvGrpSpPr>
          <p:nvPr/>
        </p:nvGrpSpPr>
        <p:grpSpPr bwMode="auto">
          <a:xfrm>
            <a:off x="4998536" y="4049882"/>
            <a:ext cx="3319463" cy="2308225"/>
            <a:chOff x="2825" y="2489"/>
            <a:chExt cx="2091" cy="1454"/>
          </a:xfrm>
        </p:grpSpPr>
        <p:sp>
          <p:nvSpPr>
            <p:cNvPr id="32789" name="Line 4">
              <a:extLst>
                <a:ext uri="{FF2B5EF4-FFF2-40B4-BE49-F238E27FC236}">
                  <a16:creationId xmlns:a16="http://schemas.microsoft.com/office/drawing/2014/main" id="{C9360648-D05C-624B-9787-7430F575C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651"/>
              <a:ext cx="15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5">
              <a:extLst>
                <a:ext uri="{FF2B5EF4-FFF2-40B4-BE49-F238E27FC236}">
                  <a16:creationId xmlns:a16="http://schemas.microsoft.com/office/drawing/2014/main" id="{8F1C764D-819B-1944-8D85-17CE09ECF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2667"/>
              <a:ext cx="0" cy="1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Rectangle 20">
              <a:extLst>
                <a:ext uri="{FF2B5EF4-FFF2-40B4-BE49-F238E27FC236}">
                  <a16:creationId xmlns:a16="http://schemas.microsoft.com/office/drawing/2014/main" id="{D9211E03-0FA3-964A-9E8E-5BFE55F11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489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2792" name="Rectangle 21">
              <a:extLst>
                <a:ext uri="{FF2B5EF4-FFF2-40B4-BE49-F238E27FC236}">
                  <a16:creationId xmlns:a16="http://schemas.microsoft.com/office/drawing/2014/main" id="{2389C01B-5DB5-D84D-B231-AA96A7545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3693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3</a:t>
              </a:r>
              <a:endParaRPr lang="en-US" altLang="en-US" sz="2000" i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7">
            <a:extLst>
              <a:ext uri="{FF2B5EF4-FFF2-40B4-BE49-F238E27FC236}">
                <a16:creationId xmlns:a16="http://schemas.microsoft.com/office/drawing/2014/main" id="{A856267C-9A5D-FA43-87D3-D5C3F284208A}"/>
              </a:ext>
            </a:extLst>
          </p:cNvPr>
          <p:cNvGrpSpPr>
            <a:grpSpLocks/>
          </p:cNvGrpSpPr>
          <p:nvPr/>
        </p:nvGrpSpPr>
        <p:grpSpPr bwMode="auto">
          <a:xfrm>
            <a:off x="4914399" y="3683170"/>
            <a:ext cx="2938463" cy="2689225"/>
            <a:chOff x="2825" y="2249"/>
            <a:chExt cx="1851" cy="1694"/>
          </a:xfrm>
        </p:grpSpPr>
        <p:sp>
          <p:nvSpPr>
            <p:cNvPr id="32785" name="Line 14">
              <a:extLst>
                <a:ext uri="{FF2B5EF4-FFF2-40B4-BE49-F238E27FC236}">
                  <a16:creationId xmlns:a16="http://schemas.microsoft.com/office/drawing/2014/main" id="{583A4F02-185F-B947-9D9A-8000A4A94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27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22">
              <a:extLst>
                <a:ext uri="{FF2B5EF4-FFF2-40B4-BE49-F238E27FC236}">
                  <a16:creationId xmlns:a16="http://schemas.microsoft.com/office/drawing/2014/main" id="{85A2222A-2341-1D49-85CD-2C59428FA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400"/>
              <a:ext cx="13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23">
              <a:extLst>
                <a:ext uri="{FF2B5EF4-FFF2-40B4-BE49-F238E27FC236}">
                  <a16:creationId xmlns:a16="http://schemas.microsoft.com/office/drawing/2014/main" id="{46A8B9AC-9B87-E345-9EB5-0EDADB6DC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3693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2788" name="Rectangle 25">
              <a:extLst>
                <a:ext uri="{FF2B5EF4-FFF2-40B4-BE49-F238E27FC236}">
                  <a16:creationId xmlns:a16="http://schemas.microsoft.com/office/drawing/2014/main" id="{84F52DDD-C36D-0647-8A36-723065D5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249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143425" name="Line 65">
            <a:extLst>
              <a:ext uri="{FF2B5EF4-FFF2-40B4-BE49-F238E27FC236}">
                <a16:creationId xmlns:a16="http://schemas.microsoft.com/office/drawing/2014/main" id="{C4F89E7D-2750-8A4C-B392-ECAEDBA4C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4998" y="2892594"/>
            <a:ext cx="4921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73">
            <a:extLst>
              <a:ext uri="{FF2B5EF4-FFF2-40B4-BE49-F238E27FC236}">
                <a16:creationId xmlns:a16="http://schemas.microsoft.com/office/drawing/2014/main" id="{55D3D8E6-0024-D649-A5C7-AEAF94594FF1}"/>
              </a:ext>
            </a:extLst>
          </p:cNvPr>
          <p:cNvGrpSpPr>
            <a:grpSpLocks/>
          </p:cNvGrpSpPr>
          <p:nvPr/>
        </p:nvGrpSpPr>
        <p:grpSpPr bwMode="auto">
          <a:xfrm>
            <a:off x="7636963" y="3907007"/>
            <a:ext cx="966788" cy="2466975"/>
            <a:chOff x="4508" y="2434"/>
            <a:chExt cx="609" cy="1554"/>
          </a:xfrm>
        </p:grpSpPr>
        <p:sp>
          <p:nvSpPr>
            <p:cNvPr id="32782" name="Line 57">
              <a:extLst>
                <a:ext uri="{FF2B5EF4-FFF2-40B4-BE49-F238E27FC236}">
                  <a16:creationId xmlns:a16="http://schemas.microsoft.com/office/drawing/2014/main" id="{8389500E-E75B-6B40-ACFB-830CF5CF7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1" y="2434"/>
              <a:ext cx="0" cy="1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Rectangle 59">
              <a:extLst>
                <a:ext uri="{FF2B5EF4-FFF2-40B4-BE49-F238E27FC236}">
                  <a16:creationId xmlns:a16="http://schemas.microsoft.com/office/drawing/2014/main" id="{16F0FB01-E6A0-6246-A055-B3B78B4D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" y="3738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  <a:endParaRPr lang="en-US" altLang="en-US" sz="2000" i="1">
                <a:latin typeface="Century Gothic" panose="020B0502020202020204" pitchFamily="34" charset="0"/>
              </a:endParaRPr>
            </a:p>
          </p:txBody>
        </p:sp>
        <p:sp>
          <p:nvSpPr>
            <p:cNvPr id="32784" name="Line 69">
              <a:extLst>
                <a:ext uri="{FF2B5EF4-FFF2-40B4-BE49-F238E27FC236}">
                  <a16:creationId xmlns:a16="http://schemas.microsoft.com/office/drawing/2014/main" id="{45384B88-8B2E-6648-B384-DC8CEB875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449"/>
              <a:ext cx="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6BCE7082-675E-7142-AB8B-3B3260AD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070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>
            <a:extLst>
              <a:ext uri="{FF2B5EF4-FFF2-40B4-BE49-F238E27FC236}">
                <a16:creationId xmlns:a16="http://schemas.microsoft.com/office/drawing/2014/main" id="{A0714468-04E7-4E40-877A-68BBF50E7CB9}"/>
              </a:ext>
            </a:extLst>
          </p:cNvPr>
          <p:cNvGrpSpPr>
            <a:grpSpLocks/>
          </p:cNvGrpSpPr>
          <p:nvPr/>
        </p:nvGrpSpPr>
        <p:grpSpPr bwMode="auto">
          <a:xfrm>
            <a:off x="7708900" y="1658939"/>
            <a:ext cx="2211388" cy="2714625"/>
            <a:chOff x="3896" y="1045"/>
            <a:chExt cx="1393" cy="1710"/>
          </a:xfrm>
        </p:grpSpPr>
        <p:sp>
          <p:nvSpPr>
            <p:cNvPr id="34848" name="Freeform 22">
              <a:extLst>
                <a:ext uri="{FF2B5EF4-FFF2-40B4-BE49-F238E27FC236}">
                  <a16:creationId xmlns:a16="http://schemas.microsoft.com/office/drawing/2014/main" id="{CB3D6A16-EE06-9F45-9482-FD113540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1285"/>
              <a:ext cx="1245" cy="1470"/>
            </a:xfrm>
            <a:custGeom>
              <a:avLst/>
              <a:gdLst>
                <a:gd name="T0" fmla="*/ 0 w 1393"/>
                <a:gd name="T1" fmla="*/ 0 h 1681"/>
                <a:gd name="T2" fmla="*/ 29 w 1393"/>
                <a:gd name="T3" fmla="*/ 30 h 1681"/>
                <a:gd name="T4" fmla="*/ 63 w 1393"/>
                <a:gd name="T5" fmla="*/ 63 h 1681"/>
                <a:gd name="T6" fmla="*/ 105 w 1393"/>
                <a:gd name="T7" fmla="*/ 96 h 1681"/>
                <a:gd name="T8" fmla="*/ 128 w 1393"/>
                <a:gd name="T9" fmla="*/ 109 h 1681"/>
                <a:gd name="T10" fmla="*/ 147 w 1393"/>
                <a:gd name="T11" fmla="*/ 115 h 16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3"/>
                <a:gd name="T19" fmla="*/ 0 h 1681"/>
                <a:gd name="T20" fmla="*/ 1393 w 1393"/>
                <a:gd name="T21" fmla="*/ 1681 h 16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3" h="1681">
                  <a:moveTo>
                    <a:pt x="0" y="0"/>
                  </a:moveTo>
                  <a:lnTo>
                    <a:pt x="268" y="447"/>
                  </a:lnTo>
                  <a:lnTo>
                    <a:pt x="581" y="915"/>
                  </a:lnTo>
                  <a:lnTo>
                    <a:pt x="1003" y="1409"/>
                  </a:lnTo>
                  <a:lnTo>
                    <a:pt x="1208" y="1594"/>
                  </a:lnTo>
                  <a:lnTo>
                    <a:pt x="1392" y="1680"/>
                  </a:lnTo>
                </a:path>
              </a:pathLst>
            </a:custGeom>
            <a:noFill/>
            <a:ln w="508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Rectangle 23">
              <a:extLst>
                <a:ext uri="{FF2B5EF4-FFF2-40B4-BE49-F238E27FC236}">
                  <a16:creationId xmlns:a16="http://schemas.microsoft.com/office/drawing/2014/main" id="{64793917-7504-364E-B1AB-67E8499F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045"/>
              <a:ext cx="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D’</a:t>
              </a:r>
            </a:p>
          </p:txBody>
        </p:sp>
      </p:grpSp>
      <p:grpSp>
        <p:nvGrpSpPr>
          <p:cNvPr id="3" name="Group 68">
            <a:extLst>
              <a:ext uri="{FF2B5EF4-FFF2-40B4-BE49-F238E27FC236}">
                <a16:creationId xmlns:a16="http://schemas.microsoft.com/office/drawing/2014/main" id="{A896D92D-D6CF-D247-94EA-9BAF959C47E2}"/>
              </a:ext>
            </a:extLst>
          </p:cNvPr>
          <p:cNvGrpSpPr>
            <a:grpSpLocks/>
          </p:cNvGrpSpPr>
          <p:nvPr/>
        </p:nvGrpSpPr>
        <p:grpSpPr bwMode="auto">
          <a:xfrm>
            <a:off x="6507164" y="1939925"/>
            <a:ext cx="2820987" cy="3582988"/>
            <a:chOff x="3139" y="1222"/>
            <a:chExt cx="1777" cy="2257"/>
          </a:xfrm>
        </p:grpSpPr>
        <p:sp>
          <p:nvSpPr>
            <p:cNvPr id="34846" name="Freeform 13">
              <a:extLst>
                <a:ext uri="{FF2B5EF4-FFF2-40B4-BE49-F238E27FC236}">
                  <a16:creationId xmlns:a16="http://schemas.microsoft.com/office/drawing/2014/main" id="{C1667A57-68A5-0949-B54C-E06C9D445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462"/>
              <a:ext cx="1777" cy="2017"/>
            </a:xfrm>
            <a:custGeom>
              <a:avLst/>
              <a:gdLst>
                <a:gd name="T0" fmla="*/ 0 w 1777"/>
                <a:gd name="T1" fmla="*/ 2016 h 2017"/>
                <a:gd name="T2" fmla="*/ 472 w 1777"/>
                <a:gd name="T3" fmla="*/ 1628 h 2017"/>
                <a:gd name="T4" fmla="*/ 968 w 1777"/>
                <a:gd name="T5" fmla="*/ 1174 h 2017"/>
                <a:gd name="T6" fmla="*/ 1490 w 1777"/>
                <a:gd name="T7" fmla="*/ 563 h 2017"/>
                <a:gd name="T8" fmla="*/ 1685 w 1777"/>
                <a:gd name="T9" fmla="*/ 266 h 2017"/>
                <a:gd name="T10" fmla="*/ 1776 w 1777"/>
                <a:gd name="T11" fmla="*/ 0 h 2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7"/>
                <a:gd name="T19" fmla="*/ 0 h 2017"/>
                <a:gd name="T20" fmla="*/ 1777 w 1777"/>
                <a:gd name="T21" fmla="*/ 2017 h 20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7" h="2017">
                  <a:moveTo>
                    <a:pt x="0" y="2016"/>
                  </a:moveTo>
                  <a:lnTo>
                    <a:pt x="472" y="1628"/>
                  </a:lnTo>
                  <a:lnTo>
                    <a:pt x="968" y="1174"/>
                  </a:lnTo>
                  <a:lnTo>
                    <a:pt x="1490" y="563"/>
                  </a:lnTo>
                  <a:lnTo>
                    <a:pt x="1685" y="266"/>
                  </a:lnTo>
                  <a:lnTo>
                    <a:pt x="1776" y="0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Rectangle 15">
              <a:extLst>
                <a:ext uri="{FF2B5EF4-FFF2-40B4-BE49-F238E27FC236}">
                  <a16:creationId xmlns:a16="http://schemas.microsoft.com/office/drawing/2014/main" id="{C3CF21B5-256F-B844-B49A-6A2EADB3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222"/>
              <a:ext cx="19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grpSp>
        <p:nvGrpSpPr>
          <p:cNvPr id="4" name="Group 66">
            <a:extLst>
              <a:ext uri="{FF2B5EF4-FFF2-40B4-BE49-F238E27FC236}">
                <a16:creationId xmlns:a16="http://schemas.microsoft.com/office/drawing/2014/main" id="{2478F2BB-52A9-0A4A-A498-2C2BD156FAE1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1571625"/>
            <a:ext cx="2832100" cy="3354388"/>
            <a:chOff x="3334" y="990"/>
            <a:chExt cx="1784" cy="2113"/>
          </a:xfrm>
        </p:grpSpPr>
        <p:sp>
          <p:nvSpPr>
            <p:cNvPr id="34844" name="Freeform 6">
              <a:extLst>
                <a:ext uri="{FF2B5EF4-FFF2-40B4-BE49-F238E27FC236}">
                  <a16:creationId xmlns:a16="http://schemas.microsoft.com/office/drawing/2014/main" id="{390C9886-44E8-9248-8B16-B4A655D45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278"/>
              <a:ext cx="1633" cy="1825"/>
            </a:xfrm>
            <a:custGeom>
              <a:avLst/>
              <a:gdLst>
                <a:gd name="T0" fmla="*/ 0 w 1633"/>
                <a:gd name="T1" fmla="*/ 0 h 1825"/>
                <a:gd name="T2" fmla="*/ 314 w 1633"/>
                <a:gd name="T3" fmla="*/ 485 h 1825"/>
                <a:gd name="T4" fmla="*/ 682 w 1633"/>
                <a:gd name="T5" fmla="*/ 994 h 1825"/>
                <a:gd name="T6" fmla="*/ 1176 w 1633"/>
                <a:gd name="T7" fmla="*/ 1530 h 1825"/>
                <a:gd name="T8" fmla="*/ 1417 w 1633"/>
                <a:gd name="T9" fmla="*/ 1731 h 1825"/>
                <a:gd name="T10" fmla="*/ 1632 w 1633"/>
                <a:gd name="T11" fmla="*/ 1824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3"/>
                <a:gd name="T19" fmla="*/ 0 h 1825"/>
                <a:gd name="T20" fmla="*/ 1633 w 1633"/>
                <a:gd name="T21" fmla="*/ 1825 h 18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3" h="1825">
                  <a:moveTo>
                    <a:pt x="0" y="0"/>
                  </a:moveTo>
                  <a:lnTo>
                    <a:pt x="314" y="485"/>
                  </a:lnTo>
                  <a:lnTo>
                    <a:pt x="682" y="994"/>
                  </a:lnTo>
                  <a:lnTo>
                    <a:pt x="1176" y="1530"/>
                  </a:lnTo>
                  <a:lnTo>
                    <a:pt x="1417" y="1731"/>
                  </a:lnTo>
                  <a:lnTo>
                    <a:pt x="1632" y="1824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Rectangle 16">
              <a:extLst>
                <a:ext uri="{FF2B5EF4-FFF2-40B4-BE49-F238E27FC236}">
                  <a16:creationId xmlns:a16="http://schemas.microsoft.com/office/drawing/2014/main" id="{94650883-8E2B-1443-A41E-E696E69E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99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</a:t>
              </a:r>
            </a:p>
          </p:txBody>
        </p: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47DF2EA2-9A01-D24B-AE0F-CD435D95E670}"/>
              </a:ext>
            </a:extLst>
          </p:cNvPr>
          <p:cNvGrpSpPr>
            <a:grpSpLocks/>
          </p:cNvGrpSpPr>
          <p:nvPr/>
        </p:nvGrpSpPr>
        <p:grpSpPr bwMode="auto">
          <a:xfrm>
            <a:off x="5711826" y="3148013"/>
            <a:ext cx="3354388" cy="3128962"/>
            <a:chOff x="3224" y="1285"/>
            <a:chExt cx="2113" cy="1971"/>
          </a:xfrm>
        </p:grpSpPr>
        <p:sp>
          <p:nvSpPr>
            <p:cNvPr id="34840" name="Line 4">
              <a:extLst>
                <a:ext uri="{FF2B5EF4-FFF2-40B4-BE49-F238E27FC236}">
                  <a16:creationId xmlns:a16="http://schemas.microsoft.com/office/drawing/2014/main" id="{6087FF0A-2663-9743-B63D-F2BEB61B5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1436"/>
              <a:ext cx="1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5">
              <a:extLst>
                <a:ext uri="{FF2B5EF4-FFF2-40B4-BE49-F238E27FC236}">
                  <a16:creationId xmlns:a16="http://schemas.microsoft.com/office/drawing/2014/main" id="{957D9ED0-FF4C-8F41-B37E-57F49A325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1463"/>
              <a:ext cx="0" cy="15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Rectangle 17">
              <a:extLst>
                <a:ext uri="{FF2B5EF4-FFF2-40B4-BE49-F238E27FC236}">
                  <a16:creationId xmlns:a16="http://schemas.microsoft.com/office/drawing/2014/main" id="{C929F9F3-A2B7-D045-A3A7-2D6B3552A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3006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3</a:t>
              </a:r>
              <a:endParaRPr lang="en-US" altLang="en-US" sz="2000" i="1">
                <a:latin typeface="Century Gothic" panose="020B0502020202020204" pitchFamily="34" charset="0"/>
              </a:endParaRPr>
            </a:p>
          </p:txBody>
        </p:sp>
        <p:sp>
          <p:nvSpPr>
            <p:cNvPr id="34843" name="Rectangle 25">
              <a:extLst>
                <a:ext uri="{FF2B5EF4-FFF2-40B4-BE49-F238E27FC236}">
                  <a16:creationId xmlns:a16="http://schemas.microsoft.com/office/drawing/2014/main" id="{77448A68-768D-5B46-AFD8-ED44A2BE9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285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34822" name="Rectangle 63">
            <a:extLst>
              <a:ext uri="{FF2B5EF4-FFF2-40B4-BE49-F238E27FC236}">
                <a16:creationId xmlns:a16="http://schemas.microsoft.com/office/drawing/2014/main" id="{D1D8A924-BC4A-AC41-9057-834FAA5EC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Changes In Market Equilibrium</a:t>
            </a:r>
          </a:p>
        </p:txBody>
      </p:sp>
      <p:sp>
        <p:nvSpPr>
          <p:cNvPr id="163904" name="Rectangle 64">
            <a:extLst>
              <a:ext uri="{FF2B5EF4-FFF2-40B4-BE49-F238E27FC236}">
                <a16:creationId xmlns:a16="http://schemas.microsoft.com/office/drawing/2014/main" id="{D214329A-7E00-D94E-9656-CFFDC2221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Income Increases</a:t>
            </a:r>
          </a:p>
          <a:p>
            <a:pPr lvl="1" eaLnBrk="1" hangingPunct="1"/>
            <a:endParaRPr lang="en-US" altLang="en-US" sz="2100"/>
          </a:p>
          <a:p>
            <a:pPr lvl="1" eaLnBrk="1" hangingPunct="1"/>
            <a:r>
              <a:rPr lang="en-US" altLang="en-US" sz="2100"/>
              <a:t>Demand increases to D1</a:t>
            </a:r>
          </a:p>
          <a:p>
            <a:pPr lvl="1" eaLnBrk="1" hangingPunct="1"/>
            <a:endParaRPr lang="en-US" altLang="en-US" sz="2100"/>
          </a:p>
          <a:p>
            <a:pPr lvl="1" eaLnBrk="1" hangingPunct="1"/>
            <a:r>
              <a:rPr lang="en-US" altLang="en-US" sz="2100"/>
              <a:t>Shortage at P1 of Q1, Q2</a:t>
            </a:r>
          </a:p>
          <a:p>
            <a:pPr lvl="1" eaLnBrk="1" hangingPunct="1"/>
            <a:endParaRPr lang="en-US" altLang="en-US" sz="2100"/>
          </a:p>
          <a:p>
            <a:pPr lvl="1" eaLnBrk="1" hangingPunct="1"/>
            <a:r>
              <a:rPr lang="en-US" altLang="en-US" sz="2100"/>
              <a:t>Equilibrium at P3, Q3 </a:t>
            </a:r>
          </a:p>
        </p:txBody>
      </p:sp>
      <p:grpSp>
        <p:nvGrpSpPr>
          <p:cNvPr id="34824" name="Group 57">
            <a:extLst>
              <a:ext uri="{FF2B5EF4-FFF2-40B4-BE49-F238E27FC236}">
                <a16:creationId xmlns:a16="http://schemas.microsoft.com/office/drawing/2014/main" id="{2B8588B0-FA32-D849-AB86-6664046489F4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1728788"/>
            <a:ext cx="4441826" cy="4519612"/>
            <a:chOff x="2730" y="1089"/>
            <a:chExt cx="2798" cy="2847"/>
          </a:xfrm>
        </p:grpSpPr>
        <p:sp>
          <p:nvSpPr>
            <p:cNvPr id="34836" name="Line 9">
              <a:extLst>
                <a:ext uri="{FF2B5EF4-FFF2-40B4-BE49-F238E27FC236}">
                  <a16:creationId xmlns:a16="http://schemas.microsoft.com/office/drawing/2014/main" id="{993C6344-875D-6643-A897-556697C03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" y="1146"/>
              <a:ext cx="0" cy="25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Line 10">
              <a:extLst>
                <a:ext uri="{FF2B5EF4-FFF2-40B4-BE49-F238E27FC236}">
                  <a16:creationId xmlns:a16="http://schemas.microsoft.com/office/drawing/2014/main" id="{1D51D928-6851-1147-B9C1-43D3E2AC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3689"/>
              <a:ext cx="23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Rectangle 11">
              <a:extLst>
                <a:ext uri="{FF2B5EF4-FFF2-40B4-BE49-F238E27FC236}">
                  <a16:creationId xmlns:a16="http://schemas.microsoft.com/office/drawing/2014/main" id="{8E36C8C4-B3BD-3840-A93B-7244F93C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089"/>
              <a:ext cx="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</a:p>
          </p:txBody>
        </p:sp>
        <p:sp>
          <p:nvSpPr>
            <p:cNvPr id="34839" name="Rectangle 12">
              <a:extLst>
                <a:ext uri="{FF2B5EF4-FFF2-40B4-BE49-F238E27FC236}">
                  <a16:creationId xmlns:a16="http://schemas.microsoft.com/office/drawing/2014/main" id="{2104E9EA-4574-6F47-AF70-26A3F0FD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686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</a:p>
          </p:txBody>
        </p:sp>
      </p:grpSp>
      <p:grpSp>
        <p:nvGrpSpPr>
          <p:cNvPr id="7" name="Group 56">
            <a:extLst>
              <a:ext uri="{FF2B5EF4-FFF2-40B4-BE49-F238E27FC236}">
                <a16:creationId xmlns:a16="http://schemas.microsoft.com/office/drawing/2014/main" id="{B7C3C6E0-CB75-8849-8B39-C11729903AC8}"/>
              </a:ext>
            </a:extLst>
          </p:cNvPr>
          <p:cNvGrpSpPr>
            <a:grpSpLocks/>
          </p:cNvGrpSpPr>
          <p:nvPr/>
        </p:nvGrpSpPr>
        <p:grpSpPr bwMode="auto">
          <a:xfrm>
            <a:off x="5729290" y="3624263"/>
            <a:ext cx="2938463" cy="2671762"/>
            <a:chOff x="2139" y="1264"/>
            <a:chExt cx="1851" cy="1683"/>
          </a:xfrm>
        </p:grpSpPr>
        <p:sp>
          <p:nvSpPr>
            <p:cNvPr id="34832" name="Line 14">
              <a:extLst>
                <a:ext uri="{FF2B5EF4-FFF2-40B4-BE49-F238E27FC236}">
                  <a16:creationId xmlns:a16="http://schemas.microsoft.com/office/drawing/2014/main" id="{3B7C79A7-A2D0-6846-B2F6-EE9498D56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42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8">
              <a:extLst>
                <a:ext uri="{FF2B5EF4-FFF2-40B4-BE49-F238E27FC236}">
                  <a16:creationId xmlns:a16="http://schemas.microsoft.com/office/drawing/2014/main" id="{801A6B16-6FA6-5947-9165-D53DAE149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1" y="1406"/>
              <a:ext cx="1360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Rectangle 19">
              <a:extLst>
                <a:ext uri="{FF2B5EF4-FFF2-40B4-BE49-F238E27FC236}">
                  <a16:creationId xmlns:a16="http://schemas.microsoft.com/office/drawing/2014/main" id="{31F0C257-10F9-5845-8C44-5D894BA3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697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4835" name="Rectangle 21">
              <a:extLst>
                <a:ext uri="{FF2B5EF4-FFF2-40B4-BE49-F238E27FC236}">
                  <a16:creationId xmlns:a16="http://schemas.microsoft.com/office/drawing/2014/main" id="{C25E0A84-4A2A-6044-A8E5-DA76CE90E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1264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8" name="Group 62">
            <a:extLst>
              <a:ext uri="{FF2B5EF4-FFF2-40B4-BE49-F238E27FC236}">
                <a16:creationId xmlns:a16="http://schemas.microsoft.com/office/drawing/2014/main" id="{978EF0AC-F1B0-BD47-92CB-F882EF5B88D0}"/>
              </a:ext>
            </a:extLst>
          </p:cNvPr>
          <p:cNvGrpSpPr>
            <a:grpSpLocks/>
          </p:cNvGrpSpPr>
          <p:nvPr/>
        </p:nvGrpSpPr>
        <p:grpSpPr bwMode="auto">
          <a:xfrm>
            <a:off x="8434389" y="3851275"/>
            <a:ext cx="1246187" cy="2357438"/>
            <a:chOff x="4353" y="2426"/>
            <a:chExt cx="785" cy="1485"/>
          </a:xfrm>
        </p:grpSpPr>
        <p:sp>
          <p:nvSpPr>
            <p:cNvPr id="34829" name="Rectangle 46">
              <a:extLst>
                <a:ext uri="{FF2B5EF4-FFF2-40B4-BE49-F238E27FC236}">
                  <a16:creationId xmlns:a16="http://schemas.microsoft.com/office/drawing/2014/main" id="{125430EA-D02A-6942-A706-5B1B9611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3663"/>
              <a:ext cx="39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4830" name="Line 60">
              <a:extLst>
                <a:ext uri="{FF2B5EF4-FFF2-40B4-BE49-F238E27FC236}">
                  <a16:creationId xmlns:a16="http://schemas.microsoft.com/office/drawing/2014/main" id="{21972139-EE19-4444-86AE-7DAB2D835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" y="2426"/>
              <a:ext cx="5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1" name="Line 61">
              <a:extLst>
                <a:ext uri="{FF2B5EF4-FFF2-40B4-BE49-F238E27FC236}">
                  <a16:creationId xmlns:a16="http://schemas.microsoft.com/office/drawing/2014/main" id="{9B510244-3D0D-DD46-8080-4BBEC27FB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" y="2426"/>
              <a:ext cx="0" cy="1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B1BE42FB-9559-754C-B615-BD193C6E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57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56FA3885-1776-ED46-953E-33DCCD487F02}"/>
              </a:ext>
            </a:extLst>
          </p:cNvPr>
          <p:cNvGrpSpPr>
            <a:grpSpLocks/>
          </p:cNvGrpSpPr>
          <p:nvPr/>
        </p:nvGrpSpPr>
        <p:grpSpPr bwMode="auto">
          <a:xfrm>
            <a:off x="8145462" y="2239889"/>
            <a:ext cx="2124075" cy="2732087"/>
            <a:chOff x="4154" y="1167"/>
            <a:chExt cx="1338" cy="1721"/>
          </a:xfrm>
        </p:grpSpPr>
        <p:sp>
          <p:nvSpPr>
            <p:cNvPr id="36895" name="Freeform 6">
              <a:extLst>
                <a:ext uri="{FF2B5EF4-FFF2-40B4-BE49-F238E27FC236}">
                  <a16:creationId xmlns:a16="http://schemas.microsoft.com/office/drawing/2014/main" id="{0FBD1287-1142-A044-9A04-E9A0CA30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1407"/>
              <a:ext cx="1201" cy="1481"/>
            </a:xfrm>
            <a:custGeom>
              <a:avLst/>
              <a:gdLst>
                <a:gd name="T0" fmla="*/ 0 w 1393"/>
                <a:gd name="T1" fmla="*/ 0 h 1681"/>
                <a:gd name="T2" fmla="*/ 14 w 1393"/>
                <a:gd name="T3" fmla="*/ 36 h 1681"/>
                <a:gd name="T4" fmla="*/ 29 w 1393"/>
                <a:gd name="T5" fmla="*/ 72 h 1681"/>
                <a:gd name="T6" fmla="*/ 52 w 1393"/>
                <a:gd name="T7" fmla="*/ 112 h 1681"/>
                <a:gd name="T8" fmla="*/ 62 w 1393"/>
                <a:gd name="T9" fmla="*/ 127 h 1681"/>
                <a:gd name="T10" fmla="*/ 72 w 1393"/>
                <a:gd name="T11" fmla="*/ 134 h 16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3"/>
                <a:gd name="T19" fmla="*/ 0 h 1681"/>
                <a:gd name="T20" fmla="*/ 1393 w 1393"/>
                <a:gd name="T21" fmla="*/ 1681 h 16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3" h="1681">
                  <a:moveTo>
                    <a:pt x="0" y="0"/>
                  </a:moveTo>
                  <a:lnTo>
                    <a:pt x="268" y="447"/>
                  </a:lnTo>
                  <a:lnTo>
                    <a:pt x="581" y="915"/>
                  </a:lnTo>
                  <a:lnTo>
                    <a:pt x="1003" y="1409"/>
                  </a:lnTo>
                  <a:lnTo>
                    <a:pt x="1208" y="1594"/>
                  </a:lnTo>
                  <a:lnTo>
                    <a:pt x="1392" y="1680"/>
                  </a:lnTo>
                </a:path>
              </a:pathLst>
            </a:custGeom>
            <a:noFill/>
            <a:ln w="508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Rectangle 22">
              <a:extLst>
                <a:ext uri="{FF2B5EF4-FFF2-40B4-BE49-F238E27FC236}">
                  <a16:creationId xmlns:a16="http://schemas.microsoft.com/office/drawing/2014/main" id="{8FC8379A-8BA6-174A-A4CA-3F7A6C3DB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1167"/>
              <a:ext cx="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D’</a:t>
              </a:r>
            </a:p>
          </p:txBody>
        </p:sp>
      </p:grpSp>
      <p:grpSp>
        <p:nvGrpSpPr>
          <p:cNvPr id="3" name="Group 52">
            <a:extLst>
              <a:ext uri="{FF2B5EF4-FFF2-40B4-BE49-F238E27FC236}">
                <a16:creationId xmlns:a16="http://schemas.microsoft.com/office/drawing/2014/main" id="{BBDEB125-0172-224E-8CA1-B92DDE610961}"/>
              </a:ext>
            </a:extLst>
          </p:cNvPr>
          <p:cNvGrpSpPr>
            <a:grpSpLocks/>
          </p:cNvGrpSpPr>
          <p:nvPr/>
        </p:nvGrpSpPr>
        <p:grpSpPr bwMode="auto">
          <a:xfrm>
            <a:off x="7310436" y="2416100"/>
            <a:ext cx="2997200" cy="3582988"/>
            <a:chOff x="3628" y="1278"/>
            <a:chExt cx="1888" cy="2257"/>
          </a:xfrm>
        </p:grpSpPr>
        <p:sp>
          <p:nvSpPr>
            <p:cNvPr id="36893" name="Freeform 7">
              <a:extLst>
                <a:ext uri="{FF2B5EF4-FFF2-40B4-BE49-F238E27FC236}">
                  <a16:creationId xmlns:a16="http://schemas.microsoft.com/office/drawing/2014/main" id="{1276EF52-2712-C440-A502-2716B3D3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518"/>
              <a:ext cx="1777" cy="2017"/>
            </a:xfrm>
            <a:custGeom>
              <a:avLst/>
              <a:gdLst>
                <a:gd name="T0" fmla="*/ 0 w 1777"/>
                <a:gd name="T1" fmla="*/ 2016 h 2017"/>
                <a:gd name="T2" fmla="*/ 472 w 1777"/>
                <a:gd name="T3" fmla="*/ 1628 h 2017"/>
                <a:gd name="T4" fmla="*/ 968 w 1777"/>
                <a:gd name="T5" fmla="*/ 1174 h 2017"/>
                <a:gd name="T6" fmla="*/ 1490 w 1777"/>
                <a:gd name="T7" fmla="*/ 563 h 2017"/>
                <a:gd name="T8" fmla="*/ 1685 w 1777"/>
                <a:gd name="T9" fmla="*/ 266 h 2017"/>
                <a:gd name="T10" fmla="*/ 1776 w 1777"/>
                <a:gd name="T11" fmla="*/ 0 h 2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7"/>
                <a:gd name="T19" fmla="*/ 0 h 2017"/>
                <a:gd name="T20" fmla="*/ 1777 w 1777"/>
                <a:gd name="T21" fmla="*/ 2017 h 20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7" h="2017">
                  <a:moveTo>
                    <a:pt x="0" y="2016"/>
                  </a:moveTo>
                  <a:lnTo>
                    <a:pt x="472" y="1628"/>
                  </a:lnTo>
                  <a:lnTo>
                    <a:pt x="968" y="1174"/>
                  </a:lnTo>
                  <a:lnTo>
                    <a:pt x="1490" y="563"/>
                  </a:lnTo>
                  <a:lnTo>
                    <a:pt x="1685" y="266"/>
                  </a:lnTo>
                  <a:lnTo>
                    <a:pt x="1776" y="0"/>
                  </a:lnTo>
                </a:path>
              </a:pathLst>
            </a:custGeom>
            <a:noFill/>
            <a:ln w="50800">
              <a:solidFill>
                <a:srgbClr val="99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23">
              <a:extLst>
                <a:ext uri="{FF2B5EF4-FFF2-40B4-BE49-F238E27FC236}">
                  <a16:creationId xmlns:a16="http://schemas.microsoft.com/office/drawing/2014/main" id="{EC1371AB-5902-A14C-8D9D-C1A779885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" y="1278"/>
              <a:ext cx="2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S’</a:t>
              </a:r>
            </a:p>
          </p:txBody>
        </p:sp>
      </p:grpSp>
      <p:sp>
        <p:nvSpPr>
          <p:cNvPr id="36868" name="Rectangle 46">
            <a:extLst>
              <a:ext uri="{FF2B5EF4-FFF2-40B4-BE49-F238E27FC236}">
                <a16:creationId xmlns:a16="http://schemas.microsoft.com/office/drawing/2014/main" id="{C5CD291C-9B07-8E4E-ABFA-9B912A646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Changes In Market Equilibrium</a:t>
            </a:r>
          </a:p>
        </p:txBody>
      </p:sp>
      <p:sp>
        <p:nvSpPr>
          <p:cNvPr id="174127" name="Rectangle 47">
            <a:extLst>
              <a:ext uri="{FF2B5EF4-FFF2-40B4-BE49-F238E27FC236}">
                <a16:creationId xmlns:a16="http://schemas.microsoft.com/office/drawing/2014/main" id="{E6626F01-3295-294B-B754-B0C606634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0321" y="2336872"/>
            <a:ext cx="5154503" cy="3946443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Income Increases &amp; raw material prices fall</a:t>
            </a:r>
          </a:p>
          <a:p>
            <a:pPr lvl="1" eaLnBrk="1" hangingPunct="1"/>
            <a:endParaRPr lang="en-US" altLang="en-US" sz="2100" dirty="0"/>
          </a:p>
          <a:p>
            <a:pPr lvl="1" eaLnBrk="1" hangingPunct="1"/>
            <a:r>
              <a:rPr lang="en-US" altLang="en-US" sz="2100" dirty="0"/>
              <a:t>Quantity increases</a:t>
            </a:r>
          </a:p>
          <a:p>
            <a:pPr lvl="1" eaLnBrk="1" hangingPunct="1"/>
            <a:endParaRPr lang="en-US" altLang="en-US" sz="2100" dirty="0"/>
          </a:p>
          <a:p>
            <a:pPr lvl="1" eaLnBrk="1" hangingPunct="1"/>
            <a:r>
              <a:rPr lang="en-US" altLang="en-US" sz="2100" dirty="0"/>
              <a:t>If the increase in D is greater than the increase in S price also increases </a:t>
            </a:r>
          </a:p>
        </p:txBody>
      </p:sp>
      <p:grpSp>
        <p:nvGrpSpPr>
          <p:cNvPr id="36870" name="Group 45">
            <a:extLst>
              <a:ext uri="{FF2B5EF4-FFF2-40B4-BE49-F238E27FC236}">
                <a16:creationId xmlns:a16="http://schemas.microsoft.com/office/drawing/2014/main" id="{A43CBF4E-F993-5044-A535-AF9D20A333A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170038"/>
            <a:ext cx="4230688" cy="4500562"/>
            <a:chOff x="2863" y="1123"/>
            <a:chExt cx="2665" cy="2835"/>
          </a:xfrm>
        </p:grpSpPr>
        <p:sp>
          <p:nvSpPr>
            <p:cNvPr id="36889" name="Line 11">
              <a:extLst>
                <a:ext uri="{FF2B5EF4-FFF2-40B4-BE49-F238E27FC236}">
                  <a16:creationId xmlns:a16="http://schemas.microsoft.com/office/drawing/2014/main" id="{E3FAE11A-02C3-0F4D-A687-3995C40ED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79"/>
              <a:ext cx="0" cy="25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12">
              <a:extLst>
                <a:ext uri="{FF2B5EF4-FFF2-40B4-BE49-F238E27FC236}">
                  <a16:creationId xmlns:a16="http://schemas.microsoft.com/office/drawing/2014/main" id="{33D5B1F0-BFCE-9D43-BA5B-001B6C012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3722"/>
              <a:ext cx="23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Rectangle 13">
              <a:extLst>
                <a:ext uri="{FF2B5EF4-FFF2-40B4-BE49-F238E27FC236}">
                  <a16:creationId xmlns:a16="http://schemas.microsoft.com/office/drawing/2014/main" id="{464008F3-838C-5A43-89D6-6554103F8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1123"/>
              <a:ext cx="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</a:p>
          </p:txBody>
        </p:sp>
        <p:sp>
          <p:nvSpPr>
            <p:cNvPr id="36892" name="Rectangle 14">
              <a:extLst>
                <a:ext uri="{FF2B5EF4-FFF2-40B4-BE49-F238E27FC236}">
                  <a16:creationId xmlns:a16="http://schemas.microsoft.com/office/drawing/2014/main" id="{C4DB16BC-3C34-AA41-82D3-92546470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708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</a:p>
          </p:txBody>
        </p: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B5273620-737A-1D49-B7A7-E19DF3DAC85C}"/>
              </a:ext>
            </a:extLst>
          </p:cNvPr>
          <p:cNvGrpSpPr>
            <a:grpSpLocks/>
          </p:cNvGrpSpPr>
          <p:nvPr/>
        </p:nvGrpSpPr>
        <p:grpSpPr bwMode="auto">
          <a:xfrm>
            <a:off x="7000875" y="2292275"/>
            <a:ext cx="2833687" cy="3582988"/>
            <a:chOff x="3433" y="1200"/>
            <a:chExt cx="1785" cy="2257"/>
          </a:xfrm>
        </p:grpSpPr>
        <p:sp>
          <p:nvSpPr>
            <p:cNvPr id="36887" name="Freeform 15">
              <a:extLst>
                <a:ext uri="{FF2B5EF4-FFF2-40B4-BE49-F238E27FC236}">
                  <a16:creationId xmlns:a16="http://schemas.microsoft.com/office/drawing/2014/main" id="{81981258-F04A-2A4F-B4F8-5FA22E8D3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1440"/>
              <a:ext cx="1777" cy="2017"/>
            </a:xfrm>
            <a:custGeom>
              <a:avLst/>
              <a:gdLst>
                <a:gd name="T0" fmla="*/ 0 w 1777"/>
                <a:gd name="T1" fmla="*/ 2016 h 2017"/>
                <a:gd name="T2" fmla="*/ 472 w 1777"/>
                <a:gd name="T3" fmla="*/ 1628 h 2017"/>
                <a:gd name="T4" fmla="*/ 968 w 1777"/>
                <a:gd name="T5" fmla="*/ 1174 h 2017"/>
                <a:gd name="T6" fmla="*/ 1490 w 1777"/>
                <a:gd name="T7" fmla="*/ 563 h 2017"/>
                <a:gd name="T8" fmla="*/ 1685 w 1777"/>
                <a:gd name="T9" fmla="*/ 266 h 2017"/>
                <a:gd name="T10" fmla="*/ 1776 w 1777"/>
                <a:gd name="T11" fmla="*/ 0 h 2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7"/>
                <a:gd name="T19" fmla="*/ 0 h 2017"/>
                <a:gd name="T20" fmla="*/ 1777 w 1777"/>
                <a:gd name="T21" fmla="*/ 2017 h 20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7" h="2017">
                  <a:moveTo>
                    <a:pt x="0" y="2016"/>
                  </a:moveTo>
                  <a:lnTo>
                    <a:pt x="472" y="1628"/>
                  </a:lnTo>
                  <a:lnTo>
                    <a:pt x="968" y="1174"/>
                  </a:lnTo>
                  <a:lnTo>
                    <a:pt x="1490" y="563"/>
                  </a:lnTo>
                  <a:lnTo>
                    <a:pt x="1685" y="266"/>
                  </a:lnTo>
                  <a:lnTo>
                    <a:pt x="1776" y="0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Rectangle 19">
              <a:extLst>
                <a:ext uri="{FF2B5EF4-FFF2-40B4-BE49-F238E27FC236}">
                  <a16:creationId xmlns:a16="http://schemas.microsoft.com/office/drawing/2014/main" id="{1F1C24F5-CC12-F143-A185-E2161ADFF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1200"/>
              <a:ext cx="19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4B8DBC27-2167-1040-A8CC-5FBF35EB9151}"/>
              </a:ext>
            </a:extLst>
          </p:cNvPr>
          <p:cNvGrpSpPr>
            <a:grpSpLocks/>
          </p:cNvGrpSpPr>
          <p:nvPr/>
        </p:nvGrpSpPr>
        <p:grpSpPr bwMode="auto">
          <a:xfrm>
            <a:off x="6053138" y="3760714"/>
            <a:ext cx="3548063" cy="2941637"/>
            <a:chOff x="3246" y="920"/>
            <a:chExt cx="2235" cy="1853"/>
          </a:xfrm>
        </p:grpSpPr>
        <p:sp>
          <p:nvSpPr>
            <p:cNvPr id="36883" name="Line 5">
              <a:extLst>
                <a:ext uri="{FF2B5EF4-FFF2-40B4-BE49-F238E27FC236}">
                  <a16:creationId xmlns:a16="http://schemas.microsoft.com/office/drawing/2014/main" id="{10B8724D-7EA9-6F4B-8D26-DE160769F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1119"/>
              <a:ext cx="17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Rectangle 16">
              <a:extLst>
                <a:ext uri="{FF2B5EF4-FFF2-40B4-BE49-F238E27FC236}">
                  <a16:creationId xmlns:a16="http://schemas.microsoft.com/office/drawing/2014/main" id="{A704EA4F-DB71-5541-935E-0A455241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92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6885" name="Rectangle 17">
              <a:extLst>
                <a:ext uri="{FF2B5EF4-FFF2-40B4-BE49-F238E27FC236}">
                  <a16:creationId xmlns:a16="http://schemas.microsoft.com/office/drawing/2014/main" id="{5FA8AD15-D48B-6245-A01C-FF3B2957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523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6886" name="Line 18">
              <a:extLst>
                <a:ext uri="{FF2B5EF4-FFF2-40B4-BE49-F238E27FC236}">
                  <a16:creationId xmlns:a16="http://schemas.microsoft.com/office/drawing/2014/main" id="{CF34C667-7BC3-FC42-846A-8C950640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7" y="1128"/>
              <a:ext cx="0" cy="1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BB75A5C6-E055-B04B-A526-54A76E4CE46A}"/>
              </a:ext>
            </a:extLst>
          </p:cNvPr>
          <p:cNvGrpSpPr>
            <a:grpSpLocks/>
          </p:cNvGrpSpPr>
          <p:nvPr/>
        </p:nvGrpSpPr>
        <p:grpSpPr bwMode="auto">
          <a:xfrm>
            <a:off x="7270750" y="2060500"/>
            <a:ext cx="2814637" cy="3354388"/>
            <a:chOff x="3603" y="1054"/>
            <a:chExt cx="1773" cy="2113"/>
          </a:xfrm>
        </p:grpSpPr>
        <p:sp>
          <p:nvSpPr>
            <p:cNvPr id="36881" name="Freeform 8">
              <a:extLst>
                <a:ext uri="{FF2B5EF4-FFF2-40B4-BE49-F238E27FC236}">
                  <a16:creationId xmlns:a16="http://schemas.microsoft.com/office/drawing/2014/main" id="{0BDD0CE0-0253-294E-870F-2D1ACBF22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" y="1342"/>
              <a:ext cx="1633" cy="1825"/>
            </a:xfrm>
            <a:custGeom>
              <a:avLst/>
              <a:gdLst>
                <a:gd name="T0" fmla="*/ 0 w 1633"/>
                <a:gd name="T1" fmla="*/ 0 h 1825"/>
                <a:gd name="T2" fmla="*/ 314 w 1633"/>
                <a:gd name="T3" fmla="*/ 485 h 1825"/>
                <a:gd name="T4" fmla="*/ 682 w 1633"/>
                <a:gd name="T5" fmla="*/ 994 h 1825"/>
                <a:gd name="T6" fmla="*/ 1176 w 1633"/>
                <a:gd name="T7" fmla="*/ 1530 h 1825"/>
                <a:gd name="T8" fmla="*/ 1417 w 1633"/>
                <a:gd name="T9" fmla="*/ 1731 h 1825"/>
                <a:gd name="T10" fmla="*/ 1632 w 1633"/>
                <a:gd name="T11" fmla="*/ 1824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3"/>
                <a:gd name="T19" fmla="*/ 0 h 1825"/>
                <a:gd name="T20" fmla="*/ 1633 w 1633"/>
                <a:gd name="T21" fmla="*/ 1825 h 18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3" h="1825">
                  <a:moveTo>
                    <a:pt x="0" y="0"/>
                  </a:moveTo>
                  <a:lnTo>
                    <a:pt x="314" y="485"/>
                  </a:lnTo>
                  <a:lnTo>
                    <a:pt x="682" y="994"/>
                  </a:lnTo>
                  <a:lnTo>
                    <a:pt x="1176" y="1530"/>
                  </a:lnTo>
                  <a:lnTo>
                    <a:pt x="1417" y="1731"/>
                  </a:lnTo>
                  <a:lnTo>
                    <a:pt x="1632" y="1824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Rectangle 21">
              <a:extLst>
                <a:ext uri="{FF2B5EF4-FFF2-40B4-BE49-F238E27FC236}">
                  <a16:creationId xmlns:a16="http://schemas.microsoft.com/office/drawing/2014/main" id="{CFB481E0-0B5D-E647-B0B6-110780DF2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1054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</a:t>
              </a:r>
            </a:p>
          </p:txBody>
        </p:sp>
      </p:grpSp>
      <p:grpSp>
        <p:nvGrpSpPr>
          <p:cNvPr id="8" name="Group 44">
            <a:extLst>
              <a:ext uri="{FF2B5EF4-FFF2-40B4-BE49-F238E27FC236}">
                <a16:creationId xmlns:a16="http://schemas.microsoft.com/office/drawing/2014/main" id="{E3AC7B0A-F8F7-4446-9529-0F11D67111C2}"/>
              </a:ext>
            </a:extLst>
          </p:cNvPr>
          <p:cNvGrpSpPr>
            <a:grpSpLocks/>
          </p:cNvGrpSpPr>
          <p:nvPr/>
        </p:nvGrpSpPr>
        <p:grpSpPr bwMode="auto">
          <a:xfrm>
            <a:off x="6070601" y="4070275"/>
            <a:ext cx="2938463" cy="2636838"/>
            <a:chOff x="3667" y="990"/>
            <a:chExt cx="1851" cy="1661"/>
          </a:xfrm>
        </p:grpSpPr>
        <p:sp>
          <p:nvSpPr>
            <p:cNvPr id="36877" name="Line 4">
              <a:extLst>
                <a:ext uri="{FF2B5EF4-FFF2-40B4-BE49-F238E27FC236}">
                  <a16:creationId xmlns:a16="http://schemas.microsoft.com/office/drawing/2014/main" id="{74B9D752-6B5C-324D-A1D1-2B012FE0C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4" y="1120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24">
              <a:extLst>
                <a:ext uri="{FF2B5EF4-FFF2-40B4-BE49-F238E27FC236}">
                  <a16:creationId xmlns:a16="http://schemas.microsoft.com/office/drawing/2014/main" id="{2B4809C2-21A9-8648-A6C8-F6F6B2E82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99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6879" name="Line 25">
              <a:extLst>
                <a:ext uri="{FF2B5EF4-FFF2-40B4-BE49-F238E27FC236}">
                  <a16:creationId xmlns:a16="http://schemas.microsoft.com/office/drawing/2014/main" id="{69495C22-4EF6-F64B-960C-0EB15A1BD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1093"/>
              <a:ext cx="13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26">
              <a:extLst>
                <a:ext uri="{FF2B5EF4-FFF2-40B4-BE49-F238E27FC236}">
                  <a16:creationId xmlns:a16="http://schemas.microsoft.com/office/drawing/2014/main" id="{346A0470-006E-CF47-97CC-A88B4F2D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401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1E69E760-81AF-924D-8A89-91AC943E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01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BFC5DD43-8885-C347-84BA-9E1DEC5FB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Shifts in Supply and Demand</a:t>
            </a:r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2467FC11-5A19-F64A-87D0-5C019EC6A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/>
            <a:r>
              <a:rPr lang="en-US" altLang="en-US"/>
              <a:t>When supply and demand change simultaneously, the impact on the equilibrium price and quantity is determined by:</a:t>
            </a:r>
          </a:p>
          <a:p>
            <a:pPr marL="933450" lvl="1" indent="-476250">
              <a:buFont typeface="Wingdings" pitchFamily="2" charset="2"/>
              <a:buAutoNum type="arabicPeriod"/>
            </a:pPr>
            <a:endParaRPr lang="en-US" altLang="en-US" sz="800"/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en-US"/>
              <a:t>The relative size and direction of the change</a:t>
            </a:r>
          </a:p>
          <a:p>
            <a:pPr marL="933450" lvl="1" indent="-476250">
              <a:buFont typeface="Wingdings" pitchFamily="2" charset="2"/>
              <a:buAutoNum type="arabicPeriod"/>
            </a:pPr>
            <a:endParaRPr lang="en-US" altLang="en-US" sz="800"/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en-US"/>
              <a:t>The shape of the supply and demand models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CA7C4B1-F12D-B94B-86CA-EE9495A2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01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6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>
            <a:extLst>
              <a:ext uri="{FF2B5EF4-FFF2-40B4-BE49-F238E27FC236}">
                <a16:creationId xmlns:a16="http://schemas.microsoft.com/office/drawing/2014/main" id="{A65E8B6C-5AA4-9447-B583-5F0094AC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Supply and Demand</a:t>
            </a:r>
          </a:p>
        </p:txBody>
      </p:sp>
      <p:sp>
        <p:nvSpPr>
          <p:cNvPr id="1028" name="Rectangle 12">
            <a:extLst>
              <a:ext uri="{FF2B5EF4-FFF2-40B4-BE49-F238E27FC236}">
                <a16:creationId xmlns:a16="http://schemas.microsoft.com/office/drawing/2014/main" id="{56E3C04A-5A5D-6443-A223-89E095B5A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Supply Curve</a:t>
            </a:r>
          </a:p>
          <a:p>
            <a:pPr eaLnBrk="1" hangingPunct="1"/>
            <a:endParaRPr lang="en-US" altLang="en-US" sz="800"/>
          </a:p>
          <a:p>
            <a:pPr lvl="1" eaLnBrk="1" hangingPunct="1"/>
            <a:r>
              <a:rPr lang="en-US" altLang="en-US"/>
              <a:t>The relationship between the </a:t>
            </a:r>
            <a:r>
              <a:rPr lang="en-US" altLang="en-US" u="sng"/>
              <a:t>quantity</a:t>
            </a:r>
            <a:r>
              <a:rPr lang="en-US" altLang="en-US"/>
              <a:t> of a good that producers are </a:t>
            </a:r>
            <a:r>
              <a:rPr lang="en-US" altLang="en-US" u="sng"/>
              <a:t>willing to sell</a:t>
            </a:r>
            <a:r>
              <a:rPr lang="en-US" altLang="en-US"/>
              <a:t> and the </a:t>
            </a:r>
            <a:r>
              <a:rPr lang="en-US" altLang="en-US" u="sng"/>
              <a:t>price</a:t>
            </a:r>
            <a:r>
              <a:rPr lang="en-US" altLang="en-US"/>
              <a:t> of the good.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Measures </a:t>
            </a:r>
            <a:r>
              <a:rPr lang="en-US" altLang="en-US" u="sng"/>
              <a:t>quantity</a:t>
            </a:r>
            <a:r>
              <a:rPr lang="en-US" altLang="en-US"/>
              <a:t> on the </a:t>
            </a:r>
            <a:r>
              <a:rPr lang="en-US" altLang="en-US" u="sng"/>
              <a:t>x-axis</a:t>
            </a:r>
            <a:r>
              <a:rPr lang="en-US" altLang="en-US"/>
              <a:t> and </a:t>
            </a:r>
            <a:r>
              <a:rPr lang="en-US" altLang="en-US" u="sng"/>
              <a:t>price</a:t>
            </a:r>
            <a:r>
              <a:rPr lang="en-US" altLang="en-US"/>
              <a:t> on the </a:t>
            </a:r>
            <a:r>
              <a:rPr lang="en-US" altLang="en-US" u="sng"/>
              <a:t>y-axis</a:t>
            </a:r>
          </a:p>
        </p:txBody>
      </p:sp>
      <p:graphicFrame>
        <p:nvGraphicFramePr>
          <p:cNvPr id="1026" name="Object 0">
            <a:hlinkClick r:id="" action="ppaction://ole?verb=0"/>
            <a:extLst>
              <a:ext uri="{FF2B5EF4-FFF2-40B4-BE49-F238E27FC236}">
                <a16:creationId xmlns:a16="http://schemas.microsoft.com/office/drawing/2014/main" id="{B5004484-53B0-F743-833C-D23C31398971}"/>
              </a:ext>
            </a:extLst>
          </p:cNvPr>
          <p:cNvGraphicFramePr>
            <a:graphicFrameLocks/>
          </p:cNvGraphicFramePr>
          <p:nvPr/>
        </p:nvGraphicFramePr>
        <p:xfrm>
          <a:off x="4416425" y="4867275"/>
          <a:ext cx="36909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967200" imgH="4686300" progId="Equation.DSMT4">
                  <p:embed/>
                </p:oleObj>
              </mc:Choice>
              <mc:Fallback>
                <p:oleObj name="Equation" r:id="rId3" imgW="16967200" imgH="4686300" progId="Equation.DSMT4">
                  <p:embed/>
                  <p:pic>
                    <p:nvPicPr>
                      <p:cNvPr id="1026" name="Object 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5004484-53B0-F743-833C-D23C313989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4867275"/>
                        <a:ext cx="3690938" cy="782638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096FDE1-516D-5349-803F-C7B8E8744EAF}"/>
              </a:ext>
            </a:extLst>
          </p:cNvPr>
          <p:cNvSpPr txBox="1">
            <a:spLocks/>
          </p:cNvSpPr>
          <p:nvPr/>
        </p:nvSpPr>
        <p:spPr>
          <a:xfrm>
            <a:off x="10881855" y="9056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28DC48-024A-A743-A6DF-E12A487B73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971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E5974B16-55AF-B14D-AF0D-37F71968F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Elasticities of Supply and Demand</a:t>
            </a:r>
          </a:p>
        </p:txBody>
      </p:sp>
      <p:sp>
        <p:nvSpPr>
          <p:cNvPr id="215047" name="Rectangle 7">
            <a:extLst>
              <a:ext uri="{FF2B5EF4-FFF2-40B4-BE49-F238E27FC236}">
                <a16:creationId xmlns:a16="http://schemas.microsoft.com/office/drawing/2014/main" id="{E45E7C7B-4EBB-7542-BBF2-537E0360D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/>
              <a:t>Not only are we concerned with what direction price and quantity will move when the market changes, but we are concerned about how much they change.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500" dirty="0">
                <a:solidFill>
                  <a:srgbClr val="0070C0"/>
                </a:solidFill>
              </a:rPr>
              <a:t>Elasticity</a:t>
            </a:r>
            <a:r>
              <a:rPr lang="en-US" altLang="en-US" sz="2500" dirty="0"/>
              <a:t> gives a way to measure by how much a variable will change with the change in another variable.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500" dirty="0"/>
              <a:t>Specifically, it gives the </a:t>
            </a:r>
            <a:r>
              <a:rPr lang="en-US" altLang="en-US" sz="2500" dirty="0">
                <a:solidFill>
                  <a:srgbClr val="0070C0"/>
                </a:solidFill>
              </a:rPr>
              <a:t>percentage change </a:t>
            </a:r>
            <a:r>
              <a:rPr lang="en-US" altLang="en-US" sz="2500" dirty="0"/>
              <a:t>in one variable resulting from a one percent change in another.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B08F0E1-9B8C-AC41-B94E-F1162100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362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1C9891C4-9255-9D4B-A85B-9B814C207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076" name="Rectangle 11">
            <a:extLst>
              <a:ext uri="{FF2B5EF4-FFF2-40B4-BE49-F238E27FC236}">
                <a16:creationId xmlns:a16="http://schemas.microsoft.com/office/drawing/2014/main" id="{27DC334E-9F1F-244D-A8DF-88551034E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Measures the </a:t>
            </a:r>
            <a:r>
              <a:rPr lang="en-US" altLang="en-US" b="1"/>
              <a:t>sensitivity of quantity demanded to price changes</a:t>
            </a:r>
            <a:r>
              <a:rPr lang="en-US" altLang="en-US"/>
              <a:t>.</a:t>
            </a:r>
          </a:p>
          <a:p>
            <a:pPr lvl="1" eaLnBrk="1" hangingPunct="1"/>
            <a:endParaRPr lang="en-US" altLang="en-US" sz="900"/>
          </a:p>
          <a:p>
            <a:pPr lvl="1" eaLnBrk="1" hangingPunct="1"/>
            <a:r>
              <a:rPr lang="en-US" altLang="en-US"/>
              <a:t>It measures </a:t>
            </a:r>
            <a:r>
              <a:rPr lang="en-US" altLang="en-US" b="1"/>
              <a:t>the percentage change</a:t>
            </a:r>
            <a:r>
              <a:rPr lang="en-US" altLang="en-US"/>
              <a:t> in the </a:t>
            </a:r>
            <a:r>
              <a:rPr lang="en-US" altLang="en-US" b="1"/>
              <a:t>quantity demanded</a:t>
            </a:r>
            <a:r>
              <a:rPr lang="en-US" altLang="en-US"/>
              <a:t> of a good that results from </a:t>
            </a:r>
            <a:r>
              <a:rPr lang="en-US" altLang="en-US" b="1"/>
              <a:t>a one percent change in price</a:t>
            </a:r>
            <a:r>
              <a:rPr lang="en-US" altLang="en-US"/>
              <a:t>.</a:t>
            </a:r>
          </a:p>
        </p:txBody>
      </p:sp>
      <p:graphicFrame>
        <p:nvGraphicFramePr>
          <p:cNvPr id="307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D5239874-E765-DF47-94E6-D416883C0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907183"/>
              </p:ext>
            </p:extLst>
          </p:nvPr>
        </p:nvGraphicFramePr>
        <p:xfrm>
          <a:off x="3587013" y="3823560"/>
          <a:ext cx="38004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6100" imgH="9652000" progId="Equation.DSMT4">
                  <p:embed/>
                </p:oleObj>
              </mc:Choice>
              <mc:Fallback>
                <p:oleObj name="Equation" r:id="rId3" imgW="19596100" imgH="9652000" progId="Equation.DSMT4">
                  <p:embed/>
                  <p:pic>
                    <p:nvPicPr>
                      <p:cNvPr id="307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5239874-E765-DF47-94E6-D416883C09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013" y="3823560"/>
                        <a:ext cx="3800475" cy="98901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9A74C492-39B4-8643-82A9-BBC23659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33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>
            <a:extLst>
              <a:ext uri="{FF2B5EF4-FFF2-40B4-BE49-F238E27FC236}">
                <a16:creationId xmlns:a16="http://schemas.microsoft.com/office/drawing/2014/main" id="{191C3868-BFFE-BA42-8D82-C7416D961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B2DC3A6A-9502-9F4A-A086-2E6A10361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percentage change in a variable is the absolute change in the variable divided by the original level of the variable.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/>
              <a:t>Therefore, elasticity can also be written as:</a:t>
            </a:r>
          </a:p>
        </p:txBody>
      </p:sp>
      <p:graphicFrame>
        <p:nvGraphicFramePr>
          <p:cNvPr id="4098" name="Object 36">
            <a:extLst>
              <a:ext uri="{FF2B5EF4-FFF2-40B4-BE49-F238E27FC236}">
                <a16:creationId xmlns:a16="http://schemas.microsoft.com/office/drawing/2014/main" id="{4624EB1A-49FB-114F-9364-51B9A9D57E45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73205536"/>
              </p:ext>
            </p:extLst>
          </p:nvPr>
        </p:nvGraphicFramePr>
        <p:xfrm>
          <a:off x="3380545" y="4276725"/>
          <a:ext cx="3581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013400" imgH="9944100" progId="Equation.DSMT4">
                  <p:embed/>
                </p:oleObj>
              </mc:Choice>
              <mc:Fallback>
                <p:oleObj name="Equation" r:id="rId3" imgW="31013400" imgH="9944100" progId="Equation.DSMT4">
                  <p:embed/>
                  <p:pic>
                    <p:nvPicPr>
                      <p:cNvPr id="4098" name="Object 36">
                        <a:extLst>
                          <a:ext uri="{FF2B5EF4-FFF2-40B4-BE49-F238E27FC236}">
                            <a16:creationId xmlns:a16="http://schemas.microsoft.com/office/drawing/2014/main" id="{4624EB1A-49FB-114F-9364-51B9A9D57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545" y="4276725"/>
                        <a:ext cx="3581400" cy="11493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5B52D81-98A6-BA4D-A0BC-131D3C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2C9F3240-88EF-4F48-B382-0BB5C672E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A33D0926-4644-1947-B804-B9B4C4940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265438"/>
            <a:ext cx="7313612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Usually a </a:t>
            </a:r>
            <a:r>
              <a:rPr lang="en-US" altLang="en-US" u="sng" dirty="0">
                <a:solidFill>
                  <a:srgbClr val="0070C0"/>
                </a:solidFill>
              </a:rPr>
              <a:t>negative</a:t>
            </a:r>
            <a:r>
              <a:rPr lang="en-US" altLang="en-US" dirty="0"/>
              <a:t> number</a:t>
            </a:r>
          </a:p>
          <a:p>
            <a:pPr lvl="1" eaLnBrk="1" hangingPunct="1"/>
            <a:r>
              <a:rPr lang="en-US" altLang="en-US" dirty="0"/>
              <a:t>As price increases, quantity decreases</a:t>
            </a:r>
          </a:p>
          <a:p>
            <a:pPr lvl="1" eaLnBrk="1" hangingPunct="1"/>
            <a:r>
              <a:rPr lang="en-US" altLang="en-US" dirty="0"/>
              <a:t>As price decreases, quantity increases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dirty="0"/>
              <a:t>When EP &gt; |-1|, the good is price elastic</a:t>
            </a:r>
          </a:p>
          <a:p>
            <a:pPr lvl="1" eaLnBrk="1" hangingPunct="1"/>
            <a:r>
              <a:rPr lang="en-US" altLang="en-US" dirty="0"/>
              <a:t>%</a:t>
            </a:r>
            <a:r>
              <a:rPr lang="en-US" altLang="en-US" dirty="0">
                <a:sym typeface="Symbol" pitchFamily="2" charset="2"/>
              </a:rPr>
              <a:t></a:t>
            </a:r>
            <a:r>
              <a:rPr lang="en-US" altLang="en-US" dirty="0">
                <a:sym typeface="MT Symbol" pitchFamily="82" charset="2"/>
              </a:rPr>
              <a:t>Q &gt; % </a:t>
            </a:r>
            <a:r>
              <a:rPr lang="en-US" altLang="en-US" dirty="0">
                <a:sym typeface="Symbol" pitchFamily="2" charset="2"/>
              </a:rPr>
              <a:t></a:t>
            </a:r>
            <a:r>
              <a:rPr lang="en-US" altLang="en-US" dirty="0">
                <a:sym typeface="MT Symbol" pitchFamily="82" charset="2"/>
              </a:rPr>
              <a:t>P</a:t>
            </a:r>
            <a:endParaRPr lang="en-US" altLang="en-US" dirty="0"/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dirty="0"/>
              <a:t>When EP &lt; |-1|, the good is price inelastic</a:t>
            </a:r>
          </a:p>
          <a:p>
            <a:pPr lvl="1" eaLnBrk="1" hangingPunct="1"/>
            <a:r>
              <a:rPr lang="en-US" altLang="en-US" dirty="0"/>
              <a:t>%</a:t>
            </a:r>
            <a:r>
              <a:rPr lang="en-US" altLang="en-US" dirty="0">
                <a:sym typeface="Symbol" pitchFamily="2" charset="2"/>
              </a:rPr>
              <a:t></a:t>
            </a:r>
            <a:r>
              <a:rPr lang="en-US" altLang="en-US" dirty="0">
                <a:sym typeface="MT Symbol" pitchFamily="82" charset="2"/>
              </a:rPr>
              <a:t>Q &lt; % </a:t>
            </a:r>
            <a:r>
              <a:rPr lang="en-US" altLang="en-US" dirty="0">
                <a:sym typeface="Symbol" pitchFamily="2" charset="2"/>
              </a:rPr>
              <a:t></a:t>
            </a:r>
            <a:r>
              <a:rPr lang="en-US" altLang="en-US" dirty="0">
                <a:sym typeface="MT Symbol" pitchFamily="82" charset="2"/>
              </a:rPr>
              <a:t>P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DCF2AED-BDFB-5D4A-A152-017BE1E8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>
            <a:extLst>
              <a:ext uri="{FF2B5EF4-FFF2-40B4-BE49-F238E27FC236}">
                <a16:creationId xmlns:a16="http://schemas.microsoft.com/office/drawing/2014/main" id="{306D22FB-BBAB-784F-AE98-83BB104EB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8915" name="Rectangle 11">
            <a:extLst>
              <a:ext uri="{FF2B5EF4-FFF2-40B4-BE49-F238E27FC236}">
                <a16:creationId xmlns:a16="http://schemas.microsoft.com/office/drawing/2014/main" id="{5442D313-DD15-9541-9461-7FC6662C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primary determinant of price elasticity of demand is the availability of substitutes.</a:t>
            </a:r>
          </a:p>
          <a:p>
            <a:pPr lvl="1" eaLnBrk="1" hangingPunct="1"/>
            <a:endParaRPr lang="en-US" altLang="en-US" sz="1000" dirty="0"/>
          </a:p>
          <a:p>
            <a:pPr lvl="1" eaLnBrk="1" hangingPunct="1"/>
            <a:r>
              <a:rPr lang="en-US" altLang="en-US" dirty="0"/>
              <a:t>Many substitutes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demand is price elastic</a:t>
            </a:r>
          </a:p>
          <a:p>
            <a:pPr lvl="2" eaLnBrk="1" hangingPunct="1"/>
            <a:endParaRPr lang="en-US" altLang="en-US" sz="1000" dirty="0"/>
          </a:p>
          <a:p>
            <a:pPr lvl="2" eaLnBrk="1" hangingPunct="1"/>
            <a:r>
              <a:rPr lang="en-US" altLang="en-US" dirty="0"/>
              <a:t>Can easily move to another good with price increases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dirty="0"/>
              <a:t>Few substitutes demand is price inelastic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0DAA91C-93CC-1547-B422-D4BA28D4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618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D9693137-4913-434E-AEF9-614DE5501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3F1F3CD0-EB9F-1D4B-9F5B-91C3D947B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a linear demand curve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Elasticity depends on slope and on the values of P and Q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The top portion of demand curve is elastic </a:t>
            </a:r>
          </a:p>
          <a:p>
            <a:pPr lvl="2" eaLnBrk="1" hangingPunct="1"/>
            <a:r>
              <a:rPr lang="en-US" altLang="en-US"/>
              <a:t>Price is high and quantity small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The bottom portion of demand curve is inelastic</a:t>
            </a:r>
          </a:p>
          <a:p>
            <a:pPr lvl="2" eaLnBrk="1" hangingPunct="1"/>
            <a:r>
              <a:rPr lang="en-US" altLang="en-US"/>
              <a:t>Price is low and quantity high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9C2189-508F-C547-8A04-D7B0CBFF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7">
            <a:extLst>
              <a:ext uri="{FF2B5EF4-FFF2-40B4-BE49-F238E27FC236}">
                <a16:creationId xmlns:a16="http://schemas.microsoft.com/office/drawing/2014/main" id="{C55A650E-7801-B545-BB90-33EDF469A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AF968AD-D3E4-DA42-AC9E-394D0A17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BE02157B-A009-7846-AF16-825B472B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357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5159" name="Line 6">
            <a:extLst>
              <a:ext uri="{FF2B5EF4-FFF2-40B4-BE49-F238E27FC236}">
                <a16:creationId xmlns:a16="http://schemas.microsoft.com/office/drawing/2014/main" id="{2F777005-09F6-634A-AA42-0B3658C9F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157" y="2303464"/>
            <a:ext cx="0" cy="421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7">
            <a:extLst>
              <a:ext uri="{FF2B5EF4-FFF2-40B4-BE49-F238E27FC236}">
                <a16:creationId xmlns:a16="http://schemas.microsoft.com/office/drawing/2014/main" id="{9EDA9F83-96A8-C641-A4EC-A3ACC5699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207" y="6527800"/>
            <a:ext cx="422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Rectangle 8">
            <a:extLst>
              <a:ext uri="{FF2B5EF4-FFF2-40B4-BE49-F238E27FC236}">
                <a16:creationId xmlns:a16="http://schemas.microsoft.com/office/drawing/2014/main" id="{743203E1-C52B-964F-B9B1-6110BEDF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364" y="6470651"/>
            <a:ext cx="38311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Q</a:t>
            </a:r>
          </a:p>
        </p:txBody>
      </p:sp>
      <p:sp>
        <p:nvSpPr>
          <p:cNvPr id="5162" name="Rectangle 9">
            <a:extLst>
              <a:ext uri="{FF2B5EF4-FFF2-40B4-BE49-F238E27FC236}">
                <a16:creationId xmlns:a16="http://schemas.microsoft.com/office/drawing/2014/main" id="{13247507-1E21-5541-96C6-6E6E1BB8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2222500"/>
            <a:ext cx="6953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P</a:t>
            </a:r>
            <a:r>
              <a:rPr lang="en-US" altLang="en-US" sz="1600">
                <a:latin typeface="Century Gothic" panose="020B0502020202020204" pitchFamily="34" charset="0"/>
              </a:rPr>
              <a:t>rice</a:t>
            </a:r>
          </a:p>
        </p:txBody>
      </p:sp>
      <p:sp>
        <p:nvSpPr>
          <p:cNvPr id="5163" name="Rectangle 11">
            <a:extLst>
              <a:ext uri="{FF2B5EF4-FFF2-40B4-BE49-F238E27FC236}">
                <a16:creationId xmlns:a16="http://schemas.microsoft.com/office/drawing/2014/main" id="{ADDE18EC-07F1-374A-B687-AA76E27E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70" y="261937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5164" name="Rectangle 13">
            <a:extLst>
              <a:ext uri="{FF2B5EF4-FFF2-40B4-BE49-F238E27FC236}">
                <a16:creationId xmlns:a16="http://schemas.microsoft.com/office/drawing/2014/main" id="{F9FFA126-9197-1049-A9B5-48520EBD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245" y="64643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5165" name="Rectangle 12">
            <a:extLst>
              <a:ext uri="{FF2B5EF4-FFF2-40B4-BE49-F238E27FC236}">
                <a16:creationId xmlns:a16="http://schemas.microsoft.com/office/drawing/2014/main" id="{E1EB2D3A-3928-E246-9F05-8390850A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82" y="444341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5166" name="Rectangle 14">
            <a:extLst>
              <a:ext uri="{FF2B5EF4-FFF2-40B4-BE49-F238E27FC236}">
                <a16:creationId xmlns:a16="http://schemas.microsoft.com/office/drawing/2014/main" id="{20773C95-AED9-E246-95EA-3B92FABBA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057" y="64611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229386" name="Line 10">
            <a:extLst>
              <a:ext uri="{FF2B5EF4-FFF2-40B4-BE49-F238E27FC236}">
                <a16:creationId xmlns:a16="http://schemas.microsoft.com/office/drawing/2014/main" id="{164D84AD-6121-D640-BE5F-7F57A23A9BF8}"/>
              </a:ext>
            </a:extLst>
          </p:cNvPr>
          <p:cNvSpPr>
            <a:spLocks noChangeShapeType="1"/>
          </p:cNvSpPr>
          <p:nvPr/>
        </p:nvSpPr>
        <p:spPr bwMode="auto">
          <a:xfrm rot="204066">
            <a:off x="1293096" y="2738439"/>
            <a:ext cx="3862387" cy="36718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25">
            <a:extLst>
              <a:ext uri="{FF2B5EF4-FFF2-40B4-BE49-F238E27FC236}">
                <a16:creationId xmlns:a16="http://schemas.microsoft.com/office/drawing/2014/main" id="{6595E4D9-C2CB-B848-A114-D4913C373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096" y="2540001"/>
            <a:ext cx="541337" cy="31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Rectangle 19">
            <a:extLst>
              <a:ext uri="{FF2B5EF4-FFF2-40B4-BE49-F238E27FC236}">
                <a16:creationId xmlns:a16="http://schemas.microsoft.com/office/drawing/2014/main" id="{68B957D0-73AA-D747-B23F-B2FAE130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233" y="4251326"/>
            <a:ext cx="96180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E</a:t>
            </a:r>
            <a:r>
              <a:rPr lang="en-US" altLang="en-US" sz="2000" baseline="-25000">
                <a:latin typeface="Century Gothic" panose="020B0502020202020204" pitchFamily="34" charset="0"/>
              </a:rPr>
              <a:t>p</a:t>
            </a:r>
            <a:r>
              <a:rPr lang="en-US" altLang="en-US" sz="2000">
                <a:latin typeface="Century Gothic" panose="020B0502020202020204" pitchFamily="34" charset="0"/>
              </a:rPr>
              <a:t> = -1</a:t>
            </a:r>
          </a:p>
        </p:txBody>
      </p:sp>
      <p:sp>
        <p:nvSpPr>
          <p:cNvPr id="5153" name="Rectangle 20">
            <a:extLst>
              <a:ext uri="{FF2B5EF4-FFF2-40B4-BE49-F238E27FC236}">
                <a16:creationId xmlns:a16="http://schemas.microsoft.com/office/drawing/2014/main" id="{3A279857-3EDB-1645-956A-8F41CB01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007" y="6135689"/>
            <a:ext cx="87684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E</a:t>
            </a:r>
            <a:r>
              <a:rPr lang="en-US" altLang="en-US" sz="2000" baseline="-25000">
                <a:latin typeface="Century Gothic" panose="020B0502020202020204" pitchFamily="34" charset="0"/>
              </a:rPr>
              <a:t>p</a:t>
            </a:r>
            <a:r>
              <a:rPr lang="en-US" altLang="en-US" sz="2000">
                <a:latin typeface="Century Gothic" panose="020B0502020202020204" pitchFamily="34" charset="0"/>
              </a:rPr>
              <a:t> = 0</a:t>
            </a:r>
          </a:p>
        </p:txBody>
      </p:sp>
      <p:sp>
        <p:nvSpPr>
          <p:cNvPr id="5154" name="Line 22">
            <a:extLst>
              <a:ext uri="{FF2B5EF4-FFF2-40B4-BE49-F238E27FC236}">
                <a16:creationId xmlns:a16="http://schemas.microsoft.com/office/drawing/2014/main" id="{55CBCD9A-65E7-AD46-B319-803671D50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2557" y="4503738"/>
            <a:ext cx="528638" cy="31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23">
            <a:extLst>
              <a:ext uri="{FF2B5EF4-FFF2-40B4-BE49-F238E27FC236}">
                <a16:creationId xmlns:a16="http://schemas.microsoft.com/office/drawing/2014/main" id="{6C597BBF-4309-FA43-B7E8-09476F227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1046" y="6451601"/>
            <a:ext cx="528637" cy="17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Text Box 43">
            <a:extLst>
              <a:ext uri="{FF2B5EF4-FFF2-40B4-BE49-F238E27FC236}">
                <a16:creationId xmlns:a16="http://schemas.microsoft.com/office/drawing/2014/main" id="{0BDE4A91-05A9-9343-AABA-AEB5C1C0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795" y="2211388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Century Gothic" panose="020B0502020202020204" pitchFamily="34" charset="0"/>
              </a:rPr>
              <a:t>E</a:t>
            </a:r>
            <a:r>
              <a:rPr lang="en-US" altLang="en-US" sz="2400" baseline="-25000">
                <a:latin typeface="Century Gothic" panose="020B0502020202020204" pitchFamily="34" charset="0"/>
              </a:rPr>
              <a:t>P</a:t>
            </a:r>
            <a:r>
              <a:rPr lang="en-US" altLang="en-US" sz="2400">
                <a:latin typeface="Century Gothic" panose="020B0502020202020204" pitchFamily="34" charset="0"/>
              </a:rPr>
              <a:t> = -</a:t>
            </a:r>
            <a:r>
              <a:rPr lang="en-US" altLang="en-US" sz="2400">
                <a:latin typeface="Century Gothic" panose="020B0502020202020204" pitchFamily="34" charset="0"/>
                <a:sym typeface="Symbol" pitchFamily="2" charset="2"/>
              </a:rPr>
              <a:t></a:t>
            </a:r>
            <a:endParaRPr lang="en-US" altLang="en-US" sz="2400">
              <a:latin typeface="Century Gothic" panose="020B0502020202020204" pitchFamily="34" charset="0"/>
            </a:endParaRPr>
          </a:p>
        </p:txBody>
      </p:sp>
      <p:sp>
        <p:nvSpPr>
          <p:cNvPr id="5149" name="AutoShape 45">
            <a:extLst>
              <a:ext uri="{FF2B5EF4-FFF2-40B4-BE49-F238E27FC236}">
                <a16:creationId xmlns:a16="http://schemas.microsoft.com/office/drawing/2014/main" id="{B3F74CF5-8285-3144-A2A9-FA76FDE183C4}"/>
              </a:ext>
            </a:extLst>
          </p:cNvPr>
          <p:cNvSpPr>
            <a:spLocks/>
          </p:cNvSpPr>
          <p:nvPr/>
        </p:nvSpPr>
        <p:spPr bwMode="auto">
          <a:xfrm rot="18995711">
            <a:off x="2566271" y="2341563"/>
            <a:ext cx="295275" cy="2203450"/>
          </a:xfrm>
          <a:prstGeom prst="rightBrace">
            <a:avLst>
              <a:gd name="adj1" fmla="val 6218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5150" name="Text Box 46">
            <a:extLst>
              <a:ext uri="{FF2B5EF4-FFF2-40B4-BE49-F238E27FC236}">
                <a16:creationId xmlns:a16="http://schemas.microsoft.com/office/drawing/2014/main" id="{DB3E9CDC-3C5F-1D4D-99D7-8D5D43214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783" y="3071814"/>
            <a:ext cx="110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Elastic</a:t>
            </a:r>
          </a:p>
        </p:txBody>
      </p:sp>
      <p:sp>
        <p:nvSpPr>
          <p:cNvPr id="5147" name="AutoShape 44">
            <a:extLst>
              <a:ext uri="{FF2B5EF4-FFF2-40B4-BE49-F238E27FC236}">
                <a16:creationId xmlns:a16="http://schemas.microsoft.com/office/drawing/2014/main" id="{D7F82D2B-833B-A44E-B10D-AA29EB87CE20}"/>
              </a:ext>
            </a:extLst>
          </p:cNvPr>
          <p:cNvSpPr>
            <a:spLocks/>
          </p:cNvSpPr>
          <p:nvPr/>
        </p:nvSpPr>
        <p:spPr bwMode="auto">
          <a:xfrm rot="18995711">
            <a:off x="4445870" y="4329114"/>
            <a:ext cx="374650" cy="2262187"/>
          </a:xfrm>
          <a:prstGeom prst="rightBrace">
            <a:avLst>
              <a:gd name="adj1" fmla="val 503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5148" name="Text Box 47">
            <a:extLst>
              <a:ext uri="{FF2B5EF4-FFF2-40B4-BE49-F238E27FC236}">
                <a16:creationId xmlns:a16="http://schemas.microsoft.com/office/drawing/2014/main" id="{0168EDF1-F38E-2148-8089-8BEC6EC0E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083" y="5016501"/>
            <a:ext cx="1268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Inelastic</a:t>
            </a:r>
          </a:p>
        </p:txBody>
      </p:sp>
      <p:sp>
        <p:nvSpPr>
          <p:cNvPr id="229425" name="Text Box 49">
            <a:extLst>
              <a:ext uri="{FF2B5EF4-FFF2-40B4-BE49-F238E27FC236}">
                <a16:creationId xmlns:a16="http://schemas.microsoft.com/office/drawing/2014/main" id="{C9490AAC-FFA7-6345-8F70-5FA0BC085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620" y="2492376"/>
            <a:ext cx="1898650" cy="79216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Demand Curve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Q = 8 – 2P</a:t>
            </a:r>
          </a:p>
        </p:txBody>
      </p:sp>
      <p:sp>
        <p:nvSpPr>
          <p:cNvPr id="5144" name="Line 15">
            <a:extLst>
              <a:ext uri="{FF2B5EF4-FFF2-40B4-BE49-F238E27FC236}">
                <a16:creationId xmlns:a16="http://schemas.microsoft.com/office/drawing/2014/main" id="{07468CCF-081E-694C-849A-A2C85AC81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996" y="4657725"/>
            <a:ext cx="17478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16">
            <a:extLst>
              <a:ext uri="{FF2B5EF4-FFF2-40B4-BE49-F238E27FC236}">
                <a16:creationId xmlns:a16="http://schemas.microsoft.com/office/drawing/2014/main" id="{7962E69D-4396-A14B-A4D7-CCCAB4486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082" y="4660900"/>
            <a:ext cx="0" cy="19002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Oval 17">
            <a:extLst>
              <a:ext uri="{FF2B5EF4-FFF2-40B4-BE49-F238E27FC236}">
                <a16:creationId xmlns:a16="http://schemas.microsoft.com/office/drawing/2014/main" id="{565A7DE7-248F-2347-8066-3A9D385C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395" y="45418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5122" name="Object 36">
            <a:extLst>
              <a:ext uri="{FF2B5EF4-FFF2-40B4-BE49-F238E27FC236}">
                <a16:creationId xmlns:a16="http://schemas.microsoft.com/office/drawing/2014/main" id="{E8BD8C56-61A9-7C40-9131-45EC6587F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110784"/>
              </p:ext>
            </p:extLst>
          </p:nvPr>
        </p:nvGraphicFramePr>
        <p:xfrm>
          <a:off x="5130083" y="3789363"/>
          <a:ext cx="27590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013400" imgH="9944100" progId="Equation.3">
                  <p:embed/>
                </p:oleObj>
              </mc:Choice>
              <mc:Fallback>
                <p:oleObj name="Equation" r:id="rId3" imgW="31013400" imgH="9944100" progId="Equation.3">
                  <p:embed/>
                  <p:pic>
                    <p:nvPicPr>
                      <p:cNvPr id="5122" name="Object 36">
                        <a:extLst>
                          <a:ext uri="{FF2B5EF4-FFF2-40B4-BE49-F238E27FC236}">
                            <a16:creationId xmlns:a16="http://schemas.microsoft.com/office/drawing/2014/main" id="{E8BD8C56-61A9-7C40-9131-45EC6587F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083" y="3789363"/>
                        <a:ext cx="2759075" cy="8493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Line 15">
            <a:extLst>
              <a:ext uri="{FF2B5EF4-FFF2-40B4-BE49-F238E27FC236}">
                <a16:creationId xmlns:a16="http://schemas.microsoft.com/office/drawing/2014/main" id="{CA4B89E0-A895-B94F-BC27-5F7AF5CBC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157" y="5592763"/>
            <a:ext cx="28257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16">
            <a:extLst>
              <a:ext uri="{FF2B5EF4-FFF2-40B4-BE49-F238E27FC236}">
                <a16:creationId xmlns:a16="http://schemas.microsoft.com/office/drawing/2014/main" id="{FEA87908-7BDC-E245-9C57-D365B1D92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107" y="5594350"/>
            <a:ext cx="0" cy="10604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12">
            <a:extLst>
              <a:ext uri="{FF2B5EF4-FFF2-40B4-BE49-F238E27FC236}">
                <a16:creationId xmlns:a16="http://schemas.microsoft.com/office/drawing/2014/main" id="{547A0180-4DB6-F44C-8D81-72662D2B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7" y="5387976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5142" name="Rectangle 14">
            <a:extLst>
              <a:ext uri="{FF2B5EF4-FFF2-40B4-BE49-F238E27FC236}">
                <a16:creationId xmlns:a16="http://schemas.microsoft.com/office/drawing/2014/main" id="{9BE426D0-A4D1-4D47-B9C3-3004EB6C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657" y="6491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5143" name="Oval 17">
            <a:extLst>
              <a:ext uri="{FF2B5EF4-FFF2-40B4-BE49-F238E27FC236}">
                <a16:creationId xmlns:a16="http://schemas.microsoft.com/office/drawing/2014/main" id="{B6DC1903-AB67-2B4D-B06A-F467B8BD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670" y="551815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5134" name="Line 15">
            <a:extLst>
              <a:ext uri="{FF2B5EF4-FFF2-40B4-BE49-F238E27FC236}">
                <a16:creationId xmlns:a16="http://schemas.microsoft.com/office/drawing/2014/main" id="{F2D91BEA-3BFB-154E-9AA6-F29D4B006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1995" y="3667126"/>
            <a:ext cx="1020762" cy="158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6">
            <a:extLst>
              <a:ext uri="{FF2B5EF4-FFF2-40B4-BE49-F238E27FC236}">
                <a16:creationId xmlns:a16="http://schemas.microsoft.com/office/drawing/2014/main" id="{3BB990BD-7686-6743-9D5F-76E0D7288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846" y="3730625"/>
            <a:ext cx="1587" cy="28019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7">
            <a:extLst>
              <a:ext uri="{FF2B5EF4-FFF2-40B4-BE49-F238E27FC236}">
                <a16:creationId xmlns:a16="http://schemas.microsoft.com/office/drawing/2014/main" id="{54D79AC6-D116-964F-9124-254B7193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120" y="3581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5137" name="Rectangle 12">
            <a:extLst>
              <a:ext uri="{FF2B5EF4-FFF2-40B4-BE49-F238E27FC236}">
                <a16:creationId xmlns:a16="http://schemas.microsoft.com/office/drawing/2014/main" id="{B1371DAF-3EA8-5A42-B636-B6B9E59B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21" y="3497263"/>
            <a:ext cx="312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5138" name="Rectangle 14">
            <a:extLst>
              <a:ext uri="{FF2B5EF4-FFF2-40B4-BE49-F238E27FC236}">
                <a16:creationId xmlns:a16="http://schemas.microsoft.com/office/drawing/2014/main" id="{D2AC591C-D700-2545-A90C-807B80EE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982" y="64912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1846F65D-4673-6E49-99B4-A13EDCDF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394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/>
      <p:bldP spid="5162" grpId="0"/>
      <p:bldP spid="5163" grpId="0"/>
      <p:bldP spid="5164" grpId="0"/>
      <p:bldP spid="5165" grpId="0"/>
      <p:bldP spid="5166" grpId="0"/>
      <p:bldP spid="5152" grpId="0"/>
      <p:bldP spid="5153" grpId="0"/>
      <p:bldP spid="5156" grpId="0"/>
      <p:bldP spid="5149" grpId="0" animBg="1"/>
      <p:bldP spid="5150" grpId="0"/>
      <p:bldP spid="5147" grpId="0" animBg="1"/>
      <p:bldP spid="5148" grpId="0"/>
      <p:bldP spid="229425" grpId="0" animBg="1"/>
      <p:bldP spid="5146" grpId="0" animBg="1"/>
      <p:bldP spid="5141" grpId="0"/>
      <p:bldP spid="5142" grpId="0"/>
      <p:bldP spid="5143" grpId="0" animBg="1"/>
      <p:bldP spid="5136" grpId="0" animBg="1"/>
      <p:bldP spid="5137" grpId="0"/>
      <p:bldP spid="51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2">
            <a:extLst>
              <a:ext uri="{FF2B5EF4-FFF2-40B4-BE49-F238E27FC236}">
                <a16:creationId xmlns:a16="http://schemas.microsoft.com/office/drawing/2014/main" id="{0EC75C66-BE86-4840-B1E5-720B7D6D0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Demand</a:t>
            </a:r>
          </a:p>
        </p:txBody>
      </p:sp>
      <p:sp>
        <p:nvSpPr>
          <p:cNvPr id="56323" name="Rectangle 2053">
            <a:extLst>
              <a:ext uri="{FF2B5EF4-FFF2-40B4-BE49-F238E27FC236}">
                <a16:creationId xmlns:a16="http://schemas.microsoft.com/office/drawing/2014/main" id="{8FDC86C1-A62B-C54D-8013-4D4FAB95A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steeper</a:t>
            </a:r>
            <a:r>
              <a:rPr lang="en-US" altLang="en-US"/>
              <a:t> the demand curve becomes, the more </a:t>
            </a:r>
            <a:r>
              <a:rPr lang="en-US" altLang="en-US" b="1"/>
              <a:t>inelastic</a:t>
            </a:r>
            <a:r>
              <a:rPr lang="en-US" altLang="en-US"/>
              <a:t> the good.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flatter</a:t>
            </a:r>
            <a:r>
              <a:rPr lang="en-US" altLang="en-US"/>
              <a:t> the demand curve becomes, the more </a:t>
            </a:r>
            <a:r>
              <a:rPr lang="en-US" altLang="en-US" b="1"/>
              <a:t>elastic</a:t>
            </a:r>
            <a:r>
              <a:rPr lang="en-US" altLang="en-US"/>
              <a:t> the good</a:t>
            </a:r>
          </a:p>
          <a:p>
            <a:pPr eaLnBrk="1" hangingPunct="1"/>
            <a:r>
              <a:rPr lang="en-US" altLang="en-US"/>
              <a:t>Two extreme cases of demand curves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 b="1"/>
              <a:t>Completely inelastic </a:t>
            </a:r>
            <a:r>
              <a:rPr lang="en-US" altLang="en-US"/>
              <a:t>demand – </a:t>
            </a:r>
            <a:r>
              <a:rPr lang="en-US" altLang="en-US" b="1"/>
              <a:t>vertical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 b="1"/>
              <a:t>Infinitely elastic </a:t>
            </a:r>
            <a:r>
              <a:rPr lang="en-US" altLang="en-US"/>
              <a:t>demand - </a:t>
            </a:r>
            <a:r>
              <a:rPr lang="en-US" altLang="en-US" b="1"/>
              <a:t>horizontal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CFBDA52-3E38-4340-A087-A39FC635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6">
            <a:extLst>
              <a:ext uri="{FF2B5EF4-FFF2-40B4-BE49-F238E27FC236}">
                <a16:creationId xmlns:a16="http://schemas.microsoft.com/office/drawing/2014/main" id="{63BDE33E-EDD7-AF4F-B475-801AA7042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Infinitely Elastic Demand</a:t>
            </a:r>
          </a:p>
        </p:txBody>
      </p:sp>
      <p:grpSp>
        <p:nvGrpSpPr>
          <p:cNvPr id="57347" name="Group 27">
            <a:extLst>
              <a:ext uri="{FF2B5EF4-FFF2-40B4-BE49-F238E27FC236}">
                <a16:creationId xmlns:a16="http://schemas.microsoft.com/office/drawing/2014/main" id="{F6391D60-70B1-404B-B6AB-9ECB520836DC}"/>
              </a:ext>
            </a:extLst>
          </p:cNvPr>
          <p:cNvGrpSpPr>
            <a:grpSpLocks/>
          </p:cNvGrpSpPr>
          <p:nvPr/>
        </p:nvGrpSpPr>
        <p:grpSpPr bwMode="auto">
          <a:xfrm>
            <a:off x="1041644" y="4062416"/>
            <a:ext cx="5305425" cy="458788"/>
            <a:chOff x="1065" y="2213"/>
            <a:chExt cx="3342" cy="289"/>
          </a:xfrm>
        </p:grpSpPr>
        <p:sp>
          <p:nvSpPr>
            <p:cNvPr id="57356" name="Line 10">
              <a:extLst>
                <a:ext uri="{FF2B5EF4-FFF2-40B4-BE49-F238E27FC236}">
                  <a16:creationId xmlns:a16="http://schemas.microsoft.com/office/drawing/2014/main" id="{18C23C94-B664-7E47-91EC-D65B6AD32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00"/>
              <a:ext cx="2625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Rectangle 11">
              <a:extLst>
                <a:ext uri="{FF2B5EF4-FFF2-40B4-BE49-F238E27FC236}">
                  <a16:creationId xmlns:a16="http://schemas.microsoft.com/office/drawing/2014/main" id="{51CFC8D4-6FF1-3040-8A4B-A75CC36B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213"/>
              <a:ext cx="28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latin typeface="Century Gothic" panose="020B0502020202020204" pitchFamily="34" charset="0"/>
                </a:rPr>
                <a:t>D</a:t>
              </a:r>
              <a:endParaRPr lang="en-US" altLang="en-US" sz="2000" i="1">
                <a:latin typeface="Century Gothic" panose="020B0502020202020204" pitchFamily="34" charset="0"/>
              </a:endParaRPr>
            </a:p>
          </p:txBody>
        </p:sp>
        <p:sp>
          <p:nvSpPr>
            <p:cNvPr id="57358" name="Rectangle 12">
              <a:extLst>
                <a:ext uri="{FF2B5EF4-FFF2-40B4-BE49-F238E27FC236}">
                  <a16:creationId xmlns:a16="http://schemas.microsoft.com/office/drawing/2014/main" id="{A08EC787-B862-424B-849B-217BFDC9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249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30000">
                  <a:latin typeface="Century Gothic" panose="020B0502020202020204" pitchFamily="34" charset="0"/>
                </a:rPr>
                <a:t>*</a:t>
              </a:r>
            </a:p>
          </p:txBody>
        </p:sp>
      </p:grpSp>
      <p:grpSp>
        <p:nvGrpSpPr>
          <p:cNvPr id="57348" name="Group 14">
            <a:extLst>
              <a:ext uri="{FF2B5EF4-FFF2-40B4-BE49-F238E27FC236}">
                <a16:creationId xmlns:a16="http://schemas.microsoft.com/office/drawing/2014/main" id="{7FFE6E76-D0CD-C342-BEB1-EEDC0052B3B8}"/>
              </a:ext>
            </a:extLst>
          </p:cNvPr>
          <p:cNvGrpSpPr>
            <a:grpSpLocks/>
          </p:cNvGrpSpPr>
          <p:nvPr/>
        </p:nvGrpSpPr>
        <p:grpSpPr bwMode="auto">
          <a:xfrm>
            <a:off x="784468" y="2212974"/>
            <a:ext cx="5407024" cy="4645026"/>
            <a:chOff x="903" y="1048"/>
            <a:chExt cx="3406" cy="2926"/>
          </a:xfrm>
        </p:grpSpPr>
        <p:sp>
          <p:nvSpPr>
            <p:cNvPr id="57352" name="Line 15">
              <a:extLst>
                <a:ext uri="{FF2B5EF4-FFF2-40B4-BE49-F238E27FC236}">
                  <a16:creationId xmlns:a16="http://schemas.microsoft.com/office/drawing/2014/main" id="{85CDB4CB-415A-1E4A-AED3-25E50640A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99"/>
              <a:ext cx="0" cy="26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16">
              <a:extLst>
                <a:ext uri="{FF2B5EF4-FFF2-40B4-BE49-F238E27FC236}">
                  <a16:creationId xmlns:a16="http://schemas.microsoft.com/office/drawing/2014/main" id="{A891C1B9-4379-7F44-A723-610FF4147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751"/>
              <a:ext cx="2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Rectangle 17">
              <a:extLst>
                <a:ext uri="{FF2B5EF4-FFF2-40B4-BE49-F238E27FC236}">
                  <a16:creationId xmlns:a16="http://schemas.microsoft.com/office/drawing/2014/main" id="{BFE557FF-5B41-6C48-93E3-64CB61E7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3685"/>
              <a:ext cx="77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Quantity</a:t>
              </a:r>
              <a:r>
                <a:rPr lang="en-US" altLang="en-US" sz="2400"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7355" name="Rectangle 18">
              <a:extLst>
                <a:ext uri="{FF2B5EF4-FFF2-40B4-BE49-F238E27FC236}">
                  <a16:creationId xmlns:a16="http://schemas.microsoft.com/office/drawing/2014/main" id="{9B5F64F1-E172-D541-8780-84896E03F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048"/>
              <a:ext cx="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Price</a:t>
              </a:r>
              <a:endParaRPr lang="en-US" altLang="en-US" sz="2400">
                <a:latin typeface="Century Gothic" panose="020B0502020202020204" pitchFamily="34" charset="0"/>
              </a:endParaRPr>
            </a:p>
          </p:txBody>
        </p:sp>
      </p:grpSp>
      <p:sp>
        <p:nvSpPr>
          <p:cNvPr id="57349" name="Text Box 25">
            <a:extLst>
              <a:ext uri="{FF2B5EF4-FFF2-40B4-BE49-F238E27FC236}">
                <a16:creationId xmlns:a16="http://schemas.microsoft.com/office/drawing/2014/main" id="{B6CF8DD3-AC33-3145-8619-820BBD387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81" y="2922588"/>
            <a:ext cx="1635125" cy="5492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000"/>
              <a:t>E</a:t>
            </a:r>
            <a:r>
              <a:rPr lang="en-US" altLang="en-US" sz="3000" baseline="-25000"/>
              <a:t>P</a:t>
            </a:r>
            <a:r>
              <a:rPr lang="en-US" altLang="en-US" sz="3000"/>
              <a:t> = </a:t>
            </a:r>
            <a:r>
              <a:rPr lang="en-US" altLang="en-US" sz="3000">
                <a:sym typeface="Symbol" pitchFamily="2" charset="2"/>
              </a:rPr>
              <a:t></a:t>
            </a:r>
            <a:endParaRPr lang="en-US" altLang="en-US" sz="300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D283376E-6842-1F48-9A2D-D70F3C38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86997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2">
            <a:extLst>
              <a:ext uri="{FF2B5EF4-FFF2-40B4-BE49-F238E27FC236}">
                <a16:creationId xmlns:a16="http://schemas.microsoft.com/office/drawing/2014/main" id="{9D03279A-93F1-2545-970D-86525EA79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8902" y="1019221"/>
            <a:ext cx="7313612" cy="558800"/>
          </a:xfrm>
        </p:spPr>
        <p:txBody>
          <a:bodyPr/>
          <a:lstStyle/>
          <a:p>
            <a:pPr eaLnBrk="1" hangingPunct="1"/>
            <a:r>
              <a:rPr lang="en-US" altLang="en-US" sz="3200"/>
              <a:t>Completely Inelastic Demand</a:t>
            </a:r>
          </a:p>
        </p:txBody>
      </p:sp>
      <p:grpSp>
        <p:nvGrpSpPr>
          <p:cNvPr id="59395" name="Group 13">
            <a:extLst>
              <a:ext uri="{FF2B5EF4-FFF2-40B4-BE49-F238E27FC236}">
                <a16:creationId xmlns:a16="http://schemas.microsoft.com/office/drawing/2014/main" id="{2316CDE4-BD70-B54E-9EA5-86B96547BC12}"/>
              </a:ext>
            </a:extLst>
          </p:cNvPr>
          <p:cNvGrpSpPr>
            <a:grpSpLocks/>
          </p:cNvGrpSpPr>
          <p:nvPr/>
        </p:nvGrpSpPr>
        <p:grpSpPr bwMode="auto">
          <a:xfrm>
            <a:off x="849015" y="2193254"/>
            <a:ext cx="5407024" cy="4645026"/>
            <a:chOff x="903" y="1048"/>
            <a:chExt cx="3406" cy="2926"/>
          </a:xfrm>
        </p:grpSpPr>
        <p:sp>
          <p:nvSpPr>
            <p:cNvPr id="59402" name="Line 14">
              <a:extLst>
                <a:ext uri="{FF2B5EF4-FFF2-40B4-BE49-F238E27FC236}">
                  <a16:creationId xmlns:a16="http://schemas.microsoft.com/office/drawing/2014/main" id="{1C2A08E2-FA19-E24C-BC44-014DF1509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99"/>
              <a:ext cx="0" cy="26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Line 15">
              <a:extLst>
                <a:ext uri="{FF2B5EF4-FFF2-40B4-BE49-F238E27FC236}">
                  <a16:creationId xmlns:a16="http://schemas.microsoft.com/office/drawing/2014/main" id="{B4BB45BA-47D0-6247-A082-F3386182B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3751"/>
              <a:ext cx="2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Rectangle 16">
              <a:extLst>
                <a:ext uri="{FF2B5EF4-FFF2-40B4-BE49-F238E27FC236}">
                  <a16:creationId xmlns:a16="http://schemas.microsoft.com/office/drawing/2014/main" id="{77955581-AC54-DA4C-8637-E3CAE52F9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3685"/>
              <a:ext cx="77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Quantity</a:t>
              </a:r>
              <a:r>
                <a:rPr lang="en-US" altLang="en-US" sz="2400"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9405" name="Rectangle 17">
              <a:extLst>
                <a:ext uri="{FF2B5EF4-FFF2-40B4-BE49-F238E27FC236}">
                  <a16:creationId xmlns:a16="http://schemas.microsoft.com/office/drawing/2014/main" id="{E656C48C-20D0-9C49-8A57-B9FD0EC3E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048"/>
              <a:ext cx="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Century Gothic" panose="020B0502020202020204" pitchFamily="34" charset="0"/>
                </a:rPr>
                <a:t>Price</a:t>
              </a:r>
              <a:endParaRPr lang="en-US" altLang="en-US" sz="2400">
                <a:latin typeface="Century Gothic" panose="020B0502020202020204" pitchFamily="34" charset="0"/>
              </a:endParaRPr>
            </a:p>
          </p:txBody>
        </p:sp>
      </p:grpSp>
      <p:sp>
        <p:nvSpPr>
          <p:cNvPr id="59396" name="Line 10">
            <a:extLst>
              <a:ext uri="{FF2B5EF4-FFF2-40B4-BE49-F238E27FC236}">
                <a16:creationId xmlns:a16="http://schemas.microsoft.com/office/drawing/2014/main" id="{262E468C-A581-BD46-A051-EB924270B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2865" y="2837779"/>
            <a:ext cx="0" cy="36703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11">
            <a:extLst>
              <a:ext uri="{FF2B5EF4-FFF2-40B4-BE49-F238E27FC236}">
                <a16:creationId xmlns:a16="http://schemas.microsoft.com/office/drawing/2014/main" id="{13FBE0E7-DABF-544B-9867-C697E64E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152" y="6460455"/>
            <a:ext cx="47769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Q</a:t>
            </a:r>
            <a:r>
              <a:rPr lang="en-US" altLang="en-US" sz="2000" baseline="30000">
                <a:latin typeface="Century Gothic" panose="020B0502020202020204" pitchFamily="34" charset="0"/>
              </a:rPr>
              <a:t>*</a:t>
            </a:r>
          </a:p>
        </p:txBody>
      </p:sp>
      <p:sp>
        <p:nvSpPr>
          <p:cNvPr id="59398" name="Text Box 23">
            <a:extLst>
              <a:ext uri="{FF2B5EF4-FFF2-40B4-BE49-F238E27FC236}">
                <a16:creationId xmlns:a16="http://schemas.microsoft.com/office/drawing/2014/main" id="{4A0CEAD2-8600-164E-9901-293D56974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290" y="2394867"/>
            <a:ext cx="54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59399" name="Text Box 25">
            <a:extLst>
              <a:ext uri="{FF2B5EF4-FFF2-40B4-BE49-F238E27FC236}">
                <a16:creationId xmlns:a16="http://schemas.microsoft.com/office/drawing/2014/main" id="{9767D0AA-E502-A348-8D78-C99043AC0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728" y="3009230"/>
            <a:ext cx="1635125" cy="5492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000"/>
              <a:t>E</a:t>
            </a:r>
            <a:r>
              <a:rPr lang="en-US" altLang="en-US" sz="3000" baseline="-25000"/>
              <a:t>P</a:t>
            </a:r>
            <a:r>
              <a:rPr lang="en-US" altLang="en-US" sz="3000"/>
              <a:t> = </a:t>
            </a:r>
            <a:r>
              <a:rPr lang="en-US" altLang="en-US" sz="3000">
                <a:sym typeface="Symbol" pitchFamily="2" charset="2"/>
              </a:rPr>
              <a:t>0</a:t>
            </a:r>
            <a:endParaRPr lang="en-US" altLang="en-US" sz="300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21A3D5C5-9199-EB46-A4FF-CA1D529F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467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8">
            <a:extLst>
              <a:ext uri="{FF2B5EF4-FFF2-40B4-BE49-F238E27FC236}">
                <a16:creationId xmlns:a16="http://schemas.microsoft.com/office/drawing/2014/main" id="{4A4E0D4F-74B0-274A-9FFC-835CD4E47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Supply Curve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94B4BE58-0ECA-1B48-992E-51E20CD1F290}"/>
              </a:ext>
            </a:extLst>
          </p:cNvPr>
          <p:cNvGrpSpPr>
            <a:grpSpLocks/>
          </p:cNvGrpSpPr>
          <p:nvPr/>
        </p:nvGrpSpPr>
        <p:grpSpPr bwMode="auto">
          <a:xfrm>
            <a:off x="2163307" y="2073221"/>
            <a:ext cx="3662363" cy="3476625"/>
            <a:chOff x="1392" y="1123"/>
            <a:chExt cx="2307" cy="2190"/>
          </a:xfrm>
        </p:grpSpPr>
        <p:sp>
          <p:nvSpPr>
            <p:cNvPr id="7197" name="Freeform 9">
              <a:extLst>
                <a:ext uri="{FF2B5EF4-FFF2-40B4-BE49-F238E27FC236}">
                  <a16:creationId xmlns:a16="http://schemas.microsoft.com/office/drawing/2014/main" id="{642972CF-081F-DC4D-AD2F-B6E5A4B87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440"/>
              <a:ext cx="2209" cy="1873"/>
            </a:xfrm>
            <a:custGeom>
              <a:avLst/>
              <a:gdLst>
                <a:gd name="T0" fmla="*/ 0 w 2209"/>
                <a:gd name="T1" fmla="*/ 1872 h 1873"/>
                <a:gd name="T2" fmla="*/ 587 w 2209"/>
                <a:gd name="T3" fmla="*/ 1512 h 1873"/>
                <a:gd name="T4" fmla="*/ 1203 w 2209"/>
                <a:gd name="T5" fmla="*/ 1090 h 1873"/>
                <a:gd name="T6" fmla="*/ 1852 w 2209"/>
                <a:gd name="T7" fmla="*/ 523 h 1873"/>
                <a:gd name="T8" fmla="*/ 2095 w 2209"/>
                <a:gd name="T9" fmla="*/ 247 h 1873"/>
                <a:gd name="T10" fmla="*/ 2208 w 2209"/>
                <a:gd name="T11" fmla="*/ 0 h 18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9"/>
                <a:gd name="T19" fmla="*/ 0 h 1873"/>
                <a:gd name="T20" fmla="*/ 2209 w 2209"/>
                <a:gd name="T21" fmla="*/ 1873 h 18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9" h="1873">
                  <a:moveTo>
                    <a:pt x="0" y="1872"/>
                  </a:moveTo>
                  <a:lnTo>
                    <a:pt x="587" y="1512"/>
                  </a:lnTo>
                  <a:lnTo>
                    <a:pt x="1203" y="1090"/>
                  </a:lnTo>
                  <a:lnTo>
                    <a:pt x="1852" y="523"/>
                  </a:lnTo>
                  <a:lnTo>
                    <a:pt x="2095" y="247"/>
                  </a:lnTo>
                  <a:lnTo>
                    <a:pt x="2208" y="0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10">
              <a:extLst>
                <a:ext uri="{FF2B5EF4-FFF2-40B4-BE49-F238E27FC236}">
                  <a16:creationId xmlns:a16="http://schemas.microsoft.com/office/drawing/2014/main" id="{3BB16E00-D9A3-8646-B230-616062A4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123"/>
              <a:ext cx="21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sp>
        <p:nvSpPr>
          <p:cNvPr id="88075" name="Rectangle 11">
            <a:extLst>
              <a:ext uri="{FF2B5EF4-FFF2-40B4-BE49-F238E27FC236}">
                <a16:creationId xmlns:a16="http://schemas.microsoft.com/office/drawing/2014/main" id="{27A58CAB-34F6-1843-8442-6D924CB6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651" y="3359095"/>
            <a:ext cx="2914260" cy="1197764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supply curve slopes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upward demonstrating that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at higher prices firms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will increase output</a:t>
            </a:r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id="{C7944135-7242-864F-B45D-B7773AF6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626" y="2279595"/>
            <a:ext cx="2223686" cy="707886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The Supply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Curve Graphically</a:t>
            </a:r>
          </a:p>
        </p:txBody>
      </p:sp>
      <p:sp>
        <p:nvSpPr>
          <p:cNvPr id="7174" name="Line 16">
            <a:extLst>
              <a:ext uri="{FF2B5EF4-FFF2-40B4-BE49-F238E27FC236}">
                <a16:creationId xmlns:a16="http://schemas.microsoft.com/office/drawing/2014/main" id="{3D6CCD51-57E8-5A4E-80DC-C8D12C5A5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306" y="2438345"/>
            <a:ext cx="0" cy="3808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17">
            <a:extLst>
              <a:ext uri="{FF2B5EF4-FFF2-40B4-BE49-F238E27FC236}">
                <a16:creationId xmlns:a16="http://schemas.microsoft.com/office/drawing/2014/main" id="{46F737B3-2D72-4244-9066-157C80E18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306" y="6259457"/>
            <a:ext cx="422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18">
            <a:extLst>
              <a:ext uri="{FF2B5EF4-FFF2-40B4-BE49-F238E27FC236}">
                <a16:creationId xmlns:a16="http://schemas.microsoft.com/office/drawing/2014/main" id="{9DBA75CE-4A92-6D45-AD63-909576B83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907" y="6164207"/>
            <a:ext cx="112691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entury Gothic" panose="020B0502020202020204" pitchFamily="34" charset="0"/>
              </a:rPr>
              <a:t>Quantity</a:t>
            </a:r>
            <a:r>
              <a:rPr lang="en-US" altLang="en-US" sz="240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177" name="Rectangle 19">
            <a:extLst>
              <a:ext uri="{FF2B5EF4-FFF2-40B4-BE49-F238E27FC236}">
                <a16:creationId xmlns:a16="http://schemas.microsoft.com/office/drawing/2014/main" id="{71E41D8A-95DC-5E4E-993C-3FCA973A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2147833"/>
            <a:ext cx="1340111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entury Gothic" panose="020B0502020202020204" pitchFamily="34" charset="0"/>
              </a:rPr>
              <a:t>Price</a:t>
            </a:r>
          </a:p>
          <a:p>
            <a:pPr algn="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entury Gothic" panose="020B0502020202020204" pitchFamily="34" charset="0"/>
              </a:rPr>
              <a:t>($ per unit)</a:t>
            </a:r>
            <a:r>
              <a:rPr lang="en-US" altLang="en-US" sz="2400">
                <a:latin typeface="Century Gothic" panose="020B0502020202020204" pitchFamily="34" charset="0"/>
              </a:rPr>
              <a:t> 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04C4E25F-FB68-6C47-97AD-E0B2A0679243}"/>
              </a:ext>
            </a:extLst>
          </p:cNvPr>
          <p:cNvGrpSpPr>
            <a:grpSpLocks/>
          </p:cNvGrpSpPr>
          <p:nvPr/>
        </p:nvGrpSpPr>
        <p:grpSpPr bwMode="auto">
          <a:xfrm>
            <a:off x="1698170" y="4473521"/>
            <a:ext cx="1966913" cy="2111375"/>
            <a:chOff x="1099" y="2635"/>
            <a:chExt cx="1239" cy="1330"/>
          </a:xfrm>
        </p:grpSpPr>
        <p:sp>
          <p:nvSpPr>
            <p:cNvPr id="7192" name="Line 20">
              <a:extLst>
                <a:ext uri="{FF2B5EF4-FFF2-40B4-BE49-F238E27FC236}">
                  <a16:creationId xmlns:a16="http://schemas.microsoft.com/office/drawing/2014/main" id="{4BFFE46D-C3AA-5243-932B-E6C6D80FB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796"/>
              <a:ext cx="8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1">
              <a:extLst>
                <a:ext uri="{FF2B5EF4-FFF2-40B4-BE49-F238E27FC236}">
                  <a16:creationId xmlns:a16="http://schemas.microsoft.com/office/drawing/2014/main" id="{3E5EDF83-9317-E84B-BA7F-A111D379F8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716" y="3288"/>
              <a:ext cx="9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22">
              <a:extLst>
                <a:ext uri="{FF2B5EF4-FFF2-40B4-BE49-F238E27FC236}">
                  <a16:creationId xmlns:a16="http://schemas.microsoft.com/office/drawing/2014/main" id="{1E6D3A56-A6ED-D84C-8856-2C57AA5A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760"/>
              <a:ext cx="132" cy="1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37654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95" name="Rectangle 29">
              <a:extLst>
                <a:ext uri="{FF2B5EF4-FFF2-40B4-BE49-F238E27FC236}">
                  <a16:creationId xmlns:a16="http://schemas.microsoft.com/office/drawing/2014/main" id="{3DAC2F86-037E-8C48-BBA2-2CCD6C327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635"/>
              <a:ext cx="27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  <a:endParaRPr lang="en-US" altLang="en-US" sz="2400" i="1">
                <a:latin typeface="Century Gothic" panose="020B0502020202020204" pitchFamily="34" charset="0"/>
              </a:endParaRPr>
            </a:p>
          </p:txBody>
        </p:sp>
        <p:sp>
          <p:nvSpPr>
            <p:cNvPr id="7196" name="Rectangle 30">
              <a:extLst>
                <a:ext uri="{FF2B5EF4-FFF2-40B4-BE49-F238E27FC236}">
                  <a16:creationId xmlns:a16="http://schemas.microsoft.com/office/drawing/2014/main" id="{6043E8D1-1186-C643-827E-AC67BBBCA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715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  <a:endParaRPr lang="en-US" altLang="en-US" sz="2400" i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5B907089-7525-784C-A323-C3ABBE1F703F}"/>
              </a:ext>
            </a:extLst>
          </p:cNvPr>
          <p:cNvGrpSpPr>
            <a:grpSpLocks/>
          </p:cNvGrpSpPr>
          <p:nvPr/>
        </p:nvGrpSpPr>
        <p:grpSpPr bwMode="auto">
          <a:xfrm>
            <a:off x="1698170" y="3692471"/>
            <a:ext cx="3014663" cy="2892425"/>
            <a:chOff x="1099" y="2143"/>
            <a:chExt cx="1899" cy="1822"/>
          </a:xfrm>
        </p:grpSpPr>
        <p:sp>
          <p:nvSpPr>
            <p:cNvPr id="7185" name="Line 23">
              <a:extLst>
                <a:ext uri="{FF2B5EF4-FFF2-40B4-BE49-F238E27FC236}">
                  <a16:creationId xmlns:a16="http://schemas.microsoft.com/office/drawing/2014/main" id="{2192FD5C-047D-FB47-A2D2-765876163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34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24">
              <a:extLst>
                <a:ext uri="{FF2B5EF4-FFF2-40B4-BE49-F238E27FC236}">
                  <a16:creationId xmlns:a16="http://schemas.microsoft.com/office/drawing/2014/main" id="{F47FAB6D-16E8-CC45-B4A3-D72F5E83F9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94" y="304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25">
              <a:extLst>
                <a:ext uri="{FF2B5EF4-FFF2-40B4-BE49-F238E27FC236}">
                  <a16:creationId xmlns:a16="http://schemas.microsoft.com/office/drawing/2014/main" id="{1F2F8678-173F-BC4C-A586-0B04E67E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92"/>
              <a:ext cx="132" cy="10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37654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88" name="AutoShape 26">
              <a:extLst>
                <a:ext uri="{FF2B5EF4-FFF2-40B4-BE49-F238E27FC236}">
                  <a16:creationId xmlns:a16="http://schemas.microsoft.com/office/drawing/2014/main" id="{FEE87522-0EB6-9841-9E4D-DE132E16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240"/>
              <a:ext cx="480" cy="276"/>
            </a:xfrm>
            <a:prstGeom prst="rightArrow">
              <a:avLst>
                <a:gd name="adj1" fmla="val 50000"/>
                <a:gd name="adj2" fmla="val 43478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89" name="AutoShape 27">
              <a:extLst>
                <a:ext uri="{FF2B5EF4-FFF2-40B4-BE49-F238E27FC236}">
                  <a16:creationId xmlns:a16="http://schemas.microsoft.com/office/drawing/2014/main" id="{2166110D-D76D-CA41-BE88-99A1240C3E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20" y="2412"/>
              <a:ext cx="360" cy="276"/>
            </a:xfrm>
            <a:prstGeom prst="rightArrow">
              <a:avLst>
                <a:gd name="adj1" fmla="val 42037"/>
                <a:gd name="adj2" fmla="val 49638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90" name="Rectangle 28">
              <a:extLst>
                <a:ext uri="{FF2B5EF4-FFF2-40B4-BE49-F238E27FC236}">
                  <a16:creationId xmlns:a16="http://schemas.microsoft.com/office/drawing/2014/main" id="{F29FC94C-78F2-1945-A905-ED5D4E0B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143"/>
              <a:ext cx="27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  <a:endParaRPr lang="en-US" altLang="en-US" sz="2400" i="1">
                <a:latin typeface="Century Gothic" panose="020B0502020202020204" pitchFamily="34" charset="0"/>
              </a:endParaRPr>
            </a:p>
          </p:txBody>
        </p:sp>
        <p:sp>
          <p:nvSpPr>
            <p:cNvPr id="7191" name="Rectangle 31">
              <a:extLst>
                <a:ext uri="{FF2B5EF4-FFF2-40B4-BE49-F238E27FC236}">
                  <a16:creationId xmlns:a16="http://schemas.microsoft.com/office/drawing/2014/main" id="{C8A8150C-09DE-5A42-A827-5A6869B57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3715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  <a:endParaRPr lang="en-US" altLang="en-US" sz="2400" i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CE657457-C11B-0141-95E1-4903B98C9E5D}"/>
              </a:ext>
            </a:extLst>
          </p:cNvPr>
          <p:cNvGrpSpPr>
            <a:grpSpLocks/>
          </p:cNvGrpSpPr>
          <p:nvPr/>
        </p:nvGrpSpPr>
        <p:grpSpPr bwMode="auto">
          <a:xfrm>
            <a:off x="6460669" y="4756096"/>
            <a:ext cx="2678112" cy="1366837"/>
            <a:chOff x="6507163" y="4465638"/>
            <a:chExt cx="2678112" cy="136683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455F06-EFFE-AE49-AAD9-1D26E7D67A2F}"/>
                </a:ext>
              </a:extLst>
            </p:cNvPr>
            <p:cNvSpPr txBox="1"/>
            <p:nvPr/>
          </p:nvSpPr>
          <p:spPr>
            <a:xfrm>
              <a:off x="6507163" y="4754563"/>
              <a:ext cx="2678112" cy="10779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 dirty="0">
                  <a:latin typeface="+mj-lt"/>
                </a:rPr>
                <a:t>Not always a linear </a:t>
              </a:r>
            </a:p>
            <a:p>
              <a:pPr>
                <a:defRPr/>
              </a:pPr>
              <a:r>
                <a:rPr lang="en-US" sz="1600" u="sng" dirty="0">
                  <a:latin typeface="+mj-lt"/>
                </a:rPr>
                <a:t>function </a:t>
              </a:r>
              <a:r>
                <a:rPr lang="en-US" sz="1600" dirty="0">
                  <a:latin typeface="+mj-lt"/>
                  <a:sym typeface="Wingdings" pitchFamily="2" charset="2"/>
                </a:rPr>
                <a:t> although</a:t>
              </a:r>
            </a:p>
            <a:p>
              <a:pPr>
                <a:defRPr/>
              </a:pPr>
              <a:r>
                <a:rPr lang="en-US" sz="1600" dirty="0">
                  <a:latin typeface="+mj-lt"/>
                  <a:sym typeface="Wingdings" pitchFamily="2" charset="2"/>
                </a:rPr>
                <a:t>it is usually assumed</a:t>
              </a:r>
            </a:p>
            <a:p>
              <a:pPr>
                <a:defRPr/>
              </a:pPr>
              <a:r>
                <a:rPr lang="en-US" sz="1600" dirty="0">
                  <a:latin typeface="+mj-lt"/>
                  <a:sym typeface="Wingdings" pitchFamily="2" charset="2"/>
                </a:rPr>
                <a:t>to be linear for simplicity </a:t>
              </a:r>
              <a:endParaRPr lang="en-SG" sz="1600" dirty="0">
                <a:latin typeface="+mj-lt"/>
              </a:endParaRPr>
            </a:p>
          </p:txBody>
        </p:sp>
        <p:sp>
          <p:nvSpPr>
            <p:cNvPr id="7184" name="Down Arrow 32">
              <a:extLst>
                <a:ext uri="{FF2B5EF4-FFF2-40B4-BE49-F238E27FC236}">
                  <a16:creationId xmlns:a16="http://schemas.microsoft.com/office/drawing/2014/main" id="{9C585C4C-8B67-3548-8F4E-71C6C965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465638"/>
              <a:ext cx="334963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ECC639E4-2A25-7F4D-A9EF-0CB8A34B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974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nimBg="1" autoUpdateAnimBg="0"/>
      <p:bldP spid="8807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">
            <a:extLst>
              <a:ext uri="{FF2B5EF4-FFF2-40B4-BE49-F238E27FC236}">
                <a16:creationId xmlns:a16="http://schemas.microsoft.com/office/drawing/2014/main" id="{DD3F0F10-57CA-B840-B30F-902684B15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Demand Elasticities</a:t>
            </a:r>
          </a:p>
        </p:txBody>
      </p:sp>
      <p:sp>
        <p:nvSpPr>
          <p:cNvPr id="6148" name="Rectangle 14">
            <a:extLst>
              <a:ext uri="{FF2B5EF4-FFF2-40B4-BE49-F238E27FC236}">
                <a16:creationId xmlns:a16="http://schemas.microsoft.com/office/drawing/2014/main" id="{EE200E92-76F2-2D42-9465-5A0A6372E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Income Elasticity of Demand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Measures how much quantity demanded changes with a change in income.</a:t>
            </a:r>
          </a:p>
        </p:txBody>
      </p:sp>
      <p:graphicFrame>
        <p:nvGraphicFramePr>
          <p:cNvPr id="6146" name="Object 2048">
            <a:hlinkClick r:id="" action="ppaction://ole?verb=0"/>
            <a:extLst>
              <a:ext uri="{FF2B5EF4-FFF2-40B4-BE49-F238E27FC236}">
                <a16:creationId xmlns:a16="http://schemas.microsoft.com/office/drawing/2014/main" id="{33C4111F-27D2-1846-8F1E-27D88222DF18}"/>
              </a:ext>
            </a:extLst>
          </p:cNvPr>
          <p:cNvGraphicFramePr>
            <a:graphicFrameLocks/>
          </p:cNvGraphicFramePr>
          <p:nvPr/>
        </p:nvGraphicFramePr>
        <p:xfrm>
          <a:off x="3186113" y="3902075"/>
          <a:ext cx="59991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09500" imgH="12776200" progId="Equation.3">
                  <p:embed/>
                </p:oleObj>
              </mc:Choice>
              <mc:Fallback>
                <p:oleObj name="Equation" r:id="rId3" imgW="37909500" imgH="12776200" progId="Equation.3">
                  <p:embed/>
                  <p:pic>
                    <p:nvPicPr>
                      <p:cNvPr id="6146" name="Object 204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3C4111F-27D2-1846-8F1E-27D88222DF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902075"/>
                        <a:ext cx="5999162" cy="138430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8F1C32A6-8FA0-D840-A01B-8167EEF7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3577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2">
            <a:extLst>
              <a:ext uri="{FF2B5EF4-FFF2-40B4-BE49-F238E27FC236}">
                <a16:creationId xmlns:a16="http://schemas.microsoft.com/office/drawing/2014/main" id="{B58D4110-E8D0-6B42-975D-1B5915D5C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Demand Elasticities</a:t>
            </a:r>
          </a:p>
        </p:txBody>
      </p:sp>
      <p:sp>
        <p:nvSpPr>
          <p:cNvPr id="239629" name="Rectangle 13">
            <a:extLst>
              <a:ext uri="{FF2B5EF4-FFF2-40B4-BE49-F238E27FC236}">
                <a16:creationId xmlns:a16="http://schemas.microsoft.com/office/drawing/2014/main" id="{0F198B26-1116-3640-83F6-269196FE6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Cross-Price Elasticity of Demand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Measures the percentage change in the quantity demanded of one good that results from a one percent change in the price of another good.</a:t>
            </a:r>
          </a:p>
        </p:txBody>
      </p:sp>
      <p:graphicFrame>
        <p:nvGraphicFramePr>
          <p:cNvPr id="7170" name="Object 1024">
            <a:extLst>
              <a:ext uri="{FF2B5EF4-FFF2-40B4-BE49-F238E27FC236}">
                <a16:creationId xmlns:a16="http://schemas.microsoft.com/office/drawing/2014/main" id="{91B64085-BFF5-4A46-9A04-C86DC4BDCDD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52814" y="4225926"/>
          <a:ext cx="5837237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620700" imgH="9944100" progId="Equation.DSMT4">
                  <p:embed/>
                </p:oleObj>
              </mc:Choice>
              <mc:Fallback>
                <p:oleObj name="Equation" r:id="rId3" imgW="38620700" imgH="9944100" progId="Equation.DSMT4">
                  <p:embed/>
                  <p:pic>
                    <p:nvPicPr>
                      <p:cNvPr id="7170" name="Object 1024">
                        <a:extLst>
                          <a:ext uri="{FF2B5EF4-FFF2-40B4-BE49-F238E27FC236}">
                            <a16:creationId xmlns:a16="http://schemas.microsoft.com/office/drawing/2014/main" id="{91B64085-BFF5-4A46-9A04-C86DC4BDC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4" y="4225926"/>
                        <a:ext cx="5837237" cy="150336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240C871-8CF1-E94A-BE0F-371EE59D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95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9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4">
            <a:extLst>
              <a:ext uri="{FF2B5EF4-FFF2-40B4-BE49-F238E27FC236}">
                <a16:creationId xmlns:a16="http://schemas.microsoft.com/office/drawing/2014/main" id="{AB5E46DE-14FA-AB4F-9B78-C3C3D613D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Demand Elasticities</a:t>
            </a:r>
          </a:p>
        </p:txBody>
      </p:sp>
      <p:sp>
        <p:nvSpPr>
          <p:cNvPr id="243727" name="Rectangle 15">
            <a:extLst>
              <a:ext uri="{FF2B5EF4-FFF2-40B4-BE49-F238E27FC236}">
                <a16:creationId xmlns:a16="http://schemas.microsoft.com/office/drawing/2014/main" id="{6BC14318-A215-244A-8B30-3FA4E9CCE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Complements</a:t>
            </a:r>
            <a:r>
              <a:rPr lang="en-US" altLang="en-US" dirty="0"/>
              <a:t>:  Cars and Tires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dirty="0"/>
              <a:t>Cross-price elasticity of demand is negative</a:t>
            </a:r>
          </a:p>
          <a:p>
            <a:pPr lvl="2" eaLnBrk="1" hangingPunct="1"/>
            <a:r>
              <a:rPr lang="en-US" altLang="en-US" dirty="0"/>
              <a:t>Price of cars increases, quantity demanded of tires decreases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b="1" dirty="0"/>
              <a:t>Substitutes</a:t>
            </a:r>
            <a:r>
              <a:rPr lang="en-US" altLang="en-US" dirty="0"/>
              <a:t>:  Butter and Margarine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dirty="0"/>
              <a:t>Cross-price elasticity of demand is positive</a:t>
            </a:r>
          </a:p>
          <a:p>
            <a:pPr lvl="2" eaLnBrk="1" hangingPunct="1"/>
            <a:r>
              <a:rPr lang="en-US" altLang="en-US" dirty="0"/>
              <a:t>Price of butter increases, quantity of margarine demanded increases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A9019E7-D605-0A49-8F07-80FBF171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06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3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3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3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3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3">
            <a:extLst>
              <a:ext uri="{FF2B5EF4-FFF2-40B4-BE49-F238E27FC236}">
                <a16:creationId xmlns:a16="http://schemas.microsoft.com/office/drawing/2014/main" id="{F1A49E10-CE6A-524C-B344-08B65BEFD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Price Elasticity of Supply</a:t>
            </a:r>
          </a:p>
        </p:txBody>
      </p:sp>
      <p:sp>
        <p:nvSpPr>
          <p:cNvPr id="245774" name="Rectangle 14">
            <a:extLst>
              <a:ext uri="{FF2B5EF4-FFF2-40B4-BE49-F238E27FC236}">
                <a16:creationId xmlns:a16="http://schemas.microsoft.com/office/drawing/2014/main" id="{1DEC174A-2BBD-A948-A59F-D82C166B2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Measures the sensitivity of quantity supplied given a change in price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Measures the percentage change in quantity supplied resulting from a 1 percent change in price.</a:t>
            </a:r>
          </a:p>
        </p:txBody>
      </p:sp>
      <p:graphicFrame>
        <p:nvGraphicFramePr>
          <p:cNvPr id="8194" name="Object 36">
            <a:extLst>
              <a:ext uri="{FF2B5EF4-FFF2-40B4-BE49-F238E27FC236}">
                <a16:creationId xmlns:a16="http://schemas.microsoft.com/office/drawing/2014/main" id="{0329AC5A-1B08-8648-B6D6-9825658E4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9" y="4349751"/>
          <a:ext cx="39195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934400" imgH="10528300" progId="Equation.DSMT4">
                  <p:embed/>
                </p:oleObj>
              </mc:Choice>
              <mc:Fallback>
                <p:oleObj name="Equation" r:id="rId3" imgW="33934400" imgH="10528300" progId="Equation.DSMT4">
                  <p:embed/>
                  <p:pic>
                    <p:nvPicPr>
                      <p:cNvPr id="8194" name="Object 36">
                        <a:extLst>
                          <a:ext uri="{FF2B5EF4-FFF2-40B4-BE49-F238E27FC236}">
                            <a16:creationId xmlns:a16="http://schemas.microsoft.com/office/drawing/2014/main" id="{0329AC5A-1B08-8648-B6D6-9825658E4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9" y="4349751"/>
                        <a:ext cx="3919537" cy="12160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22D2F98-F728-274E-9058-418DE401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03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14866C3-7DA0-474B-93A3-5679ABE57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Point v. Arc Elasticities</a:t>
            </a:r>
          </a:p>
        </p:txBody>
      </p:sp>
      <p:sp>
        <p:nvSpPr>
          <p:cNvPr id="9220" name="Rectangle 8">
            <a:extLst>
              <a:ext uri="{FF2B5EF4-FFF2-40B4-BE49-F238E27FC236}">
                <a16:creationId xmlns:a16="http://schemas.microsoft.com/office/drawing/2014/main" id="{98349612-0CF0-A240-965D-5FFD59AA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 elasticity of demand</a:t>
            </a:r>
          </a:p>
          <a:p>
            <a:pPr lvl="1" eaLnBrk="1" hangingPunct="1"/>
            <a:r>
              <a:rPr lang="en-US" altLang="en-US"/>
              <a:t>Price elasticity of demand at a particular point on the demand curve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/>
              <a:t>Arc elasticity of demand</a:t>
            </a:r>
          </a:p>
          <a:p>
            <a:pPr lvl="1" eaLnBrk="1" hangingPunct="1"/>
            <a:r>
              <a:rPr lang="en-US" altLang="en-US"/>
              <a:t>Price elasticity of demand calculated over a range of prices</a:t>
            </a:r>
          </a:p>
        </p:txBody>
      </p:sp>
      <p:graphicFrame>
        <p:nvGraphicFramePr>
          <p:cNvPr id="9218" name="Object 0">
            <a:extLst>
              <a:ext uri="{FF2B5EF4-FFF2-40B4-BE49-F238E27FC236}">
                <a16:creationId xmlns:a16="http://schemas.microsoft.com/office/drawing/2014/main" id="{E1674081-2DF9-484F-808E-5CDA5713B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1" y="4910138"/>
          <a:ext cx="411956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8775700" progId="Equation.3">
                  <p:embed/>
                </p:oleObj>
              </mc:Choice>
              <mc:Fallback>
                <p:oleObj name="Equation" r:id="rId2" imgW="29260800" imgH="8775700" progId="Equation.3">
                  <p:embed/>
                  <p:pic>
                    <p:nvPicPr>
                      <p:cNvPr id="9218" name="Object 0">
                        <a:extLst>
                          <a:ext uri="{FF2B5EF4-FFF2-40B4-BE49-F238E27FC236}">
                            <a16:creationId xmlns:a16="http://schemas.microsoft.com/office/drawing/2014/main" id="{E1674081-2DF9-484F-808E-5CDA5713B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1" y="4910138"/>
                        <a:ext cx="4119563" cy="10969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852FB743-13DC-DC45-AF6F-8B3C7C14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5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4F68676-0AA4-824D-968A-C457E982FC27}"/>
              </a:ext>
            </a:extLst>
          </p:cNvPr>
          <p:cNvSpPr txBox="1">
            <a:spLocks noChangeArrowheads="1"/>
          </p:cNvSpPr>
          <p:nvPr/>
        </p:nvSpPr>
        <p:spPr>
          <a:xfrm>
            <a:off x="2894013" y="301625"/>
            <a:ext cx="7313612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sz="3600" kern="0" dirty="0">
                <a:latin typeface="+mj-lt"/>
                <a:ea typeface="+mj-ea"/>
                <a:cs typeface="+mj-cs"/>
              </a:rPr>
            </a:br>
            <a:r>
              <a:rPr lang="en-US" sz="3600" kern="0" dirty="0">
                <a:latin typeface="+mj-lt"/>
                <a:ea typeface="+mj-ea"/>
                <a:cs typeface="+mj-cs"/>
              </a:rPr>
              <a:t>Calculating Point Elasticities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F16C1C11-78FF-9B44-B298-94E66309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10267" name="Line 6">
            <a:extLst>
              <a:ext uri="{FF2B5EF4-FFF2-40B4-BE49-F238E27FC236}">
                <a16:creationId xmlns:a16="http://schemas.microsoft.com/office/drawing/2014/main" id="{7D32BAAE-CA0C-EA40-9702-4355573D0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1744664"/>
            <a:ext cx="0" cy="421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7">
            <a:extLst>
              <a:ext uri="{FF2B5EF4-FFF2-40B4-BE49-F238E27FC236}">
                <a16:creationId xmlns:a16="http://schemas.microsoft.com/office/drawing/2014/main" id="{42E6817E-39F1-FD45-8919-25B1BFE2C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5969000"/>
            <a:ext cx="422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8">
            <a:extLst>
              <a:ext uri="{FF2B5EF4-FFF2-40B4-BE49-F238E27FC236}">
                <a16:creationId xmlns:a16="http://schemas.microsoft.com/office/drawing/2014/main" id="{C633AECC-8D47-3E46-BAE4-597CD19C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970" y="5911851"/>
            <a:ext cx="38311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Q</a:t>
            </a:r>
          </a:p>
        </p:txBody>
      </p:sp>
      <p:sp>
        <p:nvSpPr>
          <p:cNvPr id="10270" name="Rectangle 9">
            <a:extLst>
              <a:ext uri="{FF2B5EF4-FFF2-40B4-BE49-F238E27FC236}">
                <a16:creationId xmlns:a16="http://schemas.microsoft.com/office/drawing/2014/main" id="{546242B3-2276-904C-8DCB-1EFEDB88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6" y="1663700"/>
            <a:ext cx="6953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P</a:t>
            </a:r>
            <a:r>
              <a:rPr lang="en-US" altLang="en-US" sz="1600">
                <a:latin typeface="Century Gothic" panose="020B0502020202020204" pitchFamily="34" charset="0"/>
              </a:rPr>
              <a:t>rice</a:t>
            </a:r>
          </a:p>
        </p:txBody>
      </p:sp>
      <p:sp>
        <p:nvSpPr>
          <p:cNvPr id="10271" name="Rectangle 11">
            <a:extLst>
              <a:ext uri="{FF2B5EF4-FFF2-40B4-BE49-F238E27FC236}">
                <a16:creationId xmlns:a16="http://schemas.microsoft.com/office/drawing/2014/main" id="{BF9625D6-A8CB-A945-9893-1CBAFABA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17" y="190732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0272" name="Rectangle 13">
            <a:extLst>
              <a:ext uri="{FF2B5EF4-FFF2-40B4-BE49-F238E27FC236}">
                <a16:creationId xmlns:a16="http://schemas.microsoft.com/office/drawing/2014/main" id="{F9B5C4F5-E58A-4546-8D1D-F30107A7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9055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10273" name="Rectangle 12">
            <a:extLst>
              <a:ext uri="{FF2B5EF4-FFF2-40B4-BE49-F238E27FC236}">
                <a16:creationId xmlns:a16="http://schemas.microsoft.com/office/drawing/2014/main" id="{34D8995B-29D1-DE44-9B60-36D3E725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17" y="38848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274" name="Rectangle 14">
            <a:extLst>
              <a:ext uri="{FF2B5EF4-FFF2-40B4-BE49-F238E27FC236}">
                <a16:creationId xmlns:a16="http://schemas.microsoft.com/office/drawing/2014/main" id="{9B1F447F-D8DA-2F4F-AB59-8FE86FDD8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5902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38AE868D-4328-CA4B-B8B6-605BF049DA4C}"/>
              </a:ext>
            </a:extLst>
          </p:cNvPr>
          <p:cNvSpPr>
            <a:spLocks noChangeShapeType="1"/>
          </p:cNvSpPr>
          <p:nvPr/>
        </p:nvSpPr>
        <p:spPr bwMode="auto">
          <a:xfrm rot="204066">
            <a:off x="2806700" y="2179639"/>
            <a:ext cx="3862388" cy="36718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15">
            <a:extLst>
              <a:ext uri="{FF2B5EF4-FFF2-40B4-BE49-F238E27FC236}">
                <a16:creationId xmlns:a16="http://schemas.microsoft.com/office/drawing/2014/main" id="{3AAEF0A5-3C6E-F94F-BED3-F9B73FCCC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4098925"/>
            <a:ext cx="17478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16">
            <a:extLst>
              <a:ext uri="{FF2B5EF4-FFF2-40B4-BE49-F238E27FC236}">
                <a16:creationId xmlns:a16="http://schemas.microsoft.com/office/drawing/2014/main" id="{C059018E-13DA-0941-AD20-DB1FB7002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4102100"/>
            <a:ext cx="0" cy="19002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17">
            <a:extLst>
              <a:ext uri="{FF2B5EF4-FFF2-40B4-BE49-F238E27FC236}">
                <a16:creationId xmlns:a16="http://schemas.microsoft.com/office/drawing/2014/main" id="{54E37AFC-86F2-3A4C-AE77-E39D9449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9830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10252" name="Line 15">
            <a:extLst>
              <a:ext uri="{FF2B5EF4-FFF2-40B4-BE49-F238E27FC236}">
                <a16:creationId xmlns:a16="http://schemas.microsoft.com/office/drawing/2014/main" id="{FE423D62-2868-2744-B37C-970ECEA48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1" y="3108326"/>
            <a:ext cx="1020763" cy="158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6">
            <a:extLst>
              <a:ext uri="{FF2B5EF4-FFF2-40B4-BE49-F238E27FC236}">
                <a16:creationId xmlns:a16="http://schemas.microsoft.com/office/drawing/2014/main" id="{ABD2B978-2796-AC42-8991-9C309B29E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171825"/>
            <a:ext cx="1588" cy="28019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7">
            <a:extLst>
              <a:ext uri="{FF2B5EF4-FFF2-40B4-BE49-F238E27FC236}">
                <a16:creationId xmlns:a16="http://schemas.microsoft.com/office/drawing/2014/main" id="{42F57BE4-DE83-D745-87E9-4CFACC28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022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10255" name="Rectangle 12">
            <a:extLst>
              <a:ext uri="{FF2B5EF4-FFF2-40B4-BE49-F238E27FC236}">
                <a16:creationId xmlns:a16="http://schemas.microsoft.com/office/drawing/2014/main" id="{0173BFC7-2DCD-9443-90FA-715A96AD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2938463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0256" name="Rectangle 14">
            <a:extLst>
              <a:ext uri="{FF2B5EF4-FFF2-40B4-BE49-F238E27FC236}">
                <a16:creationId xmlns:a16="http://schemas.microsoft.com/office/drawing/2014/main" id="{9CB6404D-2BFC-C942-809B-9629940D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59324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2</a:t>
            </a:r>
          </a:p>
        </p:txBody>
      </p:sp>
      <p:graphicFrame>
        <p:nvGraphicFramePr>
          <p:cNvPr id="10242" name="Object 36">
            <a:extLst>
              <a:ext uri="{FF2B5EF4-FFF2-40B4-BE49-F238E27FC236}">
                <a16:creationId xmlns:a16="http://schemas.microsoft.com/office/drawing/2014/main" id="{D74F42F0-B0B6-C944-B11C-3A6F75EAA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085" y="1658794"/>
          <a:ext cx="47625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543200" imgH="10236200" progId="Equation.DSMT4">
                  <p:embed/>
                </p:oleObj>
              </mc:Choice>
              <mc:Fallback>
                <p:oleObj name="Equation" r:id="rId2" imgW="53543200" imgH="10236200" progId="Equation.DSMT4">
                  <p:embed/>
                  <p:pic>
                    <p:nvPicPr>
                      <p:cNvPr id="10242" name="Object 36">
                        <a:extLst>
                          <a:ext uri="{FF2B5EF4-FFF2-40B4-BE49-F238E27FC236}">
                            <a16:creationId xmlns:a16="http://schemas.microsoft.com/office/drawing/2014/main" id="{D74F42F0-B0B6-C944-B11C-3A6F75EAA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085" y="1658794"/>
                        <a:ext cx="4762500" cy="87471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23">
            <a:extLst>
              <a:ext uri="{FF2B5EF4-FFF2-40B4-BE49-F238E27FC236}">
                <a16:creationId xmlns:a16="http://schemas.microsoft.com/office/drawing/2014/main" id="{223D9040-FC08-E64B-8692-26FD67CE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643188"/>
            <a:ext cx="54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0258" name="Text Box 23">
            <a:extLst>
              <a:ext uri="{FF2B5EF4-FFF2-40B4-BE49-F238E27FC236}">
                <a16:creationId xmlns:a16="http://schemas.microsoft.com/office/drawing/2014/main" id="{CB8BEDB1-A66F-A34E-A2ED-57562686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557588"/>
            <a:ext cx="54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Century Gothic" panose="020B0502020202020204" pitchFamily="34" charset="0"/>
              </a:rPr>
              <a:t>B</a:t>
            </a:r>
          </a:p>
        </p:txBody>
      </p:sp>
      <p:graphicFrame>
        <p:nvGraphicFramePr>
          <p:cNvPr id="10243" name="Object 36">
            <a:extLst>
              <a:ext uri="{FF2B5EF4-FFF2-40B4-BE49-F238E27FC236}">
                <a16:creationId xmlns:a16="http://schemas.microsoft.com/office/drawing/2014/main" id="{4365C2F3-7A1F-B64C-BC03-86B5591D7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57138"/>
              </p:ext>
            </p:extLst>
          </p:nvPr>
        </p:nvGraphicFramePr>
        <p:xfrm>
          <a:off x="6248841" y="3701185"/>
          <a:ext cx="47894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835300" imgH="10528300" progId="Equation.DSMT4">
                  <p:embed/>
                </p:oleObj>
              </mc:Choice>
              <mc:Fallback>
                <p:oleObj name="Equation" r:id="rId4" imgW="53835300" imgH="10528300" progId="Equation.DSMT4">
                  <p:embed/>
                  <p:pic>
                    <p:nvPicPr>
                      <p:cNvPr id="10243" name="Object 36">
                        <a:extLst>
                          <a:ext uri="{FF2B5EF4-FFF2-40B4-BE49-F238E27FC236}">
                            <a16:creationId xmlns:a16="http://schemas.microsoft.com/office/drawing/2014/main" id="{4365C2F3-7A1F-B64C-BC03-86B5591D7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841" y="3701185"/>
                        <a:ext cx="4789488" cy="900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60" name="Straight Arrow Connector 51">
            <a:extLst>
              <a:ext uri="{FF2B5EF4-FFF2-40B4-BE49-F238E27FC236}">
                <a16:creationId xmlns:a16="http://schemas.microsoft.com/office/drawing/2014/main" id="{31A17747-BCB1-8C4C-88F8-7F9AC8C45D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19609" y="3344068"/>
            <a:ext cx="0" cy="4556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558A3E75-EEA4-2D44-A8D1-ED0464D0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041E46-17B6-9A43-3B64-D079F31D119F}"/>
                  </a:ext>
                </a:extLst>
              </p:cNvPr>
              <p:cNvSpPr/>
              <p:nvPr/>
            </p:nvSpPr>
            <p:spPr>
              <a:xfrm>
                <a:off x="6096000" y="2643188"/>
                <a:ext cx="5416712" cy="700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Alternatively, from A to y-intercept: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=-3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041E46-17B6-9A43-3B64-D079F31D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43188"/>
                <a:ext cx="5416712" cy="7008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81C36A-A615-05A4-4D5E-6100DA8F5F60}"/>
                  </a:ext>
                </a:extLst>
              </p:cNvPr>
              <p:cNvSpPr/>
              <p:nvPr/>
            </p:nvSpPr>
            <p:spPr>
              <a:xfrm>
                <a:off x="6557881" y="4777981"/>
                <a:ext cx="5416712" cy="700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Alternatively, from B to x-intercept: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den>
                    </m:f>
                  </m:oMath>
                </a14:m>
                <a:r>
                  <a:rPr lang="en-US" dirty="0"/>
                  <a:t>=-1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81C36A-A615-05A4-4D5E-6100DA8F5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81" y="4777981"/>
                <a:ext cx="5416712" cy="7008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76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9" grpId="0"/>
      <p:bldP spid="10270" grpId="0"/>
      <p:bldP spid="10271" grpId="0"/>
      <p:bldP spid="10272" grpId="0"/>
      <p:bldP spid="10273" grpId="0"/>
      <p:bldP spid="10274" grpId="0"/>
      <p:bldP spid="10264" grpId="0" animBg="1"/>
      <p:bldP spid="10254" grpId="0" animBg="1"/>
      <p:bldP spid="10255" grpId="0"/>
      <p:bldP spid="10256" grpId="0"/>
      <p:bldP spid="10257" grpId="0"/>
      <p:bldP spid="102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4F68676-0AA4-824D-968A-C457E982FC27}"/>
              </a:ext>
            </a:extLst>
          </p:cNvPr>
          <p:cNvSpPr txBox="1">
            <a:spLocks noChangeArrowheads="1"/>
          </p:cNvSpPr>
          <p:nvPr/>
        </p:nvSpPr>
        <p:spPr>
          <a:xfrm>
            <a:off x="2894013" y="301625"/>
            <a:ext cx="7313612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sz="3600" kern="0">
                <a:latin typeface="+mj-lt"/>
                <a:ea typeface="+mj-ea"/>
                <a:cs typeface="+mj-cs"/>
              </a:rPr>
            </a:br>
            <a:r>
              <a:rPr lang="en-US" sz="3600" kern="0">
                <a:latin typeface="+mj-lt"/>
                <a:ea typeface="+mj-ea"/>
                <a:cs typeface="+mj-cs"/>
              </a:rPr>
              <a:t>Point v. Arc Elasticities</a:t>
            </a:r>
            <a:endParaRPr 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F16C1C11-78FF-9B44-B298-94E66309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10267" name="Line 6">
            <a:extLst>
              <a:ext uri="{FF2B5EF4-FFF2-40B4-BE49-F238E27FC236}">
                <a16:creationId xmlns:a16="http://schemas.microsoft.com/office/drawing/2014/main" id="{7D32BAAE-CA0C-EA40-9702-4355573D0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1744664"/>
            <a:ext cx="0" cy="421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7">
            <a:extLst>
              <a:ext uri="{FF2B5EF4-FFF2-40B4-BE49-F238E27FC236}">
                <a16:creationId xmlns:a16="http://schemas.microsoft.com/office/drawing/2014/main" id="{42E6817E-39F1-FD45-8919-25B1BFE2C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5969000"/>
            <a:ext cx="422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8">
            <a:extLst>
              <a:ext uri="{FF2B5EF4-FFF2-40B4-BE49-F238E27FC236}">
                <a16:creationId xmlns:a16="http://schemas.microsoft.com/office/drawing/2014/main" id="{C633AECC-8D47-3E46-BAE4-597CD19C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970" y="5911851"/>
            <a:ext cx="38311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Q</a:t>
            </a:r>
          </a:p>
        </p:txBody>
      </p:sp>
      <p:sp>
        <p:nvSpPr>
          <p:cNvPr id="10270" name="Rectangle 9">
            <a:extLst>
              <a:ext uri="{FF2B5EF4-FFF2-40B4-BE49-F238E27FC236}">
                <a16:creationId xmlns:a16="http://schemas.microsoft.com/office/drawing/2014/main" id="{546242B3-2276-904C-8DCB-1EFEDB88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6" y="1663700"/>
            <a:ext cx="6953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P</a:t>
            </a:r>
            <a:r>
              <a:rPr lang="en-US" altLang="en-US" sz="1600">
                <a:latin typeface="Century Gothic" panose="020B0502020202020204" pitchFamily="34" charset="0"/>
              </a:rPr>
              <a:t>rice</a:t>
            </a:r>
          </a:p>
        </p:txBody>
      </p:sp>
      <p:sp>
        <p:nvSpPr>
          <p:cNvPr id="10271" name="Rectangle 11">
            <a:extLst>
              <a:ext uri="{FF2B5EF4-FFF2-40B4-BE49-F238E27FC236}">
                <a16:creationId xmlns:a16="http://schemas.microsoft.com/office/drawing/2014/main" id="{BF9625D6-A8CB-A945-9893-1CBAFABA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17" y="190732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0272" name="Rectangle 13">
            <a:extLst>
              <a:ext uri="{FF2B5EF4-FFF2-40B4-BE49-F238E27FC236}">
                <a16:creationId xmlns:a16="http://schemas.microsoft.com/office/drawing/2014/main" id="{F9B5C4F5-E58A-4546-8D1D-F30107A7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905501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10273" name="Rectangle 12">
            <a:extLst>
              <a:ext uri="{FF2B5EF4-FFF2-40B4-BE49-F238E27FC236}">
                <a16:creationId xmlns:a16="http://schemas.microsoft.com/office/drawing/2014/main" id="{34D8995B-29D1-DE44-9B60-36D3E725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17" y="38848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274" name="Rectangle 14">
            <a:extLst>
              <a:ext uri="{FF2B5EF4-FFF2-40B4-BE49-F238E27FC236}">
                <a16:creationId xmlns:a16="http://schemas.microsoft.com/office/drawing/2014/main" id="{9B1F447F-D8DA-2F4F-AB59-8FE86FDD8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590232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38AE868D-4328-CA4B-B8B6-605BF049DA4C}"/>
              </a:ext>
            </a:extLst>
          </p:cNvPr>
          <p:cNvSpPr>
            <a:spLocks noChangeShapeType="1"/>
          </p:cNvSpPr>
          <p:nvPr/>
        </p:nvSpPr>
        <p:spPr bwMode="auto">
          <a:xfrm rot="204066">
            <a:off x="2806700" y="2179639"/>
            <a:ext cx="3862388" cy="36718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15">
            <a:extLst>
              <a:ext uri="{FF2B5EF4-FFF2-40B4-BE49-F238E27FC236}">
                <a16:creationId xmlns:a16="http://schemas.microsoft.com/office/drawing/2014/main" id="{3AAEF0A5-3C6E-F94F-BED3-F9B73FCCC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4098925"/>
            <a:ext cx="17478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16">
            <a:extLst>
              <a:ext uri="{FF2B5EF4-FFF2-40B4-BE49-F238E27FC236}">
                <a16:creationId xmlns:a16="http://schemas.microsoft.com/office/drawing/2014/main" id="{C059018E-13DA-0941-AD20-DB1FB7002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4102100"/>
            <a:ext cx="0" cy="19002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17">
            <a:extLst>
              <a:ext uri="{FF2B5EF4-FFF2-40B4-BE49-F238E27FC236}">
                <a16:creationId xmlns:a16="http://schemas.microsoft.com/office/drawing/2014/main" id="{54E37AFC-86F2-3A4C-AE77-E39D9449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9830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10252" name="Line 15">
            <a:extLst>
              <a:ext uri="{FF2B5EF4-FFF2-40B4-BE49-F238E27FC236}">
                <a16:creationId xmlns:a16="http://schemas.microsoft.com/office/drawing/2014/main" id="{FE423D62-2868-2744-B37C-970ECEA48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1" y="3108326"/>
            <a:ext cx="1020763" cy="158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6">
            <a:extLst>
              <a:ext uri="{FF2B5EF4-FFF2-40B4-BE49-F238E27FC236}">
                <a16:creationId xmlns:a16="http://schemas.microsoft.com/office/drawing/2014/main" id="{ABD2B978-2796-AC42-8991-9C309B29E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171825"/>
            <a:ext cx="1588" cy="280193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7">
            <a:extLst>
              <a:ext uri="{FF2B5EF4-FFF2-40B4-BE49-F238E27FC236}">
                <a16:creationId xmlns:a16="http://schemas.microsoft.com/office/drawing/2014/main" id="{42F57BE4-DE83-D745-87E9-4CFACC28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022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SG" altLang="en-US">
              <a:solidFill>
                <a:srgbClr val="8D7DFF"/>
              </a:solidFill>
              <a:latin typeface="Verdana" panose="020B0604030504040204" pitchFamily="34" charset="0"/>
            </a:endParaRPr>
          </a:p>
        </p:txBody>
      </p:sp>
      <p:sp>
        <p:nvSpPr>
          <p:cNvPr id="10255" name="Rectangle 12">
            <a:extLst>
              <a:ext uri="{FF2B5EF4-FFF2-40B4-BE49-F238E27FC236}">
                <a16:creationId xmlns:a16="http://schemas.microsoft.com/office/drawing/2014/main" id="{0173BFC7-2DCD-9443-90FA-715A96AD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2938463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0256" name="Rectangle 14">
            <a:extLst>
              <a:ext uri="{FF2B5EF4-FFF2-40B4-BE49-F238E27FC236}">
                <a16:creationId xmlns:a16="http://schemas.microsoft.com/office/drawing/2014/main" id="{9CB6404D-2BFC-C942-809B-9629940D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5932488"/>
            <a:ext cx="312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2</a:t>
            </a:r>
          </a:p>
        </p:txBody>
      </p:sp>
      <p:graphicFrame>
        <p:nvGraphicFramePr>
          <p:cNvPr id="10242" name="Object 36">
            <a:extLst>
              <a:ext uri="{FF2B5EF4-FFF2-40B4-BE49-F238E27FC236}">
                <a16:creationId xmlns:a16="http://schemas.microsoft.com/office/drawing/2014/main" id="{D74F42F0-B0B6-C944-B11C-3A6F75EAA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328869"/>
              </p:ext>
            </p:extLst>
          </p:nvPr>
        </p:nvGraphicFramePr>
        <p:xfrm>
          <a:off x="3881085" y="1658794"/>
          <a:ext cx="47625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543200" imgH="10236200" progId="Equation.DSMT4">
                  <p:embed/>
                </p:oleObj>
              </mc:Choice>
              <mc:Fallback>
                <p:oleObj name="Equation" r:id="rId2" imgW="53543200" imgH="10236200" progId="Equation.DSMT4">
                  <p:embed/>
                  <p:pic>
                    <p:nvPicPr>
                      <p:cNvPr id="10242" name="Object 36">
                        <a:extLst>
                          <a:ext uri="{FF2B5EF4-FFF2-40B4-BE49-F238E27FC236}">
                            <a16:creationId xmlns:a16="http://schemas.microsoft.com/office/drawing/2014/main" id="{D74F42F0-B0B6-C944-B11C-3A6F75EAA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085" y="1658794"/>
                        <a:ext cx="4762500" cy="87471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23">
            <a:extLst>
              <a:ext uri="{FF2B5EF4-FFF2-40B4-BE49-F238E27FC236}">
                <a16:creationId xmlns:a16="http://schemas.microsoft.com/office/drawing/2014/main" id="{223D9040-FC08-E64B-8692-26FD67CE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643188"/>
            <a:ext cx="54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0258" name="Text Box 23">
            <a:extLst>
              <a:ext uri="{FF2B5EF4-FFF2-40B4-BE49-F238E27FC236}">
                <a16:creationId xmlns:a16="http://schemas.microsoft.com/office/drawing/2014/main" id="{CB8BEDB1-A66F-A34E-A2ED-57562686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557588"/>
            <a:ext cx="54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Century Gothic" panose="020B0502020202020204" pitchFamily="34" charset="0"/>
              </a:rPr>
              <a:t>B</a:t>
            </a:r>
          </a:p>
        </p:txBody>
      </p:sp>
      <p:graphicFrame>
        <p:nvGraphicFramePr>
          <p:cNvPr id="10243" name="Object 36">
            <a:extLst>
              <a:ext uri="{FF2B5EF4-FFF2-40B4-BE49-F238E27FC236}">
                <a16:creationId xmlns:a16="http://schemas.microsoft.com/office/drawing/2014/main" id="{4365C2F3-7A1F-B64C-BC03-86B5591D7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7975" y="2671763"/>
          <a:ext cx="47894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835300" imgH="10528300" progId="Equation.DSMT4">
                  <p:embed/>
                </p:oleObj>
              </mc:Choice>
              <mc:Fallback>
                <p:oleObj name="Equation" r:id="rId4" imgW="53835300" imgH="10528300" progId="Equation.DSMT4">
                  <p:embed/>
                  <p:pic>
                    <p:nvPicPr>
                      <p:cNvPr id="10243" name="Object 36">
                        <a:extLst>
                          <a:ext uri="{FF2B5EF4-FFF2-40B4-BE49-F238E27FC236}">
                            <a16:creationId xmlns:a16="http://schemas.microsoft.com/office/drawing/2014/main" id="{4365C2F3-7A1F-B64C-BC03-86B5591D7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2671763"/>
                        <a:ext cx="4789488" cy="900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47">
            <a:extLst>
              <a:ext uri="{FF2B5EF4-FFF2-40B4-BE49-F238E27FC236}">
                <a16:creationId xmlns:a16="http://schemas.microsoft.com/office/drawing/2014/main" id="{674BD1AB-F9FB-8846-A89D-0926483F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567" y="3580652"/>
            <a:ext cx="299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Which point elasticity should be used?</a:t>
            </a:r>
          </a:p>
        </p:txBody>
      </p:sp>
      <p:cxnSp>
        <p:nvCxnSpPr>
          <p:cNvPr id="10260" name="Straight Arrow Connector 51">
            <a:extLst>
              <a:ext uri="{FF2B5EF4-FFF2-40B4-BE49-F238E27FC236}">
                <a16:creationId xmlns:a16="http://schemas.microsoft.com/office/drawing/2014/main" id="{31A17747-BCB1-8C4C-88F8-7F9AC8C45D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19609" y="3344068"/>
            <a:ext cx="0" cy="4556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44" name="Object 0">
            <a:extLst>
              <a:ext uri="{FF2B5EF4-FFF2-40B4-BE49-F238E27FC236}">
                <a16:creationId xmlns:a16="http://schemas.microsoft.com/office/drawing/2014/main" id="{9D1E0456-F2C8-A745-947D-201DC1437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640"/>
              </p:ext>
            </p:extLst>
          </p:nvPr>
        </p:nvGraphicFramePr>
        <p:xfrm>
          <a:off x="7617567" y="4472836"/>
          <a:ext cx="3633787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013400" imgH="16967200" progId="Equation.DSMT4">
                  <p:embed/>
                </p:oleObj>
              </mc:Choice>
              <mc:Fallback>
                <p:oleObj name="Equation" r:id="rId6" imgW="31013400" imgH="16967200" progId="Equation.DSMT4">
                  <p:embed/>
                  <p:pic>
                    <p:nvPicPr>
                      <p:cNvPr id="10244" name="Object 0">
                        <a:extLst>
                          <a:ext uri="{FF2B5EF4-FFF2-40B4-BE49-F238E27FC236}">
                            <a16:creationId xmlns:a16="http://schemas.microsoft.com/office/drawing/2014/main" id="{9D1E0456-F2C8-A745-947D-201DC1437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567" y="4472836"/>
                        <a:ext cx="3633787" cy="1236663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47">
            <a:extLst>
              <a:ext uri="{FF2B5EF4-FFF2-40B4-BE49-F238E27FC236}">
                <a16:creationId xmlns:a16="http://schemas.microsoft.com/office/drawing/2014/main" id="{5D1A2805-77A3-EE4B-B1FC-D4865CCF5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9" y="5768975"/>
            <a:ext cx="2998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arc elasticity</a:t>
            </a:r>
          </a:p>
        </p:txBody>
      </p:sp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558A3E75-EEA4-2D44-A8D1-ED0464D0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9" grpId="0"/>
      <p:bldP spid="10270" grpId="0"/>
      <p:bldP spid="10271" grpId="0"/>
      <p:bldP spid="10272" grpId="0"/>
      <p:bldP spid="10273" grpId="0"/>
      <p:bldP spid="10274" grpId="0"/>
      <p:bldP spid="10264" grpId="0" animBg="1"/>
      <p:bldP spid="10254" grpId="0" animBg="1"/>
      <p:bldP spid="10255" grpId="0"/>
      <p:bldP spid="10256" grpId="0"/>
      <p:bldP spid="10257" grpId="0"/>
      <p:bldP spid="10258" grpId="0"/>
      <p:bldP spid="10259" grpId="0"/>
      <p:bldP spid="102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640E9481-69DF-C441-90BD-D27C298B7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Supply Curve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52A854B6-A093-7B42-99BF-D2C764810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Variables Affecting Supply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Costs of Production</a:t>
            </a:r>
          </a:p>
          <a:p>
            <a:pPr lvl="2" eaLnBrk="1" hangingPunct="1"/>
            <a:r>
              <a:rPr lang="en-US" altLang="en-US"/>
              <a:t>Labor</a:t>
            </a:r>
          </a:p>
          <a:p>
            <a:pPr lvl="2" eaLnBrk="1" hangingPunct="1"/>
            <a:r>
              <a:rPr lang="en-US" altLang="en-US"/>
              <a:t>Capital</a:t>
            </a:r>
          </a:p>
          <a:p>
            <a:pPr lvl="2" eaLnBrk="1" hangingPunct="1"/>
            <a:r>
              <a:rPr lang="en-US" altLang="en-US"/>
              <a:t>Raw Materials 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 u="sng"/>
              <a:t>Lower costs</a:t>
            </a:r>
            <a:r>
              <a:rPr lang="en-US" altLang="en-US"/>
              <a:t> of production allow a firm to </a:t>
            </a:r>
            <a:r>
              <a:rPr lang="en-US" altLang="en-US" u="sng"/>
              <a:t>produce more</a:t>
            </a:r>
            <a:r>
              <a:rPr lang="en-US" altLang="en-US"/>
              <a:t> at each price and vice versa</a:t>
            </a:r>
          </a:p>
        </p:txBody>
      </p:sp>
      <p:graphicFrame>
        <p:nvGraphicFramePr>
          <p:cNvPr id="1026" name="Object 0">
            <a:hlinkClick r:id="" action="ppaction://ole?verb=0"/>
            <a:extLst>
              <a:ext uri="{FF2B5EF4-FFF2-40B4-BE49-F238E27FC236}">
                <a16:creationId xmlns:a16="http://schemas.microsoft.com/office/drawing/2014/main" id="{0F68C3CE-5F49-BF43-AA91-949FDF87961D}"/>
              </a:ext>
            </a:extLst>
          </p:cNvPr>
          <p:cNvGraphicFramePr>
            <a:graphicFrameLocks/>
          </p:cNvGraphicFramePr>
          <p:nvPr/>
        </p:nvGraphicFramePr>
        <p:xfrm>
          <a:off x="3335338" y="5327650"/>
          <a:ext cx="58547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11300" imgH="5270500" progId="Equation.DSMT4">
                  <p:embed/>
                </p:oleObj>
              </mc:Choice>
              <mc:Fallback>
                <p:oleObj name="Equation" r:id="rId3" imgW="26911300" imgH="5270500" progId="Equation.DSMT4">
                  <p:embed/>
                  <p:pic>
                    <p:nvPicPr>
                      <p:cNvPr id="1026" name="Object 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F68C3CE-5F49-BF43-AA91-949FDF8796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5327650"/>
                        <a:ext cx="5854700" cy="623888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9E852A8E-CAAB-7D4A-A9B1-FEBDDF5808D6}"/>
              </a:ext>
            </a:extLst>
          </p:cNvPr>
          <p:cNvGrpSpPr>
            <a:grpSpLocks/>
          </p:cNvGrpSpPr>
          <p:nvPr/>
        </p:nvGrpSpPr>
        <p:grpSpPr bwMode="auto">
          <a:xfrm>
            <a:off x="6780213" y="5965825"/>
            <a:ext cx="3219450" cy="858838"/>
            <a:chOff x="5255578" y="5965794"/>
            <a:chExt cx="3219792" cy="859381"/>
          </a:xfrm>
        </p:grpSpPr>
        <p:cxnSp>
          <p:nvCxnSpPr>
            <p:cNvPr id="9224" name="Straight Arrow Connector 7">
              <a:extLst>
                <a:ext uri="{FF2B5EF4-FFF2-40B4-BE49-F238E27FC236}">
                  <a16:creationId xmlns:a16="http://schemas.microsoft.com/office/drawing/2014/main" id="{C11D9113-31CC-1A43-A2D5-11087DC31B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4773" y="6027938"/>
              <a:ext cx="213064" cy="20418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5" name="Straight Arrow Connector 9">
              <a:extLst>
                <a:ext uri="{FF2B5EF4-FFF2-40B4-BE49-F238E27FC236}">
                  <a16:creationId xmlns:a16="http://schemas.microsoft.com/office/drawing/2014/main" id="{F63DDDC6-5DCB-1344-96BF-DAA2846022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573914" y="5970233"/>
              <a:ext cx="275208" cy="2663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E131DF-FB87-4947-8D52-484140DCFE76}"/>
                </a:ext>
              </a:extLst>
            </p:cNvPr>
            <p:cNvSpPr txBox="1"/>
            <p:nvPr/>
          </p:nvSpPr>
          <p:spPr>
            <a:xfrm>
              <a:off x="5255578" y="6178653"/>
              <a:ext cx="3219792" cy="646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We hold them constant when</a:t>
              </a:r>
            </a:p>
            <a:p>
              <a:pPr>
                <a:defRPr/>
              </a:pPr>
              <a:r>
                <a:rPr lang="en-US" dirty="0">
                  <a:latin typeface="+mj-lt"/>
                </a:rPr>
                <a:t>drawing the supply curve.</a:t>
              </a:r>
            </a:p>
          </p:txBody>
        </p:sp>
      </p:grp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45A3894D-53E6-7B46-8FB3-299E1200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051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AEC8-9352-B345-8735-ABF77C70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Supply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2A87A-DD2B-884E-9BC4-C880F94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2095">
            <a:extLst>
              <a:ext uri="{FF2B5EF4-FFF2-40B4-BE49-F238E27FC236}">
                <a16:creationId xmlns:a16="http://schemas.microsoft.com/office/drawing/2014/main" id="{AB48D3FC-06B0-CF49-9F48-200DD4B80F56}"/>
              </a:ext>
            </a:extLst>
          </p:cNvPr>
          <p:cNvSpPr txBox="1">
            <a:spLocks noChangeArrowheads="1"/>
          </p:cNvSpPr>
          <p:nvPr/>
        </p:nvSpPr>
        <p:spPr>
          <a:xfrm>
            <a:off x="907285" y="2166745"/>
            <a:ext cx="35798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/>
              <a:t>The cost of raw materials falls</a:t>
            </a:r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Produced  Q1 at P1 and Q0 at P2</a:t>
            </a:r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Now produce Q2 at P1 and Q1 at P2</a:t>
            </a:r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Supply curve shifts right  to S’</a:t>
            </a:r>
          </a:p>
        </p:txBody>
      </p:sp>
      <p:sp>
        <p:nvSpPr>
          <p:cNvPr id="6" name="Line 2054">
            <a:extLst>
              <a:ext uri="{FF2B5EF4-FFF2-40B4-BE49-F238E27FC236}">
                <a16:creationId xmlns:a16="http://schemas.microsoft.com/office/drawing/2014/main" id="{2C2A9782-69DB-C24F-A511-8A3B365B8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0172" y="2261996"/>
            <a:ext cx="0" cy="4033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56">
            <a:extLst>
              <a:ext uri="{FF2B5EF4-FFF2-40B4-BE49-F238E27FC236}">
                <a16:creationId xmlns:a16="http://schemas.microsoft.com/office/drawing/2014/main" id="{2895F963-57C8-9D44-9384-910AA1AE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186" y="2173096"/>
            <a:ext cx="3350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Century Gothic" panose="020B0502020202020204" pitchFamily="34" charset="0"/>
              </a:rPr>
              <a:t>P</a:t>
            </a:r>
          </a:p>
        </p:txBody>
      </p:sp>
      <p:grpSp>
        <p:nvGrpSpPr>
          <p:cNvPr id="8" name="Group 2085">
            <a:extLst>
              <a:ext uri="{FF2B5EF4-FFF2-40B4-BE49-F238E27FC236}">
                <a16:creationId xmlns:a16="http://schemas.microsoft.com/office/drawing/2014/main" id="{C68A354D-2466-B34E-91F2-F02CA70EB372}"/>
              </a:ext>
            </a:extLst>
          </p:cNvPr>
          <p:cNvGrpSpPr>
            <a:grpSpLocks/>
          </p:cNvGrpSpPr>
          <p:nvPr/>
        </p:nvGrpSpPr>
        <p:grpSpPr bwMode="auto">
          <a:xfrm>
            <a:off x="5341173" y="2303270"/>
            <a:ext cx="2833688" cy="3575050"/>
            <a:chOff x="3360" y="1205"/>
            <a:chExt cx="1785" cy="2252"/>
          </a:xfrm>
        </p:grpSpPr>
        <p:sp>
          <p:nvSpPr>
            <p:cNvPr id="9" name="Freeform 2058">
              <a:extLst>
                <a:ext uri="{FF2B5EF4-FFF2-40B4-BE49-F238E27FC236}">
                  <a16:creationId xmlns:a16="http://schemas.microsoft.com/office/drawing/2014/main" id="{0C732863-8051-2A4B-ADC9-625F16F8E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440"/>
              <a:ext cx="1777" cy="2017"/>
            </a:xfrm>
            <a:custGeom>
              <a:avLst/>
              <a:gdLst>
                <a:gd name="T0" fmla="*/ 0 w 1777"/>
                <a:gd name="T1" fmla="*/ 2016 h 2017"/>
                <a:gd name="T2" fmla="*/ 472 w 1777"/>
                <a:gd name="T3" fmla="*/ 1628 h 2017"/>
                <a:gd name="T4" fmla="*/ 968 w 1777"/>
                <a:gd name="T5" fmla="*/ 1174 h 2017"/>
                <a:gd name="T6" fmla="*/ 1490 w 1777"/>
                <a:gd name="T7" fmla="*/ 563 h 2017"/>
                <a:gd name="T8" fmla="*/ 1685 w 1777"/>
                <a:gd name="T9" fmla="*/ 266 h 2017"/>
                <a:gd name="T10" fmla="*/ 1776 w 1777"/>
                <a:gd name="T11" fmla="*/ 0 h 2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7"/>
                <a:gd name="T19" fmla="*/ 0 h 2017"/>
                <a:gd name="T20" fmla="*/ 1777 w 1777"/>
                <a:gd name="T21" fmla="*/ 2017 h 20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7" h="2017">
                  <a:moveTo>
                    <a:pt x="0" y="2016"/>
                  </a:moveTo>
                  <a:lnTo>
                    <a:pt x="472" y="1628"/>
                  </a:lnTo>
                  <a:lnTo>
                    <a:pt x="968" y="1174"/>
                  </a:lnTo>
                  <a:lnTo>
                    <a:pt x="1490" y="563"/>
                  </a:lnTo>
                  <a:lnTo>
                    <a:pt x="1685" y="266"/>
                  </a:lnTo>
                  <a:lnTo>
                    <a:pt x="1776" y="0"/>
                  </a:lnTo>
                </a:path>
              </a:pathLst>
            </a:custGeom>
            <a:noFill/>
            <a:ln w="50800" cap="rnd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064">
              <a:extLst>
                <a:ext uri="{FF2B5EF4-FFF2-40B4-BE49-F238E27FC236}">
                  <a16:creationId xmlns:a16="http://schemas.microsoft.com/office/drawing/2014/main" id="{6B858E53-47BD-DC40-938C-0F5187F8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120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</a:t>
              </a:r>
            </a:p>
          </p:txBody>
        </p:sp>
      </p:grpSp>
      <p:sp>
        <p:nvSpPr>
          <p:cNvPr id="11" name="Line 2078">
            <a:extLst>
              <a:ext uri="{FF2B5EF4-FFF2-40B4-BE49-F238E27FC236}">
                <a16:creationId xmlns:a16="http://schemas.microsoft.com/office/drawing/2014/main" id="{3A8A2F16-D7F2-9646-894E-BDE5DDD95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936" y="6295832"/>
            <a:ext cx="3729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079">
            <a:extLst>
              <a:ext uri="{FF2B5EF4-FFF2-40B4-BE49-F238E27FC236}">
                <a16:creationId xmlns:a16="http://schemas.microsoft.com/office/drawing/2014/main" id="{10BFDFF3-E940-2C44-BF9D-BAA187261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061" y="6265671"/>
            <a:ext cx="40556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Century Gothic" panose="020B0502020202020204" pitchFamily="34" charset="0"/>
              </a:rPr>
              <a:t>Q</a:t>
            </a:r>
          </a:p>
        </p:txBody>
      </p:sp>
      <p:grpSp>
        <p:nvGrpSpPr>
          <p:cNvPr id="13" name="Group 2090">
            <a:extLst>
              <a:ext uri="{FF2B5EF4-FFF2-40B4-BE49-F238E27FC236}">
                <a16:creationId xmlns:a16="http://schemas.microsoft.com/office/drawing/2014/main" id="{5D3ADD15-C3A8-2B4A-B15A-EF22A3277604}"/>
              </a:ext>
            </a:extLst>
          </p:cNvPr>
          <p:cNvGrpSpPr>
            <a:grpSpLocks/>
          </p:cNvGrpSpPr>
          <p:nvPr/>
        </p:nvGrpSpPr>
        <p:grpSpPr bwMode="auto">
          <a:xfrm>
            <a:off x="4552186" y="3960621"/>
            <a:ext cx="2878138" cy="2701925"/>
            <a:chOff x="2863" y="2249"/>
            <a:chExt cx="1813" cy="1702"/>
          </a:xfrm>
        </p:grpSpPr>
        <p:sp>
          <p:nvSpPr>
            <p:cNvPr id="14" name="Rectangle 2059">
              <a:extLst>
                <a:ext uri="{FF2B5EF4-FFF2-40B4-BE49-F238E27FC236}">
                  <a16:creationId xmlns:a16="http://schemas.microsoft.com/office/drawing/2014/main" id="{C9237F88-958E-9444-B291-97BCD2DD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2249"/>
              <a:ext cx="27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5" name="Line 2061">
              <a:extLst>
                <a:ext uri="{FF2B5EF4-FFF2-40B4-BE49-F238E27FC236}">
                  <a16:creationId xmlns:a16="http://schemas.microsoft.com/office/drawing/2014/main" id="{0EB110E9-9DE4-3145-8EBB-894AEF03A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400"/>
              <a:ext cx="1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62">
              <a:extLst>
                <a:ext uri="{FF2B5EF4-FFF2-40B4-BE49-F238E27FC236}">
                  <a16:creationId xmlns:a16="http://schemas.microsoft.com/office/drawing/2014/main" id="{9D104455-B00E-FD4B-94C7-3F0B0BEC3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27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68">
              <a:extLst>
                <a:ext uri="{FF2B5EF4-FFF2-40B4-BE49-F238E27FC236}">
                  <a16:creationId xmlns:a16="http://schemas.microsoft.com/office/drawing/2014/main" id="{EE688AE9-BA36-1647-A37D-F2C7BB5B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8" name="Line 2070">
              <a:extLst>
                <a:ext uri="{FF2B5EF4-FFF2-40B4-BE49-F238E27FC236}">
                  <a16:creationId xmlns:a16="http://schemas.microsoft.com/office/drawing/2014/main" id="{1AAB7E1E-AE69-934A-BD2C-0677133CA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880"/>
              <a:ext cx="8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72">
              <a:extLst>
                <a:ext uri="{FF2B5EF4-FFF2-40B4-BE49-F238E27FC236}">
                  <a16:creationId xmlns:a16="http://schemas.microsoft.com/office/drawing/2014/main" id="{9154D000-2533-A14F-B718-635FD7C9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2729"/>
              <a:ext cx="27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P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0" name="Rectangle 2080">
              <a:extLst>
                <a:ext uri="{FF2B5EF4-FFF2-40B4-BE49-F238E27FC236}">
                  <a16:creationId xmlns:a16="http://schemas.microsoft.com/office/drawing/2014/main" id="{632555CB-9BC9-044E-8B0F-F1E807957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3701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21" name="Rectangle 2081">
              <a:extLst>
                <a:ext uri="{FF2B5EF4-FFF2-40B4-BE49-F238E27FC236}">
                  <a16:creationId xmlns:a16="http://schemas.microsoft.com/office/drawing/2014/main" id="{EB82730C-6DD8-554A-8BC0-A95CB5A5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701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22" name="Line 2083">
              <a:extLst>
                <a:ext uri="{FF2B5EF4-FFF2-40B4-BE49-F238E27FC236}">
                  <a16:creationId xmlns:a16="http://schemas.microsoft.com/office/drawing/2014/main" id="{F57BA836-2AD1-264A-AB9C-3254AC1FD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895"/>
              <a:ext cx="0" cy="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84">
              <a:extLst>
                <a:ext uri="{FF2B5EF4-FFF2-40B4-BE49-F238E27FC236}">
                  <a16:creationId xmlns:a16="http://schemas.microsoft.com/office/drawing/2014/main" id="{24CF3B3D-F6E7-FA4A-BFBD-A5A19300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24" name="Group 2093">
            <a:extLst>
              <a:ext uri="{FF2B5EF4-FFF2-40B4-BE49-F238E27FC236}">
                <a16:creationId xmlns:a16="http://schemas.microsoft.com/office/drawing/2014/main" id="{672D2296-FBB7-C94F-B8C6-EFE5633F074F}"/>
              </a:ext>
            </a:extLst>
          </p:cNvPr>
          <p:cNvGrpSpPr>
            <a:grpSpLocks/>
          </p:cNvGrpSpPr>
          <p:nvPr/>
        </p:nvGrpSpPr>
        <p:grpSpPr bwMode="auto">
          <a:xfrm>
            <a:off x="6112697" y="2303271"/>
            <a:ext cx="3017838" cy="4359275"/>
            <a:chOff x="3846" y="1205"/>
            <a:chExt cx="1901" cy="2746"/>
          </a:xfrm>
        </p:grpSpPr>
        <p:sp>
          <p:nvSpPr>
            <p:cNvPr id="25" name="Line 2089">
              <a:extLst>
                <a:ext uri="{FF2B5EF4-FFF2-40B4-BE49-F238E27FC236}">
                  <a16:creationId xmlns:a16="http://schemas.microsoft.com/office/drawing/2014/main" id="{1B6A2B1F-13C8-114E-AB60-74E56AFB3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3" y="2880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063">
              <a:extLst>
                <a:ext uri="{FF2B5EF4-FFF2-40B4-BE49-F238E27FC236}">
                  <a16:creationId xmlns:a16="http://schemas.microsoft.com/office/drawing/2014/main" id="{ADF6B516-5138-B546-8D4B-AD165CAF0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440"/>
              <a:ext cx="1777" cy="2017"/>
            </a:xfrm>
            <a:custGeom>
              <a:avLst/>
              <a:gdLst>
                <a:gd name="T0" fmla="*/ 0 w 1777"/>
                <a:gd name="T1" fmla="*/ 2016 h 2017"/>
                <a:gd name="T2" fmla="*/ 472 w 1777"/>
                <a:gd name="T3" fmla="*/ 1628 h 2017"/>
                <a:gd name="T4" fmla="*/ 968 w 1777"/>
                <a:gd name="T5" fmla="*/ 1174 h 2017"/>
                <a:gd name="T6" fmla="*/ 1490 w 1777"/>
                <a:gd name="T7" fmla="*/ 563 h 2017"/>
                <a:gd name="T8" fmla="*/ 1685 w 1777"/>
                <a:gd name="T9" fmla="*/ 266 h 2017"/>
                <a:gd name="T10" fmla="*/ 1776 w 1777"/>
                <a:gd name="T11" fmla="*/ 0 h 20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7"/>
                <a:gd name="T19" fmla="*/ 0 h 2017"/>
                <a:gd name="T20" fmla="*/ 1777 w 1777"/>
                <a:gd name="T21" fmla="*/ 2017 h 20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7" h="2017">
                  <a:moveTo>
                    <a:pt x="0" y="2016"/>
                  </a:moveTo>
                  <a:lnTo>
                    <a:pt x="472" y="1628"/>
                  </a:lnTo>
                  <a:lnTo>
                    <a:pt x="968" y="1174"/>
                  </a:lnTo>
                  <a:lnTo>
                    <a:pt x="1490" y="563"/>
                  </a:lnTo>
                  <a:lnTo>
                    <a:pt x="1685" y="266"/>
                  </a:lnTo>
                  <a:lnTo>
                    <a:pt x="1776" y="0"/>
                  </a:lnTo>
                </a:path>
              </a:pathLst>
            </a:custGeom>
            <a:noFill/>
            <a:ln w="50800">
              <a:solidFill>
                <a:srgbClr val="FF99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065">
              <a:extLst>
                <a:ext uri="{FF2B5EF4-FFF2-40B4-BE49-F238E27FC236}">
                  <a16:creationId xmlns:a16="http://schemas.microsoft.com/office/drawing/2014/main" id="{F239F7CE-7CBD-A640-8CFC-84F497DBF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" y="1205"/>
              <a:ext cx="2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S’</a:t>
              </a:r>
            </a:p>
          </p:txBody>
        </p:sp>
        <p:sp>
          <p:nvSpPr>
            <p:cNvPr id="28" name="Line 2067">
              <a:extLst>
                <a:ext uri="{FF2B5EF4-FFF2-40B4-BE49-F238E27FC236}">
                  <a16:creationId xmlns:a16="http://schemas.microsoft.com/office/drawing/2014/main" id="{35281A47-AC5E-C645-B4ED-60BC6C918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" y="2427"/>
              <a:ext cx="0" cy="1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069">
              <a:extLst>
                <a:ext uri="{FF2B5EF4-FFF2-40B4-BE49-F238E27FC236}">
                  <a16:creationId xmlns:a16="http://schemas.microsoft.com/office/drawing/2014/main" id="{419C6E0C-B8D2-6442-8A85-94EDBD68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2352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0" name="Oval 2071">
              <a:extLst>
                <a:ext uri="{FF2B5EF4-FFF2-40B4-BE49-F238E27FC236}">
                  <a16:creationId xmlns:a16="http://schemas.microsoft.com/office/drawing/2014/main" id="{89EC4B80-6175-8E4B-BB1E-18FAD5F77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832"/>
              <a:ext cx="96" cy="9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1" name="AutoShape 2073">
              <a:extLst>
                <a:ext uri="{FF2B5EF4-FFF2-40B4-BE49-F238E27FC236}">
                  <a16:creationId xmlns:a16="http://schemas.microsoft.com/office/drawing/2014/main" id="{8EA186D0-B5BA-4B45-BDAA-DA4F5AF9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680"/>
              <a:ext cx="336" cy="240"/>
            </a:xfrm>
            <a:prstGeom prst="rightArrow">
              <a:avLst>
                <a:gd name="adj1" fmla="val 50000"/>
                <a:gd name="adj2" fmla="val 825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2" name="Rectangle 2082">
              <a:extLst>
                <a:ext uri="{FF2B5EF4-FFF2-40B4-BE49-F238E27FC236}">
                  <a16:creationId xmlns:a16="http://schemas.microsoft.com/office/drawing/2014/main" id="{F5F73DAE-FF2A-104A-8C2C-3B629C145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" y="3701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Q</a:t>
              </a:r>
              <a:r>
                <a:rPr lang="en-US" altLang="en-US" sz="2000" i="1" baseline="-250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3" name="Line 2087">
              <a:extLst>
                <a:ext uri="{FF2B5EF4-FFF2-40B4-BE49-F238E27FC236}">
                  <a16:creationId xmlns:a16="http://schemas.microsoft.com/office/drawing/2014/main" id="{54FAB22E-293F-E940-A0BB-ABD47A3BA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400"/>
              <a:ext cx="4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19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F50F1660-AD2A-1147-84BD-4630E47B6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Supply Curve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09DA6820-9C9E-6A41-AD11-07FCE65CE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 in Quantity Supplied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 b="1"/>
              <a:t>Movement along </a:t>
            </a:r>
            <a:r>
              <a:rPr lang="en-US" altLang="en-US"/>
              <a:t>the curve caused by </a:t>
            </a:r>
            <a:r>
              <a:rPr lang="en-US" altLang="en-US" u="sng"/>
              <a:t>a change in price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/>
              <a:t>Change in Supply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 b="1"/>
              <a:t>Shift of the curve</a:t>
            </a:r>
            <a:r>
              <a:rPr lang="en-US" altLang="en-US"/>
              <a:t> caused by a change in </a:t>
            </a:r>
            <a:r>
              <a:rPr lang="en-US" altLang="en-US" u="sng"/>
              <a:t>something other than price</a:t>
            </a:r>
          </a:p>
          <a:p>
            <a:pPr lvl="2" eaLnBrk="1" hangingPunct="1"/>
            <a:endParaRPr lang="en-US" altLang="en-US" sz="800"/>
          </a:p>
          <a:p>
            <a:pPr lvl="2" eaLnBrk="1" hangingPunct="1"/>
            <a:r>
              <a:rPr lang="en-US" altLang="en-US"/>
              <a:t>Change in costs of production, technology, the weather, etc.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5E20942-DE1A-AF42-A85B-B85B0FC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49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>
            <a:extLst>
              <a:ext uri="{FF2B5EF4-FFF2-40B4-BE49-F238E27FC236}">
                <a16:creationId xmlns:a16="http://schemas.microsoft.com/office/drawing/2014/main" id="{5F3CF9C9-4F26-0D49-BF5B-533490FD5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Supply and Demand</a:t>
            </a:r>
          </a:p>
        </p:txBody>
      </p:sp>
      <p:sp>
        <p:nvSpPr>
          <p:cNvPr id="2052" name="Rectangle 18">
            <a:extLst>
              <a:ext uri="{FF2B5EF4-FFF2-40B4-BE49-F238E27FC236}">
                <a16:creationId xmlns:a16="http://schemas.microsoft.com/office/drawing/2014/main" id="{FC701688-2448-3E43-BFD4-D072C42B0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Demand Curve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The relationship between the </a:t>
            </a:r>
            <a:r>
              <a:rPr lang="en-US" altLang="en-US" u="sng"/>
              <a:t>quantity</a:t>
            </a:r>
            <a:r>
              <a:rPr lang="en-US" altLang="en-US"/>
              <a:t> of a good that consumers are </a:t>
            </a:r>
            <a:r>
              <a:rPr lang="en-US" altLang="en-US" u="sng"/>
              <a:t>willing to buy</a:t>
            </a:r>
            <a:r>
              <a:rPr lang="en-US" altLang="en-US"/>
              <a:t> and the </a:t>
            </a:r>
            <a:r>
              <a:rPr lang="en-US" altLang="en-US" u="sng"/>
              <a:t>price</a:t>
            </a:r>
            <a:r>
              <a:rPr lang="en-US" altLang="en-US"/>
              <a:t> of the good.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Measures </a:t>
            </a:r>
            <a:r>
              <a:rPr lang="en-US" altLang="en-US" u="sng"/>
              <a:t>quantity</a:t>
            </a:r>
            <a:r>
              <a:rPr lang="en-US" altLang="en-US"/>
              <a:t> on the </a:t>
            </a:r>
            <a:r>
              <a:rPr lang="en-US" altLang="en-US" u="sng"/>
              <a:t>x-axis</a:t>
            </a:r>
            <a:r>
              <a:rPr lang="en-US" altLang="en-US"/>
              <a:t> and </a:t>
            </a:r>
            <a:r>
              <a:rPr lang="en-US" altLang="en-US" u="sng"/>
              <a:t>price</a:t>
            </a:r>
            <a:r>
              <a:rPr lang="en-US" altLang="en-US"/>
              <a:t> on the </a:t>
            </a:r>
            <a:r>
              <a:rPr lang="en-US" altLang="en-US" u="sng"/>
              <a:t>y-axis</a:t>
            </a:r>
          </a:p>
        </p:txBody>
      </p:sp>
      <p:graphicFrame>
        <p:nvGraphicFramePr>
          <p:cNvPr id="2050" name="Object 15">
            <a:hlinkClick r:id="" action="ppaction://ole?verb=0"/>
            <a:extLst>
              <a:ext uri="{FF2B5EF4-FFF2-40B4-BE49-F238E27FC236}">
                <a16:creationId xmlns:a16="http://schemas.microsoft.com/office/drawing/2014/main" id="{FE2A83C4-943B-2D48-AC0B-B14A2F63A31D}"/>
              </a:ext>
            </a:extLst>
          </p:cNvPr>
          <p:cNvGraphicFramePr>
            <a:graphicFrameLocks/>
          </p:cNvGraphicFramePr>
          <p:nvPr/>
        </p:nvGraphicFramePr>
        <p:xfrm>
          <a:off x="4692651" y="4837113"/>
          <a:ext cx="38830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843500" imgH="4978400" progId="Equation.3">
                  <p:embed/>
                </p:oleObj>
              </mc:Choice>
              <mc:Fallback>
                <p:oleObj name="Equation" r:id="rId3" imgW="17843500" imgH="4978400" progId="Equation.3">
                  <p:embed/>
                  <p:pic>
                    <p:nvPicPr>
                      <p:cNvPr id="2050" name="Object 1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E2A83C4-943B-2D48-AC0B-B14A2F63A3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1" y="4837113"/>
                        <a:ext cx="3883025" cy="831850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077CAB1-78D5-5D47-94A9-D36C405D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36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FD58EE90-8F65-9840-8909-AFB64868C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129" y="897866"/>
            <a:ext cx="7313612" cy="94615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The Demand Curve</a:t>
            </a:r>
          </a:p>
        </p:txBody>
      </p:sp>
      <p:sp>
        <p:nvSpPr>
          <p:cNvPr id="17411" name="Line 6">
            <a:extLst>
              <a:ext uri="{FF2B5EF4-FFF2-40B4-BE49-F238E27FC236}">
                <a16:creationId xmlns:a16="http://schemas.microsoft.com/office/drawing/2014/main" id="{2DDB146B-859B-E946-AAD2-3B712FCB9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7916" y="2340905"/>
            <a:ext cx="0" cy="421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7">
            <a:extLst>
              <a:ext uri="{FF2B5EF4-FFF2-40B4-BE49-F238E27FC236}">
                <a16:creationId xmlns:a16="http://schemas.microsoft.com/office/drawing/2014/main" id="{2D956F28-6161-F64D-B7F9-187A70866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6966" y="6495391"/>
            <a:ext cx="422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0C115421-DB40-3E44-950A-F638754077BB}"/>
              </a:ext>
            </a:extLst>
          </p:cNvPr>
          <p:cNvGrpSpPr>
            <a:grpSpLocks/>
          </p:cNvGrpSpPr>
          <p:nvPr/>
        </p:nvGrpSpPr>
        <p:grpSpPr bwMode="auto">
          <a:xfrm>
            <a:off x="2566592" y="2428217"/>
            <a:ext cx="3333751" cy="3686175"/>
            <a:chOff x="1914" y="1154"/>
            <a:chExt cx="2100" cy="2322"/>
          </a:xfrm>
        </p:grpSpPr>
        <p:sp>
          <p:nvSpPr>
            <p:cNvPr id="17437" name="Freeform 9">
              <a:extLst>
                <a:ext uri="{FF2B5EF4-FFF2-40B4-BE49-F238E27FC236}">
                  <a16:creationId xmlns:a16="http://schemas.microsoft.com/office/drawing/2014/main" id="{72776C96-7DA6-EB4F-999F-3F635AC12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1154"/>
              <a:ext cx="1873" cy="2209"/>
            </a:xfrm>
            <a:custGeom>
              <a:avLst/>
              <a:gdLst>
                <a:gd name="T0" fmla="*/ 0 w 1873"/>
                <a:gd name="T1" fmla="*/ 0 h 2209"/>
                <a:gd name="T2" fmla="*/ 360 w 1873"/>
                <a:gd name="T3" fmla="*/ 587 h 2209"/>
                <a:gd name="T4" fmla="*/ 782 w 1873"/>
                <a:gd name="T5" fmla="*/ 1203 h 2209"/>
                <a:gd name="T6" fmla="*/ 1349 w 1873"/>
                <a:gd name="T7" fmla="*/ 1852 h 2209"/>
                <a:gd name="T8" fmla="*/ 1625 w 1873"/>
                <a:gd name="T9" fmla="*/ 2095 h 2209"/>
                <a:gd name="T10" fmla="*/ 1872 w 1873"/>
                <a:gd name="T11" fmla="*/ 2208 h 2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2209"/>
                <a:gd name="T20" fmla="*/ 1873 w 1873"/>
                <a:gd name="T21" fmla="*/ 2209 h 2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2209">
                  <a:moveTo>
                    <a:pt x="0" y="0"/>
                  </a:moveTo>
                  <a:lnTo>
                    <a:pt x="360" y="587"/>
                  </a:lnTo>
                  <a:lnTo>
                    <a:pt x="782" y="1203"/>
                  </a:lnTo>
                  <a:lnTo>
                    <a:pt x="1349" y="1852"/>
                  </a:lnTo>
                  <a:lnTo>
                    <a:pt x="1625" y="2095"/>
                  </a:lnTo>
                  <a:lnTo>
                    <a:pt x="1872" y="2208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10">
              <a:extLst>
                <a:ext uri="{FF2B5EF4-FFF2-40B4-BE49-F238E27FC236}">
                  <a16:creationId xmlns:a16="http://schemas.microsoft.com/office/drawing/2014/main" id="{ED4F2B5C-8296-4744-A24E-7AABE0DB1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3226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1">
                  <a:latin typeface="Century Gothic" panose="020B0502020202020204" pitchFamily="34" charset="0"/>
                </a:rPr>
                <a:t>D</a:t>
              </a:r>
              <a:endParaRPr lang="en-US" altLang="en-US" sz="2400" i="1">
                <a:latin typeface="Century Gothic" panose="020B0502020202020204" pitchFamily="34" charset="0"/>
              </a:endParaRPr>
            </a:p>
          </p:txBody>
        </p:sp>
      </p:grp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B000517C-C99F-7E43-9F3A-711546AA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54" y="2426629"/>
            <a:ext cx="3029677" cy="1751762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demand curve slopes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downward demonstrating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that consumers are willing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to buy more at a lower price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as the product becomes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relatively cheaper.</a:t>
            </a:r>
          </a:p>
        </p:txBody>
      </p:sp>
      <p:sp>
        <p:nvSpPr>
          <p:cNvPr id="17415" name="Rectangle 13">
            <a:extLst>
              <a:ext uri="{FF2B5EF4-FFF2-40B4-BE49-F238E27FC236}">
                <a16:creationId xmlns:a16="http://schemas.microsoft.com/office/drawing/2014/main" id="{B965CB7D-5C9D-AB41-B675-0146D9F4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567" y="6489041"/>
            <a:ext cx="13401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Quantity</a:t>
            </a:r>
            <a:r>
              <a:rPr lang="en-US" altLang="en-US" sz="240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7416" name="Rectangle 14">
            <a:extLst>
              <a:ext uri="{FF2B5EF4-FFF2-40B4-BE49-F238E27FC236}">
                <a16:creationId xmlns:a16="http://schemas.microsoft.com/office/drawing/2014/main" id="{B9D4B4B5-64B1-E549-9738-0385D968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94" y="2259941"/>
            <a:ext cx="1393011" cy="53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l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D7DFF"/>
              </a:buClr>
              <a:buFont typeface="Wingdings" pitchFamily="2" charset="2"/>
              <a:buChar char="m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7DFF"/>
              </a:buClr>
              <a:buSzPct val="80000"/>
              <a:buFont typeface="Wingdings" pitchFamily="2" charset="2"/>
              <a:buChar char="m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D7DFF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Price</a:t>
            </a:r>
          </a:p>
          <a:p>
            <a:pPr algn="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($ per unit)</a:t>
            </a:r>
            <a:endParaRPr lang="en-US" altLang="en-US" sz="2400">
              <a:latin typeface="Century Gothic" panose="020B0502020202020204" pitchFamily="34" charset="0"/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C56C87A8-569B-234D-A2F4-7EC235AC33E3}"/>
              </a:ext>
            </a:extLst>
          </p:cNvPr>
          <p:cNvGrpSpPr>
            <a:grpSpLocks/>
          </p:cNvGrpSpPr>
          <p:nvPr/>
        </p:nvGrpSpPr>
        <p:grpSpPr bwMode="auto">
          <a:xfrm>
            <a:off x="1145779" y="4220505"/>
            <a:ext cx="3059112" cy="2663825"/>
            <a:chOff x="1019" y="2283"/>
            <a:chExt cx="1927" cy="1678"/>
          </a:xfrm>
        </p:grpSpPr>
        <p:sp>
          <p:nvSpPr>
            <p:cNvPr id="17432" name="Line 18">
              <a:extLst>
                <a:ext uri="{FF2B5EF4-FFF2-40B4-BE49-F238E27FC236}">
                  <a16:creationId xmlns:a16="http://schemas.microsoft.com/office/drawing/2014/main" id="{F06D7D10-E6C3-EB46-A39B-BA3955C8D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394"/>
              <a:ext cx="128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3" name="Line 19">
              <a:extLst>
                <a:ext uri="{FF2B5EF4-FFF2-40B4-BE49-F238E27FC236}">
                  <a16:creationId xmlns:a16="http://schemas.microsoft.com/office/drawing/2014/main" id="{122D469D-27CD-7041-851D-811C32E7F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2405"/>
              <a:ext cx="1" cy="1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4" name="Text Box 20">
              <a:extLst>
                <a:ext uri="{FF2B5EF4-FFF2-40B4-BE49-F238E27FC236}">
                  <a16:creationId xmlns:a16="http://schemas.microsoft.com/office/drawing/2014/main" id="{8A8F0A0A-6D8F-F341-ABF6-D20BC2AF9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2283"/>
              <a:ext cx="3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Century Gothic" panose="020B0502020202020204" pitchFamily="34" charset="0"/>
                </a:rPr>
                <a:t>P</a:t>
              </a:r>
              <a:r>
                <a:rPr lang="en-US" altLang="en-US" sz="2000" baseline="-25000">
                  <a:latin typeface="Century Gothic" panose="020B0502020202020204" pitchFamily="34" charset="0"/>
                </a:rPr>
                <a:t>2</a:t>
              </a:r>
              <a:endParaRPr lang="en-US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17435" name="Text Box 23">
              <a:extLst>
                <a:ext uri="{FF2B5EF4-FFF2-40B4-BE49-F238E27FC236}">
                  <a16:creationId xmlns:a16="http://schemas.microsoft.com/office/drawing/2014/main" id="{98F16E6F-9435-EB44-A736-FB40BF28F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3711"/>
              <a:ext cx="3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>
                  <a:latin typeface="Century Gothic" panose="020B0502020202020204" pitchFamily="34" charset="0"/>
                </a:rPr>
                <a:t>Q</a:t>
              </a:r>
              <a:r>
                <a:rPr lang="en-US" altLang="en-US" sz="2000" baseline="-25000">
                  <a:latin typeface="Century Gothic" panose="020B0502020202020204" pitchFamily="34" charset="0"/>
                </a:rPr>
                <a:t>1</a:t>
              </a:r>
              <a:endParaRPr lang="en-US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17436" name="Oval 28">
              <a:extLst>
                <a:ext uri="{FF2B5EF4-FFF2-40B4-BE49-F238E27FC236}">
                  <a16:creationId xmlns:a16="http://schemas.microsoft.com/office/drawing/2014/main" id="{E20847C5-3A65-B94B-B768-7778C1C9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359"/>
              <a:ext cx="77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FBF632AC-A65B-5345-B3BB-A320291EC3E3}"/>
              </a:ext>
            </a:extLst>
          </p:cNvPr>
          <p:cNvGrpSpPr>
            <a:grpSpLocks/>
          </p:cNvGrpSpPr>
          <p:nvPr/>
        </p:nvGrpSpPr>
        <p:grpSpPr bwMode="auto">
          <a:xfrm>
            <a:off x="1123555" y="4899954"/>
            <a:ext cx="3722687" cy="1954212"/>
            <a:chOff x="1005" y="2711"/>
            <a:chExt cx="2345" cy="1231"/>
          </a:xfrm>
        </p:grpSpPr>
        <p:grpSp>
          <p:nvGrpSpPr>
            <p:cNvPr id="17426" name="Group 27">
              <a:extLst>
                <a:ext uri="{FF2B5EF4-FFF2-40B4-BE49-F238E27FC236}">
                  <a16:creationId xmlns:a16="http://schemas.microsoft.com/office/drawing/2014/main" id="{19D5AC5C-67CF-4846-9BDD-E2513F162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" y="2711"/>
              <a:ext cx="2345" cy="1231"/>
              <a:chOff x="1005" y="2711"/>
              <a:chExt cx="2345" cy="1231"/>
            </a:xfrm>
          </p:grpSpPr>
          <p:sp>
            <p:nvSpPr>
              <p:cNvPr id="17428" name="Line 16">
                <a:extLst>
                  <a:ext uri="{FF2B5EF4-FFF2-40B4-BE49-F238E27FC236}">
                    <a16:creationId xmlns:a16="http://schemas.microsoft.com/office/drawing/2014/main" id="{7E5B4FD8-8D37-5947-8D9D-32EC0EB9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6" y="2902"/>
                <a:ext cx="17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9" name="Line 17">
                <a:extLst>
                  <a:ext uri="{FF2B5EF4-FFF2-40B4-BE49-F238E27FC236}">
                    <a16:creationId xmlns:a16="http://schemas.microsoft.com/office/drawing/2014/main" id="{4E8EBF0F-D97B-5845-94A4-E79C55D49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5" y="2913"/>
                <a:ext cx="0" cy="8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30" name="Text Box 21">
                <a:extLst>
                  <a:ext uri="{FF2B5EF4-FFF2-40B4-BE49-F238E27FC236}">
                    <a16:creationId xmlns:a16="http://schemas.microsoft.com/office/drawing/2014/main" id="{858775BF-FC25-4645-8B34-0B71FFD83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5" y="2711"/>
                <a:ext cx="31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Century Gothic" panose="020B0502020202020204" pitchFamily="34" charset="0"/>
                  </a:rPr>
                  <a:t>P</a:t>
                </a:r>
                <a:r>
                  <a:rPr lang="en-US" altLang="en-US" sz="2000" baseline="-25000">
                    <a:latin typeface="Century Gothic" panose="020B0502020202020204" pitchFamily="34" charset="0"/>
                  </a:rPr>
                  <a:t>1</a:t>
                </a:r>
                <a:endParaRPr lang="en-US" altLang="en-US"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31" name="Text Box 22">
                <a:extLst>
                  <a:ext uri="{FF2B5EF4-FFF2-40B4-BE49-F238E27FC236}">
                    <a16:creationId xmlns:a16="http://schemas.microsoft.com/office/drawing/2014/main" id="{6E01CA30-D8D5-E346-B2FD-F036841AC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5" y="3692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l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D7DFF"/>
                  </a:buClr>
                  <a:buFont typeface="Wingdings" pitchFamily="2" charset="2"/>
                  <a:buChar char="m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D7DFF"/>
                  </a:buClr>
                  <a:buSzPct val="80000"/>
                  <a:buFont typeface="Wingdings" pitchFamily="2" charset="2"/>
                  <a:buChar char="m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D7DFF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latin typeface="Century Gothic" panose="020B0502020202020204" pitchFamily="34" charset="0"/>
                  </a:rPr>
                  <a:t>Q</a:t>
                </a:r>
                <a:r>
                  <a:rPr lang="en-US" altLang="en-US" sz="2000" baseline="-25000">
                    <a:latin typeface="Century Gothic" panose="020B0502020202020204" pitchFamily="34" charset="0"/>
                  </a:rPr>
                  <a:t>2</a:t>
                </a:r>
                <a:endParaRPr lang="en-US" altLang="en-US" sz="20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7427" name="Oval 30">
              <a:extLst>
                <a:ext uri="{FF2B5EF4-FFF2-40B4-BE49-F238E27FC236}">
                  <a16:creationId xmlns:a16="http://schemas.microsoft.com/office/drawing/2014/main" id="{041CEDC2-A064-6F49-AE56-8977C6A7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820"/>
              <a:ext cx="77" cy="7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94241" name="Line 33">
            <a:extLst>
              <a:ext uri="{FF2B5EF4-FFF2-40B4-BE49-F238E27FC236}">
                <a16:creationId xmlns:a16="http://schemas.microsoft.com/office/drawing/2014/main" id="{2C80FB38-321F-0042-B273-11ABF6681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954" y="4534830"/>
            <a:ext cx="0" cy="5810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42" name="Line 34">
            <a:extLst>
              <a:ext uri="{FF2B5EF4-FFF2-40B4-BE49-F238E27FC236}">
                <a16:creationId xmlns:a16="http://schemas.microsoft.com/office/drawing/2014/main" id="{D27ED105-D078-4E45-B2A8-16E13D9E5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267" y="5888966"/>
            <a:ext cx="33337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29">
            <a:extLst>
              <a:ext uri="{FF2B5EF4-FFF2-40B4-BE49-F238E27FC236}">
                <a16:creationId xmlns:a16="http://schemas.microsoft.com/office/drawing/2014/main" id="{90539DA2-42AC-0E47-B15E-15E36A449263}"/>
              </a:ext>
            </a:extLst>
          </p:cNvPr>
          <p:cNvGrpSpPr>
            <a:grpSpLocks/>
          </p:cNvGrpSpPr>
          <p:nvPr/>
        </p:nvGrpSpPr>
        <p:grpSpPr bwMode="auto">
          <a:xfrm>
            <a:off x="5730479" y="4314166"/>
            <a:ext cx="2678112" cy="1366838"/>
            <a:chOff x="6202363" y="3717925"/>
            <a:chExt cx="2678112" cy="13668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BFFC2B-58D8-0349-B35D-149C33BDDF2B}"/>
                </a:ext>
              </a:extLst>
            </p:cNvPr>
            <p:cNvSpPr txBox="1"/>
            <p:nvPr/>
          </p:nvSpPr>
          <p:spPr>
            <a:xfrm>
              <a:off x="6202363" y="4008438"/>
              <a:ext cx="2678112" cy="10763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u="sng" dirty="0">
                  <a:latin typeface="+mj-lt"/>
                </a:rPr>
                <a:t>Not always a linear </a:t>
              </a:r>
            </a:p>
            <a:p>
              <a:pPr>
                <a:defRPr/>
              </a:pPr>
              <a:r>
                <a:rPr lang="en-US" sz="1600" u="sng" dirty="0">
                  <a:latin typeface="+mj-lt"/>
                </a:rPr>
                <a:t>function </a:t>
              </a:r>
              <a:r>
                <a:rPr lang="en-US" sz="1600" dirty="0">
                  <a:latin typeface="+mj-lt"/>
                  <a:sym typeface="Wingdings" pitchFamily="2" charset="2"/>
                </a:rPr>
                <a:t> although</a:t>
              </a:r>
            </a:p>
            <a:p>
              <a:pPr>
                <a:defRPr/>
              </a:pPr>
              <a:r>
                <a:rPr lang="en-US" sz="1600" dirty="0">
                  <a:latin typeface="+mj-lt"/>
                  <a:sym typeface="Wingdings" pitchFamily="2" charset="2"/>
                </a:rPr>
                <a:t>it is usually assumed</a:t>
              </a:r>
            </a:p>
            <a:p>
              <a:pPr>
                <a:defRPr/>
              </a:pPr>
              <a:r>
                <a:rPr lang="en-US" sz="1600" dirty="0">
                  <a:latin typeface="+mj-lt"/>
                  <a:sym typeface="Wingdings" pitchFamily="2" charset="2"/>
                </a:rPr>
                <a:t>to be linear for simplicity </a:t>
              </a:r>
              <a:endParaRPr lang="en-SG" sz="1600" dirty="0">
                <a:latin typeface="+mj-lt"/>
              </a:endParaRPr>
            </a:p>
          </p:txBody>
        </p:sp>
        <p:sp>
          <p:nvSpPr>
            <p:cNvPr id="17425" name="Down Arrow 32">
              <a:extLst>
                <a:ext uri="{FF2B5EF4-FFF2-40B4-BE49-F238E27FC236}">
                  <a16:creationId xmlns:a16="http://schemas.microsoft.com/office/drawing/2014/main" id="{486F74D3-120C-4949-A94C-8F286F33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717925"/>
              <a:ext cx="334963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l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D7DFF"/>
                </a:buClr>
                <a:buFont typeface="Wingdings" pitchFamily="2" charset="2"/>
                <a:buChar char="m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7DFF"/>
                </a:buClr>
                <a:buSzPct val="80000"/>
                <a:buFont typeface="Wingdings" pitchFamily="2" charset="2"/>
                <a:buChar char="m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D7DFF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SG" altLang="en-US">
                <a:solidFill>
                  <a:srgbClr val="8D7D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77A0054A-680D-1F47-AC01-7621D38C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6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4">
            <a:extLst>
              <a:ext uri="{FF2B5EF4-FFF2-40B4-BE49-F238E27FC236}">
                <a16:creationId xmlns:a16="http://schemas.microsoft.com/office/drawing/2014/main" id="{4182EC38-06E3-014A-BB20-3D1B29A2C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Demand Curve</a:t>
            </a:r>
          </a:p>
        </p:txBody>
      </p:sp>
      <p:sp>
        <p:nvSpPr>
          <p:cNvPr id="22531" name="Rectangle 2055">
            <a:extLst>
              <a:ext uri="{FF2B5EF4-FFF2-40B4-BE49-F238E27FC236}">
                <a16:creationId xmlns:a16="http://schemas.microsoft.com/office/drawing/2014/main" id="{1931A19B-6959-0D47-8EAD-469BA6954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050" y="1989972"/>
            <a:ext cx="7313612" cy="4114800"/>
          </a:xfrm>
        </p:spPr>
        <p:txBody>
          <a:bodyPr/>
          <a:lstStyle/>
          <a:p>
            <a:pPr eaLnBrk="1" hangingPunct="1"/>
            <a:r>
              <a:rPr lang="en-US" altLang="en-US"/>
              <a:t>Other Variables Affecting Demand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Income</a:t>
            </a:r>
          </a:p>
          <a:p>
            <a:pPr lvl="2" eaLnBrk="1" hangingPunct="1"/>
            <a:r>
              <a:rPr lang="en-US" altLang="en-US"/>
              <a:t>Increases in income allow consumers to purchase more at all prices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Consumer Tastes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Price of Related Goods</a:t>
            </a:r>
          </a:p>
          <a:p>
            <a:pPr lvl="2" eaLnBrk="1" hangingPunct="1"/>
            <a:r>
              <a:rPr lang="en-US" altLang="en-US"/>
              <a:t>Substitutes: big screen movies and DVD films</a:t>
            </a:r>
          </a:p>
          <a:p>
            <a:pPr lvl="2" eaLnBrk="1" hangingPunct="1"/>
            <a:r>
              <a:rPr lang="en-US" altLang="en-US"/>
              <a:t>Complements: car and gasoline.</a:t>
            </a:r>
          </a:p>
        </p:txBody>
      </p:sp>
      <p:graphicFrame>
        <p:nvGraphicFramePr>
          <p:cNvPr id="2050" name="Object 15">
            <a:hlinkClick r:id="" action="ppaction://ole?verb=0"/>
            <a:extLst>
              <a:ext uri="{FF2B5EF4-FFF2-40B4-BE49-F238E27FC236}">
                <a16:creationId xmlns:a16="http://schemas.microsoft.com/office/drawing/2014/main" id="{6930D946-5B2B-2D42-BCCB-4E641C852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776348"/>
              </p:ext>
            </p:extLst>
          </p:nvPr>
        </p:nvGraphicFramePr>
        <p:xfrm>
          <a:off x="1737492" y="5253125"/>
          <a:ext cx="4040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74500" imgH="5270500" progId="Equation.DSMT4">
                  <p:embed/>
                </p:oleObj>
              </mc:Choice>
              <mc:Fallback>
                <p:oleObj name="Equation" r:id="rId3" imgW="24574500" imgH="5270500" progId="Equation.DSMT4">
                  <p:embed/>
                  <p:pic>
                    <p:nvPicPr>
                      <p:cNvPr id="2050" name="Object 1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930D946-5B2B-2D42-BCCB-4E641C852A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92" y="5253125"/>
                        <a:ext cx="4040187" cy="5429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FCC98AF6-9654-E642-B129-E1AC393268C8}"/>
              </a:ext>
            </a:extLst>
          </p:cNvPr>
          <p:cNvGrpSpPr>
            <a:grpSpLocks/>
          </p:cNvGrpSpPr>
          <p:nvPr/>
        </p:nvGrpSpPr>
        <p:grpSpPr bwMode="auto">
          <a:xfrm>
            <a:off x="3817117" y="5643649"/>
            <a:ext cx="3221037" cy="858838"/>
            <a:chOff x="5255578" y="5965794"/>
            <a:chExt cx="3219792" cy="859381"/>
          </a:xfrm>
        </p:grpSpPr>
        <p:cxnSp>
          <p:nvCxnSpPr>
            <p:cNvPr id="19464" name="Straight Arrow Connector 7">
              <a:extLst>
                <a:ext uri="{FF2B5EF4-FFF2-40B4-BE49-F238E27FC236}">
                  <a16:creationId xmlns:a16="http://schemas.microsoft.com/office/drawing/2014/main" id="{465B0E0A-15C4-C24A-96C9-14CE436310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02696" y="6027938"/>
              <a:ext cx="213064" cy="20418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5" name="Straight Arrow Connector 8">
              <a:extLst>
                <a:ext uri="{FF2B5EF4-FFF2-40B4-BE49-F238E27FC236}">
                  <a16:creationId xmlns:a16="http://schemas.microsoft.com/office/drawing/2014/main" id="{93988FA4-5975-1E4E-8E55-0BD08BEA89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573914" y="5970233"/>
              <a:ext cx="275208" cy="2663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1692D4-E191-F449-B877-A9CDCA2F3632}"/>
                </a:ext>
              </a:extLst>
            </p:cNvPr>
            <p:cNvSpPr txBox="1"/>
            <p:nvPr/>
          </p:nvSpPr>
          <p:spPr>
            <a:xfrm>
              <a:off x="5255578" y="6178653"/>
              <a:ext cx="3219792" cy="646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We hold them constant when</a:t>
              </a:r>
            </a:p>
            <a:p>
              <a:pPr>
                <a:defRPr/>
              </a:pPr>
              <a:r>
                <a:rPr lang="en-US" dirty="0">
                  <a:latin typeface="+mj-lt"/>
                </a:rPr>
                <a:t>drawing the demand curve.</a:t>
              </a:r>
            </a:p>
          </p:txBody>
        </p:sp>
      </p:grp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29260839-5A58-154B-A9EF-7FF57FF8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29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20263</TotalTime>
  <Words>1465</Words>
  <Application>Microsoft Macintosh PowerPoint</Application>
  <PresentationFormat>Widescreen</PresentationFormat>
  <Paragraphs>443</Paragraphs>
  <Slides>36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Trebuchet MS</vt:lpstr>
      <vt:lpstr>Verdana</vt:lpstr>
      <vt:lpstr>Wingdings</vt:lpstr>
      <vt:lpstr>Berlin</vt:lpstr>
      <vt:lpstr>Equation</vt:lpstr>
      <vt:lpstr>Principles of Microeconomics Session 6: Pasar (The Market)</vt:lpstr>
      <vt:lpstr>Supply and Demand</vt:lpstr>
      <vt:lpstr>The Supply Curve</vt:lpstr>
      <vt:lpstr>The Supply Curve</vt:lpstr>
      <vt:lpstr>Change in Supply</vt:lpstr>
      <vt:lpstr>The Supply Curve</vt:lpstr>
      <vt:lpstr>Supply and Demand</vt:lpstr>
      <vt:lpstr>The Demand Curve</vt:lpstr>
      <vt:lpstr>The Demand Curve</vt:lpstr>
      <vt:lpstr>Change in Demand</vt:lpstr>
      <vt:lpstr>The Demand Curve</vt:lpstr>
      <vt:lpstr>The Market Mechanism</vt:lpstr>
      <vt:lpstr>The Market Mechanism</vt:lpstr>
      <vt:lpstr>The Market Mechanism</vt:lpstr>
      <vt:lpstr>The Market Mechanism</vt:lpstr>
      <vt:lpstr>Changes In Market Equilibrium</vt:lpstr>
      <vt:lpstr>Changes In Market Equilibrium</vt:lpstr>
      <vt:lpstr>Changes In Market Equilibrium</vt:lpstr>
      <vt:lpstr>Shifts in Supply and Demand</vt:lpstr>
      <vt:lpstr>Elasticities of Supply and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Price Elasticity of Demand</vt:lpstr>
      <vt:lpstr>Infinitely Elastic Demand</vt:lpstr>
      <vt:lpstr>Completely Inelastic Demand</vt:lpstr>
      <vt:lpstr>Other Demand Elasticities</vt:lpstr>
      <vt:lpstr>Other Demand Elasticities</vt:lpstr>
      <vt:lpstr>Other Demand Elasticities</vt:lpstr>
      <vt:lpstr>Price Elasticity of Supply</vt:lpstr>
      <vt:lpstr> Point v. Arc Elasticities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Microeconomics Session 6: Bringing it together (Competitive markets)</dc:title>
  <dc:creator>Jonathan Tan (Assoc Prof)</dc:creator>
  <cp:lastModifiedBy>Jonathan Tan (Assoc Prof)</cp:lastModifiedBy>
  <cp:revision>15</cp:revision>
  <dcterms:created xsi:type="dcterms:W3CDTF">2019-06-07T06:48:59Z</dcterms:created>
  <dcterms:modified xsi:type="dcterms:W3CDTF">2023-09-24T10:10:35Z</dcterms:modified>
</cp:coreProperties>
</file>