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7" r:id="rId2"/>
    <p:sldId id="415" r:id="rId3"/>
    <p:sldId id="335" r:id="rId4"/>
    <p:sldId id="416" r:id="rId5"/>
    <p:sldId id="339" r:id="rId6"/>
    <p:sldId id="379" r:id="rId7"/>
    <p:sldId id="342" r:id="rId8"/>
    <p:sldId id="404" r:id="rId9"/>
    <p:sldId id="406" r:id="rId10"/>
    <p:sldId id="403" r:id="rId11"/>
    <p:sldId id="271" r:id="rId12"/>
    <p:sldId id="274" r:id="rId13"/>
    <p:sldId id="275" r:id="rId14"/>
    <p:sldId id="412" r:id="rId15"/>
    <p:sldId id="41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589"/>
    <p:restoredTop sz="94643"/>
  </p:normalViewPr>
  <p:slideViewPr>
    <p:cSldViewPr snapToGrid="0" snapToObjects="1">
      <p:cViewPr varScale="1">
        <p:scale>
          <a:sx n="110" d="100"/>
          <a:sy n="110" d="100"/>
        </p:scale>
        <p:origin x="17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BB6A8-07A9-9040-896E-A9E7265F9ABE}" type="datetimeFigureOut">
              <a:rPr lang="en-US" smtClean="0"/>
              <a:t>9/24/23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43907B-2083-2C4F-9D01-3609ABFD3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33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1BEA0EBB-4B70-564A-AD40-79C2F96FD1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8DE424E6-E3D3-2B4C-A88E-7D8E3944F8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898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4A01CD5B-3CBE-804C-B384-29DDF56239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9544A1EB-9919-9D43-A5E5-AEC85BF8A8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666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D583DCB1-F57B-6144-872A-1C87D80A89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7BFAC5DD-CFD2-AE46-BB0E-423AF36C8E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042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BD88AA76-7789-A846-9DEF-8987E1D197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C79BDA00-72AC-D14E-B242-106FA59898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177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91E91E37-F86D-9D4B-982C-DB93993C3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altLang="en-US" sz="2900" b="1" i="0" u="none" strike="noStrike" kern="1200" cap="none" spc="0" normalizeH="0" baseline="0" noProof="0">
              <a:ln>
                <a:noFill/>
              </a:ln>
              <a:solidFill>
                <a:srgbClr val="8D7DFF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25B6FB68-59CF-834A-A52D-D9604980E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10</a:t>
            </a:r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7C1D5519-0A40-5C4A-B876-C1339A4B7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altLang="en-US" sz="2900" b="1" i="0" u="none" strike="noStrike" kern="1200" cap="none" spc="0" normalizeH="0" baseline="0" noProof="0">
              <a:ln>
                <a:noFill/>
              </a:ln>
              <a:solidFill>
                <a:srgbClr val="8D7DFF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98AA4273-1114-8C4B-843D-DDA5137C9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altLang="en-US" sz="2900" b="1" i="0" u="none" strike="noStrike" kern="1200" cap="none" spc="0" normalizeH="0" baseline="0" noProof="0">
              <a:ln>
                <a:noFill/>
              </a:ln>
              <a:solidFill>
                <a:srgbClr val="8D7DFF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FF63C404-1F52-0C4B-B0D7-C90060B8CE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B74E5576-C247-5B46-B103-5D498DB62A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573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45366426-E963-AC45-BC44-983A6A330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altLang="en-US" sz="2900" b="1" i="0" u="none" strike="noStrike" kern="1200" cap="none" spc="0" normalizeH="0" baseline="0" noProof="0">
              <a:ln>
                <a:noFill/>
              </a:ln>
              <a:solidFill>
                <a:srgbClr val="8D7DFF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9EF32F29-3AD2-1540-B82F-72F9875EA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13</a:t>
            </a:r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100CF04F-CDEB-D048-BA49-04793B7F7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altLang="en-US" sz="2900" b="1" i="0" u="none" strike="noStrike" kern="1200" cap="none" spc="0" normalizeH="0" baseline="0" noProof="0">
              <a:ln>
                <a:noFill/>
              </a:ln>
              <a:solidFill>
                <a:srgbClr val="8D7DFF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82BF9991-3FB6-6046-B77B-D5C7FE966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altLang="en-US" sz="2900" b="1" i="0" u="none" strike="noStrike" kern="1200" cap="none" spc="0" normalizeH="0" baseline="0" noProof="0">
              <a:ln>
                <a:noFill/>
              </a:ln>
              <a:solidFill>
                <a:srgbClr val="8D7DFF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D4672FE3-0031-AD4A-951B-66DD5526DA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4343" name="Rectangle 7">
            <a:extLst>
              <a:ext uri="{FF2B5EF4-FFF2-40B4-BE49-F238E27FC236}">
                <a16:creationId xmlns:a16="http://schemas.microsoft.com/office/drawing/2014/main" id="{1D3213AC-53D4-104D-94D8-044FC1BC18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516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F8C7D9D0-D15C-A447-8ADD-EF804A22B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altLang="en-US" sz="2900" b="1" i="0" u="none" strike="noStrike" kern="1200" cap="none" spc="0" normalizeH="0" baseline="0" noProof="0">
              <a:ln>
                <a:noFill/>
              </a:ln>
              <a:solidFill>
                <a:srgbClr val="8D7DFF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73FB1058-0D32-2846-9CA5-F921112D4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14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A557B091-E5F9-0640-81F3-D59F30F0B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altLang="en-US" sz="2900" b="1" i="0" u="none" strike="noStrike" kern="1200" cap="none" spc="0" normalizeH="0" baseline="0" noProof="0">
              <a:ln>
                <a:noFill/>
              </a:ln>
              <a:solidFill>
                <a:srgbClr val="8D7DFF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CB22553C-555B-2149-9F45-81A7851A4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altLang="en-US" sz="2900" b="1" i="0" u="none" strike="noStrike" kern="1200" cap="none" spc="0" normalizeH="0" baseline="0" noProof="0">
              <a:ln>
                <a:noFill/>
              </a:ln>
              <a:solidFill>
                <a:srgbClr val="8D7DFF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D97C0FD9-4397-0B44-8B46-02DAD7F0DD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702B2557-84E4-5C48-9B94-E97B882FC4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194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8EB56584-0935-284E-A29B-FE7462488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altLang="en-US" sz="2900" b="1" i="0" u="none" strike="noStrike" kern="1200" cap="none" spc="0" normalizeH="0" baseline="0" noProof="0">
              <a:ln>
                <a:noFill/>
              </a:ln>
              <a:solidFill>
                <a:srgbClr val="8D7DFF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AEBD745D-F21A-5246-9561-444DE545A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13</a:t>
            </a:r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F5B2E870-FC4D-7C4B-AE4D-4D5EF3BDA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altLang="en-US" sz="2900" b="1" i="0" u="none" strike="noStrike" kern="1200" cap="none" spc="0" normalizeH="0" baseline="0" noProof="0">
              <a:ln>
                <a:noFill/>
              </a:ln>
              <a:solidFill>
                <a:srgbClr val="8D7DFF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8A06D445-4E72-F046-91BD-401ADAC16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altLang="en-US" sz="2900" b="1" i="0" u="none" strike="noStrike" kern="1200" cap="none" spc="0" normalizeH="0" baseline="0" noProof="0">
              <a:ln>
                <a:noFill/>
              </a:ln>
              <a:solidFill>
                <a:srgbClr val="8D7DFF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20486" name="Rectangle 6">
            <a:extLst>
              <a:ext uri="{FF2B5EF4-FFF2-40B4-BE49-F238E27FC236}">
                <a16:creationId xmlns:a16="http://schemas.microsoft.com/office/drawing/2014/main" id="{69FEBE04-D499-C545-A749-42AD04164F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solidFill>
            <a:srgbClr val="FFFFFF"/>
          </a:solidFill>
          <a:ln cap="flat"/>
        </p:spPr>
      </p:sp>
      <p:sp>
        <p:nvSpPr>
          <p:cNvPr id="20487" name="Rectangle 7">
            <a:extLst>
              <a:ext uri="{FF2B5EF4-FFF2-40B4-BE49-F238E27FC236}">
                <a16:creationId xmlns:a16="http://schemas.microsoft.com/office/drawing/2014/main" id="{16A08772-17EF-5E42-BE77-B4BA3AEF36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600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E8A6-59EE-C549-8BA0-C0E13E4D35B4}" type="datetime1">
              <a:rPr lang="en-SG" smtClean="0"/>
              <a:t>24/9/23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128DC48-024A-A743-A6DF-E12A487B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94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C0AA4-4B01-5C48-8AE4-8ACFF5CD29CF}" type="datetime1">
              <a:rPr lang="en-SG" smtClean="0"/>
              <a:t>24/9/23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128DC48-024A-A743-A6DF-E12A487B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3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6C588-B3E4-6748-ACFC-EA39496AB05C}" type="datetime1">
              <a:rPr lang="en-SG" smtClean="0"/>
              <a:t>24/9/23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128DC48-024A-A743-A6DF-E12A487B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100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118A-19C0-0847-B37F-E05234CF1F3A}" type="datetime1">
              <a:rPr lang="en-SG" smtClean="0"/>
              <a:t>24/9/23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128DC48-024A-A743-A6DF-E12A487B7308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01120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38C21-451A-DD43-BD3E-889720743F28}" type="datetime1">
              <a:rPr lang="en-SG" smtClean="0"/>
              <a:t>24/9/23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128DC48-024A-A743-A6DF-E12A487B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975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BA65A-4D3F-7148-9764-BC0A441AB773}" type="datetime1">
              <a:rPr lang="en-SG" smtClean="0"/>
              <a:t>24/9/23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815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F5168-BC4F-5B45-976F-12FA278C9682}" type="datetime1">
              <a:rPr lang="en-SG" smtClean="0"/>
              <a:t>24/9/23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60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7FFC8-5FD8-F548-B2BA-FB9B1BCC265C}" type="datetime1">
              <a:rPr lang="en-SG" smtClean="0"/>
              <a:t>24/9/23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39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6B5E041-ADAA-E24D-8F90-8EB0530917E5}" type="datetime1">
              <a:rPr lang="en-SG" smtClean="0"/>
              <a:t>24/9/23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128DC48-024A-A743-A6DF-E12A487B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733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6684" y="301625"/>
            <a:ext cx="9751483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826684" y="1827213"/>
            <a:ext cx="4773083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2967" y="1827213"/>
            <a:ext cx="47752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9AA9354-BB77-7E4B-B95F-625498D210F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(c)Y.E.Riyanto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76F167DA-890B-154B-A4E1-2FA261B0CB8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8BE5877-C58C-1047-881F-33BDBCE0E3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938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FF4D-EB4B-7044-9702-E89D4F0E2F7B}" type="datetime1">
              <a:rPr lang="en-SG" smtClean="0"/>
              <a:t>24/9/23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169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C7AD-9E75-A648-BAD6-A9205AABE878}" type="datetime1">
              <a:rPr lang="en-SG" smtClean="0"/>
              <a:t>24/9/23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128DC48-024A-A743-A6DF-E12A487B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30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3A1C6-D654-664C-8D80-285A9233F92F}" type="datetime1">
              <a:rPr lang="en-SG" smtClean="0"/>
              <a:t>24/9/23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67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E0070-F7F3-8547-A75C-0828D7CDBAB3}" type="datetime1">
              <a:rPr lang="en-SG" smtClean="0"/>
              <a:t>24/9/23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18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9D4A-6E57-234D-9603-D46399302596}" type="datetime1">
              <a:rPr lang="en-SG" smtClean="0"/>
              <a:t>24/9/23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8CD82-7EF5-9747-A39B-D8D4ED6E0C0F}" type="datetime1">
              <a:rPr lang="en-SG" smtClean="0"/>
              <a:t>24/9/23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65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DAD95-263F-7D4E-AC3D-E32B6E098DEF}" type="datetime1">
              <a:rPr lang="en-SG" smtClean="0"/>
              <a:t>24/9/23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35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42392-81A8-BB4A-8782-131CD6BEED32}" type="datetime1">
              <a:rPr lang="en-SG" smtClean="0"/>
              <a:t>24/9/23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81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D52E7-AA77-EF42-A6B3-7A7AB90B301A}" type="datetime1">
              <a:rPr lang="en-SG" smtClean="0"/>
              <a:t>24/9/23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8DC48-024A-A743-A6DF-E12A487B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93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le:Nanyang_Technological_University.sv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0CC5D-B653-2E4C-A89F-BECB49FAA3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Principles of Microeconomics</a:t>
            </a:r>
            <a:br>
              <a:rPr lang="en-US" dirty="0"/>
            </a:br>
            <a:r>
              <a:rPr lang="en-US" sz="2800"/>
              <a:t>Session 7: </a:t>
            </a:r>
            <a:r>
              <a:rPr lang="en-US" sz="2800" dirty="0"/>
              <a:t>We the People</a:t>
            </a:r>
            <a:br>
              <a:rPr lang="en-US" sz="2800" dirty="0"/>
            </a:br>
            <a:r>
              <a:rPr lang="en-US" sz="2800" dirty="0"/>
              <a:t>(Welfare)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9A2941-AD5B-BB49-AA2B-C2C9D61732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Associate </a:t>
            </a:r>
            <a:r>
              <a:rPr lang="en-US" dirty="0"/>
              <a:t>Professor Jonathan Tan</a:t>
            </a:r>
          </a:p>
          <a:p>
            <a:r>
              <a:rPr lang="en-US" i="1" dirty="0" err="1"/>
              <a:t>j.tan@ntu.edu.sg</a:t>
            </a:r>
            <a:endParaRPr lang="en-US" i="1" dirty="0"/>
          </a:p>
        </p:txBody>
      </p:sp>
      <p:pic>
        <p:nvPicPr>
          <p:cNvPr id="4" name="Picture 3" descr="File:Nanyang Technological University.svg - Wikipedia">
            <a:extLst>
              <a:ext uri="{FF2B5EF4-FFF2-40B4-BE49-F238E27FC236}">
                <a16:creationId xmlns:a16="http://schemas.microsoft.com/office/drawing/2014/main" id="{ECBC070E-0449-E540-BA98-8866A8514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560757" y="3015796"/>
            <a:ext cx="2309608" cy="8264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9AEB57-CD6E-1E4D-8A25-BAE240CAD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7729870" cy="258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987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>
            <a:extLst>
              <a:ext uri="{FF2B5EF4-FFF2-40B4-BE49-F238E27FC236}">
                <a16:creationId xmlns:a16="http://schemas.microsoft.com/office/drawing/2014/main" id="{CB11A6FD-7181-3C4C-8F08-5E95750ACC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Consumer and Producer Surplus</a:t>
            </a:r>
          </a:p>
        </p:txBody>
      </p:sp>
      <p:sp>
        <p:nvSpPr>
          <p:cNvPr id="364549" name="AutoShape 5">
            <a:extLst>
              <a:ext uri="{FF2B5EF4-FFF2-40B4-BE49-F238E27FC236}">
                <a16:creationId xmlns:a16="http://schemas.microsoft.com/office/drawing/2014/main" id="{B39238F4-E16C-4B4A-B66E-D30AF2CE728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612308" y="4004840"/>
            <a:ext cx="1295400" cy="2209800"/>
          </a:xfrm>
          <a:prstGeom prst="rtTriangle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l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m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m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altLang="en-US" sz="2900" b="0" i="0" u="none" strike="noStrike" kern="1200" cap="none" spc="0" normalizeH="0" baseline="0" noProof="0">
              <a:ln>
                <a:noFill/>
              </a:ln>
              <a:solidFill>
                <a:srgbClr val="8D7DFF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364552" name="Rectangle 8">
            <a:extLst>
              <a:ext uri="{FF2B5EF4-FFF2-40B4-BE49-F238E27FC236}">
                <a16:creationId xmlns:a16="http://schemas.microsoft.com/office/drawing/2014/main" id="{B317022F-AE79-2D4A-86CA-024337587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0823" y="4971628"/>
            <a:ext cx="1893147" cy="1166986"/>
          </a:xfrm>
          <a:prstGeom prst="rect">
            <a:avLst/>
          </a:prstGeom>
          <a:solidFill>
            <a:srgbClr val="CC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l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m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m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Between 0 and </a:t>
            </a:r>
            <a:r>
              <a:rPr kumimoji="0" lang="en-US" altLang="en-US" sz="1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Q</a:t>
            </a:r>
            <a:r>
              <a:rPr kumimoji="0" lang="en-US" altLang="en-US" sz="1400" b="0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</a:t>
            </a: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producers receive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 net gain from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selling each product--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producer surplus.</a:t>
            </a:r>
          </a:p>
        </p:txBody>
      </p:sp>
      <p:sp>
        <p:nvSpPr>
          <p:cNvPr id="364554" name="AutoShape 10">
            <a:extLst>
              <a:ext uri="{FF2B5EF4-FFF2-40B4-BE49-F238E27FC236}">
                <a16:creationId xmlns:a16="http://schemas.microsoft.com/office/drawing/2014/main" id="{35D357EB-BE48-ED45-A906-693B9D199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5108" y="2176040"/>
            <a:ext cx="2286000" cy="2286000"/>
          </a:xfrm>
          <a:prstGeom prst="rtTriangle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l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m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m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altLang="en-US" sz="2900" b="0" i="0" u="none" strike="noStrike" kern="1200" cap="none" spc="0" normalizeH="0" baseline="0" noProof="0">
              <a:ln>
                <a:noFill/>
              </a:ln>
              <a:solidFill>
                <a:srgbClr val="8D7DFF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grpSp>
        <p:nvGrpSpPr>
          <p:cNvPr id="2" name="Group 55">
            <a:extLst>
              <a:ext uri="{FF2B5EF4-FFF2-40B4-BE49-F238E27FC236}">
                <a16:creationId xmlns:a16="http://schemas.microsoft.com/office/drawing/2014/main" id="{F85FE134-F8AA-FD45-9D8A-666C6B9B306C}"/>
              </a:ext>
            </a:extLst>
          </p:cNvPr>
          <p:cNvGrpSpPr>
            <a:grpSpLocks/>
          </p:cNvGrpSpPr>
          <p:nvPr/>
        </p:nvGrpSpPr>
        <p:grpSpPr bwMode="auto">
          <a:xfrm>
            <a:off x="2890123" y="2257003"/>
            <a:ext cx="1808163" cy="1085850"/>
            <a:chOff x="1898" y="1264"/>
            <a:chExt cx="1139" cy="684"/>
          </a:xfrm>
        </p:grpSpPr>
        <p:sp>
          <p:nvSpPr>
            <p:cNvPr id="10290" name="Rectangle 11">
              <a:extLst>
                <a:ext uri="{FF2B5EF4-FFF2-40B4-BE49-F238E27FC236}">
                  <a16:creationId xmlns:a16="http://schemas.microsoft.com/office/drawing/2014/main" id="{4E5C1BE2-F8B3-0A41-982B-F8FB42A44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6" y="1264"/>
              <a:ext cx="711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Consumer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Surplus</a:t>
              </a:r>
            </a:p>
          </p:txBody>
        </p:sp>
        <p:sp>
          <p:nvSpPr>
            <p:cNvPr id="10291" name="Line 12">
              <a:extLst>
                <a:ext uri="{FF2B5EF4-FFF2-40B4-BE49-F238E27FC236}">
                  <a16:creationId xmlns:a16="http://schemas.microsoft.com/office/drawing/2014/main" id="{B51CABB5-EA57-0249-829A-FD7F67C954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98" y="1677"/>
              <a:ext cx="303" cy="2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</p:grpSp>
      <p:sp>
        <p:nvSpPr>
          <p:cNvPr id="10249" name="Rectangle 13">
            <a:extLst>
              <a:ext uri="{FF2B5EF4-FFF2-40B4-BE49-F238E27FC236}">
                <a16:creationId xmlns:a16="http://schemas.microsoft.com/office/drawing/2014/main" id="{4ED71E76-2519-1E48-9BAF-1FCA20A6E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308" y="659564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l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m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m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altLang="en-US" sz="2900" b="0" i="0" u="none" strike="noStrike" kern="1200" cap="none" spc="0" normalizeH="0" baseline="0" noProof="0">
              <a:ln>
                <a:noFill/>
              </a:ln>
              <a:solidFill>
                <a:srgbClr val="8D7DFF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10250" name="Rectangle 14">
            <a:extLst>
              <a:ext uri="{FF2B5EF4-FFF2-40B4-BE49-F238E27FC236}">
                <a16:creationId xmlns:a16="http://schemas.microsoft.com/office/drawing/2014/main" id="{F5D7BD59-29E2-2F4F-9864-7B1851662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1908" y="659564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l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m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m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altLang="en-US" sz="2900" b="0" i="0" u="none" strike="noStrike" kern="1200" cap="none" spc="0" normalizeH="0" baseline="0" noProof="0">
              <a:ln>
                <a:noFill/>
              </a:ln>
              <a:solidFill>
                <a:srgbClr val="8D7DFF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10251" name="Rectangle 15">
            <a:extLst>
              <a:ext uri="{FF2B5EF4-FFF2-40B4-BE49-F238E27FC236}">
                <a16:creationId xmlns:a16="http://schemas.microsoft.com/office/drawing/2014/main" id="{CB2B9F4C-B5A4-A443-9A0A-1AE4902A1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9508" y="658294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l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m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m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altLang="en-US" sz="2900" b="0" i="0" u="none" strike="noStrike" kern="1200" cap="none" spc="0" normalizeH="0" baseline="0" noProof="0">
              <a:ln>
                <a:noFill/>
              </a:ln>
              <a:solidFill>
                <a:srgbClr val="8D7DFF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10252" name="Line 16">
            <a:extLst>
              <a:ext uri="{FF2B5EF4-FFF2-40B4-BE49-F238E27FC236}">
                <a16:creationId xmlns:a16="http://schemas.microsoft.com/office/drawing/2014/main" id="{9B12966E-82ED-B748-ADC4-DE6A78F88C5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55108" y="2063328"/>
            <a:ext cx="0" cy="42656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253" name="Line 17">
            <a:extLst>
              <a:ext uri="{FF2B5EF4-FFF2-40B4-BE49-F238E27FC236}">
                <a16:creationId xmlns:a16="http://schemas.microsoft.com/office/drawing/2014/main" id="{68B3DA67-D55C-8442-9E1D-BEBAFE0CFB72}"/>
              </a:ext>
            </a:extLst>
          </p:cNvPr>
          <p:cNvSpPr>
            <a:spLocks noChangeShapeType="1"/>
          </p:cNvSpPr>
          <p:nvPr/>
        </p:nvSpPr>
        <p:spPr bwMode="auto">
          <a:xfrm>
            <a:off x="2148759" y="6319415"/>
            <a:ext cx="42767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254" name="Rectangle 18">
            <a:extLst>
              <a:ext uri="{FF2B5EF4-FFF2-40B4-BE49-F238E27FC236}">
                <a16:creationId xmlns:a16="http://schemas.microsoft.com/office/drawing/2014/main" id="{C0AA6D2B-DAE3-3B4C-927D-B18217C5E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2758" y="6414666"/>
            <a:ext cx="947376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l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m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m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Quantity</a:t>
            </a:r>
          </a:p>
        </p:txBody>
      </p:sp>
      <p:sp>
        <p:nvSpPr>
          <p:cNvPr id="10255" name="Rectangle 20">
            <a:extLst>
              <a:ext uri="{FF2B5EF4-FFF2-40B4-BE49-F238E27FC236}">
                <a16:creationId xmlns:a16="http://schemas.microsoft.com/office/drawing/2014/main" id="{441F0D9C-D29C-DD44-B11A-311FE3E26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721" y="1976016"/>
            <a:ext cx="649218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l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m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m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Price</a:t>
            </a:r>
          </a:p>
        </p:txBody>
      </p:sp>
      <p:grpSp>
        <p:nvGrpSpPr>
          <p:cNvPr id="3" name="Group 56">
            <a:extLst>
              <a:ext uri="{FF2B5EF4-FFF2-40B4-BE49-F238E27FC236}">
                <a16:creationId xmlns:a16="http://schemas.microsoft.com/office/drawing/2014/main" id="{597E0D3C-FCC3-AD41-BA9C-32A72E2C4840}"/>
              </a:ext>
            </a:extLst>
          </p:cNvPr>
          <p:cNvGrpSpPr>
            <a:grpSpLocks/>
          </p:cNvGrpSpPr>
          <p:nvPr/>
        </p:nvGrpSpPr>
        <p:grpSpPr bwMode="auto">
          <a:xfrm>
            <a:off x="2124947" y="2826915"/>
            <a:ext cx="4772025" cy="2965450"/>
            <a:chOff x="689" y="-310"/>
            <a:chExt cx="3006" cy="1868"/>
          </a:xfrm>
        </p:grpSpPr>
        <p:sp>
          <p:nvSpPr>
            <p:cNvPr id="10288" name="Line 22">
              <a:extLst>
                <a:ext uri="{FF2B5EF4-FFF2-40B4-BE49-F238E27FC236}">
                  <a16:creationId xmlns:a16="http://schemas.microsoft.com/office/drawing/2014/main" id="{4C465781-3A19-9341-970C-48E2529EA1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9" y="-81"/>
              <a:ext cx="2751" cy="1639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10289" name="Rectangle 23">
              <a:extLst>
                <a:ext uri="{FF2B5EF4-FFF2-40B4-BE49-F238E27FC236}">
                  <a16:creationId xmlns:a16="http://schemas.microsoft.com/office/drawing/2014/main" id="{5145F80A-5D3B-614F-972E-2A227AEEB6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3" y="-310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S</a:t>
              </a:r>
            </a:p>
          </p:txBody>
        </p:sp>
      </p:grpSp>
      <p:grpSp>
        <p:nvGrpSpPr>
          <p:cNvPr id="4" name="Group 24">
            <a:extLst>
              <a:ext uri="{FF2B5EF4-FFF2-40B4-BE49-F238E27FC236}">
                <a16:creationId xmlns:a16="http://schemas.microsoft.com/office/drawing/2014/main" id="{333C816A-C613-EB41-B908-FCAE118210BE}"/>
              </a:ext>
            </a:extLst>
          </p:cNvPr>
          <p:cNvGrpSpPr>
            <a:grpSpLocks/>
          </p:cNvGrpSpPr>
          <p:nvPr/>
        </p:nvGrpSpPr>
        <p:grpSpPr bwMode="auto">
          <a:xfrm>
            <a:off x="2182096" y="2203028"/>
            <a:ext cx="4133850" cy="3846512"/>
            <a:chOff x="1409" y="1169"/>
            <a:chExt cx="2604" cy="2423"/>
          </a:xfrm>
        </p:grpSpPr>
        <p:sp>
          <p:nvSpPr>
            <p:cNvPr id="10286" name="Line 25">
              <a:extLst>
                <a:ext uri="{FF2B5EF4-FFF2-40B4-BE49-F238E27FC236}">
                  <a16:creationId xmlns:a16="http://schemas.microsoft.com/office/drawing/2014/main" id="{97975D08-051B-774F-94DC-9AA0DB9A20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9" y="1169"/>
              <a:ext cx="2319" cy="2319"/>
            </a:xfrm>
            <a:prstGeom prst="line">
              <a:avLst/>
            </a:prstGeom>
            <a:noFill/>
            <a:ln w="50800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10287" name="Rectangle 26">
              <a:extLst>
                <a:ext uri="{FF2B5EF4-FFF2-40B4-BE49-F238E27FC236}">
                  <a16:creationId xmlns:a16="http://schemas.microsoft.com/office/drawing/2014/main" id="{3CF0E97C-77DD-8C4B-8F42-87D4CB50D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3" y="3361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D</a:t>
              </a:r>
            </a:p>
          </p:txBody>
        </p:sp>
      </p:grpSp>
      <p:sp>
        <p:nvSpPr>
          <p:cNvPr id="364573" name="Line 29">
            <a:extLst>
              <a:ext uri="{FF2B5EF4-FFF2-40B4-BE49-F238E27FC236}">
                <a16:creationId xmlns:a16="http://schemas.microsoft.com/office/drawing/2014/main" id="{BF1CC259-61CF-0E49-AD83-E3B4200791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169396" y="4462040"/>
            <a:ext cx="2259012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259" name="Rectangle 31">
            <a:extLst>
              <a:ext uri="{FF2B5EF4-FFF2-40B4-BE49-F238E27FC236}">
                <a16:creationId xmlns:a16="http://schemas.microsoft.com/office/drawing/2014/main" id="{A3FEFC89-6CE1-9B43-8FA8-179C23EAD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8221" y="6382916"/>
            <a:ext cx="41751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l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m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m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Q</a:t>
            </a:r>
            <a:r>
              <a:rPr kumimoji="0" lang="en-US" altLang="en-US" sz="1600" b="0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</a:t>
            </a:r>
          </a:p>
        </p:txBody>
      </p:sp>
      <p:grpSp>
        <p:nvGrpSpPr>
          <p:cNvPr id="5" name="Group 59">
            <a:extLst>
              <a:ext uri="{FF2B5EF4-FFF2-40B4-BE49-F238E27FC236}">
                <a16:creationId xmlns:a16="http://schemas.microsoft.com/office/drawing/2014/main" id="{626C1025-DC2E-4044-88C1-FFFC18F06261}"/>
              </a:ext>
            </a:extLst>
          </p:cNvPr>
          <p:cNvGrpSpPr>
            <a:grpSpLocks/>
          </p:cNvGrpSpPr>
          <p:nvPr/>
        </p:nvGrpSpPr>
        <p:grpSpPr bwMode="auto">
          <a:xfrm>
            <a:off x="4323633" y="4368378"/>
            <a:ext cx="152400" cy="1909762"/>
            <a:chOff x="2758" y="2533"/>
            <a:chExt cx="96" cy="1203"/>
          </a:xfrm>
        </p:grpSpPr>
        <p:sp>
          <p:nvSpPr>
            <p:cNvPr id="10284" name="Line 30">
              <a:extLst>
                <a:ext uri="{FF2B5EF4-FFF2-40B4-BE49-F238E27FC236}">
                  <a16:creationId xmlns:a16="http://schemas.microsoft.com/office/drawing/2014/main" id="{2824D197-53BF-4B42-B486-79B0CAA18E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601"/>
              <a:ext cx="0" cy="113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10285" name="Oval 34">
              <a:extLst>
                <a:ext uri="{FF2B5EF4-FFF2-40B4-BE49-F238E27FC236}">
                  <a16:creationId xmlns:a16="http://schemas.microsoft.com/office/drawing/2014/main" id="{1C94C69E-92D5-8D45-8B21-13C22C308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8" y="2533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altLang="en-US" sz="2900" b="0" i="0" u="none" strike="noStrike" kern="1200" cap="none" spc="0" normalizeH="0" baseline="0" noProof="0">
                <a:ln>
                  <a:noFill/>
                </a:ln>
                <a:solidFill>
                  <a:srgbClr val="8D7D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8226" name="Rectangle 28">
            <a:extLst>
              <a:ext uri="{FF2B5EF4-FFF2-40B4-BE49-F238E27FC236}">
                <a16:creationId xmlns:a16="http://schemas.microsoft.com/office/drawing/2014/main" id="{E888D8AF-3C8D-244A-85E1-75ED78453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0308" y="4271541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l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m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m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</a:t>
            </a:r>
          </a:p>
        </p:txBody>
      </p:sp>
      <p:grpSp>
        <p:nvGrpSpPr>
          <p:cNvPr id="6" name="Group 48">
            <a:extLst>
              <a:ext uri="{FF2B5EF4-FFF2-40B4-BE49-F238E27FC236}">
                <a16:creationId xmlns:a16="http://schemas.microsoft.com/office/drawing/2014/main" id="{6A421852-F4F8-264A-9B27-B71FB5D8F998}"/>
              </a:ext>
            </a:extLst>
          </p:cNvPr>
          <p:cNvGrpSpPr>
            <a:grpSpLocks/>
          </p:cNvGrpSpPr>
          <p:nvPr/>
        </p:nvGrpSpPr>
        <p:grpSpPr bwMode="auto">
          <a:xfrm>
            <a:off x="1697908" y="2328441"/>
            <a:ext cx="914400" cy="3935413"/>
            <a:chOff x="1752600" y="1981200"/>
            <a:chExt cx="914400" cy="3935413"/>
          </a:xfrm>
        </p:grpSpPr>
        <p:sp>
          <p:nvSpPr>
            <p:cNvPr id="10280" name="Rectangle 36">
              <a:extLst>
                <a:ext uri="{FF2B5EF4-FFF2-40B4-BE49-F238E27FC236}">
                  <a16:creationId xmlns:a16="http://schemas.microsoft.com/office/drawing/2014/main" id="{1D3FC2BC-7B81-624A-A5E2-DC9628E20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1981200"/>
              <a:ext cx="310984" cy="366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10281" name="Line 44">
              <a:extLst>
                <a:ext uri="{FF2B5EF4-FFF2-40B4-BE49-F238E27FC236}">
                  <a16:creationId xmlns:a16="http://schemas.microsoft.com/office/drawing/2014/main" id="{1448EB19-B17B-874B-BE9C-44B469B0BA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2284413"/>
              <a:ext cx="57150" cy="3632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10282" name="Line 45">
              <a:extLst>
                <a:ext uri="{FF2B5EF4-FFF2-40B4-BE49-F238E27FC236}">
                  <a16:creationId xmlns:a16="http://schemas.microsoft.com/office/drawing/2014/main" id="{50B855D5-420B-934B-B2D7-D3CFEF8392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4088" y="2209800"/>
              <a:ext cx="35401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10283" name="Oval 46">
              <a:extLst>
                <a:ext uri="{FF2B5EF4-FFF2-40B4-BE49-F238E27FC236}">
                  <a16:creationId xmlns:a16="http://schemas.microsoft.com/office/drawing/2014/main" id="{16A89B48-A4E9-0F44-A64E-6778C9E49A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2133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altLang="en-US" sz="2900" b="0" i="0" u="none" strike="noStrike" kern="1200" cap="none" spc="0" normalizeH="0" baseline="0" noProof="0">
                <a:ln>
                  <a:noFill/>
                </a:ln>
                <a:solidFill>
                  <a:srgbClr val="8D7D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364592" name="Rectangle 48">
            <a:extLst>
              <a:ext uri="{FF2B5EF4-FFF2-40B4-BE49-F238E27FC236}">
                <a16:creationId xmlns:a16="http://schemas.microsoft.com/office/drawing/2014/main" id="{63EC1B0D-E3D1-5440-ABE9-68456B4FE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4408" y="3439691"/>
            <a:ext cx="2097088" cy="1165225"/>
          </a:xfrm>
          <a:prstGeom prst="rect">
            <a:avLst/>
          </a:prstGeom>
          <a:solidFill>
            <a:srgbClr val="CC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l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m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m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Between 0 and </a:t>
            </a:r>
            <a:r>
              <a:rPr kumimoji="0" lang="en-US" altLang="en-US" sz="1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Q</a:t>
            </a:r>
            <a:r>
              <a:rPr kumimoji="0" lang="en-US" altLang="en-US" sz="1400" b="0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 </a:t>
            </a: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consumer A receives a net gain from buying the product-- consumer surplus</a:t>
            </a:r>
          </a:p>
        </p:txBody>
      </p:sp>
      <p:grpSp>
        <p:nvGrpSpPr>
          <p:cNvPr id="7" name="Group 50">
            <a:extLst>
              <a:ext uri="{FF2B5EF4-FFF2-40B4-BE49-F238E27FC236}">
                <a16:creationId xmlns:a16="http://schemas.microsoft.com/office/drawing/2014/main" id="{3DED2B51-0962-1E48-AC31-C89AD487EFC8}"/>
              </a:ext>
            </a:extLst>
          </p:cNvPr>
          <p:cNvGrpSpPr>
            <a:grpSpLocks/>
          </p:cNvGrpSpPr>
          <p:nvPr/>
        </p:nvGrpSpPr>
        <p:grpSpPr bwMode="auto">
          <a:xfrm>
            <a:off x="680321" y="4549358"/>
            <a:ext cx="1651000" cy="582613"/>
            <a:chOff x="463" y="2647"/>
            <a:chExt cx="1040" cy="367"/>
          </a:xfrm>
        </p:grpSpPr>
        <p:sp>
          <p:nvSpPr>
            <p:cNvPr id="10278" name="Rectangle 6">
              <a:extLst>
                <a:ext uri="{FF2B5EF4-FFF2-40B4-BE49-F238E27FC236}">
                  <a16:creationId xmlns:a16="http://schemas.microsoft.com/office/drawing/2014/main" id="{3D53E9BB-5F2D-FF40-90DE-31DBC2FF9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" y="2647"/>
              <a:ext cx="639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Producer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Surplus</a:t>
              </a:r>
            </a:p>
          </p:txBody>
        </p:sp>
        <p:sp>
          <p:nvSpPr>
            <p:cNvPr id="10279" name="Line 49">
              <a:extLst>
                <a:ext uri="{FF2B5EF4-FFF2-40B4-BE49-F238E27FC236}">
                  <a16:creationId xmlns:a16="http://schemas.microsoft.com/office/drawing/2014/main" id="{1958FA6B-AD10-364F-A904-5185BDC657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5" y="2790"/>
              <a:ext cx="378" cy="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</p:grpSp>
      <p:grpSp>
        <p:nvGrpSpPr>
          <p:cNvPr id="8" name="Group 53">
            <a:extLst>
              <a:ext uri="{FF2B5EF4-FFF2-40B4-BE49-F238E27FC236}">
                <a16:creationId xmlns:a16="http://schemas.microsoft.com/office/drawing/2014/main" id="{6F9AD25D-2F89-D443-B55E-1983BC3A68C9}"/>
              </a:ext>
            </a:extLst>
          </p:cNvPr>
          <p:cNvGrpSpPr>
            <a:grpSpLocks/>
          </p:cNvGrpSpPr>
          <p:nvPr/>
        </p:nvGrpSpPr>
        <p:grpSpPr bwMode="auto">
          <a:xfrm>
            <a:off x="1850309" y="3255541"/>
            <a:ext cx="1457325" cy="3021013"/>
            <a:chOff x="1200" y="1832"/>
            <a:chExt cx="918" cy="1903"/>
          </a:xfrm>
        </p:grpSpPr>
        <p:sp>
          <p:nvSpPr>
            <p:cNvPr id="10274" name="Rectangle 37">
              <a:extLst>
                <a:ext uri="{FF2B5EF4-FFF2-40B4-BE49-F238E27FC236}">
                  <a16:creationId xmlns:a16="http://schemas.microsoft.com/office/drawing/2014/main" id="{DB4EC32E-B200-F945-9CC7-B0D3FD463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1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275" name="Oval 42">
              <a:extLst>
                <a:ext uri="{FF2B5EF4-FFF2-40B4-BE49-F238E27FC236}">
                  <a16:creationId xmlns:a16="http://schemas.microsoft.com/office/drawing/2014/main" id="{6BC9F032-CF40-6E4F-998E-9269CDEBF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2" y="2979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altLang="en-US" sz="2900" b="0" i="0" u="none" strike="noStrike" kern="1200" cap="none" spc="0" normalizeH="0" baseline="0" noProof="0">
                <a:ln>
                  <a:noFill/>
                </a:ln>
                <a:solidFill>
                  <a:srgbClr val="8D7D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10276" name="Line 51">
              <a:extLst>
                <a:ext uri="{FF2B5EF4-FFF2-40B4-BE49-F238E27FC236}">
                  <a16:creationId xmlns:a16="http://schemas.microsoft.com/office/drawing/2014/main" id="{7262095C-5D0B-8345-921E-7D1F768014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4" y="3033"/>
              <a:ext cx="6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10277" name="Line 52">
              <a:extLst>
                <a:ext uri="{FF2B5EF4-FFF2-40B4-BE49-F238E27FC236}">
                  <a16:creationId xmlns:a16="http://schemas.microsoft.com/office/drawing/2014/main" id="{D00BB479-FB11-444B-9A3A-248770D300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50" y="1832"/>
              <a:ext cx="29" cy="190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</p:grpSp>
      <p:sp>
        <p:nvSpPr>
          <p:cNvPr id="10266" name="Rectangle 57">
            <a:extLst>
              <a:ext uri="{FF2B5EF4-FFF2-40B4-BE49-F238E27FC236}">
                <a16:creationId xmlns:a16="http://schemas.microsoft.com/office/drawing/2014/main" id="{08B12C1F-B51D-CB43-A556-BA3C89EB6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4659" y="6392441"/>
            <a:ext cx="4413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l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m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m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Q</a:t>
            </a:r>
            <a:r>
              <a:rPr kumimoji="0" lang="en-US" altLang="en-US" sz="1600" b="0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</a:t>
            </a:r>
          </a:p>
        </p:txBody>
      </p:sp>
      <p:sp>
        <p:nvSpPr>
          <p:cNvPr id="10267" name="Rectangle 58">
            <a:extLst>
              <a:ext uri="{FF2B5EF4-FFF2-40B4-BE49-F238E27FC236}">
                <a16:creationId xmlns:a16="http://schemas.microsoft.com/office/drawing/2014/main" id="{5BC6A7BD-3CDE-5B4E-A2A7-6614DBEE0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4272" y="6387679"/>
            <a:ext cx="4333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l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m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m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Q</a:t>
            </a:r>
            <a:r>
              <a:rPr kumimoji="0" lang="en-US" altLang="en-US" sz="1600" b="0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</a:t>
            </a:r>
          </a:p>
        </p:txBody>
      </p:sp>
      <p:sp>
        <p:nvSpPr>
          <p:cNvPr id="48" name="Line 51">
            <a:extLst>
              <a:ext uri="{FF2B5EF4-FFF2-40B4-BE49-F238E27FC236}">
                <a16:creationId xmlns:a16="http://schemas.microsoft.com/office/drawing/2014/main" id="{22D73A25-956D-E84E-8644-4BEFCD63DDD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0196" y="3271415"/>
            <a:ext cx="10287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9" name="Line 51">
            <a:extLst>
              <a:ext uri="{FF2B5EF4-FFF2-40B4-BE49-F238E27FC236}">
                <a16:creationId xmlns:a16="http://schemas.microsoft.com/office/drawing/2014/main" id="{9A1C7A8C-24ED-E74A-B569-E0B12599CA2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88447" y="5527253"/>
            <a:ext cx="376237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0" name="Rectangle 37">
            <a:extLst>
              <a:ext uri="{FF2B5EF4-FFF2-40B4-BE49-F238E27FC236}">
                <a16:creationId xmlns:a16="http://schemas.microsoft.com/office/drawing/2014/main" id="{B6C0478B-0784-924A-8971-AE8A4E9E5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133" y="5320879"/>
            <a:ext cx="31115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l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m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m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1" name="Oval 34">
            <a:extLst>
              <a:ext uri="{FF2B5EF4-FFF2-40B4-BE49-F238E27FC236}">
                <a16:creationId xmlns:a16="http://schemas.microsoft.com/office/drawing/2014/main" id="{602274F2-BC5D-1847-98E4-EDC3E4429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7058" y="5451053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l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m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m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altLang="en-US" sz="2900" b="0" i="0" u="none" strike="noStrike" kern="1200" cap="none" spc="0" normalizeH="0" baseline="0" noProof="0">
              <a:ln>
                <a:noFill/>
              </a:ln>
              <a:solidFill>
                <a:srgbClr val="8D7DFF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52" name="Oval 34">
            <a:extLst>
              <a:ext uri="{FF2B5EF4-FFF2-40B4-BE49-F238E27FC236}">
                <a16:creationId xmlns:a16="http://schemas.microsoft.com/office/drawing/2014/main" id="{F2797A3F-59D5-CB4A-A65F-5F7E83E7B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7296" y="3179340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l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m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m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altLang="en-US" sz="2900" b="0" i="0" u="none" strike="noStrike" kern="1200" cap="none" spc="0" normalizeH="0" baseline="0" noProof="0">
              <a:ln>
                <a:noFill/>
              </a:ln>
              <a:solidFill>
                <a:srgbClr val="8D7DFF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53" name="Slide Number Placeholder 7">
            <a:extLst>
              <a:ext uri="{FF2B5EF4-FFF2-40B4-BE49-F238E27FC236}">
                <a16:creationId xmlns:a16="http://schemas.microsoft.com/office/drawing/2014/main" id="{7E4FCAF2-4616-264C-8906-AAA00D4C7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</p:spPr>
        <p:txBody>
          <a:bodyPr/>
          <a:lstStyle/>
          <a:p>
            <a:fld id="{F128DC48-024A-A743-A6DF-E12A487B730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534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4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6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64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364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7" dur="500"/>
                                        <p:tgtEl>
                                          <p:spTgt spid="364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49" grpId="0" animBg="1"/>
      <p:bldP spid="364552" grpId="0" animBg="1" autoUpdateAnimBg="0"/>
      <p:bldP spid="364554" grpId="0" animBg="1"/>
      <p:bldP spid="8226" grpId="0"/>
      <p:bldP spid="364592" grpId="0" animBg="1" autoUpdateAnimBg="0"/>
      <p:bldP spid="50" grpId="0"/>
      <p:bldP spid="51" grpId="0" animBg="1"/>
      <p:bldP spid="5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8">
            <a:extLst>
              <a:ext uri="{FF2B5EF4-FFF2-40B4-BE49-F238E27FC236}">
                <a16:creationId xmlns:a16="http://schemas.microsoft.com/office/drawing/2014/main" id="{55E203AD-A4B7-A846-A250-A1C2C918B4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Consumer and Producer Surplus</a:t>
            </a:r>
          </a:p>
        </p:txBody>
      </p:sp>
      <p:sp>
        <p:nvSpPr>
          <p:cNvPr id="94217" name="Rectangle 9">
            <a:extLst>
              <a:ext uri="{FF2B5EF4-FFF2-40B4-BE49-F238E27FC236}">
                <a16:creationId xmlns:a16="http://schemas.microsoft.com/office/drawing/2014/main" id="{4643C488-FB24-EB41-989E-5AE5CA8789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 determine the welfare effect of a governmental policy we can measure the gain or loss in consumer and producer surplus.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Welfare Effects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Gains and losses to producers and consumers.</a:t>
            </a:r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E3ED341F-54B1-504E-9973-A072ED961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</p:spPr>
        <p:txBody>
          <a:bodyPr/>
          <a:lstStyle/>
          <a:p>
            <a:fld id="{F128DC48-024A-A743-A6DF-E12A487B730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948458"/>
      </p:ext>
    </p:extLst>
  </p:cSld>
  <p:clrMapOvr>
    <a:masterClrMapping/>
  </p:clrMapOvr>
  <p:transition spd="med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4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42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7" grpId="0" build="p" bldLvl="2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69" name="Rectangle 17">
            <a:extLst>
              <a:ext uri="{FF2B5EF4-FFF2-40B4-BE49-F238E27FC236}">
                <a16:creationId xmlns:a16="http://schemas.microsoft.com/office/drawing/2014/main" id="{E881E555-4627-0943-B6E2-9D14E8B87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369" y="4518530"/>
            <a:ext cx="2076450" cy="736099"/>
          </a:xfrm>
          <a:prstGeom prst="rect">
            <a:avLst/>
          </a:prstGeom>
          <a:solidFill>
            <a:srgbClr val="CC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l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m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m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The loss to producers is the sum of rectangle </a:t>
            </a:r>
            <a:r>
              <a:rPr kumimoji="0" lang="en-US" altLang="en-US" sz="1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</a:t>
            </a: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and triangle </a:t>
            </a:r>
            <a:r>
              <a:rPr kumimoji="0" lang="en-US" altLang="en-US" sz="1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C.  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2" name="Group 60">
            <a:extLst>
              <a:ext uri="{FF2B5EF4-FFF2-40B4-BE49-F238E27FC236}">
                <a16:creationId xmlns:a16="http://schemas.microsoft.com/office/drawing/2014/main" id="{8201DD92-BCCD-A54F-A723-6780196A9F31}"/>
              </a:ext>
            </a:extLst>
          </p:cNvPr>
          <p:cNvGrpSpPr>
            <a:grpSpLocks/>
          </p:cNvGrpSpPr>
          <p:nvPr/>
        </p:nvGrpSpPr>
        <p:grpSpPr bwMode="auto">
          <a:xfrm>
            <a:off x="4200646" y="3569986"/>
            <a:ext cx="1066800" cy="1066800"/>
            <a:chOff x="2160" y="1920"/>
            <a:chExt cx="672" cy="672"/>
          </a:xfrm>
        </p:grpSpPr>
        <p:sp>
          <p:nvSpPr>
            <p:cNvPr id="13357" name="AutoShape 5">
              <a:extLst>
                <a:ext uri="{FF2B5EF4-FFF2-40B4-BE49-F238E27FC236}">
                  <a16:creationId xmlns:a16="http://schemas.microsoft.com/office/drawing/2014/main" id="{271363F9-C4D7-814B-977D-305FE7504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920"/>
              <a:ext cx="672" cy="672"/>
            </a:xfrm>
            <a:prstGeom prst="rtTriangle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altLang="en-US" sz="2900" b="0" i="0" u="none" strike="noStrike" kern="1200" cap="none" spc="0" normalizeH="0" baseline="0" noProof="0">
                <a:ln>
                  <a:noFill/>
                </a:ln>
                <a:solidFill>
                  <a:srgbClr val="8D7D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13358" name="Rectangle 32">
              <a:extLst>
                <a:ext uri="{FF2B5EF4-FFF2-40B4-BE49-F238E27FC236}">
                  <a16:creationId xmlns:a16="http://schemas.microsoft.com/office/drawing/2014/main" id="{6A71E03F-8D4A-1943-9C45-2A8046499B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2209"/>
              <a:ext cx="21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3" name="Group 61">
            <a:extLst>
              <a:ext uri="{FF2B5EF4-FFF2-40B4-BE49-F238E27FC236}">
                <a16:creationId xmlns:a16="http://schemas.microsoft.com/office/drawing/2014/main" id="{2429BCD6-D82A-964C-B0BC-01BE16D8FD94}"/>
              </a:ext>
            </a:extLst>
          </p:cNvPr>
          <p:cNvGrpSpPr>
            <a:grpSpLocks/>
          </p:cNvGrpSpPr>
          <p:nvPr/>
        </p:nvGrpSpPr>
        <p:grpSpPr bwMode="auto">
          <a:xfrm>
            <a:off x="2981446" y="4636786"/>
            <a:ext cx="1219200" cy="838200"/>
            <a:chOff x="1392" y="2592"/>
            <a:chExt cx="768" cy="528"/>
          </a:xfrm>
        </p:grpSpPr>
        <p:sp>
          <p:nvSpPr>
            <p:cNvPr id="13355" name="Rectangle 6">
              <a:extLst>
                <a:ext uri="{FF2B5EF4-FFF2-40B4-BE49-F238E27FC236}">
                  <a16:creationId xmlns:a16="http://schemas.microsoft.com/office/drawing/2014/main" id="{968640FC-8BEB-0748-B940-7C7A5E4B2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592"/>
              <a:ext cx="768" cy="528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altLang="en-US" sz="2900" b="0" i="0" u="none" strike="noStrike" kern="1200" cap="none" spc="0" normalizeH="0" baseline="0" noProof="0">
                <a:ln>
                  <a:noFill/>
                </a:ln>
                <a:solidFill>
                  <a:srgbClr val="8D7D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13356" name="Rectangle 31">
              <a:extLst>
                <a:ext uri="{FF2B5EF4-FFF2-40B4-BE49-F238E27FC236}">
                  <a16:creationId xmlns:a16="http://schemas.microsoft.com/office/drawing/2014/main" id="{1711DDF0-797D-684E-9A7B-F6F6E1146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1" y="2619"/>
              <a:ext cx="21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</a:p>
          </p:txBody>
        </p:sp>
      </p:grpSp>
      <p:grpSp>
        <p:nvGrpSpPr>
          <p:cNvPr id="4" name="Group 64">
            <a:extLst>
              <a:ext uri="{FF2B5EF4-FFF2-40B4-BE49-F238E27FC236}">
                <a16:creationId xmlns:a16="http://schemas.microsoft.com/office/drawing/2014/main" id="{CA0A8532-252C-E247-BBB9-4E2AF614C974}"/>
              </a:ext>
            </a:extLst>
          </p:cNvPr>
          <p:cNvGrpSpPr>
            <a:grpSpLocks/>
          </p:cNvGrpSpPr>
          <p:nvPr/>
        </p:nvGrpSpPr>
        <p:grpSpPr bwMode="auto">
          <a:xfrm>
            <a:off x="4200646" y="4636786"/>
            <a:ext cx="1143000" cy="838200"/>
            <a:chOff x="2160" y="2592"/>
            <a:chExt cx="720" cy="528"/>
          </a:xfrm>
        </p:grpSpPr>
        <p:sp>
          <p:nvSpPr>
            <p:cNvPr id="13353" name="AutoShape 4">
              <a:extLst>
                <a:ext uri="{FF2B5EF4-FFF2-40B4-BE49-F238E27FC236}">
                  <a16:creationId xmlns:a16="http://schemas.microsoft.com/office/drawing/2014/main" id="{07E810A1-5D1F-4647-B73D-D226044FC54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256" y="2496"/>
              <a:ext cx="528" cy="720"/>
            </a:xfrm>
            <a:prstGeom prst="rtTriangle">
              <a:avLst/>
            </a:prstGeom>
            <a:solidFill>
              <a:srgbClr val="8D7D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altLang="en-US" sz="2900" b="0" i="0" u="none" strike="noStrike" kern="1200" cap="none" spc="0" normalizeH="0" baseline="0" noProof="0">
                <a:ln>
                  <a:noFill/>
                </a:ln>
                <a:solidFill>
                  <a:srgbClr val="8D7D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13354" name="Rectangle 33">
              <a:extLst>
                <a:ext uri="{FF2B5EF4-FFF2-40B4-BE49-F238E27FC236}">
                  <a16:creationId xmlns:a16="http://schemas.microsoft.com/office/drawing/2014/main" id="{AB9476BA-4E73-EE41-9DC5-AD8E7DF81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5" y="2647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C</a:t>
              </a:r>
            </a:p>
          </p:txBody>
        </p:sp>
      </p:grpSp>
      <p:sp>
        <p:nvSpPr>
          <p:cNvPr id="100387" name="Rectangle 35">
            <a:extLst>
              <a:ext uri="{FF2B5EF4-FFF2-40B4-BE49-F238E27FC236}">
                <a16:creationId xmlns:a16="http://schemas.microsoft.com/office/drawing/2014/main" id="{510DB4B6-F2D4-4A49-AE15-C1D74FE0E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564" y="4724099"/>
            <a:ext cx="2055813" cy="527050"/>
          </a:xfrm>
          <a:prstGeom prst="rect">
            <a:avLst/>
          </a:prstGeom>
          <a:solidFill>
            <a:srgbClr val="CC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l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m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m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Consumers that can buy the good gain A</a:t>
            </a:r>
          </a:p>
        </p:txBody>
      </p:sp>
      <p:sp>
        <p:nvSpPr>
          <p:cNvPr id="100400" name="Line 48">
            <a:extLst>
              <a:ext uri="{FF2B5EF4-FFF2-40B4-BE49-F238E27FC236}">
                <a16:creationId xmlns:a16="http://schemas.microsoft.com/office/drawing/2014/main" id="{9C108363-E4C5-2847-9532-D28E603814D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00646" y="3531886"/>
            <a:ext cx="0" cy="1938338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322" name="Rectangle 2">
            <a:extLst>
              <a:ext uri="{FF2B5EF4-FFF2-40B4-BE49-F238E27FC236}">
                <a16:creationId xmlns:a16="http://schemas.microsoft.com/office/drawing/2014/main" id="{EBB7F44D-0457-954A-83A0-DF77E0561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2365" y="62611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l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m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m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altLang="en-US" sz="2900" b="0" i="0" u="none" strike="noStrike" kern="1200" cap="none" spc="0" normalizeH="0" baseline="0" noProof="0">
              <a:ln>
                <a:noFill/>
              </a:ln>
              <a:solidFill>
                <a:srgbClr val="8D7DFF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13323" name="Rectangle 3">
            <a:extLst>
              <a:ext uri="{FF2B5EF4-FFF2-40B4-BE49-F238E27FC236}">
                <a16:creationId xmlns:a16="http://schemas.microsoft.com/office/drawing/2014/main" id="{31AD01ED-7A33-B940-AF45-DDEEBF714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1881" y="6757686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l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m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m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altLang="en-US" sz="2900" b="0" i="0" u="none" strike="noStrike" kern="1200" cap="none" spc="0" normalizeH="0" baseline="0" noProof="0">
              <a:ln>
                <a:noFill/>
              </a:ln>
              <a:solidFill>
                <a:srgbClr val="8D7DFF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13324" name="Rectangle 59">
            <a:extLst>
              <a:ext uri="{FF2B5EF4-FFF2-40B4-BE49-F238E27FC236}">
                <a16:creationId xmlns:a16="http://schemas.microsoft.com/office/drawing/2014/main" id="{CC51BC49-F015-C543-91C7-EDF6087914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Price Control and Surplus Changes</a:t>
            </a:r>
          </a:p>
        </p:txBody>
      </p:sp>
      <p:sp>
        <p:nvSpPr>
          <p:cNvPr id="13325" name="Rectangle 8">
            <a:extLst>
              <a:ext uri="{FF2B5EF4-FFF2-40B4-BE49-F238E27FC236}">
                <a16:creationId xmlns:a16="http://schemas.microsoft.com/office/drawing/2014/main" id="{EBC95AD1-66AB-C64C-A28A-3FFDAACCC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5846" y="6757686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l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m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m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altLang="en-US" sz="2900" b="0" i="0" u="none" strike="noStrike" kern="1200" cap="none" spc="0" normalizeH="0" baseline="0" noProof="0">
              <a:ln>
                <a:noFill/>
              </a:ln>
              <a:solidFill>
                <a:srgbClr val="8D7DFF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13326" name="Line 9">
            <a:extLst>
              <a:ext uri="{FF2B5EF4-FFF2-40B4-BE49-F238E27FC236}">
                <a16:creationId xmlns:a16="http://schemas.microsoft.com/office/drawing/2014/main" id="{1CAFAF68-86EA-BD45-9393-79716D6E0DF4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1446" y="2238074"/>
            <a:ext cx="0" cy="42656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327" name="Line 10">
            <a:extLst>
              <a:ext uri="{FF2B5EF4-FFF2-40B4-BE49-F238E27FC236}">
                <a16:creationId xmlns:a16="http://schemas.microsoft.com/office/drawing/2014/main" id="{F0BD0BAF-817E-B84D-A00D-D67212AA724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5097" y="6494161"/>
            <a:ext cx="42767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328" name="Rectangle 11">
            <a:extLst>
              <a:ext uri="{FF2B5EF4-FFF2-40B4-BE49-F238E27FC236}">
                <a16:creationId xmlns:a16="http://schemas.microsoft.com/office/drawing/2014/main" id="{26671F1F-173D-4349-87C9-7E93FA415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5910" y="6382311"/>
            <a:ext cx="947376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l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m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m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Quantity</a:t>
            </a:r>
          </a:p>
        </p:txBody>
      </p:sp>
      <p:sp>
        <p:nvSpPr>
          <p:cNvPr id="13329" name="Rectangle 12">
            <a:extLst>
              <a:ext uri="{FF2B5EF4-FFF2-40B4-BE49-F238E27FC236}">
                <a16:creationId xmlns:a16="http://schemas.microsoft.com/office/drawing/2014/main" id="{F3D4212B-69C6-944E-9A0C-1C79F1C93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7046" y="2122187"/>
            <a:ext cx="649218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l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m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m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Price</a:t>
            </a:r>
          </a:p>
        </p:txBody>
      </p:sp>
      <p:grpSp>
        <p:nvGrpSpPr>
          <p:cNvPr id="5" name="Group 36">
            <a:extLst>
              <a:ext uri="{FF2B5EF4-FFF2-40B4-BE49-F238E27FC236}">
                <a16:creationId xmlns:a16="http://schemas.microsoft.com/office/drawing/2014/main" id="{B6C69160-7048-B74D-850C-2100A054BD30}"/>
              </a:ext>
            </a:extLst>
          </p:cNvPr>
          <p:cNvGrpSpPr>
            <a:grpSpLocks/>
          </p:cNvGrpSpPr>
          <p:nvPr/>
        </p:nvGrpSpPr>
        <p:grpSpPr bwMode="auto">
          <a:xfrm>
            <a:off x="3022721" y="2363487"/>
            <a:ext cx="4470400" cy="4075113"/>
            <a:chOff x="1409" y="1169"/>
            <a:chExt cx="2816" cy="2567"/>
          </a:xfrm>
        </p:grpSpPr>
        <p:sp>
          <p:nvSpPr>
            <p:cNvPr id="13349" name="Line 13">
              <a:extLst>
                <a:ext uri="{FF2B5EF4-FFF2-40B4-BE49-F238E27FC236}">
                  <a16:creationId xmlns:a16="http://schemas.microsoft.com/office/drawing/2014/main" id="{C833334C-45E4-1B4F-9828-33D894CEC4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09" y="1713"/>
              <a:ext cx="2559" cy="2023"/>
            </a:xfrm>
            <a:prstGeom prst="line">
              <a:avLst/>
            </a:prstGeom>
            <a:noFill/>
            <a:ln w="50800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13350" name="Rectangle 14">
              <a:extLst>
                <a:ext uri="{FF2B5EF4-FFF2-40B4-BE49-F238E27FC236}">
                  <a16:creationId xmlns:a16="http://schemas.microsoft.com/office/drawing/2014/main" id="{B85C0B40-6F80-9C44-B385-1D1858DEE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3" y="1515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S</a:t>
              </a:r>
            </a:p>
          </p:txBody>
        </p:sp>
        <p:sp>
          <p:nvSpPr>
            <p:cNvPr id="13351" name="Line 15">
              <a:extLst>
                <a:ext uri="{FF2B5EF4-FFF2-40B4-BE49-F238E27FC236}">
                  <a16:creationId xmlns:a16="http://schemas.microsoft.com/office/drawing/2014/main" id="{D548DB0C-FD23-C547-BBDB-40A4AE98F6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9" y="1169"/>
              <a:ext cx="2319" cy="2319"/>
            </a:xfrm>
            <a:prstGeom prst="line">
              <a:avLst/>
            </a:prstGeom>
            <a:noFill/>
            <a:ln w="50800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13352" name="Rectangle 16">
              <a:extLst>
                <a:ext uri="{FF2B5EF4-FFF2-40B4-BE49-F238E27FC236}">
                  <a16:creationId xmlns:a16="http://schemas.microsoft.com/office/drawing/2014/main" id="{24D59D45-CBCB-E74E-BBA5-7326F80610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3361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D</a:t>
              </a:r>
            </a:p>
          </p:txBody>
        </p:sp>
      </p:grpSp>
      <p:grpSp>
        <p:nvGrpSpPr>
          <p:cNvPr id="6" name="Group 38">
            <a:extLst>
              <a:ext uri="{FF2B5EF4-FFF2-40B4-BE49-F238E27FC236}">
                <a16:creationId xmlns:a16="http://schemas.microsoft.com/office/drawing/2014/main" id="{99A4C268-01C6-C044-919F-4875A4EDAA36}"/>
              </a:ext>
            </a:extLst>
          </p:cNvPr>
          <p:cNvGrpSpPr>
            <a:grpSpLocks/>
          </p:cNvGrpSpPr>
          <p:nvPr/>
        </p:nvGrpSpPr>
        <p:grpSpPr bwMode="auto">
          <a:xfrm>
            <a:off x="2525834" y="4485974"/>
            <a:ext cx="2962274" cy="2336800"/>
            <a:chOff x="1105" y="2497"/>
            <a:chExt cx="1866" cy="1472"/>
          </a:xfrm>
        </p:grpSpPr>
        <p:sp>
          <p:nvSpPr>
            <p:cNvPr id="13344" name="Rectangle 20">
              <a:extLst>
                <a:ext uri="{FF2B5EF4-FFF2-40B4-BE49-F238E27FC236}">
                  <a16:creationId xmlns:a16="http://schemas.microsoft.com/office/drawing/2014/main" id="{4894AC13-96BD-5F43-AEE2-A74D41245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" y="2497"/>
              <a:ext cx="26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P</a:t>
              </a:r>
              <a:r>
                <a:rPr kumimoji="0" lang="en-US" altLang="en-US" sz="1800" b="0" i="1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3345" name="Line 21">
              <a:extLst>
                <a:ext uri="{FF2B5EF4-FFF2-40B4-BE49-F238E27FC236}">
                  <a16:creationId xmlns:a16="http://schemas.microsoft.com/office/drawing/2014/main" id="{75D6C246-8391-544F-9901-5949BE29F8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1" y="2592"/>
              <a:ext cx="13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13346" name="Line 22">
              <a:extLst>
                <a:ext uri="{FF2B5EF4-FFF2-40B4-BE49-F238E27FC236}">
                  <a16:creationId xmlns:a16="http://schemas.microsoft.com/office/drawing/2014/main" id="{9070F6D5-CFAA-D34B-B88A-4A211FE6E8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601"/>
              <a:ext cx="0" cy="118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13347" name="Oval 23">
              <a:extLst>
                <a:ext uri="{FF2B5EF4-FFF2-40B4-BE49-F238E27FC236}">
                  <a16:creationId xmlns:a16="http://schemas.microsoft.com/office/drawing/2014/main" id="{F333D04F-8B86-6940-9030-7C2AD3C504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54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altLang="en-US" sz="2900" b="0" i="0" u="none" strike="noStrike" kern="1200" cap="none" spc="0" normalizeH="0" baseline="0" noProof="0">
                <a:ln>
                  <a:noFill/>
                </a:ln>
                <a:solidFill>
                  <a:srgbClr val="8D7D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13348" name="Rectangle 24">
              <a:extLst>
                <a:ext uri="{FF2B5EF4-FFF2-40B4-BE49-F238E27FC236}">
                  <a16:creationId xmlns:a16="http://schemas.microsoft.com/office/drawing/2014/main" id="{3B7DC2DD-58B6-AC43-A23C-CC091618C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9" y="3738"/>
              <a:ext cx="28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Q</a:t>
              </a:r>
              <a:r>
                <a:rPr kumimoji="0" lang="en-US" altLang="en-US" sz="1800" b="0" i="1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0</a:t>
              </a:r>
            </a:p>
          </p:txBody>
        </p:sp>
      </p:grpSp>
      <p:grpSp>
        <p:nvGrpSpPr>
          <p:cNvPr id="7" name="Group 63">
            <a:extLst>
              <a:ext uri="{FF2B5EF4-FFF2-40B4-BE49-F238E27FC236}">
                <a16:creationId xmlns:a16="http://schemas.microsoft.com/office/drawing/2014/main" id="{DB71A32D-E93D-6240-9D00-9156AB877DF5}"/>
              </a:ext>
            </a:extLst>
          </p:cNvPr>
          <p:cNvGrpSpPr>
            <a:grpSpLocks/>
          </p:cNvGrpSpPr>
          <p:nvPr/>
        </p:nvGrpSpPr>
        <p:grpSpPr bwMode="auto">
          <a:xfrm>
            <a:off x="2273421" y="5247974"/>
            <a:ext cx="4129088" cy="1574800"/>
            <a:chOff x="946" y="2977"/>
            <a:chExt cx="2601" cy="992"/>
          </a:xfrm>
        </p:grpSpPr>
        <p:sp>
          <p:nvSpPr>
            <p:cNvPr id="13336" name="Line 18">
              <a:extLst>
                <a:ext uri="{FF2B5EF4-FFF2-40B4-BE49-F238E27FC236}">
                  <a16:creationId xmlns:a16="http://schemas.microsoft.com/office/drawing/2014/main" id="{06F33064-B4F1-B54C-9E08-7EE87167D2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1" y="3120"/>
              <a:ext cx="190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13337" name="Rectangle 19">
              <a:extLst>
                <a:ext uri="{FF2B5EF4-FFF2-40B4-BE49-F238E27FC236}">
                  <a16:creationId xmlns:a16="http://schemas.microsoft.com/office/drawing/2014/main" id="{BBBB53EC-6E90-7943-8863-A6CA5CB231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6" y="2977"/>
              <a:ext cx="401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P</a:t>
              </a:r>
              <a:r>
                <a:rPr kumimoji="0" lang="en-US" altLang="en-US" sz="1800" b="0" i="1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max</a:t>
              </a:r>
            </a:p>
          </p:txBody>
        </p:sp>
        <p:sp>
          <p:nvSpPr>
            <p:cNvPr id="13338" name="Oval 25">
              <a:extLst>
                <a:ext uri="{FF2B5EF4-FFF2-40B4-BE49-F238E27FC236}">
                  <a16:creationId xmlns:a16="http://schemas.microsoft.com/office/drawing/2014/main" id="{364AA790-83ED-7640-B591-ED71B38EA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07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altLang="en-US" sz="2900" b="0" i="0" u="none" strike="noStrike" kern="1200" cap="none" spc="0" normalizeH="0" baseline="0" noProof="0">
                <a:ln>
                  <a:noFill/>
                </a:ln>
                <a:solidFill>
                  <a:srgbClr val="8D7D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13339" name="Oval 26">
              <a:extLst>
                <a:ext uri="{FF2B5EF4-FFF2-40B4-BE49-F238E27FC236}">
                  <a16:creationId xmlns:a16="http://schemas.microsoft.com/office/drawing/2014/main" id="{C99D79CE-D59A-8541-8DC2-2115928F9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307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altLang="en-US" sz="2900" b="0" i="0" u="none" strike="noStrike" kern="1200" cap="none" spc="0" normalizeH="0" baseline="0" noProof="0">
                <a:ln>
                  <a:noFill/>
                </a:ln>
                <a:solidFill>
                  <a:srgbClr val="8D7D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13340" name="Rectangle 27">
              <a:extLst>
                <a:ext uri="{FF2B5EF4-FFF2-40B4-BE49-F238E27FC236}">
                  <a16:creationId xmlns:a16="http://schemas.microsoft.com/office/drawing/2014/main" id="{88E84B59-DA85-5D48-891E-3DCB0F1EF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7" y="3738"/>
              <a:ext cx="28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Q</a:t>
              </a:r>
              <a:r>
                <a:rPr kumimoji="0" lang="en-US" altLang="en-US" sz="1800" b="0" i="1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3341" name="Rectangle 28">
              <a:extLst>
                <a:ext uri="{FF2B5EF4-FFF2-40B4-BE49-F238E27FC236}">
                  <a16:creationId xmlns:a16="http://schemas.microsoft.com/office/drawing/2014/main" id="{33425C63-EECA-DC42-A4E9-90B549C1DD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5" y="3738"/>
              <a:ext cx="28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Q</a:t>
              </a:r>
              <a:r>
                <a:rPr kumimoji="0" lang="en-US" altLang="en-US" sz="1800" b="0" i="1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3342" name="Line 29">
              <a:extLst>
                <a:ext uri="{FF2B5EF4-FFF2-40B4-BE49-F238E27FC236}">
                  <a16:creationId xmlns:a16="http://schemas.microsoft.com/office/drawing/2014/main" id="{DEF3EA3D-0750-7A4C-845D-4E260B717F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3096"/>
              <a:ext cx="0" cy="6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13343" name="Line 30">
              <a:extLst>
                <a:ext uri="{FF2B5EF4-FFF2-40B4-BE49-F238E27FC236}">
                  <a16:creationId xmlns:a16="http://schemas.microsoft.com/office/drawing/2014/main" id="{B4AA3177-8446-A644-8F38-553F8FF895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3129"/>
              <a:ext cx="0" cy="65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</p:grpSp>
      <p:sp>
        <p:nvSpPr>
          <p:cNvPr id="100410" name="Rectangle 58">
            <a:extLst>
              <a:ext uri="{FF2B5EF4-FFF2-40B4-BE49-F238E27FC236}">
                <a16:creationId xmlns:a16="http://schemas.microsoft.com/office/drawing/2014/main" id="{505C2CDF-FEDF-4245-A34C-17580CE5C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0040" y="3109536"/>
            <a:ext cx="2055813" cy="527050"/>
          </a:xfrm>
          <a:prstGeom prst="rect">
            <a:avLst/>
          </a:prstGeom>
          <a:solidFill>
            <a:srgbClr val="CC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l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m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m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Consumers that cannot buy, lose B</a:t>
            </a:r>
          </a:p>
        </p:txBody>
      </p:sp>
      <p:sp>
        <p:nvSpPr>
          <p:cNvPr id="100414" name="Rectangle 62">
            <a:extLst>
              <a:ext uri="{FF2B5EF4-FFF2-40B4-BE49-F238E27FC236}">
                <a16:creationId xmlns:a16="http://schemas.microsoft.com/office/drawing/2014/main" id="{25803229-1C2A-5A45-8BC4-BF81CD673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3059" y="5512624"/>
            <a:ext cx="2076450" cy="739775"/>
          </a:xfrm>
          <a:prstGeom prst="rect">
            <a:avLst/>
          </a:prstGeom>
          <a:solidFill>
            <a:srgbClr val="CC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l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m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m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Triangles B and C are losses to society – dead weight loss</a:t>
            </a:r>
          </a:p>
        </p:txBody>
      </p:sp>
      <p:sp>
        <p:nvSpPr>
          <p:cNvPr id="47" name="Slide Number Placeholder 7">
            <a:extLst>
              <a:ext uri="{FF2B5EF4-FFF2-40B4-BE49-F238E27FC236}">
                <a16:creationId xmlns:a16="http://schemas.microsoft.com/office/drawing/2014/main" id="{AC1907F1-AD5E-B745-AC56-B4B39E530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</p:spPr>
        <p:txBody>
          <a:bodyPr/>
          <a:lstStyle/>
          <a:p>
            <a:fld id="{F128DC48-024A-A743-A6DF-E12A487B730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417820"/>
      </p:ext>
    </p:extLst>
  </p:cSld>
  <p:clrMapOvr>
    <a:masterClrMapping/>
  </p:clrMapOvr>
  <p:transition spd="med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00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00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100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6" dur="500"/>
                                        <p:tgtEl>
                                          <p:spTgt spid="100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69" grpId="0" animBg="1" autoUpdateAnimBg="0"/>
      <p:bldP spid="100387" grpId="0" animBg="1" autoUpdateAnimBg="0"/>
      <p:bldP spid="100410" grpId="0" animBg="1" autoUpdateAnimBg="0"/>
      <p:bldP spid="100414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12">
            <a:extLst>
              <a:ext uri="{FF2B5EF4-FFF2-40B4-BE49-F238E27FC236}">
                <a16:creationId xmlns:a16="http://schemas.microsoft.com/office/drawing/2014/main" id="{113E0C11-1CBB-4F49-8B60-3E371AF273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Price Controls and Welfare Effects</a:t>
            </a:r>
          </a:p>
        </p:txBody>
      </p:sp>
      <p:sp>
        <p:nvSpPr>
          <p:cNvPr id="102413" name="Rectangle 13">
            <a:extLst>
              <a:ext uri="{FF2B5EF4-FFF2-40B4-BE49-F238E27FC236}">
                <a16:creationId xmlns:a16="http://schemas.microsoft.com/office/drawing/2014/main" id="{10BA98DA-4DEA-724A-BE2C-427F180185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total loss is equal to area B + C.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800"/>
          </a:p>
          <a:p>
            <a:pPr eaLnBrk="1" hangingPunct="1"/>
            <a:r>
              <a:rPr lang="en-US" altLang="en-US"/>
              <a:t>The </a:t>
            </a:r>
            <a:r>
              <a:rPr lang="en-US" altLang="en-US">
                <a:solidFill>
                  <a:srgbClr val="8D7DFF"/>
                </a:solidFill>
              </a:rPr>
              <a:t>deadweight loss</a:t>
            </a:r>
            <a:r>
              <a:rPr lang="en-US" altLang="en-US"/>
              <a:t> is the inefficiency of the price controls – the total loss in surplus (consumer plus producer)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800"/>
          </a:p>
          <a:p>
            <a:pPr eaLnBrk="1" hangingPunct="1"/>
            <a:r>
              <a:rPr lang="en-US" altLang="en-US"/>
              <a:t>If demand is sufficiently inelastic, losses to consumers may be fairly large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en-US" sz="800"/>
          </a:p>
          <a:p>
            <a:pPr lvl="1" eaLnBrk="1" hangingPunct="1"/>
            <a:r>
              <a:rPr lang="en-US" altLang="en-US"/>
              <a:t>This has greater effects in political decisions</a:t>
            </a:r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9797835E-D6D1-914E-BE89-9ADE0599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</p:spPr>
        <p:txBody>
          <a:bodyPr/>
          <a:lstStyle/>
          <a:p>
            <a:fld id="{F128DC48-024A-A743-A6DF-E12A487B730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407780"/>
      </p:ext>
    </p:extLst>
  </p:cSld>
  <p:clrMapOvr>
    <a:masterClrMapping/>
  </p:clrMapOvr>
  <p:transition spd="med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4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13" grpId="0" build="p" bldLvl="2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id="{ABA538C6-AB0E-C042-8188-3DA7FDC940EE}"/>
              </a:ext>
            </a:extLst>
          </p:cNvPr>
          <p:cNvGrpSpPr>
            <a:grpSpLocks/>
          </p:cNvGrpSpPr>
          <p:nvPr/>
        </p:nvGrpSpPr>
        <p:grpSpPr bwMode="auto">
          <a:xfrm>
            <a:off x="2685333" y="3395241"/>
            <a:ext cx="1066800" cy="1066800"/>
            <a:chOff x="2160" y="1920"/>
            <a:chExt cx="672" cy="672"/>
          </a:xfrm>
        </p:grpSpPr>
        <p:sp>
          <p:nvSpPr>
            <p:cNvPr id="19497" name="AutoShape 4">
              <a:extLst>
                <a:ext uri="{FF2B5EF4-FFF2-40B4-BE49-F238E27FC236}">
                  <a16:creationId xmlns:a16="http://schemas.microsoft.com/office/drawing/2014/main" id="{D7047F50-549D-DF48-8D44-260280381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920"/>
              <a:ext cx="672" cy="672"/>
            </a:xfrm>
            <a:prstGeom prst="rtTriangle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altLang="en-US" sz="2900" b="0" i="0" u="none" strike="noStrike" kern="1200" cap="none" spc="0" normalizeH="0" baseline="0" noProof="0">
                <a:ln>
                  <a:noFill/>
                </a:ln>
                <a:solidFill>
                  <a:srgbClr val="8D7D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19498" name="Rectangle 5">
              <a:extLst>
                <a:ext uri="{FF2B5EF4-FFF2-40B4-BE49-F238E27FC236}">
                  <a16:creationId xmlns:a16="http://schemas.microsoft.com/office/drawing/2014/main" id="{7DA43DEA-CCEE-9B4E-9727-92200669B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2209"/>
              <a:ext cx="21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3" name="Group 6">
            <a:extLst>
              <a:ext uri="{FF2B5EF4-FFF2-40B4-BE49-F238E27FC236}">
                <a16:creationId xmlns:a16="http://schemas.microsoft.com/office/drawing/2014/main" id="{B50D3CC8-5BB2-C44C-BBBE-7F4F372837EB}"/>
              </a:ext>
            </a:extLst>
          </p:cNvPr>
          <p:cNvGrpSpPr>
            <a:grpSpLocks/>
          </p:cNvGrpSpPr>
          <p:nvPr/>
        </p:nvGrpSpPr>
        <p:grpSpPr bwMode="auto">
          <a:xfrm>
            <a:off x="1451847" y="3419055"/>
            <a:ext cx="1247775" cy="1023937"/>
            <a:chOff x="1392" y="2592"/>
            <a:chExt cx="768" cy="528"/>
          </a:xfrm>
        </p:grpSpPr>
        <p:sp>
          <p:nvSpPr>
            <p:cNvPr id="19495" name="Rectangle 7">
              <a:extLst>
                <a:ext uri="{FF2B5EF4-FFF2-40B4-BE49-F238E27FC236}">
                  <a16:creationId xmlns:a16="http://schemas.microsoft.com/office/drawing/2014/main" id="{E0705E16-D3DA-0048-B0CF-787FFEB8D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592"/>
              <a:ext cx="768" cy="528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altLang="en-US" sz="2900" b="0" i="0" u="none" strike="noStrike" kern="1200" cap="none" spc="0" normalizeH="0" baseline="0" noProof="0">
                <a:ln>
                  <a:noFill/>
                </a:ln>
                <a:solidFill>
                  <a:srgbClr val="8D7D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19496" name="Rectangle 8">
              <a:extLst>
                <a:ext uri="{FF2B5EF4-FFF2-40B4-BE49-F238E27FC236}">
                  <a16:creationId xmlns:a16="http://schemas.microsoft.com/office/drawing/2014/main" id="{E882ADD3-7F41-BC4E-AEFD-E7B259992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1" y="2619"/>
              <a:ext cx="213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</a:p>
          </p:txBody>
        </p:sp>
      </p:grpSp>
      <p:grpSp>
        <p:nvGrpSpPr>
          <p:cNvPr id="4" name="Group 9">
            <a:extLst>
              <a:ext uri="{FF2B5EF4-FFF2-40B4-BE49-F238E27FC236}">
                <a16:creationId xmlns:a16="http://schemas.microsoft.com/office/drawing/2014/main" id="{61D6D913-1EFE-FC45-A01D-ED4ED4903868}"/>
              </a:ext>
            </a:extLst>
          </p:cNvPr>
          <p:cNvGrpSpPr>
            <a:grpSpLocks/>
          </p:cNvGrpSpPr>
          <p:nvPr/>
        </p:nvGrpSpPr>
        <p:grpSpPr bwMode="auto">
          <a:xfrm>
            <a:off x="2685333" y="4462041"/>
            <a:ext cx="1143000" cy="838200"/>
            <a:chOff x="2160" y="2592"/>
            <a:chExt cx="720" cy="528"/>
          </a:xfrm>
        </p:grpSpPr>
        <p:sp>
          <p:nvSpPr>
            <p:cNvPr id="19493" name="AutoShape 10">
              <a:extLst>
                <a:ext uri="{FF2B5EF4-FFF2-40B4-BE49-F238E27FC236}">
                  <a16:creationId xmlns:a16="http://schemas.microsoft.com/office/drawing/2014/main" id="{EB479BFE-7D70-0C4D-AFCA-6FBF91C9029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256" y="2496"/>
              <a:ext cx="528" cy="720"/>
            </a:xfrm>
            <a:prstGeom prst="rtTriangle">
              <a:avLst/>
            </a:prstGeom>
            <a:solidFill>
              <a:srgbClr val="8D7D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altLang="en-US" sz="2900" b="0" i="0" u="none" strike="noStrike" kern="1200" cap="none" spc="0" normalizeH="0" baseline="0" noProof="0">
                <a:ln>
                  <a:noFill/>
                </a:ln>
                <a:solidFill>
                  <a:srgbClr val="8D7D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19494" name="Rectangle 11">
              <a:extLst>
                <a:ext uri="{FF2B5EF4-FFF2-40B4-BE49-F238E27FC236}">
                  <a16:creationId xmlns:a16="http://schemas.microsoft.com/office/drawing/2014/main" id="{BE299313-4273-C94D-8113-C746A3435C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5" y="2647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C</a:t>
              </a:r>
            </a:p>
          </p:txBody>
        </p:sp>
      </p:grpSp>
      <p:sp>
        <p:nvSpPr>
          <p:cNvPr id="19463" name="Rectangle 15">
            <a:extLst>
              <a:ext uri="{FF2B5EF4-FFF2-40B4-BE49-F238E27FC236}">
                <a16:creationId xmlns:a16="http://schemas.microsoft.com/office/drawing/2014/main" id="{9F120B51-C693-D847-8BBD-511DDC82F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2933" y="6595641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l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m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m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altLang="en-US" sz="2900" b="0" i="0" u="none" strike="noStrike" kern="1200" cap="none" spc="0" normalizeH="0" baseline="0" noProof="0">
              <a:ln>
                <a:noFill/>
              </a:ln>
              <a:solidFill>
                <a:srgbClr val="8D7DFF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19464" name="Rectangle 16">
            <a:extLst>
              <a:ext uri="{FF2B5EF4-FFF2-40B4-BE49-F238E27FC236}">
                <a16:creationId xmlns:a16="http://schemas.microsoft.com/office/drawing/2014/main" id="{438FBA21-D9B7-FC47-AC0D-9FCD554494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Price Control and Surplus Changes</a:t>
            </a:r>
          </a:p>
        </p:txBody>
      </p:sp>
      <p:sp>
        <p:nvSpPr>
          <p:cNvPr id="19465" name="Line 18">
            <a:extLst>
              <a:ext uri="{FF2B5EF4-FFF2-40B4-BE49-F238E27FC236}">
                <a16:creationId xmlns:a16="http://schemas.microsoft.com/office/drawing/2014/main" id="{06618412-22FA-EC41-9632-64589FE5D40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6133" y="2063329"/>
            <a:ext cx="0" cy="42656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9466" name="Line 19">
            <a:extLst>
              <a:ext uri="{FF2B5EF4-FFF2-40B4-BE49-F238E27FC236}">
                <a16:creationId xmlns:a16="http://schemas.microsoft.com/office/drawing/2014/main" id="{FE7FDFD0-4E9E-F24A-827A-1599C8202006}"/>
              </a:ext>
            </a:extLst>
          </p:cNvPr>
          <p:cNvSpPr>
            <a:spLocks noChangeShapeType="1"/>
          </p:cNvSpPr>
          <p:nvPr/>
        </p:nvSpPr>
        <p:spPr bwMode="auto">
          <a:xfrm>
            <a:off x="1459784" y="6319416"/>
            <a:ext cx="42767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9467" name="Rectangle 20">
            <a:extLst>
              <a:ext uri="{FF2B5EF4-FFF2-40B4-BE49-F238E27FC236}">
                <a16:creationId xmlns:a16="http://schemas.microsoft.com/office/drawing/2014/main" id="{FF676F2A-63C4-0046-B239-1C8852A12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0483" y="6216230"/>
            <a:ext cx="947376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l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m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m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Quantity</a:t>
            </a:r>
          </a:p>
        </p:txBody>
      </p:sp>
      <p:sp>
        <p:nvSpPr>
          <p:cNvPr id="19468" name="Rectangle 21">
            <a:extLst>
              <a:ext uri="{FF2B5EF4-FFF2-40B4-BE49-F238E27FC236}">
                <a16:creationId xmlns:a16="http://schemas.microsoft.com/office/drawing/2014/main" id="{D7062E7C-2876-394B-AE41-AC466DA4F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321" y="2090317"/>
            <a:ext cx="649218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l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m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m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Price</a:t>
            </a:r>
          </a:p>
        </p:txBody>
      </p:sp>
      <p:grpSp>
        <p:nvGrpSpPr>
          <p:cNvPr id="5" name="Group 22">
            <a:extLst>
              <a:ext uri="{FF2B5EF4-FFF2-40B4-BE49-F238E27FC236}">
                <a16:creationId xmlns:a16="http://schemas.microsoft.com/office/drawing/2014/main" id="{BC3AB0BD-D0F5-1442-9415-E2FD33F09662}"/>
              </a:ext>
            </a:extLst>
          </p:cNvPr>
          <p:cNvGrpSpPr>
            <a:grpSpLocks/>
          </p:cNvGrpSpPr>
          <p:nvPr/>
        </p:nvGrpSpPr>
        <p:grpSpPr bwMode="auto">
          <a:xfrm>
            <a:off x="1507408" y="2188742"/>
            <a:ext cx="4470400" cy="4075113"/>
            <a:chOff x="1409" y="1169"/>
            <a:chExt cx="2816" cy="2567"/>
          </a:xfrm>
        </p:grpSpPr>
        <p:sp>
          <p:nvSpPr>
            <p:cNvPr id="19489" name="Line 23">
              <a:extLst>
                <a:ext uri="{FF2B5EF4-FFF2-40B4-BE49-F238E27FC236}">
                  <a16:creationId xmlns:a16="http://schemas.microsoft.com/office/drawing/2014/main" id="{37BD9F6D-7C7D-4942-9267-F71FAEE197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09" y="1713"/>
              <a:ext cx="2559" cy="2023"/>
            </a:xfrm>
            <a:prstGeom prst="line">
              <a:avLst/>
            </a:prstGeom>
            <a:noFill/>
            <a:ln w="50800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19490" name="Rectangle 24">
              <a:extLst>
                <a:ext uri="{FF2B5EF4-FFF2-40B4-BE49-F238E27FC236}">
                  <a16:creationId xmlns:a16="http://schemas.microsoft.com/office/drawing/2014/main" id="{9E71E0BD-B6AD-7440-920C-8CD16FEDA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3" y="1515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S</a:t>
              </a:r>
            </a:p>
          </p:txBody>
        </p:sp>
        <p:sp>
          <p:nvSpPr>
            <p:cNvPr id="19491" name="Line 25">
              <a:extLst>
                <a:ext uri="{FF2B5EF4-FFF2-40B4-BE49-F238E27FC236}">
                  <a16:creationId xmlns:a16="http://schemas.microsoft.com/office/drawing/2014/main" id="{E2684247-5235-EB4D-979D-9FD41CB8D1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9" y="1169"/>
              <a:ext cx="2319" cy="2319"/>
            </a:xfrm>
            <a:prstGeom prst="line">
              <a:avLst/>
            </a:prstGeom>
            <a:noFill/>
            <a:ln w="50800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19492" name="Rectangle 26">
              <a:extLst>
                <a:ext uri="{FF2B5EF4-FFF2-40B4-BE49-F238E27FC236}">
                  <a16:creationId xmlns:a16="http://schemas.microsoft.com/office/drawing/2014/main" id="{466E4CB1-517C-A14E-B4C7-26F1BEF26C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3361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D</a:t>
              </a:r>
            </a:p>
          </p:txBody>
        </p:sp>
      </p:grpSp>
      <p:grpSp>
        <p:nvGrpSpPr>
          <p:cNvPr id="6" name="Group 27">
            <a:extLst>
              <a:ext uri="{FF2B5EF4-FFF2-40B4-BE49-F238E27FC236}">
                <a16:creationId xmlns:a16="http://schemas.microsoft.com/office/drawing/2014/main" id="{3B3D855F-CD54-E743-AB30-DA5C9D6E3A3F}"/>
              </a:ext>
            </a:extLst>
          </p:cNvPr>
          <p:cNvGrpSpPr>
            <a:grpSpLocks/>
          </p:cNvGrpSpPr>
          <p:nvPr/>
        </p:nvGrpSpPr>
        <p:grpSpPr bwMode="auto">
          <a:xfrm>
            <a:off x="1010521" y="4311229"/>
            <a:ext cx="2962274" cy="2336800"/>
            <a:chOff x="1105" y="2497"/>
            <a:chExt cx="1866" cy="1472"/>
          </a:xfrm>
        </p:grpSpPr>
        <p:sp>
          <p:nvSpPr>
            <p:cNvPr id="19484" name="Rectangle 28">
              <a:extLst>
                <a:ext uri="{FF2B5EF4-FFF2-40B4-BE49-F238E27FC236}">
                  <a16:creationId xmlns:a16="http://schemas.microsoft.com/office/drawing/2014/main" id="{B8708845-D5C3-2F42-89C1-BE185B96E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" y="2497"/>
              <a:ext cx="26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P</a:t>
              </a:r>
              <a:r>
                <a:rPr kumimoji="0" lang="en-US" altLang="en-US" sz="1800" b="0" i="1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9485" name="Line 29">
              <a:extLst>
                <a:ext uri="{FF2B5EF4-FFF2-40B4-BE49-F238E27FC236}">
                  <a16:creationId xmlns:a16="http://schemas.microsoft.com/office/drawing/2014/main" id="{AE8E91BA-9C1E-4240-B22D-9FD68B75C3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1" y="2592"/>
              <a:ext cx="13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19486" name="Line 30">
              <a:extLst>
                <a:ext uri="{FF2B5EF4-FFF2-40B4-BE49-F238E27FC236}">
                  <a16:creationId xmlns:a16="http://schemas.microsoft.com/office/drawing/2014/main" id="{1DCEFD68-B4D9-3D4D-839A-6EFFCF9400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601"/>
              <a:ext cx="0" cy="118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19487" name="Oval 31">
              <a:extLst>
                <a:ext uri="{FF2B5EF4-FFF2-40B4-BE49-F238E27FC236}">
                  <a16:creationId xmlns:a16="http://schemas.microsoft.com/office/drawing/2014/main" id="{E1BF2A04-8F9C-2046-AE99-4B6F33D2A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54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altLang="en-US" sz="2900" b="0" i="0" u="none" strike="noStrike" kern="1200" cap="none" spc="0" normalizeH="0" baseline="0" noProof="0">
                <a:ln>
                  <a:noFill/>
                </a:ln>
                <a:solidFill>
                  <a:srgbClr val="8D7D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19488" name="Rectangle 32">
              <a:extLst>
                <a:ext uri="{FF2B5EF4-FFF2-40B4-BE49-F238E27FC236}">
                  <a16:creationId xmlns:a16="http://schemas.microsoft.com/office/drawing/2014/main" id="{EFAFCCA6-A0B5-FA46-AB0F-F6924B594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9" y="3738"/>
              <a:ext cx="28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Q</a:t>
              </a:r>
              <a:r>
                <a:rPr kumimoji="0" lang="en-US" altLang="en-US" sz="1800" b="0" i="1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0</a:t>
              </a:r>
            </a:p>
          </p:txBody>
        </p:sp>
      </p:grpSp>
      <p:grpSp>
        <p:nvGrpSpPr>
          <p:cNvPr id="7" name="Group 46">
            <a:extLst>
              <a:ext uri="{FF2B5EF4-FFF2-40B4-BE49-F238E27FC236}">
                <a16:creationId xmlns:a16="http://schemas.microsoft.com/office/drawing/2014/main" id="{A3390234-FE57-0C4E-BCF6-21A9A5AE784B}"/>
              </a:ext>
            </a:extLst>
          </p:cNvPr>
          <p:cNvGrpSpPr>
            <a:grpSpLocks/>
          </p:cNvGrpSpPr>
          <p:nvPr/>
        </p:nvGrpSpPr>
        <p:grpSpPr bwMode="auto">
          <a:xfrm>
            <a:off x="772396" y="3201566"/>
            <a:ext cx="4379912" cy="363538"/>
            <a:chOff x="955" y="1798"/>
            <a:chExt cx="2759" cy="229"/>
          </a:xfrm>
        </p:grpSpPr>
        <p:sp>
          <p:nvSpPr>
            <p:cNvPr id="19480" name="Line 34">
              <a:extLst>
                <a:ext uri="{FF2B5EF4-FFF2-40B4-BE49-F238E27FC236}">
                  <a16:creationId xmlns:a16="http://schemas.microsoft.com/office/drawing/2014/main" id="{4290ED5E-2B72-5E4B-8B31-40A4C8A0EF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0" y="1941"/>
              <a:ext cx="222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19481" name="Rectangle 35">
              <a:extLst>
                <a:ext uri="{FF2B5EF4-FFF2-40B4-BE49-F238E27FC236}">
                  <a16:creationId xmlns:a16="http://schemas.microsoft.com/office/drawing/2014/main" id="{4927A7B4-33F4-EA4D-9628-9B3B01F7FC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" y="1798"/>
              <a:ext cx="381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P</a:t>
              </a:r>
              <a:r>
                <a:rPr kumimoji="0" lang="en-US" altLang="en-US" sz="1800" b="0" i="1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min</a:t>
              </a:r>
            </a:p>
          </p:txBody>
        </p:sp>
        <p:sp>
          <p:nvSpPr>
            <p:cNvPr id="19482" name="Oval 36">
              <a:extLst>
                <a:ext uri="{FF2B5EF4-FFF2-40B4-BE49-F238E27FC236}">
                  <a16:creationId xmlns:a16="http://schemas.microsoft.com/office/drawing/2014/main" id="{8D319F2D-9F25-9148-A2D1-E668EA798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1" y="1893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altLang="en-US" sz="2900" b="0" i="0" u="none" strike="noStrike" kern="1200" cap="none" spc="0" normalizeH="0" baseline="0" noProof="0">
                <a:ln>
                  <a:noFill/>
                </a:ln>
                <a:solidFill>
                  <a:srgbClr val="8D7D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19483" name="Oval 37">
              <a:extLst>
                <a:ext uri="{FF2B5EF4-FFF2-40B4-BE49-F238E27FC236}">
                  <a16:creationId xmlns:a16="http://schemas.microsoft.com/office/drawing/2014/main" id="{F662E6F5-057F-124F-A909-79747173C1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8" y="1893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altLang="en-US" sz="2900" b="0" i="0" u="none" strike="noStrike" kern="1200" cap="none" spc="0" normalizeH="0" baseline="0" noProof="0">
                <a:ln>
                  <a:noFill/>
                </a:ln>
                <a:solidFill>
                  <a:srgbClr val="8D7D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8" name="Group 47">
            <a:extLst>
              <a:ext uri="{FF2B5EF4-FFF2-40B4-BE49-F238E27FC236}">
                <a16:creationId xmlns:a16="http://schemas.microsoft.com/office/drawing/2014/main" id="{51707A09-DEDB-6948-A06F-979DACC7CE13}"/>
              </a:ext>
            </a:extLst>
          </p:cNvPr>
          <p:cNvGrpSpPr>
            <a:grpSpLocks/>
          </p:cNvGrpSpPr>
          <p:nvPr/>
        </p:nvGrpSpPr>
        <p:grpSpPr bwMode="auto">
          <a:xfrm>
            <a:off x="2458317" y="3357142"/>
            <a:ext cx="447674" cy="3305175"/>
            <a:chOff x="2017" y="1896"/>
            <a:chExt cx="282" cy="2082"/>
          </a:xfrm>
        </p:grpSpPr>
        <p:sp>
          <p:nvSpPr>
            <p:cNvPr id="19478" name="Line 13">
              <a:extLst>
                <a:ext uri="{FF2B5EF4-FFF2-40B4-BE49-F238E27FC236}">
                  <a16:creationId xmlns:a16="http://schemas.microsoft.com/office/drawing/2014/main" id="{B94934C0-8BA6-8948-A9E7-E42EA455CA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1896"/>
              <a:ext cx="0" cy="18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19479" name="Rectangle 38">
              <a:extLst>
                <a:ext uri="{FF2B5EF4-FFF2-40B4-BE49-F238E27FC236}">
                  <a16:creationId xmlns:a16="http://schemas.microsoft.com/office/drawing/2014/main" id="{C232F3DF-A085-904D-BA05-F9B4F4A9D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7" y="3747"/>
              <a:ext cx="28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Q</a:t>
              </a:r>
              <a:r>
                <a:rPr kumimoji="0" lang="en-US" altLang="en-US" sz="1800" b="0" i="1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9" name="Group 48">
            <a:extLst>
              <a:ext uri="{FF2B5EF4-FFF2-40B4-BE49-F238E27FC236}">
                <a16:creationId xmlns:a16="http://schemas.microsoft.com/office/drawing/2014/main" id="{C1C6CE4A-98B0-5A46-9315-FD34BBD931E2}"/>
              </a:ext>
            </a:extLst>
          </p:cNvPr>
          <p:cNvGrpSpPr>
            <a:grpSpLocks/>
          </p:cNvGrpSpPr>
          <p:nvPr/>
        </p:nvGrpSpPr>
        <p:grpSpPr bwMode="auto">
          <a:xfrm>
            <a:off x="4853864" y="3428580"/>
            <a:ext cx="447676" cy="3233737"/>
            <a:chOff x="3526" y="1941"/>
            <a:chExt cx="282" cy="2037"/>
          </a:xfrm>
        </p:grpSpPr>
        <p:sp>
          <p:nvSpPr>
            <p:cNvPr id="19476" name="Rectangle 39">
              <a:extLst>
                <a:ext uri="{FF2B5EF4-FFF2-40B4-BE49-F238E27FC236}">
                  <a16:creationId xmlns:a16="http://schemas.microsoft.com/office/drawing/2014/main" id="{339E61FA-D5AE-B44B-A061-DE6A1C4E4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6" y="3747"/>
              <a:ext cx="28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Q</a:t>
              </a:r>
              <a:r>
                <a:rPr kumimoji="0" lang="en-US" altLang="en-US" sz="1800" b="0" i="1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9477" name="Line 41">
              <a:extLst>
                <a:ext uri="{FF2B5EF4-FFF2-40B4-BE49-F238E27FC236}">
                  <a16:creationId xmlns:a16="http://schemas.microsoft.com/office/drawing/2014/main" id="{188CF3F5-FDF7-0643-BBFB-ACB6225AEF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6" y="1941"/>
              <a:ext cx="27" cy="18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</p:grpSp>
      <p:sp>
        <p:nvSpPr>
          <p:cNvPr id="373804" name="Rectangle 44">
            <a:extLst>
              <a:ext uri="{FF2B5EF4-FFF2-40B4-BE49-F238E27FC236}">
                <a16:creationId xmlns:a16="http://schemas.microsoft.com/office/drawing/2014/main" id="{34103C8E-656F-7840-BBCA-F5E42B3B5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5384" y="3625429"/>
            <a:ext cx="2392363" cy="1320874"/>
          </a:xfrm>
          <a:prstGeom prst="rect">
            <a:avLst/>
          </a:prstGeom>
          <a:solidFill>
            <a:srgbClr val="CC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l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m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m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When price is regulated to be no lower than </a:t>
            </a:r>
            <a:r>
              <a:rPr kumimoji="0" lang="en-US" altLang="en-US" sz="16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</a:t>
            </a:r>
            <a:r>
              <a:rPr kumimoji="0" lang="en-US" altLang="en-US" sz="1600" b="0" i="1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min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 the deadweight loss given by triangles </a:t>
            </a:r>
            <a:r>
              <a:rPr kumimoji="0" lang="en-US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and </a:t>
            </a:r>
            <a:r>
              <a:rPr kumimoji="0" lang="en-US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 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results.</a:t>
            </a:r>
          </a:p>
        </p:txBody>
      </p:sp>
      <p:sp>
        <p:nvSpPr>
          <p:cNvPr id="43" name="Slide Number Placeholder 7">
            <a:extLst>
              <a:ext uri="{FF2B5EF4-FFF2-40B4-BE49-F238E27FC236}">
                <a16:creationId xmlns:a16="http://schemas.microsoft.com/office/drawing/2014/main" id="{9EC96653-6992-3A4E-A17A-34D505410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</p:spPr>
        <p:txBody>
          <a:bodyPr/>
          <a:lstStyle/>
          <a:p>
            <a:fld id="{F128DC48-024A-A743-A6DF-E12A487B730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632804"/>
      </p:ext>
    </p:extLst>
  </p:cSld>
  <p:clrMapOvr>
    <a:masterClrMapping/>
  </p:clrMapOvr>
  <p:transition spd="med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7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804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>
            <a:extLst>
              <a:ext uri="{FF2B5EF4-FFF2-40B4-BE49-F238E27FC236}">
                <a16:creationId xmlns:a16="http://schemas.microsoft.com/office/drawing/2014/main" id="{971F46C3-3056-6C4A-8C6F-457195D0AE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Efficiency of a Competitive Market</a:t>
            </a:r>
          </a:p>
        </p:txBody>
      </p:sp>
      <p:sp>
        <p:nvSpPr>
          <p:cNvPr id="375811" name="Rectangle 3">
            <a:extLst>
              <a:ext uri="{FF2B5EF4-FFF2-40B4-BE49-F238E27FC236}">
                <a16:creationId xmlns:a16="http://schemas.microsoft.com/office/drawing/2014/main" id="{266D0299-D6A8-9349-B547-B60D95CA29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Deadweight loss triangles, B and C, give a good estimate of efficiency cost of policies that force price above or below market clearing price.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Measuring effects of government price controls on the economy can be estimated by measuring these two triangles</a:t>
            </a:r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B44478DE-75CC-5F4A-9DB1-A621C4FD0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</p:spPr>
        <p:txBody>
          <a:bodyPr/>
          <a:lstStyle/>
          <a:p>
            <a:fld id="{F128DC48-024A-A743-A6DF-E12A487B730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139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5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5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1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>
            <a:extLst>
              <a:ext uri="{FF2B5EF4-FFF2-40B4-BE49-F238E27FC236}">
                <a16:creationId xmlns:a16="http://schemas.microsoft.com/office/drawing/2014/main" id="{42620C58-336F-A84B-BA8C-809884BAF1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Consumer Surplus</a:t>
            </a:r>
          </a:p>
        </p:txBody>
      </p:sp>
      <p:sp>
        <p:nvSpPr>
          <p:cNvPr id="584707" name="Rectangle 3">
            <a:extLst>
              <a:ext uri="{FF2B5EF4-FFF2-40B4-BE49-F238E27FC236}">
                <a16:creationId xmlns:a16="http://schemas.microsoft.com/office/drawing/2014/main" id="{3F222D5B-82FE-D447-B8E9-C14B86126F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Consumers buy goods because it makes them better off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Consumer Surplus measures how much better off they are</a:t>
            </a:r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7CD842E0-931A-0D45-832D-988A9F130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</p:spPr>
        <p:txBody>
          <a:bodyPr/>
          <a:lstStyle/>
          <a:p>
            <a:fld id="{F128DC48-024A-A743-A6DF-E12A487B730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96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70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4">
            <a:extLst>
              <a:ext uri="{FF2B5EF4-FFF2-40B4-BE49-F238E27FC236}">
                <a16:creationId xmlns:a16="http://schemas.microsoft.com/office/drawing/2014/main" id="{FFF9B915-DD74-4F42-A4DB-2799FF0B69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Consumer Surplus</a:t>
            </a:r>
          </a:p>
        </p:txBody>
      </p:sp>
      <p:sp>
        <p:nvSpPr>
          <p:cNvPr id="225285" name="Rectangle 5">
            <a:extLst>
              <a:ext uri="{FF2B5EF4-FFF2-40B4-BE49-F238E27FC236}">
                <a16:creationId xmlns:a16="http://schemas.microsoft.com/office/drawing/2014/main" id="{52324E52-727B-DE44-AA65-F3B0E38160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solidFill>
                  <a:srgbClr val="8D7DFF"/>
                </a:solidFill>
              </a:rPr>
              <a:t>Consumer Surplus</a:t>
            </a:r>
            <a:r>
              <a:rPr lang="en-US" altLang="en-US"/>
              <a:t> 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The difference between the </a:t>
            </a:r>
            <a:r>
              <a:rPr lang="en-US" altLang="en-US" b="1"/>
              <a:t>maximum</a:t>
            </a:r>
            <a:r>
              <a:rPr lang="en-US" altLang="en-US"/>
              <a:t> amount a consumer is </a:t>
            </a:r>
            <a:r>
              <a:rPr lang="en-US" altLang="en-US" b="1"/>
              <a:t>willing to pay </a:t>
            </a:r>
            <a:r>
              <a:rPr lang="en-US" altLang="en-US"/>
              <a:t>for a good and </a:t>
            </a:r>
            <a:r>
              <a:rPr lang="en-US" altLang="en-US" b="1"/>
              <a:t>the amount actually paid</a:t>
            </a:r>
            <a:r>
              <a:rPr lang="en-US" altLang="en-US"/>
              <a:t>.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Can calculate consumer surplus from the demand curve</a:t>
            </a:r>
          </a:p>
          <a:p>
            <a:pPr lvl="1" eaLnBrk="1" hangingPunct="1"/>
            <a:endParaRPr lang="en-US" altLang="en-US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1E4E12BE-1F69-144A-B557-15DF98DB6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</p:spPr>
        <p:txBody>
          <a:bodyPr/>
          <a:lstStyle/>
          <a:p>
            <a:fld id="{F128DC48-024A-A743-A6DF-E12A487B730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80134"/>
      </p:ext>
    </p:extLst>
  </p:cSld>
  <p:clrMapOvr>
    <a:masterClrMapping/>
  </p:clrMapOvr>
  <p:transition spd="med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5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>
            <a:extLst>
              <a:ext uri="{FF2B5EF4-FFF2-40B4-BE49-F238E27FC236}">
                <a16:creationId xmlns:a16="http://schemas.microsoft.com/office/drawing/2014/main" id="{2864ACFE-B1E2-F84C-86AD-B755ED04D8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Consumer Surplus - Example</a:t>
            </a:r>
          </a:p>
        </p:txBody>
      </p:sp>
      <p:sp>
        <p:nvSpPr>
          <p:cNvPr id="585731" name="Rectangle 3">
            <a:extLst>
              <a:ext uri="{FF2B5EF4-FFF2-40B4-BE49-F238E27FC236}">
                <a16:creationId xmlns:a16="http://schemas.microsoft.com/office/drawing/2014/main" id="{58ADCB2B-9D3D-3842-9943-80A423159F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0321" y="2336873"/>
            <a:ext cx="9613861" cy="3971330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8D7DFF"/>
                </a:solidFill>
              </a:rPr>
              <a:t>Consumer surplus</a:t>
            </a:r>
            <a:r>
              <a:rPr lang="en-US" altLang="en-US" dirty="0"/>
              <a:t> is the total benefit or value that consumers receive beyond what they pay for the good.</a:t>
            </a:r>
          </a:p>
          <a:p>
            <a:endParaRPr lang="en-US" altLang="en-US" sz="900" dirty="0"/>
          </a:p>
          <a:p>
            <a:pPr eaLnBrk="1" hangingPunct="1"/>
            <a:r>
              <a:rPr lang="en-US" altLang="en-US" dirty="0"/>
              <a:t>Demand curve tells us willingness to pay for each concert ticket</a:t>
            </a:r>
          </a:p>
          <a:p>
            <a:pPr lvl="1" eaLnBrk="1" hangingPunct="1"/>
            <a:endParaRPr lang="en-US" altLang="en-US" sz="900" dirty="0"/>
          </a:p>
          <a:p>
            <a:pPr lvl="1" eaLnBrk="1" hangingPunct="1"/>
            <a:r>
              <a:rPr lang="en-US" altLang="en-US" dirty="0"/>
              <a:t>1</a:t>
            </a:r>
            <a:r>
              <a:rPr lang="en-US" altLang="en-US" baseline="30000" dirty="0"/>
              <a:t>st</a:t>
            </a:r>
            <a:r>
              <a:rPr lang="en-US" altLang="en-US" dirty="0"/>
              <a:t> ticket worth $20 but price is $14 so student gets $6 worth of surplus</a:t>
            </a:r>
          </a:p>
          <a:p>
            <a:pPr lvl="1" eaLnBrk="1" hangingPunct="1"/>
            <a:endParaRPr lang="en-US" altLang="en-US" sz="800" dirty="0"/>
          </a:p>
          <a:p>
            <a:pPr lvl="1" eaLnBrk="1" hangingPunct="1"/>
            <a:r>
              <a:rPr lang="en-US" altLang="en-US" dirty="0"/>
              <a:t>Measure this for each ticket</a:t>
            </a:r>
          </a:p>
          <a:p>
            <a:pPr lvl="1" eaLnBrk="1" hangingPunct="1"/>
            <a:endParaRPr lang="en-US" altLang="en-US" sz="800" dirty="0"/>
          </a:p>
          <a:p>
            <a:pPr lvl="1" eaLnBrk="1" hangingPunct="1"/>
            <a:r>
              <a:rPr lang="en-US" altLang="en-US" dirty="0"/>
              <a:t>Total surplus is addition of surplus for each ticket purchased</a:t>
            </a:r>
          </a:p>
          <a:p>
            <a:pPr lvl="1" eaLnBrk="1" hangingPunct="1"/>
            <a:endParaRPr lang="en-US" altLang="en-US" dirty="0"/>
          </a:p>
          <a:p>
            <a:r>
              <a:rPr lang="en-US" altLang="en-US" dirty="0"/>
              <a:t>Consumer surplus measures the total net benefit to consumers</a:t>
            </a:r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E4F63175-E5FB-F743-A5B5-FEE666E8C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9455" y="776377"/>
            <a:ext cx="1154151" cy="1090789"/>
          </a:xfrm>
        </p:spPr>
        <p:txBody>
          <a:bodyPr/>
          <a:lstStyle/>
          <a:p>
            <a:fld id="{F128DC48-024A-A743-A6DF-E12A487B730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70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731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9">
            <a:extLst>
              <a:ext uri="{FF2B5EF4-FFF2-40B4-BE49-F238E27FC236}">
                <a16:creationId xmlns:a16="http://schemas.microsoft.com/office/drawing/2014/main" id="{324A0D50-111C-F844-B999-BD32BFDF69E0}"/>
              </a:ext>
            </a:extLst>
          </p:cNvPr>
          <p:cNvGrpSpPr>
            <a:grpSpLocks/>
          </p:cNvGrpSpPr>
          <p:nvPr/>
        </p:nvGrpSpPr>
        <p:grpSpPr bwMode="auto">
          <a:xfrm>
            <a:off x="2507410" y="2334686"/>
            <a:ext cx="3746500" cy="2439987"/>
            <a:chOff x="1384" y="1277"/>
            <a:chExt cx="2360" cy="1537"/>
          </a:xfrm>
        </p:grpSpPr>
        <p:sp>
          <p:nvSpPr>
            <p:cNvPr id="71713" name="AutoShape 4">
              <a:extLst>
                <a:ext uri="{FF2B5EF4-FFF2-40B4-BE49-F238E27FC236}">
                  <a16:creationId xmlns:a16="http://schemas.microsoft.com/office/drawing/2014/main" id="{3674E19F-2162-6241-A2F2-2BDA2D25D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278"/>
              <a:ext cx="2352" cy="1536"/>
            </a:xfrm>
            <a:prstGeom prst="rtTriangle">
              <a:avLst/>
            </a:pr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900" b="1">
                  <a:solidFill>
                    <a:srgbClr val="8D7DFF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900" b="1">
                  <a:solidFill>
                    <a:srgbClr val="8D7DFF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900" b="1">
                  <a:solidFill>
                    <a:srgbClr val="8D7DFF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900" b="1">
                  <a:solidFill>
                    <a:srgbClr val="8D7DFF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900" b="1">
                  <a:solidFill>
                    <a:srgbClr val="8D7DFF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 b="1">
                  <a:solidFill>
                    <a:srgbClr val="8D7DFF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 b="1">
                  <a:solidFill>
                    <a:srgbClr val="8D7DFF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 b="1">
                  <a:solidFill>
                    <a:srgbClr val="8D7DFF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 b="1">
                  <a:solidFill>
                    <a:srgbClr val="8D7DFF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altLang="en-US" sz="2900" b="1" i="0" u="none" strike="noStrike" kern="1200" cap="none" spc="0" normalizeH="0" baseline="0" noProof="0">
                <a:ln>
                  <a:noFill/>
                </a:ln>
                <a:solidFill>
                  <a:srgbClr val="8D7D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71714" name="Freeform 5">
              <a:extLst>
                <a:ext uri="{FF2B5EF4-FFF2-40B4-BE49-F238E27FC236}">
                  <a16:creationId xmlns:a16="http://schemas.microsoft.com/office/drawing/2014/main" id="{D0F874FA-AAAD-194E-BDE5-52F0C243B3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4" y="1277"/>
              <a:ext cx="2353" cy="1537"/>
            </a:xfrm>
            <a:custGeom>
              <a:avLst/>
              <a:gdLst>
                <a:gd name="T0" fmla="*/ 0 w 2353"/>
                <a:gd name="T1" fmla="*/ 0 h 1537"/>
                <a:gd name="T2" fmla="*/ 336 w 2353"/>
                <a:gd name="T3" fmla="*/ 0 h 1537"/>
                <a:gd name="T4" fmla="*/ 336 w 2353"/>
                <a:gd name="T5" fmla="*/ 240 h 1537"/>
                <a:gd name="T6" fmla="*/ 768 w 2353"/>
                <a:gd name="T7" fmla="*/ 240 h 1537"/>
                <a:gd name="T8" fmla="*/ 768 w 2353"/>
                <a:gd name="T9" fmla="*/ 528 h 1537"/>
                <a:gd name="T10" fmla="*/ 1152 w 2353"/>
                <a:gd name="T11" fmla="*/ 528 h 1537"/>
                <a:gd name="T12" fmla="*/ 1152 w 2353"/>
                <a:gd name="T13" fmla="*/ 768 h 1537"/>
                <a:gd name="T14" fmla="*/ 1536 w 2353"/>
                <a:gd name="T15" fmla="*/ 768 h 1537"/>
                <a:gd name="T16" fmla="*/ 1536 w 2353"/>
                <a:gd name="T17" fmla="*/ 1008 h 1537"/>
                <a:gd name="T18" fmla="*/ 1968 w 2353"/>
                <a:gd name="T19" fmla="*/ 1008 h 1537"/>
                <a:gd name="T20" fmla="*/ 1968 w 2353"/>
                <a:gd name="T21" fmla="*/ 1248 h 1537"/>
                <a:gd name="T22" fmla="*/ 2352 w 2353"/>
                <a:gd name="T23" fmla="*/ 1248 h 1537"/>
                <a:gd name="T24" fmla="*/ 2352 w 2353"/>
                <a:gd name="T25" fmla="*/ 1536 h 153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353"/>
                <a:gd name="T40" fmla="*/ 0 h 1537"/>
                <a:gd name="T41" fmla="*/ 2353 w 2353"/>
                <a:gd name="T42" fmla="*/ 1537 h 153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353" h="1537">
                  <a:moveTo>
                    <a:pt x="0" y="0"/>
                  </a:moveTo>
                  <a:lnTo>
                    <a:pt x="336" y="0"/>
                  </a:lnTo>
                  <a:lnTo>
                    <a:pt x="336" y="240"/>
                  </a:lnTo>
                  <a:lnTo>
                    <a:pt x="768" y="240"/>
                  </a:lnTo>
                  <a:lnTo>
                    <a:pt x="768" y="528"/>
                  </a:lnTo>
                  <a:lnTo>
                    <a:pt x="1152" y="528"/>
                  </a:lnTo>
                  <a:lnTo>
                    <a:pt x="1152" y="768"/>
                  </a:lnTo>
                  <a:lnTo>
                    <a:pt x="1536" y="768"/>
                  </a:lnTo>
                  <a:lnTo>
                    <a:pt x="1536" y="1008"/>
                  </a:lnTo>
                  <a:lnTo>
                    <a:pt x="1968" y="1008"/>
                  </a:lnTo>
                  <a:lnTo>
                    <a:pt x="1968" y="1248"/>
                  </a:lnTo>
                  <a:lnTo>
                    <a:pt x="2352" y="1248"/>
                  </a:lnTo>
                  <a:lnTo>
                    <a:pt x="2352" y="1536"/>
                  </a:lnTo>
                </a:path>
              </a:pathLst>
            </a:custGeom>
            <a:solidFill>
              <a:srgbClr val="9999FF"/>
            </a:solidFill>
            <a:ln w="50800" cap="rnd">
              <a:solidFill>
                <a:srgbClr val="0033CC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</p:grpSp>
      <p:sp>
        <p:nvSpPr>
          <p:cNvPr id="233507" name="Rectangle 35">
            <a:extLst>
              <a:ext uri="{FF2B5EF4-FFF2-40B4-BE49-F238E27FC236}">
                <a16:creationId xmlns:a16="http://schemas.microsoft.com/office/drawing/2014/main" id="{FBF543EC-18B3-AF40-859F-C3F67BDBD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7581" y="1951305"/>
            <a:ext cx="2513013" cy="1323975"/>
          </a:xfrm>
          <a:prstGeom prst="rect">
            <a:avLst/>
          </a:prstGeom>
          <a:solidFill>
            <a:srgbClr val="CC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The consumer surplus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of purchasing 6 concert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tickets is the sum of the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surplus derived from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each one individually.</a:t>
            </a:r>
          </a:p>
        </p:txBody>
      </p:sp>
      <p:sp>
        <p:nvSpPr>
          <p:cNvPr id="233506" name="Rectangle 34">
            <a:extLst>
              <a:ext uri="{FF2B5EF4-FFF2-40B4-BE49-F238E27FC236}">
                <a16:creationId xmlns:a16="http://schemas.microsoft.com/office/drawing/2014/main" id="{DEEF45AB-2367-BF48-8FB7-BD18D253C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5110" y="4065697"/>
            <a:ext cx="4652143" cy="64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   Consumer Surplus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6k  +  5k  +   4k  +  3k  +  2k  + 1k   = 21k      </a:t>
            </a:r>
          </a:p>
        </p:txBody>
      </p:sp>
      <p:sp>
        <p:nvSpPr>
          <p:cNvPr id="71686" name="Rectangle 7">
            <a:extLst>
              <a:ext uri="{FF2B5EF4-FFF2-40B4-BE49-F238E27FC236}">
                <a16:creationId xmlns:a16="http://schemas.microsoft.com/office/drawing/2014/main" id="{9658EDBB-F47B-9840-B926-A1018232B3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dirty="0"/>
              <a:t>Consumer Surplus - Example</a:t>
            </a:r>
          </a:p>
        </p:txBody>
      </p:sp>
      <p:sp>
        <p:nvSpPr>
          <p:cNvPr id="71687" name="Rectangle 8">
            <a:extLst>
              <a:ext uri="{FF2B5EF4-FFF2-40B4-BE49-F238E27FC236}">
                <a16:creationId xmlns:a16="http://schemas.microsoft.com/office/drawing/2014/main" id="{7E3E2DED-383E-AC48-81BF-C3AA35219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9" y="6162997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altLang="en-US" sz="2900" b="1" i="0" u="none" strike="noStrike" kern="1200" cap="none" spc="0" normalizeH="0" baseline="0" noProof="0">
              <a:ln>
                <a:noFill/>
              </a:ln>
              <a:solidFill>
                <a:srgbClr val="8D7DFF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71688" name="Line 9">
            <a:extLst>
              <a:ext uri="{FF2B5EF4-FFF2-40B4-BE49-F238E27FC236}">
                <a16:creationId xmlns:a16="http://schemas.microsoft.com/office/drawing/2014/main" id="{5E6562FE-C656-4F44-BC53-9FC6EB07191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1306" y="6299466"/>
            <a:ext cx="53689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1689" name="Rectangle 10">
            <a:extLst>
              <a:ext uri="{FF2B5EF4-FFF2-40B4-BE49-F238E27FC236}">
                <a16:creationId xmlns:a16="http://schemas.microsoft.com/office/drawing/2014/main" id="{E90CCFCA-D9C9-A444-A448-62AEE42E9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4031" y="6250255"/>
            <a:ext cx="3923191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Rock Concert Tickets (thousands)</a:t>
            </a:r>
          </a:p>
        </p:txBody>
      </p:sp>
      <p:sp>
        <p:nvSpPr>
          <p:cNvPr id="71690" name="Rectangle 11">
            <a:extLst>
              <a:ext uri="{FF2B5EF4-FFF2-40B4-BE49-F238E27FC236}">
                <a16:creationId xmlns:a16="http://schemas.microsoft.com/office/drawing/2014/main" id="{5B4BCD86-1E46-1D4C-98F5-566BC5A55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780" y="1867166"/>
            <a:ext cx="747001" cy="8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Price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($ per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ticket)</a:t>
            </a:r>
          </a:p>
        </p:txBody>
      </p:sp>
      <p:sp>
        <p:nvSpPr>
          <p:cNvPr id="71691" name="Rectangle 12">
            <a:extLst>
              <a:ext uri="{FF2B5EF4-FFF2-40B4-BE49-F238E27FC236}">
                <a16:creationId xmlns:a16="http://schemas.microsoft.com/office/drawing/2014/main" id="{548737F2-007D-BF45-B589-486DAF284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7305" y="6253430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71692" name="Rectangle 13">
            <a:extLst>
              <a:ext uri="{FF2B5EF4-FFF2-40B4-BE49-F238E27FC236}">
                <a16:creationId xmlns:a16="http://schemas.microsoft.com/office/drawing/2014/main" id="{3FA67AA2-B31D-C44F-A31E-CBB61F934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5480" y="6253430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71693" name="Rectangle 14">
            <a:extLst>
              <a:ext uri="{FF2B5EF4-FFF2-40B4-BE49-F238E27FC236}">
                <a16:creationId xmlns:a16="http://schemas.microsoft.com/office/drawing/2014/main" id="{4AA8745E-218A-6E48-B102-3A74B623E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2068" y="6253430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71694" name="Rectangle 15">
            <a:extLst>
              <a:ext uri="{FF2B5EF4-FFF2-40B4-BE49-F238E27FC236}">
                <a16:creationId xmlns:a16="http://schemas.microsoft.com/office/drawing/2014/main" id="{898D4D16-70BD-A54E-96B7-E43246406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43" y="6253430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</a:t>
            </a:r>
          </a:p>
        </p:txBody>
      </p:sp>
      <p:sp>
        <p:nvSpPr>
          <p:cNvPr id="71695" name="Rectangle 16">
            <a:extLst>
              <a:ext uri="{FF2B5EF4-FFF2-40B4-BE49-F238E27FC236}">
                <a16:creationId xmlns:a16="http://schemas.microsoft.com/office/drawing/2014/main" id="{F76C9B5F-A8D6-3749-A4D7-31CB0D48B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8418" y="6253430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</a:t>
            </a:r>
          </a:p>
        </p:txBody>
      </p:sp>
      <p:sp>
        <p:nvSpPr>
          <p:cNvPr id="71696" name="Line 17">
            <a:extLst>
              <a:ext uri="{FF2B5EF4-FFF2-40B4-BE49-F238E27FC236}">
                <a16:creationId xmlns:a16="http://schemas.microsoft.com/office/drawing/2014/main" id="{C5AC61E2-5296-0E43-B1FA-7A8082C4F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1780" y="1989404"/>
            <a:ext cx="0" cy="3681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1697" name="Rectangle 18">
            <a:extLst>
              <a:ext uri="{FF2B5EF4-FFF2-40B4-BE49-F238E27FC236}">
                <a16:creationId xmlns:a16="http://schemas.microsoft.com/office/drawing/2014/main" id="{11D4FB29-9991-AA49-BDDE-43F17480D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8230" y="4991367"/>
            <a:ext cx="468078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13</a:t>
            </a:r>
          </a:p>
        </p:txBody>
      </p:sp>
      <p:sp>
        <p:nvSpPr>
          <p:cNvPr id="71698" name="Rectangle 19">
            <a:extLst>
              <a:ext uri="{FF2B5EF4-FFF2-40B4-BE49-F238E27FC236}">
                <a16:creationId xmlns:a16="http://schemas.microsoft.com/office/drawing/2014/main" id="{C22546EB-D683-694E-8D67-E9F4E236C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2543" y="6253430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</a:t>
            </a:r>
          </a:p>
        </p:txBody>
      </p:sp>
      <p:sp>
        <p:nvSpPr>
          <p:cNvPr id="71699" name="Rectangle 20">
            <a:extLst>
              <a:ext uri="{FF2B5EF4-FFF2-40B4-BE49-F238E27FC236}">
                <a16:creationId xmlns:a16="http://schemas.microsoft.com/office/drawing/2014/main" id="{7F796BE6-3649-EF4F-B725-EF0FDF3EA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9130" y="6253430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71700" name="Line 21">
            <a:extLst>
              <a:ext uri="{FF2B5EF4-FFF2-40B4-BE49-F238E27FC236}">
                <a16:creationId xmlns:a16="http://schemas.microsoft.com/office/drawing/2014/main" id="{D383C308-28C3-F845-A642-88C2B9A216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21780" y="6053404"/>
            <a:ext cx="0" cy="252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1701" name="Freeform 22">
            <a:extLst>
              <a:ext uri="{FF2B5EF4-FFF2-40B4-BE49-F238E27FC236}">
                <a16:creationId xmlns:a16="http://schemas.microsoft.com/office/drawing/2014/main" id="{BD6602EA-D820-CC4B-B861-ACD0BA6310D9}"/>
              </a:ext>
            </a:extLst>
          </p:cNvPr>
          <p:cNvSpPr>
            <a:spLocks/>
          </p:cNvSpPr>
          <p:nvPr/>
        </p:nvSpPr>
        <p:spPr bwMode="auto">
          <a:xfrm>
            <a:off x="2369380" y="5683516"/>
            <a:ext cx="306388" cy="382588"/>
          </a:xfrm>
          <a:custGeom>
            <a:avLst/>
            <a:gdLst>
              <a:gd name="T0" fmla="*/ 2147483647 w 193"/>
              <a:gd name="T1" fmla="*/ 2147483647 h 241"/>
              <a:gd name="T2" fmla="*/ 0 w 193"/>
              <a:gd name="T3" fmla="*/ 2147483647 h 241"/>
              <a:gd name="T4" fmla="*/ 2147483647 w 193"/>
              <a:gd name="T5" fmla="*/ 0 h 241"/>
              <a:gd name="T6" fmla="*/ 2147483647 w 193"/>
              <a:gd name="T7" fmla="*/ 0 h 241"/>
              <a:gd name="T8" fmla="*/ 0 60000 65536"/>
              <a:gd name="T9" fmla="*/ 0 60000 65536"/>
              <a:gd name="T10" fmla="*/ 0 60000 65536"/>
              <a:gd name="T11" fmla="*/ 0 60000 65536"/>
              <a:gd name="T12" fmla="*/ 0 w 193"/>
              <a:gd name="T13" fmla="*/ 0 h 241"/>
              <a:gd name="T14" fmla="*/ 193 w 193"/>
              <a:gd name="T15" fmla="*/ 241 h 2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3" h="241">
                <a:moveTo>
                  <a:pt x="96" y="240"/>
                </a:moveTo>
                <a:lnTo>
                  <a:pt x="0" y="240"/>
                </a:lnTo>
                <a:lnTo>
                  <a:pt x="192" y="0"/>
                </a:lnTo>
                <a:lnTo>
                  <a:pt x="9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1702" name="Rectangle 23">
            <a:extLst>
              <a:ext uri="{FF2B5EF4-FFF2-40B4-BE49-F238E27FC236}">
                <a16:creationId xmlns:a16="http://schemas.microsoft.com/office/drawing/2014/main" id="{899F5635-9C8C-1742-97E7-C4FA4B74F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8230" y="4578617"/>
            <a:ext cx="468078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14</a:t>
            </a:r>
          </a:p>
        </p:txBody>
      </p:sp>
      <p:sp>
        <p:nvSpPr>
          <p:cNvPr id="71703" name="Rectangle 24">
            <a:extLst>
              <a:ext uri="{FF2B5EF4-FFF2-40B4-BE49-F238E27FC236}">
                <a16:creationId xmlns:a16="http://schemas.microsoft.com/office/drawing/2014/main" id="{63DED13E-6021-F04D-B84A-6C2384746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8230" y="4164280"/>
            <a:ext cx="468078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15</a:t>
            </a:r>
          </a:p>
        </p:txBody>
      </p:sp>
      <p:sp>
        <p:nvSpPr>
          <p:cNvPr id="71704" name="Rectangle 25">
            <a:extLst>
              <a:ext uri="{FF2B5EF4-FFF2-40B4-BE49-F238E27FC236}">
                <a16:creationId xmlns:a16="http://schemas.microsoft.com/office/drawing/2014/main" id="{34363E1D-2277-884C-A37A-C857FDA0C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8230" y="3751530"/>
            <a:ext cx="468078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16</a:t>
            </a:r>
          </a:p>
        </p:txBody>
      </p:sp>
      <p:sp>
        <p:nvSpPr>
          <p:cNvPr id="71705" name="Rectangle 26">
            <a:extLst>
              <a:ext uri="{FF2B5EF4-FFF2-40B4-BE49-F238E27FC236}">
                <a16:creationId xmlns:a16="http://schemas.microsoft.com/office/drawing/2014/main" id="{3E04FC59-D8A3-804D-B184-6C86C9ECD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8230" y="3337192"/>
            <a:ext cx="468078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17</a:t>
            </a:r>
          </a:p>
        </p:txBody>
      </p:sp>
      <p:sp>
        <p:nvSpPr>
          <p:cNvPr id="71706" name="Rectangle 27">
            <a:extLst>
              <a:ext uri="{FF2B5EF4-FFF2-40B4-BE49-F238E27FC236}">
                <a16:creationId xmlns:a16="http://schemas.microsoft.com/office/drawing/2014/main" id="{38642A3E-3B5B-894B-ACEF-BE4BE68A5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8230" y="2924442"/>
            <a:ext cx="468078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18</a:t>
            </a:r>
          </a:p>
        </p:txBody>
      </p:sp>
      <p:sp>
        <p:nvSpPr>
          <p:cNvPr id="71707" name="Rectangle 28">
            <a:extLst>
              <a:ext uri="{FF2B5EF4-FFF2-40B4-BE49-F238E27FC236}">
                <a16:creationId xmlns:a16="http://schemas.microsoft.com/office/drawing/2014/main" id="{E97009DB-BEFF-744D-BA91-37F52A85A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8230" y="2510105"/>
            <a:ext cx="468078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19</a:t>
            </a:r>
          </a:p>
        </p:txBody>
      </p:sp>
      <p:sp>
        <p:nvSpPr>
          <p:cNvPr id="71708" name="Rectangle 29">
            <a:extLst>
              <a:ext uri="{FF2B5EF4-FFF2-40B4-BE49-F238E27FC236}">
                <a16:creationId xmlns:a16="http://schemas.microsoft.com/office/drawing/2014/main" id="{0159747F-1A1A-B445-BF85-16E5312B7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8230" y="2095767"/>
            <a:ext cx="468078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</a:t>
            </a:r>
          </a:p>
        </p:txBody>
      </p:sp>
      <p:grpSp>
        <p:nvGrpSpPr>
          <p:cNvPr id="3" name="Group 41">
            <a:extLst>
              <a:ext uri="{FF2B5EF4-FFF2-40B4-BE49-F238E27FC236}">
                <a16:creationId xmlns:a16="http://schemas.microsoft.com/office/drawing/2014/main" id="{1C8A1FF0-6829-5448-AD34-FCFB1D41408B}"/>
              </a:ext>
            </a:extLst>
          </p:cNvPr>
          <p:cNvGrpSpPr>
            <a:grpSpLocks/>
          </p:cNvGrpSpPr>
          <p:nvPr/>
        </p:nvGrpSpPr>
        <p:grpSpPr bwMode="auto">
          <a:xfrm>
            <a:off x="2536069" y="4548454"/>
            <a:ext cx="6538913" cy="366712"/>
            <a:chOff x="1401" y="2693"/>
            <a:chExt cx="4119" cy="231"/>
          </a:xfrm>
        </p:grpSpPr>
        <p:sp>
          <p:nvSpPr>
            <p:cNvPr id="71711" name="Line 6">
              <a:extLst>
                <a:ext uri="{FF2B5EF4-FFF2-40B4-BE49-F238E27FC236}">
                  <a16:creationId xmlns:a16="http://schemas.microsoft.com/office/drawing/2014/main" id="{0CE79EB8-976B-694B-8B2F-9FE9B07190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1" y="2832"/>
              <a:ext cx="3103" cy="0"/>
            </a:xfrm>
            <a:prstGeom prst="line">
              <a:avLst/>
            </a:prstGeom>
            <a:noFill/>
            <a:ln w="25400">
              <a:solidFill>
                <a:srgbClr val="7777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71712" name="Rectangle 31">
              <a:extLst>
                <a:ext uri="{FF2B5EF4-FFF2-40B4-BE49-F238E27FC236}">
                  <a16:creationId xmlns:a16="http://schemas.microsoft.com/office/drawing/2014/main" id="{7524BEB0-F301-D741-ABCD-1526E697A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1" y="2693"/>
              <a:ext cx="97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900" b="1">
                  <a:solidFill>
                    <a:srgbClr val="8D7DFF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900" b="1">
                  <a:solidFill>
                    <a:srgbClr val="8D7DFF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900" b="1">
                  <a:solidFill>
                    <a:srgbClr val="8D7DFF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900" b="1">
                  <a:solidFill>
                    <a:srgbClr val="8D7DFF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900" b="1">
                  <a:solidFill>
                    <a:srgbClr val="8D7DFF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 b="1">
                  <a:solidFill>
                    <a:srgbClr val="8D7DFF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 b="1">
                  <a:solidFill>
                    <a:srgbClr val="8D7DFF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 b="1">
                  <a:solidFill>
                    <a:srgbClr val="8D7DFF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 b="1">
                  <a:solidFill>
                    <a:srgbClr val="8D7DFF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Market Price</a:t>
              </a:r>
            </a:p>
          </p:txBody>
        </p:sp>
      </p:grpSp>
      <p:sp>
        <p:nvSpPr>
          <p:cNvPr id="233522" name="Text Box 50">
            <a:extLst>
              <a:ext uri="{FF2B5EF4-FFF2-40B4-BE49-F238E27FC236}">
                <a16:creationId xmlns:a16="http://schemas.microsoft.com/office/drawing/2014/main" id="{F654AEDB-1029-F748-8147-763101FDC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0819" y="3588346"/>
            <a:ext cx="2773363" cy="835025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Will not buy more than 7 because surplus is negative</a:t>
            </a:r>
          </a:p>
        </p:txBody>
      </p:sp>
      <p:sp>
        <p:nvSpPr>
          <p:cNvPr id="36" name="Slide Number Placeholder 7">
            <a:extLst>
              <a:ext uri="{FF2B5EF4-FFF2-40B4-BE49-F238E27FC236}">
                <a16:creationId xmlns:a16="http://schemas.microsoft.com/office/drawing/2014/main" id="{407BE332-F347-844C-8250-BB9C05556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9455" y="776377"/>
            <a:ext cx="1154151" cy="1090789"/>
          </a:xfrm>
        </p:spPr>
        <p:txBody>
          <a:bodyPr/>
          <a:lstStyle/>
          <a:p>
            <a:fld id="{F128DC48-024A-A743-A6DF-E12A487B7308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39" name="Group 58">
            <a:extLst>
              <a:ext uri="{FF2B5EF4-FFF2-40B4-BE49-F238E27FC236}">
                <a16:creationId xmlns:a16="http://schemas.microsoft.com/office/drawing/2014/main" id="{58A88135-C076-304D-9FDC-E230B1152F0A}"/>
              </a:ext>
            </a:extLst>
          </p:cNvPr>
          <p:cNvGrpSpPr>
            <a:grpSpLocks/>
          </p:cNvGrpSpPr>
          <p:nvPr/>
        </p:nvGrpSpPr>
        <p:grpSpPr bwMode="auto">
          <a:xfrm>
            <a:off x="2355875" y="4753775"/>
            <a:ext cx="4265612" cy="1555750"/>
            <a:chOff x="1295" y="2823"/>
            <a:chExt cx="2616" cy="980"/>
          </a:xfrm>
        </p:grpSpPr>
        <p:sp>
          <p:nvSpPr>
            <p:cNvPr id="40" name="Freeform 4">
              <a:extLst>
                <a:ext uri="{FF2B5EF4-FFF2-40B4-BE49-F238E27FC236}">
                  <a16:creationId xmlns:a16="http://schemas.microsoft.com/office/drawing/2014/main" id="{696F066A-491C-C644-AA23-0E8B294A0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5" y="2842"/>
              <a:ext cx="2609" cy="961"/>
            </a:xfrm>
            <a:custGeom>
              <a:avLst/>
              <a:gdLst>
                <a:gd name="T0" fmla="*/ 219 w 2449"/>
                <a:gd name="T1" fmla="*/ 0 h 961"/>
                <a:gd name="T2" fmla="*/ 5572 w 2449"/>
                <a:gd name="T3" fmla="*/ 0 h 961"/>
                <a:gd name="T4" fmla="*/ 5572 w 2449"/>
                <a:gd name="T5" fmla="*/ 960 h 961"/>
                <a:gd name="T6" fmla="*/ 219 w 2449"/>
                <a:gd name="T7" fmla="*/ 960 h 961"/>
                <a:gd name="T8" fmla="*/ 219 w 2449"/>
                <a:gd name="T9" fmla="*/ 816 h 961"/>
                <a:gd name="T10" fmla="*/ 0 w 2449"/>
                <a:gd name="T11" fmla="*/ 816 h 961"/>
                <a:gd name="T12" fmla="*/ 436 w 2449"/>
                <a:gd name="T13" fmla="*/ 576 h 961"/>
                <a:gd name="T14" fmla="*/ 219 w 2449"/>
                <a:gd name="T15" fmla="*/ 576 h 961"/>
                <a:gd name="T16" fmla="*/ 219 w 2449"/>
                <a:gd name="T17" fmla="*/ 0 h 9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49"/>
                <a:gd name="T28" fmla="*/ 0 h 961"/>
                <a:gd name="T29" fmla="*/ 2449 w 2449"/>
                <a:gd name="T30" fmla="*/ 961 h 96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49" h="961">
                  <a:moveTo>
                    <a:pt x="96" y="0"/>
                  </a:moveTo>
                  <a:lnTo>
                    <a:pt x="2448" y="0"/>
                  </a:lnTo>
                  <a:lnTo>
                    <a:pt x="2448" y="960"/>
                  </a:lnTo>
                  <a:lnTo>
                    <a:pt x="96" y="960"/>
                  </a:lnTo>
                  <a:lnTo>
                    <a:pt x="96" y="816"/>
                  </a:lnTo>
                  <a:lnTo>
                    <a:pt x="0" y="816"/>
                  </a:lnTo>
                  <a:lnTo>
                    <a:pt x="192" y="576"/>
                  </a:lnTo>
                  <a:lnTo>
                    <a:pt x="96" y="576"/>
                  </a:lnTo>
                  <a:lnTo>
                    <a:pt x="96" y="0"/>
                  </a:lnTo>
                </a:path>
              </a:pathLst>
            </a:cu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Rectangle 6">
              <a:extLst>
                <a:ext uri="{FF2B5EF4-FFF2-40B4-BE49-F238E27FC236}">
                  <a16:creationId xmlns:a16="http://schemas.microsoft.com/office/drawing/2014/main" id="{DF19913F-4E11-CA46-B865-6EB5EF7BF5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1" y="3248"/>
              <a:ext cx="746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900" b="1">
                  <a:solidFill>
                    <a:srgbClr val="8D7DFF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900" b="1">
                  <a:solidFill>
                    <a:srgbClr val="8D7DFF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900" b="1">
                  <a:solidFill>
                    <a:srgbClr val="8D7DFF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900" b="1">
                  <a:solidFill>
                    <a:srgbClr val="8D7DFF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900" b="1">
                  <a:solidFill>
                    <a:srgbClr val="8D7DFF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 b="1">
                  <a:solidFill>
                    <a:srgbClr val="8D7DFF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 b="1">
                  <a:solidFill>
                    <a:srgbClr val="8D7DFF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 b="1">
                  <a:solidFill>
                    <a:srgbClr val="8D7DFF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 b="1">
                  <a:solidFill>
                    <a:srgbClr val="8D7DFF"/>
                  </a:solidFill>
                  <a:latin typeface="Verdana" panose="020B0604030504040204" pitchFamily="34" charset="0"/>
                </a:defRPr>
              </a:lvl9pPr>
            </a:lstStyle>
            <a:p>
              <a:pPr algn="ctr"/>
              <a:r>
                <a:rPr lang="en-US" altLang="en-US" sz="1400">
                  <a:solidFill>
                    <a:schemeClr val="tx1"/>
                  </a:solidFill>
                  <a:latin typeface="Arial" panose="020B0604020202020204" pitchFamily="34" charset="0"/>
                </a:rPr>
                <a:t>Actual</a:t>
              </a:r>
            </a:p>
            <a:p>
              <a:pPr algn="ctr"/>
              <a:r>
                <a:rPr lang="en-US" altLang="en-US" sz="1400">
                  <a:solidFill>
                    <a:schemeClr val="tx1"/>
                  </a:solidFill>
                  <a:latin typeface="Arial" panose="020B0604020202020204" pitchFamily="34" charset="0"/>
                </a:rPr>
                <a:t>Expenditure</a:t>
              </a:r>
              <a:endParaRPr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2" name="Line 3">
              <a:extLst>
                <a:ext uri="{FF2B5EF4-FFF2-40B4-BE49-F238E27FC236}">
                  <a16:creationId xmlns:a16="http://schemas.microsoft.com/office/drawing/2014/main" id="{4B9118A2-F3F9-F843-B9DD-D0EB5F88AF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1" y="2823"/>
              <a:ext cx="0" cy="959"/>
            </a:xfrm>
            <a:prstGeom prst="line">
              <a:avLst/>
            </a:prstGeom>
            <a:noFill/>
            <a:ln w="508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26">
              <a:extLst>
                <a:ext uri="{FF2B5EF4-FFF2-40B4-BE49-F238E27FC236}">
                  <a16:creationId xmlns:a16="http://schemas.microsoft.com/office/drawing/2014/main" id="{ACD852C0-F864-4A40-8B8B-42DF4B81B0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3641"/>
              <a:ext cx="0" cy="1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9ECBC270-E6D5-FA43-820C-49827332E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6" y="3408"/>
              <a:ext cx="193" cy="241"/>
            </a:xfrm>
            <a:custGeom>
              <a:avLst/>
              <a:gdLst>
                <a:gd name="T0" fmla="*/ 96 w 193"/>
                <a:gd name="T1" fmla="*/ 240 h 241"/>
                <a:gd name="T2" fmla="*/ 0 w 193"/>
                <a:gd name="T3" fmla="*/ 240 h 241"/>
                <a:gd name="T4" fmla="*/ 192 w 193"/>
                <a:gd name="T5" fmla="*/ 0 h 241"/>
                <a:gd name="T6" fmla="*/ 96 w 193"/>
                <a:gd name="T7" fmla="*/ 0 h 24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3"/>
                <a:gd name="T13" fmla="*/ 0 h 241"/>
                <a:gd name="T14" fmla="*/ 193 w 193"/>
                <a:gd name="T15" fmla="*/ 241 h 24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3" h="241">
                  <a:moveTo>
                    <a:pt x="96" y="240"/>
                  </a:moveTo>
                  <a:lnTo>
                    <a:pt x="0" y="240"/>
                  </a:lnTo>
                  <a:lnTo>
                    <a:pt x="192" y="0"/>
                  </a:lnTo>
                  <a:lnTo>
                    <a:pt x="96" y="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207697"/>
      </p:ext>
    </p:extLst>
  </p:cSld>
  <p:clrMapOvr>
    <a:masterClrMapping/>
  </p:clrMapOvr>
  <p:transition spd="med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3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3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3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507" grpId="0" animBg="1"/>
      <p:bldP spid="233506" grpId="0"/>
      <p:bldP spid="2335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7">
            <a:extLst>
              <a:ext uri="{FF2B5EF4-FFF2-40B4-BE49-F238E27FC236}">
                <a16:creationId xmlns:a16="http://schemas.microsoft.com/office/drawing/2014/main" id="{012A6695-D1FE-7F47-9EBC-DBC421D6E979}"/>
              </a:ext>
            </a:extLst>
          </p:cNvPr>
          <p:cNvGrpSpPr>
            <a:grpSpLocks/>
          </p:cNvGrpSpPr>
          <p:nvPr/>
        </p:nvGrpSpPr>
        <p:grpSpPr bwMode="auto">
          <a:xfrm>
            <a:off x="2587907" y="2239139"/>
            <a:ext cx="6105526" cy="3321002"/>
            <a:chOff x="1392" y="1524"/>
            <a:chExt cx="3846" cy="2137"/>
          </a:xfrm>
        </p:grpSpPr>
        <p:sp>
          <p:nvSpPr>
            <p:cNvPr id="73767" name="AutoShape 8">
              <a:extLst>
                <a:ext uri="{FF2B5EF4-FFF2-40B4-BE49-F238E27FC236}">
                  <a16:creationId xmlns:a16="http://schemas.microsoft.com/office/drawing/2014/main" id="{DED49D84-84F5-A342-B396-E27301A60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524"/>
              <a:ext cx="2590" cy="1731"/>
            </a:xfrm>
            <a:prstGeom prst="rtTriangle">
              <a:avLst/>
            </a:pr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900" b="1">
                  <a:solidFill>
                    <a:srgbClr val="8D7DFF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900" b="1">
                  <a:solidFill>
                    <a:srgbClr val="8D7DFF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900" b="1">
                  <a:solidFill>
                    <a:srgbClr val="8D7DFF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900" b="1">
                  <a:solidFill>
                    <a:srgbClr val="8D7DFF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900" b="1">
                  <a:solidFill>
                    <a:srgbClr val="8D7DFF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 b="1">
                  <a:solidFill>
                    <a:srgbClr val="8D7DFF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 b="1">
                  <a:solidFill>
                    <a:srgbClr val="8D7DFF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 b="1">
                  <a:solidFill>
                    <a:srgbClr val="8D7DFF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 b="1">
                  <a:solidFill>
                    <a:srgbClr val="8D7DFF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SG" altLang="en-US"/>
            </a:p>
          </p:txBody>
        </p:sp>
        <p:grpSp>
          <p:nvGrpSpPr>
            <p:cNvPr id="73768" name="Group 54">
              <a:extLst>
                <a:ext uri="{FF2B5EF4-FFF2-40B4-BE49-F238E27FC236}">
                  <a16:creationId xmlns:a16="http://schemas.microsoft.com/office/drawing/2014/main" id="{04598029-999D-A546-B855-A87DD927F4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1" y="1524"/>
              <a:ext cx="3837" cy="2137"/>
              <a:chOff x="1392" y="1164"/>
              <a:chExt cx="3837" cy="2137"/>
            </a:xfrm>
          </p:grpSpPr>
          <p:sp>
            <p:nvSpPr>
              <p:cNvPr id="73769" name="Freeform 9">
                <a:extLst>
                  <a:ext uri="{FF2B5EF4-FFF2-40B4-BE49-F238E27FC236}">
                    <a16:creationId xmlns:a16="http://schemas.microsoft.com/office/drawing/2014/main" id="{115175F9-105C-094C-B7A5-6268F26BDD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2" y="1296"/>
                <a:ext cx="2532" cy="1524"/>
              </a:xfrm>
              <a:custGeom>
                <a:avLst/>
                <a:gdLst>
                  <a:gd name="T0" fmla="*/ 0 w 2532"/>
                  <a:gd name="T1" fmla="*/ 0 h 1524"/>
                  <a:gd name="T2" fmla="*/ 336 w 2532"/>
                  <a:gd name="T3" fmla="*/ 0 h 1524"/>
                  <a:gd name="T4" fmla="*/ 336 w 2532"/>
                  <a:gd name="T5" fmla="*/ 240 h 1524"/>
                  <a:gd name="T6" fmla="*/ 768 w 2532"/>
                  <a:gd name="T7" fmla="*/ 240 h 1524"/>
                  <a:gd name="T8" fmla="*/ 768 w 2532"/>
                  <a:gd name="T9" fmla="*/ 528 h 1524"/>
                  <a:gd name="T10" fmla="*/ 1152 w 2532"/>
                  <a:gd name="T11" fmla="*/ 528 h 1524"/>
                  <a:gd name="T12" fmla="*/ 1152 w 2532"/>
                  <a:gd name="T13" fmla="*/ 768 h 1524"/>
                  <a:gd name="T14" fmla="*/ 1536 w 2532"/>
                  <a:gd name="T15" fmla="*/ 768 h 1524"/>
                  <a:gd name="T16" fmla="*/ 1536 w 2532"/>
                  <a:gd name="T17" fmla="*/ 1008 h 1524"/>
                  <a:gd name="T18" fmla="*/ 1968 w 2532"/>
                  <a:gd name="T19" fmla="*/ 1008 h 1524"/>
                  <a:gd name="T20" fmla="*/ 1968 w 2532"/>
                  <a:gd name="T21" fmla="*/ 1248 h 1524"/>
                  <a:gd name="T22" fmla="*/ 2352 w 2532"/>
                  <a:gd name="T23" fmla="*/ 1248 h 1524"/>
                  <a:gd name="T24" fmla="*/ 2352 w 2532"/>
                  <a:gd name="T25" fmla="*/ 1440 h 1524"/>
                  <a:gd name="T26" fmla="*/ 2532 w 2532"/>
                  <a:gd name="T27" fmla="*/ 1440 h 1524"/>
                  <a:gd name="T28" fmla="*/ 2532 w 2532"/>
                  <a:gd name="T29" fmla="*/ 1524 h 152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2532"/>
                  <a:gd name="T46" fmla="*/ 0 h 1524"/>
                  <a:gd name="T47" fmla="*/ 2532 w 2532"/>
                  <a:gd name="T48" fmla="*/ 1524 h 1524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2532" h="1524">
                    <a:moveTo>
                      <a:pt x="0" y="0"/>
                    </a:moveTo>
                    <a:lnTo>
                      <a:pt x="336" y="0"/>
                    </a:lnTo>
                    <a:lnTo>
                      <a:pt x="336" y="240"/>
                    </a:lnTo>
                    <a:lnTo>
                      <a:pt x="768" y="240"/>
                    </a:lnTo>
                    <a:lnTo>
                      <a:pt x="768" y="528"/>
                    </a:lnTo>
                    <a:lnTo>
                      <a:pt x="1152" y="528"/>
                    </a:lnTo>
                    <a:lnTo>
                      <a:pt x="1152" y="768"/>
                    </a:lnTo>
                    <a:lnTo>
                      <a:pt x="1536" y="768"/>
                    </a:lnTo>
                    <a:lnTo>
                      <a:pt x="1536" y="1008"/>
                    </a:lnTo>
                    <a:lnTo>
                      <a:pt x="1968" y="1008"/>
                    </a:lnTo>
                    <a:lnTo>
                      <a:pt x="1968" y="1248"/>
                    </a:lnTo>
                    <a:lnTo>
                      <a:pt x="2352" y="1248"/>
                    </a:lnTo>
                    <a:lnTo>
                      <a:pt x="2352" y="1440"/>
                    </a:lnTo>
                    <a:lnTo>
                      <a:pt x="2532" y="1440"/>
                    </a:lnTo>
                    <a:lnTo>
                      <a:pt x="2532" y="1524"/>
                    </a:lnTo>
                  </a:path>
                </a:pathLst>
              </a:custGeom>
              <a:solidFill>
                <a:srgbClr val="9999FF"/>
              </a:solidFill>
              <a:ln w="50800" cap="rnd">
                <a:solidFill>
                  <a:srgbClr val="0033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770" name="Line 39">
                <a:extLst>
                  <a:ext uri="{FF2B5EF4-FFF2-40B4-BE49-F238E27FC236}">
                    <a16:creationId xmlns:a16="http://schemas.microsoft.com/office/drawing/2014/main" id="{A1207369-4C75-5A45-8056-20E4387384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1164"/>
                <a:ext cx="2904" cy="191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3771" name="Rectangle 40">
                <a:extLst>
                  <a:ext uri="{FF2B5EF4-FFF2-40B4-BE49-F238E27FC236}">
                    <a16:creationId xmlns:a16="http://schemas.microsoft.com/office/drawing/2014/main" id="{CC3BEA17-E5D6-BC4B-97A9-449BF9F9C3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7" y="3105"/>
                <a:ext cx="91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2900" b="1">
                    <a:solidFill>
                      <a:srgbClr val="8D7DFF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 sz="2900" b="1">
                    <a:solidFill>
                      <a:srgbClr val="8D7DFF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 sz="2900" b="1">
                    <a:solidFill>
                      <a:srgbClr val="8D7DFF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 sz="2900" b="1">
                    <a:solidFill>
                      <a:srgbClr val="8D7DFF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 sz="2900" b="1">
                    <a:solidFill>
                      <a:srgbClr val="8D7DFF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900" b="1">
                    <a:solidFill>
                      <a:srgbClr val="8D7DFF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900" b="1">
                    <a:solidFill>
                      <a:srgbClr val="8D7DFF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900" b="1">
                    <a:solidFill>
                      <a:srgbClr val="8D7DFF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900" b="1">
                    <a:solidFill>
                      <a:srgbClr val="8D7DFF"/>
                    </a:solidFill>
                    <a:latin typeface="Verdana" panose="020B0604030504040204" pitchFamily="34" charset="0"/>
                  </a:defRPr>
                </a:lvl9pPr>
              </a:lstStyle>
              <a:p>
                <a:r>
                  <a:rPr lang="en-US" altLang="en-US" sz="1400">
                    <a:solidFill>
                      <a:schemeClr val="tx1"/>
                    </a:solidFill>
                    <a:latin typeface="Arial" panose="020B0604020202020204" pitchFamily="34" charset="0"/>
                  </a:rPr>
                  <a:t>Demand Curve</a:t>
                </a:r>
                <a:endParaRPr lang="en-US" altLang="en-US" sz="18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321546" name="Rectangle 10">
            <a:extLst>
              <a:ext uri="{FF2B5EF4-FFF2-40B4-BE49-F238E27FC236}">
                <a16:creationId xmlns:a16="http://schemas.microsoft.com/office/drawing/2014/main" id="{7D7C892D-AE44-1846-ABA3-09DA0CF43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574" y="4047303"/>
            <a:ext cx="1069204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t>Consumer</a:t>
            </a:r>
          </a:p>
          <a:p>
            <a:pPr algn="ctr"/>
            <a:r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t>Surplus</a:t>
            </a: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3735" name="Rectangle 13">
            <a:extLst>
              <a:ext uri="{FF2B5EF4-FFF2-40B4-BE49-F238E27FC236}">
                <a16:creationId xmlns:a16="http://schemas.microsoft.com/office/drawing/2014/main" id="{55820638-A1EC-D24B-A96E-6A5ABFF87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2307" y="6652389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3736" name="Line 14">
            <a:extLst>
              <a:ext uri="{FF2B5EF4-FFF2-40B4-BE49-F238E27FC236}">
                <a16:creationId xmlns:a16="http://schemas.microsoft.com/office/drawing/2014/main" id="{06309EC9-5A53-A64A-82E6-3B7178566A2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7433" y="6442839"/>
            <a:ext cx="53689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7" name="Rectangle 15">
            <a:extLst>
              <a:ext uri="{FF2B5EF4-FFF2-40B4-BE49-F238E27FC236}">
                <a16:creationId xmlns:a16="http://schemas.microsoft.com/office/drawing/2014/main" id="{160C3B2D-8A61-CC49-AEFD-0AA48EA3A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1744" y="6465823"/>
            <a:ext cx="3969091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Rock Concert Tickets (thousands)</a:t>
            </a:r>
          </a:p>
        </p:txBody>
      </p:sp>
      <p:sp>
        <p:nvSpPr>
          <p:cNvPr id="73738" name="Rectangle 16">
            <a:extLst>
              <a:ext uri="{FF2B5EF4-FFF2-40B4-BE49-F238E27FC236}">
                <a16:creationId xmlns:a16="http://schemas.microsoft.com/office/drawing/2014/main" id="{CFFB5E0B-5B04-5F4F-8DBB-7F6181B67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5907" y="2010539"/>
            <a:ext cx="747001" cy="8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algn="r"/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Price</a:t>
            </a:r>
          </a:p>
          <a:p>
            <a:pPr algn="r"/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t>($ per</a:t>
            </a:r>
          </a:p>
          <a:p>
            <a:pPr algn="r"/>
            <a:r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t>ticket)</a:t>
            </a:r>
          </a:p>
        </p:txBody>
      </p:sp>
      <p:sp>
        <p:nvSpPr>
          <p:cNvPr id="73739" name="Rectangle 17">
            <a:extLst>
              <a:ext uri="{FF2B5EF4-FFF2-40B4-BE49-F238E27FC236}">
                <a16:creationId xmlns:a16="http://schemas.microsoft.com/office/drawing/2014/main" id="{0AB0962B-3A5D-DC4E-8681-2078B8E59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8832" y="6396803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73740" name="Rectangle 18">
            <a:extLst>
              <a:ext uri="{FF2B5EF4-FFF2-40B4-BE49-F238E27FC236}">
                <a16:creationId xmlns:a16="http://schemas.microsoft.com/office/drawing/2014/main" id="{E68DB070-08DD-0D40-B4DE-CA4C71DFA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7007" y="6396803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73741" name="Rectangle 19">
            <a:extLst>
              <a:ext uri="{FF2B5EF4-FFF2-40B4-BE49-F238E27FC236}">
                <a16:creationId xmlns:a16="http://schemas.microsoft.com/office/drawing/2014/main" id="{668AA4E6-DE14-714B-95A6-76C032986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595" y="6396803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73742" name="Rectangle 20">
            <a:extLst>
              <a:ext uri="{FF2B5EF4-FFF2-40B4-BE49-F238E27FC236}">
                <a16:creationId xmlns:a16="http://schemas.microsoft.com/office/drawing/2014/main" id="{674B71FF-DEA6-7743-8CB4-8452F284A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1770" y="6396803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73743" name="Rectangle 21">
            <a:extLst>
              <a:ext uri="{FF2B5EF4-FFF2-40B4-BE49-F238E27FC236}">
                <a16:creationId xmlns:a16="http://schemas.microsoft.com/office/drawing/2014/main" id="{B9548185-903E-7140-A888-97905AE08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9945" y="6396803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73744" name="Line 22">
            <a:extLst>
              <a:ext uri="{FF2B5EF4-FFF2-40B4-BE49-F238E27FC236}">
                <a16:creationId xmlns:a16="http://schemas.microsoft.com/office/drawing/2014/main" id="{C5D92EFF-A7A6-2D41-A1E3-8C0C3FDA370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87907" y="2132777"/>
            <a:ext cx="0" cy="3681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45" name="Rectangle 24">
            <a:extLst>
              <a:ext uri="{FF2B5EF4-FFF2-40B4-BE49-F238E27FC236}">
                <a16:creationId xmlns:a16="http://schemas.microsoft.com/office/drawing/2014/main" id="{E0DDDFD9-6E76-E14C-A340-607687CA5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4070" y="6396803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73746" name="Rectangle 25">
            <a:extLst>
              <a:ext uri="{FF2B5EF4-FFF2-40B4-BE49-F238E27FC236}">
                <a16:creationId xmlns:a16="http://schemas.microsoft.com/office/drawing/2014/main" id="{9ECDBD23-5F93-AA4E-BFCA-EC455BE2D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657" y="6396803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73748" name="Rectangle 28">
            <a:extLst>
              <a:ext uri="{FF2B5EF4-FFF2-40B4-BE49-F238E27FC236}">
                <a16:creationId xmlns:a16="http://schemas.microsoft.com/office/drawing/2014/main" id="{5D131729-6DA5-194A-96A6-51B79888E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357" y="4721990"/>
            <a:ext cx="468078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2000">
                <a:solidFill>
                  <a:schemeClr val="tx1"/>
                </a:solidFill>
                <a:latin typeface="Arial" panose="020B0604020202020204" pitchFamily="34" charset="0"/>
              </a:rPr>
              <a:t>14</a:t>
            </a:r>
          </a:p>
        </p:txBody>
      </p:sp>
      <p:sp>
        <p:nvSpPr>
          <p:cNvPr id="73749" name="Rectangle 29">
            <a:extLst>
              <a:ext uri="{FF2B5EF4-FFF2-40B4-BE49-F238E27FC236}">
                <a16:creationId xmlns:a16="http://schemas.microsoft.com/office/drawing/2014/main" id="{1CFA127D-E9EB-1D4D-B9F6-F5B5B2466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357" y="4307653"/>
            <a:ext cx="468078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2000">
                <a:solidFill>
                  <a:schemeClr val="tx1"/>
                </a:solidFill>
                <a:latin typeface="Arial" panose="020B0604020202020204" pitchFamily="34" charset="0"/>
              </a:rPr>
              <a:t>15</a:t>
            </a:r>
          </a:p>
        </p:txBody>
      </p:sp>
      <p:sp>
        <p:nvSpPr>
          <p:cNvPr id="73750" name="Rectangle 30">
            <a:extLst>
              <a:ext uri="{FF2B5EF4-FFF2-40B4-BE49-F238E27FC236}">
                <a16:creationId xmlns:a16="http://schemas.microsoft.com/office/drawing/2014/main" id="{AD43EEC1-93BB-2B4D-B43D-43789E02A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357" y="3894903"/>
            <a:ext cx="468078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2000">
                <a:solidFill>
                  <a:schemeClr val="tx1"/>
                </a:solidFill>
                <a:latin typeface="Arial" panose="020B0604020202020204" pitchFamily="34" charset="0"/>
              </a:rPr>
              <a:t>16</a:t>
            </a:r>
          </a:p>
        </p:txBody>
      </p:sp>
      <p:sp>
        <p:nvSpPr>
          <p:cNvPr id="73751" name="Rectangle 31">
            <a:extLst>
              <a:ext uri="{FF2B5EF4-FFF2-40B4-BE49-F238E27FC236}">
                <a16:creationId xmlns:a16="http://schemas.microsoft.com/office/drawing/2014/main" id="{58E4F98D-D7FC-2142-8A5A-FA0D3BE8F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357" y="3480565"/>
            <a:ext cx="468078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2000">
                <a:solidFill>
                  <a:schemeClr val="tx1"/>
                </a:solidFill>
                <a:latin typeface="Arial" panose="020B0604020202020204" pitchFamily="34" charset="0"/>
              </a:rPr>
              <a:t>17</a:t>
            </a:r>
          </a:p>
        </p:txBody>
      </p:sp>
      <p:sp>
        <p:nvSpPr>
          <p:cNvPr id="73752" name="Rectangle 32">
            <a:extLst>
              <a:ext uri="{FF2B5EF4-FFF2-40B4-BE49-F238E27FC236}">
                <a16:creationId xmlns:a16="http://schemas.microsoft.com/office/drawing/2014/main" id="{1A021122-53CE-104A-B1FD-45B8098A7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357" y="3067815"/>
            <a:ext cx="468078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2000">
                <a:solidFill>
                  <a:schemeClr val="tx1"/>
                </a:solidFill>
                <a:latin typeface="Arial" panose="020B0604020202020204" pitchFamily="34" charset="0"/>
              </a:rPr>
              <a:t>18</a:t>
            </a:r>
          </a:p>
        </p:txBody>
      </p:sp>
      <p:sp>
        <p:nvSpPr>
          <p:cNvPr id="73753" name="Rectangle 33">
            <a:extLst>
              <a:ext uri="{FF2B5EF4-FFF2-40B4-BE49-F238E27FC236}">
                <a16:creationId xmlns:a16="http://schemas.microsoft.com/office/drawing/2014/main" id="{B91713B6-6C38-3D42-9112-C9D43A42A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357" y="2653478"/>
            <a:ext cx="468078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2000">
                <a:solidFill>
                  <a:schemeClr val="tx1"/>
                </a:solidFill>
                <a:latin typeface="Arial" panose="020B0604020202020204" pitchFamily="34" charset="0"/>
              </a:rPr>
              <a:t>19</a:t>
            </a:r>
          </a:p>
        </p:txBody>
      </p:sp>
      <p:sp>
        <p:nvSpPr>
          <p:cNvPr id="73754" name="Rectangle 34">
            <a:extLst>
              <a:ext uri="{FF2B5EF4-FFF2-40B4-BE49-F238E27FC236}">
                <a16:creationId xmlns:a16="http://schemas.microsoft.com/office/drawing/2014/main" id="{019E8050-A14B-4B44-BEAD-2BCDADA31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357" y="2239140"/>
            <a:ext cx="468078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2000">
                <a:solidFill>
                  <a:schemeClr val="tx1"/>
                </a:solidFill>
                <a:latin typeface="Arial" panose="020B0604020202020204" pitchFamily="34" charset="0"/>
              </a:rPr>
              <a:t>20</a:t>
            </a:r>
          </a:p>
        </p:txBody>
      </p:sp>
      <p:grpSp>
        <p:nvGrpSpPr>
          <p:cNvPr id="5" name="Group 48">
            <a:extLst>
              <a:ext uri="{FF2B5EF4-FFF2-40B4-BE49-F238E27FC236}">
                <a16:creationId xmlns:a16="http://schemas.microsoft.com/office/drawing/2014/main" id="{3680BBC3-D9BB-0D4D-978B-D066D25CC943}"/>
              </a:ext>
            </a:extLst>
          </p:cNvPr>
          <p:cNvGrpSpPr>
            <a:grpSpLocks/>
          </p:cNvGrpSpPr>
          <p:nvPr/>
        </p:nvGrpSpPr>
        <p:grpSpPr bwMode="auto">
          <a:xfrm>
            <a:off x="2602195" y="4729927"/>
            <a:ext cx="6196012" cy="304800"/>
            <a:chOff x="1401" y="2717"/>
            <a:chExt cx="3903" cy="192"/>
          </a:xfrm>
        </p:grpSpPr>
        <p:sp>
          <p:nvSpPr>
            <p:cNvPr id="73760" name="Line 36">
              <a:extLst>
                <a:ext uri="{FF2B5EF4-FFF2-40B4-BE49-F238E27FC236}">
                  <a16:creationId xmlns:a16="http://schemas.microsoft.com/office/drawing/2014/main" id="{EA177352-251A-6343-AD46-AEAC6DA7BF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1" y="2832"/>
              <a:ext cx="3103" cy="0"/>
            </a:xfrm>
            <a:prstGeom prst="line">
              <a:avLst/>
            </a:prstGeom>
            <a:noFill/>
            <a:ln w="25400">
              <a:solidFill>
                <a:srgbClr val="7777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61" name="Rectangle 37">
              <a:extLst>
                <a:ext uri="{FF2B5EF4-FFF2-40B4-BE49-F238E27FC236}">
                  <a16:creationId xmlns:a16="http://schemas.microsoft.com/office/drawing/2014/main" id="{E5DFBEF5-1B48-2F45-ACC8-855CEB4D0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7" y="2717"/>
              <a:ext cx="78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900" b="1">
                  <a:solidFill>
                    <a:srgbClr val="8D7DFF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900" b="1">
                  <a:solidFill>
                    <a:srgbClr val="8D7DFF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900" b="1">
                  <a:solidFill>
                    <a:srgbClr val="8D7DFF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900" b="1">
                  <a:solidFill>
                    <a:srgbClr val="8D7DFF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900" b="1">
                  <a:solidFill>
                    <a:srgbClr val="8D7DFF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 b="1">
                  <a:solidFill>
                    <a:srgbClr val="8D7DFF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 b="1">
                  <a:solidFill>
                    <a:srgbClr val="8D7DFF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 b="1">
                  <a:solidFill>
                    <a:srgbClr val="8D7DFF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 b="1">
                  <a:solidFill>
                    <a:srgbClr val="8D7DFF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en-US" sz="1400">
                  <a:solidFill>
                    <a:schemeClr val="tx1"/>
                  </a:solidFill>
                  <a:latin typeface="Arial" panose="020B0604020202020204" pitchFamily="34" charset="0"/>
                </a:rPr>
                <a:t>Market Price</a:t>
              </a:r>
              <a:endParaRPr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73757" name="Line 60">
            <a:extLst>
              <a:ext uri="{FF2B5EF4-FFF2-40B4-BE49-F238E27FC236}">
                <a16:creationId xmlns:a16="http://schemas.microsoft.com/office/drawing/2014/main" id="{038F7137-0DEA-1D49-9360-C7E3A18D58C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87907" y="2132777"/>
            <a:ext cx="0" cy="3681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58" name="Line 61">
            <a:extLst>
              <a:ext uri="{FF2B5EF4-FFF2-40B4-BE49-F238E27FC236}">
                <a16:creationId xmlns:a16="http://schemas.microsoft.com/office/drawing/2014/main" id="{B298305C-2F74-0C4C-BECA-AFAF7E01AA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87907" y="6196777"/>
            <a:ext cx="0" cy="252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59" name="Freeform 62">
            <a:extLst>
              <a:ext uri="{FF2B5EF4-FFF2-40B4-BE49-F238E27FC236}">
                <a16:creationId xmlns:a16="http://schemas.microsoft.com/office/drawing/2014/main" id="{4C6061B9-F399-3948-BC43-9D3BEAB92DA9}"/>
              </a:ext>
            </a:extLst>
          </p:cNvPr>
          <p:cNvSpPr>
            <a:spLocks/>
          </p:cNvSpPr>
          <p:nvPr/>
        </p:nvSpPr>
        <p:spPr bwMode="auto">
          <a:xfrm>
            <a:off x="2435507" y="5807839"/>
            <a:ext cx="306388" cy="382588"/>
          </a:xfrm>
          <a:custGeom>
            <a:avLst/>
            <a:gdLst>
              <a:gd name="T0" fmla="*/ 2147483647 w 193"/>
              <a:gd name="T1" fmla="*/ 2147483647 h 241"/>
              <a:gd name="T2" fmla="*/ 0 w 193"/>
              <a:gd name="T3" fmla="*/ 2147483647 h 241"/>
              <a:gd name="T4" fmla="*/ 2147483647 w 193"/>
              <a:gd name="T5" fmla="*/ 0 h 241"/>
              <a:gd name="T6" fmla="*/ 2147483647 w 193"/>
              <a:gd name="T7" fmla="*/ 0 h 241"/>
              <a:gd name="T8" fmla="*/ 0 60000 65536"/>
              <a:gd name="T9" fmla="*/ 0 60000 65536"/>
              <a:gd name="T10" fmla="*/ 0 60000 65536"/>
              <a:gd name="T11" fmla="*/ 0 60000 65536"/>
              <a:gd name="T12" fmla="*/ 0 w 193"/>
              <a:gd name="T13" fmla="*/ 0 h 241"/>
              <a:gd name="T14" fmla="*/ 193 w 193"/>
              <a:gd name="T15" fmla="*/ 241 h 2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3" h="241">
                <a:moveTo>
                  <a:pt x="96" y="240"/>
                </a:moveTo>
                <a:lnTo>
                  <a:pt x="0" y="240"/>
                </a:lnTo>
                <a:lnTo>
                  <a:pt x="192" y="0"/>
                </a:lnTo>
                <a:lnTo>
                  <a:pt x="9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Slide Number Placeholder 7">
            <a:extLst>
              <a:ext uri="{FF2B5EF4-FFF2-40B4-BE49-F238E27FC236}">
                <a16:creationId xmlns:a16="http://schemas.microsoft.com/office/drawing/2014/main" id="{A88D9158-8069-0245-BE3B-668455BB7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</p:spPr>
        <p:txBody>
          <a:bodyPr/>
          <a:lstStyle/>
          <a:p>
            <a:fld id="{F128DC48-024A-A743-A6DF-E12A487B7308}" type="slidenum">
              <a:rPr lang="en-US" smtClean="0"/>
              <a:t>6</a:t>
            </a:fld>
            <a:endParaRPr lang="en-US" dirty="0"/>
          </a:p>
        </p:txBody>
      </p:sp>
      <p:sp>
        <p:nvSpPr>
          <p:cNvPr id="47" name="Rectangle 5">
            <a:extLst>
              <a:ext uri="{FF2B5EF4-FFF2-40B4-BE49-F238E27FC236}">
                <a16:creationId xmlns:a16="http://schemas.microsoft.com/office/drawing/2014/main" id="{5A23B2CC-8875-7746-BBCB-279D9F045013}"/>
              </a:ext>
            </a:extLst>
          </p:cNvPr>
          <p:cNvSpPr txBox="1">
            <a:spLocks noChangeArrowheads="1"/>
          </p:cNvSpPr>
          <p:nvPr/>
        </p:nvSpPr>
        <p:spPr>
          <a:xfrm>
            <a:off x="668746" y="797917"/>
            <a:ext cx="9574849" cy="11078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800" dirty="0"/>
              <a:t>The stepladder demand curve can be converted into a straight-line demand curve by </a:t>
            </a:r>
            <a:r>
              <a:rPr lang="en-US" altLang="en-US" sz="1800" u="sng" dirty="0"/>
              <a:t>making the units of the good smaller</a:t>
            </a:r>
            <a:r>
              <a:rPr lang="en-US" altLang="en-US" sz="1800" dirty="0"/>
              <a:t>.</a:t>
            </a:r>
          </a:p>
          <a:p>
            <a:r>
              <a:rPr lang="en-US" altLang="en-US" sz="1800" b="1" u="sng" dirty="0"/>
              <a:t>Consumer surplus is area under the demand curve </a:t>
            </a:r>
            <a:r>
              <a:rPr lang="en-US" altLang="en-US" sz="1800" dirty="0"/>
              <a:t>and above the price</a:t>
            </a:r>
          </a:p>
        </p:txBody>
      </p:sp>
      <p:sp>
        <p:nvSpPr>
          <p:cNvPr id="48" name="Text Box 59">
            <a:extLst>
              <a:ext uri="{FF2B5EF4-FFF2-40B4-BE49-F238E27FC236}">
                <a16:creationId xmlns:a16="http://schemas.microsoft.com/office/drawing/2014/main" id="{CA3BF1DF-4559-DF4A-8CF1-CCC9E0D08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350" y="2543919"/>
            <a:ext cx="3033713" cy="92333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If steps are small enough, CS = ½ ($20 - $14)*(6500) = $19,500</a:t>
            </a:r>
          </a:p>
        </p:txBody>
      </p:sp>
      <p:grpSp>
        <p:nvGrpSpPr>
          <p:cNvPr id="49" name="Group 58">
            <a:extLst>
              <a:ext uri="{FF2B5EF4-FFF2-40B4-BE49-F238E27FC236}">
                <a16:creationId xmlns:a16="http://schemas.microsoft.com/office/drawing/2014/main" id="{5079250A-020D-F94E-8A31-391249DF63FE}"/>
              </a:ext>
            </a:extLst>
          </p:cNvPr>
          <p:cNvGrpSpPr>
            <a:grpSpLocks/>
          </p:cNvGrpSpPr>
          <p:nvPr/>
        </p:nvGrpSpPr>
        <p:grpSpPr bwMode="auto">
          <a:xfrm>
            <a:off x="2433921" y="4893439"/>
            <a:ext cx="4265612" cy="1555750"/>
            <a:chOff x="1295" y="2823"/>
            <a:chExt cx="2616" cy="980"/>
          </a:xfrm>
        </p:grpSpPr>
        <p:sp>
          <p:nvSpPr>
            <p:cNvPr id="50" name="Freeform 4">
              <a:extLst>
                <a:ext uri="{FF2B5EF4-FFF2-40B4-BE49-F238E27FC236}">
                  <a16:creationId xmlns:a16="http://schemas.microsoft.com/office/drawing/2014/main" id="{8AA7B237-FD90-274F-BAC1-09A47118F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5" y="2842"/>
              <a:ext cx="2609" cy="961"/>
            </a:xfrm>
            <a:custGeom>
              <a:avLst/>
              <a:gdLst>
                <a:gd name="T0" fmla="*/ 219 w 2449"/>
                <a:gd name="T1" fmla="*/ 0 h 961"/>
                <a:gd name="T2" fmla="*/ 5572 w 2449"/>
                <a:gd name="T3" fmla="*/ 0 h 961"/>
                <a:gd name="T4" fmla="*/ 5572 w 2449"/>
                <a:gd name="T5" fmla="*/ 960 h 961"/>
                <a:gd name="T6" fmla="*/ 219 w 2449"/>
                <a:gd name="T7" fmla="*/ 960 h 961"/>
                <a:gd name="T8" fmla="*/ 219 w 2449"/>
                <a:gd name="T9" fmla="*/ 816 h 961"/>
                <a:gd name="T10" fmla="*/ 0 w 2449"/>
                <a:gd name="T11" fmla="*/ 816 h 961"/>
                <a:gd name="T12" fmla="*/ 436 w 2449"/>
                <a:gd name="T13" fmla="*/ 576 h 961"/>
                <a:gd name="T14" fmla="*/ 219 w 2449"/>
                <a:gd name="T15" fmla="*/ 576 h 961"/>
                <a:gd name="T16" fmla="*/ 219 w 2449"/>
                <a:gd name="T17" fmla="*/ 0 h 9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49"/>
                <a:gd name="T28" fmla="*/ 0 h 961"/>
                <a:gd name="T29" fmla="*/ 2449 w 2449"/>
                <a:gd name="T30" fmla="*/ 961 h 96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49" h="961">
                  <a:moveTo>
                    <a:pt x="96" y="0"/>
                  </a:moveTo>
                  <a:lnTo>
                    <a:pt x="2448" y="0"/>
                  </a:lnTo>
                  <a:lnTo>
                    <a:pt x="2448" y="960"/>
                  </a:lnTo>
                  <a:lnTo>
                    <a:pt x="96" y="960"/>
                  </a:lnTo>
                  <a:lnTo>
                    <a:pt x="96" y="816"/>
                  </a:lnTo>
                  <a:lnTo>
                    <a:pt x="0" y="816"/>
                  </a:lnTo>
                  <a:lnTo>
                    <a:pt x="192" y="576"/>
                  </a:lnTo>
                  <a:lnTo>
                    <a:pt x="96" y="576"/>
                  </a:lnTo>
                  <a:lnTo>
                    <a:pt x="96" y="0"/>
                  </a:lnTo>
                </a:path>
              </a:pathLst>
            </a:cu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Rectangle 6">
              <a:extLst>
                <a:ext uri="{FF2B5EF4-FFF2-40B4-BE49-F238E27FC236}">
                  <a16:creationId xmlns:a16="http://schemas.microsoft.com/office/drawing/2014/main" id="{EF18EF5F-6EC9-7940-A7AD-6FEE7B4A1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1" y="3248"/>
              <a:ext cx="746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900" b="1">
                  <a:solidFill>
                    <a:srgbClr val="8D7DFF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900" b="1">
                  <a:solidFill>
                    <a:srgbClr val="8D7DFF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900" b="1">
                  <a:solidFill>
                    <a:srgbClr val="8D7DFF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900" b="1">
                  <a:solidFill>
                    <a:srgbClr val="8D7DFF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900" b="1">
                  <a:solidFill>
                    <a:srgbClr val="8D7DFF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 b="1">
                  <a:solidFill>
                    <a:srgbClr val="8D7DFF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 b="1">
                  <a:solidFill>
                    <a:srgbClr val="8D7DFF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 b="1">
                  <a:solidFill>
                    <a:srgbClr val="8D7DFF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 b="1">
                  <a:solidFill>
                    <a:srgbClr val="8D7DFF"/>
                  </a:solidFill>
                  <a:latin typeface="Verdana" panose="020B0604030504040204" pitchFamily="34" charset="0"/>
                </a:defRPr>
              </a:lvl9pPr>
            </a:lstStyle>
            <a:p>
              <a:pPr algn="ctr"/>
              <a:r>
                <a:rPr lang="en-US" altLang="en-US" sz="1400">
                  <a:solidFill>
                    <a:schemeClr val="tx1"/>
                  </a:solidFill>
                  <a:latin typeface="Arial" panose="020B0604020202020204" pitchFamily="34" charset="0"/>
                </a:rPr>
                <a:t>Actual</a:t>
              </a:r>
            </a:p>
            <a:p>
              <a:pPr algn="ctr"/>
              <a:r>
                <a:rPr lang="en-US" altLang="en-US" sz="1400">
                  <a:solidFill>
                    <a:schemeClr val="tx1"/>
                  </a:solidFill>
                  <a:latin typeface="Arial" panose="020B0604020202020204" pitchFamily="34" charset="0"/>
                </a:rPr>
                <a:t>Expenditure</a:t>
              </a:r>
              <a:endParaRPr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2" name="Line 3">
              <a:extLst>
                <a:ext uri="{FF2B5EF4-FFF2-40B4-BE49-F238E27FC236}">
                  <a16:creationId xmlns:a16="http://schemas.microsoft.com/office/drawing/2014/main" id="{C22CC794-5BDF-2942-AA45-EA9726D575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1" y="2823"/>
              <a:ext cx="0" cy="959"/>
            </a:xfrm>
            <a:prstGeom prst="line">
              <a:avLst/>
            </a:prstGeom>
            <a:noFill/>
            <a:ln w="508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26">
              <a:extLst>
                <a:ext uri="{FF2B5EF4-FFF2-40B4-BE49-F238E27FC236}">
                  <a16:creationId xmlns:a16="http://schemas.microsoft.com/office/drawing/2014/main" id="{4782C91A-8D6F-A04F-90D6-E2662C4B4A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3641"/>
              <a:ext cx="0" cy="1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27">
              <a:extLst>
                <a:ext uri="{FF2B5EF4-FFF2-40B4-BE49-F238E27FC236}">
                  <a16:creationId xmlns:a16="http://schemas.microsoft.com/office/drawing/2014/main" id="{AAF5FDE3-29C0-B744-86A9-7A39F9EB1B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6" y="3408"/>
              <a:ext cx="193" cy="241"/>
            </a:xfrm>
            <a:custGeom>
              <a:avLst/>
              <a:gdLst>
                <a:gd name="T0" fmla="*/ 96 w 193"/>
                <a:gd name="T1" fmla="*/ 240 h 241"/>
                <a:gd name="T2" fmla="*/ 0 w 193"/>
                <a:gd name="T3" fmla="*/ 240 h 241"/>
                <a:gd name="T4" fmla="*/ 192 w 193"/>
                <a:gd name="T5" fmla="*/ 0 h 241"/>
                <a:gd name="T6" fmla="*/ 96 w 193"/>
                <a:gd name="T7" fmla="*/ 0 h 24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3"/>
                <a:gd name="T13" fmla="*/ 0 h 241"/>
                <a:gd name="T14" fmla="*/ 193 w 193"/>
                <a:gd name="T15" fmla="*/ 241 h 24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3" h="241">
                  <a:moveTo>
                    <a:pt x="96" y="240"/>
                  </a:moveTo>
                  <a:lnTo>
                    <a:pt x="0" y="240"/>
                  </a:lnTo>
                  <a:lnTo>
                    <a:pt x="192" y="0"/>
                  </a:lnTo>
                  <a:lnTo>
                    <a:pt x="96" y="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48698085"/>
      </p:ext>
    </p:extLst>
  </p:cSld>
  <p:clrMapOvr>
    <a:masterClrMapping/>
  </p:clrMapOvr>
  <p:transition spd="med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1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46" grpId="0"/>
      <p:bldP spid="47" grpId="0" build="p"/>
      <p:bldP spid="4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4">
            <a:extLst>
              <a:ext uri="{FF2B5EF4-FFF2-40B4-BE49-F238E27FC236}">
                <a16:creationId xmlns:a16="http://schemas.microsoft.com/office/drawing/2014/main" id="{A20C5613-9812-B148-91D5-270AB216FD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Applying Consumer Surplus</a:t>
            </a:r>
          </a:p>
        </p:txBody>
      </p:sp>
      <p:sp>
        <p:nvSpPr>
          <p:cNvPr id="239621" name="Rectangle 5">
            <a:extLst>
              <a:ext uri="{FF2B5EF4-FFF2-40B4-BE49-F238E27FC236}">
                <a16:creationId xmlns:a16="http://schemas.microsoft.com/office/drawing/2014/main" id="{1E5E6D40-2580-0F49-9CE8-C066CF4A06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52450" indent="-552450"/>
            <a:r>
              <a:rPr lang="en-US" altLang="en-US"/>
              <a:t>Combining </a:t>
            </a:r>
            <a:r>
              <a:rPr lang="en-US" altLang="en-US" b="1"/>
              <a:t>consumer surplus </a:t>
            </a:r>
            <a:r>
              <a:rPr lang="en-US" altLang="en-US"/>
              <a:t>with the </a:t>
            </a:r>
            <a:r>
              <a:rPr lang="en-US" altLang="en-US" b="1"/>
              <a:t>aggregate profits </a:t>
            </a:r>
            <a:r>
              <a:rPr lang="en-US" altLang="en-US"/>
              <a:t>that producers obtain we can evaluate:</a:t>
            </a:r>
          </a:p>
          <a:p>
            <a:pPr marL="933450" lvl="1" indent="-476250">
              <a:buFont typeface="Wingdings" pitchFamily="2" charset="2"/>
              <a:buAutoNum type="arabicPeriod"/>
            </a:pPr>
            <a:endParaRPr lang="en-US" altLang="en-US"/>
          </a:p>
          <a:p>
            <a:pPr marL="933450" lvl="1" indent="-476250">
              <a:buFont typeface="Wingdings" pitchFamily="2" charset="2"/>
              <a:buAutoNum type="arabicPeriod"/>
            </a:pPr>
            <a:r>
              <a:rPr lang="en-US" altLang="en-US" b="1"/>
              <a:t>Costs</a:t>
            </a:r>
            <a:r>
              <a:rPr lang="en-US" altLang="en-US"/>
              <a:t> and </a:t>
            </a:r>
            <a:r>
              <a:rPr lang="en-US" altLang="en-US" b="1"/>
              <a:t>benefits</a:t>
            </a:r>
            <a:r>
              <a:rPr lang="en-US" altLang="en-US"/>
              <a:t> of different market structures</a:t>
            </a:r>
          </a:p>
          <a:p>
            <a:pPr marL="933450" lvl="1" indent="-476250">
              <a:buFont typeface="Wingdings" pitchFamily="2" charset="2"/>
              <a:buAutoNum type="arabicPeriod"/>
            </a:pPr>
            <a:endParaRPr lang="en-US" altLang="en-US"/>
          </a:p>
          <a:p>
            <a:pPr marL="933450" lvl="1" indent="-476250">
              <a:buFont typeface="Wingdings" pitchFamily="2" charset="2"/>
              <a:buAutoNum type="arabicPeriod"/>
            </a:pPr>
            <a:r>
              <a:rPr lang="en-US" altLang="en-US"/>
              <a:t>Public policies that alter the behavior of consumers and firms</a:t>
            </a:r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32ABEDDC-2BC2-4242-A7D0-86131F25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</p:spPr>
        <p:txBody>
          <a:bodyPr/>
          <a:lstStyle/>
          <a:p>
            <a:fld id="{F128DC48-024A-A743-A6DF-E12A487B730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121828"/>
      </p:ext>
    </p:extLst>
  </p:cSld>
  <p:clrMapOvr>
    <a:masterClrMapping/>
  </p:clrMapOvr>
  <p:transition spd="med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21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>
            <a:extLst>
              <a:ext uri="{FF2B5EF4-FFF2-40B4-BE49-F238E27FC236}">
                <a16:creationId xmlns:a16="http://schemas.microsoft.com/office/drawing/2014/main" id="{24B56456-E2DC-3B42-A8EA-A49002F322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Producer Surplus</a:t>
            </a:r>
          </a:p>
        </p:txBody>
      </p:sp>
      <p:sp>
        <p:nvSpPr>
          <p:cNvPr id="365571" name="Rectangle 3">
            <a:extLst>
              <a:ext uri="{FF2B5EF4-FFF2-40B4-BE49-F238E27FC236}">
                <a16:creationId xmlns:a16="http://schemas.microsoft.com/office/drawing/2014/main" id="{09684D52-204A-B346-AD5A-ECC8B0ED21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>
                <a:solidFill>
                  <a:srgbClr val="8D7DFF"/>
                </a:solidFill>
              </a:rPr>
              <a:t>Producer surplus</a:t>
            </a:r>
            <a:r>
              <a:rPr lang="en-US" altLang="en-US" dirty="0"/>
              <a:t> is the total benefit or revenue that producers receive beyond what it cost to produce a good.</a:t>
            </a:r>
          </a:p>
          <a:p>
            <a:pPr marL="933450" lvl="1" indent="-476250">
              <a:buNone/>
            </a:pPr>
            <a:endParaRPr lang="en-US" altLang="en-US" sz="800" dirty="0"/>
          </a:p>
          <a:p>
            <a:pPr marL="933450" lvl="1" indent="-476250"/>
            <a:r>
              <a:rPr lang="en-US" altLang="en-US" dirty="0"/>
              <a:t>Some producers produce for less than market price and would still produce at a lower price</a:t>
            </a:r>
          </a:p>
          <a:p>
            <a:pPr marL="933450" lvl="1" indent="-476250">
              <a:buNone/>
            </a:pPr>
            <a:endParaRPr lang="en-US" altLang="en-US" sz="800" dirty="0"/>
          </a:p>
          <a:p>
            <a:pPr marL="933450" lvl="1" indent="-476250"/>
            <a:r>
              <a:rPr lang="en-US" altLang="en-US" dirty="0"/>
              <a:t>A producer might be willing to accept $3 for the good but get $5 market price</a:t>
            </a:r>
          </a:p>
          <a:p>
            <a:pPr marL="933450" lvl="1" indent="-476250">
              <a:buNone/>
            </a:pPr>
            <a:endParaRPr lang="en-US" altLang="en-US" sz="800" dirty="0"/>
          </a:p>
          <a:p>
            <a:pPr marL="933450" lvl="1" indent="-476250"/>
            <a:r>
              <a:rPr lang="en-US" altLang="en-US" dirty="0"/>
              <a:t>Producer gains a surplus of $2</a:t>
            </a:r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38E8B8BE-71E8-B14A-8C67-4F03BC503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</p:spPr>
        <p:txBody>
          <a:bodyPr/>
          <a:lstStyle/>
          <a:p>
            <a:fld id="{F128DC48-024A-A743-A6DF-E12A487B730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415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5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5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5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1" grpId="0" build="p" bldLvl="2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>
            <a:extLst>
              <a:ext uri="{FF2B5EF4-FFF2-40B4-BE49-F238E27FC236}">
                <a16:creationId xmlns:a16="http://schemas.microsoft.com/office/drawing/2014/main" id="{D8761640-22E3-3248-934D-92FC37B52E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Producer Surplus</a:t>
            </a:r>
          </a:p>
        </p:txBody>
      </p:sp>
      <p:sp>
        <p:nvSpPr>
          <p:cNvPr id="367619" name="Rectangle 3">
            <a:extLst>
              <a:ext uri="{FF2B5EF4-FFF2-40B4-BE49-F238E27FC236}">
                <a16:creationId xmlns:a16="http://schemas.microsoft.com/office/drawing/2014/main" id="{6A0D4A23-3FB4-FD41-8452-DAB1D35D23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supply curve shows the amount that a producer is willing to take for a certain amount of a good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800"/>
          </a:p>
          <a:p>
            <a:pPr eaLnBrk="1" hangingPunct="1"/>
            <a:r>
              <a:rPr lang="en-US" altLang="en-US"/>
              <a:t>Producer surplus can be measured by the area between the supply curve and the market price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800"/>
          </a:p>
          <a:p>
            <a:pPr eaLnBrk="1" hangingPunct="1"/>
            <a:r>
              <a:rPr lang="en-US" altLang="en-US"/>
              <a:t>Producer surplus measures the total net benefit to producers</a:t>
            </a:r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032C8996-49EA-054F-8680-8D34EF690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9455" y="764802"/>
            <a:ext cx="1154151" cy="1090789"/>
          </a:xfrm>
        </p:spPr>
        <p:txBody>
          <a:bodyPr/>
          <a:lstStyle/>
          <a:p>
            <a:fld id="{F128DC48-024A-A743-A6DF-E12A487B730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53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7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7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7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19" grpId="0" build="p" autoUpdateAnimBg="0"/>
    </p:bldLst>
  </p:timing>
</p:sld>
</file>

<file path=ppt/theme/theme1.xml><?xml version="1.0" encoding="utf-8"?>
<a:theme xmlns:a="http://schemas.openxmlformats.org/drawingml/2006/main" name="Berli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3491</TotalTime>
  <Words>780</Words>
  <Application>Microsoft Macintosh PowerPoint</Application>
  <PresentationFormat>Widescreen</PresentationFormat>
  <Paragraphs>193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Times New Roman</vt:lpstr>
      <vt:lpstr>Trebuchet MS</vt:lpstr>
      <vt:lpstr>Verdana</vt:lpstr>
      <vt:lpstr>Wingdings</vt:lpstr>
      <vt:lpstr>Berlin</vt:lpstr>
      <vt:lpstr>Principles of Microeconomics Session 7: We the People (Welfare)</vt:lpstr>
      <vt:lpstr>Consumer Surplus</vt:lpstr>
      <vt:lpstr>Consumer Surplus</vt:lpstr>
      <vt:lpstr>Consumer Surplus - Example</vt:lpstr>
      <vt:lpstr>Consumer Surplus - Example</vt:lpstr>
      <vt:lpstr>PowerPoint Presentation</vt:lpstr>
      <vt:lpstr>Applying Consumer Surplus</vt:lpstr>
      <vt:lpstr>Producer Surplus</vt:lpstr>
      <vt:lpstr>Producer Surplus</vt:lpstr>
      <vt:lpstr>Consumer and Producer Surplus</vt:lpstr>
      <vt:lpstr>Consumer and Producer Surplus</vt:lpstr>
      <vt:lpstr>Price Control and Surplus Changes</vt:lpstr>
      <vt:lpstr>Price Controls and Welfare Effects</vt:lpstr>
      <vt:lpstr>Price Control and Surplus Changes</vt:lpstr>
      <vt:lpstr>The Efficiency of a Competitive Market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Tan (Assoc Prof)</dc:creator>
  <cp:lastModifiedBy>Jonathan Tan (Assoc Prof)</cp:lastModifiedBy>
  <cp:revision>19</cp:revision>
  <dcterms:created xsi:type="dcterms:W3CDTF">2019-06-08T02:51:17Z</dcterms:created>
  <dcterms:modified xsi:type="dcterms:W3CDTF">2023-09-24T09:25:23Z</dcterms:modified>
</cp:coreProperties>
</file>