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69" r:id="rId2"/>
    <p:sldId id="285" r:id="rId3"/>
    <p:sldId id="286" r:id="rId4"/>
    <p:sldId id="287" r:id="rId5"/>
    <p:sldId id="288" r:id="rId6"/>
    <p:sldId id="261" r:id="rId7"/>
    <p:sldId id="262" r:id="rId8"/>
    <p:sldId id="263" r:id="rId9"/>
    <p:sldId id="264" r:id="rId10"/>
    <p:sldId id="257" r:id="rId11"/>
    <p:sldId id="258" r:id="rId12"/>
    <p:sldId id="259" r:id="rId13"/>
    <p:sldId id="260" r:id="rId14"/>
    <p:sldId id="280" r:id="rId15"/>
    <p:sldId id="281" r:id="rId16"/>
    <p:sldId id="282" r:id="rId17"/>
    <p:sldId id="283" r:id="rId18"/>
    <p:sldId id="289" r:id="rId19"/>
    <p:sldId id="284" r:id="rId20"/>
    <p:sldId id="265" r:id="rId21"/>
    <p:sldId id="266" r:id="rId22"/>
    <p:sldId id="278" r:id="rId23"/>
    <p:sldId id="279" r:id="rId24"/>
    <p:sldId id="267" r:id="rId25"/>
    <p:sldId id="270" r:id="rId26"/>
    <p:sldId id="271" r:id="rId27"/>
    <p:sldId id="273" r:id="rId28"/>
    <p:sldId id="274" r:id="rId29"/>
    <p:sldId id="272" r:id="rId30"/>
    <p:sldId id="275" r:id="rId31"/>
    <p:sldId id="276" r:id="rId32"/>
    <p:sldId id="277" r:id="rId33"/>
    <p:sldId id="26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FCD388-E431-444D-8144-20CEB02A2600}" v="37" dt="2023-11-07T02:53:25.942"/>
    <p1510:client id="{610F36BF-3D2C-5D08-5D06-831198849193}" v="710" dt="2023-11-07T01:16:49.139"/>
    <p1510:client id="{87E09A89-A838-4555-847E-23DBAD38647A}" v="5" dt="2023-11-06T12:47:33.698"/>
    <p1510:client id="{8E90A566-CF0A-AB43-89DB-7B0E764B60BE}" v="1028" dt="2023-11-07T03:59:29.935"/>
    <p1510:client id="{B53E9A23-9699-6705-B520-C4E95773B4CE}" v="252" dt="2023-11-07T06:17:00.060"/>
    <p1510:client id="{C453E09F-1FA1-F048-5043-B82927F74D77}" v="44" dt="2023-11-06T15:01:32.180"/>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EF63B-1702-4648-ADDD-357A980B596A}" type="datetimeFigureOut">
              <a:rPr lang="" smtClean="0"/>
              <a:t>11/06/2023</a:t>
            </a:fld>
            <a:endParaRPr la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993D4-39D0-D043-8FE1-D24E8B06BFEA}" type="slidenum">
              <a:rPr lang="" smtClean="0"/>
              <a:t>‹#›</a:t>
            </a:fld>
            <a:endParaRPr lang=""/>
          </a:p>
        </p:txBody>
      </p:sp>
    </p:spTree>
    <p:extLst>
      <p:ext uri="{BB962C8B-B14F-4D97-AF65-F5344CB8AC3E}">
        <p14:creationId xmlns:p14="http://schemas.microsoft.com/office/powerpoint/2010/main" val="409985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construct the PPC for this two-person economy, we ask first how much coffee Costa Rica could produce if both Carlos and Maria worked full time producing coffee. Between them they can produce 2</a:t>
            </a:r>
            <a:r>
              <a:rPr lang="" altLang="zh-CN"/>
              <a:t>5</a:t>
            </a:r>
            <a:r>
              <a:rPr lang="en-US"/>
              <a:t>0 pounds of coffee per week, so in 50 weeks they could produce 1</a:t>
            </a:r>
            <a:r>
              <a:rPr lang="" altLang="zh-CN"/>
              <a:t>2,5</a:t>
            </a:r>
            <a:r>
              <a:rPr lang="en-US"/>
              <a:t>00 pounds of coffee. Thus if we plot coffee production on the vertical axis of the graph of Costa Rica’s PPC, the vertical intercept of the PPC will be 1</a:t>
            </a:r>
            <a:r>
              <a:rPr lang="" altLang="zh-CN"/>
              <a:t>2,5</a:t>
            </a:r>
            <a:r>
              <a:rPr lang="en-US"/>
              <a:t>00 pounds of coffee per year . Likewise, if Carlos and Maria produced only computers, between them they could produce </a:t>
            </a:r>
            <a:r>
              <a:rPr lang="" altLang="zh-CN"/>
              <a:t>2</a:t>
            </a:r>
            <a:r>
              <a:rPr lang="en-US"/>
              <a:t> computers per week, or 1</a:t>
            </a:r>
            <a:r>
              <a:rPr lang="" altLang="zh-CN"/>
              <a:t>00</a:t>
            </a:r>
            <a:r>
              <a:rPr lang="en-US"/>
              <a:t> computers per year. So the horizontal intercept of Costa Rica’s PPC is 1</a:t>
            </a:r>
            <a:r>
              <a:rPr lang="" altLang="zh-CN"/>
              <a:t>00</a:t>
            </a:r>
            <a:r>
              <a:rPr lang="en-US"/>
              <a:t> computers per year</a:t>
            </a:r>
            <a:r>
              <a:rPr lang="" altLang="zh-CN"/>
              <a:t>.</a:t>
            </a:r>
          </a:p>
          <a:p>
            <a:endParaRPr lang=""/>
          </a:p>
          <a:p>
            <a:r>
              <a:rPr lang="en-US"/>
              <a:t>In the portion of the PPC between points A and C, since</a:t>
            </a:r>
            <a:r>
              <a:rPr lang="zh-CN" altLang=""/>
              <a:t> </a:t>
            </a:r>
            <a:r>
              <a:rPr lang="en-US"/>
              <a:t>Carlos</a:t>
            </a:r>
            <a:r>
              <a:rPr lang="zh-CN" altLang=""/>
              <a:t> </a:t>
            </a:r>
            <a:r>
              <a:rPr lang="" altLang="zh-CN"/>
              <a:t>has</a:t>
            </a:r>
            <a:r>
              <a:rPr lang="zh-CN" altLang=""/>
              <a:t> </a:t>
            </a:r>
            <a:r>
              <a:rPr lang="" altLang="zh-CN"/>
              <a:t>competative</a:t>
            </a:r>
            <a:r>
              <a:rPr lang="zh-CN" altLang=""/>
              <a:t> </a:t>
            </a:r>
            <a:r>
              <a:rPr lang="" altLang="zh-CN"/>
              <a:t>advantage</a:t>
            </a:r>
            <a:r>
              <a:rPr lang="zh-CN" altLang=""/>
              <a:t> </a:t>
            </a:r>
            <a:r>
              <a:rPr lang="" altLang="zh-CN"/>
              <a:t>in</a:t>
            </a:r>
            <a:r>
              <a:rPr lang="zh-CN" altLang=""/>
              <a:t> </a:t>
            </a:r>
            <a:r>
              <a:rPr lang="" altLang="zh-CN"/>
              <a:t>producing</a:t>
            </a:r>
            <a:r>
              <a:rPr lang="zh-CN" altLang=""/>
              <a:t> </a:t>
            </a:r>
            <a:r>
              <a:rPr lang="" altLang="zh-CN"/>
              <a:t>computers</a:t>
            </a:r>
            <a:r>
              <a:rPr lang="zh-CN" altLang=""/>
              <a:t> </a:t>
            </a:r>
            <a:r>
              <a:rPr lang="" altLang="zh-CN"/>
              <a:t>so</a:t>
            </a:r>
            <a:r>
              <a:rPr lang="zh-CN" altLang=""/>
              <a:t> </a:t>
            </a:r>
            <a:r>
              <a:rPr lang="en-US"/>
              <a:t>only </a:t>
            </a:r>
            <a:r>
              <a:rPr lang="" altLang="zh-CN"/>
              <a:t>C</a:t>
            </a:r>
            <a:r>
              <a:rPr lang="en-US" err="1"/>
              <a:t>arlos</a:t>
            </a:r>
            <a:r>
              <a:rPr lang="en-US"/>
              <a:t> is </a:t>
            </a:r>
            <a:r>
              <a:rPr lang="en-US" err="1"/>
              <a:t>specialised</a:t>
            </a:r>
            <a:r>
              <a:rPr lang="zh-CN" altLang=""/>
              <a:t> </a:t>
            </a:r>
            <a:r>
              <a:rPr lang="" altLang="zh-CN"/>
              <a:t>in</a:t>
            </a:r>
            <a:r>
              <a:rPr lang="zh-CN" altLang=""/>
              <a:t> </a:t>
            </a:r>
            <a:r>
              <a:rPr lang="en-US"/>
              <a:t>producing computers, so the slope of the PPC in that range reflects </a:t>
            </a:r>
            <a:r>
              <a:rPr lang="" altLang="zh-CN"/>
              <a:t>Carlos</a:t>
            </a:r>
            <a:r>
              <a:rPr lang="en-US"/>
              <a:t>’s opportunity cost of computers in terms of coffee production forgone</a:t>
            </a:r>
            <a:r>
              <a:rPr lang="zh-CN" altLang=""/>
              <a:t> </a:t>
            </a:r>
            <a:r>
              <a:rPr lang="" altLang="zh-CN"/>
              <a:t>which</a:t>
            </a:r>
            <a:r>
              <a:rPr lang="zh-CN" altLang=""/>
              <a:t> </a:t>
            </a:r>
            <a:r>
              <a:rPr lang="" altLang="zh-CN"/>
              <a:t>is</a:t>
            </a:r>
            <a:r>
              <a:rPr lang="zh-CN" altLang=""/>
              <a:t> </a:t>
            </a:r>
            <a:r>
              <a:rPr lang="" altLang="zh-CN"/>
              <a:t>-100</a:t>
            </a:r>
            <a:r>
              <a:rPr lang="en-US"/>
              <a:t>. At point C, Carlos spends all his time on computers and Maria</a:t>
            </a:r>
            <a:r>
              <a:rPr lang="zh-CN" altLang=""/>
              <a:t> </a:t>
            </a:r>
            <a:r>
              <a:rPr lang="en-US"/>
              <a:t> spends all her</a:t>
            </a:r>
            <a:r>
              <a:rPr lang="zh-CN" altLang=""/>
              <a:t> </a:t>
            </a:r>
            <a:r>
              <a:rPr lang="en-US"/>
              <a:t>time on coffee</a:t>
            </a:r>
            <a:r>
              <a:rPr lang="zh-CN" altLang=""/>
              <a:t> </a:t>
            </a:r>
            <a:r>
              <a:rPr lang="" altLang="zh-CN"/>
              <a:t>so</a:t>
            </a:r>
            <a:r>
              <a:rPr lang="zh-CN" altLang=""/>
              <a:t> </a:t>
            </a:r>
            <a:r>
              <a:rPr lang="" altLang="zh-CN"/>
              <a:t>they</a:t>
            </a:r>
            <a:r>
              <a:rPr lang="zh-CN" altLang=""/>
              <a:t> </a:t>
            </a:r>
            <a:r>
              <a:rPr lang="" altLang="zh-CN"/>
              <a:t>produce</a:t>
            </a:r>
            <a:r>
              <a:rPr lang="zh-CN" altLang=""/>
              <a:t> </a:t>
            </a:r>
            <a:r>
              <a:rPr lang="" altLang="zh-CN"/>
              <a:t>50</a:t>
            </a:r>
            <a:r>
              <a:rPr lang="zh-CN" altLang=""/>
              <a:t> </a:t>
            </a:r>
            <a:r>
              <a:rPr lang="" altLang="zh-CN"/>
              <a:t>computers</a:t>
            </a:r>
            <a:r>
              <a:rPr lang="zh-CN" altLang=""/>
              <a:t> </a:t>
            </a:r>
            <a:r>
              <a:rPr lang="" altLang="zh-CN"/>
              <a:t>and</a:t>
            </a:r>
            <a:r>
              <a:rPr lang="zh-CN" altLang=""/>
              <a:t> </a:t>
            </a:r>
            <a:r>
              <a:rPr lang="" altLang="zh-CN"/>
              <a:t>7,500</a:t>
            </a:r>
            <a:r>
              <a:rPr lang="zh-CN" altLang=""/>
              <a:t> </a:t>
            </a:r>
            <a:r>
              <a:rPr lang="" altLang="zh-CN"/>
              <a:t>pounds</a:t>
            </a:r>
            <a:r>
              <a:rPr lang="zh-CN" altLang=""/>
              <a:t> </a:t>
            </a:r>
            <a:r>
              <a:rPr lang="" altLang="zh-CN"/>
              <a:t>of</a:t>
            </a:r>
            <a:r>
              <a:rPr lang="zh-CN" altLang=""/>
              <a:t> </a:t>
            </a:r>
            <a:r>
              <a:rPr lang="" altLang="zh-CN"/>
              <a:t>coffee</a:t>
            </a:r>
            <a:r>
              <a:rPr lang="zh-CN" altLang=""/>
              <a:t> </a:t>
            </a:r>
            <a:r>
              <a:rPr lang="" altLang="zh-CN"/>
              <a:t>at</a:t>
            </a:r>
            <a:r>
              <a:rPr lang="zh-CN" altLang=""/>
              <a:t> </a:t>
            </a:r>
            <a:r>
              <a:rPr lang="" altLang="zh-CN"/>
              <a:t>point</a:t>
            </a:r>
            <a:r>
              <a:rPr lang="zh-CN" altLang=""/>
              <a:t> </a:t>
            </a:r>
            <a:r>
              <a:rPr lang="" altLang="zh-CN"/>
              <a:t>C</a:t>
            </a:r>
            <a:r>
              <a:rPr lang="en-US"/>
              <a:t>. Between points C and B, any additional computers must be produced by Maria. Thus between points C and B the slope of the PPC reflects Maria’s opportunity cost of producing computers, in terms of coffee production forgone</a:t>
            </a:r>
            <a:r>
              <a:rPr lang="zh-CN" altLang=""/>
              <a:t> </a:t>
            </a:r>
            <a:r>
              <a:rPr lang="" altLang="zh-CN"/>
              <a:t>which</a:t>
            </a:r>
            <a:r>
              <a:rPr lang="zh-CN" altLang=""/>
              <a:t> </a:t>
            </a:r>
            <a:r>
              <a:rPr lang="" altLang="zh-CN"/>
              <a:t>is</a:t>
            </a:r>
            <a:r>
              <a:rPr lang="zh-CN" altLang=""/>
              <a:t> </a:t>
            </a:r>
            <a:r>
              <a:rPr lang="" altLang="zh-CN"/>
              <a:t>-150</a:t>
            </a:r>
            <a:endParaRPr lang=""/>
          </a:p>
        </p:txBody>
      </p:sp>
      <p:sp>
        <p:nvSpPr>
          <p:cNvPr id="4" name="Slide Number Placeholder 3"/>
          <p:cNvSpPr>
            <a:spLocks noGrp="1"/>
          </p:cNvSpPr>
          <p:nvPr>
            <p:ph type="sldNum" sz="quarter" idx="5"/>
          </p:nvPr>
        </p:nvSpPr>
        <p:spPr/>
        <p:txBody>
          <a:bodyPr/>
          <a:lstStyle/>
          <a:p>
            <a:fld id="{87C993D4-39D0-D043-8FE1-D24E8B06BFEA}" type="slidenum">
              <a:rPr lang="" smtClean="0"/>
              <a:t>7</a:t>
            </a:fld>
            <a:endParaRPr lang=""/>
          </a:p>
        </p:txBody>
      </p:sp>
    </p:spTree>
    <p:extLst>
      <p:ext uri="{BB962C8B-B14F-4D97-AF65-F5344CB8AC3E}">
        <p14:creationId xmlns:p14="http://schemas.microsoft.com/office/powerpoint/2010/main" val="2875017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  they can get an extra </a:t>
            </a:r>
            <a:r>
              <a:rPr lang="" altLang="zh-CN"/>
              <a:t>125</a:t>
            </a:r>
            <a:r>
              <a:rPr lang="en-US"/>
              <a:t> pounds of coffee for each computer they give up., however, Carlos can trade the </a:t>
            </a:r>
            <a:r>
              <a:rPr lang="" altLang="zh-CN"/>
              <a:t>50</a:t>
            </a:r>
            <a:r>
              <a:rPr lang="en-US"/>
              <a:t> computers produced at point C for </a:t>
            </a:r>
            <a:r>
              <a:rPr lang="" altLang="zh-CN"/>
              <a:t>6250</a:t>
            </a:r>
            <a:r>
              <a:rPr lang="en-US"/>
              <a:t> pounds of coffee (</a:t>
            </a:r>
            <a:r>
              <a:rPr lang="" altLang="zh-CN"/>
              <a:t>50</a:t>
            </a:r>
            <a:r>
              <a:rPr lang="zh-CN" altLang=""/>
              <a:t>*</a:t>
            </a:r>
            <a:r>
              <a:rPr lang="" altLang="zh-CN"/>
              <a:t>125</a:t>
            </a:r>
            <a:r>
              <a:rPr lang="en-US"/>
              <a:t>). Together with the </a:t>
            </a:r>
            <a:r>
              <a:rPr lang="" altLang="zh-CN"/>
              <a:t>7</a:t>
            </a:r>
            <a:r>
              <a:rPr lang="en-US"/>
              <a:t>,</a:t>
            </a:r>
            <a:r>
              <a:rPr lang="" altLang="zh-CN"/>
              <a:t>5</a:t>
            </a:r>
            <a:r>
              <a:rPr lang="en-US"/>
              <a:t>00 pounds of coffee </a:t>
            </a:r>
            <a:r>
              <a:rPr lang="en-US" err="1"/>
              <a:t>maria</a:t>
            </a:r>
            <a:r>
              <a:rPr lang="en-US"/>
              <a:t> produces, the coffee obtained through trade raises Costa Rica’s maximum annual coffee </a:t>
            </a:r>
            <a:r>
              <a:rPr lang="en-US" err="1"/>
              <a:t>consumptionincrease</a:t>
            </a:r>
            <a:r>
              <a:rPr lang="zh-CN" altLang=""/>
              <a:t>  </a:t>
            </a:r>
            <a:r>
              <a:rPr lang="en-US"/>
              <a:t>to </a:t>
            </a:r>
            <a:r>
              <a:rPr lang="" altLang="zh-CN"/>
              <a:t>13,750</a:t>
            </a:r>
            <a:r>
              <a:rPr lang="en-US"/>
              <a:t> pounds per year, as indicated by point F </a:t>
            </a:r>
            <a:r>
              <a:rPr lang="" altLang="zh-CN"/>
              <a:t>.</a:t>
            </a:r>
          </a:p>
          <a:p>
            <a:pPr algn="l"/>
            <a:r>
              <a:rPr lang="en-US"/>
              <a:t>S</a:t>
            </a:r>
            <a:r>
              <a:rPr lang=""/>
              <a:t>imilarly</a:t>
            </a:r>
            <a:r>
              <a:rPr lang="" altLang="zh-CN"/>
              <a:t>,</a:t>
            </a:r>
            <a:r>
              <a:rPr lang="zh-CN" altLang=""/>
              <a:t> </a:t>
            </a:r>
            <a:r>
              <a:rPr lang="" altLang="zh-CN"/>
              <a:t>maria</a:t>
            </a:r>
            <a:r>
              <a:rPr lang="zh-CN" altLang=""/>
              <a:t> </a:t>
            </a:r>
            <a:r>
              <a:rPr lang="" altLang="zh-CN"/>
              <a:t>can</a:t>
            </a:r>
            <a:r>
              <a:rPr lang="zh-CN" altLang=""/>
              <a:t> </a:t>
            </a:r>
            <a:r>
              <a:rPr lang="" altLang="zh-CN"/>
              <a:t>trade</a:t>
            </a:r>
            <a:r>
              <a:rPr lang="zh-CN" altLang=""/>
              <a:t> </a:t>
            </a:r>
            <a:r>
              <a:rPr lang="" altLang="zh-CN"/>
              <a:t>7500</a:t>
            </a:r>
            <a:r>
              <a:rPr lang="zh-CN" altLang=""/>
              <a:t> </a:t>
            </a:r>
            <a:r>
              <a:rPr lang="" altLang="zh-CN"/>
              <a:t>coffee</a:t>
            </a:r>
            <a:r>
              <a:rPr lang="zh-CN" altLang=""/>
              <a:t> </a:t>
            </a:r>
            <a:r>
              <a:rPr lang="" altLang="zh-CN"/>
              <a:t>produced</a:t>
            </a:r>
            <a:r>
              <a:rPr lang="zh-CN" altLang=""/>
              <a:t> </a:t>
            </a:r>
            <a:r>
              <a:rPr lang="" altLang="zh-CN"/>
              <a:t>at</a:t>
            </a:r>
            <a:r>
              <a:rPr lang="zh-CN" altLang=""/>
              <a:t> </a:t>
            </a:r>
            <a:r>
              <a:rPr lang="" altLang="zh-CN"/>
              <a:t>C</a:t>
            </a:r>
            <a:r>
              <a:rPr lang="zh-CN" altLang=""/>
              <a:t> </a:t>
            </a:r>
            <a:r>
              <a:rPr lang="" altLang="zh-CN"/>
              <a:t>for</a:t>
            </a:r>
            <a:r>
              <a:rPr lang="zh-CN" altLang=""/>
              <a:t> </a:t>
            </a:r>
            <a:r>
              <a:rPr lang="" altLang="zh-CN"/>
              <a:t>60</a:t>
            </a:r>
            <a:r>
              <a:rPr lang="zh-CN" altLang=""/>
              <a:t> </a:t>
            </a:r>
            <a:r>
              <a:rPr lang="" altLang="zh-CN"/>
              <a:t>computers</a:t>
            </a:r>
            <a:r>
              <a:rPr lang="zh-CN" altLang=""/>
              <a:t> </a:t>
            </a:r>
            <a:r>
              <a:rPr lang="" altLang="zh-CN"/>
              <a:t>(7500/125).</a:t>
            </a:r>
            <a:r>
              <a:rPr lang="zh-CN" altLang=""/>
              <a:t> </a:t>
            </a:r>
            <a:r>
              <a:rPr lang="en-US" altLang="zh-CN"/>
              <a:t>T</a:t>
            </a:r>
            <a:r>
              <a:rPr lang="" altLang="zh-CN"/>
              <a:t>ogether</a:t>
            </a:r>
            <a:r>
              <a:rPr lang="zh-CN" altLang=""/>
              <a:t> </a:t>
            </a:r>
            <a:r>
              <a:rPr lang="" altLang="zh-CN"/>
              <a:t>with</a:t>
            </a:r>
            <a:r>
              <a:rPr lang="zh-CN" altLang=""/>
              <a:t> </a:t>
            </a:r>
            <a:r>
              <a:rPr lang="" altLang="zh-CN"/>
              <a:t>50</a:t>
            </a:r>
            <a:r>
              <a:rPr lang="zh-CN" altLang=""/>
              <a:t> </a:t>
            </a:r>
            <a:r>
              <a:rPr lang="" altLang="zh-CN"/>
              <a:t>computer</a:t>
            </a:r>
            <a:r>
              <a:rPr lang="zh-CN" altLang=""/>
              <a:t> </a:t>
            </a:r>
            <a:r>
              <a:rPr lang="" altLang="zh-CN"/>
              <a:t>produced</a:t>
            </a:r>
            <a:r>
              <a:rPr lang="zh-CN" altLang=""/>
              <a:t> </a:t>
            </a:r>
            <a:r>
              <a:rPr lang="" altLang="zh-CN"/>
              <a:t>by</a:t>
            </a:r>
            <a:r>
              <a:rPr lang="zh-CN" altLang=""/>
              <a:t> </a:t>
            </a:r>
            <a:r>
              <a:rPr lang="" altLang="zh-CN"/>
              <a:t>carlos,</a:t>
            </a:r>
            <a:r>
              <a:rPr lang="zh-CN" altLang=""/>
              <a:t> </a:t>
            </a:r>
            <a:r>
              <a:rPr lang="" altLang="zh-CN"/>
              <a:t>the</a:t>
            </a:r>
            <a:r>
              <a:rPr lang="zh-CN" altLang=""/>
              <a:t> </a:t>
            </a:r>
            <a:r>
              <a:rPr lang="" altLang="zh-CN"/>
              <a:t>consumption</a:t>
            </a:r>
            <a:r>
              <a:rPr lang="zh-CN" altLang=""/>
              <a:t> </a:t>
            </a:r>
            <a:r>
              <a:rPr lang="" altLang="zh-CN"/>
              <a:t>of</a:t>
            </a:r>
            <a:r>
              <a:rPr lang="zh-CN" altLang=""/>
              <a:t> </a:t>
            </a:r>
            <a:r>
              <a:rPr lang="" altLang="zh-CN"/>
              <a:t>costa</a:t>
            </a:r>
            <a:r>
              <a:rPr lang="zh-CN" altLang=""/>
              <a:t> </a:t>
            </a:r>
            <a:r>
              <a:rPr lang="" altLang="zh-CN"/>
              <a:t>rica</a:t>
            </a:r>
            <a:r>
              <a:rPr lang="zh-CN" altLang=""/>
              <a:t> </a:t>
            </a:r>
            <a:r>
              <a:rPr lang="" altLang="zh-CN"/>
              <a:t>‘s</a:t>
            </a:r>
            <a:r>
              <a:rPr lang="zh-CN" altLang=""/>
              <a:t> </a:t>
            </a:r>
            <a:r>
              <a:rPr lang="" altLang="zh-CN"/>
              <a:t>maximum</a:t>
            </a:r>
            <a:r>
              <a:rPr lang="zh-CN" altLang=""/>
              <a:t> </a:t>
            </a:r>
            <a:r>
              <a:rPr lang="" altLang="zh-CN"/>
              <a:t>computer</a:t>
            </a:r>
            <a:r>
              <a:rPr lang="zh-CN" altLang=""/>
              <a:t> </a:t>
            </a:r>
            <a:r>
              <a:rPr lang="" altLang="zh-CN"/>
              <a:t>comsumption</a:t>
            </a:r>
            <a:r>
              <a:rPr lang="zh-CN" altLang=""/>
              <a:t> </a:t>
            </a:r>
            <a:r>
              <a:rPr lang="" altLang="zh-CN"/>
              <a:t>raise</a:t>
            </a:r>
            <a:r>
              <a:rPr lang="zh-CN" altLang=""/>
              <a:t> </a:t>
            </a:r>
            <a:r>
              <a:rPr lang="" altLang="zh-CN"/>
              <a:t>to</a:t>
            </a:r>
            <a:r>
              <a:rPr lang="zh-CN" altLang=""/>
              <a:t> </a:t>
            </a:r>
            <a:r>
              <a:rPr lang="" altLang="zh-CN"/>
              <a:t>110</a:t>
            </a:r>
            <a:r>
              <a:rPr lang="zh-CN" altLang=""/>
              <a:t> </a:t>
            </a:r>
            <a:r>
              <a:rPr lang="" altLang="zh-CN"/>
              <a:t>per</a:t>
            </a:r>
            <a:r>
              <a:rPr lang="zh-CN" altLang=""/>
              <a:t> </a:t>
            </a:r>
            <a:r>
              <a:rPr lang="" altLang="zh-CN"/>
              <a:t>year.</a:t>
            </a:r>
            <a:r>
              <a:rPr lang="zh-CN" altLang=""/>
              <a:t> </a:t>
            </a:r>
            <a:r>
              <a:rPr lang="en-US" altLang="zh-CN"/>
              <a:t>A</a:t>
            </a:r>
            <a:r>
              <a:rPr lang="" altLang="zh-CN"/>
              <a:t>s</a:t>
            </a:r>
            <a:r>
              <a:rPr lang="zh-CN" altLang=""/>
              <a:t> </a:t>
            </a:r>
            <a:r>
              <a:rPr lang="" altLang="zh-CN"/>
              <a:t>indicated</a:t>
            </a:r>
            <a:r>
              <a:rPr lang="zh-CN" altLang=""/>
              <a:t> </a:t>
            </a:r>
            <a:r>
              <a:rPr lang="" altLang="zh-CN"/>
              <a:t>by</a:t>
            </a:r>
            <a:r>
              <a:rPr lang="zh-CN" altLang=""/>
              <a:t> </a:t>
            </a:r>
            <a:r>
              <a:rPr lang="" altLang="zh-CN"/>
              <a:t>E.</a:t>
            </a:r>
            <a:endParaRPr lang=""/>
          </a:p>
        </p:txBody>
      </p:sp>
      <p:sp>
        <p:nvSpPr>
          <p:cNvPr id="4" name="Slide Number Placeholder 3"/>
          <p:cNvSpPr>
            <a:spLocks noGrp="1"/>
          </p:cNvSpPr>
          <p:nvPr>
            <p:ph type="sldNum" sz="quarter" idx="5"/>
          </p:nvPr>
        </p:nvSpPr>
        <p:spPr/>
        <p:txBody>
          <a:bodyPr/>
          <a:lstStyle/>
          <a:p>
            <a:fld id="{87C993D4-39D0-D043-8FE1-D24E8B06BFEA}" type="slidenum">
              <a:rPr lang="" smtClean="0"/>
              <a:t>8</a:t>
            </a:fld>
            <a:endParaRPr lang=""/>
          </a:p>
        </p:txBody>
      </p:sp>
    </p:spTree>
    <p:extLst>
      <p:ext uri="{BB962C8B-B14F-4D97-AF65-F5344CB8AC3E}">
        <p14:creationId xmlns:p14="http://schemas.microsoft.com/office/powerpoint/2010/main" val="123984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 altLang="zh-CN"/>
              <a:t>NOTICE</a:t>
            </a:r>
            <a:r>
              <a:rPr lang="zh-CN" altLang=""/>
              <a:t> </a:t>
            </a:r>
            <a:r>
              <a:rPr lang="" altLang="zh-CN"/>
              <a:t>that</a:t>
            </a:r>
            <a:r>
              <a:rPr lang="zh-CN" altLang=""/>
              <a:t> </a:t>
            </a:r>
            <a:r>
              <a:rPr lang="en-US" altLang="zh-CN"/>
              <a:t>Pedro</a:t>
            </a:r>
            <a:r>
              <a:rPr lang="" altLang="zh-CN"/>
              <a:t>’s</a:t>
            </a:r>
            <a:r>
              <a:rPr lang="zh-CN" altLang=""/>
              <a:t> </a:t>
            </a:r>
            <a:r>
              <a:rPr lang="" altLang="zh-CN"/>
              <a:t>opp</a:t>
            </a:r>
            <a:r>
              <a:rPr lang="zh-CN" altLang=""/>
              <a:t> </a:t>
            </a:r>
            <a:r>
              <a:rPr lang="" altLang="zh-CN"/>
              <a:t>cost</a:t>
            </a:r>
            <a:r>
              <a:rPr lang="zh-CN" altLang=""/>
              <a:t> </a:t>
            </a:r>
            <a:r>
              <a:rPr lang="" altLang="zh-CN"/>
              <a:t>of</a:t>
            </a:r>
            <a:r>
              <a:rPr lang="zh-CN" altLang=""/>
              <a:t> </a:t>
            </a:r>
            <a:r>
              <a:rPr lang="" altLang="zh-CN"/>
              <a:t>producing</a:t>
            </a:r>
            <a:r>
              <a:rPr lang="zh-CN" altLang=""/>
              <a:t> </a:t>
            </a:r>
            <a:r>
              <a:rPr lang="" altLang="zh-CN"/>
              <a:t>1</a:t>
            </a:r>
            <a:r>
              <a:rPr lang="zh-CN" altLang=""/>
              <a:t> </a:t>
            </a:r>
            <a:r>
              <a:rPr lang="" altLang="zh-CN"/>
              <a:t>computer</a:t>
            </a:r>
            <a:r>
              <a:rPr lang="zh-CN" altLang=""/>
              <a:t> </a:t>
            </a:r>
            <a:r>
              <a:rPr lang="" altLang="zh-CN"/>
              <a:t>is</a:t>
            </a:r>
            <a:r>
              <a:rPr lang="zh-CN" altLang=""/>
              <a:t> </a:t>
            </a:r>
            <a:r>
              <a:rPr lang="" altLang="zh-CN"/>
              <a:t>more</a:t>
            </a:r>
            <a:r>
              <a:rPr lang="zh-CN" altLang=""/>
              <a:t> </a:t>
            </a:r>
            <a:r>
              <a:rPr lang="" altLang="zh-CN"/>
              <a:t>than</a:t>
            </a:r>
            <a:r>
              <a:rPr lang="zh-CN" altLang=""/>
              <a:t> </a:t>
            </a:r>
            <a:r>
              <a:rPr lang="" altLang="zh-CN"/>
              <a:t>that</a:t>
            </a:r>
            <a:r>
              <a:rPr lang="zh-CN" altLang=""/>
              <a:t> </a:t>
            </a:r>
            <a:r>
              <a:rPr lang="" altLang="zh-CN"/>
              <a:t>of</a:t>
            </a:r>
            <a:r>
              <a:rPr lang="zh-CN" altLang=""/>
              <a:t> </a:t>
            </a:r>
            <a:r>
              <a:rPr lang="" altLang="zh-CN"/>
              <a:t>carlos</a:t>
            </a:r>
            <a:r>
              <a:rPr lang="zh-CN" altLang=""/>
              <a:t> </a:t>
            </a:r>
            <a:r>
              <a:rPr lang="" altLang="zh-CN"/>
              <a:t>but</a:t>
            </a:r>
            <a:r>
              <a:rPr lang="zh-CN" altLang=""/>
              <a:t> </a:t>
            </a:r>
            <a:r>
              <a:rPr lang="" altLang="zh-CN"/>
              <a:t>more</a:t>
            </a:r>
            <a:r>
              <a:rPr lang="zh-CN" altLang=""/>
              <a:t> </a:t>
            </a:r>
            <a:r>
              <a:rPr lang="" altLang="zh-CN"/>
              <a:t>than</a:t>
            </a:r>
            <a:r>
              <a:rPr lang="zh-CN" altLang=""/>
              <a:t> </a:t>
            </a:r>
            <a:r>
              <a:rPr lang="" altLang="zh-CN"/>
              <a:t>that</a:t>
            </a:r>
            <a:r>
              <a:rPr lang="zh-CN" altLang=""/>
              <a:t> </a:t>
            </a:r>
            <a:r>
              <a:rPr lang="" altLang="zh-CN"/>
              <a:t>of</a:t>
            </a:r>
            <a:r>
              <a:rPr lang="zh-CN" altLang=""/>
              <a:t> </a:t>
            </a:r>
            <a:r>
              <a:rPr lang="" altLang="zh-CN"/>
              <a:t>marias</a:t>
            </a:r>
            <a:endParaRPr lang="en-US" altLang="zh-CN"/>
          </a:p>
          <a:p>
            <a:r>
              <a:rPr lang="en-US"/>
              <a:t>At point C </a:t>
            </a:r>
            <a:r>
              <a:rPr lang="en-US" err="1"/>
              <a:t>carlos</a:t>
            </a:r>
            <a:r>
              <a:rPr lang="en-US"/>
              <a:t> is dedicating all his</a:t>
            </a:r>
            <a:r>
              <a:rPr lang="zh-CN" altLang=""/>
              <a:t> </a:t>
            </a:r>
            <a:r>
              <a:rPr lang="en-US"/>
              <a:t>time to computer production, so someone else must produce any additional computers. Pedro has the next lowest opportunity cost of producing computers, so (following the Principle of Increasing Opportunity Cost) he begins to produce computers at point C. The slope of the PPC between points C and D is determined by Pedro’s opportunity cost, which is greater  than </a:t>
            </a:r>
            <a:r>
              <a:rPr lang="en-US" err="1"/>
              <a:t>carlos</a:t>
            </a:r>
            <a:r>
              <a:rPr lang="en-US"/>
              <a:t> opportunity cost. At point D </a:t>
            </a:r>
            <a:r>
              <a:rPr lang="" altLang="zh-CN"/>
              <a:t>,</a:t>
            </a:r>
            <a:r>
              <a:rPr lang="en-US"/>
              <a:t> Pedro is producing all the computers he can, so finally </a:t>
            </a:r>
            <a:r>
              <a:rPr lang="en-US" err="1"/>
              <a:t>maria</a:t>
            </a:r>
            <a:r>
              <a:rPr lang="en-US"/>
              <a:t> begins to produce computers as well. Thus the slope of the PPC between points D and B reflects </a:t>
            </a:r>
            <a:r>
              <a:rPr lang="en-US" err="1"/>
              <a:t>maria’s</a:t>
            </a:r>
            <a:r>
              <a:rPr lang="en-US"/>
              <a:t> opportunity cost. Because opportunity cost increases as we move from left to right in the figure, the slope of the PPC becomes more and more negative, leading once again to the outwardly bowed shape</a:t>
            </a:r>
            <a:r>
              <a:rPr lang="" altLang="zh-CN"/>
              <a:t>.</a:t>
            </a:r>
          </a:p>
          <a:p>
            <a:r>
              <a:rPr lang="en-US"/>
              <a:t>T</a:t>
            </a:r>
            <a:r>
              <a:rPr lang=""/>
              <a:t>he</a:t>
            </a:r>
            <a:r>
              <a:rPr lang="zh-CN" altLang=""/>
              <a:t> </a:t>
            </a:r>
            <a:r>
              <a:rPr lang="" altLang="zh-CN"/>
              <a:t>vertical</a:t>
            </a:r>
            <a:r>
              <a:rPr lang="zh-CN" altLang=""/>
              <a:t> </a:t>
            </a:r>
            <a:r>
              <a:rPr lang="" altLang="zh-CN"/>
              <a:t>intersect</a:t>
            </a:r>
            <a:r>
              <a:rPr lang="zh-CN" altLang=""/>
              <a:t> </a:t>
            </a:r>
            <a:r>
              <a:rPr lang="" altLang="zh-CN"/>
              <a:t>is</a:t>
            </a:r>
            <a:r>
              <a:rPr lang="zh-CN" altLang=""/>
              <a:t> </a:t>
            </a:r>
            <a:r>
              <a:rPr lang="" altLang="zh-CN"/>
              <a:t>when</a:t>
            </a:r>
            <a:r>
              <a:rPr lang="zh-CN" altLang=""/>
              <a:t> </a:t>
            </a:r>
            <a:r>
              <a:rPr lang="" altLang="zh-CN"/>
              <a:t>3</a:t>
            </a:r>
            <a:r>
              <a:rPr lang="zh-CN" altLang=""/>
              <a:t> </a:t>
            </a:r>
            <a:r>
              <a:rPr lang="" altLang="zh-CN"/>
              <a:t>people</a:t>
            </a:r>
            <a:r>
              <a:rPr lang="zh-CN" altLang=""/>
              <a:t> </a:t>
            </a:r>
            <a:r>
              <a:rPr lang="" altLang="zh-CN"/>
              <a:t>are</a:t>
            </a:r>
            <a:r>
              <a:rPr lang="zh-CN" altLang=""/>
              <a:t> </a:t>
            </a:r>
            <a:r>
              <a:rPr lang="" altLang="zh-CN"/>
              <a:t>all</a:t>
            </a:r>
            <a:r>
              <a:rPr lang="zh-CN" altLang=""/>
              <a:t> </a:t>
            </a:r>
            <a:r>
              <a:rPr lang="" altLang="zh-CN"/>
              <a:t>producing</a:t>
            </a:r>
            <a:r>
              <a:rPr lang="zh-CN" altLang=""/>
              <a:t> </a:t>
            </a:r>
            <a:r>
              <a:rPr lang="" altLang="zh-CN"/>
              <a:t>coffee</a:t>
            </a:r>
          </a:p>
          <a:p>
            <a:r>
              <a:rPr lang="en-US"/>
              <a:t>T</a:t>
            </a:r>
            <a:r>
              <a:rPr lang=""/>
              <a:t>he</a:t>
            </a:r>
            <a:r>
              <a:rPr lang="zh-CN" altLang=""/>
              <a:t> </a:t>
            </a:r>
            <a:r>
              <a:rPr lang="" altLang="zh-CN"/>
              <a:t>horizontal</a:t>
            </a:r>
            <a:r>
              <a:rPr lang="zh-CN" altLang=""/>
              <a:t> </a:t>
            </a:r>
            <a:r>
              <a:rPr lang="" altLang="zh-CN"/>
              <a:t>intercept</a:t>
            </a:r>
            <a:r>
              <a:rPr lang="zh-CN" altLang=""/>
              <a:t> </a:t>
            </a:r>
            <a:r>
              <a:rPr lang="" altLang="zh-CN"/>
              <a:t>is</a:t>
            </a:r>
            <a:r>
              <a:rPr lang="zh-CN" altLang=""/>
              <a:t> </a:t>
            </a:r>
            <a:r>
              <a:rPr lang="" altLang="zh-CN"/>
              <a:t>when</a:t>
            </a:r>
            <a:r>
              <a:rPr lang="zh-CN" altLang=""/>
              <a:t> </a:t>
            </a:r>
            <a:r>
              <a:rPr lang="" altLang="zh-CN"/>
              <a:t>3</a:t>
            </a:r>
            <a:r>
              <a:rPr lang="zh-CN" altLang=""/>
              <a:t> </a:t>
            </a:r>
            <a:r>
              <a:rPr lang="" altLang="zh-CN"/>
              <a:t>people</a:t>
            </a:r>
            <a:r>
              <a:rPr lang="zh-CN" altLang=""/>
              <a:t> </a:t>
            </a:r>
            <a:r>
              <a:rPr lang="" altLang="zh-CN"/>
              <a:t>all</a:t>
            </a:r>
            <a:r>
              <a:rPr lang="zh-CN" altLang=""/>
              <a:t> </a:t>
            </a:r>
            <a:r>
              <a:rPr lang="" altLang="zh-CN"/>
              <a:t>producing</a:t>
            </a:r>
            <a:r>
              <a:rPr lang="zh-CN" altLang=""/>
              <a:t> </a:t>
            </a:r>
            <a:r>
              <a:rPr lang="" altLang="zh-CN"/>
              <a:t>computer</a:t>
            </a:r>
            <a:endParaRPr lang=""/>
          </a:p>
        </p:txBody>
      </p:sp>
      <p:sp>
        <p:nvSpPr>
          <p:cNvPr id="4" name="Slide Number Placeholder 3"/>
          <p:cNvSpPr>
            <a:spLocks noGrp="1"/>
          </p:cNvSpPr>
          <p:nvPr>
            <p:ph type="sldNum" sz="quarter" idx="5"/>
          </p:nvPr>
        </p:nvSpPr>
        <p:spPr/>
        <p:txBody>
          <a:bodyPr/>
          <a:lstStyle/>
          <a:p>
            <a:fld id="{87C993D4-39D0-D043-8FE1-D24E8B06BFEA}" type="slidenum">
              <a:rPr lang="" smtClean="0"/>
              <a:t>11</a:t>
            </a:fld>
            <a:endParaRPr lang=""/>
          </a:p>
        </p:txBody>
      </p:sp>
    </p:spTree>
    <p:extLst>
      <p:ext uri="{BB962C8B-B14F-4D97-AF65-F5344CB8AC3E}">
        <p14:creationId xmlns:p14="http://schemas.microsoft.com/office/powerpoint/2010/main" val="144514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a:t>Click to edit Master title style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a:t>Click to edit Master title style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a:t>Click to edit Master title style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a:t>Click to edit Master title style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B712588-04B1-427B-82EE-E8DB90309F08}"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a:t>Click to edit Master title style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5B5B-11A1-81BD-8C39-1B27A9EF4B21}"/>
              </a:ext>
            </a:extLst>
          </p:cNvPr>
          <p:cNvSpPr>
            <a:spLocks noGrp="1"/>
          </p:cNvSpPr>
          <p:nvPr>
            <p:ph type="ctrTitle"/>
          </p:nvPr>
        </p:nvSpPr>
        <p:spPr/>
        <p:txBody>
          <a:bodyPr/>
          <a:lstStyle/>
          <a:p>
            <a:r>
              <a:rPr lang="en-US"/>
              <a:t>HE1002</a:t>
            </a:r>
            <a:br>
              <a:rPr lang="en-US"/>
            </a:br>
            <a:r>
              <a:rPr lang="en-US"/>
              <a:t>Macroeconomics I</a:t>
            </a:r>
            <a:br>
              <a:rPr lang="en-US"/>
            </a:br>
            <a:r>
              <a:rPr lang="en-US"/>
              <a:t>Problem Set 10</a:t>
            </a:r>
          </a:p>
        </p:txBody>
      </p:sp>
      <p:sp>
        <p:nvSpPr>
          <p:cNvPr id="3" name="Subtitle 2">
            <a:extLst>
              <a:ext uri="{FF2B5EF4-FFF2-40B4-BE49-F238E27FC236}">
                <a16:creationId xmlns:a16="http://schemas.microsoft.com/office/drawing/2014/main" id="{976392F3-C1BE-12CF-F9A6-C2BF6BDCB323}"/>
              </a:ext>
            </a:extLst>
          </p:cNvPr>
          <p:cNvSpPr>
            <a:spLocks noGrp="1"/>
          </p:cNvSpPr>
          <p:nvPr>
            <p:ph type="subTitle" idx="1"/>
          </p:nvPr>
        </p:nvSpPr>
        <p:spPr>
          <a:xfrm>
            <a:off x="1507067" y="4050833"/>
            <a:ext cx="7766936" cy="2455799"/>
          </a:xfrm>
        </p:spPr>
        <p:txBody>
          <a:bodyPr/>
          <a:lstStyle/>
          <a:p>
            <a:r>
              <a:rPr lang="en-US" sz="2400"/>
              <a:t>-Andy Neo Gao Jun</a:t>
            </a:r>
          </a:p>
          <a:p>
            <a:r>
              <a:rPr lang="en-US" sz="2400"/>
              <a:t>-Gao Wenbo</a:t>
            </a:r>
          </a:p>
          <a:p>
            <a:r>
              <a:rPr lang="en-US" sz="2400"/>
              <a:t>-</a:t>
            </a:r>
            <a:r>
              <a:rPr lang="en-US" sz="2400" err="1"/>
              <a:t>Vanneshia</a:t>
            </a:r>
            <a:r>
              <a:rPr lang="en-US" sz="2400"/>
              <a:t> </a:t>
            </a:r>
            <a:r>
              <a:rPr lang="en-US" sz="2400" err="1"/>
              <a:t>Swiegl</a:t>
            </a:r>
            <a:r>
              <a:rPr lang="en-US" sz="2400"/>
              <a:t> Lee</a:t>
            </a:r>
          </a:p>
          <a:p>
            <a:r>
              <a:rPr lang="en-US" sz="2400"/>
              <a:t>-Yu Jiaqi</a:t>
            </a:r>
          </a:p>
          <a:p>
            <a:r>
              <a:rPr lang="en-US" sz="2400"/>
              <a:t>-Zhu Yuelin</a:t>
            </a:r>
          </a:p>
        </p:txBody>
      </p:sp>
    </p:spTree>
    <p:extLst>
      <p:ext uri="{BB962C8B-B14F-4D97-AF65-F5344CB8AC3E}">
        <p14:creationId xmlns:p14="http://schemas.microsoft.com/office/powerpoint/2010/main" val="419934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1113-D434-966E-BA8B-0B2EE9BE9666}"/>
              </a:ext>
            </a:extLst>
          </p:cNvPr>
          <p:cNvSpPr>
            <a:spLocks noGrp="1"/>
          </p:cNvSpPr>
          <p:nvPr>
            <p:ph type="title"/>
          </p:nvPr>
        </p:nvSpPr>
        <p:spPr/>
        <p:txBody>
          <a:bodyPr/>
          <a:lstStyle/>
          <a:p>
            <a:r>
              <a:rPr lang="" altLang="zh-CN"/>
              <a:t>Question</a:t>
            </a:r>
            <a:r>
              <a:rPr lang="zh-CN" altLang=""/>
              <a:t> </a:t>
            </a:r>
            <a:r>
              <a:rPr lang="" altLang="zh-CN"/>
              <a:t>3</a:t>
            </a:r>
            <a:endParaRPr lang=""/>
          </a:p>
        </p:txBody>
      </p:sp>
      <p:sp>
        <p:nvSpPr>
          <p:cNvPr id="6" name="TextBox 5">
            <a:extLst>
              <a:ext uri="{FF2B5EF4-FFF2-40B4-BE49-F238E27FC236}">
                <a16:creationId xmlns:a16="http://schemas.microsoft.com/office/drawing/2014/main" id="{7E2B889E-C855-B762-91BC-E5C2CA22A25B}"/>
              </a:ext>
            </a:extLst>
          </p:cNvPr>
          <p:cNvSpPr txBox="1"/>
          <p:nvPr/>
        </p:nvSpPr>
        <p:spPr>
          <a:xfrm>
            <a:off x="406400" y="1280160"/>
            <a:ext cx="9428480" cy="3785652"/>
          </a:xfrm>
          <a:prstGeom prst="rect">
            <a:avLst/>
          </a:prstGeom>
          <a:noFill/>
        </p:spPr>
        <p:txBody>
          <a:bodyPr wrap="square" rtlCol="0">
            <a:spAutoFit/>
          </a:bodyPr>
          <a:lstStyle/>
          <a:p>
            <a:pPr algn="l"/>
            <a:r>
              <a:rPr lang="en-US" sz="2400"/>
              <a:t>Suppose that Costa Rican worker Carlos can produce either 100 pounds of coffee or 1</a:t>
            </a:r>
            <a:r>
              <a:rPr lang="zh-CN" altLang="" sz="2400"/>
              <a:t> </a:t>
            </a:r>
            <a:r>
              <a:rPr lang="en-US" sz="2400"/>
              <a:t>computer per week, and a second worker, Maria, can produce either 150 pounds of coffee or 1 computer per week. A third worker, Pedro, joins the Costa Rican economy. Pedro can produce either 140 pounds of coffee or 1 computer per week. All three workers work 50 weeks per year.</a:t>
            </a:r>
          </a:p>
          <a:p>
            <a:pPr algn="l"/>
            <a:endParaRPr lang="en-US" sz="2400"/>
          </a:p>
          <a:p>
            <a:pPr algn="l"/>
            <a:r>
              <a:rPr lang="en-US" sz="2400"/>
              <a:t>(a)</a:t>
            </a:r>
          </a:p>
          <a:p>
            <a:pPr algn="l"/>
            <a:r>
              <a:rPr lang="en-US" sz="2400"/>
              <a:t>Find the PPC for Costa Rica. Give numerical values of the PPC's intercepts and slopes</a:t>
            </a:r>
            <a:endParaRPr lang="" sz="2400"/>
          </a:p>
        </p:txBody>
      </p:sp>
    </p:spTree>
    <p:extLst>
      <p:ext uri="{BB962C8B-B14F-4D97-AF65-F5344CB8AC3E}">
        <p14:creationId xmlns:p14="http://schemas.microsoft.com/office/powerpoint/2010/main" val="90418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02831B-88D7-8D39-FAAA-40B0E7AC10E7}"/>
              </a:ext>
            </a:extLst>
          </p:cNvPr>
          <p:cNvSpPr txBox="1"/>
          <p:nvPr/>
        </p:nvSpPr>
        <p:spPr>
          <a:xfrm>
            <a:off x="1325563" y="682655"/>
            <a:ext cx="6111874" cy="4524315"/>
          </a:xfrm>
          <a:prstGeom prst="rect">
            <a:avLst/>
          </a:prstGeom>
          <a:noFill/>
        </p:spPr>
        <p:txBody>
          <a:bodyPr wrap="square">
            <a:spAutoFit/>
          </a:bodyPr>
          <a:lstStyle/>
          <a:p>
            <a:endParaRPr lang=""/>
          </a:p>
        </p:txBody>
      </p:sp>
      <p:sp>
        <p:nvSpPr>
          <p:cNvPr id="4" name="TextBox 3">
            <a:extLst>
              <a:ext uri="{FF2B5EF4-FFF2-40B4-BE49-F238E27FC236}">
                <a16:creationId xmlns:a16="http://schemas.microsoft.com/office/drawing/2014/main" id="{D25FE1B9-C00F-82C6-CB0C-227EBD8A4A75}"/>
              </a:ext>
            </a:extLst>
          </p:cNvPr>
          <p:cNvSpPr txBox="1"/>
          <p:nvPr/>
        </p:nvSpPr>
        <p:spPr>
          <a:xfrm>
            <a:off x="5185032" y="2514600"/>
            <a:ext cx="1828800" cy="1828800"/>
          </a:xfrm>
          <a:prstGeom prst="rect">
            <a:avLst/>
          </a:prstGeom>
          <a:noFill/>
        </p:spPr>
        <p:txBody>
          <a:bodyPr wrap="square" rtlCol="0">
            <a:spAutoFit/>
          </a:bodyPr>
          <a:lstStyle/>
          <a:p>
            <a:pPr algn="l"/>
            <a:endParaRPr lang=""/>
          </a:p>
        </p:txBody>
      </p:sp>
      <p:sp>
        <p:nvSpPr>
          <p:cNvPr id="6" name="TextBox 5">
            <a:extLst>
              <a:ext uri="{FF2B5EF4-FFF2-40B4-BE49-F238E27FC236}">
                <a16:creationId xmlns:a16="http://schemas.microsoft.com/office/drawing/2014/main" id="{BC32F369-D829-D8C0-2B35-893207BBAD21}"/>
              </a:ext>
            </a:extLst>
          </p:cNvPr>
          <p:cNvSpPr txBox="1"/>
          <p:nvPr/>
        </p:nvSpPr>
        <p:spPr>
          <a:xfrm>
            <a:off x="7210106" y="2767280"/>
            <a:ext cx="4257686" cy="1323439"/>
          </a:xfrm>
          <a:prstGeom prst="rect">
            <a:avLst/>
          </a:prstGeom>
          <a:noFill/>
        </p:spPr>
        <p:txBody>
          <a:bodyPr wrap="square" rtlCol="0">
            <a:spAutoFit/>
          </a:bodyPr>
          <a:lstStyle/>
          <a:p>
            <a:pPr algn="l"/>
            <a:r>
              <a:rPr lang="en-US" sz="2000"/>
              <a:t>A</a:t>
            </a:r>
            <a:r>
              <a:rPr lang="" sz="2000"/>
              <a:t>t</a:t>
            </a:r>
            <a:r>
              <a:rPr lang="zh-CN" altLang="" sz="2000"/>
              <a:t> </a:t>
            </a:r>
            <a:r>
              <a:rPr lang="" altLang="zh-CN" sz="2000"/>
              <a:t>A:</a:t>
            </a:r>
            <a:r>
              <a:rPr lang="zh-CN" altLang="" sz="2000"/>
              <a:t> </a:t>
            </a:r>
            <a:r>
              <a:rPr lang="" altLang="zh-CN" sz="2000"/>
              <a:t>(150+100+140)</a:t>
            </a:r>
            <a:r>
              <a:rPr lang="zh-CN" altLang="" sz="2000"/>
              <a:t>*</a:t>
            </a:r>
            <a:r>
              <a:rPr lang="" altLang="zh-CN" sz="2000"/>
              <a:t>50=19500</a:t>
            </a:r>
          </a:p>
          <a:p>
            <a:pPr algn="l"/>
            <a:endParaRPr lang="" altLang="zh-CN" sz="2000"/>
          </a:p>
          <a:p>
            <a:pPr algn="l"/>
            <a:endParaRPr lang="" altLang="zh-CN" sz="2000"/>
          </a:p>
          <a:p>
            <a:pPr algn="l"/>
            <a:r>
              <a:rPr lang="" sz="2000"/>
              <a:t>At</a:t>
            </a:r>
            <a:r>
              <a:rPr lang="zh-CN" altLang="" sz="2000"/>
              <a:t> </a:t>
            </a:r>
            <a:r>
              <a:rPr lang="" altLang="zh-CN" sz="2000"/>
              <a:t>B:</a:t>
            </a:r>
            <a:r>
              <a:rPr lang="zh-CN" altLang="" sz="2000"/>
              <a:t> </a:t>
            </a:r>
            <a:r>
              <a:rPr lang="" altLang="zh-CN" sz="2000"/>
              <a:t>(1+1+1)</a:t>
            </a:r>
            <a:r>
              <a:rPr lang="zh-CN" altLang="" sz="2000"/>
              <a:t>*</a:t>
            </a:r>
            <a:r>
              <a:rPr lang="" altLang="zh-CN" sz="2000"/>
              <a:t>50=150</a:t>
            </a:r>
            <a:endParaRPr lang="" sz="2000"/>
          </a:p>
        </p:txBody>
      </p:sp>
      <p:pic>
        <p:nvPicPr>
          <p:cNvPr id="7" name="Picture 6">
            <a:extLst>
              <a:ext uri="{FF2B5EF4-FFF2-40B4-BE49-F238E27FC236}">
                <a16:creationId xmlns:a16="http://schemas.microsoft.com/office/drawing/2014/main" id="{110142AA-2AFA-76EC-72D7-C543F404B584}"/>
              </a:ext>
            </a:extLst>
          </p:cNvPr>
          <p:cNvPicPr>
            <a:picLocks noChangeAspect="1"/>
          </p:cNvPicPr>
          <p:nvPr/>
        </p:nvPicPr>
        <p:blipFill>
          <a:blip r:embed="rId3"/>
          <a:stretch>
            <a:fillRect/>
          </a:stretch>
        </p:blipFill>
        <p:spPr>
          <a:xfrm>
            <a:off x="-20056" y="1172747"/>
            <a:ext cx="7059276" cy="5418667"/>
          </a:xfrm>
          <a:prstGeom prst="rect">
            <a:avLst/>
          </a:prstGeom>
        </p:spPr>
      </p:pic>
    </p:spTree>
    <p:extLst>
      <p:ext uri="{BB962C8B-B14F-4D97-AF65-F5344CB8AC3E}">
        <p14:creationId xmlns:p14="http://schemas.microsoft.com/office/powerpoint/2010/main" val="156014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466A-6308-6D0F-8D5B-11071C1DDDC1}"/>
              </a:ext>
            </a:extLst>
          </p:cNvPr>
          <p:cNvSpPr>
            <a:spLocks noGrp="1"/>
          </p:cNvSpPr>
          <p:nvPr>
            <p:ph type="title"/>
          </p:nvPr>
        </p:nvSpPr>
        <p:spPr>
          <a:xfrm>
            <a:off x="533171" y="156518"/>
            <a:ext cx="8926614" cy="1614618"/>
          </a:xfrm>
        </p:spPr>
        <p:txBody>
          <a:bodyPr>
            <a:noAutofit/>
          </a:bodyPr>
          <a:lstStyle/>
          <a:p>
            <a:r>
              <a:rPr lang="en-US" sz="2000">
                <a:solidFill>
                  <a:schemeClr val="tx1"/>
                </a:solidFill>
              </a:rPr>
              <a:t>(b)Find Costa Rica‘s consumption possibilities if the country is open and 1 computer trades for 125 pounds of coffee on world markets. What is the most of each good that Costa Ricans can consume when the economy is open? Compare t</a:t>
            </a:r>
            <a:r>
              <a:rPr lang="" altLang="zh-CN" sz="2000">
                <a:solidFill>
                  <a:schemeClr val="tx1"/>
                </a:solidFill>
              </a:rPr>
              <a:t>o</a:t>
            </a:r>
            <a:r>
              <a:rPr lang="zh-CN" altLang="" sz="2000">
                <a:solidFill>
                  <a:schemeClr val="tx1"/>
                </a:solidFill>
              </a:rPr>
              <a:t> </a:t>
            </a:r>
            <a:r>
              <a:rPr lang="en-US" sz="2000">
                <a:solidFill>
                  <a:schemeClr val="tx1"/>
                </a:solidFill>
              </a:rPr>
              <a:t>the situation when the economy is closed.</a:t>
            </a:r>
            <a:endParaRPr lang="" sz="2000">
              <a:solidFill>
                <a:schemeClr val="tx1"/>
              </a:solidFill>
            </a:endParaRPr>
          </a:p>
        </p:txBody>
      </p:sp>
      <p:sp>
        <p:nvSpPr>
          <p:cNvPr id="3" name="TextBox 2">
            <a:extLst>
              <a:ext uri="{FF2B5EF4-FFF2-40B4-BE49-F238E27FC236}">
                <a16:creationId xmlns:a16="http://schemas.microsoft.com/office/drawing/2014/main" id="{A7775F4B-C632-67F9-EBEA-5B67A4A692B1}"/>
              </a:ext>
            </a:extLst>
          </p:cNvPr>
          <p:cNvSpPr txBox="1"/>
          <p:nvPr/>
        </p:nvSpPr>
        <p:spPr>
          <a:xfrm>
            <a:off x="693351" y="2514600"/>
            <a:ext cx="5304252" cy="3139321"/>
          </a:xfrm>
          <a:prstGeom prst="rect">
            <a:avLst/>
          </a:prstGeom>
          <a:noFill/>
        </p:spPr>
        <p:txBody>
          <a:bodyPr wrap="square" lIns="91440" tIns="45720" rIns="91440" bIns="45720" rtlCol="0" anchor="t">
            <a:spAutoFit/>
          </a:bodyPr>
          <a:lstStyle/>
          <a:p>
            <a:r>
              <a:rPr lang="zh-CN">
                <a:ea typeface="华文新魏"/>
              </a:rPr>
              <a:t> </a:t>
            </a:r>
            <a:r>
              <a:rPr lang="" altLang="zh-CN" err="1">
                <a:ea typeface="华文新魏"/>
              </a:rPr>
              <a:t>specialise</a:t>
            </a:r>
            <a:r>
              <a:rPr lang="zh-CN">
                <a:ea typeface="华文新魏"/>
              </a:rPr>
              <a:t> </a:t>
            </a:r>
            <a:r>
              <a:rPr lang="" altLang="zh-CN">
                <a:ea typeface="华文新魏"/>
              </a:rPr>
              <a:t>at</a:t>
            </a:r>
            <a:r>
              <a:rPr lang="zh-CN">
                <a:ea typeface="华文新魏"/>
              </a:rPr>
              <a:t> </a:t>
            </a:r>
            <a:r>
              <a:rPr lang="" altLang="zh-CN">
                <a:ea typeface="华文新魏"/>
              </a:rPr>
              <a:t>point</a:t>
            </a:r>
            <a:r>
              <a:rPr lang="zh-CN">
                <a:ea typeface="华文新魏"/>
              </a:rPr>
              <a:t> </a:t>
            </a:r>
            <a:r>
              <a:rPr lang="" altLang="zh-CN">
                <a:ea typeface="华文新魏"/>
              </a:rPr>
              <a:t>c:</a:t>
            </a:r>
            <a:r>
              <a:rPr lang="zh-CN">
                <a:ea typeface="华文新魏"/>
              </a:rPr>
              <a:t> </a:t>
            </a:r>
            <a:endParaRPr lang="" altLang="zh-CN"/>
          </a:p>
          <a:p>
            <a:pPr algn="l"/>
            <a:r>
              <a:rPr lang="en-US"/>
              <a:t>M</a:t>
            </a:r>
            <a:r>
              <a:rPr lang=""/>
              <a:t>ax</a:t>
            </a:r>
            <a:r>
              <a:rPr lang="zh-CN">
                <a:ea typeface="华文新魏"/>
              </a:rPr>
              <a:t> </a:t>
            </a:r>
            <a:r>
              <a:rPr lang="" altLang="zh-CN">
                <a:ea typeface="华文新魏"/>
              </a:rPr>
              <a:t>coffee</a:t>
            </a:r>
            <a:r>
              <a:rPr lang="zh-CN">
                <a:ea typeface="华文新魏"/>
              </a:rPr>
              <a:t> </a:t>
            </a:r>
            <a:r>
              <a:rPr lang="" altLang="zh-CN">
                <a:ea typeface="华文新魏"/>
              </a:rPr>
              <a:t>consumption</a:t>
            </a:r>
            <a:r>
              <a:rPr lang="zh-CN">
                <a:ea typeface="华文新魏"/>
              </a:rPr>
              <a:t> </a:t>
            </a:r>
            <a:r>
              <a:rPr lang="" altLang="zh-CN">
                <a:ea typeface="华文新魏"/>
              </a:rPr>
              <a:t>:</a:t>
            </a:r>
            <a:r>
              <a:rPr lang="zh-CN">
                <a:ea typeface="华文新魏"/>
              </a:rPr>
              <a:t> </a:t>
            </a:r>
            <a:r>
              <a:rPr lang="" altLang="zh-CN">
                <a:ea typeface="华文新魏"/>
              </a:rPr>
              <a:t>50</a:t>
            </a:r>
            <a:r>
              <a:rPr lang="zh-CN">
                <a:ea typeface="华文新魏"/>
              </a:rPr>
              <a:t>*</a:t>
            </a:r>
            <a:r>
              <a:rPr lang="" altLang="zh-CN">
                <a:ea typeface="华文新魏"/>
              </a:rPr>
              <a:t>125+14500=20750</a:t>
            </a:r>
          </a:p>
          <a:p>
            <a:pPr algn="l"/>
            <a:r>
              <a:rPr lang=""/>
              <a:t>Max</a:t>
            </a:r>
            <a:r>
              <a:rPr lang="zh-CN">
                <a:ea typeface="华文新魏"/>
              </a:rPr>
              <a:t> </a:t>
            </a:r>
            <a:r>
              <a:rPr lang="" altLang="zh-CN">
                <a:ea typeface="华文新魏"/>
              </a:rPr>
              <a:t>computer</a:t>
            </a:r>
            <a:r>
              <a:rPr lang="zh-CN">
                <a:ea typeface="华文新魏"/>
              </a:rPr>
              <a:t> </a:t>
            </a:r>
            <a:r>
              <a:rPr lang="" altLang="zh-CN">
                <a:ea typeface="华文新魏"/>
              </a:rPr>
              <a:t>consumption:</a:t>
            </a:r>
            <a:r>
              <a:rPr lang="zh-CN">
                <a:ea typeface="华文新魏"/>
              </a:rPr>
              <a:t> </a:t>
            </a:r>
            <a:r>
              <a:rPr lang="" altLang="zh-CN">
                <a:ea typeface="华文新魏"/>
              </a:rPr>
              <a:t>14500/125</a:t>
            </a:r>
            <a:r>
              <a:rPr lang="zh-CN">
                <a:ea typeface="华文新魏"/>
              </a:rPr>
              <a:t> </a:t>
            </a:r>
            <a:r>
              <a:rPr lang="" altLang="zh-CN">
                <a:ea typeface="华文新魏"/>
              </a:rPr>
              <a:t>+</a:t>
            </a:r>
            <a:r>
              <a:rPr lang="zh-CN">
                <a:ea typeface="华文新魏"/>
              </a:rPr>
              <a:t> </a:t>
            </a:r>
            <a:r>
              <a:rPr lang="" altLang="zh-CN">
                <a:ea typeface="华文新魏"/>
              </a:rPr>
              <a:t>50=166</a:t>
            </a:r>
          </a:p>
          <a:p>
            <a:pPr algn="l"/>
            <a:endParaRPr lang=""/>
          </a:p>
          <a:p>
            <a:pPr algn="l"/>
            <a:r>
              <a:rPr lang="" altLang="zh-CN">
                <a:ea typeface="华文新魏"/>
              </a:rPr>
              <a:t>we</a:t>
            </a:r>
            <a:r>
              <a:rPr lang="zh-CN">
                <a:ea typeface="华文新魏"/>
              </a:rPr>
              <a:t> </a:t>
            </a:r>
            <a:r>
              <a:rPr lang="" altLang="zh-CN">
                <a:ea typeface="华文新魏"/>
              </a:rPr>
              <a:t>have</a:t>
            </a:r>
            <a:r>
              <a:rPr lang="zh-CN">
                <a:ea typeface="华文新魏"/>
              </a:rPr>
              <a:t> </a:t>
            </a:r>
            <a:r>
              <a:rPr lang="" altLang="zh-CN">
                <a:ea typeface="华文新魏"/>
              </a:rPr>
              <a:t>consumption</a:t>
            </a:r>
            <a:r>
              <a:rPr lang="zh-CN">
                <a:ea typeface="华文新魏"/>
              </a:rPr>
              <a:t> </a:t>
            </a:r>
            <a:r>
              <a:rPr lang="" altLang="zh-CN">
                <a:ea typeface="华文新魏"/>
              </a:rPr>
              <a:t>curve;</a:t>
            </a:r>
            <a:r>
              <a:rPr lang="zh-CN">
                <a:ea typeface="华文新魏"/>
              </a:rPr>
              <a:t> </a:t>
            </a:r>
            <a:r>
              <a:rPr lang="" altLang="zh-CN">
                <a:ea typeface="华文新魏"/>
              </a:rPr>
              <a:t>y=-125x+20750</a:t>
            </a:r>
          </a:p>
          <a:p>
            <a:pPr algn="l"/>
            <a:endParaRPr lang=""/>
          </a:p>
          <a:p>
            <a:r>
              <a:rPr lang="en-US"/>
              <a:t>The</a:t>
            </a:r>
            <a:r>
              <a:rPr lang="zh-CN">
                <a:ea typeface="华文新魏"/>
              </a:rPr>
              <a:t> </a:t>
            </a:r>
            <a:r>
              <a:rPr lang="en-US" altLang="zh-CN">
                <a:ea typeface="华文新魏"/>
              </a:rPr>
              <a:t>consumption</a:t>
            </a:r>
            <a:r>
              <a:rPr lang="zh-CN">
                <a:ea typeface="华文新魏"/>
              </a:rPr>
              <a:t> </a:t>
            </a:r>
            <a:r>
              <a:rPr lang="en-US" altLang="zh-CN">
                <a:ea typeface="华文新魏"/>
              </a:rPr>
              <a:t>curve</a:t>
            </a:r>
            <a:r>
              <a:rPr lang="zh-CN">
                <a:ea typeface="华文新魏"/>
              </a:rPr>
              <a:t> </a:t>
            </a:r>
            <a:r>
              <a:rPr lang="en-US" altLang="zh-CN">
                <a:ea typeface="华文新魏"/>
              </a:rPr>
              <a:t>for</a:t>
            </a:r>
            <a:r>
              <a:rPr lang="zh-CN">
                <a:ea typeface="华文新魏"/>
              </a:rPr>
              <a:t> </a:t>
            </a:r>
            <a:r>
              <a:rPr lang="en-US" altLang="zh-CN">
                <a:ea typeface="华文新魏"/>
              </a:rPr>
              <a:t>closed</a:t>
            </a:r>
            <a:r>
              <a:rPr lang="zh-CN">
                <a:ea typeface="华文新魏"/>
              </a:rPr>
              <a:t> </a:t>
            </a:r>
            <a:r>
              <a:rPr lang="en-US" altLang="zh-CN">
                <a:ea typeface="华文新魏"/>
              </a:rPr>
              <a:t>economy</a:t>
            </a:r>
            <a:r>
              <a:rPr lang="zh-CN">
                <a:ea typeface="华文新魏"/>
              </a:rPr>
              <a:t> </a:t>
            </a:r>
            <a:r>
              <a:rPr lang="en-US" altLang="zh-CN">
                <a:ea typeface="华文新魏"/>
              </a:rPr>
              <a:t>is</a:t>
            </a:r>
            <a:r>
              <a:rPr lang="zh-CN">
                <a:ea typeface="华文新魏"/>
              </a:rPr>
              <a:t> </a:t>
            </a:r>
            <a:r>
              <a:rPr lang="en-US" altLang="zh-CN">
                <a:ea typeface="华文新魏"/>
              </a:rPr>
              <a:t>just</a:t>
            </a:r>
            <a:r>
              <a:rPr lang="zh-CN">
                <a:ea typeface="华文新魏"/>
              </a:rPr>
              <a:t> </a:t>
            </a:r>
            <a:r>
              <a:rPr lang="en-US" altLang="zh-CN">
                <a:ea typeface="华文新魏"/>
              </a:rPr>
              <a:t>the</a:t>
            </a:r>
            <a:r>
              <a:rPr lang="zh-CN">
                <a:ea typeface="华文新魏"/>
              </a:rPr>
              <a:t> </a:t>
            </a:r>
            <a:r>
              <a:rPr lang="en-US" altLang="zh-CN">
                <a:ea typeface="华文新魏"/>
              </a:rPr>
              <a:t>PPC</a:t>
            </a:r>
            <a:r>
              <a:rPr lang="" altLang="zh-CN">
                <a:ea typeface="华文新魏"/>
              </a:rPr>
              <a:t>.</a:t>
            </a:r>
            <a:r>
              <a:rPr lang="en-US" altLang="zh-CN">
                <a:ea typeface="华文新魏"/>
              </a:rPr>
              <a:t> </a:t>
            </a:r>
            <a:endParaRPr lang="" altLang="zh-CN">
              <a:ea typeface="华文新魏"/>
            </a:endParaRPr>
          </a:p>
          <a:p>
            <a:pPr algn="l"/>
            <a:r>
              <a:rPr lang="en-US" altLang="zh-CN">
                <a:ea typeface="华文新魏"/>
              </a:rPr>
              <a:t>H</a:t>
            </a:r>
            <a:r>
              <a:rPr lang="" altLang="zh-CN">
                <a:ea typeface="华文新魏"/>
              </a:rPr>
              <a:t>owever,</a:t>
            </a:r>
            <a:r>
              <a:rPr lang="zh-CN">
                <a:ea typeface="华文新魏"/>
              </a:rPr>
              <a:t> </a:t>
            </a:r>
            <a:r>
              <a:rPr lang="" altLang="zh-CN">
                <a:ea typeface="华文新魏"/>
              </a:rPr>
              <a:t>when</a:t>
            </a:r>
            <a:r>
              <a:rPr lang="zh-CN">
                <a:ea typeface="华文新魏"/>
              </a:rPr>
              <a:t> </a:t>
            </a:r>
            <a:r>
              <a:rPr lang="" altLang="zh-CN">
                <a:ea typeface="华文新魏"/>
              </a:rPr>
              <a:t>is</a:t>
            </a:r>
            <a:r>
              <a:rPr lang="zh-CN">
                <a:ea typeface="华文新魏"/>
              </a:rPr>
              <a:t> </a:t>
            </a:r>
            <a:r>
              <a:rPr lang="" altLang="zh-CN">
                <a:ea typeface="华文新魏"/>
              </a:rPr>
              <a:t>economy</a:t>
            </a:r>
            <a:r>
              <a:rPr lang="zh-CN">
                <a:ea typeface="华文新魏"/>
              </a:rPr>
              <a:t> </a:t>
            </a:r>
            <a:r>
              <a:rPr lang="" altLang="zh-CN">
                <a:ea typeface="华文新魏"/>
              </a:rPr>
              <a:t>is</a:t>
            </a:r>
            <a:r>
              <a:rPr lang="zh-CN">
                <a:ea typeface="华文新魏"/>
              </a:rPr>
              <a:t> </a:t>
            </a:r>
            <a:r>
              <a:rPr lang="" altLang="zh-CN">
                <a:ea typeface="华文新魏"/>
              </a:rPr>
              <a:t>open,</a:t>
            </a:r>
            <a:r>
              <a:rPr lang="zh-CN">
                <a:ea typeface="华文新魏"/>
              </a:rPr>
              <a:t> </a:t>
            </a:r>
            <a:r>
              <a:rPr lang="" altLang="zh-CN">
                <a:ea typeface="华文新魏"/>
              </a:rPr>
              <a:t>consumption</a:t>
            </a:r>
            <a:r>
              <a:rPr lang="zh-CN">
                <a:ea typeface="华文新魏"/>
              </a:rPr>
              <a:t> </a:t>
            </a:r>
            <a:r>
              <a:rPr lang="" altLang="zh-CN">
                <a:ea typeface="华文新魏"/>
              </a:rPr>
              <a:t>of</a:t>
            </a:r>
            <a:r>
              <a:rPr lang="zh-CN">
                <a:ea typeface="华文新魏"/>
              </a:rPr>
              <a:t> </a:t>
            </a:r>
            <a:r>
              <a:rPr lang="" altLang="zh-CN">
                <a:ea typeface="华文新魏"/>
              </a:rPr>
              <a:t>both</a:t>
            </a:r>
            <a:r>
              <a:rPr lang="zh-CN">
                <a:ea typeface="华文新魏"/>
              </a:rPr>
              <a:t> </a:t>
            </a:r>
            <a:r>
              <a:rPr lang="" altLang="zh-CN">
                <a:ea typeface="华文新魏"/>
              </a:rPr>
              <a:t>goods</a:t>
            </a:r>
            <a:r>
              <a:rPr lang="zh-CN">
                <a:ea typeface="华文新魏"/>
              </a:rPr>
              <a:t> </a:t>
            </a:r>
            <a:r>
              <a:rPr lang="" altLang="zh-CN">
                <a:ea typeface="华文新魏"/>
              </a:rPr>
              <a:t>can</a:t>
            </a:r>
            <a:r>
              <a:rPr lang="zh-CN">
                <a:ea typeface="华文新魏"/>
              </a:rPr>
              <a:t> </a:t>
            </a:r>
            <a:r>
              <a:rPr lang="" altLang="zh-CN">
                <a:ea typeface="华文新魏"/>
              </a:rPr>
              <a:t>be</a:t>
            </a:r>
            <a:r>
              <a:rPr lang="zh-CN">
                <a:ea typeface="华文新魏"/>
              </a:rPr>
              <a:t> </a:t>
            </a:r>
            <a:r>
              <a:rPr lang="" altLang="zh-CN">
                <a:ea typeface="华文新魏"/>
              </a:rPr>
              <a:t>increased.</a:t>
            </a:r>
          </a:p>
          <a:p>
            <a:pPr algn="l"/>
            <a:endParaRPr lang=""/>
          </a:p>
        </p:txBody>
      </p:sp>
      <p:pic>
        <p:nvPicPr>
          <p:cNvPr id="4" name="Picture 3">
            <a:extLst>
              <a:ext uri="{FF2B5EF4-FFF2-40B4-BE49-F238E27FC236}">
                <a16:creationId xmlns:a16="http://schemas.microsoft.com/office/drawing/2014/main" id="{5C734C19-94C0-C33D-91C1-2D88061E2F3D}"/>
              </a:ext>
            </a:extLst>
          </p:cNvPr>
          <p:cNvPicPr>
            <a:picLocks noChangeAspect="1"/>
          </p:cNvPicPr>
          <p:nvPr/>
        </p:nvPicPr>
        <p:blipFill>
          <a:blip r:embed="rId2"/>
          <a:stretch>
            <a:fillRect/>
          </a:stretch>
        </p:blipFill>
        <p:spPr>
          <a:xfrm>
            <a:off x="5917973" y="1647566"/>
            <a:ext cx="6247352" cy="4942703"/>
          </a:xfrm>
          <a:prstGeom prst="rect">
            <a:avLst/>
          </a:prstGeom>
        </p:spPr>
      </p:pic>
    </p:spTree>
    <p:extLst>
      <p:ext uri="{BB962C8B-B14F-4D97-AF65-F5344CB8AC3E}">
        <p14:creationId xmlns:p14="http://schemas.microsoft.com/office/powerpoint/2010/main" val="239735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C1BE-2896-C8C9-015A-A9F459C6ABCA}"/>
              </a:ext>
            </a:extLst>
          </p:cNvPr>
          <p:cNvSpPr>
            <a:spLocks noGrp="1"/>
          </p:cNvSpPr>
          <p:nvPr>
            <p:ph type="title"/>
          </p:nvPr>
        </p:nvSpPr>
        <p:spPr>
          <a:xfrm>
            <a:off x="677334" y="609600"/>
            <a:ext cx="8596668" cy="1320800"/>
          </a:xfrm>
        </p:spPr>
        <p:txBody>
          <a:bodyPr>
            <a:normAutofit/>
          </a:bodyPr>
          <a:lstStyle/>
          <a:p>
            <a:r>
              <a:rPr lang="en-US" sz="2000">
                <a:solidFill>
                  <a:schemeClr val="tx1"/>
                </a:solidFill>
              </a:rPr>
              <a:t>(c)</a:t>
            </a:r>
            <a:r>
              <a:rPr lang="zh-CN" altLang="" sz="2000">
                <a:solidFill>
                  <a:schemeClr val="tx1"/>
                </a:solidFill>
              </a:rPr>
              <a:t> </a:t>
            </a:r>
            <a:r>
              <a:rPr lang="en-US" sz="2000">
                <a:solidFill>
                  <a:schemeClr val="tx1"/>
                </a:solidFill>
              </a:rPr>
              <a:t>Repeat part (b) assuming that 1 computer trades for 200 pounds of coffee on world markets.</a:t>
            </a:r>
            <a:endParaRPr lang="" sz="2000">
              <a:solidFill>
                <a:schemeClr val="tx1"/>
              </a:solidFill>
            </a:endParaRPr>
          </a:p>
        </p:txBody>
      </p:sp>
      <p:sp>
        <p:nvSpPr>
          <p:cNvPr id="3" name="TextBox 2">
            <a:extLst>
              <a:ext uri="{FF2B5EF4-FFF2-40B4-BE49-F238E27FC236}">
                <a16:creationId xmlns:a16="http://schemas.microsoft.com/office/drawing/2014/main" id="{CF38373F-95DA-007B-5873-D77A46995ECE}"/>
              </a:ext>
            </a:extLst>
          </p:cNvPr>
          <p:cNvSpPr txBox="1"/>
          <p:nvPr/>
        </p:nvSpPr>
        <p:spPr>
          <a:xfrm>
            <a:off x="218418" y="1703027"/>
            <a:ext cx="6336498" cy="1200329"/>
          </a:xfrm>
          <a:prstGeom prst="rect">
            <a:avLst/>
          </a:prstGeom>
          <a:noFill/>
        </p:spPr>
        <p:txBody>
          <a:bodyPr wrap="square" rtlCol="0">
            <a:spAutoFit/>
          </a:bodyPr>
          <a:lstStyle/>
          <a:p>
            <a:pPr algn="l"/>
            <a:r>
              <a:rPr lang=""/>
              <a:t>Since</a:t>
            </a:r>
            <a:r>
              <a:rPr lang="zh-CN" altLang=""/>
              <a:t> </a:t>
            </a:r>
            <a:r>
              <a:rPr lang="" altLang="zh-CN"/>
              <a:t>the</a:t>
            </a:r>
            <a:r>
              <a:rPr lang="zh-CN" altLang=""/>
              <a:t> </a:t>
            </a:r>
            <a:r>
              <a:rPr lang="" altLang="zh-CN"/>
              <a:t>gradiant</a:t>
            </a:r>
            <a:r>
              <a:rPr lang="zh-CN" altLang=""/>
              <a:t> </a:t>
            </a:r>
            <a:r>
              <a:rPr lang="" altLang="zh-CN"/>
              <a:t>of</a:t>
            </a:r>
            <a:r>
              <a:rPr lang="zh-CN" altLang=""/>
              <a:t> </a:t>
            </a:r>
            <a:r>
              <a:rPr lang="" altLang="zh-CN"/>
              <a:t>the</a:t>
            </a:r>
            <a:r>
              <a:rPr lang="zh-CN" altLang=""/>
              <a:t> </a:t>
            </a:r>
            <a:r>
              <a:rPr lang="" altLang="zh-CN"/>
              <a:t>consumption</a:t>
            </a:r>
            <a:r>
              <a:rPr lang="zh-CN" altLang=""/>
              <a:t> </a:t>
            </a:r>
            <a:r>
              <a:rPr lang="" altLang="zh-CN"/>
              <a:t>possibility</a:t>
            </a:r>
            <a:r>
              <a:rPr lang="zh-CN" altLang=""/>
              <a:t> </a:t>
            </a:r>
            <a:r>
              <a:rPr lang="" altLang="zh-CN"/>
              <a:t>curve</a:t>
            </a:r>
            <a:r>
              <a:rPr lang="zh-CN" altLang=""/>
              <a:t> </a:t>
            </a:r>
            <a:r>
              <a:rPr lang="" altLang="zh-CN"/>
              <a:t>is</a:t>
            </a:r>
            <a:r>
              <a:rPr lang="zh-CN" altLang=""/>
              <a:t>      </a:t>
            </a:r>
            <a:r>
              <a:rPr lang="" altLang="zh-CN"/>
              <a:t>-200</a:t>
            </a:r>
            <a:r>
              <a:rPr lang="zh-CN" altLang=""/>
              <a:t> </a:t>
            </a:r>
            <a:r>
              <a:rPr lang="" altLang="zh-CN"/>
              <a:t>which</a:t>
            </a:r>
            <a:r>
              <a:rPr lang="zh-CN" altLang=""/>
              <a:t> </a:t>
            </a:r>
            <a:r>
              <a:rPr lang="" altLang="zh-CN"/>
              <a:t>has</a:t>
            </a:r>
            <a:r>
              <a:rPr lang="zh-CN" altLang=""/>
              <a:t> </a:t>
            </a:r>
            <a:r>
              <a:rPr lang="" altLang="zh-CN"/>
              <a:t>greater</a:t>
            </a:r>
            <a:r>
              <a:rPr lang="zh-CN" altLang=""/>
              <a:t> </a:t>
            </a:r>
            <a:r>
              <a:rPr lang="" altLang="zh-CN"/>
              <a:t>slop(more</a:t>
            </a:r>
            <a:r>
              <a:rPr lang="zh-CN" altLang=""/>
              <a:t> </a:t>
            </a:r>
            <a:r>
              <a:rPr lang="" altLang="zh-CN"/>
              <a:t>negative)</a:t>
            </a:r>
            <a:r>
              <a:rPr lang="zh-CN" altLang=""/>
              <a:t> </a:t>
            </a:r>
            <a:r>
              <a:rPr lang="" altLang="zh-CN"/>
              <a:t>than</a:t>
            </a:r>
            <a:r>
              <a:rPr lang="zh-CN" altLang=""/>
              <a:t> </a:t>
            </a:r>
            <a:r>
              <a:rPr lang="" altLang="zh-CN"/>
              <a:t>all</a:t>
            </a:r>
            <a:r>
              <a:rPr lang="zh-CN" altLang=""/>
              <a:t> </a:t>
            </a:r>
            <a:r>
              <a:rPr lang="" altLang="zh-CN"/>
              <a:t>the</a:t>
            </a:r>
            <a:r>
              <a:rPr lang="zh-CN" altLang=""/>
              <a:t> </a:t>
            </a:r>
            <a:r>
              <a:rPr lang="" altLang="zh-CN"/>
              <a:t>worker’s</a:t>
            </a:r>
            <a:r>
              <a:rPr lang="zh-CN" altLang=""/>
              <a:t> </a:t>
            </a:r>
            <a:r>
              <a:rPr lang="" altLang="zh-CN"/>
              <a:t>PPC’s</a:t>
            </a:r>
            <a:r>
              <a:rPr lang="zh-CN" altLang=""/>
              <a:t> </a:t>
            </a:r>
            <a:r>
              <a:rPr lang="" altLang="zh-CN"/>
              <a:t>grandiant,</a:t>
            </a:r>
            <a:r>
              <a:rPr lang="zh-CN" altLang=""/>
              <a:t> </a:t>
            </a:r>
            <a:r>
              <a:rPr lang="" altLang="zh-CN"/>
              <a:t>therefore</a:t>
            </a:r>
            <a:r>
              <a:rPr lang="zh-CN" altLang=""/>
              <a:t>，</a:t>
            </a:r>
            <a:r>
              <a:rPr lang="" altLang="zh-CN"/>
              <a:t>the</a:t>
            </a:r>
            <a:r>
              <a:rPr lang="zh-CN" altLang=""/>
              <a:t> </a:t>
            </a:r>
            <a:r>
              <a:rPr lang="" altLang="zh-CN"/>
              <a:t>consumption</a:t>
            </a:r>
            <a:r>
              <a:rPr lang="zh-CN" altLang=""/>
              <a:t> </a:t>
            </a:r>
            <a:r>
              <a:rPr lang="" altLang="zh-CN"/>
              <a:t>possibility</a:t>
            </a:r>
            <a:r>
              <a:rPr lang="zh-CN" altLang=""/>
              <a:t> </a:t>
            </a:r>
            <a:r>
              <a:rPr lang="" altLang="zh-CN"/>
              <a:t>curve</a:t>
            </a:r>
            <a:r>
              <a:rPr lang="zh-CN" altLang=""/>
              <a:t> </a:t>
            </a:r>
            <a:r>
              <a:rPr lang="" altLang="zh-CN"/>
              <a:t>could</a:t>
            </a:r>
            <a:r>
              <a:rPr lang="zh-CN" altLang=""/>
              <a:t> </a:t>
            </a:r>
            <a:r>
              <a:rPr lang="" altLang="zh-CN"/>
              <a:t>only</a:t>
            </a:r>
            <a:r>
              <a:rPr lang="zh-CN" altLang=""/>
              <a:t> </a:t>
            </a:r>
            <a:r>
              <a:rPr lang="" altLang="zh-CN"/>
              <a:t>touch</a:t>
            </a:r>
            <a:r>
              <a:rPr lang="zh-CN" altLang=""/>
              <a:t> </a:t>
            </a:r>
            <a:r>
              <a:rPr lang="" altLang="zh-CN"/>
              <a:t>the</a:t>
            </a:r>
            <a:r>
              <a:rPr lang="zh-CN" altLang=""/>
              <a:t> </a:t>
            </a:r>
            <a:r>
              <a:rPr lang="" altLang="zh-CN"/>
              <a:t>PPC</a:t>
            </a:r>
            <a:r>
              <a:rPr lang="zh-CN" altLang=""/>
              <a:t> </a:t>
            </a:r>
            <a:r>
              <a:rPr lang="" altLang="zh-CN"/>
              <a:t>at</a:t>
            </a:r>
            <a:r>
              <a:rPr lang="zh-CN" altLang=""/>
              <a:t> </a:t>
            </a:r>
            <a:r>
              <a:rPr lang="" altLang="zh-CN"/>
              <a:t>point</a:t>
            </a:r>
            <a:r>
              <a:rPr lang="zh-CN" altLang=""/>
              <a:t> </a:t>
            </a:r>
            <a:r>
              <a:rPr lang="" altLang="zh-CN"/>
              <a:t>B.</a:t>
            </a:r>
            <a:endParaRPr lang=""/>
          </a:p>
        </p:txBody>
      </p:sp>
      <p:pic>
        <p:nvPicPr>
          <p:cNvPr id="4" name="Picture 3">
            <a:extLst>
              <a:ext uri="{FF2B5EF4-FFF2-40B4-BE49-F238E27FC236}">
                <a16:creationId xmlns:a16="http://schemas.microsoft.com/office/drawing/2014/main" id="{25C6B8DA-719B-512C-A3FB-F96236D944C7}"/>
              </a:ext>
            </a:extLst>
          </p:cNvPr>
          <p:cNvPicPr>
            <a:picLocks noChangeAspect="1"/>
          </p:cNvPicPr>
          <p:nvPr/>
        </p:nvPicPr>
        <p:blipFill>
          <a:blip r:embed="rId2"/>
          <a:stretch>
            <a:fillRect/>
          </a:stretch>
        </p:blipFill>
        <p:spPr>
          <a:xfrm>
            <a:off x="6096000" y="2675983"/>
            <a:ext cx="5709843" cy="4025499"/>
          </a:xfrm>
          <a:prstGeom prst="rect">
            <a:avLst/>
          </a:prstGeom>
        </p:spPr>
      </p:pic>
      <p:sp>
        <p:nvSpPr>
          <p:cNvPr id="5" name="TextBox 4">
            <a:extLst>
              <a:ext uri="{FF2B5EF4-FFF2-40B4-BE49-F238E27FC236}">
                <a16:creationId xmlns:a16="http://schemas.microsoft.com/office/drawing/2014/main" id="{A34570EA-2A92-544A-8535-62624048BB53}"/>
              </a:ext>
            </a:extLst>
          </p:cNvPr>
          <p:cNvSpPr txBox="1"/>
          <p:nvPr/>
        </p:nvSpPr>
        <p:spPr>
          <a:xfrm>
            <a:off x="531746" y="3466757"/>
            <a:ext cx="5709843" cy="2585323"/>
          </a:xfrm>
          <a:prstGeom prst="rect">
            <a:avLst/>
          </a:prstGeom>
          <a:noFill/>
        </p:spPr>
        <p:txBody>
          <a:bodyPr wrap="square" rtlCol="0">
            <a:spAutoFit/>
          </a:bodyPr>
          <a:lstStyle/>
          <a:p>
            <a:pPr algn="l"/>
            <a:r>
              <a:rPr lang="en-US"/>
              <a:t>V</a:t>
            </a:r>
            <a:r>
              <a:rPr lang=""/>
              <a:t>ertical</a:t>
            </a:r>
            <a:r>
              <a:rPr lang="zh-CN" altLang=""/>
              <a:t> </a:t>
            </a:r>
            <a:r>
              <a:rPr lang="" altLang="zh-CN"/>
              <a:t>intercept</a:t>
            </a:r>
            <a:r>
              <a:rPr lang="zh-CN" altLang=""/>
              <a:t> </a:t>
            </a:r>
            <a:r>
              <a:rPr lang="" altLang="zh-CN"/>
              <a:t>(max</a:t>
            </a:r>
            <a:r>
              <a:rPr lang="zh-CN" altLang=""/>
              <a:t> </a:t>
            </a:r>
            <a:r>
              <a:rPr lang="" altLang="zh-CN"/>
              <a:t>coffee):</a:t>
            </a:r>
            <a:r>
              <a:rPr lang="zh-CN" altLang=""/>
              <a:t> </a:t>
            </a:r>
            <a:r>
              <a:rPr lang="" altLang="zh-CN"/>
              <a:t>150</a:t>
            </a:r>
            <a:r>
              <a:rPr lang="zh-CN" altLang=""/>
              <a:t>*</a:t>
            </a:r>
            <a:r>
              <a:rPr lang="" altLang="zh-CN"/>
              <a:t>200=30000</a:t>
            </a:r>
          </a:p>
          <a:p>
            <a:pPr algn="l"/>
            <a:r>
              <a:rPr lang="en-US"/>
              <a:t>H</a:t>
            </a:r>
            <a:r>
              <a:rPr lang=""/>
              <a:t>orizontal</a:t>
            </a:r>
            <a:r>
              <a:rPr lang="zh-CN" altLang=""/>
              <a:t> </a:t>
            </a:r>
            <a:r>
              <a:rPr lang="" altLang="zh-CN"/>
              <a:t>intercept(max</a:t>
            </a:r>
            <a:r>
              <a:rPr lang="zh-CN" altLang=""/>
              <a:t> </a:t>
            </a:r>
            <a:r>
              <a:rPr lang="" altLang="zh-CN"/>
              <a:t>computer):</a:t>
            </a:r>
            <a:r>
              <a:rPr lang="zh-CN" altLang=""/>
              <a:t> </a:t>
            </a:r>
            <a:r>
              <a:rPr lang="" altLang="zh-CN"/>
              <a:t>150</a:t>
            </a:r>
          </a:p>
          <a:p>
            <a:pPr algn="l"/>
            <a:endParaRPr lang=""/>
          </a:p>
          <a:p>
            <a:pPr algn="l"/>
            <a:r>
              <a:rPr lang="en-US"/>
              <a:t>E</a:t>
            </a:r>
            <a:r>
              <a:rPr lang=""/>
              <a:t>quation</a:t>
            </a:r>
            <a:r>
              <a:rPr lang="zh-CN" altLang=""/>
              <a:t> </a:t>
            </a:r>
            <a:r>
              <a:rPr lang="" altLang="zh-CN"/>
              <a:t>of</a:t>
            </a:r>
            <a:r>
              <a:rPr lang="zh-CN" altLang=""/>
              <a:t> </a:t>
            </a:r>
            <a:r>
              <a:rPr lang="" altLang="zh-CN"/>
              <a:t>CPC:</a:t>
            </a:r>
            <a:r>
              <a:rPr lang="zh-CN" altLang=""/>
              <a:t> </a:t>
            </a:r>
            <a:r>
              <a:rPr lang="" altLang="zh-CN"/>
              <a:t>y=-200x+30000</a:t>
            </a:r>
          </a:p>
          <a:p>
            <a:pPr algn="l"/>
            <a:endParaRPr lang=""/>
          </a:p>
          <a:p>
            <a:pPr algn="l"/>
            <a:r>
              <a:rPr lang="en-US"/>
              <a:t>C</a:t>
            </a:r>
            <a:r>
              <a:rPr lang=""/>
              <a:t>ompare</a:t>
            </a:r>
            <a:r>
              <a:rPr lang="zh-CN" altLang=""/>
              <a:t> </a:t>
            </a:r>
            <a:r>
              <a:rPr lang="" altLang="zh-CN"/>
              <a:t>to</a:t>
            </a:r>
            <a:r>
              <a:rPr lang="zh-CN" altLang=""/>
              <a:t> </a:t>
            </a:r>
            <a:r>
              <a:rPr lang="" altLang="zh-CN"/>
              <a:t>when</a:t>
            </a:r>
            <a:r>
              <a:rPr lang="zh-CN" altLang=""/>
              <a:t> </a:t>
            </a:r>
            <a:r>
              <a:rPr lang="" altLang="zh-CN"/>
              <a:t>the</a:t>
            </a:r>
            <a:r>
              <a:rPr lang="zh-CN" altLang=""/>
              <a:t> </a:t>
            </a:r>
            <a:r>
              <a:rPr lang="" altLang="zh-CN"/>
              <a:t>economy</a:t>
            </a:r>
            <a:r>
              <a:rPr lang="zh-CN" altLang=""/>
              <a:t> </a:t>
            </a:r>
            <a:r>
              <a:rPr lang="" altLang="zh-CN"/>
              <a:t>is</a:t>
            </a:r>
            <a:r>
              <a:rPr lang="zh-CN" altLang=""/>
              <a:t> </a:t>
            </a:r>
            <a:r>
              <a:rPr lang="" altLang="zh-CN"/>
              <a:t>closed,</a:t>
            </a:r>
            <a:r>
              <a:rPr lang="zh-CN" altLang=""/>
              <a:t> </a:t>
            </a:r>
            <a:r>
              <a:rPr lang="" altLang="zh-CN"/>
              <a:t>the</a:t>
            </a:r>
            <a:r>
              <a:rPr lang="zh-CN" altLang=""/>
              <a:t> </a:t>
            </a:r>
            <a:r>
              <a:rPr lang="" altLang="zh-CN"/>
              <a:t>open</a:t>
            </a:r>
            <a:r>
              <a:rPr lang="zh-CN" altLang=""/>
              <a:t> </a:t>
            </a:r>
            <a:r>
              <a:rPr lang="" altLang="zh-CN"/>
              <a:t>economy</a:t>
            </a:r>
            <a:r>
              <a:rPr lang="zh-CN" altLang=""/>
              <a:t> </a:t>
            </a:r>
            <a:r>
              <a:rPr lang="" altLang="zh-CN"/>
              <a:t>increase</a:t>
            </a:r>
            <a:r>
              <a:rPr lang="zh-CN" altLang=""/>
              <a:t> </a:t>
            </a:r>
            <a:r>
              <a:rPr lang="" altLang="zh-CN"/>
              <a:t>the</a:t>
            </a:r>
            <a:r>
              <a:rPr lang="zh-CN" altLang=""/>
              <a:t> </a:t>
            </a:r>
            <a:r>
              <a:rPr lang="" altLang="zh-CN"/>
              <a:t>consumption</a:t>
            </a:r>
            <a:r>
              <a:rPr lang="zh-CN" altLang=""/>
              <a:t> </a:t>
            </a:r>
            <a:r>
              <a:rPr lang="" altLang="zh-CN"/>
              <a:t>of</a:t>
            </a:r>
            <a:r>
              <a:rPr lang="zh-CN" altLang=""/>
              <a:t> </a:t>
            </a:r>
            <a:r>
              <a:rPr lang="" altLang="zh-CN"/>
              <a:t>coffee</a:t>
            </a:r>
            <a:r>
              <a:rPr lang="zh-CN" altLang=""/>
              <a:t> </a:t>
            </a:r>
            <a:r>
              <a:rPr lang="" altLang="zh-CN"/>
              <a:t>by</a:t>
            </a:r>
            <a:r>
              <a:rPr lang="zh-CN" altLang=""/>
              <a:t> </a:t>
            </a:r>
            <a:r>
              <a:rPr lang="" altLang="zh-CN"/>
              <a:t>a</a:t>
            </a:r>
            <a:r>
              <a:rPr lang="zh-CN" altLang=""/>
              <a:t> </a:t>
            </a:r>
            <a:r>
              <a:rPr lang="" altLang="zh-CN"/>
              <a:t>large</a:t>
            </a:r>
            <a:r>
              <a:rPr lang="zh-CN" altLang=""/>
              <a:t> </a:t>
            </a:r>
            <a:r>
              <a:rPr lang="" altLang="zh-CN"/>
              <a:t>amount</a:t>
            </a:r>
            <a:r>
              <a:rPr lang="zh-CN" altLang=""/>
              <a:t> </a:t>
            </a:r>
            <a:r>
              <a:rPr lang="" altLang="zh-CN"/>
              <a:t>while</a:t>
            </a:r>
            <a:r>
              <a:rPr lang="zh-CN" altLang=""/>
              <a:t> </a:t>
            </a:r>
            <a:r>
              <a:rPr lang="" altLang="zh-CN"/>
              <a:t>the</a:t>
            </a:r>
            <a:r>
              <a:rPr lang="zh-CN" altLang=""/>
              <a:t> </a:t>
            </a:r>
            <a:r>
              <a:rPr lang="" altLang="zh-CN"/>
              <a:t>consumption</a:t>
            </a:r>
            <a:r>
              <a:rPr lang="zh-CN" altLang=""/>
              <a:t> </a:t>
            </a:r>
            <a:r>
              <a:rPr lang="" altLang="zh-CN"/>
              <a:t>of</a:t>
            </a:r>
            <a:r>
              <a:rPr lang="zh-CN" altLang=""/>
              <a:t> </a:t>
            </a:r>
            <a:r>
              <a:rPr lang="" altLang="zh-CN"/>
              <a:t>computer</a:t>
            </a:r>
            <a:r>
              <a:rPr lang="zh-CN" altLang=""/>
              <a:t> </a:t>
            </a:r>
            <a:r>
              <a:rPr lang="" altLang="zh-CN"/>
              <a:t>does</a:t>
            </a:r>
            <a:r>
              <a:rPr lang="zh-CN" altLang=""/>
              <a:t> </a:t>
            </a:r>
            <a:r>
              <a:rPr lang="" altLang="zh-CN"/>
              <a:t>not</a:t>
            </a:r>
            <a:r>
              <a:rPr lang="zh-CN" altLang=""/>
              <a:t> </a:t>
            </a:r>
            <a:r>
              <a:rPr lang="" altLang="zh-CN"/>
              <a:t>change.</a:t>
            </a:r>
            <a:endParaRPr lang=""/>
          </a:p>
        </p:txBody>
      </p:sp>
    </p:spTree>
    <p:extLst>
      <p:ext uri="{BB962C8B-B14F-4D97-AF65-F5344CB8AC3E}">
        <p14:creationId xmlns:p14="http://schemas.microsoft.com/office/powerpoint/2010/main" val="796960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1113-D434-966E-BA8B-0B2EE9BE9666}"/>
              </a:ext>
            </a:extLst>
          </p:cNvPr>
          <p:cNvSpPr>
            <a:spLocks noGrp="1"/>
          </p:cNvSpPr>
          <p:nvPr>
            <p:ph type="title"/>
          </p:nvPr>
        </p:nvSpPr>
        <p:spPr>
          <a:xfrm>
            <a:off x="453814" y="538480"/>
            <a:ext cx="8596668" cy="1320800"/>
          </a:xfrm>
        </p:spPr>
        <p:txBody>
          <a:bodyPr/>
          <a:lstStyle/>
          <a:p>
            <a:r>
              <a:rPr lang="" altLang="zh-CN">
                <a:ea typeface="方正姚体"/>
              </a:rPr>
              <a:t>Question</a:t>
            </a:r>
            <a:r>
              <a:rPr lang="zh-CN" altLang="en-US">
                <a:ea typeface="方正姚体"/>
              </a:rPr>
              <a:t> </a:t>
            </a:r>
            <a:r>
              <a:rPr lang="en-US" altLang="zh-CN">
                <a:ea typeface="方正姚体"/>
              </a:rPr>
              <a:t>4</a:t>
            </a:r>
            <a:endParaRPr lang="en-US">
              <a:ea typeface="方正姚体"/>
            </a:endParaRPr>
          </a:p>
        </p:txBody>
      </p:sp>
      <p:sp>
        <p:nvSpPr>
          <p:cNvPr id="6" name="TextBox 5">
            <a:extLst>
              <a:ext uri="{FF2B5EF4-FFF2-40B4-BE49-F238E27FC236}">
                <a16:creationId xmlns:a16="http://schemas.microsoft.com/office/drawing/2014/main" id="{7E2B889E-C855-B762-91BC-E5C2CA22A25B}"/>
              </a:ext>
            </a:extLst>
          </p:cNvPr>
          <p:cNvSpPr txBox="1"/>
          <p:nvPr/>
        </p:nvSpPr>
        <p:spPr>
          <a:xfrm>
            <a:off x="406400" y="1280160"/>
            <a:ext cx="9428480" cy="4893647"/>
          </a:xfrm>
          <a:prstGeom prst="rect">
            <a:avLst/>
          </a:prstGeom>
          <a:noFill/>
        </p:spPr>
        <p:txBody>
          <a:bodyPr wrap="square" lIns="91440" tIns="45720" rIns="91440" bIns="45720" rtlCol="0" anchor="t">
            <a:spAutoFit/>
          </a:bodyPr>
          <a:lstStyle/>
          <a:p>
            <a:r>
              <a:rPr lang="en-US" sz="2400">
                <a:ea typeface="+mn-lt"/>
                <a:cs typeface="+mn-lt"/>
              </a:rPr>
              <a:t>Suppose that a U.S. worker can produce 1,000 pairs of shoes or 10 industrial robots per year. For simplicity, assume there are no costs other than labor costs and firms earn zero profits. Initially, the U.S. economy is closed. The domestic price of shoes is $30 a pair, so that a U.S. worker can earn $30,000 annually by working in the shoe industry. The domestic price of a robot is $3,000, so that a U.S. worker can also earn $30,000 annually working in the robot industry. </a:t>
            </a:r>
            <a:endParaRPr lang="en-US">
              <a:ea typeface="+mn-lt"/>
              <a:cs typeface="+mn-lt"/>
            </a:endParaRPr>
          </a:p>
          <a:p>
            <a:endParaRPr lang="en-US" sz="2400">
              <a:ea typeface="+mn-lt"/>
              <a:cs typeface="+mn-lt"/>
            </a:endParaRPr>
          </a:p>
          <a:p>
            <a:r>
              <a:rPr lang="en-US" sz="2400">
                <a:ea typeface="+mn-lt"/>
                <a:cs typeface="+mn-lt"/>
              </a:rPr>
              <a:t>Now suppose that the U.S. opens trade with the rest of the world. Foreign workers can produce 500 pairs of shoes or 1 robot per year. The world price of shoes after the U.S. opens its markets is $10 a pair, and the world price of robots is $5,000.</a:t>
            </a:r>
            <a:endParaRPr lang="en-US">
              <a:ea typeface="+mn-lt"/>
              <a:cs typeface="+mn-lt"/>
            </a:endParaRPr>
          </a:p>
        </p:txBody>
      </p:sp>
    </p:spTree>
    <p:extLst>
      <p:ext uri="{BB962C8B-B14F-4D97-AF65-F5344CB8AC3E}">
        <p14:creationId xmlns:p14="http://schemas.microsoft.com/office/powerpoint/2010/main" val="1437053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2B889E-C855-B762-91BC-E5C2CA22A25B}"/>
              </a:ext>
            </a:extLst>
          </p:cNvPr>
          <p:cNvSpPr txBox="1"/>
          <p:nvPr/>
        </p:nvSpPr>
        <p:spPr>
          <a:xfrm>
            <a:off x="406400" y="1280160"/>
            <a:ext cx="9442857" cy="3046988"/>
          </a:xfrm>
          <a:prstGeom prst="rect">
            <a:avLst/>
          </a:prstGeom>
          <a:noFill/>
        </p:spPr>
        <p:txBody>
          <a:bodyPr wrap="square" lIns="91440" tIns="45720" rIns="91440" bIns="45720" rtlCol="0" anchor="t">
            <a:spAutoFit/>
          </a:bodyPr>
          <a:lstStyle/>
          <a:p>
            <a:pPr marL="457200" indent="-457200">
              <a:buAutoNum type="alphaLcParenR"/>
            </a:pPr>
            <a:r>
              <a:rPr lang="en-US" sz="2400">
                <a:ea typeface="+mn-lt"/>
                <a:cs typeface="+mn-lt"/>
              </a:rPr>
              <a:t>What do foreign workers earn annually, in dollars?</a:t>
            </a:r>
          </a:p>
          <a:p>
            <a:pPr algn="just"/>
            <a:endParaRPr lang="en-US" sz="2400">
              <a:ea typeface="+mn-lt"/>
              <a:cs typeface="+mn-lt"/>
            </a:endParaRPr>
          </a:p>
          <a:p>
            <a:pPr algn="just"/>
            <a:r>
              <a:rPr lang="en-US" sz="2400">
                <a:ea typeface="+mn-lt"/>
                <a:cs typeface="+mn-lt"/>
              </a:rPr>
              <a:t>Foreign workers can produce 500 pairs of shoes or 1 robot per year. The world price of shoes is $10/pair, so a foreign worker can earn </a:t>
            </a:r>
            <a:r>
              <a:rPr lang="en-US" sz="2400">
                <a:solidFill>
                  <a:srgbClr val="000000"/>
                </a:solidFill>
                <a:ea typeface="+mn-lt"/>
                <a:cs typeface="+mn-lt"/>
              </a:rPr>
              <a:t>500 pairs/</a:t>
            </a:r>
            <a:r>
              <a:rPr lang="en-US" sz="2400" err="1">
                <a:solidFill>
                  <a:srgbClr val="000000"/>
                </a:solidFill>
                <a:ea typeface="+mn-lt"/>
                <a:cs typeface="+mn-lt"/>
              </a:rPr>
              <a:t>yr</a:t>
            </a:r>
            <a:r>
              <a:rPr lang="en-US" sz="2400">
                <a:solidFill>
                  <a:srgbClr val="000000"/>
                </a:solidFill>
                <a:ea typeface="+mn-lt"/>
                <a:cs typeface="+mn-lt"/>
              </a:rPr>
              <a:t> x $10/pair = </a:t>
            </a:r>
            <a:r>
              <a:rPr lang="en-US" sz="2400">
                <a:solidFill>
                  <a:srgbClr val="00B050"/>
                </a:solidFill>
                <a:ea typeface="+mn-lt"/>
                <a:cs typeface="+mn-lt"/>
              </a:rPr>
              <a:t>$5,000</a:t>
            </a:r>
            <a:r>
              <a:rPr lang="en-US" sz="2400">
                <a:ea typeface="+mn-lt"/>
                <a:cs typeface="+mn-lt"/>
              </a:rPr>
              <a:t> </a:t>
            </a:r>
            <a:r>
              <a:rPr lang="en-US" sz="2400">
                <a:solidFill>
                  <a:srgbClr val="00B050"/>
                </a:solidFill>
                <a:ea typeface="+mn-lt"/>
                <a:cs typeface="+mn-lt"/>
              </a:rPr>
              <a:t>annually</a:t>
            </a:r>
            <a:r>
              <a:rPr lang="en-US" sz="2400">
                <a:ea typeface="+mn-lt"/>
                <a:cs typeface="+mn-lt"/>
              </a:rPr>
              <a:t> by working in the shoe industry. The world price of a robot is $5,000, so a foreign worker can also earn 1 robot/</a:t>
            </a:r>
            <a:r>
              <a:rPr lang="en-US" sz="2400" err="1">
                <a:ea typeface="+mn-lt"/>
                <a:cs typeface="+mn-lt"/>
              </a:rPr>
              <a:t>yr</a:t>
            </a:r>
            <a:r>
              <a:rPr lang="en-US" sz="2400">
                <a:ea typeface="+mn-lt"/>
                <a:cs typeface="+mn-lt"/>
              </a:rPr>
              <a:t> x $5,000/robot = </a:t>
            </a:r>
            <a:r>
              <a:rPr lang="en-US" sz="2400">
                <a:solidFill>
                  <a:srgbClr val="00B050"/>
                </a:solidFill>
                <a:ea typeface="+mn-lt"/>
                <a:cs typeface="+mn-lt"/>
              </a:rPr>
              <a:t>$5,000</a:t>
            </a:r>
            <a:r>
              <a:rPr lang="en-US" sz="2400">
                <a:ea typeface="+mn-lt"/>
                <a:cs typeface="+mn-lt"/>
              </a:rPr>
              <a:t> </a:t>
            </a:r>
            <a:r>
              <a:rPr lang="en-US" sz="2400">
                <a:solidFill>
                  <a:srgbClr val="00B050"/>
                </a:solidFill>
                <a:ea typeface="+mn-lt"/>
                <a:cs typeface="+mn-lt"/>
              </a:rPr>
              <a:t>annually</a:t>
            </a:r>
            <a:r>
              <a:rPr lang="en-US" sz="2400">
                <a:ea typeface="+mn-lt"/>
                <a:cs typeface="+mn-lt"/>
              </a:rPr>
              <a:t> working in the robot industry. </a:t>
            </a:r>
          </a:p>
        </p:txBody>
      </p:sp>
    </p:spTree>
    <p:extLst>
      <p:ext uri="{BB962C8B-B14F-4D97-AF65-F5344CB8AC3E}">
        <p14:creationId xmlns:p14="http://schemas.microsoft.com/office/powerpoint/2010/main" val="2701082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2B889E-C855-B762-91BC-E5C2CA22A25B}"/>
              </a:ext>
            </a:extLst>
          </p:cNvPr>
          <p:cNvSpPr txBox="1"/>
          <p:nvPr/>
        </p:nvSpPr>
        <p:spPr>
          <a:xfrm>
            <a:off x="365760" y="193040"/>
            <a:ext cx="9442857" cy="6678751"/>
          </a:xfrm>
          <a:prstGeom prst="rect">
            <a:avLst/>
          </a:prstGeom>
          <a:noFill/>
        </p:spPr>
        <p:txBody>
          <a:bodyPr wrap="square" lIns="91440" tIns="45720" rIns="91440" bIns="45720" rtlCol="0" anchor="t">
            <a:spAutoFit/>
          </a:bodyPr>
          <a:lstStyle/>
          <a:p>
            <a:r>
              <a:rPr lang="en-US" sz="2400">
                <a:ea typeface="+mn-lt"/>
                <a:cs typeface="+mn-lt"/>
              </a:rPr>
              <a:t>b) When it opens to trade, which good will the United States import and which will it export?</a:t>
            </a:r>
            <a:endParaRPr lang="en-US"/>
          </a:p>
          <a:p>
            <a:endParaRPr lang="en-US" sz="2400">
              <a:ea typeface="+mn-lt"/>
              <a:cs typeface="+mn-lt"/>
            </a:endParaRPr>
          </a:p>
          <a:p>
            <a:endParaRPr lang="en-US" sz="2400">
              <a:ea typeface="+mn-lt"/>
              <a:cs typeface="+mn-lt"/>
            </a:endParaRPr>
          </a:p>
          <a:p>
            <a:endParaRPr lang="en-US" sz="2400">
              <a:ea typeface="+mn-lt"/>
              <a:cs typeface="+mn-lt"/>
            </a:endParaRPr>
          </a:p>
          <a:p>
            <a:endParaRPr lang="en-US" sz="2800">
              <a:ea typeface="+mn-lt"/>
              <a:cs typeface="+mn-lt"/>
            </a:endParaRPr>
          </a:p>
          <a:p>
            <a:r>
              <a:rPr lang="en-US">
                <a:ea typeface="+mn-lt"/>
                <a:cs typeface="+mn-lt"/>
              </a:rPr>
              <a:t>We first find the opportunity cost:</a:t>
            </a:r>
            <a:endParaRPr lang="en-US"/>
          </a:p>
          <a:p>
            <a:endParaRPr lang="en-US" sz="2400">
              <a:ea typeface="+mn-lt"/>
              <a:cs typeface="+mn-lt"/>
            </a:endParaRPr>
          </a:p>
          <a:p>
            <a:endParaRPr lang="en-US" sz="2400">
              <a:ea typeface="+mn-lt"/>
              <a:cs typeface="+mn-lt"/>
            </a:endParaRPr>
          </a:p>
          <a:p>
            <a:endParaRPr lang="en-US" sz="2400">
              <a:ea typeface="+mn-lt"/>
              <a:cs typeface="+mn-lt"/>
            </a:endParaRPr>
          </a:p>
          <a:p>
            <a:pPr algn="just"/>
            <a:endParaRPr lang="en-US" sz="2800">
              <a:ea typeface="+mn-lt"/>
              <a:cs typeface="+mn-lt"/>
            </a:endParaRPr>
          </a:p>
          <a:p>
            <a:pPr algn="just"/>
            <a:r>
              <a:rPr lang="en-US">
                <a:ea typeface="+mn-lt"/>
                <a:cs typeface="+mn-lt"/>
              </a:rPr>
              <a:t>The opportunity cost of a U.S. worker and a foreign worker producing a pair of shoes is 0.01 and 0.002 robots, respectively. So, </a:t>
            </a:r>
            <a:r>
              <a:rPr lang="en-US" b="1">
                <a:solidFill>
                  <a:srgbClr val="00B050"/>
                </a:solidFill>
                <a:ea typeface="+mn-lt"/>
                <a:cs typeface="+mn-lt"/>
              </a:rPr>
              <a:t>foreign workers have a comparative advantage in producing shoes</a:t>
            </a:r>
            <a:r>
              <a:rPr lang="en-US">
                <a:ea typeface="+mn-lt"/>
                <a:cs typeface="+mn-lt"/>
              </a:rPr>
              <a:t> since they have lower opportunity cost of producing shoes. Similarly, the opportunity cost of a U.S. worker and a foreign worker producing 1 robot is 100 and 500 pairs of shoes, respectively. So, </a:t>
            </a:r>
            <a:r>
              <a:rPr lang="en-US" b="1">
                <a:solidFill>
                  <a:srgbClr val="00B050"/>
                </a:solidFill>
                <a:ea typeface="+mn-lt"/>
                <a:cs typeface="+mn-lt"/>
              </a:rPr>
              <a:t>U.S. workers have a comparative advantage in producing robots</a:t>
            </a:r>
            <a:r>
              <a:rPr lang="en-US">
                <a:ea typeface="+mn-lt"/>
                <a:cs typeface="+mn-lt"/>
              </a:rPr>
              <a:t> since they have lower opportunity cost of producing robots. Therefore, when the U.S. opens to trade, it will </a:t>
            </a:r>
            <a:r>
              <a:rPr lang="en-US" b="1">
                <a:solidFill>
                  <a:srgbClr val="00B050"/>
                </a:solidFill>
                <a:ea typeface="+mn-lt"/>
                <a:cs typeface="+mn-lt"/>
              </a:rPr>
              <a:t>import shoes and export robots</a:t>
            </a:r>
            <a:r>
              <a:rPr lang="en-US">
                <a:ea typeface="+mn-lt"/>
                <a:cs typeface="+mn-lt"/>
              </a:rPr>
              <a:t> since the U.S. specializes in producing robots and the foreign workers specialize in producing shoes such that the economic pie is maximized.</a:t>
            </a:r>
          </a:p>
        </p:txBody>
      </p:sp>
      <p:graphicFrame>
        <p:nvGraphicFramePr>
          <p:cNvPr id="2" name="Table 1">
            <a:extLst>
              <a:ext uri="{FF2B5EF4-FFF2-40B4-BE49-F238E27FC236}">
                <a16:creationId xmlns:a16="http://schemas.microsoft.com/office/drawing/2014/main" id="{C0070F8F-5A7C-4801-48E0-D045628D7B61}"/>
              </a:ext>
            </a:extLst>
          </p:cNvPr>
          <p:cNvGraphicFramePr>
            <a:graphicFrameLocks noGrp="1"/>
          </p:cNvGraphicFramePr>
          <p:nvPr>
            <p:extLst>
              <p:ext uri="{D42A27DB-BD31-4B8C-83A1-F6EECF244321}">
                <p14:modId xmlns:p14="http://schemas.microsoft.com/office/powerpoint/2010/main" val="3498000994"/>
              </p:ext>
            </p:extLst>
          </p:nvPr>
        </p:nvGraphicFramePr>
        <p:xfrm>
          <a:off x="508000" y="1159256"/>
          <a:ext cx="8168640" cy="1112519"/>
        </p:xfrm>
        <a:graphic>
          <a:graphicData uri="http://schemas.openxmlformats.org/drawingml/2006/table">
            <a:tbl>
              <a:tblPr firstRow="1" bandRow="1">
                <a:tableStyleId>{5940675A-B579-460E-94D1-54222C63F5DA}</a:tableStyleId>
              </a:tblPr>
              <a:tblGrid>
                <a:gridCol w="2722880">
                  <a:extLst>
                    <a:ext uri="{9D8B030D-6E8A-4147-A177-3AD203B41FA5}">
                      <a16:colId xmlns:a16="http://schemas.microsoft.com/office/drawing/2014/main" val="3145463526"/>
                    </a:ext>
                  </a:extLst>
                </a:gridCol>
                <a:gridCol w="2722880">
                  <a:extLst>
                    <a:ext uri="{9D8B030D-6E8A-4147-A177-3AD203B41FA5}">
                      <a16:colId xmlns:a16="http://schemas.microsoft.com/office/drawing/2014/main" val="3826447619"/>
                    </a:ext>
                  </a:extLst>
                </a:gridCol>
                <a:gridCol w="2722880">
                  <a:extLst>
                    <a:ext uri="{9D8B030D-6E8A-4147-A177-3AD203B41FA5}">
                      <a16:colId xmlns:a16="http://schemas.microsoft.com/office/drawing/2014/main" val="660067557"/>
                    </a:ext>
                  </a:extLst>
                </a:gridCol>
              </a:tblGrid>
              <a:tr h="370840">
                <a:tc>
                  <a:txBody>
                    <a:bodyPr/>
                    <a:lstStyle/>
                    <a:p>
                      <a:pPr marL="0" indent="0" algn="ctr">
                        <a:buNone/>
                      </a:pPr>
                      <a:r>
                        <a:rPr lang="en-US"/>
                        <a:t>Production Units</a:t>
                      </a:r>
                    </a:p>
                  </a:txBody>
                  <a:tcPr/>
                </a:tc>
                <a:tc>
                  <a:txBody>
                    <a:bodyPr/>
                    <a:lstStyle/>
                    <a:p>
                      <a:pPr marL="0" indent="0" algn="ctr">
                        <a:buNone/>
                      </a:pPr>
                      <a:r>
                        <a:rPr lang="en-US"/>
                        <a:t>Shoes (in pairs)</a:t>
                      </a:r>
                    </a:p>
                  </a:txBody>
                  <a:tcPr/>
                </a:tc>
                <a:tc>
                  <a:txBody>
                    <a:bodyPr/>
                    <a:lstStyle/>
                    <a:p>
                      <a:pPr marL="0" indent="0" algn="ctr">
                        <a:buNone/>
                      </a:pPr>
                      <a:r>
                        <a:rPr lang="en-US"/>
                        <a:t>Robots</a:t>
                      </a:r>
                    </a:p>
                  </a:txBody>
                  <a:tcPr/>
                </a:tc>
                <a:extLst>
                  <a:ext uri="{0D108BD9-81ED-4DB2-BD59-A6C34878D82A}">
                    <a16:rowId xmlns:a16="http://schemas.microsoft.com/office/drawing/2014/main" val="1418044579"/>
                  </a:ext>
                </a:extLst>
              </a:tr>
              <a:tr h="370840">
                <a:tc>
                  <a:txBody>
                    <a:bodyPr/>
                    <a:lstStyle/>
                    <a:p>
                      <a:r>
                        <a:rPr lang="en-US"/>
                        <a:t>U.S. Worker</a:t>
                      </a:r>
                    </a:p>
                  </a:txBody>
                  <a:tcPr/>
                </a:tc>
                <a:tc>
                  <a:txBody>
                    <a:bodyPr/>
                    <a:lstStyle/>
                    <a:p>
                      <a:pPr algn="ctr"/>
                      <a:r>
                        <a:rPr lang="en-US"/>
                        <a:t>1000</a:t>
                      </a:r>
                    </a:p>
                  </a:txBody>
                  <a:tcPr/>
                </a:tc>
                <a:tc>
                  <a:txBody>
                    <a:bodyPr/>
                    <a:lstStyle/>
                    <a:p>
                      <a:pPr algn="ctr"/>
                      <a:r>
                        <a:rPr lang="en-US"/>
                        <a:t>10</a:t>
                      </a:r>
                    </a:p>
                  </a:txBody>
                  <a:tcPr/>
                </a:tc>
                <a:extLst>
                  <a:ext uri="{0D108BD9-81ED-4DB2-BD59-A6C34878D82A}">
                    <a16:rowId xmlns:a16="http://schemas.microsoft.com/office/drawing/2014/main" val="1017686941"/>
                  </a:ext>
                </a:extLst>
              </a:tr>
              <a:tr h="370839">
                <a:tc>
                  <a:txBody>
                    <a:bodyPr/>
                    <a:lstStyle/>
                    <a:p>
                      <a:pPr lvl="0">
                        <a:buNone/>
                      </a:pPr>
                      <a:r>
                        <a:rPr lang="en-US"/>
                        <a:t>Foreign Worker</a:t>
                      </a:r>
                    </a:p>
                  </a:txBody>
                  <a:tcPr/>
                </a:tc>
                <a:tc>
                  <a:txBody>
                    <a:bodyPr/>
                    <a:lstStyle/>
                    <a:p>
                      <a:pPr lvl="0" algn="ctr">
                        <a:buNone/>
                      </a:pPr>
                      <a:r>
                        <a:rPr lang="en-US"/>
                        <a:t>500</a:t>
                      </a:r>
                    </a:p>
                  </a:txBody>
                  <a:tcPr/>
                </a:tc>
                <a:tc>
                  <a:txBody>
                    <a:bodyPr/>
                    <a:lstStyle/>
                    <a:p>
                      <a:pPr lvl="0" algn="ctr">
                        <a:buNone/>
                      </a:pPr>
                      <a:r>
                        <a:rPr lang="en-US"/>
                        <a:t>1</a:t>
                      </a:r>
                    </a:p>
                  </a:txBody>
                  <a:tcPr/>
                </a:tc>
                <a:extLst>
                  <a:ext uri="{0D108BD9-81ED-4DB2-BD59-A6C34878D82A}">
                    <a16:rowId xmlns:a16="http://schemas.microsoft.com/office/drawing/2014/main" val="3088236432"/>
                  </a:ext>
                </a:extLst>
              </a:tr>
            </a:tbl>
          </a:graphicData>
        </a:graphic>
      </p:graphicFrame>
      <p:graphicFrame>
        <p:nvGraphicFramePr>
          <p:cNvPr id="3" name="Table 2">
            <a:extLst>
              <a:ext uri="{FF2B5EF4-FFF2-40B4-BE49-F238E27FC236}">
                <a16:creationId xmlns:a16="http://schemas.microsoft.com/office/drawing/2014/main" id="{48094279-1BBC-0DC1-B842-964D6CBA791B}"/>
              </a:ext>
            </a:extLst>
          </p:cNvPr>
          <p:cNvGraphicFramePr>
            <a:graphicFrameLocks noGrp="1"/>
          </p:cNvGraphicFramePr>
          <p:nvPr>
            <p:extLst>
              <p:ext uri="{D42A27DB-BD31-4B8C-83A1-F6EECF244321}">
                <p14:modId xmlns:p14="http://schemas.microsoft.com/office/powerpoint/2010/main" val="1706912491"/>
              </p:ext>
            </p:extLst>
          </p:nvPr>
        </p:nvGraphicFramePr>
        <p:xfrm>
          <a:off x="508000" y="2927096"/>
          <a:ext cx="8823957" cy="1109979"/>
        </p:xfrm>
        <a:graphic>
          <a:graphicData uri="http://schemas.openxmlformats.org/drawingml/2006/table">
            <a:tbl>
              <a:tblPr firstRow="1" bandRow="1">
                <a:tableStyleId>{5940675A-B579-460E-94D1-54222C63F5DA}</a:tableStyleId>
              </a:tblPr>
              <a:tblGrid>
                <a:gridCol w="2722879">
                  <a:extLst>
                    <a:ext uri="{9D8B030D-6E8A-4147-A177-3AD203B41FA5}">
                      <a16:colId xmlns:a16="http://schemas.microsoft.com/office/drawing/2014/main" val="824105382"/>
                    </a:ext>
                  </a:extLst>
                </a:gridCol>
                <a:gridCol w="2722879">
                  <a:extLst>
                    <a:ext uri="{9D8B030D-6E8A-4147-A177-3AD203B41FA5}">
                      <a16:colId xmlns:a16="http://schemas.microsoft.com/office/drawing/2014/main" val="3344831179"/>
                    </a:ext>
                  </a:extLst>
                </a:gridCol>
                <a:gridCol w="3378199">
                  <a:extLst>
                    <a:ext uri="{9D8B030D-6E8A-4147-A177-3AD203B41FA5}">
                      <a16:colId xmlns:a16="http://schemas.microsoft.com/office/drawing/2014/main" val="2042854246"/>
                    </a:ext>
                  </a:extLst>
                </a:gridCol>
              </a:tblGrid>
              <a:tr h="368299">
                <a:tc>
                  <a:txBody>
                    <a:bodyPr/>
                    <a:lstStyle/>
                    <a:p>
                      <a:pPr algn="ctr"/>
                      <a:r>
                        <a:rPr lang="en-US"/>
                        <a:t>Opportunity Cost</a:t>
                      </a:r>
                    </a:p>
                  </a:txBody>
                  <a:tcPr/>
                </a:tc>
                <a:tc>
                  <a:txBody>
                    <a:bodyPr/>
                    <a:lstStyle/>
                    <a:p>
                      <a:pPr algn="ctr"/>
                      <a:r>
                        <a:rPr lang="en-US"/>
                        <a:t>Shoes (in pairs)</a:t>
                      </a:r>
                    </a:p>
                  </a:txBody>
                  <a:tcPr/>
                </a:tc>
                <a:tc>
                  <a:txBody>
                    <a:bodyPr/>
                    <a:lstStyle/>
                    <a:p>
                      <a:pPr algn="ctr"/>
                      <a:r>
                        <a:rPr lang="en-US"/>
                        <a:t>Robots</a:t>
                      </a:r>
                    </a:p>
                  </a:txBody>
                  <a:tcPr/>
                </a:tc>
                <a:extLst>
                  <a:ext uri="{0D108BD9-81ED-4DB2-BD59-A6C34878D82A}">
                    <a16:rowId xmlns:a16="http://schemas.microsoft.com/office/drawing/2014/main" val="1114031602"/>
                  </a:ext>
                </a:extLst>
              </a:tr>
              <a:tr h="370840">
                <a:tc>
                  <a:txBody>
                    <a:bodyPr/>
                    <a:lstStyle/>
                    <a:p>
                      <a:r>
                        <a:rPr lang="en-US"/>
                        <a:t>U.S. Worker</a:t>
                      </a:r>
                    </a:p>
                  </a:txBody>
                  <a:tcPr/>
                </a:tc>
                <a:tc>
                  <a:txBody>
                    <a:bodyPr/>
                    <a:lstStyle/>
                    <a:p>
                      <a:pPr algn="ctr"/>
                      <a:r>
                        <a:rPr lang="en-US"/>
                        <a:t>10/1000 = 0.01 robot</a:t>
                      </a:r>
                    </a:p>
                  </a:txBody>
                  <a:tcPr/>
                </a:tc>
                <a:tc>
                  <a:txBody>
                    <a:bodyPr/>
                    <a:lstStyle/>
                    <a:p>
                      <a:pPr algn="ctr"/>
                      <a:r>
                        <a:rPr lang="en-US"/>
                        <a:t>1000/10 = 100 pairs of shoes</a:t>
                      </a:r>
                    </a:p>
                  </a:txBody>
                  <a:tcPr/>
                </a:tc>
                <a:extLst>
                  <a:ext uri="{0D108BD9-81ED-4DB2-BD59-A6C34878D82A}">
                    <a16:rowId xmlns:a16="http://schemas.microsoft.com/office/drawing/2014/main" val="3888303224"/>
                  </a:ext>
                </a:extLst>
              </a:tr>
              <a:tr h="370840">
                <a:tc>
                  <a:txBody>
                    <a:bodyPr/>
                    <a:lstStyle/>
                    <a:p>
                      <a:r>
                        <a:rPr lang="en-US"/>
                        <a:t>Foreign Worker</a:t>
                      </a:r>
                    </a:p>
                  </a:txBody>
                  <a:tcPr/>
                </a:tc>
                <a:tc>
                  <a:txBody>
                    <a:bodyPr/>
                    <a:lstStyle/>
                    <a:p>
                      <a:pPr algn="ctr"/>
                      <a:r>
                        <a:rPr lang="en-US"/>
                        <a:t>1/500 = 0.002 robot</a:t>
                      </a:r>
                    </a:p>
                  </a:txBody>
                  <a:tcPr/>
                </a:tc>
                <a:tc>
                  <a:txBody>
                    <a:bodyPr/>
                    <a:lstStyle/>
                    <a:p>
                      <a:pPr algn="ctr"/>
                      <a:r>
                        <a:rPr lang="en-US"/>
                        <a:t>500/1 = 500 pairs of shoes</a:t>
                      </a:r>
                    </a:p>
                  </a:txBody>
                  <a:tcPr/>
                </a:tc>
                <a:extLst>
                  <a:ext uri="{0D108BD9-81ED-4DB2-BD59-A6C34878D82A}">
                    <a16:rowId xmlns:a16="http://schemas.microsoft.com/office/drawing/2014/main" val="3188681242"/>
                  </a:ext>
                </a:extLst>
              </a:tr>
            </a:tbl>
          </a:graphicData>
        </a:graphic>
      </p:graphicFrame>
    </p:spTree>
    <p:extLst>
      <p:ext uri="{BB962C8B-B14F-4D97-AF65-F5344CB8AC3E}">
        <p14:creationId xmlns:p14="http://schemas.microsoft.com/office/powerpoint/2010/main" val="507393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2B889E-C855-B762-91BC-E5C2CA22A25B}"/>
              </a:ext>
            </a:extLst>
          </p:cNvPr>
          <p:cNvSpPr txBox="1"/>
          <p:nvPr/>
        </p:nvSpPr>
        <p:spPr>
          <a:xfrm>
            <a:off x="406400" y="457200"/>
            <a:ext cx="9757817" cy="5509200"/>
          </a:xfrm>
          <a:prstGeom prst="rect">
            <a:avLst/>
          </a:prstGeom>
          <a:noFill/>
        </p:spPr>
        <p:txBody>
          <a:bodyPr wrap="square" lIns="91440" tIns="45720" rIns="91440" bIns="45720" rtlCol="0" anchor="t">
            <a:spAutoFit/>
          </a:bodyPr>
          <a:lstStyle/>
          <a:p>
            <a:r>
              <a:rPr lang="en-US" sz="2400">
                <a:ea typeface="+mn-lt"/>
                <a:cs typeface="+mn-lt"/>
              </a:rPr>
              <a:t>c) Find the real income of U.S. workers after the opening to trade, measured in (1) the number of pairs of shoes annual worker income will buy and (2) the number of robots annual worker income will buy. Compare to the situation before the opening of trade. Does trading in goods produced by "cheap foreign labor" hurt U.S. workers?</a:t>
            </a:r>
          </a:p>
          <a:p>
            <a:endParaRPr lang="en-US" sz="2400">
              <a:ea typeface="+mn-lt"/>
              <a:cs typeface="+mn-lt"/>
            </a:endParaRPr>
          </a:p>
          <a:p>
            <a:r>
              <a:rPr lang="en-US" sz="1600">
                <a:ea typeface="+mn-lt"/>
                <a:cs typeface="+mn-lt"/>
              </a:rPr>
              <a:t>Before the U.S. opens to trade, a U.S. worker can earn $30,000 annually working in either the shoe or robot industry. With this income, the U.S. worker can buy $30,000/$$3,000 = 10 robots or $30,000/$30 = 1000 pairs of shoes. </a:t>
            </a:r>
          </a:p>
          <a:p>
            <a:endParaRPr lang="en-US" sz="1600">
              <a:ea typeface="+mn-lt"/>
              <a:cs typeface="+mn-lt"/>
            </a:endParaRPr>
          </a:p>
          <a:p>
            <a:r>
              <a:rPr lang="en-US" sz="1600">
                <a:ea typeface="+mn-lt"/>
                <a:cs typeface="+mn-lt"/>
              </a:rPr>
              <a:t>After the U.S. opens to trade, a U.S. worker in the robot industry, who can produce 10 robots per year, now earns $5,000/robot x 10 robots/year = $50,000 annually. With this income, the U.S. worker </a:t>
            </a:r>
            <a:r>
              <a:rPr lang="en-US" sz="1600" b="1">
                <a:solidFill>
                  <a:srgbClr val="00B050"/>
                </a:solidFill>
                <a:ea typeface="+mn-lt"/>
                <a:cs typeface="+mn-lt"/>
              </a:rPr>
              <a:t>in the robot industry</a:t>
            </a:r>
            <a:r>
              <a:rPr lang="en-US" sz="1600">
                <a:ea typeface="+mn-lt"/>
                <a:cs typeface="+mn-lt"/>
              </a:rPr>
              <a:t> will buy</a:t>
            </a:r>
            <a:endParaRPr lang="en-US" sz="1600"/>
          </a:p>
          <a:p>
            <a:r>
              <a:rPr lang="en-US" sz="1600">
                <a:ea typeface="+mn-lt"/>
                <a:cs typeface="+mn-lt"/>
              </a:rPr>
              <a:t>(1) $50,000/$10 = </a:t>
            </a:r>
            <a:r>
              <a:rPr lang="en-US" sz="1600" b="1">
                <a:solidFill>
                  <a:srgbClr val="00B050"/>
                </a:solidFill>
                <a:ea typeface="+mn-lt"/>
                <a:cs typeface="+mn-lt"/>
              </a:rPr>
              <a:t>5,000 pairs of shoes</a:t>
            </a:r>
            <a:r>
              <a:rPr lang="en-US" sz="1600">
                <a:ea typeface="+mn-lt"/>
                <a:cs typeface="+mn-lt"/>
              </a:rPr>
              <a:t>, if the income is solely spent on shoes, and</a:t>
            </a:r>
          </a:p>
          <a:p>
            <a:r>
              <a:rPr lang="en-US" sz="1600">
                <a:ea typeface="+mn-lt"/>
                <a:cs typeface="+mn-lt"/>
              </a:rPr>
              <a:t>(2) $50,000/$5,000 = </a:t>
            </a:r>
            <a:r>
              <a:rPr lang="en-US" sz="1600" b="1">
                <a:solidFill>
                  <a:srgbClr val="00B050"/>
                </a:solidFill>
                <a:ea typeface="+mn-lt"/>
                <a:cs typeface="+mn-lt"/>
              </a:rPr>
              <a:t>10 robots</a:t>
            </a:r>
            <a:r>
              <a:rPr lang="en-US" sz="1600">
                <a:ea typeface="+mn-lt"/>
                <a:cs typeface="+mn-lt"/>
              </a:rPr>
              <a:t>, if the income is solely spent on robots.</a:t>
            </a:r>
          </a:p>
          <a:p>
            <a:endParaRPr lang="en-US" sz="1600">
              <a:ea typeface="+mn-lt"/>
              <a:cs typeface="+mn-lt"/>
            </a:endParaRPr>
          </a:p>
          <a:p>
            <a:r>
              <a:rPr lang="en-US" sz="1600">
                <a:ea typeface="+mn-lt"/>
                <a:cs typeface="+mn-lt"/>
              </a:rPr>
              <a:t>Notice that with the new income, U.S. workers in robot industry will still buy the same number of robots, but they will be able to buy more shoes (from 1,000 to 5,000 pairs). Thus, the trading in goods produced by "cheap foreign labor" will </a:t>
            </a:r>
            <a:r>
              <a:rPr lang="en-US" sz="1600" b="1">
                <a:solidFill>
                  <a:srgbClr val="00B050"/>
                </a:solidFill>
                <a:ea typeface="+mn-lt"/>
                <a:cs typeface="+mn-lt"/>
              </a:rPr>
              <a:t>benefit U.S. workers in the robot industry</a:t>
            </a:r>
            <a:r>
              <a:rPr lang="en-US" sz="1600">
                <a:ea typeface="+mn-lt"/>
                <a:cs typeface="+mn-lt"/>
              </a:rPr>
              <a:t>.</a:t>
            </a:r>
          </a:p>
        </p:txBody>
      </p:sp>
    </p:spTree>
    <p:extLst>
      <p:ext uri="{BB962C8B-B14F-4D97-AF65-F5344CB8AC3E}">
        <p14:creationId xmlns:p14="http://schemas.microsoft.com/office/powerpoint/2010/main" val="2351860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2B889E-C855-B762-91BC-E5C2CA22A25B}"/>
              </a:ext>
            </a:extLst>
          </p:cNvPr>
          <p:cNvSpPr txBox="1"/>
          <p:nvPr/>
        </p:nvSpPr>
        <p:spPr>
          <a:xfrm>
            <a:off x="274320" y="1767840"/>
            <a:ext cx="10093097" cy="3354765"/>
          </a:xfrm>
          <a:prstGeom prst="rect">
            <a:avLst/>
          </a:prstGeom>
          <a:noFill/>
        </p:spPr>
        <p:txBody>
          <a:bodyPr wrap="square" lIns="91440" tIns="45720" rIns="91440" bIns="45720" rtlCol="0" anchor="t">
            <a:spAutoFit/>
          </a:bodyPr>
          <a:lstStyle/>
          <a:p>
            <a:endParaRPr lang="en-US" sz="3200">
              <a:ea typeface="+mn-lt"/>
              <a:cs typeface="+mn-lt"/>
            </a:endParaRPr>
          </a:p>
          <a:p>
            <a:r>
              <a:rPr lang="en-US" sz="2000">
                <a:ea typeface="+mn-lt"/>
                <a:cs typeface="+mn-lt"/>
              </a:rPr>
              <a:t>However, the U.S. workers in the shoe industry now earns $10/pair x 1000 pairs/year = $10,000 annually. With this income, the U.S. worker </a:t>
            </a:r>
            <a:r>
              <a:rPr lang="en-US" sz="2000" b="1">
                <a:solidFill>
                  <a:srgbClr val="00B050"/>
                </a:solidFill>
                <a:ea typeface="+mn-lt"/>
                <a:cs typeface="+mn-lt"/>
              </a:rPr>
              <a:t>in the shoe industry</a:t>
            </a:r>
            <a:r>
              <a:rPr lang="en-US" sz="2000">
                <a:ea typeface="+mn-lt"/>
                <a:cs typeface="+mn-lt"/>
              </a:rPr>
              <a:t> will buy</a:t>
            </a:r>
          </a:p>
          <a:p>
            <a:r>
              <a:rPr lang="en-US" sz="2000">
                <a:ea typeface="+mn-lt"/>
                <a:cs typeface="+mn-lt"/>
              </a:rPr>
              <a:t>(1) $10,000/$10 = </a:t>
            </a:r>
            <a:r>
              <a:rPr lang="en-US" sz="2000" b="1">
                <a:solidFill>
                  <a:srgbClr val="00B050"/>
                </a:solidFill>
                <a:ea typeface="+mn-lt"/>
                <a:cs typeface="+mn-lt"/>
              </a:rPr>
              <a:t>1,000 pairs of shoes</a:t>
            </a:r>
            <a:r>
              <a:rPr lang="en-US" sz="2000">
                <a:ea typeface="+mn-lt"/>
                <a:cs typeface="+mn-lt"/>
              </a:rPr>
              <a:t>, if the income is solely spent on shoes, and</a:t>
            </a:r>
          </a:p>
          <a:p>
            <a:r>
              <a:rPr lang="en-US" sz="2000">
                <a:ea typeface="+mn-lt"/>
                <a:cs typeface="+mn-lt"/>
              </a:rPr>
              <a:t>(2) $10,000/$5,000 = </a:t>
            </a:r>
            <a:r>
              <a:rPr lang="en-US" sz="2000" b="1">
                <a:solidFill>
                  <a:srgbClr val="00B050"/>
                </a:solidFill>
                <a:ea typeface="+mn-lt"/>
                <a:cs typeface="+mn-lt"/>
              </a:rPr>
              <a:t>2 robots</a:t>
            </a:r>
            <a:r>
              <a:rPr lang="en-US" sz="2000">
                <a:ea typeface="+mn-lt"/>
                <a:cs typeface="+mn-lt"/>
              </a:rPr>
              <a:t>, if the income is solely spent on robots.</a:t>
            </a:r>
          </a:p>
          <a:p>
            <a:endParaRPr lang="en-US" sz="2000">
              <a:ea typeface="+mn-lt"/>
              <a:cs typeface="+mn-lt"/>
            </a:endParaRPr>
          </a:p>
          <a:p>
            <a:r>
              <a:rPr lang="en-US" sz="2000">
                <a:ea typeface="+mn-lt"/>
                <a:cs typeface="+mn-lt"/>
              </a:rPr>
              <a:t>Notice that with the new income, U.S. workers in shoe industry will still be able to buy the same number of shoes, but they will now buy less robots (from 10 to 2 robots). Thus, the trading in goods produced by "cheap foreign labor" will </a:t>
            </a:r>
            <a:r>
              <a:rPr lang="en-US" sz="2000" b="1">
                <a:solidFill>
                  <a:srgbClr val="00B050"/>
                </a:solidFill>
                <a:ea typeface="+mn-lt"/>
                <a:cs typeface="+mn-lt"/>
              </a:rPr>
              <a:t>hurt U.S. workers in the shoe industry</a:t>
            </a:r>
            <a:r>
              <a:rPr lang="en-US" sz="2000">
                <a:ea typeface="+mn-lt"/>
                <a:cs typeface="+mn-lt"/>
              </a:rPr>
              <a:t>.</a:t>
            </a:r>
          </a:p>
        </p:txBody>
      </p:sp>
    </p:spTree>
    <p:extLst>
      <p:ext uri="{BB962C8B-B14F-4D97-AF65-F5344CB8AC3E}">
        <p14:creationId xmlns:p14="http://schemas.microsoft.com/office/powerpoint/2010/main" val="132837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2B889E-C855-B762-91BC-E5C2CA22A25B}"/>
              </a:ext>
            </a:extLst>
          </p:cNvPr>
          <p:cNvSpPr txBox="1"/>
          <p:nvPr/>
        </p:nvSpPr>
        <p:spPr>
          <a:xfrm>
            <a:off x="365760" y="863600"/>
            <a:ext cx="9757817" cy="5078313"/>
          </a:xfrm>
          <a:prstGeom prst="rect">
            <a:avLst/>
          </a:prstGeom>
          <a:noFill/>
        </p:spPr>
        <p:txBody>
          <a:bodyPr wrap="square" lIns="91440" tIns="45720" rIns="91440" bIns="45720" rtlCol="0" anchor="t">
            <a:spAutoFit/>
          </a:bodyPr>
          <a:lstStyle/>
          <a:p>
            <a:r>
              <a:rPr lang="en-US" sz="2400">
                <a:ea typeface="+mn-lt"/>
                <a:cs typeface="+mn-lt"/>
              </a:rPr>
              <a:t>d) How might your conclusion in part (c) be modified in the short term, if it is costly for workers to change industries? What policy response might help with this problem?</a:t>
            </a:r>
          </a:p>
          <a:p>
            <a:endParaRPr lang="en-US">
              <a:ea typeface="+mn-lt"/>
              <a:cs typeface="+mn-lt"/>
            </a:endParaRPr>
          </a:p>
          <a:p>
            <a:r>
              <a:rPr lang="en-US"/>
              <a:t>If in the short term it is costly for the U.S. workers to change industries (i.e., from shoe industry to robot industry), the U.S. government can implement some policies, such as implementing trade barriers (tariffs and/or quotas on shoe imports). However, such policies would reduce the size of the economic pie. This means that the total number of pairs of shoes and/or robots U.S. workers can buy will be lower than that in part (c). </a:t>
            </a:r>
          </a:p>
          <a:p>
            <a:endParaRPr lang="en-US"/>
          </a:p>
          <a:p>
            <a:r>
              <a:rPr lang="en-US"/>
              <a:t>Hence, in general, the winners from free trade (i.e., the U.S. workers working in the robot industry) should be able to compensate the losers (i.e., the U.S. workers working in the shoe industry) in such a way that everyone becomes better off, without having to impose trade barriers. Government programs such as job trainings and transition assistance for workers from the shoe industry might help with this problem. In this way, the U.S. workers will still be able to enjoy the benefits obtained in part (c), given that the benefits are being shared equally. </a:t>
            </a:r>
          </a:p>
        </p:txBody>
      </p:sp>
    </p:spTree>
    <p:extLst>
      <p:ext uri="{BB962C8B-B14F-4D97-AF65-F5344CB8AC3E}">
        <p14:creationId xmlns:p14="http://schemas.microsoft.com/office/powerpoint/2010/main" val="265575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97B4-DBE4-525B-4F40-77D4CD7F52A4}"/>
              </a:ext>
            </a:extLst>
          </p:cNvPr>
          <p:cNvSpPr>
            <a:spLocks noGrp="1"/>
          </p:cNvSpPr>
          <p:nvPr>
            <p:ph type="title"/>
          </p:nvPr>
        </p:nvSpPr>
        <p:spPr/>
        <p:txBody>
          <a:bodyPr>
            <a:normAutofit fontScale="90000"/>
          </a:bodyPr>
          <a:lstStyle/>
          <a:p>
            <a:r>
              <a:rPr lang="" altLang="zh-CN">
                <a:ea typeface="方正姚体"/>
              </a:rPr>
              <a:t>Question</a:t>
            </a:r>
            <a:r>
              <a:rPr lang="zh-CN">
                <a:ea typeface="方正姚体"/>
              </a:rPr>
              <a:t> 1</a:t>
            </a:r>
            <a:br>
              <a:rPr lang="" altLang="zh-CN"/>
            </a:br>
            <a:r>
              <a:rPr lang="en-US" altLang="zh-CN" sz="2700">
                <a:solidFill>
                  <a:schemeClr val="tx1"/>
                </a:solidFill>
                <a:ea typeface="方正姚体"/>
              </a:rPr>
              <a:t>An economy has two workers, Bella and Edward. Per day of work, Bella can pick 100 apples or 25 bananas, and Edward can pick 50 apples or 50 bananas. Bella and Edward each work 200 days per year.</a:t>
            </a:r>
            <a:br>
              <a:rPr lang="zh-CN" altLang="zh-CN" sz="2700"/>
            </a:br>
            <a:br>
              <a:rPr lang="zh-CN" sz="2700"/>
            </a:br>
            <a:br>
              <a:rPr lang="zh-CN" altLang="en-US" sz="2700"/>
            </a:br>
            <a:r>
              <a:rPr lang="en-US" altLang="zh-CN" sz="2700">
                <a:solidFill>
                  <a:schemeClr val="tx1"/>
                </a:solidFill>
                <a:ea typeface="方正姚体"/>
              </a:rPr>
              <a:t>(a)</a:t>
            </a:r>
            <a:br>
              <a:rPr lang="en-US" altLang="zh-CN" sz="2700"/>
            </a:br>
            <a:r>
              <a:rPr lang="en-US" sz="2700">
                <a:solidFill>
                  <a:schemeClr val="tx1"/>
                </a:solidFill>
                <a:ea typeface="+mj-lt"/>
                <a:cs typeface="+mj-lt"/>
              </a:rPr>
              <a:t>Which worker has an absolute advantage in apples? Which has a comparative advantage? Calculate each worker's opportunity cost of picking an additional apple.</a:t>
            </a:r>
            <a:endParaRPr lang="" sz="2700">
              <a:solidFill>
                <a:schemeClr val="tx1"/>
              </a:solidFill>
              <a:ea typeface="方正姚体"/>
            </a:endParaRPr>
          </a:p>
        </p:txBody>
      </p:sp>
    </p:spTree>
    <p:extLst>
      <p:ext uri="{BB962C8B-B14F-4D97-AF65-F5344CB8AC3E}">
        <p14:creationId xmlns:p14="http://schemas.microsoft.com/office/powerpoint/2010/main" val="1093915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F9B8-1A7A-995C-308A-7CD4DE6BCEB7}"/>
              </a:ext>
            </a:extLst>
          </p:cNvPr>
          <p:cNvSpPr>
            <a:spLocks noGrp="1"/>
          </p:cNvSpPr>
          <p:nvPr>
            <p:ph type="title"/>
          </p:nvPr>
        </p:nvSpPr>
        <p:spPr/>
        <p:txBody>
          <a:bodyPr>
            <a:normAutofit fontScale="90000"/>
          </a:bodyPr>
          <a:lstStyle/>
          <a:p>
            <a:r>
              <a:rPr lang="en-US"/>
              <a:t>Question 5</a:t>
            </a:r>
            <a:br>
              <a:rPr lang="en-US"/>
            </a:br>
            <a:r>
              <a:rPr lang="en-US" sz="2700">
                <a:solidFill>
                  <a:schemeClr val="tx1"/>
                </a:solidFill>
              </a:rPr>
              <a:t>The demand and supply for automobiles in a certain country is given in the following graph.</a:t>
            </a:r>
            <a:endParaRPr lang="en-US">
              <a:solidFill>
                <a:schemeClr val="tx1"/>
              </a:solidFill>
            </a:endParaRPr>
          </a:p>
        </p:txBody>
      </p:sp>
      <p:pic>
        <p:nvPicPr>
          <p:cNvPr id="6" name="Content Placeholder 5" descr="A diagram of a price of cars&#10;&#10;Description automatically generated">
            <a:extLst>
              <a:ext uri="{FF2B5EF4-FFF2-40B4-BE49-F238E27FC236}">
                <a16:creationId xmlns:a16="http://schemas.microsoft.com/office/drawing/2014/main" id="{444B57EB-62D7-EC63-6230-DB8C934B090F}"/>
              </a:ext>
            </a:extLst>
          </p:cNvPr>
          <p:cNvPicPr>
            <a:picLocks noGrp="1" noChangeAspect="1"/>
          </p:cNvPicPr>
          <p:nvPr>
            <p:ph idx="1"/>
          </p:nvPr>
        </p:nvPicPr>
        <p:blipFill rotWithShape="1">
          <a:blip r:embed="rId2"/>
          <a:srcRect r="132" b="11569"/>
          <a:stretch/>
        </p:blipFill>
        <p:spPr>
          <a:xfrm>
            <a:off x="287465" y="1986419"/>
            <a:ext cx="5428596" cy="4009392"/>
          </a:xfrm>
        </p:spPr>
      </p:pic>
      <p:sp>
        <p:nvSpPr>
          <p:cNvPr id="8" name="Title 1">
            <a:extLst>
              <a:ext uri="{FF2B5EF4-FFF2-40B4-BE49-F238E27FC236}">
                <a16:creationId xmlns:a16="http://schemas.microsoft.com/office/drawing/2014/main" id="{A6FFE6C3-84C1-334C-FB5D-EE5518ECD8B9}"/>
              </a:ext>
            </a:extLst>
          </p:cNvPr>
          <p:cNvSpPr txBox="1">
            <a:spLocks/>
          </p:cNvSpPr>
          <p:nvPr/>
        </p:nvSpPr>
        <p:spPr>
          <a:xfrm>
            <a:off x="5380953" y="1869430"/>
            <a:ext cx="4819326" cy="298631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a:t>a)</a:t>
            </a:r>
            <a:br>
              <a:rPr lang="en-US" sz="2000"/>
            </a:br>
            <a:r>
              <a:rPr lang="en-US" sz="2000">
                <a:solidFill>
                  <a:schemeClr val="tx1"/>
                </a:solidFill>
              </a:rPr>
              <a:t>The demand and supply for automobiles in a certain country is given in the following graph. Assuming that the economy is closed, find the equilibrium price and production of automobiles.</a:t>
            </a:r>
          </a:p>
          <a:p>
            <a:endParaRPr lang="en-US" sz="2000">
              <a:solidFill>
                <a:schemeClr val="tx1"/>
              </a:solidFill>
            </a:endParaRPr>
          </a:p>
          <a:p>
            <a:r>
              <a:rPr lang="en-US" sz="2000">
                <a:solidFill>
                  <a:schemeClr val="tx1"/>
                </a:solidFill>
              </a:rPr>
              <a:t>Supply=Demand </a:t>
            </a:r>
          </a:p>
          <a:p>
            <a:r>
              <a:rPr lang="en-US" sz="2000">
                <a:solidFill>
                  <a:schemeClr val="tx1"/>
                </a:solidFill>
              </a:rPr>
              <a:t>Quantity of automobiles demanded and supplied both equal 17,000 at a price of $14,000</a:t>
            </a:r>
          </a:p>
          <a:p>
            <a:endParaRPr lang="en-US" sz="2000">
              <a:solidFill>
                <a:schemeClr val="tx1"/>
              </a:solidFill>
            </a:endParaRPr>
          </a:p>
          <a:p>
            <a:r>
              <a:rPr lang="en-US" sz="2000">
                <a:solidFill>
                  <a:schemeClr val="tx1"/>
                </a:solidFill>
              </a:rPr>
              <a:t>Therefore, this is the market equilibrium if the economy is closed.</a:t>
            </a:r>
          </a:p>
          <a:p>
            <a:endParaRPr lang="en-US" sz="2700">
              <a:solidFill>
                <a:schemeClr val="tx1"/>
              </a:solidFill>
            </a:endParaRPr>
          </a:p>
          <a:p>
            <a:endParaRPr lang="en-US" sz="2700">
              <a:solidFill>
                <a:schemeClr val="tx1"/>
              </a:solidFill>
            </a:endParaRPr>
          </a:p>
        </p:txBody>
      </p:sp>
      <p:cxnSp>
        <p:nvCxnSpPr>
          <p:cNvPr id="9" name="Straight Arrow Connector 8">
            <a:extLst>
              <a:ext uri="{FF2B5EF4-FFF2-40B4-BE49-F238E27FC236}">
                <a16:creationId xmlns:a16="http://schemas.microsoft.com/office/drawing/2014/main" id="{93202FCA-B639-C4A2-5270-A4A4C3BB2578}"/>
              </a:ext>
            </a:extLst>
          </p:cNvPr>
          <p:cNvCxnSpPr/>
          <p:nvPr/>
        </p:nvCxnSpPr>
        <p:spPr>
          <a:xfrm>
            <a:off x="1393372" y="3864427"/>
            <a:ext cx="1698171" cy="1088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C755848-9AFD-80B0-FB87-8508FF0B97C4}"/>
              </a:ext>
            </a:extLst>
          </p:cNvPr>
          <p:cNvCxnSpPr/>
          <p:nvPr/>
        </p:nvCxnSpPr>
        <p:spPr>
          <a:xfrm flipH="1">
            <a:off x="3125356" y="3909537"/>
            <a:ext cx="10885" cy="186145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E4A9423-EC37-0D0C-45D9-431631758B34}"/>
              </a:ext>
            </a:extLst>
          </p:cNvPr>
          <p:cNvSpPr txBox="1"/>
          <p:nvPr/>
        </p:nvSpPr>
        <p:spPr>
          <a:xfrm>
            <a:off x="2875445" y="6022023"/>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Qo</a:t>
            </a:r>
          </a:p>
        </p:txBody>
      </p:sp>
      <p:sp>
        <p:nvSpPr>
          <p:cNvPr id="7" name="TextBox 6">
            <a:extLst>
              <a:ext uri="{FF2B5EF4-FFF2-40B4-BE49-F238E27FC236}">
                <a16:creationId xmlns:a16="http://schemas.microsoft.com/office/drawing/2014/main" id="{2A238469-DE89-7CE2-CB94-4950A8C6FE16}"/>
              </a:ext>
            </a:extLst>
          </p:cNvPr>
          <p:cNvSpPr txBox="1"/>
          <p:nvPr/>
        </p:nvSpPr>
        <p:spPr>
          <a:xfrm>
            <a:off x="1237852" y="6296676"/>
            <a:ext cx="37877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Quantity of cars (units per year)</a:t>
            </a:r>
          </a:p>
        </p:txBody>
      </p:sp>
    </p:spTree>
    <p:extLst>
      <p:ext uri="{BB962C8B-B14F-4D97-AF65-F5344CB8AC3E}">
        <p14:creationId xmlns:p14="http://schemas.microsoft.com/office/powerpoint/2010/main" val="4292320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AC09-42C9-B2FF-38D1-6F5243010964}"/>
              </a:ext>
            </a:extLst>
          </p:cNvPr>
          <p:cNvSpPr>
            <a:spLocks noGrp="1"/>
          </p:cNvSpPr>
          <p:nvPr>
            <p:ph type="title"/>
          </p:nvPr>
        </p:nvSpPr>
        <p:spPr/>
        <p:txBody>
          <a:bodyPr>
            <a:normAutofit fontScale="90000"/>
          </a:bodyPr>
          <a:lstStyle/>
          <a:p>
            <a:r>
              <a:rPr lang="en-US" sz="2200">
                <a:solidFill>
                  <a:schemeClr val="tx1"/>
                </a:solidFill>
                <a:ea typeface="+mj-lt"/>
                <a:cs typeface="+mj-lt"/>
              </a:rPr>
              <a:t>B) </a:t>
            </a:r>
            <a:br>
              <a:rPr lang="en-US" sz="2200">
                <a:solidFill>
                  <a:schemeClr val="tx1"/>
                </a:solidFill>
                <a:ea typeface="+mj-lt"/>
                <a:cs typeface="+mj-lt"/>
              </a:rPr>
            </a:br>
            <a:r>
              <a:rPr lang="en-US" sz="2200">
                <a:solidFill>
                  <a:schemeClr val="tx1"/>
                </a:solidFill>
                <a:ea typeface="+mj-lt"/>
                <a:cs typeface="+mj-lt"/>
              </a:rPr>
              <a:t>The economy opens to trade. The world price of automobiles is $8,000. Find the domestic quantities demanded and supplied and the quantity of imports or exports. Who will favor the opening of the automobile market to trade, and who will oppose it?</a:t>
            </a:r>
            <a:endParaRPr lang="en-US">
              <a:solidFill>
                <a:schemeClr val="tx1"/>
              </a:solidFill>
            </a:endParaRPr>
          </a:p>
        </p:txBody>
      </p:sp>
      <p:pic>
        <p:nvPicPr>
          <p:cNvPr id="4" name="Content Placeholder 3" descr="A diagram of a price of cars&#10;&#10;Description automatically generated">
            <a:extLst>
              <a:ext uri="{FF2B5EF4-FFF2-40B4-BE49-F238E27FC236}">
                <a16:creationId xmlns:a16="http://schemas.microsoft.com/office/drawing/2014/main" id="{01ED2D03-BF2D-9CF0-608C-0838973B2553}"/>
              </a:ext>
            </a:extLst>
          </p:cNvPr>
          <p:cNvPicPr>
            <a:picLocks noGrp="1" noChangeAspect="1"/>
          </p:cNvPicPr>
          <p:nvPr>
            <p:ph idx="1"/>
          </p:nvPr>
        </p:nvPicPr>
        <p:blipFill rotWithShape="1">
          <a:blip r:embed="rId2"/>
          <a:srcRect r="-142" b="9986"/>
          <a:stretch/>
        </p:blipFill>
        <p:spPr>
          <a:xfrm>
            <a:off x="56518" y="2126972"/>
            <a:ext cx="5509441" cy="4370810"/>
          </a:xfrm>
        </p:spPr>
      </p:pic>
      <p:cxnSp>
        <p:nvCxnSpPr>
          <p:cNvPr id="5" name="Straight Arrow Connector 4">
            <a:extLst>
              <a:ext uri="{FF2B5EF4-FFF2-40B4-BE49-F238E27FC236}">
                <a16:creationId xmlns:a16="http://schemas.microsoft.com/office/drawing/2014/main" id="{32357FD9-9F28-B5D1-C764-444AE05D2DD8}"/>
              </a:ext>
            </a:extLst>
          </p:cNvPr>
          <p:cNvCxnSpPr/>
          <p:nvPr/>
        </p:nvCxnSpPr>
        <p:spPr>
          <a:xfrm flipV="1">
            <a:off x="1201270" y="4255995"/>
            <a:ext cx="3301252" cy="2689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81E720-1329-215F-C49B-7E3DA0E8ECA8}"/>
              </a:ext>
            </a:extLst>
          </p:cNvPr>
          <p:cNvCxnSpPr/>
          <p:nvPr/>
        </p:nvCxnSpPr>
        <p:spPr>
          <a:xfrm>
            <a:off x="1199947" y="5109322"/>
            <a:ext cx="3531080" cy="11375"/>
          </a:xfrm>
          <a:prstGeom prst="straightConnector1">
            <a:avLst/>
          </a:prstGeom>
        </p:spPr>
        <p:style>
          <a:lnRef idx="1">
            <a:schemeClr val="accent3"/>
          </a:lnRef>
          <a:fillRef idx="0">
            <a:schemeClr val="accent3"/>
          </a:fillRef>
          <a:effectRef idx="0">
            <a:schemeClr val="accent3"/>
          </a:effectRef>
          <a:fontRef idx="minor">
            <a:schemeClr val="tx1"/>
          </a:fontRef>
        </p:style>
      </p:cxnSp>
      <p:sp>
        <p:nvSpPr>
          <p:cNvPr id="7" name="TextBox 6">
            <a:extLst>
              <a:ext uri="{FF2B5EF4-FFF2-40B4-BE49-F238E27FC236}">
                <a16:creationId xmlns:a16="http://schemas.microsoft.com/office/drawing/2014/main" id="{328C8B9E-06A8-7AC7-CB28-7C2AE67EA782}"/>
              </a:ext>
            </a:extLst>
          </p:cNvPr>
          <p:cNvSpPr txBox="1"/>
          <p:nvPr/>
        </p:nvSpPr>
        <p:spPr>
          <a:xfrm>
            <a:off x="5808503" y="1928940"/>
            <a:ext cx="5296997"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World Price = $8,000</a:t>
            </a:r>
          </a:p>
          <a:p>
            <a:r>
              <a:rPr lang="en-US"/>
              <a:t>Qs= 14,000 (Domestic Supplied)</a:t>
            </a:r>
          </a:p>
          <a:p>
            <a:r>
              <a:rPr lang="en-US" err="1"/>
              <a:t>Qd</a:t>
            </a:r>
            <a:r>
              <a:rPr lang="en-US"/>
              <a:t> = 20,000 (Domestic demanded)</a:t>
            </a:r>
          </a:p>
          <a:p>
            <a:r>
              <a:rPr lang="en-US"/>
              <a:t>Domestic import=</a:t>
            </a:r>
            <a:r>
              <a:rPr lang="en-US" err="1"/>
              <a:t>Qd</a:t>
            </a:r>
            <a:r>
              <a:rPr lang="en-US"/>
              <a:t>-Qs</a:t>
            </a:r>
          </a:p>
          <a:p>
            <a:r>
              <a:rPr lang="en-US"/>
              <a:t>                         =20,000-14,000</a:t>
            </a:r>
          </a:p>
          <a:p>
            <a:r>
              <a:rPr lang="en-US"/>
              <a:t>                         =6,000 foreign-produced cars</a:t>
            </a:r>
          </a:p>
          <a:p>
            <a:endParaRPr lang="en-US"/>
          </a:p>
          <a:p>
            <a:r>
              <a:rPr lang="en-US"/>
              <a:t>Qo=17,000 (Quantity demanded before trade)</a:t>
            </a:r>
          </a:p>
          <a:p>
            <a:r>
              <a:rPr lang="en-US"/>
              <a:t>Qs=14,000 &lt;17,000</a:t>
            </a:r>
          </a:p>
          <a:p>
            <a:r>
              <a:rPr lang="en-US"/>
              <a:t>Domestic producers will oppose the opening </a:t>
            </a:r>
          </a:p>
          <a:p>
            <a:r>
              <a:rPr lang="en-US"/>
              <a:t>of the automobile market to trade because they</a:t>
            </a:r>
          </a:p>
          <a:p>
            <a:r>
              <a:rPr lang="en-US"/>
              <a:t>will be forced to lower the price of their cars</a:t>
            </a:r>
          </a:p>
          <a:p>
            <a:r>
              <a:rPr lang="en-US"/>
              <a:t>to compete with cheaper foreign imports</a:t>
            </a:r>
          </a:p>
          <a:p>
            <a:endParaRPr lang="en-US"/>
          </a:p>
          <a:p>
            <a:r>
              <a:rPr lang="en-US" err="1"/>
              <a:t>Qd</a:t>
            </a:r>
            <a:r>
              <a:rPr lang="en-US"/>
              <a:t>=20,000 &gt; 17,000</a:t>
            </a:r>
          </a:p>
          <a:p>
            <a:r>
              <a:rPr lang="en-US"/>
              <a:t>Domestic consumers will favor because they will be able to buy more cars at a lower price</a:t>
            </a:r>
          </a:p>
          <a:p>
            <a:endParaRPr lang="en-US"/>
          </a:p>
          <a:p>
            <a:endParaRPr lang="en-US"/>
          </a:p>
          <a:p>
            <a:endParaRPr lang="en-US"/>
          </a:p>
          <a:p>
            <a:endParaRPr lang="en-US"/>
          </a:p>
        </p:txBody>
      </p:sp>
      <p:sp>
        <p:nvSpPr>
          <p:cNvPr id="8" name="TextBox 7">
            <a:extLst>
              <a:ext uri="{FF2B5EF4-FFF2-40B4-BE49-F238E27FC236}">
                <a16:creationId xmlns:a16="http://schemas.microsoft.com/office/drawing/2014/main" id="{98FDDEDC-F838-4DE0-BB77-22A5D9A2ADEE}"/>
              </a:ext>
            </a:extLst>
          </p:cNvPr>
          <p:cNvSpPr txBox="1"/>
          <p:nvPr/>
        </p:nvSpPr>
        <p:spPr>
          <a:xfrm>
            <a:off x="3720353" y="4628029"/>
            <a:ext cx="23812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World Price ($8000)</a:t>
            </a:r>
          </a:p>
        </p:txBody>
      </p:sp>
      <p:cxnSp>
        <p:nvCxnSpPr>
          <p:cNvPr id="9" name="Straight Arrow Connector 8">
            <a:extLst>
              <a:ext uri="{FF2B5EF4-FFF2-40B4-BE49-F238E27FC236}">
                <a16:creationId xmlns:a16="http://schemas.microsoft.com/office/drawing/2014/main" id="{21C0283A-1202-A061-3A1B-7B995D9B1F5A}"/>
              </a:ext>
            </a:extLst>
          </p:cNvPr>
          <p:cNvCxnSpPr>
            <a:cxnSpLocks/>
          </p:cNvCxnSpPr>
          <p:nvPr/>
        </p:nvCxnSpPr>
        <p:spPr>
          <a:xfrm flipH="1">
            <a:off x="3738409" y="5115661"/>
            <a:ext cx="12517" cy="1116317"/>
          </a:xfrm>
          <a:prstGeom prst="straightConnector1">
            <a:avLst/>
          </a:prstGeom>
        </p:spPr>
        <p:style>
          <a:lnRef idx="1">
            <a:schemeClr val="accent3"/>
          </a:lnRef>
          <a:fillRef idx="0">
            <a:schemeClr val="accent3"/>
          </a:fillRef>
          <a:effectRef idx="0">
            <a:schemeClr val="accent3"/>
          </a:effectRef>
          <a:fontRef idx="minor">
            <a:schemeClr val="tx1"/>
          </a:fontRef>
        </p:style>
      </p:cxnSp>
      <p:cxnSp>
        <p:nvCxnSpPr>
          <p:cNvPr id="10" name="Straight Arrow Connector 9">
            <a:extLst>
              <a:ext uri="{FF2B5EF4-FFF2-40B4-BE49-F238E27FC236}">
                <a16:creationId xmlns:a16="http://schemas.microsoft.com/office/drawing/2014/main" id="{9402732D-682D-FF5F-161A-301FF841B9F4}"/>
              </a:ext>
            </a:extLst>
          </p:cNvPr>
          <p:cNvCxnSpPr>
            <a:cxnSpLocks/>
          </p:cNvCxnSpPr>
          <p:nvPr/>
        </p:nvCxnSpPr>
        <p:spPr>
          <a:xfrm flipH="1">
            <a:off x="2200031" y="5115660"/>
            <a:ext cx="12517" cy="1116317"/>
          </a:xfrm>
          <a:prstGeom prst="straightConnector1">
            <a:avLst/>
          </a:prstGeom>
        </p:spPr>
        <p:style>
          <a:lnRef idx="1">
            <a:schemeClr val="accent3"/>
          </a:lnRef>
          <a:fillRef idx="0">
            <a:schemeClr val="accent3"/>
          </a:fillRef>
          <a:effectRef idx="0">
            <a:schemeClr val="accent3"/>
          </a:effectRef>
          <a:fontRef idx="minor">
            <a:schemeClr val="tx1"/>
          </a:fontRef>
        </p:style>
      </p:cxnSp>
      <p:sp>
        <p:nvSpPr>
          <p:cNvPr id="15" name="TextBox 14">
            <a:extLst>
              <a:ext uri="{FF2B5EF4-FFF2-40B4-BE49-F238E27FC236}">
                <a16:creationId xmlns:a16="http://schemas.microsoft.com/office/drawing/2014/main" id="{BF495A89-85C1-B355-82C4-9FFB11401CA5}"/>
              </a:ext>
            </a:extLst>
          </p:cNvPr>
          <p:cNvSpPr txBox="1"/>
          <p:nvPr/>
        </p:nvSpPr>
        <p:spPr>
          <a:xfrm>
            <a:off x="3577322" y="6367080"/>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Qd</a:t>
            </a:r>
            <a:endParaRPr lang="en-US" sz="1200"/>
          </a:p>
        </p:txBody>
      </p:sp>
      <p:sp>
        <p:nvSpPr>
          <p:cNvPr id="16" name="TextBox 15">
            <a:extLst>
              <a:ext uri="{FF2B5EF4-FFF2-40B4-BE49-F238E27FC236}">
                <a16:creationId xmlns:a16="http://schemas.microsoft.com/office/drawing/2014/main" id="{A9CE236F-34CE-78F8-5A13-F1D579747B23}"/>
              </a:ext>
            </a:extLst>
          </p:cNvPr>
          <p:cNvSpPr txBox="1"/>
          <p:nvPr/>
        </p:nvSpPr>
        <p:spPr>
          <a:xfrm>
            <a:off x="1938303" y="6367079"/>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Qs</a:t>
            </a:r>
          </a:p>
        </p:txBody>
      </p:sp>
      <p:sp>
        <p:nvSpPr>
          <p:cNvPr id="19" name="TextBox 18">
            <a:extLst>
              <a:ext uri="{FF2B5EF4-FFF2-40B4-BE49-F238E27FC236}">
                <a16:creationId xmlns:a16="http://schemas.microsoft.com/office/drawing/2014/main" id="{F241EE01-99E8-F1A5-863A-BA5DEAF1073C}"/>
              </a:ext>
            </a:extLst>
          </p:cNvPr>
          <p:cNvSpPr txBox="1"/>
          <p:nvPr/>
        </p:nvSpPr>
        <p:spPr>
          <a:xfrm>
            <a:off x="2746049" y="6367080"/>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Qo</a:t>
            </a:r>
          </a:p>
        </p:txBody>
      </p:sp>
      <p:sp>
        <p:nvSpPr>
          <p:cNvPr id="20" name="TextBox 19">
            <a:extLst>
              <a:ext uri="{FF2B5EF4-FFF2-40B4-BE49-F238E27FC236}">
                <a16:creationId xmlns:a16="http://schemas.microsoft.com/office/drawing/2014/main" id="{7093F178-C42F-0EB0-A8E0-8B72DB81D70B}"/>
              </a:ext>
            </a:extLst>
          </p:cNvPr>
          <p:cNvSpPr txBox="1"/>
          <p:nvPr/>
        </p:nvSpPr>
        <p:spPr>
          <a:xfrm>
            <a:off x="1187531" y="6533902"/>
            <a:ext cx="37877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Quantity of cars (units per year)</a:t>
            </a:r>
          </a:p>
        </p:txBody>
      </p:sp>
      <p:cxnSp>
        <p:nvCxnSpPr>
          <p:cNvPr id="21" name="Straight Arrow Connector 20">
            <a:extLst>
              <a:ext uri="{FF2B5EF4-FFF2-40B4-BE49-F238E27FC236}">
                <a16:creationId xmlns:a16="http://schemas.microsoft.com/office/drawing/2014/main" id="{D1B0AF53-7657-2648-6776-9A09CB6567B0}"/>
              </a:ext>
            </a:extLst>
          </p:cNvPr>
          <p:cNvCxnSpPr/>
          <p:nvPr/>
        </p:nvCxnSpPr>
        <p:spPr>
          <a:xfrm flipV="1">
            <a:off x="2231366" y="5597107"/>
            <a:ext cx="1532625" cy="575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C5BCC2C2-9121-A1E1-420B-C1A4E33B355D}"/>
              </a:ext>
            </a:extLst>
          </p:cNvPr>
          <p:cNvSpPr txBox="1"/>
          <p:nvPr/>
        </p:nvSpPr>
        <p:spPr>
          <a:xfrm>
            <a:off x="2440555" y="5267505"/>
            <a:ext cx="13029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Imports</a:t>
            </a:r>
          </a:p>
        </p:txBody>
      </p:sp>
    </p:spTree>
    <p:extLst>
      <p:ext uri="{BB962C8B-B14F-4D97-AF65-F5344CB8AC3E}">
        <p14:creationId xmlns:p14="http://schemas.microsoft.com/office/powerpoint/2010/main" val="2210940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AC09-42C9-B2FF-38D1-6F5243010964}"/>
              </a:ext>
            </a:extLst>
          </p:cNvPr>
          <p:cNvSpPr>
            <a:spLocks noGrp="1"/>
          </p:cNvSpPr>
          <p:nvPr>
            <p:ph type="title"/>
          </p:nvPr>
        </p:nvSpPr>
        <p:spPr/>
        <p:txBody>
          <a:bodyPr>
            <a:normAutofit/>
          </a:bodyPr>
          <a:lstStyle/>
          <a:p>
            <a:r>
              <a:rPr lang="en-US" sz="2200">
                <a:solidFill>
                  <a:schemeClr val="tx1"/>
                </a:solidFill>
                <a:ea typeface="+mj-lt"/>
                <a:cs typeface="+mj-lt"/>
              </a:rPr>
              <a:t>C) </a:t>
            </a:r>
            <a:br>
              <a:rPr lang="en-US" sz="2200">
                <a:ea typeface="+mj-lt"/>
                <a:cs typeface="+mj-lt"/>
              </a:rPr>
            </a:br>
            <a:r>
              <a:rPr lang="en-US" sz="2200">
                <a:solidFill>
                  <a:schemeClr val="tx1"/>
                </a:solidFill>
                <a:ea typeface="+mj-lt"/>
                <a:cs typeface="+mj-lt"/>
              </a:rPr>
              <a:t>The government imposes a tariff of $2,000 per car. Find the effects on domestic quantities demanded and supplied.</a:t>
            </a:r>
            <a:endParaRPr lang="en-US">
              <a:solidFill>
                <a:schemeClr val="tx1"/>
              </a:solidFill>
            </a:endParaRPr>
          </a:p>
        </p:txBody>
      </p:sp>
      <p:pic>
        <p:nvPicPr>
          <p:cNvPr id="4" name="Content Placeholder 3" descr="A diagram of a price of cars&#10;&#10;Description automatically generated">
            <a:extLst>
              <a:ext uri="{FF2B5EF4-FFF2-40B4-BE49-F238E27FC236}">
                <a16:creationId xmlns:a16="http://schemas.microsoft.com/office/drawing/2014/main" id="{01ED2D03-BF2D-9CF0-608C-0838973B2553}"/>
              </a:ext>
            </a:extLst>
          </p:cNvPr>
          <p:cNvPicPr>
            <a:picLocks noGrp="1" noChangeAspect="1"/>
          </p:cNvPicPr>
          <p:nvPr>
            <p:ph idx="1"/>
          </p:nvPr>
        </p:nvPicPr>
        <p:blipFill rotWithShape="1">
          <a:blip r:embed="rId2"/>
          <a:srcRect r="-142" b="9986"/>
          <a:stretch/>
        </p:blipFill>
        <p:spPr>
          <a:xfrm>
            <a:off x="56518" y="2126972"/>
            <a:ext cx="5509441" cy="4370810"/>
          </a:xfrm>
        </p:spPr>
      </p:pic>
      <p:cxnSp>
        <p:nvCxnSpPr>
          <p:cNvPr id="6" name="Straight Arrow Connector 5">
            <a:extLst>
              <a:ext uri="{FF2B5EF4-FFF2-40B4-BE49-F238E27FC236}">
                <a16:creationId xmlns:a16="http://schemas.microsoft.com/office/drawing/2014/main" id="{1081E720-1329-215F-C49B-7E3DA0E8ECA8}"/>
              </a:ext>
            </a:extLst>
          </p:cNvPr>
          <p:cNvCxnSpPr/>
          <p:nvPr/>
        </p:nvCxnSpPr>
        <p:spPr>
          <a:xfrm>
            <a:off x="1199947" y="5109322"/>
            <a:ext cx="3531080" cy="11375"/>
          </a:xfrm>
          <a:prstGeom prst="straightConnector1">
            <a:avLst/>
          </a:prstGeom>
        </p:spPr>
        <p:style>
          <a:lnRef idx="1">
            <a:schemeClr val="accent3"/>
          </a:lnRef>
          <a:fillRef idx="0">
            <a:schemeClr val="accent3"/>
          </a:fillRef>
          <a:effectRef idx="0">
            <a:schemeClr val="accent3"/>
          </a:effectRef>
          <a:fontRef idx="minor">
            <a:schemeClr val="tx1"/>
          </a:fontRef>
        </p:style>
      </p:cxnSp>
      <p:sp>
        <p:nvSpPr>
          <p:cNvPr id="7" name="TextBox 6">
            <a:extLst>
              <a:ext uri="{FF2B5EF4-FFF2-40B4-BE49-F238E27FC236}">
                <a16:creationId xmlns:a16="http://schemas.microsoft.com/office/drawing/2014/main" id="{328C8B9E-06A8-7AC7-CB28-7C2AE67EA782}"/>
              </a:ext>
            </a:extLst>
          </p:cNvPr>
          <p:cNvSpPr txBox="1"/>
          <p:nvPr/>
        </p:nvSpPr>
        <p:spPr>
          <a:xfrm>
            <a:off x="5818399" y="1998213"/>
            <a:ext cx="529699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World Price with tariff = $10,000</a:t>
            </a:r>
          </a:p>
          <a:p>
            <a:r>
              <a:rPr lang="en-US"/>
              <a:t> - Domestic price paid for cars increases </a:t>
            </a:r>
          </a:p>
          <a:p>
            <a:r>
              <a:rPr lang="en-US"/>
              <a:t>    to $10,000</a:t>
            </a:r>
          </a:p>
          <a:p>
            <a:r>
              <a:rPr lang="en-US"/>
              <a:t>Qs' increases to 15,000 cars per year</a:t>
            </a:r>
          </a:p>
          <a:p>
            <a:r>
              <a:rPr lang="en-US" err="1"/>
              <a:t>Qd</a:t>
            </a:r>
            <a:r>
              <a:rPr lang="en-US"/>
              <a:t>' decreases to 19,000 cars per year</a:t>
            </a:r>
          </a:p>
          <a:p>
            <a:endParaRPr lang="en-US"/>
          </a:p>
          <a:p>
            <a:endParaRPr lang="en-US"/>
          </a:p>
          <a:p>
            <a:endParaRPr lang="en-US"/>
          </a:p>
          <a:p>
            <a:endParaRPr lang="en-US"/>
          </a:p>
          <a:p>
            <a:endParaRPr lang="en-US"/>
          </a:p>
        </p:txBody>
      </p:sp>
      <p:sp>
        <p:nvSpPr>
          <p:cNvPr id="8" name="TextBox 7">
            <a:extLst>
              <a:ext uri="{FF2B5EF4-FFF2-40B4-BE49-F238E27FC236}">
                <a16:creationId xmlns:a16="http://schemas.microsoft.com/office/drawing/2014/main" id="{98FDDEDC-F838-4DE0-BB77-22A5D9A2ADEE}"/>
              </a:ext>
            </a:extLst>
          </p:cNvPr>
          <p:cNvSpPr txBox="1"/>
          <p:nvPr/>
        </p:nvSpPr>
        <p:spPr>
          <a:xfrm>
            <a:off x="4051498" y="5189027"/>
            <a:ext cx="2381249"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t>World Price </a:t>
            </a:r>
          </a:p>
        </p:txBody>
      </p:sp>
      <p:cxnSp>
        <p:nvCxnSpPr>
          <p:cNvPr id="9" name="Straight Arrow Connector 8">
            <a:extLst>
              <a:ext uri="{FF2B5EF4-FFF2-40B4-BE49-F238E27FC236}">
                <a16:creationId xmlns:a16="http://schemas.microsoft.com/office/drawing/2014/main" id="{21C0283A-1202-A061-3A1B-7B995D9B1F5A}"/>
              </a:ext>
            </a:extLst>
          </p:cNvPr>
          <p:cNvCxnSpPr>
            <a:cxnSpLocks/>
          </p:cNvCxnSpPr>
          <p:nvPr/>
        </p:nvCxnSpPr>
        <p:spPr>
          <a:xfrm flipH="1">
            <a:off x="3738409" y="5115661"/>
            <a:ext cx="12517" cy="1116317"/>
          </a:xfrm>
          <a:prstGeom prst="straightConnector1">
            <a:avLst/>
          </a:prstGeom>
        </p:spPr>
        <p:style>
          <a:lnRef idx="1">
            <a:schemeClr val="accent3"/>
          </a:lnRef>
          <a:fillRef idx="0">
            <a:schemeClr val="accent3"/>
          </a:fillRef>
          <a:effectRef idx="0">
            <a:schemeClr val="accent3"/>
          </a:effectRef>
          <a:fontRef idx="minor">
            <a:schemeClr val="tx1"/>
          </a:fontRef>
        </p:style>
      </p:cxnSp>
      <p:cxnSp>
        <p:nvCxnSpPr>
          <p:cNvPr id="10" name="Straight Arrow Connector 9">
            <a:extLst>
              <a:ext uri="{FF2B5EF4-FFF2-40B4-BE49-F238E27FC236}">
                <a16:creationId xmlns:a16="http://schemas.microsoft.com/office/drawing/2014/main" id="{9402732D-682D-FF5F-161A-301FF841B9F4}"/>
              </a:ext>
            </a:extLst>
          </p:cNvPr>
          <p:cNvCxnSpPr>
            <a:cxnSpLocks/>
          </p:cNvCxnSpPr>
          <p:nvPr/>
        </p:nvCxnSpPr>
        <p:spPr>
          <a:xfrm flipH="1">
            <a:off x="2200031" y="5115660"/>
            <a:ext cx="12517" cy="1116317"/>
          </a:xfrm>
          <a:prstGeom prst="straightConnector1">
            <a:avLst/>
          </a:prstGeom>
        </p:spPr>
        <p:style>
          <a:lnRef idx="1">
            <a:schemeClr val="accent3"/>
          </a:lnRef>
          <a:fillRef idx="0">
            <a:schemeClr val="accent3"/>
          </a:fillRef>
          <a:effectRef idx="0">
            <a:schemeClr val="accent3"/>
          </a:effectRef>
          <a:fontRef idx="minor">
            <a:schemeClr val="tx1"/>
          </a:fontRef>
        </p:style>
      </p:cxnSp>
      <p:sp>
        <p:nvSpPr>
          <p:cNvPr id="15" name="TextBox 14">
            <a:extLst>
              <a:ext uri="{FF2B5EF4-FFF2-40B4-BE49-F238E27FC236}">
                <a16:creationId xmlns:a16="http://schemas.microsoft.com/office/drawing/2014/main" id="{BF495A89-85C1-B355-82C4-9FFB11401CA5}"/>
              </a:ext>
            </a:extLst>
          </p:cNvPr>
          <p:cNvSpPr txBox="1"/>
          <p:nvPr/>
        </p:nvSpPr>
        <p:spPr>
          <a:xfrm>
            <a:off x="3586081" y="6358321"/>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Qd</a:t>
            </a:r>
            <a:endParaRPr lang="en-US" sz="1200"/>
          </a:p>
        </p:txBody>
      </p:sp>
      <p:sp>
        <p:nvSpPr>
          <p:cNvPr id="16" name="TextBox 15">
            <a:extLst>
              <a:ext uri="{FF2B5EF4-FFF2-40B4-BE49-F238E27FC236}">
                <a16:creationId xmlns:a16="http://schemas.microsoft.com/office/drawing/2014/main" id="{A9CE236F-34CE-78F8-5A13-F1D579747B23}"/>
              </a:ext>
            </a:extLst>
          </p:cNvPr>
          <p:cNvSpPr txBox="1"/>
          <p:nvPr/>
        </p:nvSpPr>
        <p:spPr>
          <a:xfrm>
            <a:off x="1938303" y="6367079"/>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Qs</a:t>
            </a:r>
          </a:p>
        </p:txBody>
      </p:sp>
      <p:sp>
        <p:nvSpPr>
          <p:cNvPr id="19" name="TextBox 18">
            <a:extLst>
              <a:ext uri="{FF2B5EF4-FFF2-40B4-BE49-F238E27FC236}">
                <a16:creationId xmlns:a16="http://schemas.microsoft.com/office/drawing/2014/main" id="{F241EE01-99E8-F1A5-863A-BA5DEAF1073C}"/>
              </a:ext>
            </a:extLst>
          </p:cNvPr>
          <p:cNvSpPr txBox="1"/>
          <p:nvPr/>
        </p:nvSpPr>
        <p:spPr>
          <a:xfrm>
            <a:off x="2238049" y="6393356"/>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Qs'</a:t>
            </a:r>
          </a:p>
        </p:txBody>
      </p:sp>
      <p:sp>
        <p:nvSpPr>
          <p:cNvPr id="20" name="TextBox 19">
            <a:extLst>
              <a:ext uri="{FF2B5EF4-FFF2-40B4-BE49-F238E27FC236}">
                <a16:creationId xmlns:a16="http://schemas.microsoft.com/office/drawing/2014/main" id="{7093F178-C42F-0EB0-A8E0-8B72DB81D70B}"/>
              </a:ext>
            </a:extLst>
          </p:cNvPr>
          <p:cNvSpPr txBox="1"/>
          <p:nvPr/>
        </p:nvSpPr>
        <p:spPr>
          <a:xfrm>
            <a:off x="1187531" y="6533902"/>
            <a:ext cx="37877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Quantity of cars (units per year)</a:t>
            </a:r>
          </a:p>
        </p:txBody>
      </p:sp>
      <p:cxnSp>
        <p:nvCxnSpPr>
          <p:cNvPr id="3" name="Straight Arrow Connector 2">
            <a:extLst>
              <a:ext uri="{FF2B5EF4-FFF2-40B4-BE49-F238E27FC236}">
                <a16:creationId xmlns:a16="http://schemas.microsoft.com/office/drawing/2014/main" id="{7AEC9313-52D1-3D1C-227E-442A6A08F3D4}"/>
              </a:ext>
            </a:extLst>
          </p:cNvPr>
          <p:cNvCxnSpPr/>
          <p:nvPr/>
        </p:nvCxnSpPr>
        <p:spPr>
          <a:xfrm>
            <a:off x="1185554" y="4820597"/>
            <a:ext cx="3545735" cy="23657"/>
          </a:xfrm>
          <a:prstGeom prst="straightConnector1">
            <a:avLst/>
          </a:prstGeom>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1D274030-1EAE-8AF1-48CC-ECB9134186DD}"/>
              </a:ext>
            </a:extLst>
          </p:cNvPr>
          <p:cNvCxnSpPr>
            <a:cxnSpLocks/>
          </p:cNvCxnSpPr>
          <p:nvPr/>
        </p:nvCxnSpPr>
        <p:spPr>
          <a:xfrm flipH="1">
            <a:off x="2459668" y="4827785"/>
            <a:ext cx="5473" cy="1454204"/>
          </a:xfrm>
          <a:prstGeom prst="straightConnector1">
            <a:avLst/>
          </a:prstGeom>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EF787939-22CD-5C29-48FC-1E6DAFB6CA38}"/>
              </a:ext>
            </a:extLst>
          </p:cNvPr>
          <p:cNvCxnSpPr>
            <a:cxnSpLocks/>
          </p:cNvCxnSpPr>
          <p:nvPr/>
        </p:nvCxnSpPr>
        <p:spPr>
          <a:xfrm flipH="1">
            <a:off x="3487649" y="4878105"/>
            <a:ext cx="12662" cy="1353563"/>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13" name="TextBox 12">
            <a:extLst>
              <a:ext uri="{FF2B5EF4-FFF2-40B4-BE49-F238E27FC236}">
                <a16:creationId xmlns:a16="http://schemas.microsoft.com/office/drawing/2014/main" id="{FB438F23-3A54-1757-144B-E78C0DC4B993}"/>
              </a:ext>
            </a:extLst>
          </p:cNvPr>
          <p:cNvSpPr txBox="1"/>
          <p:nvPr/>
        </p:nvSpPr>
        <p:spPr>
          <a:xfrm>
            <a:off x="3541101" y="4462970"/>
            <a:ext cx="2381249"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t>World Price with tariff</a:t>
            </a:r>
          </a:p>
        </p:txBody>
      </p:sp>
      <p:sp>
        <p:nvSpPr>
          <p:cNvPr id="22" name="TextBox 21">
            <a:extLst>
              <a:ext uri="{FF2B5EF4-FFF2-40B4-BE49-F238E27FC236}">
                <a16:creationId xmlns:a16="http://schemas.microsoft.com/office/drawing/2014/main" id="{33D273B0-A700-3768-BE69-6D41FF6F3027}"/>
              </a:ext>
            </a:extLst>
          </p:cNvPr>
          <p:cNvSpPr txBox="1"/>
          <p:nvPr/>
        </p:nvSpPr>
        <p:spPr>
          <a:xfrm>
            <a:off x="3280324" y="6367079"/>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Qd</a:t>
            </a:r>
            <a:r>
              <a:rPr lang="en-US" sz="1200"/>
              <a:t>'</a:t>
            </a:r>
          </a:p>
        </p:txBody>
      </p:sp>
      <p:cxnSp>
        <p:nvCxnSpPr>
          <p:cNvPr id="5" name="Straight Arrow Connector 4">
            <a:extLst>
              <a:ext uri="{FF2B5EF4-FFF2-40B4-BE49-F238E27FC236}">
                <a16:creationId xmlns:a16="http://schemas.microsoft.com/office/drawing/2014/main" id="{575BB6D1-EB6B-20DB-8D02-9223E697AFAD}"/>
              </a:ext>
            </a:extLst>
          </p:cNvPr>
          <p:cNvCxnSpPr/>
          <p:nvPr/>
        </p:nvCxnSpPr>
        <p:spPr>
          <a:xfrm>
            <a:off x="2209799" y="5523781"/>
            <a:ext cx="288986" cy="143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9307C21F-7CFD-EDC2-4FCF-351C9B8120B6}"/>
              </a:ext>
            </a:extLst>
          </p:cNvPr>
          <p:cNvCxnSpPr>
            <a:cxnSpLocks/>
          </p:cNvCxnSpPr>
          <p:nvPr/>
        </p:nvCxnSpPr>
        <p:spPr>
          <a:xfrm flipH="1" flipV="1">
            <a:off x="3498010" y="5532408"/>
            <a:ext cx="271731" cy="57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882511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AC09-42C9-B2FF-38D1-6F5243010964}"/>
              </a:ext>
            </a:extLst>
          </p:cNvPr>
          <p:cNvSpPr>
            <a:spLocks noGrp="1"/>
          </p:cNvSpPr>
          <p:nvPr>
            <p:ph type="title"/>
          </p:nvPr>
        </p:nvSpPr>
        <p:spPr/>
        <p:txBody>
          <a:bodyPr>
            <a:normAutofit fontScale="90000"/>
          </a:bodyPr>
          <a:lstStyle/>
          <a:p>
            <a:r>
              <a:rPr lang="en-US" sz="2200">
                <a:solidFill>
                  <a:schemeClr val="tx1"/>
                </a:solidFill>
                <a:ea typeface="+mj-lt"/>
                <a:cs typeface="+mj-lt"/>
              </a:rPr>
              <a:t>D) </a:t>
            </a:r>
            <a:br>
              <a:rPr lang="en-US" sz="2200">
                <a:ea typeface="+mj-lt"/>
                <a:cs typeface="+mj-lt"/>
              </a:rPr>
            </a:br>
            <a:r>
              <a:rPr lang="en-US" sz="2200">
                <a:solidFill>
                  <a:schemeClr val="tx1"/>
                </a:solidFill>
                <a:ea typeface="+mj-lt"/>
                <a:cs typeface="+mj-lt"/>
              </a:rPr>
              <a:t>As a result of the tariff, what will happen to the quantity of imports or exports, and what is the revenue raised by the tariff? Who will favor the imposition of the tariff, and who will oppose it?</a:t>
            </a:r>
            <a:endParaRPr lang="en-US">
              <a:solidFill>
                <a:schemeClr val="tx1"/>
              </a:solidFill>
            </a:endParaRPr>
          </a:p>
        </p:txBody>
      </p:sp>
      <p:pic>
        <p:nvPicPr>
          <p:cNvPr id="4" name="Content Placeholder 3" descr="A diagram of a price of cars&#10;&#10;Description automatically generated">
            <a:extLst>
              <a:ext uri="{FF2B5EF4-FFF2-40B4-BE49-F238E27FC236}">
                <a16:creationId xmlns:a16="http://schemas.microsoft.com/office/drawing/2014/main" id="{01ED2D03-BF2D-9CF0-608C-0838973B2553}"/>
              </a:ext>
            </a:extLst>
          </p:cNvPr>
          <p:cNvPicPr>
            <a:picLocks noGrp="1" noChangeAspect="1"/>
          </p:cNvPicPr>
          <p:nvPr>
            <p:ph idx="1"/>
          </p:nvPr>
        </p:nvPicPr>
        <p:blipFill rotWithShape="1">
          <a:blip r:embed="rId2"/>
          <a:srcRect r="-142" b="9986"/>
          <a:stretch/>
        </p:blipFill>
        <p:spPr>
          <a:xfrm>
            <a:off x="56518" y="2126972"/>
            <a:ext cx="5509441" cy="4370810"/>
          </a:xfrm>
        </p:spPr>
      </p:pic>
      <p:cxnSp>
        <p:nvCxnSpPr>
          <p:cNvPr id="6" name="Straight Arrow Connector 5">
            <a:extLst>
              <a:ext uri="{FF2B5EF4-FFF2-40B4-BE49-F238E27FC236}">
                <a16:creationId xmlns:a16="http://schemas.microsoft.com/office/drawing/2014/main" id="{1081E720-1329-215F-C49B-7E3DA0E8ECA8}"/>
              </a:ext>
            </a:extLst>
          </p:cNvPr>
          <p:cNvCxnSpPr/>
          <p:nvPr/>
        </p:nvCxnSpPr>
        <p:spPr>
          <a:xfrm>
            <a:off x="1199947" y="5109322"/>
            <a:ext cx="3531080" cy="11375"/>
          </a:xfrm>
          <a:prstGeom prst="straightConnector1">
            <a:avLst/>
          </a:prstGeom>
        </p:spPr>
        <p:style>
          <a:lnRef idx="1">
            <a:schemeClr val="accent3"/>
          </a:lnRef>
          <a:fillRef idx="0">
            <a:schemeClr val="accent3"/>
          </a:fillRef>
          <a:effectRef idx="0">
            <a:schemeClr val="accent3"/>
          </a:effectRef>
          <a:fontRef idx="minor">
            <a:schemeClr val="tx1"/>
          </a:fontRef>
        </p:style>
      </p:cxnSp>
      <p:sp>
        <p:nvSpPr>
          <p:cNvPr id="7" name="TextBox 6">
            <a:extLst>
              <a:ext uri="{FF2B5EF4-FFF2-40B4-BE49-F238E27FC236}">
                <a16:creationId xmlns:a16="http://schemas.microsoft.com/office/drawing/2014/main" id="{328C8B9E-06A8-7AC7-CB28-7C2AE67EA782}"/>
              </a:ext>
            </a:extLst>
          </p:cNvPr>
          <p:cNvSpPr txBox="1"/>
          <p:nvPr/>
        </p:nvSpPr>
        <p:spPr>
          <a:xfrm>
            <a:off x="5561100" y="1899251"/>
            <a:ext cx="5296997"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World Price with tariff = $10,000</a:t>
            </a:r>
          </a:p>
          <a:p>
            <a:r>
              <a:rPr lang="en-US" sz="1600"/>
              <a:t> - Domestic price paid for cars increases </a:t>
            </a:r>
          </a:p>
          <a:p>
            <a:r>
              <a:rPr lang="en-US" sz="1600"/>
              <a:t>    to $10,000</a:t>
            </a:r>
          </a:p>
          <a:p>
            <a:r>
              <a:rPr lang="en-US" sz="1600"/>
              <a:t>Quantity of imports = </a:t>
            </a:r>
            <a:r>
              <a:rPr lang="en-US" sz="1600" err="1"/>
              <a:t>Qd</a:t>
            </a:r>
            <a:r>
              <a:rPr lang="en-US" sz="1600"/>
              <a:t>'-Qs'</a:t>
            </a:r>
          </a:p>
          <a:p>
            <a:r>
              <a:rPr lang="en-US" sz="1600"/>
              <a:t>                              = 19,000 – 15,000</a:t>
            </a:r>
          </a:p>
          <a:p>
            <a:r>
              <a:rPr lang="en-US" sz="1600"/>
              <a:t>                              = 4,000 cars per year</a:t>
            </a:r>
          </a:p>
          <a:p>
            <a:r>
              <a:rPr lang="en-US" sz="1600"/>
              <a:t>Quantity of imports decreased from 6,000 to 4,000</a:t>
            </a:r>
          </a:p>
          <a:p>
            <a:endParaRPr lang="en-US" sz="1600"/>
          </a:p>
          <a:p>
            <a:r>
              <a:rPr lang="en-US" sz="1600"/>
              <a:t>Revenue = Shaded area </a:t>
            </a:r>
          </a:p>
          <a:p>
            <a:r>
              <a:rPr lang="en-US" sz="1600"/>
              <a:t>             = 2,000 (tariff) x 4,000 (New import)</a:t>
            </a:r>
          </a:p>
          <a:p>
            <a:r>
              <a:rPr lang="en-US" sz="1600"/>
              <a:t>             = $8 million</a:t>
            </a:r>
          </a:p>
          <a:p>
            <a:endParaRPr lang="en-US" sz="1600"/>
          </a:p>
          <a:p>
            <a:r>
              <a:rPr lang="en-US" sz="1600"/>
              <a:t>Domestic producers will favor the imposition of the tariff since they are now able to sell more cars at a higher price</a:t>
            </a:r>
          </a:p>
          <a:p>
            <a:r>
              <a:rPr lang="en-US" sz="1600"/>
              <a:t>       Qs' = 15,000&gt;14,000</a:t>
            </a:r>
          </a:p>
          <a:p>
            <a:endParaRPr lang="en-US" sz="1600"/>
          </a:p>
          <a:p>
            <a:r>
              <a:rPr lang="en-US" sz="1600"/>
              <a:t>Domestic consumers will oppose the tariff as cars are now more expensive</a:t>
            </a:r>
          </a:p>
          <a:p>
            <a:r>
              <a:rPr lang="en-US" sz="1600"/>
              <a:t>      World price=$10,000&gt;$8,000</a:t>
            </a:r>
          </a:p>
          <a:p>
            <a:endParaRPr lang="en-US"/>
          </a:p>
          <a:p>
            <a:endParaRPr lang="en-US"/>
          </a:p>
          <a:p>
            <a:endParaRPr lang="en-US"/>
          </a:p>
        </p:txBody>
      </p:sp>
      <p:sp>
        <p:nvSpPr>
          <p:cNvPr id="8" name="TextBox 7">
            <a:extLst>
              <a:ext uri="{FF2B5EF4-FFF2-40B4-BE49-F238E27FC236}">
                <a16:creationId xmlns:a16="http://schemas.microsoft.com/office/drawing/2014/main" id="{98FDDEDC-F838-4DE0-BB77-22A5D9A2ADEE}"/>
              </a:ext>
            </a:extLst>
          </p:cNvPr>
          <p:cNvSpPr txBox="1"/>
          <p:nvPr/>
        </p:nvSpPr>
        <p:spPr>
          <a:xfrm>
            <a:off x="4051498" y="5189027"/>
            <a:ext cx="2381249"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t>World Price </a:t>
            </a:r>
          </a:p>
        </p:txBody>
      </p:sp>
      <p:cxnSp>
        <p:nvCxnSpPr>
          <p:cNvPr id="9" name="Straight Arrow Connector 8">
            <a:extLst>
              <a:ext uri="{FF2B5EF4-FFF2-40B4-BE49-F238E27FC236}">
                <a16:creationId xmlns:a16="http://schemas.microsoft.com/office/drawing/2014/main" id="{21C0283A-1202-A061-3A1B-7B995D9B1F5A}"/>
              </a:ext>
            </a:extLst>
          </p:cNvPr>
          <p:cNvCxnSpPr>
            <a:cxnSpLocks/>
          </p:cNvCxnSpPr>
          <p:nvPr/>
        </p:nvCxnSpPr>
        <p:spPr>
          <a:xfrm flipH="1">
            <a:off x="3738409" y="5115661"/>
            <a:ext cx="12517" cy="1116317"/>
          </a:xfrm>
          <a:prstGeom prst="straightConnector1">
            <a:avLst/>
          </a:prstGeom>
        </p:spPr>
        <p:style>
          <a:lnRef idx="1">
            <a:schemeClr val="accent3"/>
          </a:lnRef>
          <a:fillRef idx="0">
            <a:schemeClr val="accent3"/>
          </a:fillRef>
          <a:effectRef idx="0">
            <a:schemeClr val="accent3"/>
          </a:effectRef>
          <a:fontRef idx="minor">
            <a:schemeClr val="tx1"/>
          </a:fontRef>
        </p:style>
      </p:cxnSp>
      <p:cxnSp>
        <p:nvCxnSpPr>
          <p:cNvPr id="10" name="Straight Arrow Connector 9">
            <a:extLst>
              <a:ext uri="{FF2B5EF4-FFF2-40B4-BE49-F238E27FC236}">
                <a16:creationId xmlns:a16="http://schemas.microsoft.com/office/drawing/2014/main" id="{9402732D-682D-FF5F-161A-301FF841B9F4}"/>
              </a:ext>
            </a:extLst>
          </p:cNvPr>
          <p:cNvCxnSpPr>
            <a:cxnSpLocks/>
          </p:cNvCxnSpPr>
          <p:nvPr/>
        </p:nvCxnSpPr>
        <p:spPr>
          <a:xfrm flipH="1">
            <a:off x="2200031" y="5115660"/>
            <a:ext cx="12517" cy="1116317"/>
          </a:xfrm>
          <a:prstGeom prst="straightConnector1">
            <a:avLst/>
          </a:prstGeom>
        </p:spPr>
        <p:style>
          <a:lnRef idx="1">
            <a:schemeClr val="accent3"/>
          </a:lnRef>
          <a:fillRef idx="0">
            <a:schemeClr val="accent3"/>
          </a:fillRef>
          <a:effectRef idx="0">
            <a:schemeClr val="accent3"/>
          </a:effectRef>
          <a:fontRef idx="minor">
            <a:schemeClr val="tx1"/>
          </a:fontRef>
        </p:style>
      </p:cxnSp>
      <p:sp>
        <p:nvSpPr>
          <p:cNvPr id="15" name="TextBox 14">
            <a:extLst>
              <a:ext uri="{FF2B5EF4-FFF2-40B4-BE49-F238E27FC236}">
                <a16:creationId xmlns:a16="http://schemas.microsoft.com/office/drawing/2014/main" id="{BF495A89-85C1-B355-82C4-9FFB11401CA5}"/>
              </a:ext>
            </a:extLst>
          </p:cNvPr>
          <p:cNvSpPr txBox="1"/>
          <p:nvPr/>
        </p:nvSpPr>
        <p:spPr>
          <a:xfrm>
            <a:off x="3586081" y="6358321"/>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Qd</a:t>
            </a:r>
            <a:endParaRPr lang="en-US" sz="1200"/>
          </a:p>
        </p:txBody>
      </p:sp>
      <p:sp>
        <p:nvSpPr>
          <p:cNvPr id="16" name="TextBox 15">
            <a:extLst>
              <a:ext uri="{FF2B5EF4-FFF2-40B4-BE49-F238E27FC236}">
                <a16:creationId xmlns:a16="http://schemas.microsoft.com/office/drawing/2014/main" id="{A9CE236F-34CE-78F8-5A13-F1D579747B23}"/>
              </a:ext>
            </a:extLst>
          </p:cNvPr>
          <p:cNvSpPr txBox="1"/>
          <p:nvPr/>
        </p:nvSpPr>
        <p:spPr>
          <a:xfrm>
            <a:off x="1938303" y="6367079"/>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Qs</a:t>
            </a:r>
          </a:p>
        </p:txBody>
      </p:sp>
      <p:sp>
        <p:nvSpPr>
          <p:cNvPr id="19" name="TextBox 18">
            <a:extLst>
              <a:ext uri="{FF2B5EF4-FFF2-40B4-BE49-F238E27FC236}">
                <a16:creationId xmlns:a16="http://schemas.microsoft.com/office/drawing/2014/main" id="{F241EE01-99E8-F1A5-863A-BA5DEAF1073C}"/>
              </a:ext>
            </a:extLst>
          </p:cNvPr>
          <p:cNvSpPr txBox="1"/>
          <p:nvPr/>
        </p:nvSpPr>
        <p:spPr>
          <a:xfrm>
            <a:off x="2238049" y="6393356"/>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Qs'</a:t>
            </a:r>
          </a:p>
        </p:txBody>
      </p:sp>
      <p:sp>
        <p:nvSpPr>
          <p:cNvPr id="20" name="TextBox 19">
            <a:extLst>
              <a:ext uri="{FF2B5EF4-FFF2-40B4-BE49-F238E27FC236}">
                <a16:creationId xmlns:a16="http://schemas.microsoft.com/office/drawing/2014/main" id="{7093F178-C42F-0EB0-A8E0-8B72DB81D70B}"/>
              </a:ext>
            </a:extLst>
          </p:cNvPr>
          <p:cNvSpPr txBox="1"/>
          <p:nvPr/>
        </p:nvSpPr>
        <p:spPr>
          <a:xfrm>
            <a:off x="1187531" y="6533902"/>
            <a:ext cx="37877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Quantity of cars (units per year)</a:t>
            </a:r>
          </a:p>
        </p:txBody>
      </p:sp>
      <p:cxnSp>
        <p:nvCxnSpPr>
          <p:cNvPr id="3" name="Straight Arrow Connector 2">
            <a:extLst>
              <a:ext uri="{FF2B5EF4-FFF2-40B4-BE49-F238E27FC236}">
                <a16:creationId xmlns:a16="http://schemas.microsoft.com/office/drawing/2014/main" id="{7AEC9313-52D1-3D1C-227E-442A6A08F3D4}"/>
              </a:ext>
            </a:extLst>
          </p:cNvPr>
          <p:cNvCxnSpPr/>
          <p:nvPr/>
        </p:nvCxnSpPr>
        <p:spPr>
          <a:xfrm>
            <a:off x="1185554" y="4820597"/>
            <a:ext cx="3545735" cy="23657"/>
          </a:xfrm>
          <a:prstGeom prst="straightConnector1">
            <a:avLst/>
          </a:prstGeom>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1D274030-1EAE-8AF1-48CC-ECB9134186DD}"/>
              </a:ext>
            </a:extLst>
          </p:cNvPr>
          <p:cNvCxnSpPr>
            <a:cxnSpLocks/>
          </p:cNvCxnSpPr>
          <p:nvPr/>
        </p:nvCxnSpPr>
        <p:spPr>
          <a:xfrm flipH="1">
            <a:off x="2459668" y="4827785"/>
            <a:ext cx="5473" cy="1454204"/>
          </a:xfrm>
          <a:prstGeom prst="straightConnector1">
            <a:avLst/>
          </a:prstGeom>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EF787939-22CD-5C29-48FC-1E6DAFB6CA38}"/>
              </a:ext>
            </a:extLst>
          </p:cNvPr>
          <p:cNvCxnSpPr>
            <a:cxnSpLocks/>
          </p:cNvCxnSpPr>
          <p:nvPr/>
        </p:nvCxnSpPr>
        <p:spPr>
          <a:xfrm flipH="1">
            <a:off x="3487649" y="4878105"/>
            <a:ext cx="12662" cy="1353563"/>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13" name="TextBox 12">
            <a:extLst>
              <a:ext uri="{FF2B5EF4-FFF2-40B4-BE49-F238E27FC236}">
                <a16:creationId xmlns:a16="http://schemas.microsoft.com/office/drawing/2014/main" id="{FB438F23-3A54-1757-144B-E78C0DC4B993}"/>
              </a:ext>
            </a:extLst>
          </p:cNvPr>
          <p:cNvSpPr txBox="1"/>
          <p:nvPr/>
        </p:nvSpPr>
        <p:spPr>
          <a:xfrm>
            <a:off x="3442140" y="4462970"/>
            <a:ext cx="2381249"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t>World Price with tariff</a:t>
            </a:r>
          </a:p>
        </p:txBody>
      </p:sp>
      <p:sp>
        <p:nvSpPr>
          <p:cNvPr id="22" name="TextBox 21">
            <a:extLst>
              <a:ext uri="{FF2B5EF4-FFF2-40B4-BE49-F238E27FC236}">
                <a16:creationId xmlns:a16="http://schemas.microsoft.com/office/drawing/2014/main" id="{33D273B0-A700-3768-BE69-6D41FF6F3027}"/>
              </a:ext>
            </a:extLst>
          </p:cNvPr>
          <p:cNvSpPr txBox="1"/>
          <p:nvPr/>
        </p:nvSpPr>
        <p:spPr>
          <a:xfrm>
            <a:off x="3280324" y="6367079"/>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Qd</a:t>
            </a:r>
            <a:r>
              <a:rPr lang="en-US" sz="1200"/>
              <a:t>'</a:t>
            </a:r>
          </a:p>
        </p:txBody>
      </p:sp>
      <p:cxnSp>
        <p:nvCxnSpPr>
          <p:cNvPr id="5" name="Straight Arrow Connector 4">
            <a:extLst>
              <a:ext uri="{FF2B5EF4-FFF2-40B4-BE49-F238E27FC236}">
                <a16:creationId xmlns:a16="http://schemas.microsoft.com/office/drawing/2014/main" id="{EADF5D89-22E9-2036-AD3E-D5B4D62C96C6}"/>
              </a:ext>
            </a:extLst>
          </p:cNvPr>
          <p:cNvCxnSpPr/>
          <p:nvPr/>
        </p:nvCxnSpPr>
        <p:spPr>
          <a:xfrm flipV="1">
            <a:off x="2461403" y="5474898"/>
            <a:ext cx="1072550" cy="5751"/>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4" name="TextBox 13">
            <a:extLst>
              <a:ext uri="{FF2B5EF4-FFF2-40B4-BE49-F238E27FC236}">
                <a16:creationId xmlns:a16="http://schemas.microsoft.com/office/drawing/2014/main" id="{C115F213-7129-69AA-80D9-F9FAF5560EB5}"/>
              </a:ext>
            </a:extLst>
          </p:cNvPr>
          <p:cNvSpPr txBox="1"/>
          <p:nvPr/>
        </p:nvSpPr>
        <p:spPr>
          <a:xfrm>
            <a:off x="2487167" y="5598160"/>
            <a:ext cx="10920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New</a:t>
            </a:r>
          </a:p>
          <a:p>
            <a:pPr algn="l"/>
            <a:r>
              <a:rPr lang="en-US" sz="1200"/>
              <a:t>Imports</a:t>
            </a:r>
            <a:endParaRPr lang="en-US"/>
          </a:p>
        </p:txBody>
      </p:sp>
      <p:cxnSp>
        <p:nvCxnSpPr>
          <p:cNvPr id="17" name="Straight Arrow Connector 16">
            <a:extLst>
              <a:ext uri="{FF2B5EF4-FFF2-40B4-BE49-F238E27FC236}">
                <a16:creationId xmlns:a16="http://schemas.microsoft.com/office/drawing/2014/main" id="{2C534174-69DA-861B-9876-408675F7A64D}"/>
              </a:ext>
            </a:extLst>
          </p:cNvPr>
          <p:cNvCxnSpPr/>
          <p:nvPr/>
        </p:nvCxnSpPr>
        <p:spPr>
          <a:xfrm>
            <a:off x="2442358" y="4861955"/>
            <a:ext cx="389906" cy="281050"/>
          </a:xfrm>
          <a:prstGeom prst="straightConnector1">
            <a:avLst/>
          </a:prstGeom>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55A624B1-8315-4680-0325-9AB60E97F1DB}"/>
              </a:ext>
            </a:extLst>
          </p:cNvPr>
          <p:cNvCxnSpPr>
            <a:cxnSpLocks/>
          </p:cNvCxnSpPr>
          <p:nvPr/>
        </p:nvCxnSpPr>
        <p:spPr>
          <a:xfrm>
            <a:off x="2768929" y="4832266"/>
            <a:ext cx="389906" cy="281050"/>
          </a:xfrm>
          <a:prstGeom prst="straightConnector1">
            <a:avLst/>
          </a:prstGeom>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F01D678B-D383-5C09-56BB-F87BC928A0F9}"/>
              </a:ext>
            </a:extLst>
          </p:cNvPr>
          <p:cNvCxnSpPr>
            <a:cxnSpLocks/>
          </p:cNvCxnSpPr>
          <p:nvPr/>
        </p:nvCxnSpPr>
        <p:spPr>
          <a:xfrm>
            <a:off x="3085604" y="4842162"/>
            <a:ext cx="389906" cy="281050"/>
          </a:xfrm>
          <a:prstGeom prst="straightConnector1">
            <a:avLst/>
          </a:prstGeom>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0F98CD4C-C755-2A39-E367-C251143EF260}"/>
              </a:ext>
            </a:extLst>
          </p:cNvPr>
          <p:cNvCxnSpPr/>
          <p:nvPr/>
        </p:nvCxnSpPr>
        <p:spPr>
          <a:xfrm>
            <a:off x="2011259" y="4213141"/>
            <a:ext cx="756063" cy="73627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4" name="TextBox 23">
            <a:extLst>
              <a:ext uri="{FF2B5EF4-FFF2-40B4-BE49-F238E27FC236}">
                <a16:creationId xmlns:a16="http://schemas.microsoft.com/office/drawing/2014/main" id="{8BFDD873-0186-63B5-A9D3-3D258BAA05DB}"/>
              </a:ext>
            </a:extLst>
          </p:cNvPr>
          <p:cNvSpPr txBox="1"/>
          <p:nvPr/>
        </p:nvSpPr>
        <p:spPr>
          <a:xfrm>
            <a:off x="1491838" y="3849584"/>
            <a:ext cx="97229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500"/>
              <a:t>Revenue</a:t>
            </a:r>
          </a:p>
        </p:txBody>
      </p:sp>
      <p:cxnSp>
        <p:nvCxnSpPr>
          <p:cNvPr id="25" name="Straight Arrow Connector 24">
            <a:extLst>
              <a:ext uri="{FF2B5EF4-FFF2-40B4-BE49-F238E27FC236}">
                <a16:creationId xmlns:a16="http://schemas.microsoft.com/office/drawing/2014/main" id="{F0E526EC-5E08-452D-A255-827C867F4556}"/>
              </a:ext>
            </a:extLst>
          </p:cNvPr>
          <p:cNvCxnSpPr/>
          <p:nvPr/>
        </p:nvCxnSpPr>
        <p:spPr>
          <a:xfrm flipV="1">
            <a:off x="1636111" y="4797097"/>
            <a:ext cx="3504" cy="32932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38606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7D56-3642-924C-414C-67696417EF31}"/>
              </a:ext>
            </a:extLst>
          </p:cNvPr>
          <p:cNvSpPr>
            <a:spLocks noGrp="1"/>
          </p:cNvSpPr>
          <p:nvPr>
            <p:ph type="title"/>
          </p:nvPr>
        </p:nvSpPr>
        <p:spPr>
          <a:xfrm>
            <a:off x="677334" y="609600"/>
            <a:ext cx="8596668" cy="1498600"/>
          </a:xfrm>
        </p:spPr>
        <p:txBody>
          <a:bodyPr>
            <a:normAutofit/>
          </a:bodyPr>
          <a:lstStyle/>
          <a:p>
            <a:r>
              <a:rPr lang="en-US"/>
              <a:t>Question 6</a:t>
            </a:r>
            <a:br>
              <a:rPr lang="en-US"/>
            </a:br>
            <a:r>
              <a:rPr lang="en-US" sz="2400">
                <a:solidFill>
                  <a:schemeClr val="tx1"/>
                </a:solidFill>
              </a:rPr>
              <a:t>The demand and supply for automobiles in a certain country is given in the following graph.</a:t>
            </a:r>
            <a:endParaRPr lang="en-US">
              <a:solidFill>
                <a:schemeClr val="tx1"/>
              </a:solidFill>
            </a:endParaRPr>
          </a:p>
        </p:txBody>
      </p:sp>
      <p:pic>
        <p:nvPicPr>
          <p:cNvPr id="4" name="Picture 3" descr="A graph with a red and blue line&#10;&#10;Description automatically generated">
            <a:extLst>
              <a:ext uri="{FF2B5EF4-FFF2-40B4-BE49-F238E27FC236}">
                <a16:creationId xmlns:a16="http://schemas.microsoft.com/office/drawing/2014/main" id="{519F8452-81F5-C1FD-E3F9-D7BFF51A0632}"/>
              </a:ext>
            </a:extLst>
          </p:cNvPr>
          <p:cNvPicPr>
            <a:picLocks noChangeAspect="1"/>
          </p:cNvPicPr>
          <p:nvPr/>
        </p:nvPicPr>
        <p:blipFill>
          <a:blip r:embed="rId2"/>
          <a:stretch>
            <a:fillRect/>
          </a:stretch>
        </p:blipFill>
        <p:spPr>
          <a:xfrm>
            <a:off x="2336274" y="2044700"/>
            <a:ext cx="5271551" cy="4648200"/>
          </a:xfrm>
          <a:prstGeom prst="rect">
            <a:avLst/>
          </a:prstGeom>
        </p:spPr>
      </p:pic>
    </p:spTree>
    <p:extLst>
      <p:ext uri="{BB962C8B-B14F-4D97-AF65-F5344CB8AC3E}">
        <p14:creationId xmlns:p14="http://schemas.microsoft.com/office/powerpoint/2010/main" val="74440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A5763-5D31-0183-7185-9B6FA1F3BC5B}"/>
              </a:ext>
            </a:extLst>
          </p:cNvPr>
          <p:cNvSpPr>
            <a:spLocks noGrp="1"/>
          </p:cNvSpPr>
          <p:nvPr>
            <p:ph idx="1"/>
          </p:nvPr>
        </p:nvSpPr>
        <p:spPr>
          <a:xfrm>
            <a:off x="677334" y="1932542"/>
            <a:ext cx="5561368" cy="4826102"/>
          </a:xfrm>
        </p:spPr>
        <p:txBody>
          <a:bodyPr vert="horz" lIns="91440" tIns="45720" rIns="91440" bIns="45720" rtlCol="0" anchor="t">
            <a:normAutofit/>
          </a:bodyPr>
          <a:lstStyle/>
          <a:p>
            <a:pPr marL="0" indent="0">
              <a:buNone/>
            </a:pPr>
            <a:r>
              <a:rPr lang="en-US" sz="2000"/>
              <a:t>Price of cars in the economy</a:t>
            </a:r>
          </a:p>
          <a:p>
            <a:pPr marL="0" indent="0">
              <a:buNone/>
            </a:pPr>
            <a:r>
              <a:rPr lang="en-US" sz="2000"/>
              <a:t>=World price of cars</a:t>
            </a:r>
          </a:p>
          <a:p>
            <a:pPr marL="0" indent="0">
              <a:buNone/>
            </a:pPr>
            <a:r>
              <a:rPr lang="en-US" sz="2000"/>
              <a:t>=$10,000</a:t>
            </a:r>
          </a:p>
          <a:p>
            <a:endParaRPr lang="en-US" sz="2000"/>
          </a:p>
          <a:p>
            <a:pPr marL="0" indent="0">
              <a:buNone/>
            </a:pPr>
            <a:r>
              <a:rPr lang="en-US" sz="2000"/>
              <a:t>At P=$10,000:</a:t>
            </a:r>
          </a:p>
          <a:p>
            <a:pPr marL="0" indent="0">
              <a:buNone/>
            </a:pPr>
            <a:r>
              <a:rPr lang="en-US" sz="2000"/>
              <a:t>Quantity demanded (</a:t>
            </a:r>
            <a:r>
              <a:rPr lang="en-US" sz="2000" err="1"/>
              <a:t>Qd</a:t>
            </a:r>
            <a:r>
              <a:rPr lang="en-US" sz="2000"/>
              <a:t>)=19,000</a:t>
            </a:r>
          </a:p>
          <a:p>
            <a:pPr marL="0" indent="0">
              <a:buNone/>
            </a:pPr>
            <a:r>
              <a:rPr lang="en-US" sz="2000"/>
              <a:t>Quantity supplied (Qs)=15,000</a:t>
            </a:r>
          </a:p>
          <a:p>
            <a:pPr marL="0" indent="0">
              <a:buNone/>
            </a:pPr>
            <a:r>
              <a:rPr lang="en-US" sz="2000"/>
              <a:t>Quantity of imports</a:t>
            </a:r>
          </a:p>
          <a:p>
            <a:pPr marL="0" indent="0">
              <a:buNone/>
            </a:pPr>
            <a:r>
              <a:rPr lang="en-US" sz="2000"/>
              <a:t>=</a:t>
            </a:r>
            <a:r>
              <a:rPr lang="en-US" sz="2000" err="1"/>
              <a:t>Qd</a:t>
            </a:r>
            <a:r>
              <a:rPr lang="en-US" sz="2000"/>
              <a:t>-Qs</a:t>
            </a:r>
            <a:endParaRPr lang="en-US"/>
          </a:p>
          <a:p>
            <a:pPr marL="0" indent="0">
              <a:buNone/>
            </a:pPr>
            <a:r>
              <a:rPr lang="en-US" sz="2000"/>
              <a:t>=19,000-15,000</a:t>
            </a:r>
            <a:endParaRPr lang="en-US"/>
          </a:p>
          <a:p>
            <a:pPr marL="0" indent="0">
              <a:buNone/>
            </a:pPr>
            <a:r>
              <a:rPr lang="en-US" sz="2000"/>
              <a:t>=4,000</a:t>
            </a:r>
            <a:endParaRPr lang="en-US"/>
          </a:p>
        </p:txBody>
      </p:sp>
      <p:sp>
        <p:nvSpPr>
          <p:cNvPr id="5" name="Title 1">
            <a:extLst>
              <a:ext uri="{FF2B5EF4-FFF2-40B4-BE49-F238E27FC236}">
                <a16:creationId xmlns:a16="http://schemas.microsoft.com/office/drawing/2014/main" id="{78EFAF01-7927-44A7-25A6-80B59F4A0CBD}"/>
              </a:ext>
            </a:extLst>
          </p:cNvPr>
          <p:cNvSpPr txBox="1">
            <a:spLocks/>
          </p:cNvSpPr>
          <p:nvPr/>
        </p:nvSpPr>
        <p:spPr>
          <a:xfrm>
            <a:off x="677334" y="637540"/>
            <a:ext cx="9176449" cy="12335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solidFill>
                  <a:schemeClr val="tx1"/>
                </a:solidFill>
              </a:rPr>
              <a:t>(a) The economy opens to trade. The world price of automobiles is $10,000. Find the domestic quantities demanded and supplied and the quantity of imports or exports.</a:t>
            </a:r>
          </a:p>
        </p:txBody>
      </p:sp>
      <p:pic>
        <p:nvPicPr>
          <p:cNvPr id="7" name="Picture 6" descr="A graph with a red and blue line&#10;&#10;Description automatically generated">
            <a:extLst>
              <a:ext uri="{FF2B5EF4-FFF2-40B4-BE49-F238E27FC236}">
                <a16:creationId xmlns:a16="http://schemas.microsoft.com/office/drawing/2014/main" id="{C086E1EA-3BFE-8B50-BE0C-B007C3022DCF}"/>
              </a:ext>
            </a:extLst>
          </p:cNvPr>
          <p:cNvPicPr>
            <a:picLocks noChangeAspect="1"/>
          </p:cNvPicPr>
          <p:nvPr/>
        </p:nvPicPr>
        <p:blipFill>
          <a:blip r:embed="rId2"/>
          <a:stretch>
            <a:fillRect/>
          </a:stretch>
        </p:blipFill>
        <p:spPr>
          <a:xfrm>
            <a:off x="6287080" y="1655418"/>
            <a:ext cx="5901028" cy="5203134"/>
          </a:xfrm>
          <a:prstGeom prst="rect">
            <a:avLst/>
          </a:prstGeom>
        </p:spPr>
      </p:pic>
      <p:cxnSp>
        <p:nvCxnSpPr>
          <p:cNvPr id="8" name="Straight Arrow Connector 7">
            <a:extLst>
              <a:ext uri="{FF2B5EF4-FFF2-40B4-BE49-F238E27FC236}">
                <a16:creationId xmlns:a16="http://schemas.microsoft.com/office/drawing/2014/main" id="{10989475-D7CF-2488-8596-859CCD27D5DD}"/>
              </a:ext>
            </a:extLst>
          </p:cNvPr>
          <p:cNvCxnSpPr/>
          <p:nvPr/>
        </p:nvCxnSpPr>
        <p:spPr>
          <a:xfrm flipV="1">
            <a:off x="7198250" y="4564515"/>
            <a:ext cx="4085520" cy="1455"/>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DC8A743C-7881-F7C2-9388-B650F4AC8FA7}"/>
              </a:ext>
            </a:extLst>
          </p:cNvPr>
          <p:cNvCxnSpPr/>
          <p:nvPr/>
        </p:nvCxnSpPr>
        <p:spPr>
          <a:xfrm flipH="1">
            <a:off x="8864071" y="4548430"/>
            <a:ext cx="8586" cy="1795488"/>
          </a:xfrm>
          <a:prstGeom prst="straightConnector1">
            <a:avLst/>
          </a:prstGeom>
          <a:ln>
            <a:prstDash val="dash"/>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A4C81C27-CB31-A057-0CC7-2B4556DAB86A}"/>
              </a:ext>
            </a:extLst>
          </p:cNvPr>
          <p:cNvCxnSpPr>
            <a:cxnSpLocks/>
          </p:cNvCxnSpPr>
          <p:nvPr/>
        </p:nvCxnSpPr>
        <p:spPr>
          <a:xfrm>
            <a:off x="10133197" y="4586353"/>
            <a:ext cx="20721" cy="1703903"/>
          </a:xfrm>
          <a:prstGeom prst="straightConnector1">
            <a:avLst/>
          </a:prstGeom>
          <a:ln>
            <a:prstDash val="dash"/>
          </a:ln>
        </p:spPr>
        <p:style>
          <a:lnRef idx="2">
            <a:schemeClr val="accent2"/>
          </a:lnRef>
          <a:fillRef idx="0">
            <a:schemeClr val="accent2"/>
          </a:fillRef>
          <a:effectRef idx="1">
            <a:schemeClr val="accent2"/>
          </a:effectRef>
          <a:fontRef idx="minor">
            <a:schemeClr val="tx1"/>
          </a:fontRef>
        </p:style>
      </p:cxnSp>
      <p:sp>
        <p:nvSpPr>
          <p:cNvPr id="11" name="TextBox 10">
            <a:extLst>
              <a:ext uri="{FF2B5EF4-FFF2-40B4-BE49-F238E27FC236}">
                <a16:creationId xmlns:a16="http://schemas.microsoft.com/office/drawing/2014/main" id="{75C0C586-D492-090D-6DCC-B82055C57DFC}"/>
              </a:ext>
            </a:extLst>
          </p:cNvPr>
          <p:cNvSpPr txBox="1"/>
          <p:nvPr/>
        </p:nvSpPr>
        <p:spPr>
          <a:xfrm>
            <a:off x="11271250" y="4222750"/>
            <a:ext cx="9144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World Price</a:t>
            </a:r>
          </a:p>
        </p:txBody>
      </p:sp>
      <p:sp>
        <p:nvSpPr>
          <p:cNvPr id="12" name="Left Brace 11">
            <a:extLst>
              <a:ext uri="{FF2B5EF4-FFF2-40B4-BE49-F238E27FC236}">
                <a16:creationId xmlns:a16="http://schemas.microsoft.com/office/drawing/2014/main" id="{78630079-592C-97CE-931B-CA2ED6F79815}"/>
              </a:ext>
            </a:extLst>
          </p:cNvPr>
          <p:cNvSpPr/>
          <p:nvPr/>
        </p:nvSpPr>
        <p:spPr>
          <a:xfrm rot="16200000">
            <a:off x="9299138" y="4179343"/>
            <a:ext cx="421105" cy="1247614"/>
          </a:xfrm>
          <a:prstGeom prst="leftBr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0D687146-8CF1-D5D5-8BB0-A18750347E89}"/>
              </a:ext>
            </a:extLst>
          </p:cNvPr>
          <p:cNvSpPr txBox="1"/>
          <p:nvPr/>
        </p:nvSpPr>
        <p:spPr>
          <a:xfrm>
            <a:off x="9023350" y="4927600"/>
            <a:ext cx="1117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Imports</a:t>
            </a:r>
          </a:p>
        </p:txBody>
      </p:sp>
      <p:sp>
        <p:nvSpPr>
          <p:cNvPr id="4" name="TextBox 3">
            <a:extLst>
              <a:ext uri="{FF2B5EF4-FFF2-40B4-BE49-F238E27FC236}">
                <a16:creationId xmlns:a16="http://schemas.microsoft.com/office/drawing/2014/main" id="{5AE95507-D032-890D-F9AF-1D242BF92875}"/>
              </a:ext>
            </a:extLst>
          </p:cNvPr>
          <p:cNvSpPr txBox="1"/>
          <p:nvPr/>
        </p:nvSpPr>
        <p:spPr>
          <a:xfrm>
            <a:off x="8679799" y="6480232"/>
            <a:ext cx="36608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Qs</a:t>
            </a:r>
          </a:p>
        </p:txBody>
      </p:sp>
      <p:sp>
        <p:nvSpPr>
          <p:cNvPr id="16" name="TextBox 15">
            <a:extLst>
              <a:ext uri="{FF2B5EF4-FFF2-40B4-BE49-F238E27FC236}">
                <a16:creationId xmlns:a16="http://schemas.microsoft.com/office/drawing/2014/main" id="{4034108B-8856-7757-7E56-99C8252F93CE}"/>
              </a:ext>
            </a:extLst>
          </p:cNvPr>
          <p:cNvSpPr txBox="1"/>
          <p:nvPr/>
        </p:nvSpPr>
        <p:spPr>
          <a:xfrm>
            <a:off x="9975247" y="6480231"/>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Qd</a:t>
            </a:r>
            <a:endParaRPr lang="en-US" sz="1200"/>
          </a:p>
        </p:txBody>
      </p:sp>
    </p:spTree>
    <p:extLst>
      <p:ext uri="{BB962C8B-B14F-4D97-AF65-F5344CB8AC3E}">
        <p14:creationId xmlns:p14="http://schemas.microsoft.com/office/powerpoint/2010/main" val="752916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a red and blue line&#10;&#10;Description automatically generated">
            <a:extLst>
              <a:ext uri="{FF2B5EF4-FFF2-40B4-BE49-F238E27FC236}">
                <a16:creationId xmlns:a16="http://schemas.microsoft.com/office/drawing/2014/main" id="{C086E1EA-3BFE-8B50-BE0C-B007C3022DCF}"/>
              </a:ext>
            </a:extLst>
          </p:cNvPr>
          <p:cNvPicPr>
            <a:picLocks noChangeAspect="1"/>
          </p:cNvPicPr>
          <p:nvPr/>
        </p:nvPicPr>
        <p:blipFill rotWithShape="1">
          <a:blip r:embed="rId2"/>
          <a:srcRect r="-61"/>
          <a:stretch/>
        </p:blipFill>
        <p:spPr>
          <a:xfrm>
            <a:off x="6269781" y="1654475"/>
            <a:ext cx="5907551" cy="5204077"/>
          </a:xfrm>
          <a:prstGeom prst="rect">
            <a:avLst/>
          </a:prstGeom>
        </p:spPr>
      </p:pic>
      <p:sp>
        <p:nvSpPr>
          <p:cNvPr id="3" name="Content Placeholder 2">
            <a:extLst>
              <a:ext uri="{FF2B5EF4-FFF2-40B4-BE49-F238E27FC236}">
                <a16:creationId xmlns:a16="http://schemas.microsoft.com/office/drawing/2014/main" id="{B1FA5763-5D31-0183-7185-9B6FA1F3BC5B}"/>
              </a:ext>
            </a:extLst>
          </p:cNvPr>
          <p:cNvSpPr>
            <a:spLocks noGrp="1"/>
          </p:cNvSpPr>
          <p:nvPr>
            <p:ph idx="1"/>
          </p:nvPr>
        </p:nvSpPr>
        <p:spPr>
          <a:xfrm>
            <a:off x="744569" y="1932542"/>
            <a:ext cx="5443434" cy="4422105"/>
          </a:xfrm>
        </p:spPr>
        <p:txBody>
          <a:bodyPr vert="horz" lIns="91440" tIns="45720" rIns="91440" bIns="45720" rtlCol="0" anchor="t">
            <a:normAutofit/>
          </a:bodyPr>
          <a:lstStyle/>
          <a:p>
            <a:pPr marL="0" indent="0">
              <a:buNone/>
            </a:pPr>
            <a:r>
              <a:rPr lang="en-US" sz="1700"/>
              <a:t>After the imposition of quota of 2,000 cars, supply curve of cars in the economy becomes "Domestic supply plus quota".</a:t>
            </a:r>
          </a:p>
          <a:p>
            <a:pPr marL="0" indent="0">
              <a:buNone/>
            </a:pPr>
            <a:r>
              <a:rPr lang="en-US" sz="1700"/>
              <a:t>New market equilibrium price of cars (P')=$12,000</a:t>
            </a:r>
          </a:p>
          <a:p>
            <a:pPr marL="0" indent="0">
              <a:buNone/>
            </a:pPr>
            <a:r>
              <a:rPr lang="en-US" sz="1700"/>
              <a:t>where (Domestic supply + quota)=Domestic demand</a:t>
            </a:r>
          </a:p>
          <a:p>
            <a:pPr marL="0" indent="0">
              <a:buNone/>
            </a:pPr>
            <a:endParaRPr lang="en-US" sz="1700"/>
          </a:p>
          <a:p>
            <a:pPr marL="0" indent="0">
              <a:buNone/>
            </a:pPr>
            <a:r>
              <a:rPr lang="en-US" sz="1700"/>
              <a:t>At P=$12,000:</a:t>
            </a:r>
          </a:p>
          <a:p>
            <a:pPr marL="0" indent="0">
              <a:buNone/>
            </a:pPr>
            <a:r>
              <a:rPr lang="en-US" sz="1700"/>
              <a:t>Quantity demanded (</a:t>
            </a:r>
            <a:r>
              <a:rPr lang="en-US" sz="1700" err="1"/>
              <a:t>Qd</a:t>
            </a:r>
            <a:r>
              <a:rPr lang="en-US" sz="1700"/>
              <a:t>')=18,000</a:t>
            </a:r>
          </a:p>
          <a:p>
            <a:pPr marL="0" indent="0">
              <a:buNone/>
            </a:pPr>
            <a:r>
              <a:rPr lang="en-US" sz="1700"/>
              <a:t>Quantity supplied (Qs')=16,000</a:t>
            </a:r>
          </a:p>
          <a:p>
            <a:pPr marL="0" indent="0">
              <a:buNone/>
            </a:pPr>
            <a:r>
              <a:rPr lang="en-US" sz="1700"/>
              <a:t>Quantity of imports=</a:t>
            </a:r>
            <a:r>
              <a:rPr lang="en-US" sz="1700" err="1"/>
              <a:t>Qd</a:t>
            </a:r>
            <a:r>
              <a:rPr lang="en-US" sz="1700"/>
              <a:t>'-Qs'=18,000-16,000=2,000</a:t>
            </a:r>
          </a:p>
          <a:p>
            <a:pPr marL="0" indent="0">
              <a:buNone/>
            </a:pPr>
            <a:r>
              <a:rPr lang="en-US" sz="1700"/>
              <a:t>Therefore, the quantity of imports falls from 4,000 to 2,000 after the imposition of quota.</a:t>
            </a:r>
          </a:p>
        </p:txBody>
      </p:sp>
      <p:sp>
        <p:nvSpPr>
          <p:cNvPr id="5" name="Title 1">
            <a:extLst>
              <a:ext uri="{FF2B5EF4-FFF2-40B4-BE49-F238E27FC236}">
                <a16:creationId xmlns:a16="http://schemas.microsoft.com/office/drawing/2014/main" id="{78EFAF01-7927-44A7-25A6-80B59F4A0CBD}"/>
              </a:ext>
            </a:extLst>
          </p:cNvPr>
          <p:cNvSpPr txBox="1">
            <a:spLocks/>
          </p:cNvSpPr>
          <p:nvPr/>
        </p:nvSpPr>
        <p:spPr>
          <a:xfrm>
            <a:off x="677334" y="647700"/>
            <a:ext cx="9176449" cy="12335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solidFill>
                  <a:schemeClr val="tx1"/>
                </a:solidFill>
              </a:rPr>
              <a:t>(b) Now assume that the government imposes a quota on automobile imports of 2,000 cars. What will happen to the quantity of imports or exports?</a:t>
            </a:r>
          </a:p>
        </p:txBody>
      </p:sp>
      <p:cxnSp>
        <p:nvCxnSpPr>
          <p:cNvPr id="8" name="Straight Arrow Connector 7">
            <a:extLst>
              <a:ext uri="{FF2B5EF4-FFF2-40B4-BE49-F238E27FC236}">
                <a16:creationId xmlns:a16="http://schemas.microsoft.com/office/drawing/2014/main" id="{10989475-D7CF-2488-8596-859CCD27D5DD}"/>
              </a:ext>
            </a:extLst>
          </p:cNvPr>
          <p:cNvCxnSpPr/>
          <p:nvPr/>
        </p:nvCxnSpPr>
        <p:spPr>
          <a:xfrm flipV="1">
            <a:off x="7198250" y="4564515"/>
            <a:ext cx="4085520" cy="1455"/>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DC8A743C-7881-F7C2-9388-B650F4AC8FA7}"/>
              </a:ext>
            </a:extLst>
          </p:cNvPr>
          <p:cNvCxnSpPr/>
          <p:nvPr/>
        </p:nvCxnSpPr>
        <p:spPr>
          <a:xfrm flipH="1">
            <a:off x="8864071" y="4548430"/>
            <a:ext cx="8586" cy="1795488"/>
          </a:xfrm>
          <a:prstGeom prst="straightConnector1">
            <a:avLst/>
          </a:prstGeom>
          <a:ln>
            <a:prstDash val="dash"/>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A4C81C27-CB31-A057-0CC7-2B4556DAB86A}"/>
              </a:ext>
            </a:extLst>
          </p:cNvPr>
          <p:cNvCxnSpPr>
            <a:cxnSpLocks/>
          </p:cNvCxnSpPr>
          <p:nvPr/>
        </p:nvCxnSpPr>
        <p:spPr>
          <a:xfrm>
            <a:off x="10133197" y="4571976"/>
            <a:ext cx="24315" cy="1772195"/>
          </a:xfrm>
          <a:prstGeom prst="straightConnector1">
            <a:avLst/>
          </a:prstGeom>
          <a:ln>
            <a:prstDash val="dash"/>
          </a:ln>
        </p:spPr>
        <p:style>
          <a:lnRef idx="2">
            <a:schemeClr val="accent2"/>
          </a:lnRef>
          <a:fillRef idx="0">
            <a:schemeClr val="accent2"/>
          </a:fillRef>
          <a:effectRef idx="1">
            <a:schemeClr val="accent2"/>
          </a:effectRef>
          <a:fontRef idx="minor">
            <a:schemeClr val="tx1"/>
          </a:fontRef>
        </p:style>
      </p:cxnSp>
      <p:sp>
        <p:nvSpPr>
          <p:cNvPr id="11" name="TextBox 10">
            <a:extLst>
              <a:ext uri="{FF2B5EF4-FFF2-40B4-BE49-F238E27FC236}">
                <a16:creationId xmlns:a16="http://schemas.microsoft.com/office/drawing/2014/main" id="{75C0C586-D492-090D-6DCC-B82055C57DFC}"/>
              </a:ext>
            </a:extLst>
          </p:cNvPr>
          <p:cNvSpPr txBox="1"/>
          <p:nvPr/>
        </p:nvSpPr>
        <p:spPr>
          <a:xfrm>
            <a:off x="11245708" y="4278090"/>
            <a:ext cx="9144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World Price</a:t>
            </a:r>
          </a:p>
        </p:txBody>
      </p:sp>
      <p:sp>
        <p:nvSpPr>
          <p:cNvPr id="12" name="Left Brace 11">
            <a:extLst>
              <a:ext uri="{FF2B5EF4-FFF2-40B4-BE49-F238E27FC236}">
                <a16:creationId xmlns:a16="http://schemas.microsoft.com/office/drawing/2014/main" id="{78630079-592C-97CE-931B-CA2ED6F79815}"/>
              </a:ext>
            </a:extLst>
          </p:cNvPr>
          <p:cNvSpPr/>
          <p:nvPr/>
        </p:nvSpPr>
        <p:spPr>
          <a:xfrm rot="16200000" flipH="1">
            <a:off x="9340564" y="5521969"/>
            <a:ext cx="311792" cy="1264651"/>
          </a:xfrm>
          <a:prstGeom prst="leftBrace">
            <a:avLst/>
          </a:prstGeom>
          <a:noFill/>
          <a:ln>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0D687146-8CF1-D5D5-8BB0-A18750347E89}"/>
              </a:ext>
            </a:extLst>
          </p:cNvPr>
          <p:cNvSpPr txBox="1"/>
          <p:nvPr/>
        </p:nvSpPr>
        <p:spPr>
          <a:xfrm>
            <a:off x="8955238" y="5622943"/>
            <a:ext cx="129580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Imports without quota</a:t>
            </a:r>
          </a:p>
        </p:txBody>
      </p:sp>
      <p:sp>
        <p:nvSpPr>
          <p:cNvPr id="14" name="TextBox 13">
            <a:extLst>
              <a:ext uri="{FF2B5EF4-FFF2-40B4-BE49-F238E27FC236}">
                <a16:creationId xmlns:a16="http://schemas.microsoft.com/office/drawing/2014/main" id="{01C1B7C0-A3D0-25AF-5A87-1EE3B60693D3}"/>
              </a:ext>
            </a:extLst>
          </p:cNvPr>
          <p:cNvSpPr txBox="1"/>
          <p:nvPr/>
        </p:nvSpPr>
        <p:spPr>
          <a:xfrm>
            <a:off x="8679799" y="6480232"/>
            <a:ext cx="36608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Qs</a:t>
            </a:r>
          </a:p>
        </p:txBody>
      </p:sp>
      <p:sp>
        <p:nvSpPr>
          <p:cNvPr id="15" name="TextBox 14">
            <a:extLst>
              <a:ext uri="{FF2B5EF4-FFF2-40B4-BE49-F238E27FC236}">
                <a16:creationId xmlns:a16="http://schemas.microsoft.com/office/drawing/2014/main" id="{9A52133A-3E4F-F556-6C2D-C60029CF2637}"/>
              </a:ext>
            </a:extLst>
          </p:cNvPr>
          <p:cNvSpPr txBox="1"/>
          <p:nvPr/>
        </p:nvSpPr>
        <p:spPr>
          <a:xfrm>
            <a:off x="9975247" y="6480231"/>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Qd</a:t>
            </a:r>
            <a:endParaRPr lang="en-US" sz="1200"/>
          </a:p>
        </p:txBody>
      </p:sp>
      <p:cxnSp>
        <p:nvCxnSpPr>
          <p:cNvPr id="4" name="Straight Arrow Connector 3">
            <a:extLst>
              <a:ext uri="{FF2B5EF4-FFF2-40B4-BE49-F238E27FC236}">
                <a16:creationId xmlns:a16="http://schemas.microsoft.com/office/drawing/2014/main" id="{5A93E469-77DE-7894-2B02-1F426CAA22B5}"/>
              </a:ext>
            </a:extLst>
          </p:cNvPr>
          <p:cNvCxnSpPr/>
          <p:nvPr/>
        </p:nvCxnSpPr>
        <p:spPr>
          <a:xfrm flipH="1">
            <a:off x="7885928" y="4585496"/>
            <a:ext cx="958328" cy="1014404"/>
          </a:xfrm>
          <a:prstGeom prst="straightConnector1">
            <a:avLst/>
          </a:prstGeom>
          <a:ln w="57150"/>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E7D1A42D-D5C4-1260-48C1-860FE08B6328}"/>
              </a:ext>
            </a:extLst>
          </p:cNvPr>
          <p:cNvCxnSpPr>
            <a:cxnSpLocks/>
          </p:cNvCxnSpPr>
          <p:nvPr/>
        </p:nvCxnSpPr>
        <p:spPr>
          <a:xfrm flipH="1" flipV="1">
            <a:off x="8868617" y="4554752"/>
            <a:ext cx="662688" cy="14087"/>
          </a:xfrm>
          <a:prstGeom prst="straightConnector1">
            <a:avLst/>
          </a:prstGeom>
          <a:ln w="57150"/>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48E20BA2-A01E-5DCC-F61E-26ECC1FB9808}"/>
              </a:ext>
            </a:extLst>
          </p:cNvPr>
          <p:cNvCxnSpPr>
            <a:cxnSpLocks/>
          </p:cNvCxnSpPr>
          <p:nvPr/>
        </p:nvCxnSpPr>
        <p:spPr>
          <a:xfrm flipH="1">
            <a:off x="9525686" y="2954998"/>
            <a:ext cx="1507358" cy="1596177"/>
          </a:xfrm>
          <a:prstGeom prst="straightConnector1">
            <a:avLst/>
          </a:prstGeom>
          <a:ln w="57150"/>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8C7EFE88-3E58-D30A-25BE-EBACE8F77115}"/>
              </a:ext>
            </a:extLst>
          </p:cNvPr>
          <p:cNvSpPr txBox="1"/>
          <p:nvPr/>
        </p:nvSpPr>
        <p:spPr>
          <a:xfrm>
            <a:off x="11042122" y="2640533"/>
            <a:ext cx="1117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Domestic supply plus quota</a:t>
            </a:r>
          </a:p>
        </p:txBody>
      </p:sp>
      <p:sp>
        <p:nvSpPr>
          <p:cNvPr id="19" name="TextBox 18">
            <a:extLst>
              <a:ext uri="{FF2B5EF4-FFF2-40B4-BE49-F238E27FC236}">
                <a16:creationId xmlns:a16="http://schemas.microsoft.com/office/drawing/2014/main" id="{11BF8C96-A680-E3E2-6ECE-848D3B073FE0}"/>
              </a:ext>
            </a:extLst>
          </p:cNvPr>
          <p:cNvSpPr txBox="1"/>
          <p:nvPr/>
        </p:nvSpPr>
        <p:spPr>
          <a:xfrm>
            <a:off x="9179638" y="5008274"/>
            <a:ext cx="11176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Imports with quota</a:t>
            </a:r>
          </a:p>
        </p:txBody>
      </p:sp>
      <p:cxnSp>
        <p:nvCxnSpPr>
          <p:cNvPr id="20" name="Straight Arrow Connector 19">
            <a:extLst>
              <a:ext uri="{FF2B5EF4-FFF2-40B4-BE49-F238E27FC236}">
                <a16:creationId xmlns:a16="http://schemas.microsoft.com/office/drawing/2014/main" id="{EB46FAD0-6DA5-C618-C20D-1D9B293C8325}"/>
              </a:ext>
            </a:extLst>
          </p:cNvPr>
          <p:cNvCxnSpPr/>
          <p:nvPr/>
        </p:nvCxnSpPr>
        <p:spPr>
          <a:xfrm>
            <a:off x="8859641" y="4639116"/>
            <a:ext cx="688235" cy="4860"/>
          </a:xfrm>
          <a:prstGeom prst="straightConnector1">
            <a:avLst/>
          </a:prstGeom>
          <a:ln w="28575">
            <a:headEnd type="triangle"/>
            <a:tailEnd type="triangle"/>
          </a:ln>
        </p:spPr>
        <p:style>
          <a:lnRef idx="3">
            <a:schemeClr val="accent4"/>
          </a:lnRef>
          <a:fillRef idx="0">
            <a:schemeClr val="accent4"/>
          </a:fillRef>
          <a:effectRef idx="2">
            <a:schemeClr val="accent4"/>
          </a:effectRef>
          <a:fontRef idx="minor">
            <a:schemeClr val="tx1"/>
          </a:fontRef>
        </p:style>
      </p:cxnSp>
      <p:sp>
        <p:nvSpPr>
          <p:cNvPr id="23" name="TextBox 22">
            <a:extLst>
              <a:ext uri="{FF2B5EF4-FFF2-40B4-BE49-F238E27FC236}">
                <a16:creationId xmlns:a16="http://schemas.microsoft.com/office/drawing/2014/main" id="{0FB07476-1F64-F7F5-4ED5-5F314A923EC9}"/>
              </a:ext>
            </a:extLst>
          </p:cNvPr>
          <p:cNvSpPr txBox="1"/>
          <p:nvPr/>
        </p:nvSpPr>
        <p:spPr>
          <a:xfrm>
            <a:off x="8953256" y="4685392"/>
            <a:ext cx="66364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Quota</a:t>
            </a:r>
          </a:p>
        </p:txBody>
      </p:sp>
      <p:cxnSp>
        <p:nvCxnSpPr>
          <p:cNvPr id="24" name="Straight Arrow Connector 23">
            <a:extLst>
              <a:ext uri="{FF2B5EF4-FFF2-40B4-BE49-F238E27FC236}">
                <a16:creationId xmlns:a16="http://schemas.microsoft.com/office/drawing/2014/main" id="{4A58E935-2A5E-347D-41F9-B307A6B3E31D}"/>
              </a:ext>
            </a:extLst>
          </p:cNvPr>
          <p:cNvCxnSpPr>
            <a:cxnSpLocks/>
          </p:cNvCxnSpPr>
          <p:nvPr/>
        </p:nvCxnSpPr>
        <p:spPr>
          <a:xfrm flipV="1">
            <a:off x="7209374" y="4225087"/>
            <a:ext cx="4035462" cy="1455"/>
          </a:xfrm>
          <a:prstGeom prst="straightConnector1">
            <a:avLst/>
          </a:prstGeom>
          <a:ln>
            <a:prstDash val="dash"/>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7A7A1489-CBBC-494F-B416-6E354C6813F6}"/>
              </a:ext>
            </a:extLst>
          </p:cNvPr>
          <p:cNvSpPr txBox="1"/>
          <p:nvPr/>
        </p:nvSpPr>
        <p:spPr>
          <a:xfrm>
            <a:off x="11142239" y="4031044"/>
            <a:ext cx="1117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t>
            </a:r>
          </a:p>
        </p:txBody>
      </p:sp>
      <p:cxnSp>
        <p:nvCxnSpPr>
          <p:cNvPr id="26" name="Straight Arrow Connector 25">
            <a:extLst>
              <a:ext uri="{FF2B5EF4-FFF2-40B4-BE49-F238E27FC236}">
                <a16:creationId xmlns:a16="http://schemas.microsoft.com/office/drawing/2014/main" id="{5CD5BD42-96C8-542E-30E5-3F503B9A6DC7}"/>
              </a:ext>
            </a:extLst>
          </p:cNvPr>
          <p:cNvCxnSpPr>
            <a:cxnSpLocks/>
          </p:cNvCxnSpPr>
          <p:nvPr/>
        </p:nvCxnSpPr>
        <p:spPr>
          <a:xfrm>
            <a:off x="9164291" y="4988096"/>
            <a:ext cx="684641" cy="1265"/>
          </a:xfrm>
          <a:prstGeom prst="straightConnector1">
            <a:avLst/>
          </a:prstGeom>
          <a:ln w="28575">
            <a:solidFill>
              <a:srgbClr val="0070C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a:extLst>
              <a:ext uri="{FF2B5EF4-FFF2-40B4-BE49-F238E27FC236}">
                <a16:creationId xmlns:a16="http://schemas.microsoft.com/office/drawing/2014/main" id="{6C9225B9-5996-3CD2-CBE7-FFDD503423FD}"/>
              </a:ext>
            </a:extLst>
          </p:cNvPr>
          <p:cNvCxnSpPr>
            <a:cxnSpLocks/>
          </p:cNvCxnSpPr>
          <p:nvPr/>
        </p:nvCxnSpPr>
        <p:spPr>
          <a:xfrm>
            <a:off x="9177102" y="4255674"/>
            <a:ext cx="6344" cy="2110063"/>
          </a:xfrm>
          <a:prstGeom prst="straightConnector1">
            <a:avLst/>
          </a:prstGeom>
          <a:ln>
            <a:solidFill>
              <a:srgbClr val="0070C0"/>
            </a:solidFill>
            <a:prstDash val="dash"/>
          </a:ln>
        </p:spPr>
        <p:style>
          <a:lnRef idx="2">
            <a:schemeClr val="accent2"/>
          </a:lnRef>
          <a:fillRef idx="0">
            <a:schemeClr val="accent2"/>
          </a:fillRef>
          <a:effectRef idx="1">
            <a:schemeClr val="accent2"/>
          </a:effectRef>
          <a:fontRef idx="minor">
            <a:schemeClr val="tx1"/>
          </a:fontRef>
        </p:style>
      </p:cxnSp>
      <p:cxnSp>
        <p:nvCxnSpPr>
          <p:cNvPr id="29" name="Straight Arrow Connector 28">
            <a:extLst>
              <a:ext uri="{FF2B5EF4-FFF2-40B4-BE49-F238E27FC236}">
                <a16:creationId xmlns:a16="http://schemas.microsoft.com/office/drawing/2014/main" id="{BA9ACBD2-96D6-7AFD-9932-9C2CEBA5E288}"/>
              </a:ext>
            </a:extLst>
          </p:cNvPr>
          <p:cNvCxnSpPr>
            <a:cxnSpLocks/>
          </p:cNvCxnSpPr>
          <p:nvPr/>
        </p:nvCxnSpPr>
        <p:spPr>
          <a:xfrm>
            <a:off x="9828875" y="4237476"/>
            <a:ext cx="6344" cy="2110063"/>
          </a:xfrm>
          <a:prstGeom prst="straightConnector1">
            <a:avLst/>
          </a:prstGeom>
          <a:ln>
            <a:solidFill>
              <a:srgbClr val="0070C0"/>
            </a:solidFill>
            <a:prstDash val="dash"/>
          </a:ln>
        </p:spPr>
        <p:style>
          <a:lnRef idx="2">
            <a:schemeClr val="accent2"/>
          </a:lnRef>
          <a:fillRef idx="0">
            <a:schemeClr val="accent2"/>
          </a:fillRef>
          <a:effectRef idx="1">
            <a:schemeClr val="accent2"/>
          </a:effectRef>
          <a:fontRef idx="minor">
            <a:schemeClr val="tx1"/>
          </a:fontRef>
        </p:style>
      </p:cxnSp>
      <p:sp>
        <p:nvSpPr>
          <p:cNvPr id="30" name="TextBox 29">
            <a:extLst>
              <a:ext uri="{FF2B5EF4-FFF2-40B4-BE49-F238E27FC236}">
                <a16:creationId xmlns:a16="http://schemas.microsoft.com/office/drawing/2014/main" id="{F04E1E33-F75A-E8D4-3559-D64E7173B0CB}"/>
              </a:ext>
            </a:extLst>
          </p:cNvPr>
          <p:cNvSpPr txBox="1"/>
          <p:nvPr/>
        </p:nvSpPr>
        <p:spPr>
          <a:xfrm>
            <a:off x="9635893" y="6476638"/>
            <a:ext cx="47750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Qd</a:t>
            </a:r>
            <a:r>
              <a:rPr lang="en-US" sz="1200"/>
              <a:t>'</a:t>
            </a:r>
          </a:p>
        </p:txBody>
      </p:sp>
      <p:sp>
        <p:nvSpPr>
          <p:cNvPr id="31" name="TextBox 30">
            <a:extLst>
              <a:ext uri="{FF2B5EF4-FFF2-40B4-BE49-F238E27FC236}">
                <a16:creationId xmlns:a16="http://schemas.microsoft.com/office/drawing/2014/main" id="{BD4E2180-86B9-88BA-A430-64567ECBD9FF}"/>
              </a:ext>
            </a:extLst>
          </p:cNvPr>
          <p:cNvSpPr txBox="1"/>
          <p:nvPr/>
        </p:nvSpPr>
        <p:spPr>
          <a:xfrm>
            <a:off x="8996101" y="6476638"/>
            <a:ext cx="484695" cy="280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Qs'</a:t>
            </a:r>
          </a:p>
        </p:txBody>
      </p:sp>
    </p:spTree>
    <p:extLst>
      <p:ext uri="{BB962C8B-B14F-4D97-AF65-F5344CB8AC3E}">
        <p14:creationId xmlns:p14="http://schemas.microsoft.com/office/powerpoint/2010/main" val="140033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a red and blue line&#10;&#10;Description automatically generated">
            <a:extLst>
              <a:ext uri="{FF2B5EF4-FFF2-40B4-BE49-F238E27FC236}">
                <a16:creationId xmlns:a16="http://schemas.microsoft.com/office/drawing/2014/main" id="{C086E1EA-3BFE-8B50-BE0C-B007C3022DCF}"/>
              </a:ext>
            </a:extLst>
          </p:cNvPr>
          <p:cNvPicPr>
            <a:picLocks noChangeAspect="1"/>
          </p:cNvPicPr>
          <p:nvPr/>
        </p:nvPicPr>
        <p:blipFill rotWithShape="1">
          <a:blip r:embed="rId2"/>
          <a:srcRect r="-61"/>
          <a:stretch/>
        </p:blipFill>
        <p:spPr>
          <a:xfrm>
            <a:off x="6269781" y="1654475"/>
            <a:ext cx="5907551" cy="5204077"/>
          </a:xfrm>
          <a:prstGeom prst="rect">
            <a:avLst/>
          </a:prstGeom>
        </p:spPr>
      </p:pic>
      <p:sp>
        <p:nvSpPr>
          <p:cNvPr id="3" name="Content Placeholder 2">
            <a:extLst>
              <a:ext uri="{FF2B5EF4-FFF2-40B4-BE49-F238E27FC236}">
                <a16:creationId xmlns:a16="http://schemas.microsoft.com/office/drawing/2014/main" id="{B1FA5763-5D31-0183-7185-9B6FA1F3BC5B}"/>
              </a:ext>
            </a:extLst>
          </p:cNvPr>
          <p:cNvSpPr>
            <a:spLocks noGrp="1"/>
          </p:cNvSpPr>
          <p:nvPr>
            <p:ph idx="1"/>
          </p:nvPr>
        </p:nvSpPr>
        <p:spPr>
          <a:xfrm>
            <a:off x="744569" y="1703942"/>
            <a:ext cx="5519533" cy="5146111"/>
          </a:xfrm>
        </p:spPr>
        <p:txBody>
          <a:bodyPr vert="horz" lIns="91440" tIns="45720" rIns="91440" bIns="45720" rtlCol="0" anchor="t">
            <a:noAutofit/>
          </a:bodyPr>
          <a:lstStyle/>
          <a:p>
            <a:pPr marL="0" indent="0">
              <a:buNone/>
            </a:pPr>
            <a:r>
              <a:rPr lang="en-US" sz="2000" dirty="0"/>
              <a:t>The domestic producers of computers will favor the imposition of quota because it helps them by increasing their sales (from Qs to Qs') and the price they receive for their products (from World Price to P').</a:t>
            </a:r>
          </a:p>
          <a:p>
            <a:pPr marL="0" indent="0">
              <a:buNone/>
            </a:pPr>
            <a:r>
              <a:rPr lang="en-US" sz="2000" dirty="0"/>
              <a:t>The holders of import licenses will also favor the imposition of quota because it allows them to obtain revenue by buying cars in the world market at the world price and selling them in the domestic market at a higher price P'.</a:t>
            </a:r>
          </a:p>
          <a:p>
            <a:pPr marL="0" indent="0">
              <a:buNone/>
            </a:pPr>
            <a:r>
              <a:rPr lang="en-US" sz="2000" dirty="0"/>
              <a:t>In contrast, the domestic consumers of computers will oppose the imposition of quota because it results in a higher price they must pay for each unit of computers.</a:t>
            </a:r>
          </a:p>
        </p:txBody>
      </p:sp>
      <p:sp>
        <p:nvSpPr>
          <p:cNvPr id="5" name="Title 1">
            <a:extLst>
              <a:ext uri="{FF2B5EF4-FFF2-40B4-BE49-F238E27FC236}">
                <a16:creationId xmlns:a16="http://schemas.microsoft.com/office/drawing/2014/main" id="{78EFAF01-7927-44A7-25A6-80B59F4A0CBD}"/>
              </a:ext>
            </a:extLst>
          </p:cNvPr>
          <p:cNvSpPr txBox="1">
            <a:spLocks/>
          </p:cNvSpPr>
          <p:nvPr/>
        </p:nvSpPr>
        <p:spPr>
          <a:xfrm>
            <a:off x="677334" y="647700"/>
            <a:ext cx="9176449" cy="9287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solidFill>
                  <a:schemeClr val="tx1"/>
                </a:solidFill>
              </a:rPr>
              <a:t>(c) Who will favor the imposition of the quota, and who will oppose it?</a:t>
            </a:r>
            <a:endParaRPr lang="en-US">
              <a:solidFill>
                <a:schemeClr val="tx1"/>
              </a:solidFill>
            </a:endParaRPr>
          </a:p>
        </p:txBody>
      </p:sp>
      <p:cxnSp>
        <p:nvCxnSpPr>
          <p:cNvPr id="8" name="Straight Arrow Connector 7">
            <a:extLst>
              <a:ext uri="{FF2B5EF4-FFF2-40B4-BE49-F238E27FC236}">
                <a16:creationId xmlns:a16="http://schemas.microsoft.com/office/drawing/2014/main" id="{10989475-D7CF-2488-8596-859CCD27D5DD}"/>
              </a:ext>
            </a:extLst>
          </p:cNvPr>
          <p:cNvCxnSpPr/>
          <p:nvPr/>
        </p:nvCxnSpPr>
        <p:spPr>
          <a:xfrm flipV="1">
            <a:off x="7198250" y="4564515"/>
            <a:ext cx="4085520" cy="1455"/>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DC8A743C-7881-F7C2-9388-B650F4AC8FA7}"/>
              </a:ext>
            </a:extLst>
          </p:cNvPr>
          <p:cNvCxnSpPr/>
          <p:nvPr/>
        </p:nvCxnSpPr>
        <p:spPr>
          <a:xfrm flipH="1">
            <a:off x="8864071" y="4548430"/>
            <a:ext cx="8586" cy="1795488"/>
          </a:xfrm>
          <a:prstGeom prst="straightConnector1">
            <a:avLst/>
          </a:prstGeom>
          <a:ln>
            <a:prstDash val="dash"/>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A4C81C27-CB31-A057-0CC7-2B4556DAB86A}"/>
              </a:ext>
            </a:extLst>
          </p:cNvPr>
          <p:cNvCxnSpPr>
            <a:cxnSpLocks/>
          </p:cNvCxnSpPr>
          <p:nvPr/>
        </p:nvCxnSpPr>
        <p:spPr>
          <a:xfrm>
            <a:off x="10133197" y="4571976"/>
            <a:ext cx="24315" cy="1772195"/>
          </a:xfrm>
          <a:prstGeom prst="straightConnector1">
            <a:avLst/>
          </a:prstGeom>
          <a:ln>
            <a:prstDash val="dash"/>
          </a:ln>
        </p:spPr>
        <p:style>
          <a:lnRef idx="2">
            <a:schemeClr val="accent2"/>
          </a:lnRef>
          <a:fillRef idx="0">
            <a:schemeClr val="accent2"/>
          </a:fillRef>
          <a:effectRef idx="1">
            <a:schemeClr val="accent2"/>
          </a:effectRef>
          <a:fontRef idx="minor">
            <a:schemeClr val="tx1"/>
          </a:fontRef>
        </p:style>
      </p:cxnSp>
      <p:sp>
        <p:nvSpPr>
          <p:cNvPr id="11" name="TextBox 10">
            <a:extLst>
              <a:ext uri="{FF2B5EF4-FFF2-40B4-BE49-F238E27FC236}">
                <a16:creationId xmlns:a16="http://schemas.microsoft.com/office/drawing/2014/main" id="{75C0C586-D492-090D-6DCC-B82055C57DFC}"/>
              </a:ext>
            </a:extLst>
          </p:cNvPr>
          <p:cNvSpPr txBox="1"/>
          <p:nvPr/>
        </p:nvSpPr>
        <p:spPr>
          <a:xfrm>
            <a:off x="11245708" y="4278090"/>
            <a:ext cx="9144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World Price</a:t>
            </a:r>
          </a:p>
        </p:txBody>
      </p:sp>
      <p:sp>
        <p:nvSpPr>
          <p:cNvPr id="12" name="Left Brace 11">
            <a:extLst>
              <a:ext uri="{FF2B5EF4-FFF2-40B4-BE49-F238E27FC236}">
                <a16:creationId xmlns:a16="http://schemas.microsoft.com/office/drawing/2014/main" id="{78630079-592C-97CE-931B-CA2ED6F79815}"/>
              </a:ext>
            </a:extLst>
          </p:cNvPr>
          <p:cNvSpPr/>
          <p:nvPr/>
        </p:nvSpPr>
        <p:spPr>
          <a:xfrm rot="16200000" flipH="1">
            <a:off x="9334354" y="5516647"/>
            <a:ext cx="323325" cy="1263763"/>
          </a:xfrm>
          <a:prstGeom prst="leftBrace">
            <a:avLst/>
          </a:prstGeom>
          <a:noFill/>
          <a:ln>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0D687146-8CF1-D5D5-8BB0-A18750347E89}"/>
              </a:ext>
            </a:extLst>
          </p:cNvPr>
          <p:cNvSpPr txBox="1"/>
          <p:nvPr/>
        </p:nvSpPr>
        <p:spPr>
          <a:xfrm>
            <a:off x="8955238" y="5624894"/>
            <a:ext cx="12189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Imports without quota</a:t>
            </a:r>
          </a:p>
        </p:txBody>
      </p:sp>
      <p:sp>
        <p:nvSpPr>
          <p:cNvPr id="14" name="TextBox 13">
            <a:extLst>
              <a:ext uri="{FF2B5EF4-FFF2-40B4-BE49-F238E27FC236}">
                <a16:creationId xmlns:a16="http://schemas.microsoft.com/office/drawing/2014/main" id="{01C1B7C0-A3D0-25AF-5A87-1EE3B60693D3}"/>
              </a:ext>
            </a:extLst>
          </p:cNvPr>
          <p:cNvSpPr txBox="1"/>
          <p:nvPr/>
        </p:nvSpPr>
        <p:spPr>
          <a:xfrm>
            <a:off x="8679799" y="6480232"/>
            <a:ext cx="36608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Qs</a:t>
            </a:r>
          </a:p>
        </p:txBody>
      </p:sp>
      <p:sp>
        <p:nvSpPr>
          <p:cNvPr id="15" name="TextBox 14">
            <a:extLst>
              <a:ext uri="{FF2B5EF4-FFF2-40B4-BE49-F238E27FC236}">
                <a16:creationId xmlns:a16="http://schemas.microsoft.com/office/drawing/2014/main" id="{9A52133A-3E4F-F556-6C2D-C60029CF2637}"/>
              </a:ext>
            </a:extLst>
          </p:cNvPr>
          <p:cNvSpPr txBox="1"/>
          <p:nvPr/>
        </p:nvSpPr>
        <p:spPr>
          <a:xfrm>
            <a:off x="9975247" y="6480231"/>
            <a:ext cx="5368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Qd</a:t>
            </a:r>
            <a:endParaRPr lang="en-US" sz="1200"/>
          </a:p>
        </p:txBody>
      </p:sp>
      <p:cxnSp>
        <p:nvCxnSpPr>
          <p:cNvPr id="4" name="Straight Arrow Connector 3">
            <a:extLst>
              <a:ext uri="{FF2B5EF4-FFF2-40B4-BE49-F238E27FC236}">
                <a16:creationId xmlns:a16="http://schemas.microsoft.com/office/drawing/2014/main" id="{5A93E469-77DE-7894-2B02-1F426CAA22B5}"/>
              </a:ext>
            </a:extLst>
          </p:cNvPr>
          <p:cNvCxnSpPr/>
          <p:nvPr/>
        </p:nvCxnSpPr>
        <p:spPr>
          <a:xfrm flipH="1">
            <a:off x="7885928" y="4585496"/>
            <a:ext cx="958328" cy="1014404"/>
          </a:xfrm>
          <a:prstGeom prst="straightConnector1">
            <a:avLst/>
          </a:prstGeom>
          <a:ln w="57150"/>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E7D1A42D-D5C4-1260-48C1-860FE08B6328}"/>
              </a:ext>
            </a:extLst>
          </p:cNvPr>
          <p:cNvCxnSpPr>
            <a:cxnSpLocks/>
          </p:cNvCxnSpPr>
          <p:nvPr/>
        </p:nvCxnSpPr>
        <p:spPr>
          <a:xfrm flipH="1" flipV="1">
            <a:off x="8868617" y="4554752"/>
            <a:ext cx="662688" cy="14087"/>
          </a:xfrm>
          <a:prstGeom prst="straightConnector1">
            <a:avLst/>
          </a:prstGeom>
          <a:ln w="57150"/>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48E20BA2-A01E-5DCC-F61E-26ECC1FB9808}"/>
              </a:ext>
            </a:extLst>
          </p:cNvPr>
          <p:cNvCxnSpPr>
            <a:cxnSpLocks/>
          </p:cNvCxnSpPr>
          <p:nvPr/>
        </p:nvCxnSpPr>
        <p:spPr>
          <a:xfrm flipH="1">
            <a:off x="9519191" y="2976546"/>
            <a:ext cx="1507358" cy="1596177"/>
          </a:xfrm>
          <a:prstGeom prst="straightConnector1">
            <a:avLst/>
          </a:prstGeom>
          <a:ln w="57150"/>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8C7EFE88-3E58-D30A-25BE-EBACE8F77115}"/>
              </a:ext>
            </a:extLst>
          </p:cNvPr>
          <p:cNvSpPr txBox="1"/>
          <p:nvPr/>
        </p:nvSpPr>
        <p:spPr>
          <a:xfrm>
            <a:off x="11042122" y="2640533"/>
            <a:ext cx="1117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Domestic supply plus quota</a:t>
            </a:r>
          </a:p>
        </p:txBody>
      </p:sp>
      <p:sp>
        <p:nvSpPr>
          <p:cNvPr id="19" name="TextBox 18">
            <a:extLst>
              <a:ext uri="{FF2B5EF4-FFF2-40B4-BE49-F238E27FC236}">
                <a16:creationId xmlns:a16="http://schemas.microsoft.com/office/drawing/2014/main" id="{11BF8C96-A680-E3E2-6ECE-848D3B073FE0}"/>
              </a:ext>
            </a:extLst>
          </p:cNvPr>
          <p:cNvSpPr txBox="1"/>
          <p:nvPr/>
        </p:nvSpPr>
        <p:spPr>
          <a:xfrm>
            <a:off x="9179638" y="5008274"/>
            <a:ext cx="11176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Imports with quota</a:t>
            </a:r>
          </a:p>
        </p:txBody>
      </p:sp>
      <p:cxnSp>
        <p:nvCxnSpPr>
          <p:cNvPr id="20" name="Straight Arrow Connector 19">
            <a:extLst>
              <a:ext uri="{FF2B5EF4-FFF2-40B4-BE49-F238E27FC236}">
                <a16:creationId xmlns:a16="http://schemas.microsoft.com/office/drawing/2014/main" id="{EB46FAD0-6DA5-C618-C20D-1D9B293C8325}"/>
              </a:ext>
            </a:extLst>
          </p:cNvPr>
          <p:cNvCxnSpPr/>
          <p:nvPr/>
        </p:nvCxnSpPr>
        <p:spPr>
          <a:xfrm>
            <a:off x="8859641" y="4639116"/>
            <a:ext cx="688235" cy="4860"/>
          </a:xfrm>
          <a:prstGeom prst="straightConnector1">
            <a:avLst/>
          </a:prstGeom>
          <a:ln w="28575">
            <a:headEnd type="triangle"/>
            <a:tailEnd type="triangle"/>
          </a:ln>
        </p:spPr>
        <p:style>
          <a:lnRef idx="3">
            <a:schemeClr val="accent4"/>
          </a:lnRef>
          <a:fillRef idx="0">
            <a:schemeClr val="accent4"/>
          </a:fillRef>
          <a:effectRef idx="2">
            <a:schemeClr val="accent4"/>
          </a:effectRef>
          <a:fontRef idx="minor">
            <a:schemeClr val="tx1"/>
          </a:fontRef>
        </p:style>
      </p:cxnSp>
      <p:sp>
        <p:nvSpPr>
          <p:cNvPr id="23" name="TextBox 22">
            <a:extLst>
              <a:ext uri="{FF2B5EF4-FFF2-40B4-BE49-F238E27FC236}">
                <a16:creationId xmlns:a16="http://schemas.microsoft.com/office/drawing/2014/main" id="{0FB07476-1F64-F7F5-4ED5-5F314A923EC9}"/>
              </a:ext>
            </a:extLst>
          </p:cNvPr>
          <p:cNvSpPr txBox="1"/>
          <p:nvPr/>
        </p:nvSpPr>
        <p:spPr>
          <a:xfrm>
            <a:off x="8953256" y="4691488"/>
            <a:ext cx="62097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Quota</a:t>
            </a:r>
          </a:p>
        </p:txBody>
      </p:sp>
      <p:cxnSp>
        <p:nvCxnSpPr>
          <p:cNvPr id="24" name="Straight Arrow Connector 23">
            <a:extLst>
              <a:ext uri="{FF2B5EF4-FFF2-40B4-BE49-F238E27FC236}">
                <a16:creationId xmlns:a16="http://schemas.microsoft.com/office/drawing/2014/main" id="{4A58E935-2A5E-347D-41F9-B307A6B3E31D}"/>
              </a:ext>
            </a:extLst>
          </p:cNvPr>
          <p:cNvCxnSpPr>
            <a:cxnSpLocks/>
          </p:cNvCxnSpPr>
          <p:nvPr/>
        </p:nvCxnSpPr>
        <p:spPr>
          <a:xfrm flipV="1">
            <a:off x="7209374" y="4230792"/>
            <a:ext cx="4035462" cy="1455"/>
          </a:xfrm>
          <a:prstGeom prst="straightConnector1">
            <a:avLst/>
          </a:prstGeom>
          <a:ln>
            <a:prstDash val="dash"/>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7A7A1489-CBBC-494F-B416-6E354C6813F6}"/>
              </a:ext>
            </a:extLst>
          </p:cNvPr>
          <p:cNvSpPr txBox="1"/>
          <p:nvPr/>
        </p:nvSpPr>
        <p:spPr>
          <a:xfrm>
            <a:off x="11142239" y="4031044"/>
            <a:ext cx="1117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t>
            </a:r>
          </a:p>
        </p:txBody>
      </p:sp>
      <p:cxnSp>
        <p:nvCxnSpPr>
          <p:cNvPr id="26" name="Straight Arrow Connector 25">
            <a:extLst>
              <a:ext uri="{FF2B5EF4-FFF2-40B4-BE49-F238E27FC236}">
                <a16:creationId xmlns:a16="http://schemas.microsoft.com/office/drawing/2014/main" id="{5CD5BD42-96C8-542E-30E5-3F503B9A6DC7}"/>
              </a:ext>
            </a:extLst>
          </p:cNvPr>
          <p:cNvCxnSpPr>
            <a:cxnSpLocks/>
          </p:cNvCxnSpPr>
          <p:nvPr/>
        </p:nvCxnSpPr>
        <p:spPr>
          <a:xfrm>
            <a:off x="9164291" y="4988096"/>
            <a:ext cx="684641" cy="1265"/>
          </a:xfrm>
          <a:prstGeom prst="straightConnector1">
            <a:avLst/>
          </a:prstGeom>
          <a:ln w="28575">
            <a:solidFill>
              <a:srgbClr val="0070C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a:extLst>
              <a:ext uri="{FF2B5EF4-FFF2-40B4-BE49-F238E27FC236}">
                <a16:creationId xmlns:a16="http://schemas.microsoft.com/office/drawing/2014/main" id="{6C9225B9-5996-3CD2-CBE7-FFDD503423FD}"/>
              </a:ext>
            </a:extLst>
          </p:cNvPr>
          <p:cNvCxnSpPr>
            <a:cxnSpLocks/>
          </p:cNvCxnSpPr>
          <p:nvPr/>
        </p:nvCxnSpPr>
        <p:spPr>
          <a:xfrm>
            <a:off x="9177102" y="4255674"/>
            <a:ext cx="6344" cy="2110063"/>
          </a:xfrm>
          <a:prstGeom prst="straightConnector1">
            <a:avLst/>
          </a:prstGeom>
          <a:ln>
            <a:solidFill>
              <a:srgbClr val="0070C0"/>
            </a:solidFill>
            <a:prstDash val="dash"/>
          </a:ln>
        </p:spPr>
        <p:style>
          <a:lnRef idx="2">
            <a:schemeClr val="accent2"/>
          </a:lnRef>
          <a:fillRef idx="0">
            <a:schemeClr val="accent2"/>
          </a:fillRef>
          <a:effectRef idx="1">
            <a:schemeClr val="accent2"/>
          </a:effectRef>
          <a:fontRef idx="minor">
            <a:schemeClr val="tx1"/>
          </a:fontRef>
        </p:style>
      </p:cxnSp>
      <p:cxnSp>
        <p:nvCxnSpPr>
          <p:cNvPr id="29" name="Straight Arrow Connector 28">
            <a:extLst>
              <a:ext uri="{FF2B5EF4-FFF2-40B4-BE49-F238E27FC236}">
                <a16:creationId xmlns:a16="http://schemas.microsoft.com/office/drawing/2014/main" id="{BA9ACBD2-96D6-7AFD-9932-9C2CEBA5E288}"/>
              </a:ext>
            </a:extLst>
          </p:cNvPr>
          <p:cNvCxnSpPr>
            <a:cxnSpLocks/>
          </p:cNvCxnSpPr>
          <p:nvPr/>
        </p:nvCxnSpPr>
        <p:spPr>
          <a:xfrm>
            <a:off x="9828875" y="4237476"/>
            <a:ext cx="6344" cy="2110063"/>
          </a:xfrm>
          <a:prstGeom prst="straightConnector1">
            <a:avLst/>
          </a:prstGeom>
          <a:ln>
            <a:solidFill>
              <a:srgbClr val="0070C0"/>
            </a:solidFill>
            <a:prstDash val="dash"/>
          </a:ln>
        </p:spPr>
        <p:style>
          <a:lnRef idx="2">
            <a:schemeClr val="accent2"/>
          </a:lnRef>
          <a:fillRef idx="0">
            <a:schemeClr val="accent2"/>
          </a:fillRef>
          <a:effectRef idx="1">
            <a:schemeClr val="accent2"/>
          </a:effectRef>
          <a:fontRef idx="minor">
            <a:schemeClr val="tx1"/>
          </a:fontRef>
        </p:style>
      </p:cxnSp>
      <p:sp>
        <p:nvSpPr>
          <p:cNvPr id="30" name="TextBox 29">
            <a:extLst>
              <a:ext uri="{FF2B5EF4-FFF2-40B4-BE49-F238E27FC236}">
                <a16:creationId xmlns:a16="http://schemas.microsoft.com/office/drawing/2014/main" id="{F04E1E33-F75A-E8D4-3559-D64E7173B0CB}"/>
              </a:ext>
            </a:extLst>
          </p:cNvPr>
          <p:cNvSpPr txBox="1"/>
          <p:nvPr/>
        </p:nvSpPr>
        <p:spPr>
          <a:xfrm>
            <a:off x="9635893" y="6476638"/>
            <a:ext cx="47750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Qd</a:t>
            </a:r>
            <a:r>
              <a:rPr lang="en-US" sz="1200"/>
              <a:t>'</a:t>
            </a:r>
          </a:p>
        </p:txBody>
      </p:sp>
      <p:sp>
        <p:nvSpPr>
          <p:cNvPr id="31" name="TextBox 30">
            <a:extLst>
              <a:ext uri="{FF2B5EF4-FFF2-40B4-BE49-F238E27FC236}">
                <a16:creationId xmlns:a16="http://schemas.microsoft.com/office/drawing/2014/main" id="{BD4E2180-86B9-88BA-A430-64567ECBD9FF}"/>
              </a:ext>
            </a:extLst>
          </p:cNvPr>
          <p:cNvSpPr txBox="1"/>
          <p:nvPr/>
        </p:nvSpPr>
        <p:spPr>
          <a:xfrm>
            <a:off x="8996101" y="6476638"/>
            <a:ext cx="484695" cy="280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Qs'</a:t>
            </a:r>
          </a:p>
        </p:txBody>
      </p:sp>
    </p:spTree>
    <p:extLst>
      <p:ext uri="{BB962C8B-B14F-4D97-AF65-F5344CB8AC3E}">
        <p14:creationId xmlns:p14="http://schemas.microsoft.com/office/powerpoint/2010/main" val="1675220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7D56-3642-924C-414C-67696417EF31}"/>
              </a:ext>
            </a:extLst>
          </p:cNvPr>
          <p:cNvSpPr>
            <a:spLocks noGrp="1"/>
          </p:cNvSpPr>
          <p:nvPr>
            <p:ph type="title"/>
          </p:nvPr>
        </p:nvSpPr>
        <p:spPr>
          <a:xfrm>
            <a:off x="677334" y="609600"/>
            <a:ext cx="8596668" cy="1498600"/>
          </a:xfrm>
        </p:spPr>
        <p:txBody>
          <a:bodyPr>
            <a:normAutofit fontScale="90000"/>
          </a:bodyPr>
          <a:lstStyle/>
          <a:p>
            <a:r>
              <a:rPr lang="en-US"/>
              <a:t>Question 7</a:t>
            </a:r>
            <a:br>
              <a:rPr lang="en-US"/>
            </a:br>
            <a:r>
              <a:rPr lang="en-US" sz="2400">
                <a:solidFill>
                  <a:schemeClr val="tx1"/>
                </a:solidFill>
              </a:rPr>
              <a:t>The demand for automobiles in a certain country is given by</a:t>
            </a:r>
            <a:br>
              <a:rPr lang="en-US" sz="2400">
                <a:solidFill>
                  <a:schemeClr val="tx1"/>
                </a:solidFill>
              </a:rPr>
            </a:br>
            <a:r>
              <a:rPr lang="en-US" sz="2400">
                <a:solidFill>
                  <a:schemeClr val="tx1"/>
                </a:solidFill>
              </a:rPr>
              <a:t>                                 D=12,000-200P</a:t>
            </a:r>
            <a:br>
              <a:rPr lang="en-US" sz="2400">
                <a:solidFill>
                  <a:schemeClr val="tx1"/>
                </a:solidFill>
              </a:rPr>
            </a:br>
            <a:r>
              <a:rPr lang="en-US" sz="2400">
                <a:solidFill>
                  <a:schemeClr val="tx1"/>
                </a:solidFill>
              </a:rPr>
              <a:t>where P is the price of a car. Supply by domestic automobile producers is               S=7,000+50P</a:t>
            </a:r>
            <a:br>
              <a:rPr lang="en-US" sz="2400">
                <a:solidFill>
                  <a:schemeClr val="tx1"/>
                </a:solidFill>
              </a:rPr>
            </a:br>
            <a:br>
              <a:rPr lang="en-US" sz="2400">
                <a:solidFill>
                  <a:schemeClr val="tx1"/>
                </a:solidFill>
              </a:rPr>
            </a:br>
            <a:r>
              <a:rPr lang="en-US" sz="2400">
                <a:solidFill>
                  <a:schemeClr val="tx1"/>
                </a:solidFill>
              </a:rPr>
              <a:t>(a) Assuming that the economy is closed, find the equilibrium price and production of automobiles</a:t>
            </a:r>
          </a:p>
        </p:txBody>
      </p:sp>
      <p:sp>
        <p:nvSpPr>
          <p:cNvPr id="5" name="Content Placeholder 2">
            <a:extLst>
              <a:ext uri="{FF2B5EF4-FFF2-40B4-BE49-F238E27FC236}">
                <a16:creationId xmlns:a16="http://schemas.microsoft.com/office/drawing/2014/main" id="{0FE67274-2DAC-741E-2DF3-E2A9398C558F}"/>
              </a:ext>
            </a:extLst>
          </p:cNvPr>
          <p:cNvSpPr>
            <a:spLocks noGrp="1"/>
          </p:cNvSpPr>
          <p:nvPr>
            <p:ph idx="1"/>
          </p:nvPr>
        </p:nvSpPr>
        <p:spPr>
          <a:xfrm>
            <a:off x="744569" y="3984922"/>
            <a:ext cx="8524855" cy="2665085"/>
          </a:xfrm>
        </p:spPr>
        <p:txBody>
          <a:bodyPr vert="horz" lIns="91440" tIns="45720" rIns="91440" bIns="45720" rtlCol="0" anchor="t">
            <a:normAutofit/>
          </a:bodyPr>
          <a:lstStyle/>
          <a:p>
            <a:pPr marL="0" indent="0">
              <a:buNone/>
            </a:pPr>
            <a:r>
              <a:rPr lang="en-US" sz="2400"/>
              <a:t>To find the closed-economy equilibrium price and quantity, we set demand equal to supply:</a:t>
            </a:r>
          </a:p>
          <a:p>
            <a:pPr marL="0" indent="0">
              <a:buNone/>
            </a:pPr>
            <a:r>
              <a:rPr lang="en-US" sz="2400"/>
              <a:t>                           12,000-200P=7,000+50P</a:t>
            </a:r>
          </a:p>
          <a:p>
            <a:pPr marL="0" indent="0">
              <a:buNone/>
            </a:pPr>
            <a:r>
              <a:rPr lang="en-US" sz="2400"/>
              <a:t>                                          P=20</a:t>
            </a:r>
          </a:p>
          <a:p>
            <a:pPr marL="0" indent="0">
              <a:buNone/>
            </a:pPr>
            <a:r>
              <a:rPr lang="en-US" sz="2400"/>
              <a:t>                             S=7,000+50*20=8,000</a:t>
            </a:r>
          </a:p>
        </p:txBody>
      </p:sp>
    </p:spTree>
    <p:extLst>
      <p:ext uri="{BB962C8B-B14F-4D97-AF65-F5344CB8AC3E}">
        <p14:creationId xmlns:p14="http://schemas.microsoft.com/office/powerpoint/2010/main" val="1058145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A5763-5D31-0183-7185-9B6FA1F3BC5B}"/>
              </a:ext>
            </a:extLst>
          </p:cNvPr>
          <p:cNvSpPr>
            <a:spLocks noGrp="1"/>
          </p:cNvSpPr>
          <p:nvPr>
            <p:ph idx="1"/>
          </p:nvPr>
        </p:nvSpPr>
        <p:spPr>
          <a:xfrm>
            <a:off x="732663" y="2065634"/>
            <a:ext cx="9302731" cy="4089094"/>
          </a:xfrm>
        </p:spPr>
        <p:txBody>
          <a:bodyPr vert="horz" lIns="91440" tIns="45720" rIns="91440" bIns="45720" rtlCol="0" anchor="t">
            <a:normAutofit/>
          </a:bodyPr>
          <a:lstStyle/>
          <a:p>
            <a:pPr marL="0" indent="0">
              <a:buNone/>
            </a:pPr>
            <a:r>
              <a:rPr lang="en-US" sz="1700"/>
              <a:t>If the economy opens to trade, the domestic price of automobiles will equal the world price (Pw), which is 18. At this price:</a:t>
            </a:r>
            <a:endParaRPr lang="en-US"/>
          </a:p>
          <a:p>
            <a:pPr marL="0" indent="0">
              <a:buNone/>
            </a:pPr>
            <a:r>
              <a:rPr lang="en-US"/>
              <a:t>Domestic quantity demanded       </a:t>
            </a:r>
          </a:p>
          <a:p>
            <a:pPr marL="0" indent="0">
              <a:buNone/>
            </a:pPr>
            <a:r>
              <a:rPr lang="en-US"/>
              <a:t>=12,000-200Pw                         </a:t>
            </a:r>
          </a:p>
          <a:p>
            <a:pPr marL="0" indent="0">
              <a:buNone/>
            </a:pPr>
            <a:r>
              <a:rPr lang="en-US"/>
              <a:t>=12,000-200*18</a:t>
            </a:r>
          </a:p>
          <a:p>
            <a:pPr marL="0" indent="0">
              <a:buNone/>
            </a:pPr>
            <a:r>
              <a:rPr lang="en-US"/>
              <a:t>=8,400</a:t>
            </a:r>
          </a:p>
          <a:p>
            <a:pPr>
              <a:buNone/>
            </a:pPr>
            <a:r>
              <a:rPr lang="en-US"/>
              <a:t>Domestic quantity supplied </a:t>
            </a:r>
          </a:p>
          <a:p>
            <a:pPr marL="0" indent="0">
              <a:buNone/>
            </a:pPr>
            <a:r>
              <a:rPr lang="en-US"/>
              <a:t>=7,000+50Pw</a:t>
            </a:r>
          </a:p>
          <a:p>
            <a:pPr>
              <a:buNone/>
            </a:pPr>
            <a:r>
              <a:rPr lang="en-US"/>
              <a:t>=7,000+50*18</a:t>
            </a:r>
          </a:p>
          <a:p>
            <a:pPr marL="0" indent="0">
              <a:buNone/>
            </a:pPr>
            <a:r>
              <a:rPr lang="en-US"/>
              <a:t>=7,900</a:t>
            </a:r>
          </a:p>
        </p:txBody>
      </p:sp>
      <p:sp>
        <p:nvSpPr>
          <p:cNvPr id="5" name="Title 1">
            <a:extLst>
              <a:ext uri="{FF2B5EF4-FFF2-40B4-BE49-F238E27FC236}">
                <a16:creationId xmlns:a16="http://schemas.microsoft.com/office/drawing/2014/main" id="{78EFAF01-7927-44A7-25A6-80B59F4A0CBD}"/>
              </a:ext>
            </a:extLst>
          </p:cNvPr>
          <p:cNvSpPr txBox="1">
            <a:spLocks/>
          </p:cNvSpPr>
          <p:nvPr/>
        </p:nvSpPr>
        <p:spPr>
          <a:xfrm>
            <a:off x="677334" y="647700"/>
            <a:ext cx="9176449" cy="1418104"/>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solidFill>
                  <a:schemeClr val="tx1"/>
                </a:solidFill>
              </a:rPr>
              <a:t>(b) The economy opens to trade. The world price of automobiles is 18. Find the domestic quantities demanded and supplied and the quantity of imports or exports. Who will favor the opening of the automobile market to trade, and who will oppose it?</a:t>
            </a:r>
          </a:p>
          <a:p>
            <a:endParaRPr lang="en-US" sz="2400">
              <a:solidFill>
                <a:schemeClr val="tx1"/>
              </a:solidFill>
            </a:endParaRPr>
          </a:p>
        </p:txBody>
      </p:sp>
      <p:sp>
        <p:nvSpPr>
          <p:cNvPr id="16" name="Content Placeholder 2">
            <a:extLst>
              <a:ext uri="{FF2B5EF4-FFF2-40B4-BE49-F238E27FC236}">
                <a16:creationId xmlns:a16="http://schemas.microsoft.com/office/drawing/2014/main" id="{FBE7CF85-AD5E-DE32-B127-DD254F36B877}"/>
              </a:ext>
            </a:extLst>
          </p:cNvPr>
          <p:cNvSpPr txBox="1">
            <a:spLocks/>
          </p:cNvSpPr>
          <p:nvPr/>
        </p:nvSpPr>
        <p:spPr>
          <a:xfrm>
            <a:off x="4267629" y="2719286"/>
            <a:ext cx="5506223" cy="403988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t>Therefore, quantity of imports    </a:t>
            </a:r>
          </a:p>
          <a:p>
            <a:pPr marL="0" indent="0">
              <a:buFont typeface="Wingdings 3" charset="2"/>
              <a:buNone/>
            </a:pPr>
            <a:r>
              <a:rPr lang="en-US"/>
              <a:t>=8,400-7,900</a:t>
            </a:r>
          </a:p>
          <a:p>
            <a:pPr marL="0" indent="0">
              <a:buNone/>
            </a:pPr>
            <a:r>
              <a:rPr lang="en-US"/>
              <a:t>=500</a:t>
            </a:r>
          </a:p>
          <a:p>
            <a:pPr marL="0" indent="0">
              <a:buNone/>
            </a:pPr>
            <a:endParaRPr lang="en-US"/>
          </a:p>
          <a:p>
            <a:pPr marL="0" indent="0">
              <a:buNone/>
            </a:pPr>
            <a:r>
              <a:rPr lang="en-US"/>
              <a:t>Domestic consumers of automobiles will favor the opening of the automobile market to trade because they will enjoy a larger quantity of automobiles at a lower price than the closed-economy price.</a:t>
            </a:r>
          </a:p>
          <a:p>
            <a:pPr marL="0" indent="0">
              <a:buNone/>
            </a:pPr>
            <a:r>
              <a:rPr lang="en-US"/>
              <a:t>Domestic producers of automobiles will oppose it because they will suffer from selling at a lower price.</a:t>
            </a:r>
          </a:p>
        </p:txBody>
      </p:sp>
    </p:spTree>
    <p:extLst>
      <p:ext uri="{BB962C8B-B14F-4D97-AF65-F5344CB8AC3E}">
        <p14:creationId xmlns:p14="http://schemas.microsoft.com/office/powerpoint/2010/main" val="169772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711A5B1-729E-9AC9-C835-ED6DE962DE40}"/>
              </a:ext>
            </a:extLst>
          </p:cNvPr>
          <p:cNvGraphicFramePr>
            <a:graphicFrameLocks noGrp="1"/>
          </p:cNvGraphicFramePr>
          <p:nvPr>
            <p:ph idx="1"/>
            <p:extLst>
              <p:ext uri="{D42A27DB-BD31-4B8C-83A1-F6EECF244321}">
                <p14:modId xmlns:p14="http://schemas.microsoft.com/office/powerpoint/2010/main" val="810559740"/>
              </p:ext>
            </p:extLst>
          </p:nvPr>
        </p:nvGraphicFramePr>
        <p:xfrm>
          <a:off x="633039" y="1196882"/>
          <a:ext cx="8596311" cy="109728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760224645"/>
                    </a:ext>
                  </a:extLst>
                </a:gridCol>
                <a:gridCol w="2865437">
                  <a:extLst>
                    <a:ext uri="{9D8B030D-6E8A-4147-A177-3AD203B41FA5}">
                      <a16:colId xmlns:a16="http://schemas.microsoft.com/office/drawing/2014/main" val="4270948339"/>
                    </a:ext>
                  </a:extLst>
                </a:gridCol>
                <a:gridCol w="2865437">
                  <a:extLst>
                    <a:ext uri="{9D8B030D-6E8A-4147-A177-3AD203B41FA5}">
                      <a16:colId xmlns:a16="http://schemas.microsoft.com/office/drawing/2014/main" val="284175919"/>
                    </a:ext>
                  </a:extLst>
                </a:gridCol>
              </a:tblGrid>
              <a:tr h="307791">
                <a:tc>
                  <a:txBody>
                    <a:bodyPr/>
                    <a:lstStyle/>
                    <a:p>
                      <a:pPr algn="ctr" rtl="0" fontAlgn="base"/>
                      <a:r>
                        <a:rPr lang="en-US" sz="1800" b="0" i="0">
                          <a:solidFill>
                            <a:srgbClr val="000000"/>
                          </a:solidFill>
                          <a:effectLst/>
                          <a:latin typeface="Trebuchet MS"/>
                        </a:rPr>
                        <a:t>Production Units</a:t>
                      </a:r>
                      <a:endParaRPr lang="en-US" b="0" i="0">
                        <a:solidFill>
                          <a:srgbClr val="000000"/>
                        </a:solidFill>
                        <a:effectLst/>
                      </a:endParaRP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tc>
                  <a:txBody>
                    <a:bodyPr/>
                    <a:lstStyle/>
                    <a:p>
                      <a:pPr algn="ctr" rtl="0" fontAlgn="base"/>
                      <a:r>
                        <a:rPr lang="en-US" sz="1800" b="0" i="0">
                          <a:solidFill>
                            <a:srgbClr val="000000"/>
                          </a:solidFill>
                          <a:effectLst/>
                          <a:latin typeface="Trebuchet MS"/>
                        </a:rPr>
                        <a:t>Apples</a:t>
                      </a:r>
                      <a:endParaRPr lang="en-US" b="0" i="0">
                        <a:solidFill>
                          <a:srgbClr val="000000"/>
                        </a:solidFill>
                        <a:effectLst/>
                        <a:latin typeface="Trebuchet MS"/>
                      </a:endParaRP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tc>
                  <a:txBody>
                    <a:bodyPr/>
                    <a:lstStyle/>
                    <a:p>
                      <a:pPr algn="ctr" rtl="0" fontAlgn="base"/>
                      <a:r>
                        <a:rPr lang="en-US" sz="1800" b="0" i="0">
                          <a:solidFill>
                            <a:srgbClr val="000000"/>
                          </a:solidFill>
                          <a:effectLst/>
                          <a:latin typeface="Trebuchet MS"/>
                        </a:rPr>
                        <a:t>Bananas</a:t>
                      </a: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0987944"/>
                  </a:ext>
                </a:extLst>
              </a:tr>
              <a:tr h="307791">
                <a:tc>
                  <a:txBody>
                    <a:bodyPr/>
                    <a:lstStyle/>
                    <a:p>
                      <a:pPr algn="l" rtl="0" fontAlgn="base"/>
                      <a:r>
                        <a:rPr lang="en-US" sz="1800" b="0" i="0">
                          <a:solidFill>
                            <a:srgbClr val="000000"/>
                          </a:solidFill>
                          <a:effectLst/>
                          <a:latin typeface="Trebuchet MS"/>
                        </a:rPr>
                        <a:t>Bella</a:t>
                      </a: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tc>
                  <a:txBody>
                    <a:bodyPr/>
                    <a:lstStyle/>
                    <a:p>
                      <a:pPr algn="ctr" rtl="0" fontAlgn="base"/>
                      <a:r>
                        <a:rPr lang="en-US" sz="1800" b="0" i="0">
                          <a:solidFill>
                            <a:srgbClr val="000000"/>
                          </a:solidFill>
                          <a:effectLst/>
                          <a:latin typeface="Trebuchet MS"/>
                        </a:rPr>
                        <a:t>100</a:t>
                      </a:r>
                      <a:endParaRPr lang="en-US" b="0" i="0">
                        <a:solidFill>
                          <a:srgbClr val="000000"/>
                        </a:solidFill>
                        <a:effectLst/>
                      </a:endParaRP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tc>
                  <a:txBody>
                    <a:bodyPr/>
                    <a:lstStyle/>
                    <a:p>
                      <a:pPr algn="ctr" rtl="0" fontAlgn="base"/>
                      <a:r>
                        <a:rPr lang="en-US" sz="1800" b="0" i="0">
                          <a:solidFill>
                            <a:srgbClr val="000000"/>
                          </a:solidFill>
                          <a:effectLst/>
                          <a:latin typeface="Trebuchet MS"/>
                        </a:rPr>
                        <a:t>25</a:t>
                      </a: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0530311"/>
                  </a:ext>
                </a:extLst>
              </a:tr>
              <a:tr h="307791">
                <a:tc>
                  <a:txBody>
                    <a:bodyPr/>
                    <a:lstStyle/>
                    <a:p>
                      <a:pPr algn="l" rtl="0" fontAlgn="base"/>
                      <a:r>
                        <a:rPr lang="en-US" sz="1800" b="0" i="0">
                          <a:solidFill>
                            <a:srgbClr val="000000"/>
                          </a:solidFill>
                          <a:effectLst/>
                          <a:latin typeface="Trebuchet MS"/>
                        </a:rPr>
                        <a:t>Edward</a:t>
                      </a:r>
                      <a:endParaRPr lang="en-US" b="0" i="0">
                        <a:solidFill>
                          <a:srgbClr val="000000"/>
                        </a:solidFill>
                        <a:effectLst/>
                      </a:endParaRP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tc>
                  <a:txBody>
                    <a:bodyPr/>
                    <a:lstStyle/>
                    <a:p>
                      <a:pPr algn="ctr" rtl="0" fontAlgn="base"/>
                      <a:r>
                        <a:rPr lang="en-US" sz="1800" b="0" i="0">
                          <a:solidFill>
                            <a:srgbClr val="000000"/>
                          </a:solidFill>
                          <a:effectLst/>
                          <a:latin typeface="Trebuchet MS"/>
                        </a:rPr>
                        <a:t>50</a:t>
                      </a:r>
                      <a:endParaRPr lang="en-US" b="0" i="0">
                        <a:solidFill>
                          <a:srgbClr val="000000"/>
                        </a:solidFill>
                        <a:effectLst/>
                      </a:endParaRP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tc>
                  <a:txBody>
                    <a:bodyPr/>
                    <a:lstStyle/>
                    <a:p>
                      <a:pPr algn="ctr" rtl="0" fontAlgn="base"/>
                      <a:r>
                        <a:rPr lang="en-US" sz="1800" b="0" i="0">
                          <a:solidFill>
                            <a:srgbClr val="000000"/>
                          </a:solidFill>
                          <a:effectLst/>
                          <a:latin typeface="Trebuchet MS"/>
                        </a:rPr>
                        <a:t>50</a:t>
                      </a: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6827662"/>
                  </a:ext>
                </a:extLst>
              </a:tr>
            </a:tbl>
          </a:graphicData>
        </a:graphic>
      </p:graphicFrame>
      <p:sp>
        <p:nvSpPr>
          <p:cNvPr id="7" name="TextBox 6">
            <a:extLst>
              <a:ext uri="{FF2B5EF4-FFF2-40B4-BE49-F238E27FC236}">
                <a16:creationId xmlns:a16="http://schemas.microsoft.com/office/drawing/2014/main" id="{CFD4A87E-09AC-F3A0-B236-96F66348A5A8}"/>
              </a:ext>
            </a:extLst>
          </p:cNvPr>
          <p:cNvSpPr txBox="1"/>
          <p:nvPr/>
        </p:nvSpPr>
        <p:spPr>
          <a:xfrm>
            <a:off x="543389" y="616055"/>
            <a:ext cx="8600086" cy="584775"/>
          </a:xfrm>
          <a:prstGeom prst="rect">
            <a:avLst/>
          </a:prstGeom>
          <a:noFill/>
        </p:spPr>
        <p:txBody>
          <a:bodyPr wrap="square" lIns="91440" tIns="45720" rIns="91440" bIns="45720" rtlCol="0" anchor="t">
            <a:spAutoFit/>
          </a:bodyPr>
          <a:lstStyle/>
          <a:p>
            <a:r>
              <a:rPr lang="en-US" sz="1600">
                <a:latin typeface="Arial"/>
                <a:ea typeface="华文新魏"/>
                <a:cs typeface="Arial"/>
              </a:rPr>
              <a:t>A person has an </a:t>
            </a:r>
            <a:r>
              <a:rPr lang="en-US" sz="1600" b="1">
                <a:latin typeface="Arial"/>
                <a:ea typeface="华文新魏"/>
                <a:cs typeface="Arial"/>
              </a:rPr>
              <a:t>absolute advantage</a:t>
            </a:r>
            <a:r>
              <a:rPr lang="en-US" sz="1600">
                <a:latin typeface="Arial"/>
                <a:ea typeface="华文新魏"/>
                <a:cs typeface="Arial"/>
              </a:rPr>
              <a:t> at a particular task if he or she can perform the task in fewer hours than the other person </a:t>
            </a:r>
            <a:endParaRPr lang="en-US" sz="2800"/>
          </a:p>
        </p:txBody>
      </p:sp>
      <p:sp>
        <p:nvSpPr>
          <p:cNvPr id="8" name="TextBox 7">
            <a:extLst>
              <a:ext uri="{FF2B5EF4-FFF2-40B4-BE49-F238E27FC236}">
                <a16:creationId xmlns:a16="http://schemas.microsoft.com/office/drawing/2014/main" id="{36EA947F-68A7-1901-231F-65CAFB7BF8A8}"/>
              </a:ext>
            </a:extLst>
          </p:cNvPr>
          <p:cNvSpPr txBox="1"/>
          <p:nvPr/>
        </p:nvSpPr>
        <p:spPr>
          <a:xfrm>
            <a:off x="543389" y="3238232"/>
            <a:ext cx="8600086" cy="1015663"/>
          </a:xfrm>
          <a:prstGeom prst="rect">
            <a:avLst/>
          </a:prstGeom>
          <a:noFill/>
        </p:spPr>
        <p:txBody>
          <a:bodyPr wrap="square" lIns="91440" tIns="45720" rIns="91440" bIns="45720" rtlCol="0" anchor="t">
            <a:spAutoFit/>
          </a:bodyPr>
          <a:lstStyle/>
          <a:p>
            <a:r>
              <a:rPr lang="en-US" sz="1600">
                <a:latin typeface="Arial"/>
                <a:ea typeface="华文新魏"/>
                <a:cs typeface="Arial"/>
              </a:rPr>
              <a:t>A person has a </a:t>
            </a:r>
            <a:r>
              <a:rPr lang="en-US" sz="1600" b="1">
                <a:latin typeface="Arial"/>
                <a:ea typeface="华文新魏"/>
                <a:cs typeface="Arial"/>
              </a:rPr>
              <a:t>comparative advantage</a:t>
            </a:r>
            <a:r>
              <a:rPr lang="en-US" sz="1600">
                <a:latin typeface="Arial"/>
                <a:ea typeface="华文新魏"/>
                <a:cs typeface="Arial"/>
              </a:rPr>
              <a:t> at a particular task if his or her opportunity cost of performing the task is lower than the other person’s opportunity cost.</a:t>
            </a:r>
            <a:endParaRPr lang="en-US">
              <a:latin typeface="Trebuchet MS" panose="020B0603020202020204"/>
              <a:ea typeface="华文新魏"/>
              <a:cs typeface="Arial"/>
            </a:endParaRPr>
          </a:p>
          <a:p>
            <a:endParaRPr lang="en-US" sz="800"/>
          </a:p>
          <a:p>
            <a:r>
              <a:rPr lang="en-US"/>
              <a:t>Opportunity cost =</a:t>
            </a:r>
            <a:r>
              <a:rPr lang="en-US">
                <a:latin typeface="Trebuchet MS"/>
                <a:cs typeface="Arial"/>
              </a:rPr>
              <a:t> sacrifice of one good / gain of the other good</a:t>
            </a:r>
            <a:endParaRPr lang="en-US">
              <a:latin typeface="Trebuchet MS"/>
            </a:endParaRPr>
          </a:p>
        </p:txBody>
      </p:sp>
      <p:sp>
        <p:nvSpPr>
          <p:cNvPr id="9" name="TextBox 8">
            <a:extLst>
              <a:ext uri="{FF2B5EF4-FFF2-40B4-BE49-F238E27FC236}">
                <a16:creationId xmlns:a16="http://schemas.microsoft.com/office/drawing/2014/main" id="{6748E1B1-5089-FB4B-A91F-B9EB546A3DB8}"/>
              </a:ext>
            </a:extLst>
          </p:cNvPr>
          <p:cNvSpPr txBox="1"/>
          <p:nvPr/>
        </p:nvSpPr>
        <p:spPr>
          <a:xfrm>
            <a:off x="543388" y="2364172"/>
            <a:ext cx="8600086" cy="584775"/>
          </a:xfrm>
          <a:prstGeom prst="rect">
            <a:avLst/>
          </a:prstGeom>
          <a:noFill/>
        </p:spPr>
        <p:txBody>
          <a:bodyPr wrap="square" lIns="91440" tIns="45720" rIns="91440" bIns="45720" rtlCol="0" anchor="t">
            <a:spAutoFit/>
          </a:bodyPr>
          <a:lstStyle/>
          <a:p>
            <a:r>
              <a:rPr lang="en-US" sz="1600">
                <a:latin typeface="Arial"/>
                <a:ea typeface="华文新魏"/>
                <a:cs typeface="Arial"/>
              </a:rPr>
              <a:t>As Bella can pick 100 apples/day &gt; 50 apples/day, Bella has an absolute advantage in picking apples. </a:t>
            </a:r>
            <a:endParaRPr lang="en-US"/>
          </a:p>
        </p:txBody>
      </p:sp>
      <p:graphicFrame>
        <p:nvGraphicFramePr>
          <p:cNvPr id="11" name="Content Placeholder 4">
            <a:extLst>
              <a:ext uri="{FF2B5EF4-FFF2-40B4-BE49-F238E27FC236}">
                <a16:creationId xmlns:a16="http://schemas.microsoft.com/office/drawing/2014/main" id="{3990F882-998D-B66D-7E4C-D0204B6BBF34}"/>
              </a:ext>
            </a:extLst>
          </p:cNvPr>
          <p:cNvGraphicFramePr>
            <a:graphicFrameLocks/>
          </p:cNvGraphicFramePr>
          <p:nvPr>
            <p:extLst>
              <p:ext uri="{D42A27DB-BD31-4B8C-83A1-F6EECF244321}">
                <p14:modId xmlns:p14="http://schemas.microsoft.com/office/powerpoint/2010/main" val="2277640944"/>
              </p:ext>
            </p:extLst>
          </p:nvPr>
        </p:nvGraphicFramePr>
        <p:xfrm>
          <a:off x="628557" y="4195576"/>
          <a:ext cx="8596311" cy="109728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760224645"/>
                    </a:ext>
                  </a:extLst>
                </a:gridCol>
                <a:gridCol w="2865437">
                  <a:extLst>
                    <a:ext uri="{9D8B030D-6E8A-4147-A177-3AD203B41FA5}">
                      <a16:colId xmlns:a16="http://schemas.microsoft.com/office/drawing/2014/main" val="4270948339"/>
                    </a:ext>
                  </a:extLst>
                </a:gridCol>
                <a:gridCol w="2865437">
                  <a:extLst>
                    <a:ext uri="{9D8B030D-6E8A-4147-A177-3AD203B41FA5}">
                      <a16:colId xmlns:a16="http://schemas.microsoft.com/office/drawing/2014/main" val="284175919"/>
                    </a:ext>
                  </a:extLst>
                </a:gridCol>
              </a:tblGrid>
              <a:tr h="307791">
                <a:tc>
                  <a:txBody>
                    <a:bodyPr/>
                    <a:lstStyle/>
                    <a:p>
                      <a:pPr algn="ctr" rtl="0" fontAlgn="base"/>
                      <a:r>
                        <a:rPr lang="en-US" sz="1800" b="0" i="0">
                          <a:solidFill>
                            <a:srgbClr val="000000"/>
                          </a:solidFill>
                          <a:effectLst/>
                          <a:latin typeface="Trebuchet MS"/>
                        </a:rPr>
                        <a:t>Opportunity Cost</a:t>
                      </a:r>
                      <a:endParaRPr lang="en-US" b="0" i="0">
                        <a:solidFill>
                          <a:srgbClr val="000000"/>
                        </a:solidFill>
                        <a:effectLst/>
                      </a:endParaRP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tc>
                  <a:txBody>
                    <a:bodyPr/>
                    <a:lstStyle/>
                    <a:p>
                      <a:pPr algn="ctr" rtl="0" fontAlgn="base"/>
                      <a:r>
                        <a:rPr lang="en-US" sz="1800" b="0" i="0">
                          <a:solidFill>
                            <a:srgbClr val="000000"/>
                          </a:solidFill>
                          <a:effectLst/>
                          <a:latin typeface="Trebuchet MS"/>
                        </a:rPr>
                        <a:t>Apples</a:t>
                      </a:r>
                      <a:endParaRPr lang="en-US" b="0" i="0">
                        <a:solidFill>
                          <a:srgbClr val="000000"/>
                        </a:solidFill>
                        <a:effectLst/>
                        <a:latin typeface="Trebuchet MS"/>
                      </a:endParaRP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tc>
                  <a:txBody>
                    <a:bodyPr/>
                    <a:lstStyle/>
                    <a:p>
                      <a:pPr algn="ctr" rtl="0" fontAlgn="base"/>
                      <a:r>
                        <a:rPr lang="en-US" sz="1800" b="0" i="0">
                          <a:solidFill>
                            <a:srgbClr val="000000"/>
                          </a:solidFill>
                          <a:effectLst/>
                          <a:latin typeface="Trebuchet MS"/>
                        </a:rPr>
                        <a:t>Bananas</a:t>
                      </a: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0987944"/>
                  </a:ext>
                </a:extLst>
              </a:tr>
              <a:tr h="307791">
                <a:tc>
                  <a:txBody>
                    <a:bodyPr/>
                    <a:lstStyle/>
                    <a:p>
                      <a:pPr algn="l" rtl="0" fontAlgn="base"/>
                      <a:r>
                        <a:rPr lang="en-US" sz="1800" b="0" i="0">
                          <a:solidFill>
                            <a:srgbClr val="000000"/>
                          </a:solidFill>
                          <a:effectLst/>
                          <a:latin typeface="Trebuchet MS"/>
                        </a:rPr>
                        <a:t>Bella</a:t>
                      </a: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tc>
                  <a:txBody>
                    <a:bodyPr/>
                    <a:lstStyle/>
                    <a:p>
                      <a:pPr algn="ctr" rtl="0" fontAlgn="base"/>
                      <a:r>
                        <a:rPr lang="en-US" sz="1800" b="0" i="0">
                          <a:solidFill>
                            <a:srgbClr val="000000"/>
                          </a:solidFill>
                          <a:effectLst/>
                          <a:latin typeface="Trebuchet MS"/>
                        </a:rPr>
                        <a:t>25/100=0.25</a:t>
                      </a:r>
                      <a:endParaRPr lang="en-US" b="0" i="0">
                        <a:solidFill>
                          <a:srgbClr val="000000"/>
                        </a:solidFill>
                        <a:effectLst/>
                      </a:endParaRP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tc>
                  <a:txBody>
                    <a:bodyPr/>
                    <a:lstStyle/>
                    <a:p>
                      <a:pPr algn="ctr" rtl="0" fontAlgn="base"/>
                      <a:r>
                        <a:rPr lang="en-US" sz="1800" b="0" i="0">
                          <a:solidFill>
                            <a:srgbClr val="000000"/>
                          </a:solidFill>
                          <a:effectLst/>
                          <a:latin typeface="Trebuchet MS"/>
                        </a:rPr>
                        <a:t>100/25=4</a:t>
                      </a: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0530311"/>
                  </a:ext>
                </a:extLst>
              </a:tr>
              <a:tr h="307791">
                <a:tc>
                  <a:txBody>
                    <a:bodyPr/>
                    <a:lstStyle/>
                    <a:p>
                      <a:pPr algn="l" rtl="0" fontAlgn="base"/>
                      <a:r>
                        <a:rPr lang="en-US" sz="1800" b="0" i="0">
                          <a:solidFill>
                            <a:srgbClr val="000000"/>
                          </a:solidFill>
                          <a:effectLst/>
                          <a:latin typeface="Trebuchet MS"/>
                        </a:rPr>
                        <a:t>Edward</a:t>
                      </a:r>
                      <a:endParaRPr lang="en-US" b="0" i="0">
                        <a:solidFill>
                          <a:srgbClr val="000000"/>
                        </a:solidFill>
                        <a:effectLst/>
                      </a:endParaRP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tc>
                  <a:txBody>
                    <a:bodyPr/>
                    <a:lstStyle/>
                    <a:p>
                      <a:pPr algn="ctr" rtl="0" fontAlgn="base"/>
                      <a:r>
                        <a:rPr lang="en-US" sz="1800" b="0" i="0">
                          <a:solidFill>
                            <a:srgbClr val="000000"/>
                          </a:solidFill>
                          <a:effectLst/>
                          <a:latin typeface="Trebuchet MS"/>
                        </a:rPr>
                        <a:t>50/50=1</a:t>
                      </a:r>
                      <a:endParaRPr lang="en-US" b="0" i="0">
                        <a:solidFill>
                          <a:srgbClr val="000000"/>
                        </a:solidFill>
                        <a:effectLst/>
                      </a:endParaRP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tc>
                  <a:txBody>
                    <a:bodyPr/>
                    <a:lstStyle/>
                    <a:p>
                      <a:pPr algn="ctr" rtl="0" fontAlgn="base"/>
                      <a:r>
                        <a:rPr lang="en-US" sz="1800" b="0" i="0">
                          <a:solidFill>
                            <a:srgbClr val="000000"/>
                          </a:solidFill>
                          <a:effectLst/>
                          <a:latin typeface="Trebuchet MS"/>
                        </a:rPr>
                        <a:t>50/50=1</a:t>
                      </a:r>
                    </a:p>
                  </a:txBody>
                  <a:tcPr>
                    <a:lnL w="10535" cap="flat" cmpd="sng" algn="ctr">
                      <a:solidFill>
                        <a:srgbClr val="000000"/>
                      </a:solidFill>
                      <a:prstDash val="solid"/>
                      <a:round/>
                      <a:headEnd type="none" w="med" len="med"/>
                      <a:tailEnd type="none" w="med" len="med"/>
                    </a:lnL>
                    <a:lnR w="10535" cap="flat" cmpd="sng" algn="ctr">
                      <a:solidFill>
                        <a:srgbClr val="000000"/>
                      </a:solidFill>
                      <a:prstDash val="solid"/>
                      <a:round/>
                      <a:headEnd type="none" w="med" len="med"/>
                      <a:tailEnd type="none" w="med" len="med"/>
                    </a:lnR>
                    <a:lnT w="10535" cap="flat" cmpd="sng" algn="ctr">
                      <a:solidFill>
                        <a:srgbClr val="000000"/>
                      </a:solidFill>
                      <a:prstDash val="solid"/>
                      <a:round/>
                      <a:headEnd type="none" w="med" len="med"/>
                      <a:tailEnd type="none" w="med" len="med"/>
                    </a:lnT>
                    <a:lnB w="105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6827662"/>
                  </a:ext>
                </a:extLst>
              </a:tr>
            </a:tbl>
          </a:graphicData>
        </a:graphic>
      </p:graphicFrame>
      <p:sp>
        <p:nvSpPr>
          <p:cNvPr id="12" name="TextBox 11">
            <a:extLst>
              <a:ext uri="{FF2B5EF4-FFF2-40B4-BE49-F238E27FC236}">
                <a16:creationId xmlns:a16="http://schemas.microsoft.com/office/drawing/2014/main" id="{DB8A12D9-DAEF-4E94-A44A-2A0BAA94C712}"/>
              </a:ext>
            </a:extLst>
          </p:cNvPr>
          <p:cNvSpPr txBox="1"/>
          <p:nvPr/>
        </p:nvSpPr>
        <p:spPr>
          <a:xfrm>
            <a:off x="543388" y="5367348"/>
            <a:ext cx="8600086" cy="1323439"/>
          </a:xfrm>
          <a:prstGeom prst="rect">
            <a:avLst/>
          </a:prstGeom>
          <a:noFill/>
        </p:spPr>
        <p:txBody>
          <a:bodyPr wrap="square" lIns="91440" tIns="45720" rIns="91440" bIns="45720" rtlCol="0" anchor="t">
            <a:spAutoFit/>
          </a:bodyPr>
          <a:lstStyle/>
          <a:p>
            <a:r>
              <a:rPr lang="en-US" sz="1600">
                <a:latin typeface="Arial"/>
                <a:ea typeface="华文新魏"/>
                <a:cs typeface="Arial"/>
              </a:rPr>
              <a:t>Bella has a lower opportunity cost in picking an additional apple, (0.25&lt;1), she has a comparative advantage in picking apples.</a:t>
            </a:r>
          </a:p>
          <a:p>
            <a:r>
              <a:rPr lang="en-US" sz="1600">
                <a:latin typeface="Arial"/>
                <a:ea typeface="华文新魏"/>
                <a:cs typeface="Arial"/>
              </a:rPr>
              <a:t>Edward has a lower opportunity cost in picking an additional banana, (1&lt;4), he has a comparative advantage in picking bananas.</a:t>
            </a:r>
            <a:endParaRPr lang="en-US"/>
          </a:p>
          <a:p>
            <a:endParaRPr lang="en-US" sz="1600">
              <a:latin typeface="Arial"/>
              <a:ea typeface="华文新魏"/>
              <a:cs typeface="Arial"/>
            </a:endParaRPr>
          </a:p>
        </p:txBody>
      </p:sp>
    </p:spTree>
    <p:extLst>
      <p:ext uri="{BB962C8B-B14F-4D97-AF65-F5344CB8AC3E}">
        <p14:creationId xmlns:p14="http://schemas.microsoft.com/office/powerpoint/2010/main" val="2634577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A5763-5D31-0183-7185-9B6FA1F3BC5B}"/>
              </a:ext>
            </a:extLst>
          </p:cNvPr>
          <p:cNvSpPr>
            <a:spLocks noGrp="1"/>
          </p:cNvSpPr>
          <p:nvPr>
            <p:ph idx="1"/>
          </p:nvPr>
        </p:nvSpPr>
        <p:spPr>
          <a:xfrm>
            <a:off x="764413" y="2395834"/>
            <a:ext cx="9010631" cy="4457394"/>
          </a:xfrm>
        </p:spPr>
        <p:txBody>
          <a:bodyPr vert="horz" lIns="91440" tIns="45720" rIns="91440" bIns="45720" rtlCol="0" anchor="t">
            <a:normAutofit/>
          </a:bodyPr>
          <a:lstStyle/>
          <a:p>
            <a:pPr marL="0" indent="0">
              <a:buNone/>
            </a:pPr>
            <a:r>
              <a:rPr lang="en-US" sz="1700"/>
              <a:t>The imposition of the tariff raises the domestic price of automobiles from 18 (Pw) to 19 (Pt, price with tariff). At this price:</a:t>
            </a:r>
          </a:p>
          <a:p>
            <a:pPr marL="0" indent="0">
              <a:buNone/>
            </a:pPr>
            <a:r>
              <a:rPr lang="en-US"/>
              <a:t>Domestic quantity demanded       </a:t>
            </a:r>
          </a:p>
          <a:p>
            <a:pPr marL="0" indent="0">
              <a:buNone/>
            </a:pPr>
            <a:r>
              <a:rPr lang="en-US"/>
              <a:t>=12,000-200Pt</a:t>
            </a:r>
          </a:p>
          <a:p>
            <a:pPr marL="0" indent="0">
              <a:buNone/>
            </a:pPr>
            <a:r>
              <a:rPr lang="en-US"/>
              <a:t>=12,000-200*19</a:t>
            </a:r>
          </a:p>
          <a:p>
            <a:pPr marL="0" indent="0">
              <a:buNone/>
            </a:pPr>
            <a:r>
              <a:rPr lang="en-US"/>
              <a:t>=8,200</a:t>
            </a:r>
          </a:p>
          <a:p>
            <a:pPr marL="0" indent="0">
              <a:buNone/>
            </a:pPr>
            <a:r>
              <a:rPr lang="en-US"/>
              <a:t>[falls by (8,400-8,200)=200 units]</a:t>
            </a:r>
          </a:p>
        </p:txBody>
      </p:sp>
      <p:sp>
        <p:nvSpPr>
          <p:cNvPr id="5" name="Title 1">
            <a:extLst>
              <a:ext uri="{FF2B5EF4-FFF2-40B4-BE49-F238E27FC236}">
                <a16:creationId xmlns:a16="http://schemas.microsoft.com/office/drawing/2014/main" id="{78EFAF01-7927-44A7-25A6-80B59F4A0CBD}"/>
              </a:ext>
            </a:extLst>
          </p:cNvPr>
          <p:cNvSpPr txBox="1">
            <a:spLocks/>
          </p:cNvSpPr>
          <p:nvPr/>
        </p:nvSpPr>
        <p:spPr>
          <a:xfrm>
            <a:off x="677334" y="647700"/>
            <a:ext cx="9176449" cy="153240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a:solidFill>
                  <a:schemeClr val="tx1"/>
                </a:solidFill>
              </a:rPr>
              <a:t>(c) The government imposes a tariff of 1 unit per car. Find the effects on domestic quantities demanded and supplied and on the quantity of imports or exports. Also find the revenue raised by the tariff. Who will favor the imposition of the tariff, and who will oppose it?</a:t>
            </a:r>
          </a:p>
          <a:p>
            <a:endParaRPr lang="en-US" sz="2400">
              <a:solidFill>
                <a:schemeClr val="tx1"/>
              </a:solidFill>
            </a:endParaRPr>
          </a:p>
        </p:txBody>
      </p:sp>
      <p:sp>
        <p:nvSpPr>
          <p:cNvPr id="16" name="Content Placeholder 2">
            <a:extLst>
              <a:ext uri="{FF2B5EF4-FFF2-40B4-BE49-F238E27FC236}">
                <a16:creationId xmlns:a16="http://schemas.microsoft.com/office/drawing/2014/main" id="{FBE7CF85-AD5E-DE32-B127-DD254F36B877}"/>
              </a:ext>
            </a:extLst>
          </p:cNvPr>
          <p:cNvSpPr txBox="1">
            <a:spLocks/>
          </p:cNvSpPr>
          <p:nvPr/>
        </p:nvSpPr>
        <p:spPr>
          <a:xfrm>
            <a:off x="4654979" y="3043136"/>
            <a:ext cx="4274323" cy="254128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None/>
            </a:pPr>
            <a:r>
              <a:rPr lang="en-US"/>
              <a:t>Domestic quantity supplied </a:t>
            </a:r>
          </a:p>
          <a:p>
            <a:pPr marL="0" indent="0">
              <a:buNone/>
            </a:pPr>
            <a:r>
              <a:rPr lang="en-US"/>
              <a:t>=7,000+50Pt</a:t>
            </a:r>
          </a:p>
          <a:p>
            <a:pPr>
              <a:buNone/>
            </a:pPr>
            <a:r>
              <a:rPr lang="en-US"/>
              <a:t>=7,000+50*19</a:t>
            </a:r>
          </a:p>
          <a:p>
            <a:pPr marL="0" indent="0">
              <a:buNone/>
            </a:pPr>
            <a:r>
              <a:rPr lang="en-US"/>
              <a:t>=7,950</a:t>
            </a:r>
          </a:p>
          <a:p>
            <a:pPr marL="0" indent="0">
              <a:buNone/>
            </a:pPr>
            <a:r>
              <a:rPr lang="en-US"/>
              <a:t>[increases by (7,950-7,900)=50 units]</a:t>
            </a:r>
          </a:p>
          <a:p>
            <a:pPr marL="0" indent="0">
              <a:buNone/>
            </a:pPr>
            <a:endParaRPr lang="en-US"/>
          </a:p>
        </p:txBody>
      </p:sp>
    </p:spTree>
    <p:extLst>
      <p:ext uri="{BB962C8B-B14F-4D97-AF65-F5344CB8AC3E}">
        <p14:creationId xmlns:p14="http://schemas.microsoft.com/office/powerpoint/2010/main" val="1901691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A5763-5D31-0183-7185-9B6FA1F3BC5B}"/>
              </a:ext>
            </a:extLst>
          </p:cNvPr>
          <p:cNvSpPr>
            <a:spLocks noGrp="1"/>
          </p:cNvSpPr>
          <p:nvPr>
            <p:ph idx="1"/>
          </p:nvPr>
        </p:nvSpPr>
        <p:spPr>
          <a:xfrm>
            <a:off x="764413" y="2395834"/>
            <a:ext cx="4660881" cy="4457394"/>
          </a:xfrm>
        </p:spPr>
        <p:txBody>
          <a:bodyPr vert="horz" lIns="91440" tIns="45720" rIns="91440" bIns="45720" rtlCol="0" anchor="t">
            <a:normAutofit/>
          </a:bodyPr>
          <a:lstStyle/>
          <a:p>
            <a:pPr marL="0" indent="0">
              <a:buNone/>
            </a:pPr>
            <a:r>
              <a:rPr lang="en-US"/>
              <a:t>Therefore, the new quantity of imports</a:t>
            </a:r>
          </a:p>
          <a:p>
            <a:pPr marL="0" indent="0">
              <a:buNone/>
            </a:pPr>
            <a:r>
              <a:rPr lang="en-US"/>
              <a:t>=8,200-7,950</a:t>
            </a:r>
          </a:p>
          <a:p>
            <a:pPr marL="0" indent="0">
              <a:buNone/>
            </a:pPr>
            <a:r>
              <a:rPr lang="en-US"/>
              <a:t>=250</a:t>
            </a:r>
          </a:p>
          <a:p>
            <a:pPr marL="0" indent="0">
              <a:buNone/>
            </a:pPr>
            <a:r>
              <a:rPr lang="en-US"/>
              <a:t>(falls by (500-250)=250 units)</a:t>
            </a:r>
          </a:p>
          <a:p>
            <a:pPr marL="0" indent="0">
              <a:buNone/>
            </a:pPr>
            <a:endParaRPr lang="en-US"/>
          </a:p>
          <a:p>
            <a:pPr marL="0" indent="0">
              <a:buNone/>
            </a:pPr>
            <a:r>
              <a:rPr lang="en-US"/>
              <a:t>The revenue raised by tariff</a:t>
            </a:r>
          </a:p>
          <a:p>
            <a:pPr marL="0" indent="0">
              <a:buNone/>
            </a:pPr>
            <a:r>
              <a:rPr lang="en-US"/>
              <a:t>=(new quantity of imports)*(tariff per car)</a:t>
            </a:r>
          </a:p>
          <a:p>
            <a:pPr marL="0" indent="0">
              <a:buNone/>
            </a:pPr>
            <a:r>
              <a:rPr lang="en-US"/>
              <a:t>=250*1</a:t>
            </a:r>
          </a:p>
          <a:p>
            <a:pPr marL="0" indent="0">
              <a:buNone/>
            </a:pPr>
            <a:r>
              <a:rPr lang="en-US"/>
              <a:t>=250</a:t>
            </a:r>
          </a:p>
          <a:p>
            <a:pPr marL="0" indent="0">
              <a:buNone/>
            </a:pPr>
            <a:endParaRPr lang="en-US" sz="1700"/>
          </a:p>
        </p:txBody>
      </p:sp>
      <p:sp>
        <p:nvSpPr>
          <p:cNvPr id="5" name="Title 1">
            <a:extLst>
              <a:ext uri="{FF2B5EF4-FFF2-40B4-BE49-F238E27FC236}">
                <a16:creationId xmlns:a16="http://schemas.microsoft.com/office/drawing/2014/main" id="{78EFAF01-7927-44A7-25A6-80B59F4A0CBD}"/>
              </a:ext>
            </a:extLst>
          </p:cNvPr>
          <p:cNvSpPr txBox="1">
            <a:spLocks/>
          </p:cNvSpPr>
          <p:nvPr/>
        </p:nvSpPr>
        <p:spPr>
          <a:xfrm>
            <a:off x="677334" y="647700"/>
            <a:ext cx="9176449" cy="153240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a:solidFill>
                  <a:schemeClr val="tx1"/>
                </a:solidFill>
              </a:rPr>
              <a:t>(c) The government imposes a tariff of 1 unit per car. Find the effects on domestic quantities demanded and supplied and on the quantity of imports or exports. Also find the revenue raised by the tariff. Who will favor the imposition of the tariff, and who will oppose it?</a:t>
            </a:r>
          </a:p>
          <a:p>
            <a:endParaRPr lang="en-US" sz="2400">
              <a:solidFill>
                <a:schemeClr val="tx1"/>
              </a:solidFill>
            </a:endParaRPr>
          </a:p>
        </p:txBody>
      </p:sp>
      <p:sp>
        <p:nvSpPr>
          <p:cNvPr id="7" name="Content Placeholder 2">
            <a:extLst>
              <a:ext uri="{FF2B5EF4-FFF2-40B4-BE49-F238E27FC236}">
                <a16:creationId xmlns:a16="http://schemas.microsoft.com/office/drawing/2014/main" id="{C6880BDC-E52F-6D1B-5681-E345ABDEDEAD}"/>
              </a:ext>
            </a:extLst>
          </p:cNvPr>
          <p:cNvSpPr txBox="1">
            <a:spLocks/>
          </p:cNvSpPr>
          <p:nvPr/>
        </p:nvSpPr>
        <p:spPr>
          <a:xfrm>
            <a:off x="5264579" y="2395436"/>
            <a:ext cx="5188723" cy="445898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t>Domestic producers of automobiles will favor the imposition of the tariff because they can sell more automobiles and receive a higher price for them.</a:t>
            </a:r>
          </a:p>
          <a:p>
            <a:pPr marL="0" indent="0">
              <a:buNone/>
            </a:pPr>
            <a:r>
              <a:rPr lang="en-US"/>
              <a:t>The government will also favor the imposition of the tariff because it can raise revenue for the government.</a:t>
            </a:r>
          </a:p>
          <a:p>
            <a:pPr marL="0" indent="0">
              <a:buNone/>
            </a:pPr>
            <a:r>
              <a:rPr lang="en-US"/>
              <a:t>Domestic consumers of automobiles will oppose it because they will have to pay a higher price for each unit of automobiles they buy.</a:t>
            </a:r>
          </a:p>
        </p:txBody>
      </p:sp>
    </p:spTree>
    <p:extLst>
      <p:ext uri="{BB962C8B-B14F-4D97-AF65-F5344CB8AC3E}">
        <p14:creationId xmlns:p14="http://schemas.microsoft.com/office/powerpoint/2010/main" val="3523882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A5763-5D31-0183-7185-9B6FA1F3BC5B}"/>
              </a:ext>
            </a:extLst>
          </p:cNvPr>
          <p:cNvSpPr>
            <a:spLocks noGrp="1"/>
          </p:cNvSpPr>
          <p:nvPr>
            <p:ph idx="1"/>
          </p:nvPr>
        </p:nvSpPr>
        <p:spPr>
          <a:xfrm>
            <a:off x="764413" y="1608434"/>
            <a:ext cx="4743431" cy="5244794"/>
          </a:xfrm>
        </p:spPr>
        <p:txBody>
          <a:bodyPr vert="horz" lIns="91440" tIns="45720" rIns="91440" bIns="45720" rtlCol="0" anchor="t">
            <a:normAutofit/>
          </a:bodyPr>
          <a:lstStyle/>
          <a:p>
            <a:pPr marL="0" indent="0">
              <a:buNone/>
            </a:pPr>
            <a:r>
              <a:rPr lang="en-US"/>
              <a:t>Let the imposed quota be x:</a:t>
            </a:r>
          </a:p>
          <a:p>
            <a:pPr marL="0" indent="0">
              <a:buNone/>
            </a:pPr>
            <a:r>
              <a:rPr lang="en-US"/>
              <a:t>Total supply of automobiles in the economy</a:t>
            </a:r>
          </a:p>
          <a:p>
            <a:pPr marL="0" indent="0">
              <a:buNone/>
            </a:pPr>
            <a:r>
              <a:rPr lang="en-US"/>
              <a:t>=(Domestic supply) + quota</a:t>
            </a:r>
          </a:p>
          <a:p>
            <a:pPr marL="0" indent="0">
              <a:buNone/>
            </a:pPr>
            <a:r>
              <a:rPr lang="en-US"/>
              <a:t>=(7,000+50P)+x</a:t>
            </a:r>
          </a:p>
          <a:p>
            <a:pPr marL="0" indent="0">
              <a:buNone/>
            </a:pPr>
            <a:endParaRPr lang="en-US"/>
          </a:p>
          <a:p>
            <a:pPr marL="0" indent="0">
              <a:buNone/>
            </a:pPr>
            <a:r>
              <a:rPr lang="en-US"/>
              <a:t>Since we want to obtain the same results with part (c), we set price=Pt (price with tariff)=19 and equate total supply to total demand, which is still the domestic demand:</a:t>
            </a:r>
          </a:p>
          <a:p>
            <a:pPr marL="0" indent="0">
              <a:buNone/>
            </a:pPr>
            <a:r>
              <a:rPr lang="en-US"/>
              <a:t>(7,000+50Pt)+x=12,000-200Pt</a:t>
            </a:r>
          </a:p>
          <a:p>
            <a:pPr marL="0" indent="0">
              <a:buNone/>
            </a:pPr>
            <a:r>
              <a:rPr lang="en-US"/>
              <a:t>(7,000+50*19)+x=12,000-200*19</a:t>
            </a:r>
          </a:p>
          <a:p>
            <a:pPr marL="0" indent="0">
              <a:buNone/>
            </a:pPr>
            <a:r>
              <a:rPr lang="en-US"/>
              <a:t>x=250</a:t>
            </a:r>
          </a:p>
          <a:p>
            <a:pPr marL="0" indent="0">
              <a:buNone/>
            </a:pPr>
            <a:endParaRPr lang="en-US"/>
          </a:p>
          <a:p>
            <a:pPr marL="0" indent="0">
              <a:buNone/>
            </a:pPr>
            <a:endParaRPr lang="en-US"/>
          </a:p>
          <a:p>
            <a:pPr marL="0" indent="0">
              <a:buNone/>
            </a:pPr>
            <a:endParaRPr lang="en-US" sz="1700"/>
          </a:p>
        </p:txBody>
      </p:sp>
      <p:sp>
        <p:nvSpPr>
          <p:cNvPr id="5" name="Title 1">
            <a:extLst>
              <a:ext uri="{FF2B5EF4-FFF2-40B4-BE49-F238E27FC236}">
                <a16:creationId xmlns:a16="http://schemas.microsoft.com/office/drawing/2014/main" id="{78EFAF01-7927-44A7-25A6-80B59F4A0CBD}"/>
              </a:ext>
            </a:extLst>
          </p:cNvPr>
          <p:cNvSpPr txBox="1">
            <a:spLocks/>
          </p:cNvSpPr>
          <p:nvPr/>
        </p:nvSpPr>
        <p:spPr>
          <a:xfrm>
            <a:off x="677334" y="647700"/>
            <a:ext cx="8579549" cy="89740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a:solidFill>
                  <a:schemeClr val="tx1"/>
                </a:solidFill>
              </a:rPr>
              <a:t>(d) Can the government obtain the same results as you found in part (c) by imposing a quota on automobile imports? Explain.</a:t>
            </a:r>
            <a:endParaRPr lang="en-US">
              <a:solidFill>
                <a:schemeClr val="tx1"/>
              </a:solidFill>
            </a:endParaRPr>
          </a:p>
          <a:p>
            <a:endParaRPr lang="en-US" sz="2400">
              <a:solidFill>
                <a:schemeClr val="tx1"/>
              </a:solidFill>
            </a:endParaRPr>
          </a:p>
        </p:txBody>
      </p:sp>
      <p:sp>
        <p:nvSpPr>
          <p:cNvPr id="7" name="Content Placeholder 2">
            <a:extLst>
              <a:ext uri="{FF2B5EF4-FFF2-40B4-BE49-F238E27FC236}">
                <a16:creationId xmlns:a16="http://schemas.microsoft.com/office/drawing/2014/main" id="{C6880BDC-E52F-6D1B-5681-E345ABDEDEAD}"/>
              </a:ext>
            </a:extLst>
          </p:cNvPr>
          <p:cNvSpPr txBox="1">
            <a:spLocks/>
          </p:cNvSpPr>
          <p:nvPr/>
        </p:nvSpPr>
        <p:spPr>
          <a:xfrm>
            <a:off x="5442379" y="1608036"/>
            <a:ext cx="4998223" cy="524638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t>Check for domestic quantities demanded (</a:t>
            </a:r>
            <a:r>
              <a:rPr lang="en-US" err="1"/>
              <a:t>Qd</a:t>
            </a:r>
            <a:r>
              <a:rPr lang="en-US"/>
              <a:t>) and supplied (Qs), quantity of imports (</a:t>
            </a:r>
            <a:r>
              <a:rPr lang="en-US" err="1"/>
              <a:t>Qm</a:t>
            </a:r>
            <a:r>
              <a:rPr lang="en-US"/>
              <a:t>):</a:t>
            </a:r>
          </a:p>
          <a:p>
            <a:pPr marL="0" indent="0">
              <a:buNone/>
            </a:pPr>
            <a:r>
              <a:rPr lang="en-US" err="1"/>
              <a:t>Qd</a:t>
            </a:r>
            <a:r>
              <a:rPr lang="en-US"/>
              <a:t>=12,000-200*19=8,200</a:t>
            </a:r>
          </a:p>
          <a:p>
            <a:pPr marL="0" indent="0">
              <a:buNone/>
            </a:pPr>
            <a:r>
              <a:rPr lang="en-US"/>
              <a:t>Qs=7,000+50*19=7,950</a:t>
            </a:r>
          </a:p>
          <a:p>
            <a:pPr marL="0" indent="0">
              <a:buNone/>
            </a:pPr>
            <a:r>
              <a:rPr lang="en-US" err="1"/>
              <a:t>Qm</a:t>
            </a:r>
            <a:r>
              <a:rPr lang="en-US"/>
              <a:t>=(imports without quota-x)=500-250=250</a:t>
            </a:r>
          </a:p>
          <a:p>
            <a:pPr marL="0" indent="0">
              <a:buNone/>
            </a:pPr>
            <a:r>
              <a:rPr lang="en-US"/>
              <a:t>Therefore, the government can obtain the same results as in part (c) by imposing a quota on automobile imports of 250 units except that the government cannot directly collect revenue from imposing a quota as it does from imposing a tariff.</a:t>
            </a:r>
          </a:p>
          <a:p>
            <a:pPr marL="0" indent="0">
              <a:buNone/>
            </a:pPr>
            <a:r>
              <a:rPr lang="en-US"/>
              <a:t>In this case, the revenue, which equals to (Pt-Pw)*</a:t>
            </a:r>
            <a:r>
              <a:rPr lang="en-US" err="1"/>
              <a:t>Qm</a:t>
            </a:r>
            <a:r>
              <a:rPr lang="en-US"/>
              <a:t>=(19-18)*250=250, goes to the holders of import licenses, who can buy automobiles in the world market at Pw=18 and sell them in the domestic market at Pt=19.</a:t>
            </a:r>
          </a:p>
        </p:txBody>
      </p:sp>
    </p:spTree>
    <p:extLst>
      <p:ext uri="{BB962C8B-B14F-4D97-AF65-F5344CB8AC3E}">
        <p14:creationId xmlns:p14="http://schemas.microsoft.com/office/powerpoint/2010/main" val="3571611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5B5B-11A1-81BD-8C39-1B27A9EF4B21}"/>
              </a:ext>
            </a:extLst>
          </p:cNvPr>
          <p:cNvSpPr>
            <a:spLocks noGrp="1"/>
          </p:cNvSpPr>
          <p:nvPr>
            <p:ph type="ctrTitle"/>
          </p:nvPr>
        </p:nvSpPr>
        <p:spPr/>
        <p:txBody>
          <a:bodyPr/>
          <a:lstStyle/>
          <a:p>
            <a:r>
              <a:rPr lang="en-US" sz="6000"/>
              <a:t>Thank </a:t>
            </a:r>
            <a:r>
              <a:rPr lang="en-US" sz="7200"/>
              <a:t>you</a:t>
            </a:r>
            <a:r>
              <a:rPr lang="en-US" sz="6000"/>
              <a:t>!</a:t>
            </a:r>
          </a:p>
        </p:txBody>
      </p:sp>
      <p:sp>
        <p:nvSpPr>
          <p:cNvPr id="3" name="Subtitle 2">
            <a:extLst>
              <a:ext uri="{FF2B5EF4-FFF2-40B4-BE49-F238E27FC236}">
                <a16:creationId xmlns:a16="http://schemas.microsoft.com/office/drawing/2014/main" id="{976392F3-C1BE-12CF-F9A6-C2BF6BDCB323}"/>
              </a:ext>
            </a:extLst>
          </p:cNvPr>
          <p:cNvSpPr>
            <a:spLocks noGrp="1"/>
          </p:cNvSpPr>
          <p:nvPr>
            <p:ph type="subTitle" idx="1"/>
          </p:nvPr>
        </p:nvSpPr>
        <p:spPr/>
        <p:txBody>
          <a:bodyPr>
            <a:normAutofit/>
          </a:bodyPr>
          <a:lstStyle/>
          <a:p>
            <a:r>
              <a:rPr lang="en-US" sz="2400"/>
              <a:t>---Presented by Group 10</a:t>
            </a:r>
            <a:endParaRPr lang="en-US"/>
          </a:p>
          <a:p>
            <a:r>
              <a:rPr lang="en-US" sz="2400"/>
              <a:t>07/11/2023 </a:t>
            </a:r>
            <a:endParaRPr lang="en-US"/>
          </a:p>
        </p:txBody>
      </p:sp>
    </p:spTree>
    <p:extLst>
      <p:ext uri="{BB962C8B-B14F-4D97-AF65-F5344CB8AC3E}">
        <p14:creationId xmlns:p14="http://schemas.microsoft.com/office/powerpoint/2010/main" val="355958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1C418C-9885-EDB5-C3F9-60BCC9A690C5}"/>
              </a:ext>
            </a:extLst>
          </p:cNvPr>
          <p:cNvSpPr txBox="1">
            <a:spLocks/>
          </p:cNvSpPr>
          <p:nvPr/>
        </p:nvSpPr>
        <p:spPr>
          <a:xfrm>
            <a:off x="359087" y="392206"/>
            <a:ext cx="8596668"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solidFill>
                  <a:schemeClr val="tx1"/>
                </a:solidFill>
                <a:ea typeface="+mj-lt"/>
                <a:cs typeface="+mj-lt"/>
              </a:rPr>
              <a:t>(b) </a:t>
            </a:r>
            <a:endParaRPr lang="en-US">
              <a:solidFill>
                <a:schemeClr val="tx1"/>
              </a:solidFill>
            </a:endParaRPr>
          </a:p>
          <a:p>
            <a:r>
              <a:rPr lang="en-US" sz="2400">
                <a:solidFill>
                  <a:schemeClr val="tx1"/>
                </a:solidFill>
                <a:ea typeface="+mj-lt"/>
                <a:cs typeface="+mj-lt"/>
              </a:rPr>
              <a:t>Find the maximum number of each type of fruit that can be picked annually in this economy, assuming that none of the other type of fruit is picked. What is the most of each type that can be picked if each worker fully specializes according to his or her comparative advantage?</a:t>
            </a:r>
            <a:endParaRPr lang="en-US">
              <a:solidFill>
                <a:schemeClr val="tx1"/>
              </a:solidFill>
            </a:endParaRPr>
          </a:p>
        </p:txBody>
      </p:sp>
      <p:sp>
        <p:nvSpPr>
          <p:cNvPr id="6" name="TextBox 5">
            <a:extLst>
              <a:ext uri="{FF2B5EF4-FFF2-40B4-BE49-F238E27FC236}">
                <a16:creationId xmlns:a16="http://schemas.microsoft.com/office/drawing/2014/main" id="{B0998B56-47E1-F458-5EC1-0827EBCB12E2}"/>
              </a:ext>
            </a:extLst>
          </p:cNvPr>
          <p:cNvSpPr txBox="1"/>
          <p:nvPr/>
        </p:nvSpPr>
        <p:spPr>
          <a:xfrm>
            <a:off x="488576" y="2897842"/>
            <a:ext cx="1011667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err="1"/>
              <a:t>Maximising</a:t>
            </a:r>
            <a:r>
              <a:rPr lang="en-US"/>
              <a:t> the unit of each fruit picked per year</a:t>
            </a:r>
          </a:p>
          <a:p>
            <a:r>
              <a:rPr lang="en-US"/>
              <a:t>(no. A Bella can pick/day + no. A Edward can pick/day) x no. of days worked per year</a:t>
            </a:r>
          </a:p>
          <a:p>
            <a:r>
              <a:rPr lang="en-US"/>
              <a:t>    Apples: (100+50) x 200 = 30,000 apples annually </a:t>
            </a:r>
          </a:p>
          <a:p>
            <a:r>
              <a:rPr lang="en-US"/>
              <a:t>    Bananas: (25+50) x 200 = 15,000 bananas annually </a:t>
            </a:r>
          </a:p>
        </p:txBody>
      </p:sp>
      <p:sp>
        <p:nvSpPr>
          <p:cNvPr id="7" name="TextBox 6">
            <a:extLst>
              <a:ext uri="{FF2B5EF4-FFF2-40B4-BE49-F238E27FC236}">
                <a16:creationId xmlns:a16="http://schemas.microsoft.com/office/drawing/2014/main" id="{EAD279EE-B8F1-EB80-1264-800C521A0B93}"/>
              </a:ext>
            </a:extLst>
          </p:cNvPr>
          <p:cNvSpPr txBox="1"/>
          <p:nvPr/>
        </p:nvSpPr>
        <p:spPr>
          <a:xfrm>
            <a:off x="488576" y="4500282"/>
            <a:ext cx="1011667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 Maximum production according to comparative advantage </a:t>
            </a:r>
          </a:p>
          <a:p>
            <a:r>
              <a:rPr lang="en-US"/>
              <a:t>    Bella </a:t>
            </a:r>
            <a:r>
              <a:rPr lang="en-US" err="1"/>
              <a:t>specialises</a:t>
            </a:r>
            <a:r>
              <a:rPr lang="en-US"/>
              <a:t> in picking apples: </a:t>
            </a:r>
          </a:p>
          <a:p>
            <a:r>
              <a:rPr lang="en-US"/>
              <a:t>100 apples x 200 days = 20,000 apples annually </a:t>
            </a:r>
          </a:p>
          <a:p>
            <a:r>
              <a:rPr lang="en-US">
                <a:solidFill>
                  <a:srgbClr val="000000"/>
                </a:solidFill>
                <a:ea typeface="+mn-lt"/>
                <a:cs typeface="+mn-lt"/>
              </a:rPr>
              <a:t>    Edward </a:t>
            </a:r>
            <a:r>
              <a:rPr lang="en-US" err="1">
                <a:solidFill>
                  <a:srgbClr val="000000"/>
                </a:solidFill>
                <a:ea typeface="+mn-lt"/>
                <a:cs typeface="+mn-lt"/>
              </a:rPr>
              <a:t>specialises</a:t>
            </a:r>
            <a:r>
              <a:rPr lang="en-US">
                <a:solidFill>
                  <a:srgbClr val="000000"/>
                </a:solidFill>
                <a:ea typeface="+mn-lt"/>
                <a:cs typeface="+mn-lt"/>
              </a:rPr>
              <a:t> in picking bananas:</a:t>
            </a:r>
          </a:p>
          <a:p>
            <a:r>
              <a:rPr lang="en-US">
                <a:solidFill>
                  <a:srgbClr val="000000"/>
                </a:solidFill>
                <a:ea typeface="+mn-lt"/>
                <a:cs typeface="+mn-lt"/>
              </a:rPr>
              <a:t>50 bananas x 200 days = </a:t>
            </a:r>
            <a:r>
              <a:rPr lang="en-US"/>
              <a:t>10,000 bananas annually </a:t>
            </a:r>
          </a:p>
        </p:txBody>
      </p:sp>
    </p:spTree>
    <p:extLst>
      <p:ext uri="{BB962C8B-B14F-4D97-AF65-F5344CB8AC3E}">
        <p14:creationId xmlns:p14="http://schemas.microsoft.com/office/powerpoint/2010/main" val="48851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F283BAB-3D34-31DD-F5DC-5D11C6EAAD8C}"/>
              </a:ext>
            </a:extLst>
          </p:cNvPr>
          <p:cNvSpPr txBox="1">
            <a:spLocks/>
          </p:cNvSpPr>
          <p:nvPr/>
        </p:nvSpPr>
        <p:spPr>
          <a:xfrm>
            <a:off x="359087" y="392206"/>
            <a:ext cx="8596668"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solidFill>
                  <a:schemeClr val="tx1"/>
                </a:solidFill>
                <a:ea typeface="+mj-lt"/>
                <a:cs typeface="+mj-lt"/>
              </a:rPr>
              <a:t>C) Draw the PPC for annual production in this economy. Show numerical values for the vertical intercept, the horizontal intercept, and the slopes of each segment of the PPC.</a:t>
            </a:r>
            <a:endParaRPr lang="en-US">
              <a:solidFill>
                <a:schemeClr val="tx1"/>
              </a:solidFill>
            </a:endParaRPr>
          </a:p>
        </p:txBody>
      </p:sp>
      <p:pic>
        <p:nvPicPr>
          <p:cNvPr id="6" name="Picture 5" descr="A graph of a slope&#10;&#10;Description automatically generated">
            <a:extLst>
              <a:ext uri="{FF2B5EF4-FFF2-40B4-BE49-F238E27FC236}">
                <a16:creationId xmlns:a16="http://schemas.microsoft.com/office/drawing/2014/main" id="{64BD968F-D6B4-110F-474E-461562BB2BDD}"/>
              </a:ext>
            </a:extLst>
          </p:cNvPr>
          <p:cNvPicPr>
            <a:picLocks noChangeAspect="1"/>
          </p:cNvPicPr>
          <p:nvPr/>
        </p:nvPicPr>
        <p:blipFill>
          <a:blip r:embed="rId2"/>
          <a:stretch>
            <a:fillRect/>
          </a:stretch>
        </p:blipFill>
        <p:spPr>
          <a:xfrm>
            <a:off x="354106" y="2081377"/>
            <a:ext cx="5544670" cy="4051157"/>
          </a:xfrm>
          <a:prstGeom prst="rect">
            <a:avLst/>
          </a:prstGeom>
        </p:spPr>
      </p:pic>
      <p:sp>
        <p:nvSpPr>
          <p:cNvPr id="8" name="TextBox 7">
            <a:extLst>
              <a:ext uri="{FF2B5EF4-FFF2-40B4-BE49-F238E27FC236}">
                <a16:creationId xmlns:a16="http://schemas.microsoft.com/office/drawing/2014/main" id="{42BAA1A5-995C-4099-29D6-BBEA73B26D87}"/>
              </a:ext>
            </a:extLst>
          </p:cNvPr>
          <p:cNvSpPr txBox="1"/>
          <p:nvPr/>
        </p:nvSpPr>
        <p:spPr>
          <a:xfrm>
            <a:off x="5945841" y="1799665"/>
            <a:ext cx="460337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intercepts show the maximum amounts of each type of fruit that can be picked.</a:t>
            </a:r>
            <a:endParaRPr lang="en-US"/>
          </a:p>
          <a:p>
            <a:endParaRPr lang="en-US">
              <a:ea typeface="+mn-lt"/>
              <a:cs typeface="+mn-lt"/>
            </a:endParaRPr>
          </a:p>
          <a:p>
            <a:r>
              <a:rPr lang="en-US">
                <a:ea typeface="+mn-lt"/>
                <a:cs typeface="+mn-lt"/>
              </a:rPr>
              <a:t>Purple section: slope of AB = -¼, is Bella's opportunity cost of picking an additional apple in terms of bananas. </a:t>
            </a:r>
            <a:endParaRPr lang="en-US"/>
          </a:p>
          <a:p>
            <a:endParaRPr lang="en-US">
              <a:ea typeface="+mn-lt"/>
              <a:cs typeface="+mn-lt"/>
            </a:endParaRPr>
          </a:p>
          <a:p>
            <a:r>
              <a:rPr lang="en-US">
                <a:ea typeface="+mn-lt"/>
                <a:cs typeface="+mn-lt"/>
              </a:rPr>
              <a:t>Yellow section: slope of BC = -1, is</a:t>
            </a:r>
          </a:p>
          <a:p>
            <a:r>
              <a:rPr lang="en-US">
                <a:ea typeface="+mn-lt"/>
                <a:cs typeface="+mn-lt"/>
              </a:rPr>
              <a:t>Edward’s opportunity cost of picking an additional apple in terms of bananas.</a:t>
            </a:r>
          </a:p>
          <a:p>
            <a:endParaRPr lang="en-US">
              <a:ea typeface="+mn-lt"/>
              <a:cs typeface="+mn-lt"/>
            </a:endParaRPr>
          </a:p>
          <a:p>
            <a:r>
              <a:rPr lang="en-US">
                <a:ea typeface="+mn-lt"/>
                <a:cs typeface="+mn-lt"/>
              </a:rPr>
              <a:t>At B, Bella </a:t>
            </a:r>
            <a:r>
              <a:rPr lang="en-US" err="1">
                <a:ea typeface="+mn-lt"/>
                <a:cs typeface="+mn-lt"/>
              </a:rPr>
              <a:t>specialises</a:t>
            </a:r>
            <a:r>
              <a:rPr lang="en-US">
                <a:ea typeface="+mn-lt"/>
                <a:cs typeface="+mn-lt"/>
              </a:rPr>
              <a:t> in picking apples and Edward </a:t>
            </a:r>
            <a:r>
              <a:rPr lang="en-US" err="1">
                <a:ea typeface="+mn-lt"/>
                <a:cs typeface="+mn-lt"/>
              </a:rPr>
              <a:t>specialises</a:t>
            </a:r>
            <a:r>
              <a:rPr lang="en-US">
                <a:ea typeface="+mn-lt"/>
                <a:cs typeface="+mn-lt"/>
              </a:rPr>
              <a:t> in picking bananas.</a:t>
            </a:r>
            <a:endParaRPr lang="en-US"/>
          </a:p>
        </p:txBody>
      </p:sp>
    </p:spTree>
    <p:extLst>
      <p:ext uri="{BB962C8B-B14F-4D97-AF65-F5344CB8AC3E}">
        <p14:creationId xmlns:p14="http://schemas.microsoft.com/office/powerpoint/2010/main" val="171694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97B4-DBE4-525B-4F40-77D4CD7F52A4}"/>
              </a:ext>
            </a:extLst>
          </p:cNvPr>
          <p:cNvSpPr>
            <a:spLocks noGrp="1"/>
          </p:cNvSpPr>
          <p:nvPr>
            <p:ph type="title"/>
          </p:nvPr>
        </p:nvSpPr>
        <p:spPr/>
        <p:txBody>
          <a:bodyPr>
            <a:normAutofit fontScale="90000"/>
          </a:bodyPr>
          <a:lstStyle/>
          <a:p>
            <a:r>
              <a:rPr lang="" altLang="zh-CN"/>
              <a:t>Question</a:t>
            </a:r>
            <a:r>
              <a:rPr lang="zh-CN" altLang=""/>
              <a:t> </a:t>
            </a:r>
            <a:r>
              <a:rPr lang="" altLang="zh-CN"/>
              <a:t>2</a:t>
            </a:r>
            <a:br>
              <a:rPr lang="" altLang="zh-CN"/>
            </a:br>
            <a:r>
              <a:rPr lang="en-US" altLang="zh-CN" sz="2700">
                <a:solidFill>
                  <a:schemeClr val="tx1"/>
                </a:solidFill>
              </a:rPr>
              <a:t>Suppose that Costa Rican worker Carlos can produce either 100 pounds of coffee or 1computer per week, and a second worker, Maria, can produce either 150 pounds of coffee or </a:t>
            </a:r>
            <a:br>
              <a:rPr lang="en-US" altLang="zh-CN" sz="2700">
                <a:solidFill>
                  <a:schemeClr val="tx1"/>
                </a:solidFill>
              </a:rPr>
            </a:br>
            <a:r>
              <a:rPr lang="en-US" altLang="zh-CN" sz="2700">
                <a:solidFill>
                  <a:schemeClr val="tx1"/>
                </a:solidFill>
              </a:rPr>
              <a:t>1 computer per week. Both Carlos and Maria work 50 weeks per year</a:t>
            </a:r>
            <a:r>
              <a:rPr lang="" altLang="zh-CN" sz="2700">
                <a:solidFill>
                  <a:schemeClr val="tx1"/>
                </a:solidFill>
              </a:rPr>
              <a:t>.</a:t>
            </a:r>
            <a:br>
              <a:rPr lang="" altLang="zh-CN" sz="2700">
                <a:solidFill>
                  <a:schemeClr val="tx1"/>
                </a:solidFill>
              </a:rPr>
            </a:br>
            <a:br>
              <a:rPr lang="zh-CN" altLang="" sz="2700">
                <a:solidFill>
                  <a:schemeClr val="tx1"/>
                </a:solidFill>
              </a:rPr>
            </a:br>
            <a:br>
              <a:rPr lang="zh-CN" altLang="" sz="2700">
                <a:solidFill>
                  <a:schemeClr val="tx1"/>
                </a:solidFill>
              </a:rPr>
            </a:br>
            <a:r>
              <a:rPr lang="en-US" altLang="zh-CN" sz="2700">
                <a:solidFill>
                  <a:schemeClr val="tx1"/>
                </a:solidFill>
              </a:rPr>
              <a:t>(a)</a:t>
            </a:r>
            <a:br>
              <a:rPr lang="en-US" altLang="zh-CN" sz="2700">
                <a:solidFill>
                  <a:schemeClr val="tx1"/>
                </a:solidFill>
              </a:rPr>
            </a:br>
            <a:r>
              <a:rPr lang="en-US" altLang="zh-CN" sz="2700">
                <a:solidFill>
                  <a:schemeClr val="tx1"/>
                </a:solidFill>
              </a:rPr>
              <a:t>Find the PPC for Costa Rica. Give numerical values for the graph’s intercepts and slopes. </a:t>
            </a:r>
            <a:br>
              <a:rPr lang="en-US" altLang="zh-CN" sz="2700">
                <a:solidFill>
                  <a:schemeClr val="tx1"/>
                </a:solidFill>
              </a:rPr>
            </a:br>
            <a:r>
              <a:rPr lang="en-US" altLang="zh-CN" sz="2700">
                <a:solidFill>
                  <a:schemeClr val="tx1"/>
                </a:solidFill>
              </a:rPr>
              <a:t>How much of each good is produced if each worker fully specializes according to comparative advantage?</a:t>
            </a:r>
            <a:endParaRPr lang="" sz="2700">
              <a:solidFill>
                <a:schemeClr val="tx1"/>
              </a:solidFill>
            </a:endParaRPr>
          </a:p>
        </p:txBody>
      </p:sp>
    </p:spTree>
    <p:extLst>
      <p:ext uri="{BB962C8B-B14F-4D97-AF65-F5344CB8AC3E}">
        <p14:creationId xmlns:p14="http://schemas.microsoft.com/office/powerpoint/2010/main" val="13894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A60491-EA1C-D701-4F98-100BFB94CE01}"/>
              </a:ext>
            </a:extLst>
          </p:cNvPr>
          <p:cNvSpPr txBox="1"/>
          <p:nvPr/>
        </p:nvSpPr>
        <p:spPr>
          <a:xfrm>
            <a:off x="3055938" y="513526"/>
            <a:ext cx="6111874" cy="2862322"/>
          </a:xfrm>
          <a:prstGeom prst="rect">
            <a:avLst/>
          </a:prstGeom>
          <a:noFill/>
        </p:spPr>
        <p:txBody>
          <a:bodyPr wrap="square">
            <a:spAutoFit/>
          </a:bodyPr>
          <a:lstStyle/>
          <a:p>
            <a:endParaRPr lang=""/>
          </a:p>
        </p:txBody>
      </p:sp>
      <p:pic>
        <p:nvPicPr>
          <p:cNvPr id="2" name="Picture 1">
            <a:extLst>
              <a:ext uri="{FF2B5EF4-FFF2-40B4-BE49-F238E27FC236}">
                <a16:creationId xmlns:a16="http://schemas.microsoft.com/office/drawing/2014/main" id="{54ADB5D1-41B1-622B-F0D7-8B9FD2815751}"/>
              </a:ext>
            </a:extLst>
          </p:cNvPr>
          <p:cNvPicPr>
            <a:picLocks noChangeAspect="1"/>
          </p:cNvPicPr>
          <p:nvPr/>
        </p:nvPicPr>
        <p:blipFill>
          <a:blip r:embed="rId3"/>
          <a:stretch>
            <a:fillRect/>
          </a:stretch>
        </p:blipFill>
        <p:spPr>
          <a:xfrm>
            <a:off x="-1" y="910315"/>
            <a:ext cx="9974649" cy="5947685"/>
          </a:xfrm>
          <a:prstGeom prst="rect">
            <a:avLst/>
          </a:prstGeom>
        </p:spPr>
      </p:pic>
      <p:sp>
        <p:nvSpPr>
          <p:cNvPr id="3" name="TextBox 2">
            <a:extLst>
              <a:ext uri="{FF2B5EF4-FFF2-40B4-BE49-F238E27FC236}">
                <a16:creationId xmlns:a16="http://schemas.microsoft.com/office/drawing/2014/main" id="{21FB7B18-7C8D-1E45-F43B-8B7B619C6391}"/>
              </a:ext>
            </a:extLst>
          </p:cNvPr>
          <p:cNvSpPr txBox="1"/>
          <p:nvPr/>
        </p:nvSpPr>
        <p:spPr>
          <a:xfrm>
            <a:off x="4503352" y="2588687"/>
            <a:ext cx="4290540" cy="646331"/>
          </a:xfrm>
          <a:prstGeom prst="rect">
            <a:avLst/>
          </a:prstGeom>
          <a:noFill/>
        </p:spPr>
        <p:txBody>
          <a:bodyPr wrap="square" rtlCol="0">
            <a:spAutoFit/>
          </a:bodyPr>
          <a:lstStyle/>
          <a:p>
            <a:pPr algn="l"/>
            <a:r>
              <a:rPr lang="" altLang="zh-CN">
                <a:solidFill>
                  <a:schemeClr val="accent5"/>
                </a:solidFill>
              </a:rPr>
              <a:t>(</a:t>
            </a:r>
            <a:r>
              <a:rPr lang="en-US">
                <a:solidFill>
                  <a:schemeClr val="accent5"/>
                </a:solidFill>
              </a:rPr>
              <a:t>If</a:t>
            </a:r>
            <a:r>
              <a:rPr lang="zh-CN" altLang="">
                <a:solidFill>
                  <a:schemeClr val="accent5"/>
                </a:solidFill>
              </a:rPr>
              <a:t> </a:t>
            </a:r>
            <a:r>
              <a:rPr lang="en-US" altLang="zh-CN">
                <a:solidFill>
                  <a:schemeClr val="accent5"/>
                </a:solidFill>
              </a:rPr>
              <a:t>each</a:t>
            </a:r>
            <a:r>
              <a:rPr lang="zh-CN" altLang="">
                <a:solidFill>
                  <a:schemeClr val="accent5"/>
                </a:solidFill>
              </a:rPr>
              <a:t> </a:t>
            </a:r>
            <a:r>
              <a:rPr lang="en-US" altLang="zh-CN">
                <a:solidFill>
                  <a:schemeClr val="accent5"/>
                </a:solidFill>
              </a:rPr>
              <a:t>worker</a:t>
            </a:r>
            <a:r>
              <a:rPr lang="zh-CN" altLang="">
                <a:solidFill>
                  <a:schemeClr val="accent5"/>
                </a:solidFill>
              </a:rPr>
              <a:t> </a:t>
            </a:r>
            <a:r>
              <a:rPr lang="en-US" altLang="zh-CN" err="1">
                <a:solidFill>
                  <a:schemeClr val="accent5"/>
                </a:solidFill>
              </a:rPr>
              <a:t>specialised</a:t>
            </a:r>
            <a:r>
              <a:rPr lang="zh-CN" altLang="">
                <a:solidFill>
                  <a:schemeClr val="accent5"/>
                </a:solidFill>
              </a:rPr>
              <a:t> </a:t>
            </a:r>
            <a:r>
              <a:rPr lang="en-US" altLang="zh-CN">
                <a:solidFill>
                  <a:schemeClr val="accent5"/>
                </a:solidFill>
              </a:rPr>
              <a:t>on</a:t>
            </a:r>
            <a:r>
              <a:rPr lang="zh-CN" altLang="">
                <a:solidFill>
                  <a:schemeClr val="accent5"/>
                </a:solidFill>
              </a:rPr>
              <a:t> </a:t>
            </a:r>
            <a:r>
              <a:rPr lang="en-US" altLang="zh-CN">
                <a:solidFill>
                  <a:schemeClr val="accent5"/>
                </a:solidFill>
              </a:rPr>
              <a:t>their</a:t>
            </a:r>
            <a:r>
              <a:rPr lang="zh-CN" altLang="">
                <a:solidFill>
                  <a:schemeClr val="accent5"/>
                </a:solidFill>
              </a:rPr>
              <a:t> </a:t>
            </a:r>
            <a:r>
              <a:rPr lang="en-US" altLang="zh-CN">
                <a:solidFill>
                  <a:schemeClr val="accent5"/>
                </a:solidFill>
              </a:rPr>
              <a:t>comparative</a:t>
            </a:r>
            <a:r>
              <a:rPr lang="zh-CN" altLang="">
                <a:solidFill>
                  <a:schemeClr val="accent5"/>
                </a:solidFill>
              </a:rPr>
              <a:t> </a:t>
            </a:r>
            <a:r>
              <a:rPr lang="en-US" altLang="zh-CN">
                <a:solidFill>
                  <a:schemeClr val="accent5"/>
                </a:solidFill>
              </a:rPr>
              <a:t>advantage</a:t>
            </a:r>
            <a:r>
              <a:rPr lang="" altLang="zh-CN">
                <a:solidFill>
                  <a:schemeClr val="accent5"/>
                </a:solidFill>
              </a:rPr>
              <a:t>)</a:t>
            </a:r>
            <a:endParaRPr lang="">
              <a:solidFill>
                <a:schemeClr val="accent5"/>
              </a:solidFill>
            </a:endParaRPr>
          </a:p>
        </p:txBody>
      </p:sp>
      <p:sp>
        <p:nvSpPr>
          <p:cNvPr id="4" name="TextBox 3">
            <a:extLst>
              <a:ext uri="{FF2B5EF4-FFF2-40B4-BE49-F238E27FC236}">
                <a16:creationId xmlns:a16="http://schemas.microsoft.com/office/drawing/2014/main" id="{1E529D19-958A-58E4-62B2-C534E0A7DD86}"/>
              </a:ext>
            </a:extLst>
          </p:cNvPr>
          <p:cNvSpPr txBox="1"/>
          <p:nvPr/>
        </p:nvSpPr>
        <p:spPr>
          <a:xfrm>
            <a:off x="1959920" y="263984"/>
            <a:ext cx="5728728" cy="646331"/>
          </a:xfrm>
          <a:prstGeom prst="rect">
            <a:avLst/>
          </a:prstGeom>
          <a:noFill/>
        </p:spPr>
        <p:txBody>
          <a:bodyPr wrap="square" rtlCol="0">
            <a:spAutoFit/>
          </a:bodyPr>
          <a:lstStyle/>
          <a:p>
            <a:pPr algn="l"/>
            <a:r>
              <a:rPr lang="en-US"/>
              <a:t>M</a:t>
            </a:r>
            <a:r>
              <a:rPr lang=""/>
              <a:t>aximum</a:t>
            </a:r>
            <a:r>
              <a:rPr lang="zh-CN" altLang=""/>
              <a:t> </a:t>
            </a:r>
            <a:r>
              <a:rPr lang="" altLang="zh-CN"/>
              <a:t>coffee:</a:t>
            </a:r>
            <a:r>
              <a:rPr lang="zh-CN" altLang=""/>
              <a:t> </a:t>
            </a:r>
            <a:r>
              <a:rPr lang="" altLang="zh-CN"/>
              <a:t>(150+100)</a:t>
            </a:r>
            <a:r>
              <a:rPr lang="zh-CN" altLang=""/>
              <a:t>*</a:t>
            </a:r>
            <a:r>
              <a:rPr lang="" altLang="zh-CN"/>
              <a:t>50=12500</a:t>
            </a:r>
          </a:p>
          <a:p>
            <a:pPr algn="l"/>
            <a:r>
              <a:rPr lang=""/>
              <a:t>Maximum</a:t>
            </a:r>
            <a:r>
              <a:rPr lang="zh-CN" altLang=""/>
              <a:t> </a:t>
            </a:r>
            <a:r>
              <a:rPr lang="" altLang="zh-CN"/>
              <a:t>computer:(1+1)</a:t>
            </a:r>
            <a:r>
              <a:rPr lang="zh-CN" altLang=""/>
              <a:t>*</a:t>
            </a:r>
            <a:r>
              <a:rPr lang="" altLang="zh-CN"/>
              <a:t>50=100</a:t>
            </a:r>
            <a:endParaRPr lang=""/>
          </a:p>
        </p:txBody>
      </p:sp>
    </p:spTree>
    <p:extLst>
      <p:ext uri="{BB962C8B-B14F-4D97-AF65-F5344CB8AC3E}">
        <p14:creationId xmlns:p14="http://schemas.microsoft.com/office/powerpoint/2010/main" val="51133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4493A5-3497-3A9C-B48B-9F025DFE4E69}"/>
              </a:ext>
            </a:extLst>
          </p:cNvPr>
          <p:cNvSpPr txBox="1"/>
          <p:nvPr/>
        </p:nvSpPr>
        <p:spPr>
          <a:xfrm>
            <a:off x="164757" y="144163"/>
            <a:ext cx="9226378" cy="1477328"/>
          </a:xfrm>
          <a:prstGeom prst="rect">
            <a:avLst/>
          </a:prstGeom>
          <a:noFill/>
        </p:spPr>
        <p:txBody>
          <a:bodyPr wrap="square" rtlCol="0">
            <a:spAutoFit/>
          </a:bodyPr>
          <a:lstStyle/>
          <a:p>
            <a:pPr algn="l"/>
            <a:r>
              <a:rPr lang="en-US"/>
              <a:t>(b)</a:t>
            </a:r>
          </a:p>
          <a:p>
            <a:pPr algn="l"/>
            <a:r>
              <a:rPr lang="en-US"/>
              <a:t>World prices are such that 1 computer trades for 125 pounds of coffee on </a:t>
            </a:r>
          </a:p>
          <a:p>
            <a:pPr algn="l"/>
            <a:r>
              <a:rPr lang="en-US"/>
              <a:t>international markets. If Costa Rica is open to trade, show Costa Rica's consumption </a:t>
            </a:r>
          </a:p>
          <a:p>
            <a:pPr algn="l"/>
            <a:r>
              <a:rPr lang="en-US"/>
              <a:t>possibilities graphically. What is the most of each good that Costa Ricans can consume </a:t>
            </a:r>
          </a:p>
          <a:p>
            <a:pPr algn="l"/>
            <a:r>
              <a:rPr lang="en-US"/>
              <a:t>when the economy is open? </a:t>
            </a:r>
            <a:endParaRPr lang=""/>
          </a:p>
        </p:txBody>
      </p:sp>
      <p:sp>
        <p:nvSpPr>
          <p:cNvPr id="3" name="TextBox 2">
            <a:extLst>
              <a:ext uri="{FF2B5EF4-FFF2-40B4-BE49-F238E27FC236}">
                <a16:creationId xmlns:a16="http://schemas.microsoft.com/office/drawing/2014/main" id="{743681A0-3E6A-3AC0-FECD-B4D2C66F62DA}"/>
              </a:ext>
            </a:extLst>
          </p:cNvPr>
          <p:cNvSpPr txBox="1"/>
          <p:nvPr/>
        </p:nvSpPr>
        <p:spPr>
          <a:xfrm>
            <a:off x="6182841" y="2370819"/>
            <a:ext cx="4567537" cy="3139321"/>
          </a:xfrm>
          <a:prstGeom prst="rect">
            <a:avLst/>
          </a:prstGeom>
          <a:noFill/>
        </p:spPr>
        <p:txBody>
          <a:bodyPr wrap="square" lIns="91440" tIns="45720" rIns="91440" bIns="45720" rtlCol="0" anchor="t">
            <a:spAutoFit/>
          </a:bodyPr>
          <a:lstStyle/>
          <a:p>
            <a:pPr algn="l"/>
            <a:r>
              <a:rPr lang="en-US"/>
              <a:t>I</a:t>
            </a:r>
            <a:r>
              <a:rPr lang=""/>
              <a:t>ncrease</a:t>
            </a:r>
            <a:r>
              <a:rPr lang="zh-CN">
                <a:ea typeface="华文新魏"/>
              </a:rPr>
              <a:t> </a:t>
            </a:r>
            <a:r>
              <a:rPr lang="" altLang="zh-CN">
                <a:ea typeface="华文新魏"/>
              </a:rPr>
              <a:t>in</a:t>
            </a:r>
            <a:r>
              <a:rPr lang="zh-CN">
                <a:ea typeface="华文新魏"/>
              </a:rPr>
              <a:t> </a:t>
            </a:r>
            <a:r>
              <a:rPr lang="" altLang="zh-CN">
                <a:ea typeface="华文新魏"/>
              </a:rPr>
              <a:t>computer</a:t>
            </a:r>
            <a:r>
              <a:rPr lang="zh-CN">
                <a:ea typeface="华文新魏"/>
              </a:rPr>
              <a:t> </a:t>
            </a:r>
            <a:r>
              <a:rPr lang="" altLang="zh-CN">
                <a:ea typeface="华文新魏"/>
              </a:rPr>
              <a:t>consumption:7500/125=60</a:t>
            </a:r>
          </a:p>
          <a:p>
            <a:pPr algn="l"/>
            <a:endParaRPr lang=""/>
          </a:p>
          <a:p>
            <a:r>
              <a:rPr lang="en-US"/>
              <a:t>M</a:t>
            </a:r>
            <a:r>
              <a:rPr lang=""/>
              <a:t>ax</a:t>
            </a:r>
            <a:r>
              <a:rPr lang="" altLang="zh-CN">
                <a:ea typeface="华文新魏"/>
              </a:rPr>
              <a:t>.</a:t>
            </a:r>
            <a:r>
              <a:rPr lang="zh-CN">
                <a:ea typeface="华文新魏"/>
              </a:rPr>
              <a:t> </a:t>
            </a:r>
            <a:r>
              <a:rPr lang="" altLang="zh-CN">
                <a:ea typeface="华文新魏"/>
              </a:rPr>
              <a:t>Computer consumption=50+60=110</a:t>
            </a:r>
            <a:endParaRPr lang="">
              <a:ea typeface="华文新魏"/>
            </a:endParaRPr>
          </a:p>
          <a:p>
            <a:pPr algn="l"/>
            <a:endParaRPr lang=""/>
          </a:p>
          <a:p>
            <a:pPr algn="l"/>
            <a:endParaRPr lang=""/>
          </a:p>
          <a:p>
            <a:r>
              <a:rPr lang="en-US"/>
              <a:t>I</a:t>
            </a:r>
            <a:r>
              <a:rPr lang=""/>
              <a:t>ncrease</a:t>
            </a:r>
            <a:r>
              <a:rPr lang="zh-CN">
                <a:ea typeface="华文新魏"/>
              </a:rPr>
              <a:t> </a:t>
            </a:r>
            <a:r>
              <a:rPr lang="" altLang="zh-CN">
                <a:ea typeface="华文新魏"/>
              </a:rPr>
              <a:t>in</a:t>
            </a:r>
            <a:r>
              <a:rPr lang="zh-CN">
                <a:ea typeface="华文新魏"/>
              </a:rPr>
              <a:t> </a:t>
            </a:r>
            <a:r>
              <a:rPr lang="" altLang="zh-CN">
                <a:ea typeface="华文新魏"/>
              </a:rPr>
              <a:t>coffee</a:t>
            </a:r>
            <a:r>
              <a:rPr lang="zh-CN">
                <a:ea typeface="华文新魏"/>
              </a:rPr>
              <a:t> </a:t>
            </a:r>
            <a:r>
              <a:rPr lang="" altLang="zh-CN">
                <a:ea typeface="华文新魏"/>
              </a:rPr>
              <a:t>consumption:50</a:t>
            </a:r>
            <a:r>
              <a:rPr lang="zh-CN">
                <a:ea typeface="华文新魏"/>
              </a:rPr>
              <a:t>*</a:t>
            </a:r>
            <a:r>
              <a:rPr lang="" altLang="zh-CN">
                <a:ea typeface="华文新魏"/>
              </a:rPr>
              <a:t>125=6250</a:t>
            </a:r>
            <a:r>
              <a:rPr lang="zh-CN">
                <a:ea typeface="华文新魏"/>
              </a:rPr>
              <a:t> </a:t>
            </a:r>
          </a:p>
          <a:p>
            <a:pPr algn="l"/>
            <a:endParaRPr lang="zh-CN" altLang=""/>
          </a:p>
          <a:p>
            <a:pPr algn="l"/>
            <a:r>
              <a:rPr lang="" altLang="zh-CN">
                <a:ea typeface="华文新魏"/>
              </a:rPr>
              <a:t>Max.</a:t>
            </a:r>
            <a:r>
              <a:rPr lang="zh-CN">
                <a:ea typeface="华文新魏"/>
              </a:rPr>
              <a:t> </a:t>
            </a:r>
            <a:r>
              <a:rPr lang="" altLang="zh-CN">
                <a:ea typeface="华文新魏"/>
              </a:rPr>
              <a:t>coffee</a:t>
            </a:r>
            <a:r>
              <a:rPr lang="zh-CN">
                <a:ea typeface="华文新魏"/>
              </a:rPr>
              <a:t> </a:t>
            </a:r>
            <a:r>
              <a:rPr lang="" altLang="zh-CN">
                <a:ea typeface="华文新魏"/>
              </a:rPr>
              <a:t>consumption=12500+6250=13750</a:t>
            </a:r>
            <a:endParaRPr lang="">
              <a:ea typeface="华文新魏"/>
            </a:endParaRPr>
          </a:p>
        </p:txBody>
      </p:sp>
      <p:pic>
        <p:nvPicPr>
          <p:cNvPr id="6" name="Picture 5">
            <a:extLst>
              <a:ext uri="{FF2B5EF4-FFF2-40B4-BE49-F238E27FC236}">
                <a16:creationId xmlns:a16="http://schemas.microsoft.com/office/drawing/2014/main" id="{3F72EF7B-6F45-D15A-6405-1C9399ED7BA5}"/>
              </a:ext>
            </a:extLst>
          </p:cNvPr>
          <p:cNvPicPr>
            <a:picLocks noChangeAspect="1"/>
          </p:cNvPicPr>
          <p:nvPr/>
        </p:nvPicPr>
        <p:blipFill>
          <a:blip r:embed="rId3"/>
          <a:stretch>
            <a:fillRect/>
          </a:stretch>
        </p:blipFill>
        <p:spPr>
          <a:xfrm>
            <a:off x="0" y="1834301"/>
            <a:ext cx="5893008" cy="4927591"/>
          </a:xfrm>
          <a:prstGeom prst="rect">
            <a:avLst/>
          </a:prstGeom>
        </p:spPr>
      </p:pic>
    </p:spTree>
    <p:extLst>
      <p:ext uri="{BB962C8B-B14F-4D97-AF65-F5344CB8AC3E}">
        <p14:creationId xmlns:p14="http://schemas.microsoft.com/office/powerpoint/2010/main" val="386350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3BA62D-0B9B-9920-10AD-81DC16727687}"/>
              </a:ext>
            </a:extLst>
          </p:cNvPr>
          <p:cNvSpPr txBox="1"/>
          <p:nvPr/>
        </p:nvSpPr>
        <p:spPr>
          <a:xfrm>
            <a:off x="212811" y="411891"/>
            <a:ext cx="9089081" cy="646331"/>
          </a:xfrm>
          <a:prstGeom prst="rect">
            <a:avLst/>
          </a:prstGeom>
          <a:noFill/>
        </p:spPr>
        <p:txBody>
          <a:bodyPr wrap="square" rtlCol="0">
            <a:spAutoFit/>
          </a:bodyPr>
          <a:lstStyle/>
          <a:p>
            <a:pPr algn="l"/>
            <a:r>
              <a:rPr lang="en-US"/>
              <a:t>(c)</a:t>
            </a:r>
            <a:r>
              <a:rPr lang="zh-CN" altLang=""/>
              <a:t> </a:t>
            </a:r>
            <a:r>
              <a:rPr lang="en-US"/>
              <a:t>Repeat part (b) under the assumption that 1 computer trades for 80 pounds of coffee on world markets.</a:t>
            </a:r>
            <a:endParaRPr lang=""/>
          </a:p>
        </p:txBody>
      </p:sp>
      <p:sp>
        <p:nvSpPr>
          <p:cNvPr id="5" name="TextBox 4">
            <a:extLst>
              <a:ext uri="{FF2B5EF4-FFF2-40B4-BE49-F238E27FC236}">
                <a16:creationId xmlns:a16="http://schemas.microsoft.com/office/drawing/2014/main" id="{3856A67A-0E3B-B886-99CE-92759A41517C}"/>
              </a:ext>
            </a:extLst>
          </p:cNvPr>
          <p:cNvSpPr txBox="1"/>
          <p:nvPr/>
        </p:nvSpPr>
        <p:spPr>
          <a:xfrm>
            <a:off x="7118865" y="1152153"/>
            <a:ext cx="4654378" cy="3693319"/>
          </a:xfrm>
          <a:prstGeom prst="rect">
            <a:avLst/>
          </a:prstGeom>
          <a:noFill/>
        </p:spPr>
        <p:txBody>
          <a:bodyPr wrap="square" rtlCol="0">
            <a:spAutoFit/>
          </a:bodyPr>
          <a:lstStyle/>
          <a:p>
            <a:pPr algn="l"/>
            <a:r>
              <a:rPr lang="en-US" altLang="zh-CN"/>
              <a:t>Since</a:t>
            </a:r>
            <a:r>
              <a:rPr lang="zh-CN" altLang=""/>
              <a:t> </a:t>
            </a:r>
            <a:r>
              <a:rPr lang="en-US" altLang="zh-CN"/>
              <a:t>the</a:t>
            </a:r>
            <a:r>
              <a:rPr lang="zh-CN" altLang=""/>
              <a:t> </a:t>
            </a:r>
            <a:r>
              <a:rPr lang="en-US" altLang="zh-CN"/>
              <a:t>opportunity</a:t>
            </a:r>
            <a:r>
              <a:rPr lang="zh-CN" altLang=""/>
              <a:t> </a:t>
            </a:r>
            <a:r>
              <a:rPr lang="" altLang="zh-CN"/>
              <a:t>cost</a:t>
            </a:r>
            <a:r>
              <a:rPr lang="zh-CN" altLang=""/>
              <a:t> </a:t>
            </a:r>
            <a:r>
              <a:rPr lang="" altLang="zh-CN"/>
              <a:t>of</a:t>
            </a:r>
            <a:r>
              <a:rPr lang="zh-CN" altLang=""/>
              <a:t> </a:t>
            </a:r>
            <a:r>
              <a:rPr lang="" altLang="zh-CN"/>
              <a:t>consuming</a:t>
            </a:r>
            <a:r>
              <a:rPr lang="zh-CN" altLang=""/>
              <a:t> </a:t>
            </a:r>
            <a:r>
              <a:rPr lang="" altLang="zh-CN"/>
              <a:t>1</a:t>
            </a:r>
            <a:r>
              <a:rPr lang="zh-CN" altLang=""/>
              <a:t> </a:t>
            </a:r>
            <a:r>
              <a:rPr lang="" altLang="zh-CN"/>
              <a:t>computer</a:t>
            </a:r>
            <a:r>
              <a:rPr lang="zh-CN" altLang=""/>
              <a:t> </a:t>
            </a:r>
            <a:r>
              <a:rPr lang="" altLang="zh-CN"/>
              <a:t>(80)</a:t>
            </a:r>
            <a:r>
              <a:rPr lang="zh-CN" altLang=""/>
              <a:t> </a:t>
            </a:r>
            <a:r>
              <a:rPr lang="" altLang="zh-CN"/>
              <a:t>is</a:t>
            </a:r>
            <a:r>
              <a:rPr lang="zh-CN" altLang=""/>
              <a:t> </a:t>
            </a:r>
            <a:r>
              <a:rPr lang="" altLang="zh-CN"/>
              <a:t>less</a:t>
            </a:r>
            <a:r>
              <a:rPr lang="zh-CN" altLang=""/>
              <a:t> </a:t>
            </a:r>
            <a:r>
              <a:rPr lang="" altLang="zh-CN"/>
              <a:t>than</a:t>
            </a:r>
            <a:r>
              <a:rPr lang="zh-CN" altLang=""/>
              <a:t> </a:t>
            </a:r>
            <a:r>
              <a:rPr lang="" altLang="zh-CN"/>
              <a:t>both</a:t>
            </a:r>
            <a:r>
              <a:rPr lang="zh-CN" altLang=""/>
              <a:t> </a:t>
            </a:r>
            <a:r>
              <a:rPr lang="" altLang="zh-CN"/>
              <a:t>worker’s</a:t>
            </a:r>
            <a:r>
              <a:rPr lang="zh-CN" altLang=""/>
              <a:t> </a:t>
            </a:r>
            <a:r>
              <a:rPr lang="" altLang="zh-CN"/>
              <a:t>opportunity</a:t>
            </a:r>
            <a:r>
              <a:rPr lang="zh-CN" altLang=""/>
              <a:t> </a:t>
            </a:r>
            <a:r>
              <a:rPr lang="" altLang="zh-CN"/>
              <a:t>cost</a:t>
            </a:r>
            <a:r>
              <a:rPr lang="zh-CN" altLang=""/>
              <a:t> </a:t>
            </a:r>
            <a:r>
              <a:rPr lang="" altLang="zh-CN"/>
              <a:t>of</a:t>
            </a:r>
            <a:r>
              <a:rPr lang="zh-CN" altLang=""/>
              <a:t> </a:t>
            </a:r>
            <a:r>
              <a:rPr lang="" altLang="zh-CN"/>
              <a:t>producing</a:t>
            </a:r>
            <a:r>
              <a:rPr lang="zh-CN" altLang=""/>
              <a:t> </a:t>
            </a:r>
            <a:r>
              <a:rPr lang="" altLang="zh-CN"/>
              <a:t>1</a:t>
            </a:r>
            <a:r>
              <a:rPr lang="zh-CN" altLang=""/>
              <a:t> </a:t>
            </a:r>
            <a:r>
              <a:rPr lang="" altLang="zh-CN"/>
              <a:t>computer(</a:t>
            </a:r>
            <a:r>
              <a:rPr lang="zh-CN" altLang=""/>
              <a:t> </a:t>
            </a:r>
            <a:r>
              <a:rPr lang="" altLang="zh-CN"/>
              <a:t>100</a:t>
            </a:r>
            <a:r>
              <a:rPr lang="zh-CN" altLang=""/>
              <a:t> </a:t>
            </a:r>
            <a:r>
              <a:rPr lang="" altLang="zh-CN"/>
              <a:t>and</a:t>
            </a:r>
            <a:r>
              <a:rPr lang="zh-CN" altLang=""/>
              <a:t> </a:t>
            </a:r>
            <a:r>
              <a:rPr lang="" altLang="zh-CN"/>
              <a:t>150),</a:t>
            </a:r>
          </a:p>
          <a:p>
            <a:pPr algn="l"/>
            <a:r>
              <a:rPr lang="en-US" altLang="zh-CN"/>
              <a:t>T</a:t>
            </a:r>
            <a:r>
              <a:rPr lang="" altLang="zh-CN"/>
              <a:t>hey</a:t>
            </a:r>
            <a:r>
              <a:rPr lang="zh-CN" altLang=""/>
              <a:t> </a:t>
            </a:r>
            <a:r>
              <a:rPr lang="" altLang="zh-CN"/>
              <a:t>should</a:t>
            </a:r>
            <a:r>
              <a:rPr lang="zh-CN" altLang=""/>
              <a:t> </a:t>
            </a:r>
            <a:r>
              <a:rPr lang="" altLang="zh-CN"/>
              <a:t>produce</a:t>
            </a:r>
            <a:r>
              <a:rPr lang="zh-CN" altLang=""/>
              <a:t> </a:t>
            </a:r>
            <a:r>
              <a:rPr lang="" altLang="zh-CN"/>
              <a:t>at</a:t>
            </a:r>
            <a:r>
              <a:rPr lang="zh-CN" altLang=""/>
              <a:t> </a:t>
            </a:r>
            <a:r>
              <a:rPr lang="" altLang="zh-CN"/>
              <a:t>the</a:t>
            </a:r>
            <a:r>
              <a:rPr lang="zh-CN" altLang=""/>
              <a:t> </a:t>
            </a:r>
            <a:r>
              <a:rPr lang="" altLang="zh-CN"/>
              <a:t>maximum</a:t>
            </a:r>
            <a:r>
              <a:rPr lang="zh-CN" altLang=""/>
              <a:t> </a:t>
            </a:r>
            <a:r>
              <a:rPr lang="" altLang="zh-CN"/>
              <a:t>amount</a:t>
            </a:r>
            <a:r>
              <a:rPr lang="zh-CN" altLang=""/>
              <a:t> </a:t>
            </a:r>
            <a:r>
              <a:rPr lang="" altLang="zh-CN"/>
              <a:t>of</a:t>
            </a:r>
            <a:r>
              <a:rPr lang="zh-CN" altLang=""/>
              <a:t> </a:t>
            </a:r>
            <a:r>
              <a:rPr lang="" altLang="zh-CN"/>
              <a:t>coffee</a:t>
            </a:r>
            <a:r>
              <a:rPr lang="zh-CN" altLang=""/>
              <a:t> </a:t>
            </a:r>
            <a:r>
              <a:rPr lang="" altLang="zh-CN"/>
              <a:t>and</a:t>
            </a:r>
            <a:r>
              <a:rPr lang="zh-CN" altLang=""/>
              <a:t> </a:t>
            </a:r>
            <a:r>
              <a:rPr lang="" altLang="zh-CN"/>
              <a:t>use</a:t>
            </a:r>
            <a:r>
              <a:rPr lang="zh-CN" altLang=""/>
              <a:t> </a:t>
            </a:r>
            <a:r>
              <a:rPr lang="" altLang="zh-CN"/>
              <a:t>coffee</a:t>
            </a:r>
            <a:r>
              <a:rPr lang="zh-CN" altLang=""/>
              <a:t> </a:t>
            </a:r>
            <a:r>
              <a:rPr lang="" altLang="zh-CN"/>
              <a:t>to</a:t>
            </a:r>
            <a:r>
              <a:rPr lang="zh-CN" altLang=""/>
              <a:t> </a:t>
            </a:r>
            <a:r>
              <a:rPr lang="" altLang="zh-CN"/>
              <a:t>trade</a:t>
            </a:r>
            <a:r>
              <a:rPr lang="zh-CN" altLang=""/>
              <a:t> </a:t>
            </a:r>
            <a:r>
              <a:rPr lang="" altLang="zh-CN"/>
              <a:t>for</a:t>
            </a:r>
            <a:r>
              <a:rPr lang="zh-CN" altLang=""/>
              <a:t> </a:t>
            </a:r>
            <a:r>
              <a:rPr lang="" altLang="zh-CN"/>
              <a:t>computer.</a:t>
            </a:r>
          </a:p>
          <a:p>
            <a:pPr algn="l"/>
            <a:endParaRPr lang="" altLang="zh-CN"/>
          </a:p>
          <a:p>
            <a:pPr algn="l"/>
            <a:r>
              <a:rPr lang="en-US" altLang="zh-CN"/>
              <a:t>T</a:t>
            </a:r>
            <a:r>
              <a:rPr lang="" altLang="zh-CN"/>
              <a:t>herefore,</a:t>
            </a:r>
          </a:p>
          <a:p>
            <a:pPr algn="l"/>
            <a:r>
              <a:rPr lang="" altLang="zh-CN"/>
              <a:t>max</a:t>
            </a:r>
            <a:r>
              <a:rPr lang="zh-CN" altLang=""/>
              <a:t> </a:t>
            </a:r>
            <a:r>
              <a:rPr lang="" altLang="zh-CN"/>
              <a:t>coffee</a:t>
            </a:r>
            <a:r>
              <a:rPr lang="zh-CN" altLang=""/>
              <a:t> </a:t>
            </a:r>
            <a:r>
              <a:rPr lang="" altLang="zh-CN"/>
              <a:t>consumption=12500</a:t>
            </a:r>
            <a:r>
              <a:rPr lang="zh-CN" altLang=""/>
              <a:t> </a:t>
            </a:r>
            <a:r>
              <a:rPr lang="" altLang="zh-CN"/>
              <a:t>pounds</a:t>
            </a:r>
          </a:p>
          <a:p>
            <a:pPr algn="l"/>
            <a:r>
              <a:rPr lang="en-US" altLang="zh-CN"/>
              <a:t>M</a:t>
            </a:r>
            <a:r>
              <a:rPr lang="" altLang="zh-CN"/>
              <a:t>ax</a:t>
            </a:r>
            <a:r>
              <a:rPr lang="zh-CN" altLang=""/>
              <a:t> </a:t>
            </a:r>
            <a:r>
              <a:rPr lang="" altLang="zh-CN"/>
              <a:t>computer</a:t>
            </a:r>
            <a:r>
              <a:rPr lang="zh-CN" altLang=""/>
              <a:t> </a:t>
            </a:r>
            <a:r>
              <a:rPr lang="" altLang="zh-CN"/>
              <a:t>consumption=12500/80=156.25</a:t>
            </a:r>
            <a:r>
              <a:rPr lang="zh-CN" altLang=""/>
              <a:t> </a:t>
            </a:r>
            <a:r>
              <a:rPr lang="" altLang="zh-CN"/>
              <a:t>computers</a:t>
            </a:r>
          </a:p>
          <a:p>
            <a:pPr algn="l"/>
            <a:endParaRPr lang="" altLang="zh-CN"/>
          </a:p>
        </p:txBody>
      </p:sp>
      <p:pic>
        <p:nvPicPr>
          <p:cNvPr id="7" name="Picture 6">
            <a:extLst>
              <a:ext uri="{FF2B5EF4-FFF2-40B4-BE49-F238E27FC236}">
                <a16:creationId xmlns:a16="http://schemas.microsoft.com/office/drawing/2014/main" id="{0FC981C2-F060-B499-6A20-8BFB8F468CBA}"/>
              </a:ext>
            </a:extLst>
          </p:cNvPr>
          <p:cNvPicPr>
            <a:picLocks noChangeAspect="1"/>
          </p:cNvPicPr>
          <p:nvPr/>
        </p:nvPicPr>
        <p:blipFill>
          <a:blip r:embed="rId2"/>
          <a:stretch>
            <a:fillRect/>
          </a:stretch>
        </p:blipFill>
        <p:spPr>
          <a:xfrm>
            <a:off x="160743" y="1152153"/>
            <a:ext cx="6666946" cy="5418667"/>
          </a:xfrm>
          <a:prstGeom prst="rect">
            <a:avLst/>
          </a:prstGeom>
        </p:spPr>
      </p:pic>
    </p:spTree>
    <p:extLst>
      <p:ext uri="{BB962C8B-B14F-4D97-AF65-F5344CB8AC3E}">
        <p14:creationId xmlns:p14="http://schemas.microsoft.com/office/powerpoint/2010/main" val="29005714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3</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Facet</vt:lpstr>
      <vt:lpstr>HE1002 Macroeconomics I Problem Set 10</vt:lpstr>
      <vt:lpstr>Question 1 An economy has two workers, Bella and Edward. Per day of work, Bella can pick 100 apples or 25 bananas, and Edward can pick 50 apples or 50 bananas. Bella and Edward each work 200 days per year.   (a) Which worker has an absolute advantage in apples? Which has a comparative advantage? Calculate each worker's opportunity cost of picking an additional apple.</vt:lpstr>
      <vt:lpstr>PowerPoint Presentation</vt:lpstr>
      <vt:lpstr>PowerPoint Presentation</vt:lpstr>
      <vt:lpstr>PowerPoint Presentation</vt:lpstr>
      <vt:lpstr>Question 2 Suppose that Costa Rican worker Carlos can produce either 100 pounds of coffee or 1computer per week, and a second worker, Maria, can produce either 150 pounds of coffee or  1 computer per week. Both Carlos and Maria work 50 weeks per year.   (a) Find the PPC for Costa Rica. Give numerical values for the graph’s intercepts and slopes.  How much of each good is produced if each worker fully specializes according to comparative advantage?</vt:lpstr>
      <vt:lpstr>PowerPoint Presentation</vt:lpstr>
      <vt:lpstr>PowerPoint Presentation</vt:lpstr>
      <vt:lpstr>PowerPoint Presentation</vt:lpstr>
      <vt:lpstr>Question 3</vt:lpstr>
      <vt:lpstr>PowerPoint Presentation</vt:lpstr>
      <vt:lpstr>(b)Find Costa Rica‘s consumption possibilities if the country is open and 1 computer trades for 125 pounds of coffee on world markets. What is the most of each good that Costa Ricans can consume when the economy is open? Compare to the situation when the economy is closed.</vt:lpstr>
      <vt:lpstr>(c) Repeat part (b) assuming that 1 computer trades for 200 pounds of coffee on world markets.</vt:lpstr>
      <vt:lpstr>Question 4</vt:lpstr>
      <vt:lpstr>PowerPoint Presentation</vt:lpstr>
      <vt:lpstr>PowerPoint Presentation</vt:lpstr>
      <vt:lpstr>PowerPoint Presentation</vt:lpstr>
      <vt:lpstr>PowerPoint Presentation</vt:lpstr>
      <vt:lpstr>PowerPoint Presentation</vt:lpstr>
      <vt:lpstr>Question 5 The demand and supply for automobiles in a certain country is given in the following graph.</vt:lpstr>
      <vt:lpstr>B)  The economy opens to trade. The world price of automobiles is $8,000. Find the domestic quantities demanded and supplied and the quantity of imports or exports. Who will favor the opening of the automobile market to trade, and who will oppose it?</vt:lpstr>
      <vt:lpstr>C)  The government imposes a tariff of $2,000 per car. Find the effects on domestic quantities demanded and supplied.</vt:lpstr>
      <vt:lpstr>D)  As a result of the tariff, what will happen to the quantity of imports or exports, and what is the revenue raised by the tariff? Who will favor the imposition of the tariff, and who will oppose it?</vt:lpstr>
      <vt:lpstr>Question 6 The demand and supply for automobiles in a certain country is given in the following graph.</vt:lpstr>
      <vt:lpstr>PowerPoint Presentation</vt:lpstr>
      <vt:lpstr>PowerPoint Presentation</vt:lpstr>
      <vt:lpstr>PowerPoint Presentation</vt:lpstr>
      <vt:lpstr>Question 7 The demand for automobiles in a certain country is given by                                  D=12,000-200P where P is the price of a car. Supply by domestic automobile producers is               S=7,000+50P  (a) Assuming that the economy is closed, find the equilibrium price and production of automobiles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ZHUY0058@e.ntu.edu.sg</dc:creator>
  <cp:revision>174</cp:revision>
  <dcterms:created xsi:type="dcterms:W3CDTF">2023-10-31T03:55:47Z</dcterms:created>
  <dcterms:modified xsi:type="dcterms:W3CDTF">2023-11-07T06:17:34Z</dcterms:modified>
</cp:coreProperties>
</file>