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Playfair Displ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68BC33-DE24-4517-B962-677CB174D9E0}">
  <a:tblStyle styleId="{BC68BC33-DE24-4517-B962-677CB174D9E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layfairDisplay-bold.fntdata"/><Relationship Id="rId20" Type="http://schemas.openxmlformats.org/officeDocument/2006/relationships/slide" Target="slides/slide15.xml"/><Relationship Id="rId42" Type="http://schemas.openxmlformats.org/officeDocument/2006/relationships/font" Target="fonts/PlayfairDisplay-boldItalic.fntdata"/><Relationship Id="rId41" Type="http://schemas.openxmlformats.org/officeDocument/2006/relationships/font" Target="fonts/PlayfairDisplay-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PlayfairDisplay-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913f557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913f557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913f5577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913f5577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913f5577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913f5577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913f5577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913f5577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cfde82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cfde82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913f5577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913f5577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913f5577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913f5577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ae00fc7f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ae00fc7f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cfd5b7d2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cfd5b7d2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cfd5b7d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cfd5b7d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913f557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913f557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913f5577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913f5577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913f5577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913f5577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913f5577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913f5577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913f5577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913f5577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cee4baab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cee4baab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cee4baab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cee4baab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913f5577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913f5577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cee4baab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8cee4baab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cee4baab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8cee4baab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8cee4baab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8cee4baab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913f557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913f557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913f557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913f557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de49b8919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de49b8919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ae00fc7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ae00fc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de49b8919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de49b8919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ae00fc7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ae00fc7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ae00fc7f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ae00fc7f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0000"/>
              <a:buFont typeface="Lato"/>
              <a:buNone/>
              <a:defRPr sz="10000">
                <a:latin typeface="Lato"/>
                <a:ea typeface="Lato"/>
                <a:cs typeface="Lato"/>
                <a:sym typeface="Lato"/>
              </a:defRPr>
            </a:lvl1pPr>
            <a:lvl2pPr lvl="1" rtl="0" algn="ctr">
              <a:spcBef>
                <a:spcPts val="0"/>
              </a:spcBef>
              <a:spcAft>
                <a:spcPts val="0"/>
              </a:spcAft>
              <a:buSzPts val="10000"/>
              <a:buFont typeface="Lato"/>
              <a:buNone/>
              <a:defRPr sz="10000">
                <a:latin typeface="Lato"/>
                <a:ea typeface="Lato"/>
                <a:cs typeface="Lato"/>
                <a:sym typeface="Lato"/>
              </a:defRPr>
            </a:lvl2pPr>
            <a:lvl3pPr lvl="2" rtl="0" algn="ctr">
              <a:spcBef>
                <a:spcPts val="0"/>
              </a:spcBef>
              <a:spcAft>
                <a:spcPts val="0"/>
              </a:spcAft>
              <a:buSzPts val="10000"/>
              <a:buFont typeface="Lato"/>
              <a:buNone/>
              <a:defRPr sz="10000">
                <a:latin typeface="Lato"/>
                <a:ea typeface="Lato"/>
                <a:cs typeface="Lato"/>
                <a:sym typeface="Lato"/>
              </a:defRPr>
            </a:lvl3pPr>
            <a:lvl4pPr lvl="3" rtl="0" algn="ctr">
              <a:spcBef>
                <a:spcPts val="0"/>
              </a:spcBef>
              <a:spcAft>
                <a:spcPts val="0"/>
              </a:spcAft>
              <a:buSzPts val="10000"/>
              <a:buFont typeface="Lato"/>
              <a:buNone/>
              <a:defRPr sz="10000">
                <a:latin typeface="Lato"/>
                <a:ea typeface="Lato"/>
                <a:cs typeface="Lato"/>
                <a:sym typeface="Lato"/>
              </a:defRPr>
            </a:lvl4pPr>
            <a:lvl5pPr lvl="4" rtl="0" algn="ctr">
              <a:spcBef>
                <a:spcPts val="0"/>
              </a:spcBef>
              <a:spcAft>
                <a:spcPts val="0"/>
              </a:spcAft>
              <a:buSzPts val="10000"/>
              <a:buFont typeface="Lato"/>
              <a:buNone/>
              <a:defRPr sz="10000">
                <a:latin typeface="Lato"/>
                <a:ea typeface="Lato"/>
                <a:cs typeface="Lato"/>
                <a:sym typeface="Lato"/>
              </a:defRPr>
            </a:lvl5pPr>
            <a:lvl6pPr lvl="5" rtl="0" algn="ctr">
              <a:spcBef>
                <a:spcPts val="0"/>
              </a:spcBef>
              <a:spcAft>
                <a:spcPts val="0"/>
              </a:spcAft>
              <a:buSzPts val="10000"/>
              <a:buFont typeface="Lato"/>
              <a:buNone/>
              <a:defRPr sz="10000">
                <a:latin typeface="Lato"/>
                <a:ea typeface="Lato"/>
                <a:cs typeface="Lato"/>
                <a:sym typeface="Lato"/>
              </a:defRPr>
            </a:lvl6pPr>
            <a:lvl7pPr lvl="6" rtl="0" algn="ctr">
              <a:spcBef>
                <a:spcPts val="0"/>
              </a:spcBef>
              <a:spcAft>
                <a:spcPts val="0"/>
              </a:spcAft>
              <a:buSzPts val="10000"/>
              <a:buFont typeface="Lato"/>
              <a:buNone/>
              <a:defRPr sz="10000">
                <a:latin typeface="Lato"/>
                <a:ea typeface="Lato"/>
                <a:cs typeface="Lato"/>
                <a:sym typeface="Lato"/>
              </a:defRPr>
            </a:lvl7pPr>
            <a:lvl8pPr lvl="7" rtl="0" algn="ctr">
              <a:spcBef>
                <a:spcPts val="0"/>
              </a:spcBef>
              <a:spcAft>
                <a:spcPts val="0"/>
              </a:spcAft>
              <a:buSzPts val="10000"/>
              <a:buFont typeface="Lato"/>
              <a:buNone/>
              <a:defRPr sz="10000">
                <a:latin typeface="Lato"/>
                <a:ea typeface="Lato"/>
                <a:cs typeface="Lato"/>
                <a:sym typeface="Lato"/>
              </a:defRPr>
            </a:lvl8pPr>
            <a:lvl9pPr lvl="8" rtl="0"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Macroecons Tutorial 7</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chemeClr val="dk1"/>
                </a:solidFill>
              </a:rPr>
              <a:t>Group 7</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734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00"/>
              <a:t>Q3a. </a:t>
            </a:r>
            <a:r>
              <a:rPr lang="en-GB" sz="2000"/>
              <a:t>Bank reserves are 100, the public holds 200 in currency, and the desired reserve-deposit ratio is 0.25. Find deposits and the money supply.</a:t>
            </a:r>
            <a:endParaRPr sz="2000"/>
          </a:p>
        </p:txBody>
      </p:sp>
      <p:sp>
        <p:nvSpPr>
          <p:cNvPr id="121" name="Google Shape;121;p22"/>
          <p:cNvSpPr txBox="1"/>
          <p:nvPr/>
        </p:nvSpPr>
        <p:spPr>
          <a:xfrm>
            <a:off x="589525" y="1326375"/>
            <a:ext cx="8415300" cy="3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Desired Reserve-Deposit Ratio(</a:t>
            </a:r>
            <a:r>
              <a:rPr lang="en-GB">
                <a:highlight>
                  <a:srgbClr val="FFFF00"/>
                </a:highlight>
                <a:latin typeface="Lato"/>
                <a:ea typeface="Lato"/>
                <a:cs typeface="Lato"/>
                <a:sym typeface="Lato"/>
              </a:rPr>
              <a:t>rdr</a:t>
            </a:r>
            <a:r>
              <a:rPr lang="en-GB">
                <a:latin typeface="Lato"/>
                <a:ea typeface="Lato"/>
                <a:cs typeface="Lato"/>
                <a:sym typeface="Lato"/>
              </a:rPr>
              <a:t>) = Bank Reserves/Bank Deposits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0.25 = 100/Bank Deposits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Bank Deposits = 400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Money Supply(</a:t>
            </a:r>
            <a:r>
              <a:rPr lang="en-GB">
                <a:highlight>
                  <a:srgbClr val="FFFF00"/>
                </a:highlight>
                <a:latin typeface="Lato"/>
                <a:ea typeface="Lato"/>
                <a:cs typeface="Lato"/>
                <a:sym typeface="Lato"/>
              </a:rPr>
              <a:t>MS</a:t>
            </a:r>
            <a:r>
              <a:rPr lang="en-GB">
                <a:latin typeface="Lato"/>
                <a:ea typeface="Lato"/>
                <a:cs typeface="Lato"/>
                <a:sym typeface="Lato"/>
              </a:rPr>
              <a:t>) = Currency in circulation</a:t>
            </a:r>
            <a:r>
              <a:rPr lang="en-GB">
                <a:latin typeface="Lato"/>
                <a:ea typeface="Lato"/>
                <a:cs typeface="Lato"/>
                <a:sym typeface="Lato"/>
              </a:rPr>
              <a:t>(</a:t>
            </a:r>
            <a:r>
              <a:rPr lang="en-GB">
                <a:highlight>
                  <a:srgbClr val="FFFF00"/>
                </a:highlight>
                <a:latin typeface="Lato"/>
                <a:ea typeface="Lato"/>
                <a:cs typeface="Lato"/>
                <a:sym typeface="Lato"/>
              </a:rPr>
              <a:t>C</a:t>
            </a:r>
            <a:r>
              <a:rPr lang="en-GB">
                <a:latin typeface="Lato"/>
                <a:ea typeface="Lato"/>
                <a:cs typeface="Lato"/>
                <a:sym typeface="Lato"/>
              </a:rPr>
              <a:t>) + Deposit balances held by public in commercial banks(</a:t>
            </a:r>
            <a:r>
              <a:rPr lang="en-GB">
                <a:highlight>
                  <a:srgbClr val="FFFF00"/>
                </a:highlight>
                <a:latin typeface="Lato"/>
                <a:ea typeface="Lato"/>
                <a:cs typeface="Lato"/>
                <a:sym typeface="Lato"/>
              </a:rPr>
              <a:t>D</a:t>
            </a:r>
            <a:r>
              <a:rPr lang="en-GB">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MS = 400 +200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MS = 600</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000"/>
              <a:t>Q3b. The money supply is 500, and currency held by the public equals bank reserves. The desired reserve-deposit ratio is 0.25. Find currency held by the public and bank reserves.</a:t>
            </a:r>
            <a:endParaRPr sz="2000"/>
          </a:p>
        </p:txBody>
      </p:sp>
      <p:sp>
        <p:nvSpPr>
          <p:cNvPr id="127" name="Google Shape;127;p23"/>
          <p:cNvSpPr txBox="1"/>
          <p:nvPr/>
        </p:nvSpPr>
        <p:spPr>
          <a:xfrm>
            <a:off x="523200" y="1518000"/>
            <a:ext cx="8459400" cy="3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Bank Reserves/Bank Deposits = 0.25</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Since Currency = Reserves,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C/D = 0.25</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D = 4C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MS = D + 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500 = 4C + 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C = 100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Therefore, the currency held by public as well as the bank reserves amount to 100</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88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000"/>
              <a:t>Q3c. The money supply is 1,250, of which 250 is currency held by the public. Bank reserves are 100. Find the desired reserve-deposit ratio.</a:t>
            </a:r>
            <a:endParaRPr sz="2000"/>
          </a:p>
        </p:txBody>
      </p:sp>
      <p:sp>
        <p:nvSpPr>
          <p:cNvPr id="133" name="Google Shape;133;p24"/>
          <p:cNvSpPr txBox="1"/>
          <p:nvPr/>
        </p:nvSpPr>
        <p:spPr>
          <a:xfrm>
            <a:off x="589525" y="1112700"/>
            <a:ext cx="8242800" cy="3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C + D = MS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250 + D = 1,250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D = 1,000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rdr = Bank Reserves/ Bank Deposits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rdr = 100/1000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rdr = 0.1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58425"/>
            <a:ext cx="8520600" cy="9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500"/>
              <a:t>Q4. When a central bank increases bank reserves by $1, the money supply rises by more than $1. The amount of extra money created when the central bank increases bank reserves by $1 is called the money multiplier.</a:t>
            </a:r>
            <a:endParaRPr sz="1500"/>
          </a:p>
          <a:p>
            <a:pPr indent="-314325" lvl="0" marL="457200" rtl="0" algn="l">
              <a:spcBef>
                <a:spcPts val="0"/>
              </a:spcBef>
              <a:spcAft>
                <a:spcPts val="0"/>
              </a:spcAft>
              <a:buSzPct val="100000"/>
              <a:buAutoNum type="alphaLcPeriod"/>
            </a:pPr>
            <a:r>
              <a:rPr lang="en-GB" sz="1500"/>
              <a:t>Explain why the money multiplier is generally &gt; 1. </a:t>
            </a:r>
            <a:endParaRPr sz="1500"/>
          </a:p>
        </p:txBody>
      </p:sp>
      <p:sp>
        <p:nvSpPr>
          <p:cNvPr id="139" name="Google Shape;139;p25"/>
          <p:cNvSpPr txBox="1"/>
          <p:nvPr>
            <p:ph idx="1" type="body"/>
          </p:nvPr>
        </p:nvSpPr>
        <p:spPr>
          <a:xfrm>
            <a:off x="311700" y="1152475"/>
            <a:ext cx="8520600" cy="39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u="sng">
              <a:solidFill>
                <a:schemeClr val="accent1"/>
              </a:solidFill>
              <a:latin typeface="Roboto"/>
              <a:ea typeface="Roboto"/>
              <a:cs typeface="Roboto"/>
              <a:sym typeface="Roboto"/>
            </a:endParaRPr>
          </a:p>
          <a:p>
            <a:pPr indent="0" lvl="0" marL="0" rtl="0" algn="l">
              <a:spcBef>
                <a:spcPts val="0"/>
              </a:spcBef>
              <a:spcAft>
                <a:spcPts val="0"/>
              </a:spcAft>
              <a:buNone/>
            </a:pPr>
            <a:r>
              <a:rPr lang="en-GB" sz="1400" u="sng">
                <a:solidFill>
                  <a:schemeClr val="accent1"/>
                </a:solidFill>
                <a:latin typeface="Roboto"/>
                <a:ea typeface="Roboto"/>
                <a:cs typeface="Roboto"/>
                <a:sym typeface="Roboto"/>
              </a:rPr>
              <a:t>Theoretical:</a:t>
            </a:r>
            <a:endParaRPr sz="1400" u="sng">
              <a:solidFill>
                <a:schemeClr val="accent1"/>
              </a:solidFill>
              <a:latin typeface="Roboto"/>
              <a:ea typeface="Roboto"/>
              <a:cs typeface="Roboto"/>
              <a:sym typeface="Roboto"/>
            </a:endParaRPr>
          </a:p>
          <a:p>
            <a:pPr indent="-304800" lvl="0" marL="457200" rtl="0" algn="l">
              <a:spcBef>
                <a:spcPts val="0"/>
              </a:spcBef>
              <a:spcAft>
                <a:spcPts val="0"/>
              </a:spcAft>
              <a:buClr>
                <a:schemeClr val="accent1"/>
              </a:buClr>
              <a:buSzPts val="1200"/>
              <a:buFont typeface="Roboto"/>
              <a:buChar char="●"/>
            </a:pPr>
            <a:r>
              <a:rPr lang="en-GB" sz="1200">
                <a:solidFill>
                  <a:schemeClr val="accent1"/>
                </a:solidFill>
                <a:latin typeface="Roboto"/>
                <a:ea typeface="Roboto"/>
                <a:cs typeface="Roboto"/>
                <a:sym typeface="Roboto"/>
              </a:rPr>
              <a:t>Under a fractional reserve banking system, banks will keep a portion of reserves and lend the remaining reserves as loans to private citizens</a:t>
            </a:r>
            <a:endParaRPr sz="1200">
              <a:solidFill>
                <a:schemeClr val="accent1"/>
              </a:solidFill>
              <a:latin typeface="Roboto"/>
              <a:ea typeface="Roboto"/>
              <a:cs typeface="Roboto"/>
              <a:sym typeface="Roboto"/>
            </a:endParaRPr>
          </a:p>
          <a:p>
            <a:pPr indent="-304800" lvl="0" marL="457200" rtl="0" algn="l">
              <a:spcBef>
                <a:spcPts val="0"/>
              </a:spcBef>
              <a:spcAft>
                <a:spcPts val="0"/>
              </a:spcAft>
              <a:buClr>
                <a:schemeClr val="accent1"/>
              </a:buClr>
              <a:buSzPts val="1200"/>
              <a:buFont typeface="Roboto"/>
              <a:buChar char="●"/>
            </a:pPr>
            <a:r>
              <a:rPr lang="en-GB" sz="1200">
                <a:solidFill>
                  <a:schemeClr val="accent1"/>
                </a:solidFill>
                <a:latin typeface="Roboto"/>
                <a:ea typeface="Roboto"/>
                <a:cs typeface="Roboto"/>
                <a:sym typeface="Roboto"/>
              </a:rPr>
              <a:t>Assuming these citizens prefer bank deposits to cash for making transaction, the </a:t>
            </a:r>
            <a:r>
              <a:rPr b="1" lang="en-GB" sz="1200" u="sng">
                <a:solidFill>
                  <a:schemeClr val="accent1"/>
                </a:solidFill>
                <a:latin typeface="Roboto"/>
                <a:ea typeface="Roboto"/>
                <a:cs typeface="Roboto"/>
                <a:sym typeface="Roboto"/>
              </a:rPr>
              <a:t>same</a:t>
            </a:r>
            <a:r>
              <a:rPr lang="en-GB" sz="1200">
                <a:solidFill>
                  <a:schemeClr val="accent1"/>
                </a:solidFill>
                <a:latin typeface="Roboto"/>
                <a:ea typeface="Roboto"/>
                <a:cs typeface="Roboto"/>
                <a:sym typeface="Roboto"/>
              </a:rPr>
              <a:t> amount of reserves will be </a:t>
            </a:r>
            <a:r>
              <a:rPr b="1" lang="en-GB" sz="1200" u="sng">
                <a:solidFill>
                  <a:schemeClr val="accent1"/>
                </a:solidFill>
                <a:latin typeface="Roboto"/>
                <a:ea typeface="Roboto"/>
                <a:cs typeface="Roboto"/>
                <a:sym typeface="Roboto"/>
              </a:rPr>
              <a:t>redeposited</a:t>
            </a:r>
            <a:r>
              <a:rPr lang="en-GB" sz="1200">
                <a:solidFill>
                  <a:schemeClr val="accent1"/>
                </a:solidFill>
                <a:latin typeface="Roboto"/>
                <a:ea typeface="Roboto"/>
                <a:cs typeface="Roboto"/>
                <a:sym typeface="Roboto"/>
              </a:rPr>
              <a:t> into banking system </a:t>
            </a:r>
            <a:endParaRPr sz="1200">
              <a:solidFill>
                <a:schemeClr val="accent1"/>
              </a:solidFill>
              <a:latin typeface="Roboto"/>
              <a:ea typeface="Roboto"/>
              <a:cs typeface="Roboto"/>
              <a:sym typeface="Roboto"/>
            </a:endParaRPr>
          </a:p>
          <a:p>
            <a:pPr indent="-304800" lvl="0" marL="457200" rtl="0" algn="l">
              <a:spcBef>
                <a:spcPts val="0"/>
              </a:spcBef>
              <a:spcAft>
                <a:spcPts val="0"/>
              </a:spcAft>
              <a:buClr>
                <a:schemeClr val="accent1"/>
              </a:buClr>
              <a:buSzPts val="1200"/>
              <a:buFont typeface="Roboto"/>
              <a:buChar char="●"/>
            </a:pPr>
            <a:r>
              <a:rPr lang="en-GB" sz="1200">
                <a:solidFill>
                  <a:schemeClr val="accent1"/>
                </a:solidFill>
                <a:latin typeface="Roboto"/>
                <a:ea typeface="Roboto"/>
                <a:cs typeface="Roboto"/>
                <a:sym typeface="Roboto"/>
              </a:rPr>
              <a:t>Additional redeposition of reserves result in </a:t>
            </a:r>
            <a:r>
              <a:rPr b="1" lang="en-GB" sz="1200" u="sng">
                <a:solidFill>
                  <a:schemeClr val="accent1"/>
                </a:solidFill>
                <a:latin typeface="Roboto"/>
                <a:ea typeface="Roboto"/>
                <a:cs typeface="Roboto"/>
                <a:sym typeface="Roboto"/>
              </a:rPr>
              <a:t>excess reserves</a:t>
            </a:r>
            <a:r>
              <a:rPr lang="en-GB" sz="1200">
                <a:solidFill>
                  <a:schemeClr val="accent1"/>
                </a:solidFill>
                <a:latin typeface="Roboto"/>
                <a:ea typeface="Roboto"/>
                <a:cs typeface="Roboto"/>
                <a:sym typeface="Roboto"/>
              </a:rPr>
              <a:t> where banks will undergo another round of loaning out and redeposition and thus, </a:t>
            </a:r>
            <a:r>
              <a:rPr b="1" lang="en-GB" sz="1200" u="sng">
                <a:solidFill>
                  <a:schemeClr val="accent1"/>
                </a:solidFill>
                <a:latin typeface="Roboto"/>
                <a:ea typeface="Roboto"/>
                <a:cs typeface="Roboto"/>
                <a:sym typeface="Roboto"/>
              </a:rPr>
              <a:t>a further increase in the money supply</a:t>
            </a:r>
            <a:r>
              <a:rPr lang="en-GB" sz="1200">
                <a:solidFill>
                  <a:schemeClr val="accent1"/>
                </a:solidFill>
                <a:latin typeface="Roboto"/>
                <a:ea typeface="Roboto"/>
                <a:cs typeface="Roboto"/>
                <a:sym typeface="Roboto"/>
              </a:rPr>
              <a:t> where money is being ‘’created’’ </a:t>
            </a:r>
            <a:endParaRPr sz="1200">
              <a:solidFill>
                <a:schemeClr val="accent1"/>
              </a:solidFill>
              <a:latin typeface="Roboto"/>
              <a:ea typeface="Roboto"/>
              <a:cs typeface="Roboto"/>
              <a:sym typeface="Roboto"/>
            </a:endParaRPr>
          </a:p>
          <a:p>
            <a:pPr indent="-304800" lvl="0" marL="457200" rtl="0" algn="l">
              <a:spcBef>
                <a:spcPts val="0"/>
              </a:spcBef>
              <a:spcAft>
                <a:spcPts val="0"/>
              </a:spcAft>
              <a:buClr>
                <a:schemeClr val="accent1"/>
              </a:buClr>
              <a:buSzPts val="1200"/>
              <a:buFont typeface="Roboto"/>
              <a:buChar char="●"/>
            </a:pPr>
            <a:r>
              <a:rPr lang="en-GB" sz="1200">
                <a:solidFill>
                  <a:schemeClr val="accent1"/>
                </a:solidFill>
                <a:latin typeface="Roboto"/>
                <a:ea typeface="Roboto"/>
                <a:cs typeface="Roboto"/>
                <a:sym typeface="Roboto"/>
              </a:rPr>
              <a:t>Therefore, money multiplier is generally &gt; 1 as an increase in bank reserves will lead to a </a:t>
            </a:r>
            <a:r>
              <a:rPr b="1" lang="en-GB" sz="1200" u="sng">
                <a:solidFill>
                  <a:schemeClr val="accent1"/>
                </a:solidFill>
                <a:latin typeface="Roboto"/>
                <a:ea typeface="Roboto"/>
                <a:cs typeface="Roboto"/>
                <a:sym typeface="Roboto"/>
              </a:rPr>
              <a:t>multiplied increase</a:t>
            </a:r>
            <a:r>
              <a:rPr lang="en-GB" sz="1200">
                <a:solidFill>
                  <a:schemeClr val="accent1"/>
                </a:solidFill>
                <a:latin typeface="Roboto"/>
                <a:ea typeface="Roboto"/>
                <a:cs typeface="Roboto"/>
                <a:sym typeface="Roboto"/>
              </a:rPr>
              <a:t> of money supply due to the above cycle of loaning and redeposition</a:t>
            </a:r>
            <a:endParaRPr sz="1200">
              <a:solidFill>
                <a:schemeClr val="accent1"/>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914400" rtl="0" algn="l">
              <a:spcBef>
                <a:spcPts val="0"/>
              </a:spcBef>
              <a:spcAft>
                <a:spcPts val="0"/>
              </a:spcAft>
              <a:buNone/>
            </a:pPr>
            <a:r>
              <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400">
              <a:solidFill>
                <a:schemeClr val="accen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58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Q4a. </a:t>
            </a:r>
            <a:r>
              <a:rPr lang="en-GB" sz="1500"/>
              <a:t>In what case would it = 1? </a:t>
            </a:r>
            <a:endParaRPr sz="1500"/>
          </a:p>
        </p:txBody>
      </p:sp>
      <p:sp>
        <p:nvSpPr>
          <p:cNvPr id="145" name="Google Shape;145;p26"/>
          <p:cNvSpPr txBox="1"/>
          <p:nvPr>
            <p:ph idx="1" type="body"/>
          </p:nvPr>
        </p:nvSpPr>
        <p:spPr>
          <a:xfrm>
            <a:off x="311700" y="1152475"/>
            <a:ext cx="8520600" cy="3929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Roboto"/>
              <a:buChar char="●"/>
            </a:pPr>
            <a:r>
              <a:rPr lang="en-GB" sz="1200">
                <a:solidFill>
                  <a:schemeClr val="accent1"/>
                </a:solidFill>
                <a:latin typeface="Roboto"/>
                <a:ea typeface="Roboto"/>
                <a:cs typeface="Roboto"/>
                <a:sym typeface="Roboto"/>
              </a:rPr>
              <a:t>B</a:t>
            </a:r>
            <a:r>
              <a:rPr lang="en-GB" sz="1200">
                <a:solidFill>
                  <a:schemeClr val="accent1"/>
                </a:solidFill>
                <a:latin typeface="Roboto"/>
                <a:ea typeface="Roboto"/>
                <a:cs typeface="Roboto"/>
                <a:sym typeface="Roboto"/>
              </a:rPr>
              <a:t>ased on </a:t>
            </a:r>
            <a:r>
              <a:rPr lang="en-GB" sz="1200">
                <a:solidFill>
                  <a:srgbClr val="FF0000"/>
                </a:solidFill>
                <a:latin typeface="Roboto"/>
                <a:ea typeface="Roboto"/>
                <a:cs typeface="Roboto"/>
                <a:sym typeface="Roboto"/>
              </a:rPr>
              <a:t>Money Multiplier = Bank Deposits / Bank Reserves</a:t>
            </a:r>
            <a:r>
              <a:rPr lang="en-GB" sz="1200">
                <a:solidFill>
                  <a:schemeClr val="accent1"/>
                </a:solidFill>
                <a:latin typeface="Roboto"/>
                <a:ea typeface="Roboto"/>
                <a:cs typeface="Roboto"/>
                <a:sym typeface="Roboto"/>
              </a:rPr>
              <a:t> formula, in order for money multiplier to = 1, where </a:t>
            </a:r>
            <a:r>
              <a:rPr b="1" lang="en-GB" sz="1200" u="sng">
                <a:solidFill>
                  <a:schemeClr val="accent1"/>
                </a:solidFill>
                <a:latin typeface="Roboto"/>
                <a:ea typeface="Roboto"/>
                <a:cs typeface="Roboto"/>
                <a:sym typeface="Roboto"/>
              </a:rPr>
              <a:t>Bank Deposits = Bank Reserves  </a:t>
            </a:r>
            <a:endParaRPr sz="1200">
              <a:solidFill>
                <a:schemeClr val="accent1"/>
              </a:solidFill>
              <a:latin typeface="Roboto"/>
              <a:ea typeface="Roboto"/>
              <a:cs typeface="Roboto"/>
              <a:sym typeface="Roboto"/>
            </a:endParaRPr>
          </a:p>
          <a:p>
            <a:pPr indent="-304800" lvl="0" marL="457200" rtl="0" algn="l">
              <a:spcBef>
                <a:spcPts val="0"/>
              </a:spcBef>
              <a:spcAft>
                <a:spcPts val="0"/>
              </a:spcAft>
              <a:buSzPts val="1200"/>
              <a:buFont typeface="Roboto"/>
              <a:buChar char="●"/>
            </a:pPr>
            <a:r>
              <a:rPr lang="en-GB" sz="1200">
                <a:solidFill>
                  <a:schemeClr val="accent1"/>
                </a:solidFill>
                <a:latin typeface="Roboto"/>
                <a:ea typeface="Roboto"/>
                <a:cs typeface="Roboto"/>
                <a:sym typeface="Roboto"/>
              </a:rPr>
              <a:t>Meaning banks choose to hold all additional reserves as excess reserves and they do not loan them out this is also known as </a:t>
            </a:r>
            <a:r>
              <a:rPr lang="en-GB" sz="1200">
                <a:solidFill>
                  <a:srgbClr val="FF0000"/>
                </a:solidFill>
                <a:latin typeface="Roboto"/>
                <a:ea typeface="Roboto"/>
                <a:cs typeface="Roboto"/>
                <a:sym typeface="Roboto"/>
              </a:rPr>
              <a:t>100% reserve banking</a:t>
            </a:r>
            <a:r>
              <a:rPr lang="en-GB"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a:p>
            <a:pPr indent="-304800" lvl="0" marL="457200" rtl="0" algn="l">
              <a:spcBef>
                <a:spcPts val="0"/>
              </a:spcBef>
              <a:spcAft>
                <a:spcPts val="0"/>
              </a:spcAft>
              <a:buSzPts val="1200"/>
              <a:buFont typeface="Roboto"/>
              <a:buChar char="●"/>
            </a:pPr>
            <a:r>
              <a:rPr lang="en-GB" sz="1200">
                <a:solidFill>
                  <a:schemeClr val="accent1"/>
                </a:solidFill>
                <a:latin typeface="Roboto"/>
                <a:ea typeface="Roboto"/>
                <a:cs typeface="Roboto"/>
                <a:sym typeface="Roboto"/>
              </a:rPr>
              <a:t>Thus, no continued cycle of redeposition and loaning out which does not lead to a further increase in the money supply</a:t>
            </a:r>
            <a:endParaRPr sz="1100">
              <a:solidFill>
                <a:srgbClr val="000000"/>
              </a:solidFill>
              <a:latin typeface="Roboto"/>
              <a:ea typeface="Roboto"/>
              <a:cs typeface="Roboto"/>
              <a:sym typeface="Roboto"/>
            </a:endParaRPr>
          </a:p>
          <a:p>
            <a:pPr indent="0" lvl="0" marL="914400" rtl="0" algn="l">
              <a:spcBef>
                <a:spcPts val="0"/>
              </a:spcBef>
              <a:spcAft>
                <a:spcPts val="0"/>
              </a:spcAft>
              <a:buNone/>
            </a:pPr>
            <a:r>
              <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400">
              <a:solidFill>
                <a:schemeClr val="accen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58425"/>
            <a:ext cx="8520600" cy="8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520"/>
              <a:t>Q4b. The initial money supply is $1000, of which $500 is currency held by the public. </a:t>
            </a:r>
            <a:endParaRPr sz="1520"/>
          </a:p>
          <a:p>
            <a:pPr indent="0" lvl="0" marL="0" rtl="0" algn="l">
              <a:spcBef>
                <a:spcPts val="0"/>
              </a:spcBef>
              <a:spcAft>
                <a:spcPts val="0"/>
              </a:spcAft>
              <a:buSzPts val="990"/>
              <a:buNone/>
            </a:pPr>
            <a:r>
              <a:rPr lang="en-GB" sz="1520"/>
              <a:t>The desired reserve-deposit ratio is 0.2. Find the increase in money supply associated with increases in bank reserves of $1, $5, $10. What is the money multiplier for this economy?</a:t>
            </a:r>
            <a:endParaRPr sz="1520"/>
          </a:p>
        </p:txBody>
      </p:sp>
      <p:sp>
        <p:nvSpPr>
          <p:cNvPr id="151" name="Google Shape;151;p27"/>
          <p:cNvSpPr txBox="1"/>
          <p:nvPr>
            <p:ph idx="1" type="body"/>
          </p:nvPr>
        </p:nvSpPr>
        <p:spPr>
          <a:xfrm>
            <a:off x="311700" y="1152475"/>
            <a:ext cx="8520600" cy="3929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200">
              <a:solidFill>
                <a:schemeClr val="accent1"/>
              </a:solidFill>
              <a:latin typeface="Roboto"/>
              <a:ea typeface="Roboto"/>
              <a:cs typeface="Roboto"/>
              <a:sym typeface="Roboto"/>
            </a:endParaRPr>
          </a:p>
          <a:p>
            <a:pPr indent="-304800" lvl="0" marL="457200" rtl="0" algn="l">
              <a:spcBef>
                <a:spcPts val="0"/>
              </a:spcBef>
              <a:spcAft>
                <a:spcPts val="0"/>
              </a:spcAft>
              <a:buClr>
                <a:schemeClr val="accent1"/>
              </a:buClr>
              <a:buSzPts val="1200"/>
              <a:buFont typeface="Roboto"/>
              <a:buAutoNum type="arabicPeriod"/>
            </a:pPr>
            <a:r>
              <a:rPr lang="en-GB" sz="1200">
                <a:solidFill>
                  <a:schemeClr val="accent1"/>
                </a:solidFill>
                <a:latin typeface="Roboto"/>
                <a:ea typeface="Roboto"/>
                <a:cs typeface="Roboto"/>
                <a:sym typeface="Roboto"/>
              </a:rPr>
              <a:t>Money Supply = Currency in Circulation + </a:t>
            </a:r>
            <a:r>
              <a:rPr lang="en-GB" sz="1200">
                <a:solidFill>
                  <a:schemeClr val="accent1"/>
                </a:solidFill>
                <a:latin typeface="Roboto"/>
                <a:ea typeface="Roboto"/>
                <a:cs typeface="Roboto"/>
                <a:sym typeface="Roboto"/>
              </a:rPr>
              <a:t>Banking</a:t>
            </a:r>
            <a:r>
              <a:rPr lang="en-GB" sz="1200">
                <a:solidFill>
                  <a:schemeClr val="accent1"/>
                </a:solidFill>
                <a:latin typeface="Roboto"/>
                <a:ea typeface="Roboto"/>
                <a:cs typeface="Roboto"/>
                <a:sym typeface="Roboto"/>
              </a:rPr>
              <a:t> Deposits</a:t>
            </a:r>
            <a:endParaRPr sz="1200">
              <a:solidFill>
                <a:schemeClr val="accent1"/>
              </a:solidFill>
              <a:latin typeface="Roboto"/>
              <a:ea typeface="Roboto"/>
              <a:cs typeface="Roboto"/>
              <a:sym typeface="Roboto"/>
            </a:endParaRPr>
          </a:p>
          <a:p>
            <a:pPr indent="-304800" lvl="0" marL="457200" rtl="0" algn="l">
              <a:spcBef>
                <a:spcPts val="0"/>
              </a:spcBef>
              <a:spcAft>
                <a:spcPts val="0"/>
              </a:spcAft>
              <a:buClr>
                <a:schemeClr val="accent1"/>
              </a:buClr>
              <a:buSzPts val="1200"/>
              <a:buFont typeface="Roboto"/>
              <a:buAutoNum type="arabicPeriod"/>
            </a:pPr>
            <a:r>
              <a:rPr lang="en-GB" sz="1200">
                <a:solidFill>
                  <a:schemeClr val="accent1"/>
                </a:solidFill>
                <a:latin typeface="Roboto"/>
                <a:ea typeface="Roboto"/>
                <a:cs typeface="Roboto"/>
                <a:sym typeface="Roboto"/>
              </a:rPr>
              <a:t>Bank Deposits = Banking Reserves/</a:t>
            </a:r>
            <a:r>
              <a:rPr lang="en-GB" sz="1200">
                <a:solidFill>
                  <a:schemeClr val="accent1"/>
                </a:solidFill>
                <a:latin typeface="Roboto"/>
                <a:ea typeface="Roboto"/>
                <a:cs typeface="Roboto"/>
                <a:sym typeface="Roboto"/>
              </a:rPr>
              <a:t>Desired Reserve-Deposit Ratio</a:t>
            </a:r>
            <a:endParaRPr sz="1200">
              <a:solidFill>
                <a:schemeClr val="accent1"/>
              </a:solidFill>
              <a:latin typeface="Roboto"/>
              <a:ea typeface="Roboto"/>
              <a:cs typeface="Roboto"/>
              <a:sym typeface="Roboto"/>
            </a:endParaRPr>
          </a:p>
          <a:p>
            <a:pPr indent="0" lvl="0" marL="0" rtl="0" algn="l">
              <a:spcBef>
                <a:spcPts val="0"/>
              </a:spcBef>
              <a:spcAft>
                <a:spcPts val="0"/>
              </a:spcAft>
              <a:buNone/>
            </a:pPr>
            <a:r>
              <a:t/>
            </a:r>
            <a:endParaRPr sz="1200">
              <a:solidFill>
                <a:schemeClr val="accent1"/>
              </a:solidFill>
              <a:latin typeface="Roboto"/>
              <a:ea typeface="Roboto"/>
              <a:cs typeface="Roboto"/>
              <a:sym typeface="Roboto"/>
            </a:endParaRPr>
          </a:p>
          <a:p>
            <a:pPr indent="0" lvl="0" marL="0" rtl="0" algn="l">
              <a:spcBef>
                <a:spcPts val="0"/>
              </a:spcBef>
              <a:spcAft>
                <a:spcPts val="0"/>
              </a:spcAft>
              <a:buNone/>
            </a:pPr>
            <a:r>
              <a:rPr lang="en-GB" sz="1200">
                <a:solidFill>
                  <a:schemeClr val="accent1"/>
                </a:solidFill>
                <a:latin typeface="Roboto"/>
                <a:ea typeface="Roboto"/>
                <a:cs typeface="Roboto"/>
                <a:sym typeface="Roboto"/>
              </a:rPr>
              <a:t>Initial Money Supply = $1000</a:t>
            </a:r>
            <a:endParaRPr sz="1200">
              <a:solidFill>
                <a:schemeClr val="accent1"/>
              </a:solidFill>
              <a:latin typeface="Roboto"/>
              <a:ea typeface="Roboto"/>
              <a:cs typeface="Roboto"/>
              <a:sym typeface="Roboto"/>
            </a:endParaRPr>
          </a:p>
          <a:p>
            <a:pPr indent="0" lvl="0" marL="0" rtl="0" algn="l">
              <a:spcBef>
                <a:spcPts val="0"/>
              </a:spcBef>
              <a:spcAft>
                <a:spcPts val="0"/>
              </a:spcAft>
              <a:buNone/>
            </a:pPr>
            <a:r>
              <a:rPr lang="en-GB" sz="1200">
                <a:solidFill>
                  <a:schemeClr val="accent1"/>
                </a:solidFill>
                <a:latin typeface="Roboto"/>
                <a:ea typeface="Roboto"/>
                <a:cs typeface="Roboto"/>
                <a:sym typeface="Roboto"/>
              </a:rPr>
              <a:t>Currency in Circulation = $500 </a:t>
            </a:r>
            <a:endParaRPr sz="1200">
              <a:solidFill>
                <a:schemeClr val="accent1"/>
              </a:solidFill>
              <a:latin typeface="Roboto"/>
              <a:ea typeface="Roboto"/>
              <a:cs typeface="Roboto"/>
              <a:sym typeface="Roboto"/>
            </a:endParaRPr>
          </a:p>
          <a:p>
            <a:pPr indent="0" lvl="0" marL="0" rtl="0" algn="l">
              <a:spcBef>
                <a:spcPts val="0"/>
              </a:spcBef>
              <a:spcAft>
                <a:spcPts val="0"/>
              </a:spcAft>
              <a:buNone/>
            </a:pPr>
            <a:r>
              <a:rPr lang="en-GB" sz="1200">
                <a:solidFill>
                  <a:schemeClr val="accent1"/>
                </a:solidFill>
                <a:latin typeface="Roboto"/>
                <a:ea typeface="Roboto"/>
                <a:cs typeface="Roboto"/>
                <a:sym typeface="Roboto"/>
              </a:rPr>
              <a:t>Desired RDR = 0.2</a:t>
            </a:r>
            <a:endParaRPr sz="1200">
              <a:solidFill>
                <a:schemeClr val="accent1"/>
              </a:solidFill>
              <a:latin typeface="Roboto"/>
              <a:ea typeface="Roboto"/>
              <a:cs typeface="Roboto"/>
              <a:sym typeface="Roboto"/>
            </a:endParaRPr>
          </a:p>
          <a:p>
            <a:pPr indent="0" lvl="0" marL="0" rtl="0" algn="l">
              <a:spcBef>
                <a:spcPts val="0"/>
              </a:spcBef>
              <a:spcAft>
                <a:spcPts val="0"/>
              </a:spcAft>
              <a:buNone/>
            </a:pPr>
            <a:r>
              <a:rPr lang="en-GB" sz="1200">
                <a:solidFill>
                  <a:schemeClr val="accent1"/>
                </a:solidFill>
                <a:latin typeface="Roboto"/>
                <a:ea typeface="Roboto"/>
                <a:cs typeface="Roboto"/>
                <a:sym typeface="Roboto"/>
              </a:rPr>
              <a:t>Initial Bank Deposits = </a:t>
            </a:r>
            <a:r>
              <a:rPr b="1" lang="en-GB" sz="1200" u="sng">
                <a:solidFill>
                  <a:schemeClr val="accent1"/>
                </a:solidFill>
                <a:latin typeface="Roboto"/>
                <a:ea typeface="Roboto"/>
                <a:cs typeface="Roboto"/>
                <a:sym typeface="Roboto"/>
              </a:rPr>
              <a:t>$1000 - $500 = $500</a:t>
            </a:r>
            <a:endParaRPr b="1" sz="1200" u="sng">
              <a:solidFill>
                <a:schemeClr val="accent1"/>
              </a:solidFill>
              <a:latin typeface="Roboto"/>
              <a:ea typeface="Roboto"/>
              <a:cs typeface="Roboto"/>
              <a:sym typeface="Roboto"/>
            </a:endParaRPr>
          </a:p>
          <a:p>
            <a:pPr indent="0" lvl="0" marL="0" rtl="0" algn="l">
              <a:spcBef>
                <a:spcPts val="0"/>
              </a:spcBef>
              <a:spcAft>
                <a:spcPts val="0"/>
              </a:spcAft>
              <a:buNone/>
            </a:pPr>
            <a:r>
              <a:t/>
            </a:r>
            <a:endParaRPr b="1" sz="1200">
              <a:solidFill>
                <a:schemeClr val="accent1"/>
              </a:solidFill>
              <a:latin typeface="Roboto"/>
              <a:ea typeface="Roboto"/>
              <a:cs typeface="Roboto"/>
              <a:sym typeface="Roboto"/>
            </a:endParaRPr>
          </a:p>
          <a:p>
            <a:pPr indent="0" lvl="0" marL="0" rtl="0" algn="l">
              <a:spcBef>
                <a:spcPts val="0"/>
              </a:spcBef>
              <a:spcAft>
                <a:spcPts val="0"/>
              </a:spcAft>
              <a:buNone/>
            </a:pPr>
            <a:r>
              <a:rPr lang="en-GB" sz="1200">
                <a:solidFill>
                  <a:schemeClr val="accent1"/>
                </a:solidFill>
                <a:latin typeface="Roboto"/>
                <a:ea typeface="Roboto"/>
                <a:cs typeface="Roboto"/>
                <a:sym typeface="Roboto"/>
              </a:rPr>
              <a:t>When Bank Reserves increase by </a:t>
            </a:r>
            <a:r>
              <a:rPr b="1" lang="en-GB" sz="1200">
                <a:solidFill>
                  <a:schemeClr val="accent1"/>
                </a:solidFill>
                <a:latin typeface="Roboto"/>
                <a:ea typeface="Roboto"/>
                <a:cs typeface="Roboto"/>
                <a:sym typeface="Roboto"/>
              </a:rPr>
              <a:t>$1,</a:t>
            </a:r>
            <a:endParaRPr b="1" sz="1200">
              <a:solidFill>
                <a:schemeClr val="accent1"/>
              </a:solidFill>
              <a:latin typeface="Roboto"/>
              <a:ea typeface="Roboto"/>
              <a:cs typeface="Roboto"/>
              <a:sym typeface="Roboto"/>
            </a:endParaRPr>
          </a:p>
          <a:p>
            <a:pPr indent="0" lvl="0" marL="0" rtl="0" algn="l">
              <a:spcBef>
                <a:spcPts val="0"/>
              </a:spcBef>
              <a:spcAft>
                <a:spcPts val="0"/>
              </a:spcAft>
              <a:buNone/>
            </a:pPr>
            <a:r>
              <a:rPr lang="en-GB" sz="1200">
                <a:solidFill>
                  <a:schemeClr val="accent1"/>
                </a:solidFill>
                <a:latin typeface="Roboto"/>
                <a:ea typeface="Roboto"/>
                <a:cs typeface="Roboto"/>
                <a:sym typeface="Roboto"/>
              </a:rPr>
              <a:t>Bank Deposits Increase by: </a:t>
            </a:r>
            <a:r>
              <a:rPr b="1" lang="en-GB" sz="1200" u="sng">
                <a:solidFill>
                  <a:schemeClr val="accent1"/>
                </a:solidFill>
                <a:latin typeface="Roboto"/>
                <a:ea typeface="Roboto"/>
                <a:cs typeface="Roboto"/>
                <a:sym typeface="Roboto"/>
              </a:rPr>
              <a:t>$1/0.2 = $5</a:t>
            </a:r>
            <a:endParaRPr b="1" sz="1200" u="sng">
              <a:solidFill>
                <a:schemeClr val="accent1"/>
              </a:solidFill>
              <a:latin typeface="Roboto"/>
              <a:ea typeface="Roboto"/>
              <a:cs typeface="Roboto"/>
              <a:sym typeface="Roboto"/>
            </a:endParaRPr>
          </a:p>
          <a:p>
            <a:pPr indent="0" lvl="0" marL="0" rtl="0" algn="l">
              <a:spcBef>
                <a:spcPts val="0"/>
              </a:spcBef>
              <a:spcAft>
                <a:spcPts val="0"/>
              </a:spcAft>
              <a:buNone/>
            </a:pPr>
            <a:r>
              <a:rPr lang="en-GB" sz="1200">
                <a:solidFill>
                  <a:schemeClr val="accent1"/>
                </a:solidFill>
                <a:latin typeface="Roboto"/>
                <a:ea typeface="Roboto"/>
                <a:cs typeface="Roboto"/>
                <a:sym typeface="Roboto"/>
              </a:rPr>
              <a:t>Hence, MS Increases by: </a:t>
            </a:r>
            <a:r>
              <a:rPr b="1" lang="en-GB" sz="1200" u="sng">
                <a:solidFill>
                  <a:schemeClr val="accent1"/>
                </a:solidFill>
                <a:latin typeface="Roboto"/>
                <a:ea typeface="Roboto"/>
                <a:cs typeface="Roboto"/>
                <a:sym typeface="Roboto"/>
              </a:rPr>
              <a:t>$5</a:t>
            </a:r>
            <a:r>
              <a:rPr lang="en-GB" sz="1200">
                <a:solidFill>
                  <a:schemeClr val="accent1"/>
                </a:solidFill>
                <a:latin typeface="Roboto"/>
                <a:ea typeface="Roboto"/>
                <a:cs typeface="Roboto"/>
                <a:sym typeface="Roboto"/>
              </a:rPr>
              <a:t>	</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sz="1400">
              <a:solidFill>
                <a:schemeClr val="accent1"/>
              </a:solidFill>
              <a:latin typeface="Roboto"/>
              <a:ea typeface="Roboto"/>
              <a:cs typeface="Roboto"/>
              <a:sym typeface="Roboto"/>
            </a:endParaRPr>
          </a:p>
          <a:p>
            <a:pPr indent="0" lvl="0" marL="0" rtl="0" algn="l">
              <a:spcBef>
                <a:spcPts val="0"/>
              </a:spcBef>
              <a:spcAft>
                <a:spcPts val="0"/>
              </a:spcAft>
              <a:buNone/>
            </a:pPr>
            <a:r>
              <a:rPr lang="en-GB" sz="1400">
                <a:solidFill>
                  <a:schemeClr val="accent1"/>
                </a:solidFill>
                <a:latin typeface="Roboto"/>
                <a:ea typeface="Roboto"/>
                <a:cs typeface="Roboto"/>
                <a:sym typeface="Roboto"/>
              </a:rPr>
              <a:t>Thus, from the above, the money multiplier for this economy is </a:t>
            </a:r>
            <a:r>
              <a:rPr b="1" lang="en-GB" sz="1400" u="sng">
                <a:solidFill>
                  <a:schemeClr val="accent1"/>
                </a:solidFill>
                <a:latin typeface="Roboto"/>
                <a:ea typeface="Roboto"/>
                <a:cs typeface="Roboto"/>
                <a:sym typeface="Roboto"/>
              </a:rPr>
              <a:t>5</a:t>
            </a:r>
            <a:r>
              <a:rPr lang="en-GB" sz="1400">
                <a:solidFill>
                  <a:schemeClr val="accent1"/>
                </a:solidFill>
                <a:latin typeface="Roboto"/>
                <a:ea typeface="Roboto"/>
                <a:cs typeface="Roboto"/>
                <a:sym typeface="Roboto"/>
              </a:rPr>
              <a:t>.</a:t>
            </a:r>
            <a:endParaRPr sz="1400">
              <a:solidFill>
                <a:schemeClr val="accent1"/>
              </a:solidFill>
              <a:latin typeface="Roboto"/>
              <a:ea typeface="Roboto"/>
              <a:cs typeface="Roboto"/>
              <a:sym typeface="Roboto"/>
            </a:endParaRPr>
          </a:p>
        </p:txBody>
      </p:sp>
      <p:sp>
        <p:nvSpPr>
          <p:cNvPr id="152" name="Google Shape;152;p27"/>
          <p:cNvSpPr txBox="1"/>
          <p:nvPr>
            <p:ph idx="1" type="body"/>
          </p:nvPr>
        </p:nvSpPr>
        <p:spPr>
          <a:xfrm>
            <a:off x="3178225" y="3048125"/>
            <a:ext cx="3531000" cy="9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chemeClr val="accent1"/>
                </a:solidFill>
                <a:latin typeface="Roboto"/>
                <a:ea typeface="Roboto"/>
                <a:cs typeface="Roboto"/>
                <a:sym typeface="Roboto"/>
              </a:rPr>
              <a:t>When Bank Reserves increase by </a:t>
            </a:r>
            <a:r>
              <a:rPr b="1" lang="en-GB" sz="1200">
                <a:solidFill>
                  <a:schemeClr val="accent1"/>
                </a:solidFill>
                <a:latin typeface="Roboto"/>
                <a:ea typeface="Roboto"/>
                <a:cs typeface="Roboto"/>
                <a:sym typeface="Roboto"/>
              </a:rPr>
              <a:t>$5,</a:t>
            </a:r>
            <a:endParaRPr b="1" sz="1200">
              <a:solidFill>
                <a:schemeClr val="accent1"/>
              </a:solidFill>
              <a:latin typeface="Roboto"/>
              <a:ea typeface="Roboto"/>
              <a:cs typeface="Roboto"/>
              <a:sym typeface="Roboto"/>
            </a:endParaRPr>
          </a:p>
          <a:p>
            <a:pPr indent="0" lvl="0" marL="0" rtl="0" algn="l">
              <a:spcBef>
                <a:spcPts val="0"/>
              </a:spcBef>
              <a:spcAft>
                <a:spcPts val="0"/>
              </a:spcAft>
              <a:buNone/>
            </a:pPr>
            <a:r>
              <a:rPr lang="en-GB" sz="1200">
                <a:solidFill>
                  <a:schemeClr val="accent1"/>
                </a:solidFill>
                <a:latin typeface="Roboto"/>
                <a:ea typeface="Roboto"/>
                <a:cs typeface="Roboto"/>
                <a:sym typeface="Roboto"/>
              </a:rPr>
              <a:t>Bank Deposits Increase by: </a:t>
            </a:r>
            <a:r>
              <a:rPr b="1" lang="en-GB" sz="1200" u="sng">
                <a:solidFill>
                  <a:schemeClr val="accent1"/>
                </a:solidFill>
                <a:latin typeface="Roboto"/>
                <a:ea typeface="Roboto"/>
                <a:cs typeface="Roboto"/>
                <a:sym typeface="Roboto"/>
              </a:rPr>
              <a:t>$5/0.2 = $25</a:t>
            </a:r>
            <a:endParaRPr b="1" sz="1200" u="sng">
              <a:solidFill>
                <a:schemeClr val="accent1"/>
              </a:solidFill>
              <a:latin typeface="Roboto"/>
              <a:ea typeface="Roboto"/>
              <a:cs typeface="Roboto"/>
              <a:sym typeface="Roboto"/>
            </a:endParaRPr>
          </a:p>
          <a:p>
            <a:pPr indent="0" lvl="0" marL="0" rtl="0" algn="l">
              <a:spcBef>
                <a:spcPts val="0"/>
              </a:spcBef>
              <a:spcAft>
                <a:spcPts val="0"/>
              </a:spcAft>
              <a:buNone/>
            </a:pPr>
            <a:r>
              <a:rPr lang="en-GB" sz="1200">
                <a:solidFill>
                  <a:schemeClr val="accent1"/>
                </a:solidFill>
                <a:latin typeface="Roboto"/>
                <a:ea typeface="Roboto"/>
                <a:cs typeface="Roboto"/>
                <a:sym typeface="Roboto"/>
              </a:rPr>
              <a:t>Hence, MS Increases by: </a:t>
            </a:r>
            <a:r>
              <a:rPr b="1" lang="en-GB" sz="1200" u="sng">
                <a:solidFill>
                  <a:schemeClr val="accent1"/>
                </a:solidFill>
                <a:latin typeface="Roboto"/>
                <a:ea typeface="Roboto"/>
                <a:cs typeface="Roboto"/>
                <a:sym typeface="Roboto"/>
              </a:rPr>
              <a:t>$25</a:t>
            </a:r>
            <a:r>
              <a:rPr lang="en-GB" sz="1200">
                <a:solidFill>
                  <a:schemeClr val="accent1"/>
                </a:solidFill>
                <a:latin typeface="Roboto"/>
                <a:ea typeface="Roboto"/>
                <a:cs typeface="Roboto"/>
                <a:sym typeface="Roboto"/>
              </a:rPr>
              <a:t>	</a:t>
            </a:r>
            <a:endParaRPr sz="1400">
              <a:solidFill>
                <a:schemeClr val="accent1"/>
              </a:solidFill>
              <a:latin typeface="Roboto"/>
              <a:ea typeface="Roboto"/>
              <a:cs typeface="Roboto"/>
              <a:sym typeface="Roboto"/>
            </a:endParaRPr>
          </a:p>
        </p:txBody>
      </p:sp>
      <p:sp>
        <p:nvSpPr>
          <p:cNvPr id="153" name="Google Shape;153;p27"/>
          <p:cNvSpPr txBox="1"/>
          <p:nvPr>
            <p:ph idx="1" type="body"/>
          </p:nvPr>
        </p:nvSpPr>
        <p:spPr>
          <a:xfrm>
            <a:off x="6101975" y="3048125"/>
            <a:ext cx="3531000" cy="9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chemeClr val="accent1"/>
                </a:solidFill>
                <a:latin typeface="Roboto"/>
                <a:ea typeface="Roboto"/>
                <a:cs typeface="Roboto"/>
                <a:sym typeface="Roboto"/>
              </a:rPr>
              <a:t>When Bank Reserves increase by </a:t>
            </a:r>
            <a:r>
              <a:rPr b="1" lang="en-GB" sz="1200">
                <a:solidFill>
                  <a:schemeClr val="accent1"/>
                </a:solidFill>
                <a:latin typeface="Roboto"/>
                <a:ea typeface="Roboto"/>
                <a:cs typeface="Roboto"/>
                <a:sym typeface="Roboto"/>
              </a:rPr>
              <a:t>$10,</a:t>
            </a:r>
            <a:endParaRPr b="1" sz="1200">
              <a:solidFill>
                <a:schemeClr val="accent1"/>
              </a:solidFill>
              <a:latin typeface="Roboto"/>
              <a:ea typeface="Roboto"/>
              <a:cs typeface="Roboto"/>
              <a:sym typeface="Roboto"/>
            </a:endParaRPr>
          </a:p>
          <a:p>
            <a:pPr indent="0" lvl="0" marL="0" rtl="0" algn="l">
              <a:spcBef>
                <a:spcPts val="0"/>
              </a:spcBef>
              <a:spcAft>
                <a:spcPts val="0"/>
              </a:spcAft>
              <a:buNone/>
            </a:pPr>
            <a:r>
              <a:rPr lang="en-GB" sz="1200">
                <a:solidFill>
                  <a:schemeClr val="accent1"/>
                </a:solidFill>
                <a:latin typeface="Roboto"/>
                <a:ea typeface="Roboto"/>
                <a:cs typeface="Roboto"/>
                <a:sym typeface="Roboto"/>
              </a:rPr>
              <a:t>Bank Deposits Increase by: </a:t>
            </a:r>
            <a:r>
              <a:rPr b="1" lang="en-GB" sz="1200" u="sng">
                <a:solidFill>
                  <a:schemeClr val="accent1"/>
                </a:solidFill>
                <a:latin typeface="Roboto"/>
                <a:ea typeface="Roboto"/>
                <a:cs typeface="Roboto"/>
                <a:sym typeface="Roboto"/>
              </a:rPr>
              <a:t>$10/0.2 = $50</a:t>
            </a:r>
            <a:endParaRPr b="1" sz="1200" u="sng">
              <a:solidFill>
                <a:schemeClr val="accent1"/>
              </a:solidFill>
              <a:latin typeface="Roboto"/>
              <a:ea typeface="Roboto"/>
              <a:cs typeface="Roboto"/>
              <a:sym typeface="Roboto"/>
            </a:endParaRPr>
          </a:p>
          <a:p>
            <a:pPr indent="0" lvl="0" marL="0" rtl="0" algn="l">
              <a:spcBef>
                <a:spcPts val="0"/>
              </a:spcBef>
              <a:spcAft>
                <a:spcPts val="0"/>
              </a:spcAft>
              <a:buNone/>
            </a:pPr>
            <a:r>
              <a:rPr lang="en-GB" sz="1200">
                <a:solidFill>
                  <a:schemeClr val="accent1"/>
                </a:solidFill>
                <a:latin typeface="Roboto"/>
                <a:ea typeface="Roboto"/>
                <a:cs typeface="Roboto"/>
                <a:sym typeface="Roboto"/>
              </a:rPr>
              <a:t>Hence, MS Increases by: </a:t>
            </a:r>
            <a:r>
              <a:rPr b="1" lang="en-GB" sz="1200" u="sng">
                <a:solidFill>
                  <a:schemeClr val="accent1"/>
                </a:solidFill>
                <a:latin typeface="Roboto"/>
                <a:ea typeface="Roboto"/>
                <a:cs typeface="Roboto"/>
                <a:sym typeface="Roboto"/>
              </a:rPr>
              <a:t>$50</a:t>
            </a:r>
            <a:r>
              <a:rPr lang="en-GB" sz="1200">
                <a:solidFill>
                  <a:schemeClr val="accent1"/>
                </a:solidFill>
                <a:latin typeface="Roboto"/>
                <a:ea typeface="Roboto"/>
                <a:cs typeface="Roboto"/>
                <a:sym typeface="Roboto"/>
              </a:rPr>
              <a:t>	</a:t>
            </a:r>
            <a:endParaRPr sz="1400">
              <a:solidFill>
                <a:schemeClr val="accen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58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Q4c. Find a general rule for calculating the money multiplier. </a:t>
            </a:r>
            <a:endParaRPr sz="1500"/>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Font typeface="Roboto"/>
              <a:buAutoNum type="arabicPeriod"/>
            </a:pPr>
            <a:r>
              <a:rPr lang="en-GB" sz="1200">
                <a:solidFill>
                  <a:schemeClr val="accent1"/>
                </a:solidFill>
                <a:latin typeface="Roboto"/>
                <a:ea typeface="Roboto"/>
                <a:cs typeface="Roboto"/>
                <a:sym typeface="Roboto"/>
              </a:rPr>
              <a:t>Based on Part 4b, </a:t>
            </a:r>
            <a:r>
              <a:rPr b="1" lang="en-GB" sz="1200">
                <a:solidFill>
                  <a:schemeClr val="accent1"/>
                </a:solidFill>
                <a:latin typeface="Roboto"/>
                <a:ea typeface="Roboto"/>
                <a:cs typeface="Roboto"/>
                <a:sym typeface="Roboto"/>
              </a:rPr>
              <a:t>Money Multiplier = Bank Deposits / Bank Reserves </a:t>
            </a:r>
            <a:endParaRPr b="1" sz="1200">
              <a:solidFill>
                <a:schemeClr val="accent1"/>
              </a:solidFill>
              <a:latin typeface="Roboto"/>
              <a:ea typeface="Roboto"/>
              <a:cs typeface="Roboto"/>
              <a:sym typeface="Roboto"/>
            </a:endParaRPr>
          </a:p>
          <a:p>
            <a:pPr indent="-304800" lvl="0" marL="457200" rtl="0" algn="l">
              <a:spcBef>
                <a:spcPts val="0"/>
              </a:spcBef>
              <a:spcAft>
                <a:spcPts val="0"/>
              </a:spcAft>
              <a:buClr>
                <a:schemeClr val="accent1"/>
              </a:buClr>
              <a:buSzPts val="1200"/>
              <a:buFont typeface="Roboto"/>
              <a:buAutoNum type="arabicPeriod"/>
            </a:pPr>
            <a:r>
              <a:rPr lang="en-GB" sz="1200">
                <a:solidFill>
                  <a:schemeClr val="accent1"/>
                </a:solidFill>
                <a:latin typeface="Roboto"/>
                <a:ea typeface="Roboto"/>
                <a:cs typeface="Roboto"/>
                <a:sym typeface="Roboto"/>
              </a:rPr>
              <a:t>Desired Reserve-Deposit Ratio = Bank Reserves / Bank Deposits</a:t>
            </a:r>
            <a:endParaRPr sz="1200">
              <a:solidFill>
                <a:schemeClr val="accent1"/>
              </a:solidFill>
              <a:latin typeface="Roboto"/>
              <a:ea typeface="Roboto"/>
              <a:cs typeface="Roboto"/>
              <a:sym typeface="Roboto"/>
            </a:endParaRPr>
          </a:p>
          <a:p>
            <a:pPr indent="-304800" lvl="0" marL="457200" rtl="0" algn="l">
              <a:spcBef>
                <a:spcPts val="0"/>
              </a:spcBef>
              <a:spcAft>
                <a:spcPts val="0"/>
              </a:spcAft>
              <a:buClr>
                <a:schemeClr val="accent1"/>
              </a:buClr>
              <a:buSzPts val="1200"/>
              <a:buFont typeface="Roboto"/>
              <a:buAutoNum type="arabicPeriod"/>
            </a:pPr>
            <a:r>
              <a:rPr lang="en-GB" sz="1200">
                <a:solidFill>
                  <a:schemeClr val="accent1"/>
                </a:solidFill>
                <a:latin typeface="Roboto"/>
                <a:ea typeface="Roboto"/>
                <a:cs typeface="Roboto"/>
                <a:sym typeface="Roboto"/>
              </a:rPr>
              <a:t>By rearranging the equation, </a:t>
            </a:r>
            <a:r>
              <a:rPr b="1" lang="en-GB" sz="1200" u="sng">
                <a:solidFill>
                  <a:schemeClr val="accent1"/>
                </a:solidFill>
                <a:latin typeface="Roboto"/>
                <a:ea typeface="Roboto"/>
                <a:cs typeface="Roboto"/>
                <a:sym typeface="Roboto"/>
              </a:rPr>
              <a:t>Money Multiplier = 1 / Desired Reserve-Deposit Ratio</a:t>
            </a:r>
            <a:endParaRPr b="1" sz="1500" u="sng">
              <a:solidFill>
                <a:schemeClr val="dk1"/>
              </a:solidFill>
            </a:endParaRPr>
          </a:p>
          <a:p>
            <a:pPr indent="0" lvl="0" marL="0" rtl="0" algn="l">
              <a:spcBef>
                <a:spcPts val="0"/>
              </a:spcBef>
              <a:spcAft>
                <a:spcPts val="0"/>
              </a:spcAft>
              <a:buNone/>
            </a:pPr>
            <a:r>
              <a:t/>
            </a: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Q5. </a:t>
            </a:r>
            <a:r>
              <a:rPr lang="en-GB" sz="1977"/>
              <a:t>Refer to Table 10.7. Suppose that the Fed had decided to set the U.S. money supply in</a:t>
            </a:r>
            <a:endParaRPr sz="1977"/>
          </a:p>
          <a:p>
            <a:pPr indent="0" lvl="0" marL="0" rtl="0" algn="l">
              <a:spcBef>
                <a:spcPts val="0"/>
              </a:spcBef>
              <a:spcAft>
                <a:spcPts val="0"/>
              </a:spcAft>
              <a:buNone/>
            </a:pPr>
            <a:r>
              <a:rPr lang="en-GB" sz="1977"/>
              <a:t>December 1932 and in December 1933 at the same value as in December 1930. Assuming</a:t>
            </a:r>
            <a:endParaRPr sz="1977"/>
          </a:p>
          <a:p>
            <a:pPr indent="0" lvl="0" marL="0" rtl="0" algn="l">
              <a:spcBef>
                <a:spcPts val="0"/>
              </a:spcBef>
              <a:spcAft>
                <a:spcPts val="0"/>
              </a:spcAft>
              <a:buNone/>
            </a:pPr>
            <a:r>
              <a:rPr lang="en-GB" sz="1977"/>
              <a:t>that the values of currency held by the public and the reserve-deposit ratio had remained as</a:t>
            </a:r>
            <a:endParaRPr sz="1977"/>
          </a:p>
          <a:p>
            <a:pPr indent="0" lvl="0" marL="0" rtl="0" algn="l">
              <a:spcBef>
                <a:spcPts val="0"/>
              </a:spcBef>
              <a:spcAft>
                <a:spcPts val="0"/>
              </a:spcAft>
              <a:buNone/>
            </a:pPr>
            <a:r>
              <a:rPr lang="en-GB" sz="1977"/>
              <a:t>given in the table, by how much more should the Fed have increased bank reserves at each</a:t>
            </a:r>
            <a:endParaRPr sz="1977"/>
          </a:p>
          <a:p>
            <a:pPr indent="0" lvl="0" marL="0" rtl="0" algn="l">
              <a:spcBef>
                <a:spcPts val="0"/>
              </a:spcBef>
              <a:spcAft>
                <a:spcPts val="0"/>
              </a:spcAft>
              <a:buNone/>
            </a:pPr>
            <a:r>
              <a:rPr lang="en-GB" sz="1977"/>
              <a:t>of those dates to accomplish that objective?</a:t>
            </a:r>
            <a:endParaRPr sz="1977"/>
          </a:p>
          <a:p>
            <a:pPr indent="0" lvl="0" marL="0" rtl="0" algn="l">
              <a:spcBef>
                <a:spcPts val="0"/>
              </a:spcBef>
              <a:spcAft>
                <a:spcPts val="0"/>
              </a:spcAft>
              <a:buNone/>
            </a:pPr>
            <a:r>
              <a:t/>
            </a:r>
            <a:endParaRPr sz="1977"/>
          </a:p>
        </p:txBody>
      </p:sp>
      <p:pic>
        <p:nvPicPr>
          <p:cNvPr id="165" name="Google Shape;165;p29"/>
          <p:cNvPicPr preferRelativeResize="0"/>
          <p:nvPr/>
        </p:nvPicPr>
        <p:blipFill>
          <a:blip r:embed="rId3">
            <a:alphaModFix/>
          </a:blip>
          <a:stretch>
            <a:fillRect/>
          </a:stretch>
        </p:blipFill>
        <p:spPr>
          <a:xfrm>
            <a:off x="1704975" y="3320400"/>
            <a:ext cx="5734050" cy="168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Q5. </a:t>
            </a:r>
            <a:endParaRPr/>
          </a:p>
        </p:txBody>
      </p:sp>
      <p:pic>
        <p:nvPicPr>
          <p:cNvPr id="171" name="Google Shape;171;p30"/>
          <p:cNvPicPr preferRelativeResize="0"/>
          <p:nvPr/>
        </p:nvPicPr>
        <p:blipFill>
          <a:blip r:embed="rId3">
            <a:alphaModFix/>
          </a:blip>
          <a:stretch>
            <a:fillRect/>
          </a:stretch>
        </p:blipFill>
        <p:spPr>
          <a:xfrm>
            <a:off x="1704975" y="1341000"/>
            <a:ext cx="5734050" cy="312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Q5. </a:t>
            </a:r>
            <a:endParaRPr/>
          </a:p>
        </p:txBody>
      </p:sp>
      <p:pic>
        <p:nvPicPr>
          <p:cNvPr id="177" name="Google Shape;177;p31"/>
          <p:cNvPicPr preferRelativeResize="0"/>
          <p:nvPr/>
        </p:nvPicPr>
        <p:blipFill>
          <a:blip r:embed="rId3">
            <a:alphaModFix/>
          </a:blip>
          <a:stretch>
            <a:fillRect/>
          </a:stretch>
        </p:blipFill>
        <p:spPr>
          <a:xfrm>
            <a:off x="1704975" y="418725"/>
            <a:ext cx="5734050" cy="1685925"/>
          </a:xfrm>
          <a:prstGeom prst="rect">
            <a:avLst/>
          </a:prstGeom>
          <a:noFill/>
          <a:ln>
            <a:noFill/>
          </a:ln>
        </p:spPr>
      </p:pic>
      <p:sp>
        <p:nvSpPr>
          <p:cNvPr id="178" name="Google Shape;178;p31"/>
          <p:cNvSpPr txBox="1"/>
          <p:nvPr/>
        </p:nvSpPr>
        <p:spPr>
          <a:xfrm>
            <a:off x="1316695" y="2622400"/>
            <a:ext cx="2807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For 1932,</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ΔMS=44.1-34.0</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=10.1</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RDR=0.109</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ΔR=10.1 x 0.109</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 1.1009</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79" name="Google Shape;179;p31"/>
          <p:cNvSpPr txBox="1"/>
          <p:nvPr/>
        </p:nvSpPr>
        <p:spPr>
          <a:xfrm>
            <a:off x="5173020" y="2622400"/>
            <a:ext cx="2807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For 1933,</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ΔMS=44.1-30.8</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=13.3</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RDR=0.133</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ΔR=13.3 x 0.133</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 1.7689</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15700"/>
            <a:ext cx="8520600" cy="1066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2000"/>
              <a:t>Q1a. In Radford’s POW camp, how did cigarettes fulfil the three functions of money?</a:t>
            </a:r>
            <a:endParaRPr sz="2000"/>
          </a:p>
        </p:txBody>
      </p:sp>
      <p:sp>
        <p:nvSpPr>
          <p:cNvPr id="66" name="Google Shape;66;p14"/>
          <p:cNvSpPr txBox="1"/>
          <p:nvPr>
            <p:ph idx="1" type="body"/>
          </p:nvPr>
        </p:nvSpPr>
        <p:spPr>
          <a:xfrm>
            <a:off x="311700" y="10000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200"/>
              </a:spcBef>
              <a:spcAft>
                <a:spcPts val="0"/>
              </a:spcAft>
              <a:buClr>
                <a:schemeClr val="dk1"/>
              </a:buClr>
              <a:buSzPts val="275"/>
              <a:buFont typeface="Arial"/>
              <a:buNone/>
            </a:pPr>
            <a:r>
              <a:rPr lang="en-GB" sz="6000">
                <a:solidFill>
                  <a:srgbClr val="000000"/>
                </a:solidFill>
              </a:rPr>
              <a:t>The three functions of money:</a:t>
            </a:r>
            <a:endParaRPr sz="6000">
              <a:solidFill>
                <a:srgbClr val="000000"/>
              </a:solidFill>
            </a:endParaRPr>
          </a:p>
          <a:p>
            <a:pPr indent="-323850" lvl="0" marL="457200" rtl="0" algn="just">
              <a:spcBef>
                <a:spcPts val="1200"/>
              </a:spcBef>
              <a:spcAft>
                <a:spcPts val="0"/>
              </a:spcAft>
              <a:buClr>
                <a:srgbClr val="000000"/>
              </a:buClr>
              <a:buSzPct val="100000"/>
              <a:buAutoNum type="arabicPeriod"/>
            </a:pPr>
            <a:r>
              <a:rPr b="1" lang="en-GB" sz="6000">
                <a:solidFill>
                  <a:srgbClr val="000000"/>
                </a:solidFill>
              </a:rPr>
              <a:t>Medium of exchange</a:t>
            </a:r>
            <a:r>
              <a:rPr lang="en-GB" sz="6000">
                <a:solidFill>
                  <a:srgbClr val="000000"/>
                </a:solidFill>
              </a:rPr>
              <a:t> in the purchase of goods and services.</a:t>
            </a:r>
            <a:endParaRPr sz="6000">
              <a:solidFill>
                <a:srgbClr val="000000"/>
              </a:solidFill>
            </a:endParaRPr>
          </a:p>
          <a:p>
            <a:pPr indent="0" lvl="0" marL="457200" rtl="0" algn="just">
              <a:spcBef>
                <a:spcPts val="1200"/>
              </a:spcBef>
              <a:spcAft>
                <a:spcPts val="0"/>
              </a:spcAft>
              <a:buNone/>
            </a:pPr>
            <a:r>
              <a:rPr lang="en-GB" sz="6000">
                <a:solidFill>
                  <a:srgbClr val="000000"/>
                </a:solidFill>
              </a:rPr>
              <a:t>Cigarettes served as a common mode of exchange  - payment for the transaction of goods (food and clothing) and services (barbering) were done using cigarettes.</a:t>
            </a:r>
            <a:endParaRPr sz="6000">
              <a:solidFill>
                <a:srgbClr val="000000"/>
              </a:solidFill>
            </a:endParaRPr>
          </a:p>
          <a:p>
            <a:pPr indent="-323850" lvl="0" marL="457200" rtl="0" algn="just">
              <a:spcBef>
                <a:spcPts val="1200"/>
              </a:spcBef>
              <a:spcAft>
                <a:spcPts val="0"/>
              </a:spcAft>
              <a:buClr>
                <a:srgbClr val="000000"/>
              </a:buClr>
              <a:buSzPct val="100000"/>
              <a:buAutoNum type="arabicPeriod"/>
            </a:pPr>
            <a:r>
              <a:rPr b="1" lang="en-GB" sz="6000">
                <a:solidFill>
                  <a:srgbClr val="000000"/>
                </a:solidFill>
              </a:rPr>
              <a:t>Unit of account</a:t>
            </a:r>
            <a:r>
              <a:rPr lang="en-GB" sz="6000">
                <a:solidFill>
                  <a:srgbClr val="000000"/>
                </a:solidFill>
              </a:rPr>
              <a:t>. Money is the basic yardstick for measuring economic value.</a:t>
            </a:r>
            <a:endParaRPr sz="6000">
              <a:solidFill>
                <a:srgbClr val="000000"/>
              </a:solidFill>
            </a:endParaRPr>
          </a:p>
          <a:p>
            <a:pPr indent="0" lvl="0" marL="457200" rtl="0" algn="just">
              <a:spcBef>
                <a:spcPts val="1200"/>
              </a:spcBef>
              <a:spcAft>
                <a:spcPts val="0"/>
              </a:spcAft>
              <a:buClr>
                <a:schemeClr val="dk1"/>
              </a:buClr>
              <a:buSzPts val="275"/>
              <a:buFont typeface="Arial"/>
              <a:buNone/>
            </a:pPr>
            <a:r>
              <a:rPr lang="en-GB" sz="6000">
                <a:solidFill>
                  <a:srgbClr val="000000"/>
                </a:solidFill>
              </a:rPr>
              <a:t>Cigarettes had served as a unit of account – each cigarette represents a fixed value. They were used in the transaction of goods (prices were quoted using cigarettes) as it allowed easy comparison between the values of various goods and services in terms of the number of cigarettes each of them costed.</a:t>
            </a:r>
            <a:endParaRPr sz="6000">
              <a:solidFill>
                <a:srgbClr val="000000"/>
              </a:solidFill>
            </a:endParaRPr>
          </a:p>
          <a:p>
            <a:pPr indent="-323850" lvl="0" marL="457200" rtl="0" algn="just">
              <a:spcBef>
                <a:spcPts val="1200"/>
              </a:spcBef>
              <a:spcAft>
                <a:spcPts val="0"/>
              </a:spcAft>
              <a:buClr>
                <a:srgbClr val="000000"/>
              </a:buClr>
              <a:buSzPct val="100000"/>
              <a:buAutoNum type="arabicPeriod"/>
            </a:pPr>
            <a:r>
              <a:rPr b="1" lang="en-GB" sz="6000">
                <a:solidFill>
                  <a:srgbClr val="000000"/>
                </a:solidFill>
              </a:rPr>
              <a:t>Store of value</a:t>
            </a:r>
            <a:r>
              <a:rPr lang="en-GB" sz="6000">
                <a:solidFill>
                  <a:srgbClr val="000000"/>
                </a:solidFill>
              </a:rPr>
              <a:t>. Money is a way of holding wealth.</a:t>
            </a:r>
            <a:endParaRPr sz="6000">
              <a:solidFill>
                <a:srgbClr val="000000"/>
              </a:solidFill>
            </a:endParaRPr>
          </a:p>
          <a:p>
            <a:pPr indent="0" lvl="0" marL="457200" rtl="0" algn="l">
              <a:spcBef>
                <a:spcPts val="1200"/>
              </a:spcBef>
              <a:spcAft>
                <a:spcPts val="0"/>
              </a:spcAft>
              <a:buNone/>
            </a:pPr>
            <a:r>
              <a:rPr lang="en-GB" sz="6000">
                <a:solidFill>
                  <a:srgbClr val="000000"/>
                </a:solidFill>
              </a:rPr>
              <a:t>Cigarettes are easily storable in greater quantities as they are small yet durable. The monetary value of cigarettes could be maintained due to the limited supply as well as the demand for cigarettes (everybody smokes).</a:t>
            </a:r>
            <a:endParaRPr sz="6000">
              <a:solidFill>
                <a:srgbClr val="000000"/>
              </a:solidFill>
            </a:endParaRPr>
          </a:p>
          <a:p>
            <a:pPr indent="0" lvl="0" marL="457200" rtl="0" algn="just">
              <a:spcBef>
                <a:spcPts val="1200"/>
              </a:spcBef>
              <a:spcAft>
                <a:spcPts val="0"/>
              </a:spcAft>
              <a:buClr>
                <a:schemeClr val="dk1"/>
              </a:buClr>
              <a:buSzPts val="275"/>
              <a:buFont typeface="Arial"/>
              <a:buNone/>
            </a:pPr>
            <a:r>
              <a:t/>
            </a:r>
            <a:endParaRPr sz="6000">
              <a:solidFill>
                <a:srgbClr val="000000"/>
              </a:solidFill>
            </a:endParaRPr>
          </a:p>
          <a:p>
            <a:pPr indent="0" lvl="0" marL="0" rtl="0" algn="just">
              <a:spcBef>
                <a:spcPts val="1200"/>
              </a:spcBef>
              <a:spcAft>
                <a:spcPts val="0"/>
              </a:spcAft>
              <a:buClr>
                <a:schemeClr val="dk1"/>
              </a:buClr>
              <a:buSzPct val="68750"/>
              <a:buFont typeface="Arial"/>
              <a:buNone/>
            </a:pPr>
            <a:r>
              <a:rPr lang="en-GB" sz="1600">
                <a:solidFill>
                  <a:schemeClr val="dk1"/>
                </a:solidFill>
              </a:rPr>
              <a:t>.</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Q6</a:t>
            </a:r>
            <a:r>
              <a:rPr lang="en-GB" sz="2422"/>
              <a:t>.Consider a country in which real GDP is $9 trillion, nominal GDP is $12 trillion, M1 is $2.5</a:t>
            </a:r>
            <a:endParaRPr sz="2422"/>
          </a:p>
          <a:p>
            <a:pPr indent="0" lvl="0" marL="0" rtl="0" algn="l">
              <a:spcBef>
                <a:spcPts val="0"/>
              </a:spcBef>
              <a:spcAft>
                <a:spcPts val="0"/>
              </a:spcAft>
              <a:buNone/>
            </a:pPr>
            <a:r>
              <a:rPr lang="en-GB" sz="2422"/>
              <a:t>trillion, and M2 is $5.5 trillion.</a:t>
            </a:r>
            <a:endParaRPr sz="2422"/>
          </a:p>
          <a:p>
            <a:pPr indent="0" lvl="0" marL="0" rtl="0" algn="l">
              <a:spcBef>
                <a:spcPts val="0"/>
              </a:spcBef>
              <a:spcAft>
                <a:spcPts val="0"/>
              </a:spcAft>
              <a:buNone/>
            </a:pPr>
            <a:r>
              <a:rPr lang="en-GB" sz="2422"/>
              <a:t> </a:t>
            </a:r>
            <a:endParaRPr sz="2422"/>
          </a:p>
          <a:p>
            <a:pPr indent="0" lvl="0" marL="0" rtl="0" algn="l">
              <a:spcBef>
                <a:spcPts val="0"/>
              </a:spcBef>
              <a:spcAft>
                <a:spcPts val="0"/>
              </a:spcAft>
              <a:buNone/>
            </a:pPr>
            <a:r>
              <a:rPr lang="en-GB" sz="2422"/>
              <a:t>A.Find velocity for M1 and for M2.</a:t>
            </a:r>
            <a:endParaRPr sz="2422"/>
          </a:p>
        </p:txBody>
      </p:sp>
      <p:pic>
        <p:nvPicPr>
          <p:cNvPr id="185" name="Google Shape;185;p32"/>
          <p:cNvPicPr preferRelativeResize="0"/>
          <p:nvPr/>
        </p:nvPicPr>
        <p:blipFill>
          <a:blip r:embed="rId3">
            <a:alphaModFix/>
          </a:blip>
          <a:stretch>
            <a:fillRect/>
          </a:stretch>
        </p:blipFill>
        <p:spPr>
          <a:xfrm>
            <a:off x="5402350" y="2064026"/>
            <a:ext cx="3272625" cy="2564250"/>
          </a:xfrm>
          <a:prstGeom prst="rect">
            <a:avLst/>
          </a:prstGeom>
          <a:noFill/>
          <a:ln>
            <a:noFill/>
          </a:ln>
        </p:spPr>
      </p:pic>
      <p:pic>
        <p:nvPicPr>
          <p:cNvPr id="186" name="Google Shape;186;p32"/>
          <p:cNvPicPr preferRelativeResize="0"/>
          <p:nvPr/>
        </p:nvPicPr>
        <p:blipFill>
          <a:blip r:embed="rId4">
            <a:alphaModFix/>
          </a:blip>
          <a:stretch>
            <a:fillRect/>
          </a:stretch>
        </p:blipFill>
        <p:spPr>
          <a:xfrm>
            <a:off x="687550" y="2908000"/>
            <a:ext cx="3638550" cy="876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Q6. B.Show that the quantity equation holds for both M1 and M2.</a:t>
            </a:r>
            <a:endParaRPr/>
          </a:p>
        </p:txBody>
      </p:sp>
      <p:pic>
        <p:nvPicPr>
          <p:cNvPr id="192" name="Google Shape;192;p33"/>
          <p:cNvPicPr preferRelativeResize="0"/>
          <p:nvPr/>
        </p:nvPicPr>
        <p:blipFill>
          <a:blip r:embed="rId3">
            <a:alphaModFix/>
          </a:blip>
          <a:stretch>
            <a:fillRect/>
          </a:stretch>
        </p:blipFill>
        <p:spPr>
          <a:xfrm>
            <a:off x="1704975" y="1917425"/>
            <a:ext cx="5734050" cy="267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Q7.</a:t>
            </a:r>
            <a:endParaRPr/>
          </a:p>
        </p:txBody>
      </p:sp>
      <p:sp>
        <p:nvSpPr>
          <p:cNvPr id="198" name="Google Shape;198;p34"/>
          <p:cNvSpPr txBox="1"/>
          <p:nvPr/>
        </p:nvSpPr>
        <p:spPr>
          <a:xfrm>
            <a:off x="630275" y="1313825"/>
            <a:ext cx="7895400" cy="28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Lato"/>
                <a:ea typeface="Lato"/>
                <a:cs typeface="Lato"/>
                <a:sym typeface="Lato"/>
              </a:rPr>
              <a:t>Consider the following hypothetical data for 2019 and 2020: </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49250" lvl="1" marL="914400" rtl="0" algn="l">
              <a:spcBef>
                <a:spcPts val="0"/>
              </a:spcBef>
              <a:spcAft>
                <a:spcPts val="0"/>
              </a:spcAft>
              <a:buSzPts val="1900"/>
              <a:buFont typeface="Lato"/>
              <a:buAutoNum type="alphaLcParenR"/>
            </a:pPr>
            <a:r>
              <a:rPr lang="en-GB" sz="1900">
                <a:latin typeface="Lato"/>
                <a:ea typeface="Lato"/>
                <a:cs typeface="Lato"/>
                <a:sym typeface="Lato"/>
              </a:rPr>
              <a:t>Find the price level for 2019 and 2020. What is the rate of inflation between the two </a:t>
            </a:r>
            <a:r>
              <a:rPr lang="en-GB" sz="1900">
                <a:latin typeface="Lato"/>
                <a:ea typeface="Lato"/>
                <a:cs typeface="Lato"/>
                <a:sym typeface="Lato"/>
              </a:rPr>
              <a:t>years?</a:t>
            </a:r>
            <a:endParaRPr sz="1900">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199" name="Google Shape;199;p34"/>
          <p:cNvPicPr preferRelativeResize="0"/>
          <p:nvPr/>
        </p:nvPicPr>
        <p:blipFill>
          <a:blip r:embed="rId3">
            <a:alphaModFix/>
          </a:blip>
          <a:stretch>
            <a:fillRect/>
          </a:stretch>
        </p:blipFill>
        <p:spPr>
          <a:xfrm>
            <a:off x="1066800" y="1909763"/>
            <a:ext cx="7010400" cy="1323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Q7 A. </a:t>
            </a:r>
            <a:r>
              <a:rPr lang="en-GB" sz="2866"/>
              <a:t>Find the price level for 2019 and 2020. What is the rate of inflation between the two years?</a:t>
            </a:r>
            <a:endParaRPr sz="2866"/>
          </a:p>
        </p:txBody>
      </p:sp>
      <p:sp>
        <p:nvSpPr>
          <p:cNvPr id="205" name="Google Shape;205;p35"/>
          <p:cNvSpPr txBox="1"/>
          <p:nvPr/>
        </p:nvSpPr>
        <p:spPr>
          <a:xfrm>
            <a:off x="796400" y="1676050"/>
            <a:ext cx="7576200" cy="24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latin typeface="Lato"/>
                <a:ea typeface="Lato"/>
                <a:cs typeface="Lato"/>
                <a:sym typeface="Lato"/>
              </a:rPr>
              <a:t>The quantity equation states that money times velocity equals nominal GDP:</a:t>
            </a:r>
            <a:endParaRPr sz="1700">
              <a:latin typeface="Lato"/>
              <a:ea typeface="Lato"/>
              <a:cs typeface="Lato"/>
              <a:sym typeface="Lato"/>
            </a:endParaRPr>
          </a:p>
          <a:p>
            <a:pPr indent="0" lvl="0" marL="0" rtl="0" algn="ctr">
              <a:spcBef>
                <a:spcPts val="0"/>
              </a:spcBef>
              <a:spcAft>
                <a:spcPts val="0"/>
              </a:spcAft>
              <a:buNone/>
            </a:pPr>
            <a:r>
              <a:rPr b="1" lang="en-GB" sz="2300">
                <a:latin typeface="Lato"/>
                <a:ea typeface="Lato"/>
                <a:cs typeface="Lato"/>
                <a:sym typeface="Lato"/>
              </a:rPr>
              <a:t>M x V = P x Y</a:t>
            </a:r>
            <a:endParaRPr b="1" sz="2300">
              <a:latin typeface="Lato"/>
              <a:ea typeface="Lato"/>
              <a:cs typeface="Lato"/>
              <a:sym typeface="Lato"/>
            </a:endParaRPr>
          </a:p>
          <a:p>
            <a:pPr indent="0" lvl="0" marL="0" rtl="0" algn="ctr">
              <a:spcBef>
                <a:spcPts val="0"/>
              </a:spcBef>
              <a:spcAft>
                <a:spcPts val="0"/>
              </a:spcAft>
              <a:buNone/>
            </a:pPr>
            <a:r>
              <a:t/>
            </a:r>
            <a:endParaRPr sz="2300">
              <a:latin typeface="Lato"/>
              <a:ea typeface="Lato"/>
              <a:cs typeface="Lato"/>
              <a:sym typeface="Lato"/>
            </a:endParaRPr>
          </a:p>
          <a:p>
            <a:pPr indent="0" lvl="0" marL="0" rtl="0" algn="ctr">
              <a:spcBef>
                <a:spcPts val="0"/>
              </a:spcBef>
              <a:spcAft>
                <a:spcPts val="0"/>
              </a:spcAft>
              <a:buNone/>
            </a:pPr>
            <a:r>
              <a:rPr lang="en-GB" sz="1700">
                <a:latin typeface="Lato"/>
                <a:ea typeface="Lato"/>
                <a:cs typeface="Lato"/>
                <a:sym typeface="Lato"/>
              </a:rPr>
              <a:t>Where, M= money supply</a:t>
            </a:r>
            <a:endParaRPr sz="1700">
              <a:latin typeface="Lato"/>
              <a:ea typeface="Lato"/>
              <a:cs typeface="Lato"/>
              <a:sym typeface="Lato"/>
            </a:endParaRPr>
          </a:p>
          <a:p>
            <a:pPr indent="0" lvl="0" marL="0" rtl="0" algn="ctr">
              <a:spcBef>
                <a:spcPts val="0"/>
              </a:spcBef>
              <a:spcAft>
                <a:spcPts val="0"/>
              </a:spcAft>
              <a:buNone/>
            </a:pPr>
            <a:r>
              <a:rPr lang="en-GB" sz="1700">
                <a:latin typeface="Lato"/>
                <a:ea typeface="Lato"/>
                <a:cs typeface="Lato"/>
                <a:sym typeface="Lato"/>
              </a:rPr>
              <a:t>V= Velocity (measure of the speed at which</a:t>
            </a:r>
            <a:endParaRPr sz="1700">
              <a:latin typeface="Lato"/>
              <a:ea typeface="Lato"/>
              <a:cs typeface="Lato"/>
              <a:sym typeface="Lato"/>
            </a:endParaRPr>
          </a:p>
          <a:p>
            <a:pPr indent="0" lvl="0" marL="0" rtl="0" algn="ctr">
              <a:spcBef>
                <a:spcPts val="0"/>
              </a:spcBef>
              <a:spcAft>
                <a:spcPts val="0"/>
              </a:spcAft>
              <a:buNone/>
            </a:pPr>
            <a:r>
              <a:rPr lang="en-GB" sz="1700">
                <a:latin typeface="Lato"/>
                <a:ea typeface="Lato"/>
                <a:cs typeface="Lato"/>
                <a:sym typeface="Lato"/>
              </a:rPr>
              <a:t>money circulates) </a:t>
            </a:r>
            <a:endParaRPr sz="1700">
              <a:latin typeface="Lato"/>
              <a:ea typeface="Lato"/>
              <a:cs typeface="Lato"/>
              <a:sym typeface="Lato"/>
            </a:endParaRPr>
          </a:p>
          <a:p>
            <a:pPr indent="0" lvl="0" marL="0" rtl="0" algn="ctr">
              <a:spcBef>
                <a:spcPts val="0"/>
              </a:spcBef>
              <a:spcAft>
                <a:spcPts val="0"/>
              </a:spcAft>
              <a:buNone/>
            </a:pPr>
            <a:r>
              <a:rPr lang="en-GB" sz="1700">
                <a:latin typeface="Lato"/>
                <a:ea typeface="Lato"/>
                <a:cs typeface="Lato"/>
                <a:sym typeface="Lato"/>
              </a:rPr>
              <a:t>P= price level</a:t>
            </a:r>
            <a:endParaRPr sz="1700">
              <a:latin typeface="Lato"/>
              <a:ea typeface="Lato"/>
              <a:cs typeface="Lato"/>
              <a:sym typeface="Lato"/>
            </a:endParaRPr>
          </a:p>
          <a:p>
            <a:pPr indent="0" lvl="0" marL="0" rtl="0" algn="ctr">
              <a:spcBef>
                <a:spcPts val="0"/>
              </a:spcBef>
              <a:spcAft>
                <a:spcPts val="0"/>
              </a:spcAft>
              <a:buNone/>
            </a:pPr>
            <a:r>
              <a:rPr lang="en-GB" sz="1700">
                <a:latin typeface="Lato"/>
                <a:ea typeface="Lato"/>
                <a:cs typeface="Lato"/>
                <a:sym typeface="Lato"/>
              </a:rPr>
              <a:t>Y= real GDP </a:t>
            </a:r>
            <a:endParaRPr sz="1700">
              <a:latin typeface="Lato"/>
              <a:ea typeface="Lato"/>
              <a:cs typeface="Lato"/>
              <a:sym typeface="Lato"/>
            </a:endParaRPr>
          </a:p>
          <a:p>
            <a:pPr indent="0" lvl="0" marL="0" rtl="0" algn="ctr">
              <a:spcBef>
                <a:spcPts val="0"/>
              </a:spcBef>
              <a:spcAft>
                <a:spcPts val="0"/>
              </a:spcAft>
              <a:buNone/>
            </a:pPr>
            <a:r>
              <a:t/>
            </a:r>
            <a:endParaRPr sz="1700">
              <a:latin typeface="Lato"/>
              <a:ea typeface="Lato"/>
              <a:cs typeface="Lato"/>
              <a:sym typeface="Lato"/>
            </a:endParaRPr>
          </a:p>
          <a:p>
            <a:pPr indent="0" lvl="0" marL="0" rtl="0" algn="ctr">
              <a:spcBef>
                <a:spcPts val="0"/>
              </a:spcBef>
              <a:spcAft>
                <a:spcPts val="0"/>
              </a:spcAft>
              <a:buNone/>
            </a:pPr>
            <a:r>
              <a:rPr lang="en-GB" sz="1700">
                <a:latin typeface="Lato"/>
                <a:ea typeface="Lato"/>
                <a:cs typeface="Lato"/>
                <a:sym typeface="Lato"/>
              </a:rPr>
              <a:t>Note: P x Y= nominal GDP</a:t>
            </a:r>
            <a:endParaRPr sz="17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Q7 A. </a:t>
            </a:r>
            <a:r>
              <a:rPr lang="en-GB" sz="2866"/>
              <a:t>Find the price level for 2019 and 2020. What is the rate of inflation between the two years?</a:t>
            </a:r>
            <a:endParaRPr sz="2866"/>
          </a:p>
        </p:txBody>
      </p:sp>
      <p:sp>
        <p:nvSpPr>
          <p:cNvPr id="211" name="Google Shape;211;p36"/>
          <p:cNvSpPr txBox="1"/>
          <p:nvPr/>
        </p:nvSpPr>
        <p:spPr>
          <a:xfrm>
            <a:off x="783900" y="1523125"/>
            <a:ext cx="7576200" cy="3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latin typeface="Lato"/>
                <a:ea typeface="Lato"/>
                <a:cs typeface="Lato"/>
                <a:sym typeface="Lato"/>
              </a:rPr>
              <a:t>Using the quantity equation, </a:t>
            </a:r>
            <a:r>
              <a:rPr b="1" lang="en-GB" sz="2300">
                <a:latin typeface="Lato"/>
                <a:ea typeface="Lato"/>
                <a:cs typeface="Lato"/>
                <a:sym typeface="Lato"/>
              </a:rPr>
              <a:t>M x V = P x Y </a:t>
            </a:r>
            <a:r>
              <a:rPr lang="en-GB" sz="2100">
                <a:latin typeface="Lato"/>
                <a:ea typeface="Lato"/>
                <a:cs typeface="Lato"/>
                <a:sym typeface="Lato"/>
              </a:rPr>
              <a:t>:</a:t>
            </a:r>
            <a:endParaRPr sz="2100">
              <a:latin typeface="Lato"/>
              <a:ea typeface="Lato"/>
              <a:cs typeface="Lato"/>
              <a:sym typeface="Lato"/>
            </a:endParaRPr>
          </a:p>
          <a:p>
            <a:pPr indent="0" lvl="0" marL="0" rtl="0" algn="l">
              <a:spcBef>
                <a:spcPts val="0"/>
              </a:spcBef>
              <a:spcAft>
                <a:spcPts val="0"/>
              </a:spcAft>
              <a:buNone/>
            </a:pPr>
            <a:r>
              <a:t/>
            </a:r>
            <a:endParaRPr b="1" sz="2300">
              <a:latin typeface="Lato"/>
              <a:ea typeface="Lato"/>
              <a:cs typeface="Lato"/>
              <a:sym typeface="Lato"/>
            </a:endParaRPr>
          </a:p>
          <a:p>
            <a:pPr indent="0" lvl="0" marL="0" marR="0" rtl="0" algn="l">
              <a:lnSpc>
                <a:spcPct val="100000"/>
              </a:lnSpc>
              <a:spcBef>
                <a:spcPts val="0"/>
              </a:spcBef>
              <a:spcAft>
                <a:spcPts val="0"/>
              </a:spcAft>
              <a:buNone/>
            </a:pPr>
            <a:r>
              <a:rPr b="1" lang="en-GB" sz="1700" u="sng">
                <a:latin typeface="Lato"/>
                <a:ea typeface="Lato"/>
                <a:cs typeface="Lato"/>
                <a:sym typeface="Lato"/>
              </a:rPr>
              <a:t>2019:</a:t>
            </a:r>
            <a:r>
              <a:rPr lang="en-GB" sz="1700">
                <a:latin typeface="Lato"/>
                <a:ea typeface="Lato"/>
                <a:cs typeface="Lato"/>
                <a:sym typeface="Lato"/>
              </a:rPr>
              <a:t> 1000 x 8 = P x 12000</a:t>
            </a:r>
            <a:endParaRPr sz="1700">
              <a:latin typeface="Lato"/>
              <a:ea typeface="Lato"/>
              <a:cs typeface="Lato"/>
              <a:sym typeface="Lato"/>
            </a:endParaRPr>
          </a:p>
          <a:p>
            <a:pPr indent="0" lvl="0" marL="0" marR="0" rtl="0" algn="l">
              <a:lnSpc>
                <a:spcPct val="100000"/>
              </a:lnSpc>
              <a:spcBef>
                <a:spcPts val="0"/>
              </a:spcBef>
              <a:spcAft>
                <a:spcPts val="0"/>
              </a:spcAft>
              <a:buNone/>
            </a:pPr>
            <a:r>
              <a:rPr lang="en-GB" sz="1700">
                <a:latin typeface="Lato"/>
                <a:ea typeface="Lato"/>
                <a:cs typeface="Lato"/>
                <a:sym typeface="Lato"/>
              </a:rPr>
              <a:t>	    P = 0.667 (3 sf)</a:t>
            </a:r>
            <a:endParaRPr sz="1700">
              <a:latin typeface="Lato"/>
              <a:ea typeface="Lato"/>
              <a:cs typeface="Lato"/>
              <a:sym typeface="Lato"/>
            </a:endParaRPr>
          </a:p>
          <a:p>
            <a:pPr indent="0" lvl="0" marL="0" marR="0" rtl="0" algn="l">
              <a:lnSpc>
                <a:spcPct val="100000"/>
              </a:lnSpc>
              <a:spcBef>
                <a:spcPts val="0"/>
              </a:spcBef>
              <a:spcAft>
                <a:spcPts val="0"/>
              </a:spcAft>
              <a:buNone/>
            </a:pPr>
            <a:r>
              <a:t/>
            </a:r>
            <a:endParaRPr sz="1700">
              <a:latin typeface="Lato"/>
              <a:ea typeface="Lato"/>
              <a:cs typeface="Lato"/>
              <a:sym typeface="Lato"/>
            </a:endParaRPr>
          </a:p>
          <a:p>
            <a:pPr indent="0" lvl="0" marL="0" marR="0" rtl="0" algn="l">
              <a:lnSpc>
                <a:spcPct val="100000"/>
              </a:lnSpc>
              <a:spcBef>
                <a:spcPts val="0"/>
              </a:spcBef>
              <a:spcAft>
                <a:spcPts val="0"/>
              </a:spcAft>
              <a:buNone/>
            </a:pPr>
            <a:r>
              <a:rPr b="1" lang="en-GB" sz="1700" u="sng">
                <a:latin typeface="Lato"/>
                <a:ea typeface="Lato"/>
                <a:cs typeface="Lato"/>
                <a:sym typeface="Lato"/>
              </a:rPr>
              <a:t>2020:</a:t>
            </a:r>
            <a:r>
              <a:rPr lang="en-GB" sz="1700">
                <a:latin typeface="Lato"/>
                <a:ea typeface="Lato"/>
                <a:cs typeface="Lato"/>
                <a:sym typeface="Lato"/>
              </a:rPr>
              <a:t> 1050 x 8 = P x 12 000</a:t>
            </a:r>
            <a:endParaRPr sz="1700">
              <a:latin typeface="Lato"/>
              <a:ea typeface="Lato"/>
              <a:cs typeface="Lato"/>
              <a:sym typeface="Lato"/>
            </a:endParaRPr>
          </a:p>
          <a:p>
            <a:pPr indent="0" lvl="0" marL="0" marR="0" rtl="0" algn="l">
              <a:lnSpc>
                <a:spcPct val="100000"/>
              </a:lnSpc>
              <a:spcBef>
                <a:spcPts val="0"/>
              </a:spcBef>
              <a:spcAft>
                <a:spcPts val="0"/>
              </a:spcAft>
              <a:buNone/>
            </a:pPr>
            <a:r>
              <a:rPr lang="en-GB" sz="1700">
                <a:latin typeface="Lato"/>
                <a:ea typeface="Lato"/>
                <a:cs typeface="Lato"/>
                <a:sym typeface="Lato"/>
              </a:rPr>
              <a:t>	    P = 0.700</a:t>
            </a:r>
            <a:endParaRPr sz="1700">
              <a:latin typeface="Lato"/>
              <a:ea typeface="Lato"/>
              <a:cs typeface="Lato"/>
              <a:sym typeface="Lato"/>
            </a:endParaRPr>
          </a:p>
          <a:p>
            <a:pPr indent="0" lvl="0" marL="0" marR="0" rtl="0" algn="l">
              <a:lnSpc>
                <a:spcPct val="100000"/>
              </a:lnSpc>
              <a:spcBef>
                <a:spcPts val="0"/>
              </a:spcBef>
              <a:spcAft>
                <a:spcPts val="0"/>
              </a:spcAft>
              <a:buNone/>
            </a:pPr>
            <a:r>
              <a:t/>
            </a:r>
            <a:endParaRPr sz="1700">
              <a:latin typeface="Lato"/>
              <a:ea typeface="Lato"/>
              <a:cs typeface="Lato"/>
              <a:sym typeface="Lato"/>
            </a:endParaRPr>
          </a:p>
          <a:p>
            <a:pPr indent="0" lvl="0" marL="0" marR="0" rtl="0" algn="l">
              <a:lnSpc>
                <a:spcPct val="100000"/>
              </a:lnSpc>
              <a:spcBef>
                <a:spcPts val="0"/>
              </a:spcBef>
              <a:spcAft>
                <a:spcPts val="0"/>
              </a:spcAft>
              <a:buNone/>
            </a:pPr>
            <a:r>
              <a:rPr lang="en-GB" sz="1700">
                <a:latin typeface="Lato"/>
                <a:ea typeface="Lato"/>
                <a:cs typeface="Lato"/>
                <a:sym typeface="Lato"/>
              </a:rPr>
              <a:t>Inflation btw 2019 and 2020 = (P</a:t>
            </a:r>
            <a:r>
              <a:rPr baseline="-25000" lang="en-GB" sz="1700">
                <a:latin typeface="Lato"/>
                <a:ea typeface="Lato"/>
                <a:cs typeface="Lato"/>
                <a:sym typeface="Lato"/>
              </a:rPr>
              <a:t>2020 </a:t>
            </a:r>
            <a:r>
              <a:rPr lang="en-GB" sz="1700">
                <a:latin typeface="Lato"/>
                <a:ea typeface="Lato"/>
                <a:cs typeface="Lato"/>
                <a:sym typeface="Lato"/>
              </a:rPr>
              <a:t>- P</a:t>
            </a:r>
            <a:r>
              <a:rPr baseline="-25000" lang="en-GB" sz="1700">
                <a:latin typeface="Lato"/>
                <a:ea typeface="Lato"/>
                <a:cs typeface="Lato"/>
                <a:sym typeface="Lato"/>
              </a:rPr>
              <a:t>2019</a:t>
            </a:r>
            <a:r>
              <a:rPr lang="en-GB" sz="1700">
                <a:latin typeface="Lato"/>
                <a:ea typeface="Lato"/>
                <a:cs typeface="Lato"/>
                <a:sym typeface="Lato"/>
              </a:rPr>
              <a:t>)/(P</a:t>
            </a:r>
            <a:r>
              <a:rPr baseline="-25000" lang="en-GB" sz="1700">
                <a:latin typeface="Lato"/>
                <a:ea typeface="Lato"/>
                <a:cs typeface="Lato"/>
                <a:sym typeface="Lato"/>
              </a:rPr>
              <a:t>2019</a:t>
            </a:r>
            <a:r>
              <a:rPr lang="en-GB" sz="1700">
                <a:latin typeface="Lato"/>
                <a:ea typeface="Lato"/>
                <a:cs typeface="Lato"/>
                <a:sym typeface="Lato"/>
              </a:rPr>
              <a:t>)</a:t>
            </a:r>
            <a:endParaRPr sz="1700">
              <a:latin typeface="Lato"/>
              <a:ea typeface="Lato"/>
              <a:cs typeface="Lato"/>
              <a:sym typeface="Lato"/>
            </a:endParaRPr>
          </a:p>
          <a:p>
            <a:pPr indent="0" lvl="0" marL="0" marR="0" rtl="0" algn="l">
              <a:lnSpc>
                <a:spcPct val="100000"/>
              </a:lnSpc>
              <a:spcBef>
                <a:spcPts val="0"/>
              </a:spcBef>
              <a:spcAft>
                <a:spcPts val="0"/>
              </a:spcAft>
              <a:buNone/>
            </a:pPr>
            <a:r>
              <a:t/>
            </a:r>
            <a:endParaRPr sz="1700">
              <a:latin typeface="Lato"/>
              <a:ea typeface="Lato"/>
              <a:cs typeface="Lato"/>
              <a:sym typeface="Lato"/>
            </a:endParaRPr>
          </a:p>
          <a:p>
            <a:pPr indent="0" lvl="0" marL="0" marR="0" rtl="0" algn="l">
              <a:lnSpc>
                <a:spcPct val="100000"/>
              </a:lnSpc>
              <a:spcBef>
                <a:spcPts val="0"/>
              </a:spcBef>
              <a:spcAft>
                <a:spcPts val="0"/>
              </a:spcAft>
              <a:buNone/>
            </a:pPr>
            <a:r>
              <a:rPr lang="en-GB" sz="1700">
                <a:latin typeface="Lato"/>
                <a:ea typeface="Lato"/>
                <a:cs typeface="Lato"/>
                <a:sym typeface="Lato"/>
              </a:rPr>
              <a:t>					           = (0.700-0.667)/(0.667) = 4.95% (3 sf)</a:t>
            </a:r>
            <a:endParaRPr sz="1700">
              <a:latin typeface="Lato"/>
              <a:ea typeface="Lato"/>
              <a:cs typeface="Lato"/>
              <a:sym typeface="Lato"/>
            </a:endParaRPr>
          </a:p>
          <a:p>
            <a:pPr indent="0" lvl="0" marL="0" rtl="0" algn="ctr">
              <a:spcBef>
                <a:spcPts val="0"/>
              </a:spcBef>
              <a:spcAft>
                <a:spcPts val="0"/>
              </a:spcAft>
              <a:buNone/>
            </a:pPr>
            <a:r>
              <a:t/>
            </a:r>
            <a:endParaRPr sz="2300">
              <a:latin typeface="Lato"/>
              <a:ea typeface="Lato"/>
              <a:cs typeface="Lato"/>
              <a:sym typeface="Lato"/>
            </a:endParaRPr>
          </a:p>
          <a:p>
            <a:pPr indent="0" lvl="0" marL="0" rtl="0" algn="ctr">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Q7.</a:t>
            </a:r>
            <a:endParaRPr/>
          </a:p>
        </p:txBody>
      </p:sp>
      <p:sp>
        <p:nvSpPr>
          <p:cNvPr id="217" name="Google Shape;217;p37"/>
          <p:cNvSpPr txBox="1"/>
          <p:nvPr/>
        </p:nvSpPr>
        <p:spPr>
          <a:xfrm>
            <a:off x="630275" y="1313825"/>
            <a:ext cx="7895400" cy="28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Lato"/>
                <a:ea typeface="Lato"/>
                <a:cs typeface="Lato"/>
                <a:sym typeface="Lato"/>
              </a:rPr>
              <a:t>Consider the following hypothetical data for 2019 and 2020: </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49250" lvl="1" marL="914400" rtl="0" algn="l">
              <a:spcBef>
                <a:spcPts val="0"/>
              </a:spcBef>
              <a:spcAft>
                <a:spcPts val="0"/>
              </a:spcAft>
              <a:buClr>
                <a:schemeClr val="lt1"/>
              </a:buClr>
              <a:buSzPts val="1900"/>
              <a:buFont typeface="Lato"/>
              <a:buAutoNum type="alphaLcParenR"/>
            </a:pPr>
            <a:r>
              <a:t/>
            </a:r>
            <a:endParaRPr sz="1900">
              <a:latin typeface="Lato"/>
              <a:ea typeface="Lato"/>
              <a:cs typeface="Lato"/>
              <a:sym typeface="Lato"/>
            </a:endParaRPr>
          </a:p>
          <a:p>
            <a:pPr indent="-349250" lvl="1" marL="914400" rtl="0" algn="l">
              <a:spcBef>
                <a:spcPts val="0"/>
              </a:spcBef>
              <a:spcAft>
                <a:spcPts val="0"/>
              </a:spcAft>
              <a:buSzPts val="1900"/>
              <a:buFont typeface="Lato"/>
              <a:buAutoNum type="alphaLcParenR"/>
            </a:pPr>
            <a:r>
              <a:rPr lang="en-GB" sz="1900">
                <a:latin typeface="Lato"/>
                <a:ea typeface="Lato"/>
                <a:cs typeface="Lato"/>
                <a:sym typeface="Lato"/>
              </a:rPr>
              <a:t>What is the rate of inflation between 2019 and 2020 if the money supply in 2020 is 1,100 instead of 1,050?</a:t>
            </a:r>
            <a:endParaRPr sz="19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218" name="Google Shape;218;p37"/>
          <p:cNvPicPr preferRelativeResize="0"/>
          <p:nvPr/>
        </p:nvPicPr>
        <p:blipFill>
          <a:blip r:embed="rId3">
            <a:alphaModFix/>
          </a:blip>
          <a:stretch>
            <a:fillRect/>
          </a:stretch>
        </p:blipFill>
        <p:spPr>
          <a:xfrm>
            <a:off x="1066800" y="1909763"/>
            <a:ext cx="7010400" cy="1323975"/>
          </a:xfrm>
          <a:prstGeom prst="rect">
            <a:avLst/>
          </a:prstGeom>
          <a:noFill/>
          <a:ln>
            <a:noFill/>
          </a:ln>
        </p:spPr>
      </p:pic>
      <p:cxnSp>
        <p:nvCxnSpPr>
          <p:cNvPr id="219" name="Google Shape;219;p37"/>
          <p:cNvCxnSpPr/>
          <p:nvPr/>
        </p:nvCxnSpPr>
        <p:spPr>
          <a:xfrm flipH="1" rot="10800000">
            <a:off x="6356950" y="2412925"/>
            <a:ext cx="820200" cy="138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37"/>
          <p:cNvSpPr txBox="1"/>
          <p:nvPr/>
        </p:nvSpPr>
        <p:spPr>
          <a:xfrm>
            <a:off x="7177150" y="2232025"/>
            <a:ext cx="639600" cy="1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latin typeface="Lato"/>
                <a:ea typeface="Lato"/>
                <a:cs typeface="Lato"/>
                <a:sym typeface="Lato"/>
              </a:rPr>
              <a:t>1100</a:t>
            </a:r>
            <a:endParaRPr>
              <a:highlight>
                <a:srgbClr val="FFFF00"/>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Q7B. </a:t>
            </a:r>
            <a:r>
              <a:rPr lang="en-GB" sz="2755"/>
              <a:t>What is the rate of inflation between 2019 and 2020 if the money supply in 2020 is 1,100 instead of 1,050?</a:t>
            </a:r>
            <a:endParaRPr sz="2755"/>
          </a:p>
        </p:txBody>
      </p:sp>
      <p:sp>
        <p:nvSpPr>
          <p:cNvPr id="226" name="Google Shape;226;p38"/>
          <p:cNvSpPr txBox="1"/>
          <p:nvPr/>
        </p:nvSpPr>
        <p:spPr>
          <a:xfrm>
            <a:off x="728250" y="1537025"/>
            <a:ext cx="7687500" cy="298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700">
                <a:latin typeface="Lato"/>
                <a:ea typeface="Lato"/>
                <a:cs typeface="Lato"/>
                <a:sym typeface="Lato"/>
              </a:rPr>
              <a:t>New quantity equation (2020):</a:t>
            </a:r>
            <a:endParaRPr sz="1700">
              <a:latin typeface="Lato"/>
              <a:ea typeface="Lato"/>
              <a:cs typeface="Lato"/>
              <a:sym typeface="Lato"/>
            </a:endParaRPr>
          </a:p>
          <a:p>
            <a:pPr indent="0" lvl="0" marL="0" marR="0" rtl="0" algn="l">
              <a:lnSpc>
                <a:spcPct val="100000"/>
              </a:lnSpc>
              <a:spcBef>
                <a:spcPts val="0"/>
              </a:spcBef>
              <a:spcAft>
                <a:spcPts val="0"/>
              </a:spcAft>
              <a:buNone/>
            </a:pPr>
            <a:r>
              <a:rPr lang="en-GB" sz="1700">
                <a:latin typeface="Lato"/>
                <a:ea typeface="Lato"/>
                <a:cs typeface="Lato"/>
                <a:sym typeface="Lato"/>
              </a:rPr>
              <a:t>	1100 x 8 = 12000 x P</a:t>
            </a:r>
            <a:endParaRPr sz="1700">
              <a:latin typeface="Lato"/>
              <a:ea typeface="Lato"/>
              <a:cs typeface="Lato"/>
              <a:sym typeface="Lato"/>
            </a:endParaRPr>
          </a:p>
          <a:p>
            <a:pPr indent="0" lvl="0" marL="0" marR="0" rtl="0" algn="l">
              <a:lnSpc>
                <a:spcPct val="100000"/>
              </a:lnSpc>
              <a:spcBef>
                <a:spcPts val="0"/>
              </a:spcBef>
              <a:spcAft>
                <a:spcPts val="0"/>
              </a:spcAft>
              <a:buNone/>
            </a:pPr>
            <a:r>
              <a:rPr lang="en-GB" sz="1700">
                <a:latin typeface="Lato"/>
                <a:ea typeface="Lato"/>
                <a:cs typeface="Lato"/>
                <a:sym typeface="Lato"/>
              </a:rPr>
              <a:t>	P = 0.733 (3 sf)</a:t>
            </a:r>
            <a:endParaRPr sz="1700">
              <a:latin typeface="Lato"/>
              <a:ea typeface="Lato"/>
              <a:cs typeface="Lato"/>
              <a:sym typeface="Lato"/>
            </a:endParaRPr>
          </a:p>
          <a:p>
            <a:pPr indent="0" lvl="0" marL="0" marR="0" rtl="0" algn="l">
              <a:lnSpc>
                <a:spcPct val="100000"/>
              </a:lnSpc>
              <a:spcBef>
                <a:spcPts val="0"/>
              </a:spcBef>
              <a:spcAft>
                <a:spcPts val="0"/>
              </a:spcAft>
              <a:buNone/>
            </a:pPr>
            <a:r>
              <a:t/>
            </a:r>
            <a:endParaRPr sz="1700">
              <a:latin typeface="Lato"/>
              <a:ea typeface="Lato"/>
              <a:cs typeface="Lato"/>
              <a:sym typeface="Lato"/>
            </a:endParaRPr>
          </a:p>
          <a:p>
            <a:pPr indent="0" lvl="0" marL="0" marR="0" rtl="0" algn="l">
              <a:lnSpc>
                <a:spcPct val="100000"/>
              </a:lnSpc>
              <a:spcBef>
                <a:spcPts val="0"/>
              </a:spcBef>
              <a:spcAft>
                <a:spcPts val="0"/>
              </a:spcAft>
              <a:buNone/>
            </a:pPr>
            <a:r>
              <a:rPr lang="en-GB" sz="1700">
                <a:latin typeface="Lato"/>
                <a:ea typeface="Lato"/>
                <a:cs typeface="Lato"/>
                <a:sym typeface="Lato"/>
              </a:rPr>
              <a:t>New inflation btw 2019 and 2020</a:t>
            </a:r>
            <a:r>
              <a:rPr lang="en-GB" sz="1700">
                <a:latin typeface="Lato"/>
                <a:ea typeface="Lato"/>
                <a:cs typeface="Lato"/>
                <a:sym typeface="Lato"/>
              </a:rPr>
              <a:t> = (P</a:t>
            </a:r>
            <a:r>
              <a:rPr baseline="-25000" lang="en-GB" sz="1700">
                <a:latin typeface="Lato"/>
                <a:ea typeface="Lato"/>
                <a:cs typeface="Lato"/>
                <a:sym typeface="Lato"/>
              </a:rPr>
              <a:t>2020 new </a:t>
            </a:r>
            <a:r>
              <a:rPr lang="en-GB" sz="1700">
                <a:latin typeface="Lato"/>
                <a:ea typeface="Lato"/>
                <a:cs typeface="Lato"/>
                <a:sym typeface="Lato"/>
              </a:rPr>
              <a:t>- P</a:t>
            </a:r>
            <a:r>
              <a:rPr baseline="-25000" lang="en-GB" sz="1700">
                <a:latin typeface="Lato"/>
                <a:ea typeface="Lato"/>
                <a:cs typeface="Lato"/>
                <a:sym typeface="Lato"/>
              </a:rPr>
              <a:t>2019</a:t>
            </a:r>
            <a:r>
              <a:rPr lang="en-GB" sz="1700">
                <a:latin typeface="Lato"/>
                <a:ea typeface="Lato"/>
                <a:cs typeface="Lato"/>
                <a:sym typeface="Lato"/>
              </a:rPr>
              <a:t>)/(P</a:t>
            </a:r>
            <a:r>
              <a:rPr baseline="-25000" lang="en-GB" sz="1700">
                <a:latin typeface="Lato"/>
                <a:ea typeface="Lato"/>
                <a:cs typeface="Lato"/>
                <a:sym typeface="Lato"/>
              </a:rPr>
              <a:t>2019</a:t>
            </a:r>
            <a:r>
              <a:rPr lang="en-GB" sz="1700">
                <a:latin typeface="Lato"/>
                <a:ea typeface="Lato"/>
                <a:cs typeface="Lato"/>
                <a:sym typeface="Lato"/>
              </a:rPr>
              <a:t>)</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GB" sz="1700">
                <a:latin typeface="Lato"/>
                <a:ea typeface="Lato"/>
                <a:cs typeface="Lato"/>
                <a:sym typeface="Lato"/>
              </a:rPr>
              <a:t>					                      = (0.733-0.667)/(0.667)</a:t>
            </a:r>
            <a:endParaRPr sz="1700">
              <a:latin typeface="Lato"/>
              <a:ea typeface="Lato"/>
              <a:cs typeface="Lato"/>
              <a:sym typeface="Lato"/>
            </a:endParaRPr>
          </a:p>
          <a:p>
            <a:pPr indent="457200" lvl="0" marL="2743200" rtl="0" algn="l">
              <a:spcBef>
                <a:spcPts val="0"/>
              </a:spcBef>
              <a:spcAft>
                <a:spcPts val="0"/>
              </a:spcAft>
              <a:buNone/>
            </a:pPr>
            <a:r>
              <a:rPr lang="en-GB" sz="1700">
                <a:latin typeface="Lato"/>
                <a:ea typeface="Lato"/>
                <a:cs typeface="Lato"/>
                <a:sym typeface="Lato"/>
              </a:rPr>
              <a:t>= 9.95% (3 sf)</a:t>
            </a:r>
            <a:endParaRPr sz="1700">
              <a:latin typeface="Lato"/>
              <a:ea typeface="Lato"/>
              <a:cs typeface="Lato"/>
              <a:sym typeface="Lato"/>
            </a:endParaRPr>
          </a:p>
          <a:p>
            <a:pPr indent="0" lvl="0" marL="0" marR="0" rtl="0" algn="l">
              <a:lnSpc>
                <a:spcPct val="100000"/>
              </a:lnSpc>
              <a:spcBef>
                <a:spcPts val="0"/>
              </a:spcBef>
              <a:spcAft>
                <a:spcPts val="0"/>
              </a:spcAft>
              <a:buNone/>
            </a:pPr>
            <a:r>
              <a:t/>
            </a:r>
            <a:endParaRPr sz="1700">
              <a:latin typeface="Lato"/>
              <a:ea typeface="Lato"/>
              <a:cs typeface="Lato"/>
              <a:sym typeface="Lato"/>
            </a:endParaRPr>
          </a:p>
          <a:p>
            <a:pPr indent="0" lvl="0" marL="0" marR="0" rtl="0" algn="l">
              <a:lnSpc>
                <a:spcPct val="100000"/>
              </a:lnSpc>
              <a:spcBef>
                <a:spcPts val="0"/>
              </a:spcBef>
              <a:spcAft>
                <a:spcPts val="0"/>
              </a:spcAft>
              <a:buNone/>
            </a:pPr>
            <a:r>
              <a:t/>
            </a:r>
            <a:endParaRPr sz="17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Q7.</a:t>
            </a:r>
            <a:endParaRPr/>
          </a:p>
        </p:txBody>
      </p:sp>
      <p:sp>
        <p:nvSpPr>
          <p:cNvPr id="232" name="Google Shape;232;p39"/>
          <p:cNvSpPr txBox="1"/>
          <p:nvPr/>
        </p:nvSpPr>
        <p:spPr>
          <a:xfrm>
            <a:off x="630275" y="1313825"/>
            <a:ext cx="7895400" cy="28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Lato"/>
                <a:ea typeface="Lato"/>
                <a:cs typeface="Lato"/>
                <a:sym typeface="Lato"/>
              </a:rPr>
              <a:t>Consider the following hypothetical data for 2019 and 2020: </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49250" lvl="1" marL="914400" rtl="0" algn="l">
              <a:spcBef>
                <a:spcPts val="0"/>
              </a:spcBef>
              <a:spcAft>
                <a:spcPts val="0"/>
              </a:spcAft>
              <a:buClr>
                <a:schemeClr val="lt1"/>
              </a:buClr>
              <a:buSzPts val="1900"/>
              <a:buFont typeface="Lato"/>
              <a:buAutoNum type="alphaLcParenR"/>
            </a:pPr>
            <a:r>
              <a:t/>
            </a:r>
            <a:endParaRPr sz="1900">
              <a:latin typeface="Lato"/>
              <a:ea typeface="Lato"/>
              <a:cs typeface="Lato"/>
              <a:sym typeface="Lato"/>
            </a:endParaRPr>
          </a:p>
          <a:p>
            <a:pPr indent="-349250" lvl="1" marL="914400" rtl="0" algn="l">
              <a:spcBef>
                <a:spcPts val="0"/>
              </a:spcBef>
              <a:spcAft>
                <a:spcPts val="0"/>
              </a:spcAft>
              <a:buClr>
                <a:schemeClr val="lt1"/>
              </a:buClr>
              <a:buSzPts val="1900"/>
              <a:buFont typeface="Lato"/>
              <a:buAutoNum type="alphaLcParenR"/>
            </a:pPr>
            <a:r>
              <a:t/>
            </a:r>
            <a:endParaRPr sz="1900">
              <a:latin typeface="Lato"/>
              <a:ea typeface="Lato"/>
              <a:cs typeface="Lato"/>
              <a:sym typeface="Lato"/>
            </a:endParaRPr>
          </a:p>
          <a:p>
            <a:pPr indent="-349250" lvl="1" marL="914400" rtl="0" algn="l">
              <a:spcBef>
                <a:spcPts val="0"/>
              </a:spcBef>
              <a:spcAft>
                <a:spcPts val="0"/>
              </a:spcAft>
              <a:buSzPts val="1900"/>
              <a:buFont typeface="Lato"/>
              <a:buAutoNum type="alphaLcParenR"/>
            </a:pPr>
            <a:r>
              <a:rPr lang="en-GB" sz="1900">
                <a:latin typeface="Lato"/>
                <a:ea typeface="Lato"/>
                <a:cs typeface="Lato"/>
                <a:sym typeface="Lato"/>
              </a:rPr>
              <a:t>What is the rate of inflation between 2019 and 2020 if the money supply in 2020 is 1,100 and output in 2020 is 12,600?</a:t>
            </a:r>
            <a:endParaRPr sz="19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233" name="Google Shape;233;p39"/>
          <p:cNvPicPr preferRelativeResize="0"/>
          <p:nvPr/>
        </p:nvPicPr>
        <p:blipFill>
          <a:blip r:embed="rId3">
            <a:alphaModFix/>
          </a:blip>
          <a:stretch>
            <a:fillRect/>
          </a:stretch>
        </p:blipFill>
        <p:spPr>
          <a:xfrm>
            <a:off x="1066800" y="1909763"/>
            <a:ext cx="7010400" cy="1323975"/>
          </a:xfrm>
          <a:prstGeom prst="rect">
            <a:avLst/>
          </a:prstGeom>
          <a:noFill/>
          <a:ln>
            <a:noFill/>
          </a:ln>
        </p:spPr>
      </p:pic>
      <p:cxnSp>
        <p:nvCxnSpPr>
          <p:cNvPr id="234" name="Google Shape;234;p39"/>
          <p:cNvCxnSpPr/>
          <p:nvPr/>
        </p:nvCxnSpPr>
        <p:spPr>
          <a:xfrm flipH="1" rot="10800000">
            <a:off x="6356950" y="2412925"/>
            <a:ext cx="820200" cy="13800"/>
          </a:xfrm>
          <a:prstGeom prst="straightConnector1">
            <a:avLst/>
          </a:prstGeom>
          <a:noFill/>
          <a:ln cap="flat" cmpd="sng" w="9525">
            <a:solidFill>
              <a:schemeClr val="dk2"/>
            </a:solidFill>
            <a:prstDash val="solid"/>
            <a:round/>
            <a:headEnd len="med" w="med" type="none"/>
            <a:tailEnd len="med" w="med" type="none"/>
          </a:ln>
        </p:spPr>
      </p:cxnSp>
      <p:sp>
        <p:nvSpPr>
          <p:cNvPr id="235" name="Google Shape;235;p39"/>
          <p:cNvSpPr txBox="1"/>
          <p:nvPr/>
        </p:nvSpPr>
        <p:spPr>
          <a:xfrm>
            <a:off x="7177150" y="2232025"/>
            <a:ext cx="639600" cy="1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latin typeface="Lato"/>
                <a:ea typeface="Lato"/>
                <a:cs typeface="Lato"/>
                <a:sym typeface="Lato"/>
              </a:rPr>
              <a:t>1100</a:t>
            </a:r>
            <a:endParaRPr>
              <a:highlight>
                <a:srgbClr val="FFFF00"/>
              </a:highlight>
              <a:latin typeface="Lato"/>
              <a:ea typeface="Lato"/>
              <a:cs typeface="Lato"/>
              <a:sym typeface="Lato"/>
            </a:endParaRPr>
          </a:p>
        </p:txBody>
      </p:sp>
      <p:cxnSp>
        <p:nvCxnSpPr>
          <p:cNvPr id="236" name="Google Shape;236;p39"/>
          <p:cNvCxnSpPr/>
          <p:nvPr/>
        </p:nvCxnSpPr>
        <p:spPr>
          <a:xfrm flipH="1" rot="10800000">
            <a:off x="6412550" y="3024575"/>
            <a:ext cx="736800" cy="13800"/>
          </a:xfrm>
          <a:prstGeom prst="straightConnector1">
            <a:avLst/>
          </a:prstGeom>
          <a:noFill/>
          <a:ln cap="flat" cmpd="sng" w="9525">
            <a:solidFill>
              <a:schemeClr val="dk2"/>
            </a:solidFill>
            <a:prstDash val="solid"/>
            <a:round/>
            <a:headEnd len="med" w="med" type="none"/>
            <a:tailEnd len="med" w="med" type="none"/>
          </a:ln>
        </p:spPr>
      </p:cxnSp>
      <p:sp>
        <p:nvSpPr>
          <p:cNvPr id="237" name="Google Shape;237;p39"/>
          <p:cNvSpPr txBox="1"/>
          <p:nvPr/>
        </p:nvSpPr>
        <p:spPr>
          <a:xfrm>
            <a:off x="7149350" y="2816025"/>
            <a:ext cx="9453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latin typeface="Lato"/>
                <a:ea typeface="Lato"/>
                <a:cs typeface="Lato"/>
                <a:sym typeface="Lato"/>
              </a:rPr>
              <a:t>12600</a:t>
            </a:r>
            <a:endParaRPr>
              <a:highlight>
                <a:srgbClr val="FFFF00"/>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5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Q7C. </a:t>
            </a:r>
            <a:r>
              <a:rPr lang="en-GB" sz="2422"/>
              <a:t>What is the rate of inflation between 2019 and 2020 if the money supply in 2020 is 1,100 and output in 2020 is 12,600?</a:t>
            </a:r>
            <a:endParaRPr sz="2422"/>
          </a:p>
        </p:txBody>
      </p:sp>
      <p:sp>
        <p:nvSpPr>
          <p:cNvPr id="243" name="Google Shape;243;p40"/>
          <p:cNvSpPr txBox="1"/>
          <p:nvPr/>
        </p:nvSpPr>
        <p:spPr>
          <a:xfrm>
            <a:off x="728250" y="1537025"/>
            <a:ext cx="7687500" cy="298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700">
                <a:latin typeface="Lato"/>
                <a:ea typeface="Lato"/>
                <a:cs typeface="Lato"/>
                <a:sym typeface="Lato"/>
              </a:rPr>
              <a:t>New</a:t>
            </a:r>
            <a:r>
              <a:rPr baseline="-25000" lang="en-GB" sz="1700">
                <a:latin typeface="Lato"/>
                <a:ea typeface="Lato"/>
                <a:cs typeface="Lato"/>
                <a:sym typeface="Lato"/>
              </a:rPr>
              <a:t>2</a:t>
            </a:r>
            <a:r>
              <a:rPr lang="en-GB" sz="1700">
                <a:latin typeface="Lato"/>
                <a:ea typeface="Lato"/>
                <a:cs typeface="Lato"/>
                <a:sym typeface="Lato"/>
              </a:rPr>
              <a:t> quantity equation (2020):</a:t>
            </a:r>
            <a:endParaRPr sz="1700">
              <a:latin typeface="Lato"/>
              <a:ea typeface="Lato"/>
              <a:cs typeface="Lato"/>
              <a:sym typeface="Lato"/>
            </a:endParaRPr>
          </a:p>
          <a:p>
            <a:pPr indent="0" lvl="0" marL="0" marR="0" rtl="0" algn="l">
              <a:lnSpc>
                <a:spcPct val="100000"/>
              </a:lnSpc>
              <a:spcBef>
                <a:spcPts val="0"/>
              </a:spcBef>
              <a:spcAft>
                <a:spcPts val="0"/>
              </a:spcAft>
              <a:buNone/>
            </a:pPr>
            <a:r>
              <a:rPr lang="en-GB" sz="1700">
                <a:latin typeface="Lato"/>
                <a:ea typeface="Lato"/>
                <a:cs typeface="Lato"/>
                <a:sym typeface="Lato"/>
              </a:rPr>
              <a:t>	1100 x 8 = 12600 x P</a:t>
            </a:r>
            <a:endParaRPr sz="1700">
              <a:latin typeface="Lato"/>
              <a:ea typeface="Lato"/>
              <a:cs typeface="Lato"/>
              <a:sym typeface="Lato"/>
            </a:endParaRPr>
          </a:p>
          <a:p>
            <a:pPr indent="0" lvl="0" marL="0" marR="0" rtl="0" algn="l">
              <a:lnSpc>
                <a:spcPct val="100000"/>
              </a:lnSpc>
              <a:spcBef>
                <a:spcPts val="0"/>
              </a:spcBef>
              <a:spcAft>
                <a:spcPts val="0"/>
              </a:spcAft>
              <a:buNone/>
            </a:pPr>
            <a:r>
              <a:rPr lang="en-GB" sz="1700">
                <a:latin typeface="Lato"/>
                <a:ea typeface="Lato"/>
                <a:cs typeface="Lato"/>
                <a:sym typeface="Lato"/>
              </a:rPr>
              <a:t>	P = 0.698 (3 sf)</a:t>
            </a:r>
            <a:endParaRPr sz="1700">
              <a:latin typeface="Lato"/>
              <a:ea typeface="Lato"/>
              <a:cs typeface="Lato"/>
              <a:sym typeface="Lato"/>
            </a:endParaRPr>
          </a:p>
          <a:p>
            <a:pPr indent="0" lvl="0" marL="0" marR="0" rtl="0" algn="l">
              <a:lnSpc>
                <a:spcPct val="100000"/>
              </a:lnSpc>
              <a:spcBef>
                <a:spcPts val="0"/>
              </a:spcBef>
              <a:spcAft>
                <a:spcPts val="0"/>
              </a:spcAft>
              <a:buNone/>
            </a:pPr>
            <a:r>
              <a:t/>
            </a:r>
            <a:endParaRPr sz="1700">
              <a:latin typeface="Lato"/>
              <a:ea typeface="Lato"/>
              <a:cs typeface="Lato"/>
              <a:sym typeface="Lato"/>
            </a:endParaRPr>
          </a:p>
          <a:p>
            <a:pPr indent="0" lvl="0" marL="0" marR="0" rtl="0" algn="l">
              <a:lnSpc>
                <a:spcPct val="100000"/>
              </a:lnSpc>
              <a:spcBef>
                <a:spcPts val="0"/>
              </a:spcBef>
              <a:spcAft>
                <a:spcPts val="0"/>
              </a:spcAft>
              <a:buNone/>
            </a:pPr>
            <a:r>
              <a:rPr lang="en-GB" sz="1700">
                <a:latin typeface="Lato"/>
                <a:ea typeface="Lato"/>
                <a:cs typeface="Lato"/>
                <a:sym typeface="Lato"/>
              </a:rPr>
              <a:t>New</a:t>
            </a:r>
            <a:r>
              <a:rPr baseline="-25000" lang="en-GB" sz="1700">
                <a:latin typeface="Lato"/>
                <a:ea typeface="Lato"/>
                <a:cs typeface="Lato"/>
                <a:sym typeface="Lato"/>
              </a:rPr>
              <a:t>2</a:t>
            </a:r>
            <a:r>
              <a:rPr lang="en-GB" sz="1700">
                <a:latin typeface="Lato"/>
                <a:ea typeface="Lato"/>
                <a:cs typeface="Lato"/>
                <a:sym typeface="Lato"/>
              </a:rPr>
              <a:t> inflation btw 2019 and 2020 = (P</a:t>
            </a:r>
            <a:r>
              <a:rPr baseline="-25000" lang="en-GB" sz="1700">
                <a:latin typeface="Lato"/>
                <a:ea typeface="Lato"/>
                <a:cs typeface="Lato"/>
                <a:sym typeface="Lato"/>
              </a:rPr>
              <a:t>2020 new 2 </a:t>
            </a:r>
            <a:r>
              <a:rPr lang="en-GB" sz="1700">
                <a:latin typeface="Lato"/>
                <a:ea typeface="Lato"/>
                <a:cs typeface="Lato"/>
                <a:sym typeface="Lato"/>
              </a:rPr>
              <a:t>- P</a:t>
            </a:r>
            <a:r>
              <a:rPr baseline="-25000" lang="en-GB" sz="1700">
                <a:latin typeface="Lato"/>
                <a:ea typeface="Lato"/>
                <a:cs typeface="Lato"/>
                <a:sym typeface="Lato"/>
              </a:rPr>
              <a:t>2019</a:t>
            </a:r>
            <a:r>
              <a:rPr lang="en-GB" sz="1700">
                <a:latin typeface="Lato"/>
                <a:ea typeface="Lato"/>
                <a:cs typeface="Lato"/>
                <a:sym typeface="Lato"/>
              </a:rPr>
              <a:t>)/(P</a:t>
            </a:r>
            <a:r>
              <a:rPr baseline="-25000" lang="en-GB" sz="1700">
                <a:latin typeface="Lato"/>
                <a:ea typeface="Lato"/>
                <a:cs typeface="Lato"/>
                <a:sym typeface="Lato"/>
              </a:rPr>
              <a:t>2019</a:t>
            </a:r>
            <a:r>
              <a:rPr lang="en-GB" sz="1700">
                <a:latin typeface="Lato"/>
                <a:ea typeface="Lato"/>
                <a:cs typeface="Lato"/>
                <a:sym typeface="Lato"/>
              </a:rPr>
              <a:t>)</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GB" sz="1700">
                <a:latin typeface="Lato"/>
                <a:ea typeface="Lato"/>
                <a:cs typeface="Lato"/>
                <a:sym typeface="Lato"/>
              </a:rPr>
              <a:t>					                      = (0.698-0.667)/(0.667)</a:t>
            </a:r>
            <a:endParaRPr sz="1700">
              <a:latin typeface="Lato"/>
              <a:ea typeface="Lato"/>
              <a:cs typeface="Lato"/>
              <a:sym typeface="Lato"/>
            </a:endParaRPr>
          </a:p>
          <a:p>
            <a:pPr indent="457200" lvl="0" marL="2743200" rtl="0" algn="l">
              <a:spcBef>
                <a:spcPts val="0"/>
              </a:spcBef>
              <a:spcAft>
                <a:spcPts val="0"/>
              </a:spcAft>
              <a:buNone/>
            </a:pPr>
            <a:r>
              <a:rPr lang="en-GB" sz="1700">
                <a:latin typeface="Lato"/>
                <a:ea typeface="Lato"/>
                <a:cs typeface="Lato"/>
                <a:sym typeface="Lato"/>
              </a:rPr>
              <a:t>= 4.71% (3 sf)</a:t>
            </a:r>
            <a:endParaRPr sz="1700">
              <a:latin typeface="Lato"/>
              <a:ea typeface="Lato"/>
              <a:cs typeface="Lato"/>
              <a:sym typeface="Lato"/>
            </a:endParaRPr>
          </a:p>
          <a:p>
            <a:pPr indent="0" lvl="0" marL="0" marR="0" rtl="0" algn="l">
              <a:lnSpc>
                <a:spcPct val="100000"/>
              </a:lnSpc>
              <a:spcBef>
                <a:spcPts val="0"/>
              </a:spcBef>
              <a:spcAft>
                <a:spcPts val="0"/>
              </a:spcAft>
              <a:buNone/>
            </a:pPr>
            <a:r>
              <a:t/>
            </a:r>
            <a:endParaRPr sz="1700">
              <a:latin typeface="Lato"/>
              <a:ea typeface="Lato"/>
              <a:cs typeface="Lato"/>
              <a:sym typeface="Lato"/>
            </a:endParaRPr>
          </a:p>
          <a:p>
            <a:pPr indent="0" lvl="0" marL="0" marR="0" rtl="0" algn="l">
              <a:lnSpc>
                <a:spcPct val="100000"/>
              </a:lnSpc>
              <a:spcBef>
                <a:spcPts val="0"/>
              </a:spcBef>
              <a:spcAft>
                <a:spcPts val="0"/>
              </a:spcAft>
              <a:buNone/>
            </a:pPr>
            <a:r>
              <a:t/>
            </a:r>
            <a:endParaRPr sz="17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ctrTitle"/>
          </p:nvPr>
        </p:nvSpPr>
        <p:spPr>
          <a:xfrm>
            <a:off x="3096300" y="17796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14975"/>
            <a:ext cx="8520600" cy="101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000"/>
              <a:t>Q1b. Why do you think the prisoners used cigarettes as money, as opposed to other items of value such as squares of chocolates and pairs of boots?</a:t>
            </a:r>
            <a:endParaRPr sz="2000"/>
          </a:p>
        </p:txBody>
      </p:sp>
      <p:sp>
        <p:nvSpPr>
          <p:cNvPr id="72" name="Google Shape;72;p15"/>
          <p:cNvSpPr txBox="1"/>
          <p:nvPr>
            <p:ph idx="1" type="body"/>
          </p:nvPr>
        </p:nvSpPr>
        <p:spPr>
          <a:xfrm>
            <a:off x="311700" y="1493300"/>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1600">
                <a:solidFill>
                  <a:srgbClr val="000000"/>
                </a:solidFill>
              </a:rPr>
              <a:t>Cigarettes are more suitable as money because it is durable, portable, divisible, homogenous(uniformity), and there was a limited supply of it. </a:t>
            </a:r>
            <a:endParaRPr sz="1600">
              <a:solidFill>
                <a:srgbClr val="000000"/>
              </a:solidFill>
            </a:endParaRPr>
          </a:p>
          <a:p>
            <a:pPr indent="0" lvl="0" marL="0" rtl="0" algn="just">
              <a:spcBef>
                <a:spcPts val="1200"/>
              </a:spcBef>
              <a:spcAft>
                <a:spcPts val="0"/>
              </a:spcAft>
              <a:buNone/>
            </a:pPr>
            <a:r>
              <a:rPr lang="en-GB" sz="1600">
                <a:solidFill>
                  <a:srgbClr val="000000"/>
                </a:solidFill>
              </a:rPr>
              <a:t>Food items in general will rot and turn bad if not stored in the right conditions. In the prison, there was no suitable way to store chocolates. Therefore, though portable, divisible, and homogenous, squares of chocolate were not durable and hence not suitable to be used as money.</a:t>
            </a:r>
            <a:endParaRPr sz="1600">
              <a:solidFill>
                <a:srgbClr val="000000"/>
              </a:solidFill>
            </a:endParaRPr>
          </a:p>
          <a:p>
            <a:pPr indent="0" lvl="0" marL="0" rtl="0" algn="just">
              <a:spcBef>
                <a:spcPts val="1200"/>
              </a:spcBef>
              <a:spcAft>
                <a:spcPts val="0"/>
              </a:spcAft>
              <a:buNone/>
            </a:pPr>
            <a:r>
              <a:rPr lang="en-GB" sz="1600">
                <a:solidFill>
                  <a:srgbClr val="000000"/>
                </a:solidFill>
              </a:rPr>
              <a:t>Pairs of boots were not suitable to be used as money due to the relatively high value - it is more difficult to banter for items that had lower value. They were also not portable in higher quantities.</a:t>
            </a:r>
            <a:endParaRPr sz="1600">
              <a:solidFill>
                <a:srgbClr val="000000"/>
              </a:solidFill>
            </a:endParaRPr>
          </a:p>
          <a:p>
            <a:pPr indent="-9525" lvl="0" marL="0" rtl="0" algn="just">
              <a:spcBef>
                <a:spcPts val="1200"/>
              </a:spcBef>
              <a:spcAft>
                <a:spcPts val="0"/>
              </a:spcAft>
              <a:buNone/>
            </a:pPr>
            <a:r>
              <a:t/>
            </a:r>
            <a:endParaRPr sz="1600">
              <a:solidFill>
                <a:srgbClr val="000000"/>
              </a:solidFill>
            </a:endParaRPr>
          </a:p>
          <a:p>
            <a:pPr indent="0" lvl="0" marL="0" rtl="0" algn="just">
              <a:spcBef>
                <a:spcPts val="1200"/>
              </a:spcBef>
              <a:spcAft>
                <a:spcPts val="0"/>
              </a:spcAft>
              <a:buNone/>
            </a:pPr>
            <a:r>
              <a:t/>
            </a:r>
            <a:endParaRPr sz="1600">
              <a:solidFill>
                <a:srgbClr val="000000"/>
              </a:solidFill>
            </a:endParaRPr>
          </a:p>
          <a:p>
            <a:pPr indent="0" lvl="0" marL="0" rtl="0" algn="just">
              <a:spcBef>
                <a:spcPts val="1200"/>
              </a:spcBef>
              <a:spcAft>
                <a:spcPts val="120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19098"/>
            <a:ext cx="8520600" cy="10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Q1c. Do you think a nonsmoking prisoner would have been willing to accept cigarettes in exchange for a good or service in Radford's camp? Why or why not?</a:t>
            </a:r>
            <a:endParaRPr sz="2000"/>
          </a:p>
        </p:txBody>
      </p:sp>
      <p:sp>
        <p:nvSpPr>
          <p:cNvPr id="78" name="Google Shape;78;p16"/>
          <p:cNvSpPr txBox="1"/>
          <p:nvPr>
            <p:ph idx="1" type="body"/>
          </p:nvPr>
        </p:nvSpPr>
        <p:spPr>
          <a:xfrm>
            <a:off x="311700" y="1417100"/>
            <a:ext cx="8520600" cy="3416400"/>
          </a:xfrm>
          <a:prstGeom prst="rect">
            <a:avLst/>
          </a:prstGeom>
        </p:spPr>
        <p:txBody>
          <a:bodyPr anchorCtr="0" anchor="t" bIns="91425" lIns="91425" spcFirstLastPara="1" rIns="91425" wrap="square" tIns="91425">
            <a:normAutofit lnSpcReduction="10000"/>
          </a:bodyPr>
          <a:lstStyle/>
          <a:p>
            <a:pPr indent="-9525" lvl="0" marL="0" rtl="0" algn="just">
              <a:spcBef>
                <a:spcPts val="1200"/>
              </a:spcBef>
              <a:spcAft>
                <a:spcPts val="0"/>
              </a:spcAft>
              <a:buNone/>
            </a:pPr>
            <a:r>
              <a:rPr lang="en-GB" sz="1600">
                <a:solidFill>
                  <a:srgbClr val="000000"/>
                </a:solidFill>
              </a:rPr>
              <a:t>To a non-smoker, the value of the cigarette in terms of its utility is zero. Therefore, they would not want to exchange for cigarettes.</a:t>
            </a:r>
            <a:endParaRPr sz="1600">
              <a:solidFill>
                <a:srgbClr val="000000"/>
              </a:solidFill>
            </a:endParaRPr>
          </a:p>
          <a:p>
            <a:pPr indent="-9525" lvl="0" marL="0" rtl="0" algn="just">
              <a:spcBef>
                <a:spcPts val="1200"/>
              </a:spcBef>
              <a:spcAft>
                <a:spcPts val="0"/>
              </a:spcAft>
              <a:buNone/>
            </a:pPr>
            <a:r>
              <a:rPr lang="en-GB" sz="1600">
                <a:solidFill>
                  <a:srgbClr val="000000"/>
                </a:solidFill>
              </a:rPr>
              <a:t>However, </a:t>
            </a:r>
            <a:r>
              <a:rPr lang="en-GB" sz="1600">
                <a:solidFill>
                  <a:srgbClr val="000000"/>
                </a:solidFill>
              </a:rPr>
              <a:t>if cigarettes were unanimously recognised as the medium of transaction by the prisoner community, </a:t>
            </a:r>
            <a:r>
              <a:rPr lang="en-GB" sz="1600">
                <a:solidFill>
                  <a:srgbClr val="000000"/>
                </a:solidFill>
              </a:rPr>
              <a:t>he would still be willing to accept cigarettes in return for a good or service.  This is because cigarettes received could in turn be utilised to purchase other goods and services that provided him a level of utility/satisfaction. </a:t>
            </a:r>
            <a:endParaRPr sz="1600">
              <a:solidFill>
                <a:srgbClr val="000000"/>
              </a:solidFill>
            </a:endParaRPr>
          </a:p>
          <a:p>
            <a:pPr indent="-9525" lvl="0" marL="0" rtl="0" algn="just">
              <a:spcBef>
                <a:spcPts val="1200"/>
              </a:spcBef>
              <a:spcAft>
                <a:spcPts val="0"/>
              </a:spcAft>
              <a:buNone/>
            </a:pPr>
            <a:r>
              <a:rPr lang="en-GB" sz="1600">
                <a:solidFill>
                  <a:srgbClr val="000000"/>
                </a:solidFill>
              </a:rPr>
              <a:t>The cigarettes now have monetary value to him. It is comparable to the paper money that we use today.</a:t>
            </a:r>
            <a:endParaRPr sz="1600">
              <a:solidFill>
                <a:srgbClr val="000000"/>
              </a:solidFill>
            </a:endParaRPr>
          </a:p>
          <a:p>
            <a:pPr indent="0" lvl="0" marL="0" rtl="0" algn="just">
              <a:spcBef>
                <a:spcPts val="1200"/>
              </a:spcBef>
              <a:spcAft>
                <a:spcPts val="0"/>
              </a:spcAft>
              <a:buNone/>
            </a:pPr>
            <a:r>
              <a:t/>
            </a:r>
            <a:endParaRPr sz="1600">
              <a:solidFill>
                <a:srgbClr val="000000"/>
              </a:solidFill>
            </a:endParaRPr>
          </a:p>
          <a:p>
            <a:pPr indent="0" lvl="0" marL="0" rtl="0" algn="just">
              <a:spcBef>
                <a:spcPts val="1200"/>
              </a:spcBef>
              <a:spcAft>
                <a:spcPts val="120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6875"/>
            <a:ext cx="8520600" cy="40956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2000"/>
              <a:t>Q2. </a:t>
            </a:r>
            <a:r>
              <a:rPr lang="en-GB" sz="2000"/>
              <a:t>Redo the example of Gorgonzola in the text (see Tables 10.2 to 10.6), assuming that:</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rPr lang="en-GB" sz="2000">
                <a:solidFill>
                  <a:srgbClr val="000000"/>
                </a:solidFill>
              </a:rPr>
              <a:t>(1) Initially, the Gorgonzolan central bank puts </a:t>
            </a:r>
            <a:r>
              <a:rPr lang="en-GB" sz="2000"/>
              <a:t>5,000,000 guilders</a:t>
            </a:r>
            <a:r>
              <a:rPr lang="en-GB" sz="2000">
                <a:solidFill>
                  <a:srgbClr val="000000"/>
                </a:solidFill>
              </a:rPr>
              <a:t> into circulation </a:t>
            </a:r>
            <a:endParaRPr sz="2000">
              <a:solidFill>
                <a:srgbClr val="000000"/>
              </a:solidFill>
            </a:endParaRPr>
          </a:p>
          <a:p>
            <a:pPr indent="0" lvl="0" marL="0" rtl="0" algn="just">
              <a:spcBef>
                <a:spcPts val="0"/>
              </a:spcBef>
              <a:spcAft>
                <a:spcPts val="0"/>
              </a:spcAft>
              <a:buNone/>
            </a:pPr>
            <a:r>
              <a:t/>
            </a:r>
            <a:endParaRPr sz="2000">
              <a:solidFill>
                <a:srgbClr val="000000"/>
              </a:solidFill>
            </a:endParaRPr>
          </a:p>
          <a:p>
            <a:pPr indent="0" lvl="0" marL="0" rtl="0" algn="just">
              <a:spcBef>
                <a:spcPts val="0"/>
              </a:spcBef>
              <a:spcAft>
                <a:spcPts val="0"/>
              </a:spcAft>
              <a:buNone/>
            </a:pPr>
            <a:r>
              <a:rPr lang="en-GB" sz="2000">
                <a:solidFill>
                  <a:srgbClr val="000000"/>
                </a:solidFill>
              </a:rPr>
              <a:t>(2) Commercial banks desire to hold reserves of </a:t>
            </a:r>
            <a:r>
              <a:rPr lang="en-GB" sz="2000"/>
              <a:t>20 percent of deposits</a:t>
            </a:r>
            <a:r>
              <a:rPr lang="en-GB" sz="2000">
                <a:solidFill>
                  <a:srgbClr val="000000"/>
                </a:solidFill>
              </a:rPr>
              <a:t>.</a:t>
            </a:r>
            <a:endParaRPr sz="2000">
              <a:solidFill>
                <a:srgbClr val="000000"/>
              </a:solidFill>
            </a:endParaRPr>
          </a:p>
          <a:p>
            <a:pPr indent="0" lvl="0" marL="0" rtl="0" algn="just">
              <a:spcBef>
                <a:spcPts val="0"/>
              </a:spcBef>
              <a:spcAft>
                <a:spcPts val="0"/>
              </a:spcAft>
              <a:buNone/>
            </a:pPr>
            <a:r>
              <a:rPr lang="en-GB" sz="2000">
                <a:solidFill>
                  <a:srgbClr val="000000"/>
                </a:solidFill>
              </a:rPr>
              <a:t> </a:t>
            </a:r>
            <a:endParaRPr sz="2000">
              <a:solidFill>
                <a:srgbClr val="000000"/>
              </a:solidFill>
            </a:endParaRPr>
          </a:p>
          <a:p>
            <a:pPr indent="0" lvl="0" marL="0" rtl="0" algn="just">
              <a:spcBef>
                <a:spcPts val="0"/>
              </a:spcBef>
              <a:spcAft>
                <a:spcPts val="0"/>
              </a:spcAft>
              <a:buNone/>
            </a:pPr>
            <a:r>
              <a:rPr lang="en-GB" sz="2000">
                <a:solidFill>
                  <a:srgbClr val="000000"/>
                </a:solidFill>
              </a:rPr>
              <a:t>As in the text, assume that the </a:t>
            </a:r>
            <a:r>
              <a:rPr lang="en-GB" sz="2000"/>
              <a:t>public holds no currency</a:t>
            </a:r>
            <a:r>
              <a:rPr lang="en-GB" sz="2000">
                <a:solidFill>
                  <a:srgbClr val="000000"/>
                </a:solidFill>
              </a:rPr>
              <a:t>. Show the consolidated balance sheets of Gorgonzolan commercial banks for each of the following instances.</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aphicFrame>
        <p:nvGraphicFramePr>
          <p:cNvPr id="88" name="Google Shape;88;p18"/>
          <p:cNvGraphicFramePr/>
          <p:nvPr/>
        </p:nvGraphicFramePr>
        <p:xfrm>
          <a:off x="1706400" y="1233633"/>
          <a:ext cx="3000000" cy="3000000"/>
        </p:xfrm>
        <a:graphic>
          <a:graphicData uri="http://schemas.openxmlformats.org/drawingml/2006/table">
            <a:tbl>
              <a:tblPr>
                <a:noFill/>
                <a:tableStyleId>{BC68BC33-DE24-4517-B962-677CB174D9E0}</a:tableStyleId>
              </a:tblPr>
              <a:tblGrid>
                <a:gridCol w="2865600"/>
                <a:gridCol w="2865600"/>
              </a:tblGrid>
              <a:tr h="12700">
                <a:tc>
                  <a:txBody>
                    <a:bodyPr/>
                    <a:lstStyle/>
                    <a:p>
                      <a:pPr indent="0" lvl="0" marL="0" rtl="0" algn="ctr">
                        <a:spcBef>
                          <a:spcPts val="0"/>
                        </a:spcBef>
                        <a:spcAft>
                          <a:spcPts val="0"/>
                        </a:spcAft>
                        <a:buNone/>
                      </a:pPr>
                      <a:r>
                        <a:rPr lang="en-GB" sz="1100"/>
                        <a:t>Assets</a:t>
                      </a:r>
                      <a:endParaRPr sz="1100"/>
                    </a:p>
                  </a:txBody>
                  <a:tcPr marT="63500" marB="63500" marR="63500" marL="63500"/>
                </a:tc>
                <a:tc>
                  <a:txBody>
                    <a:bodyPr/>
                    <a:lstStyle/>
                    <a:p>
                      <a:pPr indent="0" lvl="0" marL="0" rtl="0" algn="ctr">
                        <a:spcBef>
                          <a:spcPts val="0"/>
                        </a:spcBef>
                        <a:spcAft>
                          <a:spcPts val="0"/>
                        </a:spcAft>
                        <a:buNone/>
                      </a:pPr>
                      <a:r>
                        <a:rPr lang="en-GB" sz="1100"/>
                        <a:t>Liabilities</a:t>
                      </a:r>
                      <a:endParaRPr sz="1100"/>
                    </a:p>
                  </a:txBody>
                  <a:tcPr marT="63500" marB="63500" marR="63500" marL="63500"/>
                </a:tc>
              </a:tr>
              <a:tr h="12700">
                <a:tc>
                  <a:txBody>
                    <a:bodyPr/>
                    <a:lstStyle/>
                    <a:p>
                      <a:pPr indent="0" lvl="0" marL="0" rtl="0" algn="ctr">
                        <a:spcBef>
                          <a:spcPts val="0"/>
                        </a:spcBef>
                        <a:spcAft>
                          <a:spcPts val="0"/>
                        </a:spcAft>
                        <a:buNone/>
                      </a:pPr>
                      <a:r>
                        <a:rPr lang="en-GB" sz="1100"/>
                        <a:t>Currency  5,000,000 </a:t>
                      </a:r>
                      <a:endParaRPr sz="1100"/>
                    </a:p>
                  </a:txBody>
                  <a:tcPr marT="63500" marB="63500" marR="63500" marL="63500"/>
                </a:tc>
                <a:tc>
                  <a:txBody>
                    <a:bodyPr/>
                    <a:lstStyle/>
                    <a:p>
                      <a:pPr indent="0" lvl="0" marL="0" rtl="0" algn="ctr">
                        <a:spcBef>
                          <a:spcPts val="0"/>
                        </a:spcBef>
                        <a:spcAft>
                          <a:spcPts val="0"/>
                        </a:spcAft>
                        <a:buNone/>
                      </a:pPr>
                      <a:r>
                        <a:rPr lang="en-GB" sz="1100"/>
                        <a:t>Deposits  5,000,000 </a:t>
                      </a:r>
                      <a:endParaRPr sz="1100"/>
                    </a:p>
                  </a:txBody>
                  <a:tcPr marT="63500" marB="63500" marR="63500" marL="63500"/>
                </a:tc>
              </a:tr>
            </a:tbl>
          </a:graphicData>
        </a:graphic>
      </p:graphicFrame>
      <p:sp>
        <p:nvSpPr>
          <p:cNvPr id="89" name="Google Shape;89;p18"/>
          <p:cNvSpPr txBox="1"/>
          <p:nvPr>
            <p:ph type="title"/>
          </p:nvPr>
        </p:nvSpPr>
        <p:spPr>
          <a:xfrm>
            <a:off x="311700" y="536432"/>
            <a:ext cx="8520600" cy="59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000"/>
              <a:t>Q2a. After the initial deposits (compare to Table 10.2). </a:t>
            </a:r>
            <a:endParaRPr sz="2000"/>
          </a:p>
        </p:txBody>
      </p:sp>
      <p:graphicFrame>
        <p:nvGraphicFramePr>
          <p:cNvPr id="90" name="Google Shape;90;p18"/>
          <p:cNvGraphicFramePr/>
          <p:nvPr/>
        </p:nvGraphicFramePr>
        <p:xfrm>
          <a:off x="1706400" y="3315675"/>
          <a:ext cx="3000000" cy="3000000"/>
        </p:xfrm>
        <a:graphic>
          <a:graphicData uri="http://schemas.openxmlformats.org/drawingml/2006/table">
            <a:tbl>
              <a:tblPr>
                <a:noFill/>
                <a:tableStyleId>{BC68BC33-DE24-4517-B962-677CB174D9E0}</a:tableStyleId>
              </a:tblPr>
              <a:tblGrid>
                <a:gridCol w="2865600"/>
                <a:gridCol w="2865600"/>
              </a:tblGrid>
              <a:tr h="253450">
                <a:tc>
                  <a:txBody>
                    <a:bodyPr/>
                    <a:lstStyle/>
                    <a:p>
                      <a:pPr indent="0" lvl="0" marL="0" rtl="0" algn="ctr">
                        <a:spcBef>
                          <a:spcPts val="0"/>
                        </a:spcBef>
                        <a:spcAft>
                          <a:spcPts val="0"/>
                        </a:spcAft>
                        <a:buNone/>
                      </a:pPr>
                      <a:r>
                        <a:rPr lang="en-GB" sz="1100"/>
                        <a:t>Assets</a:t>
                      </a:r>
                      <a:endParaRPr sz="1100"/>
                    </a:p>
                  </a:txBody>
                  <a:tcPr marT="63500" marB="63500" marR="63500" marL="63500"/>
                </a:tc>
                <a:tc>
                  <a:txBody>
                    <a:bodyPr/>
                    <a:lstStyle/>
                    <a:p>
                      <a:pPr indent="0" lvl="0" marL="0" rtl="0" algn="ctr">
                        <a:spcBef>
                          <a:spcPts val="0"/>
                        </a:spcBef>
                        <a:spcAft>
                          <a:spcPts val="0"/>
                        </a:spcAft>
                        <a:buNone/>
                      </a:pPr>
                      <a:r>
                        <a:rPr lang="en-GB" sz="1100"/>
                        <a:t>Liabilities</a:t>
                      </a:r>
                      <a:endParaRPr sz="1100"/>
                    </a:p>
                  </a:txBody>
                  <a:tcPr marT="63500" marB="63500" marR="63500" marL="63500"/>
                </a:tc>
              </a:tr>
              <a:tr h="100000">
                <a:tc>
                  <a:txBody>
                    <a:bodyPr/>
                    <a:lstStyle/>
                    <a:p>
                      <a:pPr indent="0" lvl="0" marL="0" rtl="0" algn="ctr">
                        <a:spcBef>
                          <a:spcPts val="0"/>
                        </a:spcBef>
                        <a:spcAft>
                          <a:spcPts val="0"/>
                        </a:spcAft>
                        <a:buNone/>
                      </a:pPr>
                      <a:r>
                        <a:rPr lang="en-GB" sz="1100"/>
                        <a:t>Currency(=reserves)  1,000,000 </a:t>
                      </a:r>
                      <a:endParaRPr sz="1100"/>
                    </a:p>
                  </a:txBody>
                  <a:tcPr marT="63500" marB="63500" marR="63500" marL="63500"/>
                </a:tc>
                <a:tc>
                  <a:txBody>
                    <a:bodyPr/>
                    <a:lstStyle/>
                    <a:p>
                      <a:pPr indent="0" lvl="0" marL="0" rtl="0" algn="ctr">
                        <a:spcBef>
                          <a:spcPts val="0"/>
                        </a:spcBef>
                        <a:spcAft>
                          <a:spcPts val="0"/>
                        </a:spcAft>
                        <a:buNone/>
                      </a:pPr>
                      <a:r>
                        <a:rPr lang="en-GB" sz="1100"/>
                        <a:t>Deposits  5,000,000 </a:t>
                      </a:r>
                      <a:endParaRPr sz="1100"/>
                    </a:p>
                  </a:txBody>
                  <a:tcPr marT="63500" marB="63500" marR="63500" marL="63500"/>
                </a:tc>
              </a:tr>
              <a:tr h="12700">
                <a:tc>
                  <a:txBody>
                    <a:bodyPr/>
                    <a:lstStyle/>
                    <a:p>
                      <a:pPr indent="0" lvl="0" marL="0" rtl="0" algn="ctr">
                        <a:spcBef>
                          <a:spcPts val="0"/>
                        </a:spcBef>
                        <a:spcAft>
                          <a:spcPts val="0"/>
                        </a:spcAft>
                        <a:buNone/>
                      </a:pPr>
                      <a:r>
                        <a:rPr lang="en-GB" sz="1100"/>
                        <a:t>Loans  4,000,000 </a:t>
                      </a:r>
                      <a:endParaRPr sz="1100"/>
                    </a:p>
                  </a:txBody>
                  <a:tcPr marT="63500" marB="63500" marR="63500" marL="63500"/>
                </a:tc>
                <a:tc>
                  <a:txBody>
                    <a:bodyPr/>
                    <a:lstStyle/>
                    <a:p>
                      <a:pPr indent="0" lvl="0" marL="0" rtl="0" algn="ctr">
                        <a:spcBef>
                          <a:spcPts val="0"/>
                        </a:spcBef>
                        <a:spcAft>
                          <a:spcPts val="0"/>
                        </a:spcAft>
                        <a:buNone/>
                      </a:pPr>
                      <a:r>
                        <a:t/>
                      </a:r>
                      <a:endParaRPr sz="1100"/>
                    </a:p>
                  </a:txBody>
                  <a:tcPr marT="63500" marB="63500" marR="63500" marL="63500"/>
                </a:tc>
              </a:tr>
            </a:tbl>
          </a:graphicData>
        </a:graphic>
      </p:graphicFrame>
      <p:sp>
        <p:nvSpPr>
          <p:cNvPr id="91" name="Google Shape;91;p18"/>
          <p:cNvSpPr txBox="1"/>
          <p:nvPr>
            <p:ph type="title"/>
          </p:nvPr>
        </p:nvSpPr>
        <p:spPr>
          <a:xfrm>
            <a:off x="311700" y="2359940"/>
            <a:ext cx="8520600" cy="59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000"/>
              <a:t>Q2b. After one round of loans (compare to Table 10.3). </a:t>
            </a:r>
            <a:endParaRPr sz="2000"/>
          </a:p>
        </p:txBody>
      </p:sp>
      <p:sp>
        <p:nvSpPr>
          <p:cNvPr id="92" name="Google Shape;92;p18"/>
          <p:cNvSpPr txBox="1"/>
          <p:nvPr>
            <p:ph idx="1" type="body"/>
          </p:nvPr>
        </p:nvSpPr>
        <p:spPr>
          <a:xfrm>
            <a:off x="1706400" y="2832700"/>
            <a:ext cx="7113000" cy="411900"/>
          </a:xfrm>
          <a:prstGeom prst="rect">
            <a:avLst/>
          </a:prstGeom>
        </p:spPr>
        <p:txBody>
          <a:bodyPr anchorCtr="0" anchor="t" bIns="91425" lIns="91425" spcFirstLastPara="1" rIns="91425" wrap="square" tIns="91425">
            <a:normAutofit fontScale="92500"/>
          </a:bodyPr>
          <a:lstStyle/>
          <a:p>
            <a:pPr indent="0" lvl="0" marL="0" rtl="0" algn="just">
              <a:spcBef>
                <a:spcPts val="1200"/>
              </a:spcBef>
              <a:spcAft>
                <a:spcPts val="1200"/>
              </a:spcAft>
              <a:buNone/>
            </a:pPr>
            <a:r>
              <a:rPr lang="en-GB" sz="1600">
                <a:solidFill>
                  <a:srgbClr val="000000"/>
                </a:solidFill>
              </a:rPr>
              <a:t>Reserves: (20/100) * 5 000 000 = 1 000 000</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523899"/>
            <a:ext cx="8520600" cy="59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000"/>
              <a:t>Q2c. After the first redeposits of guilders (compare to Table 10.4). </a:t>
            </a:r>
            <a:endParaRPr sz="2000"/>
          </a:p>
        </p:txBody>
      </p:sp>
      <p:graphicFrame>
        <p:nvGraphicFramePr>
          <p:cNvPr id="98" name="Google Shape;98;p19"/>
          <p:cNvGraphicFramePr/>
          <p:nvPr/>
        </p:nvGraphicFramePr>
        <p:xfrm>
          <a:off x="1706400" y="1715775"/>
          <a:ext cx="3000000" cy="3000000"/>
        </p:xfrm>
        <a:graphic>
          <a:graphicData uri="http://schemas.openxmlformats.org/drawingml/2006/table">
            <a:tbl>
              <a:tblPr>
                <a:noFill/>
                <a:tableStyleId>{BC68BC33-DE24-4517-B962-677CB174D9E0}</a:tableStyleId>
              </a:tblPr>
              <a:tblGrid>
                <a:gridCol w="2865600"/>
                <a:gridCol w="2865600"/>
              </a:tblGrid>
              <a:tr h="253450">
                <a:tc>
                  <a:txBody>
                    <a:bodyPr/>
                    <a:lstStyle/>
                    <a:p>
                      <a:pPr indent="0" lvl="0" marL="0" rtl="0" algn="ctr">
                        <a:spcBef>
                          <a:spcPts val="0"/>
                        </a:spcBef>
                        <a:spcAft>
                          <a:spcPts val="0"/>
                        </a:spcAft>
                        <a:buNone/>
                      </a:pPr>
                      <a:r>
                        <a:rPr lang="en-GB" sz="1100"/>
                        <a:t>Assets</a:t>
                      </a:r>
                      <a:endParaRPr sz="1100"/>
                    </a:p>
                  </a:txBody>
                  <a:tcPr marT="63500" marB="63500" marR="63500" marL="63500"/>
                </a:tc>
                <a:tc>
                  <a:txBody>
                    <a:bodyPr/>
                    <a:lstStyle/>
                    <a:p>
                      <a:pPr indent="0" lvl="0" marL="0" rtl="0" algn="ctr">
                        <a:spcBef>
                          <a:spcPts val="0"/>
                        </a:spcBef>
                        <a:spcAft>
                          <a:spcPts val="0"/>
                        </a:spcAft>
                        <a:buNone/>
                      </a:pPr>
                      <a:r>
                        <a:rPr lang="en-GB" sz="1100"/>
                        <a:t>Liabilities</a:t>
                      </a:r>
                      <a:endParaRPr sz="1100"/>
                    </a:p>
                  </a:txBody>
                  <a:tcPr marT="63500" marB="63500" marR="63500" marL="63500"/>
                </a:tc>
              </a:tr>
              <a:tr h="100000">
                <a:tc>
                  <a:txBody>
                    <a:bodyPr/>
                    <a:lstStyle/>
                    <a:p>
                      <a:pPr indent="0" lvl="0" marL="0" rtl="0" algn="ctr">
                        <a:spcBef>
                          <a:spcPts val="0"/>
                        </a:spcBef>
                        <a:spcAft>
                          <a:spcPts val="0"/>
                        </a:spcAft>
                        <a:buNone/>
                      </a:pPr>
                      <a:r>
                        <a:rPr lang="en-GB" sz="1100"/>
                        <a:t>Currency(=reserves)  5,000,000 </a:t>
                      </a:r>
                      <a:endParaRPr sz="1100"/>
                    </a:p>
                  </a:txBody>
                  <a:tcPr marT="63500" marB="63500" marR="63500" marL="63500"/>
                </a:tc>
                <a:tc>
                  <a:txBody>
                    <a:bodyPr/>
                    <a:lstStyle/>
                    <a:p>
                      <a:pPr indent="0" lvl="0" marL="0" rtl="0" algn="ctr">
                        <a:spcBef>
                          <a:spcPts val="0"/>
                        </a:spcBef>
                        <a:spcAft>
                          <a:spcPts val="0"/>
                        </a:spcAft>
                        <a:buNone/>
                      </a:pPr>
                      <a:r>
                        <a:rPr lang="en-GB" sz="1100"/>
                        <a:t>Deposits  9,000,000 </a:t>
                      </a:r>
                      <a:endParaRPr sz="1100"/>
                    </a:p>
                  </a:txBody>
                  <a:tcPr marT="63500" marB="63500" marR="63500" marL="63500"/>
                </a:tc>
              </a:tr>
              <a:tr h="12700">
                <a:tc>
                  <a:txBody>
                    <a:bodyPr/>
                    <a:lstStyle/>
                    <a:p>
                      <a:pPr indent="0" lvl="0" marL="0" rtl="0" algn="ctr">
                        <a:spcBef>
                          <a:spcPts val="0"/>
                        </a:spcBef>
                        <a:spcAft>
                          <a:spcPts val="0"/>
                        </a:spcAft>
                        <a:buNone/>
                      </a:pPr>
                      <a:r>
                        <a:rPr lang="en-GB" sz="1100"/>
                        <a:t>Loans  4,000,000 </a:t>
                      </a:r>
                      <a:endParaRPr sz="1100"/>
                    </a:p>
                  </a:txBody>
                  <a:tcPr marT="63500" marB="63500" marR="63500" marL="63500"/>
                </a:tc>
                <a:tc>
                  <a:txBody>
                    <a:bodyPr/>
                    <a:lstStyle/>
                    <a:p>
                      <a:pPr indent="0" lvl="0" marL="0" rtl="0" algn="ctr">
                        <a:spcBef>
                          <a:spcPts val="0"/>
                        </a:spcBef>
                        <a:spcAft>
                          <a:spcPts val="0"/>
                        </a:spcAft>
                        <a:buNone/>
                      </a:pPr>
                      <a:r>
                        <a:t/>
                      </a:r>
                      <a:endParaRPr sz="1100"/>
                    </a:p>
                  </a:txBody>
                  <a:tcPr marT="63500" marB="63500" marR="63500" marL="63500"/>
                </a:tc>
              </a:tr>
            </a:tbl>
          </a:graphicData>
        </a:graphic>
      </p:graphicFrame>
      <p:sp>
        <p:nvSpPr>
          <p:cNvPr id="99" name="Google Shape;99;p19"/>
          <p:cNvSpPr txBox="1"/>
          <p:nvPr>
            <p:ph idx="1" type="body"/>
          </p:nvPr>
        </p:nvSpPr>
        <p:spPr>
          <a:xfrm>
            <a:off x="944400" y="1080100"/>
            <a:ext cx="7113000" cy="411900"/>
          </a:xfrm>
          <a:prstGeom prst="rect">
            <a:avLst/>
          </a:prstGeom>
        </p:spPr>
        <p:txBody>
          <a:bodyPr anchorCtr="0" anchor="t" bIns="91425" lIns="91425" spcFirstLastPara="1" rIns="91425" wrap="square" tIns="91425">
            <a:normAutofit fontScale="92500"/>
          </a:bodyPr>
          <a:lstStyle/>
          <a:p>
            <a:pPr indent="0" lvl="0" marL="0" rtl="0" algn="just">
              <a:spcBef>
                <a:spcPts val="1200"/>
              </a:spcBef>
              <a:spcAft>
                <a:spcPts val="1200"/>
              </a:spcAft>
              <a:buNone/>
            </a:pPr>
            <a:r>
              <a:rPr lang="en-GB" sz="1600">
                <a:solidFill>
                  <a:srgbClr val="000000"/>
                </a:solidFill>
              </a:rPr>
              <a:t>Assuming public holds no cash and deposits all 4 000 000 back into the bank</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20"/>
          <p:cNvGraphicFramePr/>
          <p:nvPr/>
        </p:nvGraphicFramePr>
        <p:xfrm>
          <a:off x="1706400" y="2426641"/>
          <a:ext cx="3000000" cy="3000000"/>
        </p:xfrm>
        <a:graphic>
          <a:graphicData uri="http://schemas.openxmlformats.org/drawingml/2006/table">
            <a:tbl>
              <a:tblPr>
                <a:noFill/>
                <a:tableStyleId>{BC68BC33-DE24-4517-B962-677CB174D9E0}</a:tableStyleId>
              </a:tblPr>
              <a:tblGrid>
                <a:gridCol w="2865600"/>
                <a:gridCol w="2865600"/>
              </a:tblGrid>
              <a:tr h="253450">
                <a:tc>
                  <a:txBody>
                    <a:bodyPr/>
                    <a:lstStyle/>
                    <a:p>
                      <a:pPr indent="0" lvl="0" marL="0" rtl="0" algn="ctr">
                        <a:spcBef>
                          <a:spcPts val="0"/>
                        </a:spcBef>
                        <a:spcAft>
                          <a:spcPts val="0"/>
                        </a:spcAft>
                        <a:buNone/>
                      </a:pPr>
                      <a:r>
                        <a:rPr lang="en-GB" sz="1100"/>
                        <a:t>Assets</a:t>
                      </a:r>
                      <a:endParaRPr sz="1100"/>
                    </a:p>
                  </a:txBody>
                  <a:tcPr marT="63500" marB="63500" marR="63500" marL="63500"/>
                </a:tc>
                <a:tc>
                  <a:txBody>
                    <a:bodyPr/>
                    <a:lstStyle/>
                    <a:p>
                      <a:pPr indent="0" lvl="0" marL="0" rtl="0" algn="ctr">
                        <a:spcBef>
                          <a:spcPts val="0"/>
                        </a:spcBef>
                        <a:spcAft>
                          <a:spcPts val="0"/>
                        </a:spcAft>
                        <a:buNone/>
                      </a:pPr>
                      <a:r>
                        <a:rPr lang="en-GB" sz="1100"/>
                        <a:t>Liabilities</a:t>
                      </a:r>
                      <a:endParaRPr sz="1100"/>
                    </a:p>
                  </a:txBody>
                  <a:tcPr marT="63500" marB="63500" marR="63500" marL="63500"/>
                </a:tc>
              </a:tr>
              <a:tr h="100000">
                <a:tc>
                  <a:txBody>
                    <a:bodyPr/>
                    <a:lstStyle/>
                    <a:p>
                      <a:pPr indent="0" lvl="0" marL="0" rtl="0" algn="ctr">
                        <a:spcBef>
                          <a:spcPts val="0"/>
                        </a:spcBef>
                        <a:spcAft>
                          <a:spcPts val="0"/>
                        </a:spcAft>
                        <a:buNone/>
                      </a:pPr>
                      <a:r>
                        <a:rPr lang="en-GB" sz="1100"/>
                        <a:t>Currency(=reserves)  5,000,000 </a:t>
                      </a:r>
                      <a:endParaRPr sz="1100"/>
                    </a:p>
                  </a:txBody>
                  <a:tcPr marT="63500" marB="63500" marR="63500" marL="63500"/>
                </a:tc>
                <a:tc>
                  <a:txBody>
                    <a:bodyPr/>
                    <a:lstStyle/>
                    <a:p>
                      <a:pPr indent="0" lvl="0" marL="0" rtl="0" algn="ctr">
                        <a:spcBef>
                          <a:spcPts val="0"/>
                        </a:spcBef>
                        <a:spcAft>
                          <a:spcPts val="0"/>
                        </a:spcAft>
                        <a:buNone/>
                      </a:pPr>
                      <a:r>
                        <a:rPr lang="en-GB" sz="1100"/>
                        <a:t>Deposits  12,200,000 </a:t>
                      </a:r>
                      <a:endParaRPr sz="1100"/>
                    </a:p>
                  </a:txBody>
                  <a:tcPr marT="63500" marB="63500" marR="63500" marL="63500"/>
                </a:tc>
              </a:tr>
              <a:tr h="100000">
                <a:tc>
                  <a:txBody>
                    <a:bodyPr/>
                    <a:lstStyle/>
                    <a:p>
                      <a:pPr indent="0" lvl="0" marL="0" rtl="0" algn="ctr">
                        <a:spcBef>
                          <a:spcPts val="0"/>
                        </a:spcBef>
                        <a:spcAft>
                          <a:spcPts val="0"/>
                        </a:spcAft>
                        <a:buNone/>
                      </a:pPr>
                      <a:r>
                        <a:rPr lang="en-GB" sz="1100"/>
                        <a:t>Loans  7,200,000 </a:t>
                      </a:r>
                      <a:endParaRPr sz="1100"/>
                    </a:p>
                  </a:txBody>
                  <a:tcPr marT="63500" marB="63500" marR="63500" marL="63500"/>
                </a:tc>
                <a:tc>
                  <a:txBody>
                    <a:bodyPr/>
                    <a:lstStyle/>
                    <a:p>
                      <a:pPr indent="0" lvl="0" marL="0" rtl="0" algn="ctr">
                        <a:spcBef>
                          <a:spcPts val="0"/>
                        </a:spcBef>
                        <a:spcAft>
                          <a:spcPts val="0"/>
                        </a:spcAft>
                        <a:buNone/>
                      </a:pPr>
                      <a:r>
                        <a:t/>
                      </a:r>
                      <a:endParaRPr sz="1100"/>
                    </a:p>
                  </a:txBody>
                  <a:tcPr marT="63500" marB="63500" marR="63500" marL="63500"/>
                </a:tc>
              </a:tr>
            </a:tbl>
          </a:graphicData>
        </a:graphic>
      </p:graphicFrame>
      <p:sp>
        <p:nvSpPr>
          <p:cNvPr id="105" name="Google Shape;105;p20"/>
          <p:cNvSpPr txBox="1"/>
          <p:nvPr>
            <p:ph type="title"/>
          </p:nvPr>
        </p:nvSpPr>
        <p:spPr>
          <a:xfrm>
            <a:off x="311700" y="531140"/>
            <a:ext cx="8520600" cy="597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000"/>
              <a:t>Q2d. After two round of loans and redeposits (compare to Table 10.5). </a:t>
            </a:r>
            <a:endParaRPr sz="2000"/>
          </a:p>
        </p:txBody>
      </p:sp>
      <p:sp>
        <p:nvSpPr>
          <p:cNvPr id="106" name="Google Shape;106;p20"/>
          <p:cNvSpPr txBox="1"/>
          <p:nvPr>
            <p:ph idx="1" type="body"/>
          </p:nvPr>
        </p:nvSpPr>
        <p:spPr>
          <a:xfrm>
            <a:off x="931867" y="1042381"/>
            <a:ext cx="7113000" cy="411900"/>
          </a:xfrm>
          <a:prstGeom prst="rect">
            <a:avLst/>
          </a:prstGeom>
        </p:spPr>
        <p:txBody>
          <a:bodyPr anchorCtr="0" anchor="t" bIns="91425" lIns="91425" spcFirstLastPara="1" rIns="91425" wrap="square" tIns="91425">
            <a:noAutofit/>
          </a:bodyPr>
          <a:lstStyle/>
          <a:p>
            <a:pPr indent="0" lvl="0" marL="0" rtl="0" algn="just">
              <a:spcBef>
                <a:spcPts val="1200"/>
              </a:spcBef>
              <a:spcAft>
                <a:spcPts val="1200"/>
              </a:spcAft>
              <a:buNone/>
            </a:pPr>
            <a:r>
              <a:rPr lang="en-GB" sz="1600">
                <a:solidFill>
                  <a:srgbClr val="000000"/>
                </a:solidFill>
              </a:rPr>
              <a:t>Required Reserves: (20/100) * 9 000 000 = 1 800 000</a:t>
            </a:r>
            <a:endParaRPr sz="1600">
              <a:solidFill>
                <a:srgbClr val="000000"/>
              </a:solidFill>
            </a:endParaRPr>
          </a:p>
        </p:txBody>
      </p:sp>
      <p:sp>
        <p:nvSpPr>
          <p:cNvPr id="107" name="Google Shape;107;p20"/>
          <p:cNvSpPr txBox="1"/>
          <p:nvPr>
            <p:ph idx="1" type="body"/>
          </p:nvPr>
        </p:nvSpPr>
        <p:spPr>
          <a:xfrm>
            <a:off x="944400" y="1444488"/>
            <a:ext cx="7113000" cy="844800"/>
          </a:xfrm>
          <a:prstGeom prst="rect">
            <a:avLst/>
          </a:prstGeom>
        </p:spPr>
        <p:txBody>
          <a:bodyPr anchorCtr="0" anchor="t" bIns="91425" lIns="91425" spcFirstLastPara="1" rIns="91425" wrap="square" tIns="91425">
            <a:normAutofit/>
          </a:bodyPr>
          <a:lstStyle/>
          <a:p>
            <a:pPr indent="0" lvl="0" marL="0" rtl="0" algn="just">
              <a:lnSpc>
                <a:spcPct val="100000"/>
              </a:lnSpc>
              <a:spcBef>
                <a:spcPts val="1200"/>
              </a:spcBef>
              <a:spcAft>
                <a:spcPts val="0"/>
              </a:spcAft>
              <a:buNone/>
            </a:pPr>
            <a:r>
              <a:rPr lang="en-GB" sz="1600">
                <a:solidFill>
                  <a:srgbClr val="000000"/>
                </a:solidFill>
              </a:rPr>
              <a:t>2nd Round of Loans : </a:t>
            </a:r>
            <a:r>
              <a:rPr lang="en-GB" sz="1600">
                <a:solidFill>
                  <a:srgbClr val="000000"/>
                </a:solidFill>
              </a:rPr>
              <a:t>5,000,000 - 1,800,000 = 3,200,000</a:t>
            </a:r>
            <a:endParaRPr sz="1600">
              <a:solidFill>
                <a:srgbClr val="000000"/>
              </a:solidFill>
            </a:endParaRPr>
          </a:p>
          <a:p>
            <a:pPr indent="0" lvl="0" marL="0" rtl="0" algn="just">
              <a:lnSpc>
                <a:spcPct val="100000"/>
              </a:lnSpc>
              <a:spcBef>
                <a:spcPts val="1200"/>
              </a:spcBef>
              <a:spcAft>
                <a:spcPts val="0"/>
              </a:spcAft>
              <a:buNone/>
            </a:pPr>
            <a:r>
              <a:rPr lang="en-GB" sz="1600">
                <a:solidFill>
                  <a:srgbClr val="000000"/>
                </a:solidFill>
              </a:rPr>
              <a:t>2nd Round of </a:t>
            </a:r>
            <a:r>
              <a:rPr lang="en-GB" sz="1600">
                <a:solidFill>
                  <a:srgbClr val="000000"/>
                </a:solidFill>
              </a:rPr>
              <a:t> Deposits: 3,200,000</a:t>
            </a: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aphicFrame>
        <p:nvGraphicFramePr>
          <p:cNvPr id="112" name="Google Shape;112;p21"/>
          <p:cNvGraphicFramePr/>
          <p:nvPr/>
        </p:nvGraphicFramePr>
        <p:xfrm>
          <a:off x="1706400" y="2816850"/>
          <a:ext cx="3000000" cy="3000000"/>
        </p:xfrm>
        <a:graphic>
          <a:graphicData uri="http://schemas.openxmlformats.org/drawingml/2006/table">
            <a:tbl>
              <a:tblPr>
                <a:noFill/>
                <a:tableStyleId>{BC68BC33-DE24-4517-B962-677CB174D9E0}</a:tableStyleId>
              </a:tblPr>
              <a:tblGrid>
                <a:gridCol w="2865600"/>
                <a:gridCol w="2865600"/>
              </a:tblGrid>
              <a:tr h="12700">
                <a:tc>
                  <a:txBody>
                    <a:bodyPr/>
                    <a:lstStyle/>
                    <a:p>
                      <a:pPr indent="0" lvl="0" marL="0" rtl="0" algn="ctr">
                        <a:spcBef>
                          <a:spcPts val="0"/>
                        </a:spcBef>
                        <a:spcAft>
                          <a:spcPts val="0"/>
                        </a:spcAft>
                        <a:buNone/>
                      </a:pPr>
                      <a:r>
                        <a:rPr lang="en-GB" sz="1100"/>
                        <a:t>Assets</a:t>
                      </a:r>
                      <a:endParaRPr sz="1100"/>
                    </a:p>
                  </a:txBody>
                  <a:tcPr marT="63500" marB="63500" marR="63500" marL="63500"/>
                </a:tc>
                <a:tc>
                  <a:txBody>
                    <a:bodyPr/>
                    <a:lstStyle/>
                    <a:p>
                      <a:pPr indent="0" lvl="0" marL="0" rtl="0" algn="ctr">
                        <a:spcBef>
                          <a:spcPts val="0"/>
                        </a:spcBef>
                        <a:spcAft>
                          <a:spcPts val="0"/>
                        </a:spcAft>
                        <a:buNone/>
                      </a:pPr>
                      <a:r>
                        <a:rPr lang="en-GB" sz="1100"/>
                        <a:t>Liabilities</a:t>
                      </a:r>
                      <a:endParaRPr sz="1100"/>
                    </a:p>
                  </a:txBody>
                  <a:tcPr marT="63500" marB="63500" marR="63500" marL="63500"/>
                </a:tc>
              </a:tr>
              <a:tr h="12700">
                <a:tc>
                  <a:txBody>
                    <a:bodyPr/>
                    <a:lstStyle/>
                    <a:p>
                      <a:pPr indent="0" lvl="0" marL="0" rtl="0" algn="ctr">
                        <a:spcBef>
                          <a:spcPts val="0"/>
                        </a:spcBef>
                        <a:spcAft>
                          <a:spcPts val="0"/>
                        </a:spcAft>
                        <a:buNone/>
                      </a:pPr>
                      <a:r>
                        <a:rPr lang="en-GB" sz="1100"/>
                        <a:t>Currency (=reserves)  5,000,000 </a:t>
                      </a:r>
                      <a:endParaRPr sz="1100"/>
                    </a:p>
                  </a:txBody>
                  <a:tcPr marT="63500" marB="63500" marR="63500" marL="63500"/>
                </a:tc>
                <a:tc>
                  <a:txBody>
                    <a:bodyPr/>
                    <a:lstStyle/>
                    <a:p>
                      <a:pPr indent="0" lvl="0" marL="0" rtl="0" algn="ctr">
                        <a:spcBef>
                          <a:spcPts val="0"/>
                        </a:spcBef>
                        <a:spcAft>
                          <a:spcPts val="0"/>
                        </a:spcAft>
                        <a:buNone/>
                      </a:pPr>
                      <a:r>
                        <a:rPr lang="en-GB" sz="1100"/>
                        <a:t>Deposits  25,000,000 </a:t>
                      </a:r>
                      <a:endParaRPr sz="1100"/>
                    </a:p>
                  </a:txBody>
                  <a:tcPr marT="63500" marB="63500" marR="63500" marL="63500"/>
                </a:tc>
              </a:tr>
              <a:tr h="12700">
                <a:tc>
                  <a:txBody>
                    <a:bodyPr/>
                    <a:lstStyle/>
                    <a:p>
                      <a:pPr indent="0" lvl="0" marL="0" rtl="0" algn="ctr">
                        <a:spcBef>
                          <a:spcPts val="0"/>
                        </a:spcBef>
                        <a:spcAft>
                          <a:spcPts val="0"/>
                        </a:spcAft>
                        <a:buNone/>
                      </a:pPr>
                      <a:r>
                        <a:rPr lang="en-GB" sz="1100"/>
                        <a:t>Loans  20,000,000 </a:t>
                      </a:r>
                      <a:endParaRPr sz="1100"/>
                    </a:p>
                  </a:txBody>
                  <a:tcPr marT="63500" marB="63500" marR="63500" marL="63500"/>
                </a:tc>
                <a:tc>
                  <a:txBody>
                    <a:bodyPr/>
                    <a:lstStyle/>
                    <a:p>
                      <a:pPr indent="0" lvl="0" marL="0" rtl="0" algn="ctr">
                        <a:spcBef>
                          <a:spcPts val="0"/>
                        </a:spcBef>
                        <a:spcAft>
                          <a:spcPts val="0"/>
                        </a:spcAft>
                        <a:buNone/>
                      </a:pPr>
                      <a:r>
                        <a:t/>
                      </a:r>
                      <a:endParaRPr sz="1100"/>
                    </a:p>
                  </a:txBody>
                  <a:tcPr marT="63500" marB="63500" marR="63500" marL="63500"/>
                </a:tc>
              </a:tr>
            </a:tbl>
          </a:graphicData>
        </a:graphic>
      </p:graphicFrame>
      <p:sp>
        <p:nvSpPr>
          <p:cNvPr id="113" name="Google Shape;113;p21"/>
          <p:cNvSpPr txBox="1"/>
          <p:nvPr>
            <p:ph type="title"/>
          </p:nvPr>
        </p:nvSpPr>
        <p:spPr>
          <a:xfrm>
            <a:off x="311700" y="302553"/>
            <a:ext cx="8520600" cy="78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000"/>
              <a:t>Q2d. What are the final value of or bank reserves, loans, deposits, and the money supply  (compare to Table 10.6). </a:t>
            </a:r>
            <a:endParaRPr sz="2000"/>
          </a:p>
        </p:txBody>
      </p:sp>
      <p:sp>
        <p:nvSpPr>
          <p:cNvPr id="114" name="Google Shape;114;p21"/>
          <p:cNvSpPr txBox="1"/>
          <p:nvPr>
            <p:ph idx="1" type="body"/>
          </p:nvPr>
        </p:nvSpPr>
        <p:spPr>
          <a:xfrm>
            <a:off x="931875" y="1105204"/>
            <a:ext cx="7113000" cy="16047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GB" sz="1600">
                <a:solidFill>
                  <a:srgbClr val="000000"/>
                </a:solidFill>
              </a:rPr>
              <a:t>Final Reserves: 5,000,000</a:t>
            </a:r>
            <a:endParaRPr sz="1600">
              <a:solidFill>
                <a:srgbClr val="000000"/>
              </a:solidFill>
            </a:endParaRPr>
          </a:p>
          <a:p>
            <a:pPr indent="0" lvl="0" marL="0" rtl="0" algn="just">
              <a:lnSpc>
                <a:spcPct val="100000"/>
              </a:lnSpc>
              <a:spcBef>
                <a:spcPts val="1200"/>
              </a:spcBef>
              <a:spcAft>
                <a:spcPts val="0"/>
              </a:spcAft>
              <a:buNone/>
            </a:pPr>
            <a:r>
              <a:rPr lang="en-GB" sz="1600">
                <a:solidFill>
                  <a:srgbClr val="000000"/>
                </a:solidFill>
              </a:rPr>
              <a:t>Bank Deposits = Bank Reserves / Desired RDR</a:t>
            </a:r>
            <a:endParaRPr sz="1600">
              <a:solidFill>
                <a:srgbClr val="000000"/>
              </a:solidFill>
            </a:endParaRPr>
          </a:p>
          <a:p>
            <a:pPr indent="0" lvl="0" marL="0" rtl="0" algn="just">
              <a:lnSpc>
                <a:spcPct val="100000"/>
              </a:lnSpc>
              <a:spcBef>
                <a:spcPts val="1200"/>
              </a:spcBef>
              <a:spcAft>
                <a:spcPts val="0"/>
              </a:spcAft>
              <a:buNone/>
            </a:pPr>
            <a:r>
              <a:rPr lang="en-GB" sz="1600">
                <a:solidFill>
                  <a:srgbClr val="000000"/>
                </a:solidFill>
              </a:rPr>
              <a:t>		           = 5,000,000 / 0.20</a:t>
            </a:r>
            <a:endParaRPr sz="1600">
              <a:solidFill>
                <a:srgbClr val="000000"/>
              </a:solidFill>
            </a:endParaRPr>
          </a:p>
          <a:p>
            <a:pPr indent="0" lvl="0" marL="0" rtl="0" algn="just">
              <a:lnSpc>
                <a:spcPct val="100000"/>
              </a:lnSpc>
              <a:spcBef>
                <a:spcPts val="1200"/>
              </a:spcBef>
              <a:spcAft>
                <a:spcPts val="1200"/>
              </a:spcAft>
              <a:buNone/>
            </a:pPr>
            <a:r>
              <a:rPr lang="en-GB" sz="1600">
                <a:solidFill>
                  <a:srgbClr val="000000"/>
                </a:solidFill>
              </a:rPr>
              <a:t>		           = 25,000,000</a:t>
            </a:r>
            <a:endParaRPr sz="1600">
              <a:solidFill>
                <a:srgbClr val="000000"/>
              </a:solidFill>
            </a:endParaRPr>
          </a:p>
        </p:txBody>
      </p:sp>
      <p:sp>
        <p:nvSpPr>
          <p:cNvPr id="115" name="Google Shape;115;p21"/>
          <p:cNvSpPr txBox="1"/>
          <p:nvPr>
            <p:ph idx="1" type="body"/>
          </p:nvPr>
        </p:nvSpPr>
        <p:spPr>
          <a:xfrm>
            <a:off x="931875" y="3848399"/>
            <a:ext cx="7113000" cy="8955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GB" sz="1600">
                <a:solidFill>
                  <a:srgbClr val="000000"/>
                </a:solidFill>
              </a:rPr>
              <a:t>Money Supply = Currency in Circulation + Deposit Balance held by public</a:t>
            </a:r>
            <a:endParaRPr sz="1600">
              <a:solidFill>
                <a:srgbClr val="000000"/>
              </a:solidFill>
            </a:endParaRPr>
          </a:p>
          <a:p>
            <a:pPr indent="0" lvl="0" marL="0" rtl="0" algn="just">
              <a:lnSpc>
                <a:spcPct val="100000"/>
              </a:lnSpc>
              <a:spcBef>
                <a:spcPts val="1200"/>
              </a:spcBef>
              <a:spcAft>
                <a:spcPts val="1200"/>
              </a:spcAft>
              <a:buNone/>
            </a:pPr>
            <a:r>
              <a:rPr lang="en-GB" sz="1600">
                <a:solidFill>
                  <a:srgbClr val="000000"/>
                </a:solidFill>
              </a:rPr>
              <a:t>                                 = 25,000,000</a:t>
            </a:r>
            <a:endParaRPr sz="1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