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1016" r:id="rId3"/>
    <p:sldId id="998" r:id="rId4"/>
    <p:sldId id="1011" r:id="rId5"/>
    <p:sldId id="1012" r:id="rId6"/>
    <p:sldId id="1010" r:id="rId7"/>
    <p:sldId id="1009" r:id="rId8"/>
    <p:sldId id="1006" r:id="rId9"/>
    <p:sldId id="1013" r:id="rId10"/>
    <p:sldId id="992" r:id="rId11"/>
    <p:sldId id="1003" r:id="rId12"/>
    <p:sldId id="387" r:id="rId13"/>
    <p:sldId id="995" r:id="rId14"/>
    <p:sldId id="996" r:id="rId15"/>
    <p:sldId id="1001" r:id="rId16"/>
    <p:sldId id="982" r:id="rId17"/>
    <p:sldId id="983" r:id="rId18"/>
    <p:sldId id="388" r:id="rId19"/>
    <p:sldId id="1014" r:id="rId20"/>
    <p:sldId id="987" r:id="rId21"/>
    <p:sldId id="389" r:id="rId22"/>
    <p:sldId id="1004" r:id="rId23"/>
    <p:sldId id="974" r:id="rId24"/>
    <p:sldId id="975" r:id="rId25"/>
    <p:sldId id="958" r:id="rId26"/>
    <p:sldId id="988" r:id="rId27"/>
    <p:sldId id="973" r:id="rId28"/>
    <p:sldId id="962" r:id="rId29"/>
    <p:sldId id="979" r:id="rId30"/>
    <p:sldId id="963" r:id="rId31"/>
    <p:sldId id="972" r:id="rId32"/>
    <p:sldId id="965" r:id="rId33"/>
    <p:sldId id="966" r:id="rId34"/>
    <p:sldId id="989" r:id="rId35"/>
    <p:sldId id="991" r:id="rId36"/>
    <p:sldId id="990" r:id="rId37"/>
    <p:sldId id="1017" r:id="rId38"/>
    <p:sldId id="967" r:id="rId39"/>
    <p:sldId id="981" r:id="rId40"/>
    <p:sldId id="994" r:id="rId41"/>
    <p:sldId id="969" r:id="rId42"/>
    <p:sldId id="1015" r:id="rId43"/>
    <p:sldId id="1007" r:id="rId44"/>
    <p:sldId id="37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4A305-0776-458C-B8AB-D8B79EBE5336}" v="36" dt="2024-04-08T05:18:56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0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Xiong Wei, Jonathan" userId="ac2b658e-7ce1-44bb-9f9f-bf4198ceaa29" providerId="ADAL" clId="{2D64A305-0776-458C-B8AB-D8B79EBE5336}"/>
    <pc:docChg chg="modSld">
      <pc:chgData name="Yeo Xiong Wei, Jonathan" userId="ac2b658e-7ce1-44bb-9f9f-bf4198ceaa29" providerId="ADAL" clId="{2D64A305-0776-458C-B8AB-D8B79EBE5336}" dt="2024-04-08T05:18:56.594" v="53" actId="20577"/>
      <pc:docMkLst>
        <pc:docMk/>
      </pc:docMkLst>
      <pc:sldChg chg="modSp mod">
        <pc:chgData name="Yeo Xiong Wei, Jonathan" userId="ac2b658e-7ce1-44bb-9f9f-bf4198ceaa29" providerId="ADAL" clId="{2D64A305-0776-458C-B8AB-D8B79EBE5336}" dt="2024-04-08T05:18:25.324" v="27"/>
        <pc:sldMkLst>
          <pc:docMk/>
          <pc:sldMk cId="2556023495" sldId="966"/>
        </pc:sldMkLst>
        <pc:spChg chg="mod">
          <ac:chgData name="Yeo Xiong Wei, Jonathan" userId="ac2b658e-7ce1-44bb-9f9f-bf4198ceaa29" providerId="ADAL" clId="{2D64A305-0776-458C-B8AB-D8B79EBE5336}" dt="2024-04-08T05:18:25.324" v="27"/>
          <ac:spMkLst>
            <pc:docMk/>
            <pc:sldMk cId="2556023495" sldId="966"/>
            <ac:spMk id="3" creationId="{74C42FB7-52D2-4A29-AD5E-2FD277D82890}"/>
          </ac:spMkLst>
        </pc:spChg>
      </pc:sldChg>
      <pc:sldChg chg="modSp">
        <pc:chgData name="Yeo Xiong Wei, Jonathan" userId="ac2b658e-7ce1-44bb-9f9f-bf4198ceaa29" providerId="ADAL" clId="{2D64A305-0776-458C-B8AB-D8B79EBE5336}" dt="2024-04-08T05:18:56.594" v="53" actId="20577"/>
        <pc:sldMkLst>
          <pc:docMk/>
          <pc:sldMk cId="3803274829" sldId="967"/>
        </pc:sldMkLst>
        <pc:spChg chg="mod">
          <ac:chgData name="Yeo Xiong Wei, Jonathan" userId="ac2b658e-7ce1-44bb-9f9f-bf4198ceaa29" providerId="ADAL" clId="{2D64A305-0776-458C-B8AB-D8B79EBE5336}" dt="2024-04-08T05:18:56.594" v="53" actId="20577"/>
          <ac:spMkLst>
            <pc:docMk/>
            <pc:sldMk cId="3803274829" sldId="967"/>
            <ac:spMk id="3" creationId="{74C42FB7-52D2-4A29-AD5E-2FD277D82890}"/>
          </ac:spMkLst>
        </pc:spChg>
      </pc:sldChg>
      <pc:sldChg chg="modSp mod">
        <pc:chgData name="Yeo Xiong Wei, Jonathan" userId="ac2b658e-7ce1-44bb-9f9f-bf4198ceaa29" providerId="ADAL" clId="{2D64A305-0776-458C-B8AB-D8B79EBE5336}" dt="2024-04-08T05:18:19.194" v="26" actId="115"/>
        <pc:sldMkLst>
          <pc:docMk/>
          <pc:sldMk cId="745401931" sldId="972"/>
        </pc:sldMkLst>
        <pc:spChg chg="mod">
          <ac:chgData name="Yeo Xiong Wei, Jonathan" userId="ac2b658e-7ce1-44bb-9f9f-bf4198ceaa29" providerId="ADAL" clId="{2D64A305-0776-458C-B8AB-D8B79EBE5336}" dt="2024-04-08T05:18:19.194" v="26" actId="115"/>
          <ac:spMkLst>
            <pc:docMk/>
            <pc:sldMk cId="745401931" sldId="972"/>
            <ac:spMk id="3" creationId="{74C42FB7-52D2-4A29-AD5E-2FD277D82890}"/>
          </ac:spMkLst>
        </pc:spChg>
      </pc:sldChg>
      <pc:sldChg chg="modSp modAnim">
        <pc:chgData name="Yeo Xiong Wei, Jonathan" userId="ac2b658e-7ce1-44bb-9f9f-bf4198ceaa29" providerId="ADAL" clId="{2D64A305-0776-458C-B8AB-D8B79EBE5336}" dt="2024-04-08T05:16:53.296" v="5" actId="20577"/>
        <pc:sldMkLst>
          <pc:docMk/>
          <pc:sldMk cId="51609614" sldId="998"/>
        </pc:sldMkLst>
        <pc:spChg chg="mod">
          <ac:chgData name="Yeo Xiong Wei, Jonathan" userId="ac2b658e-7ce1-44bb-9f9f-bf4198ceaa29" providerId="ADAL" clId="{2D64A305-0776-458C-B8AB-D8B79EBE5336}" dt="2024-04-08T05:16:53.296" v="5" actId="20577"/>
          <ac:spMkLst>
            <pc:docMk/>
            <pc:sldMk cId="51609614" sldId="998"/>
            <ac:spMk id="3" creationId="{74C42FB7-52D2-4A29-AD5E-2FD277D82890}"/>
          </ac:spMkLst>
        </pc:spChg>
      </pc:sldChg>
      <pc:sldChg chg="modSp">
        <pc:chgData name="Yeo Xiong Wei, Jonathan" userId="ac2b658e-7ce1-44bb-9f9f-bf4198ceaa29" providerId="ADAL" clId="{2D64A305-0776-458C-B8AB-D8B79EBE5336}" dt="2024-04-08T05:17:08.383" v="9" actId="20577"/>
        <pc:sldMkLst>
          <pc:docMk/>
          <pc:sldMk cId="1874324767" sldId="1009"/>
        </pc:sldMkLst>
        <pc:spChg chg="mod">
          <ac:chgData name="Yeo Xiong Wei, Jonathan" userId="ac2b658e-7ce1-44bb-9f9f-bf4198ceaa29" providerId="ADAL" clId="{2D64A305-0776-458C-B8AB-D8B79EBE5336}" dt="2024-04-08T05:17:08.383" v="9" actId="20577"/>
          <ac:spMkLst>
            <pc:docMk/>
            <pc:sldMk cId="1874324767" sldId="1009"/>
            <ac:spMk id="10" creationId="{42658F57-F4C4-792C-DB7B-C13B36934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06244-4CEA-4F06-A0A5-A8DB2BF22D02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3039-EE9A-46B4-A31E-2C1867B1F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33A4-2EEF-A015-37B7-488B276B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FE6DC-09A5-A011-5598-E7EB334A1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943D1F-50DF-479E-1580-08257C4D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1A4B-7F4C-87D4-A898-6E7D1F27D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16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45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74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5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44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WTP is like their reservation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1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Hence, we have reduced the set of pareto efficient equilibrium to the </a:t>
            </a:r>
            <a:r>
              <a:rPr lang="en-US" b="0" dirty="0"/>
              <a:t>“most efficient one”</a:t>
            </a:r>
          </a:p>
          <a:p>
            <a:endParaRPr lang="en-US" b="0" dirty="0"/>
          </a:p>
          <a:p>
            <a:r>
              <a:rPr lang="en-US" b="0" dirty="0"/>
              <a:t>Note, if the allocation was not pareto efficient before, then it would not be pareto efficient with social transfers.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1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Hence, we have reduced the set of pareto efficient equilibrium to the </a:t>
            </a:r>
            <a:r>
              <a:rPr lang="en-US" b="0" dirty="0"/>
              <a:t>“most efficient one”</a:t>
            </a:r>
          </a:p>
          <a:p>
            <a:endParaRPr lang="en-US" b="0" dirty="0"/>
          </a:p>
          <a:p>
            <a:r>
              <a:rPr lang="en-US" b="0" dirty="0"/>
              <a:t>Note, if the allocation was not pareto efficient before, then it would not be pareto efficient with social transfers.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92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are going to show this formally.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35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05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New allocation with associated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01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6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Updated wording.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281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follow the definitions specified in the earlier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43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36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5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new utility possibility frontier is just U1+U2 = Utilitarian sum of utilities.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71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9792-3798-AEEA-75D0-FC1F8658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6616B-E7D0-37EF-C4EA-85939FC2A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40096-8733-965A-3860-6E9DB3E75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8E850-F9EA-A3BE-EBF0-1C4A3EB5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8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88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somewhat of an improvement compared to the case where we have to decide what kind of SWF to base our choice of allocation on.</a:t>
            </a:r>
          </a:p>
          <a:p>
            <a:r>
              <a:rPr lang="en-GB" dirty="0"/>
              <a:t>I.e. can take action first and think about addressing consequences later.</a:t>
            </a:r>
          </a:p>
          <a:p>
            <a:endParaRPr lang="en-GB" dirty="0"/>
          </a:p>
          <a:p>
            <a:r>
              <a:rPr lang="en-GB" dirty="0"/>
              <a:t>If one believes in Rawlsian principles, can apply this to the ex-post utility </a:t>
            </a:r>
            <a:r>
              <a:rPr lang="en-GB" b="1" dirty="0"/>
              <a:t>after transfers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835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 actual market for trading utility, only goods.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11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Are these “close enough” assumptions?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9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90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Are these “close enough” assumptions?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34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65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3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6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state 1 of the world, A-&gt;B is true.</a:t>
            </a:r>
          </a:p>
          <a:p>
            <a:r>
              <a:rPr lang="en-SG" dirty="0"/>
              <a:t>In state 2 of the world…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8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opposite of saying that either X or Y is true is saying that both are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3039-EE9A-46B4-A31E-2C1867B1F0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Proving is done by using a sequence of logical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5D39-4178-489F-A371-5488B553FC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3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412A-6270-4337-9A2D-C493904B2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F9FD-7433-459F-AD72-809C9C99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0C63-21C3-4CB6-AA55-82DD6783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6F62-87B9-4289-83F7-5ECF24FD48C6}" type="datetime1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24B5-6D48-4D35-8B00-360A590A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0196-EB37-4599-8552-31042E3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86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F430-6A21-4BF3-9ACA-17843834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F3EA-C217-4415-8596-313EF70C4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858E-BCE0-4708-9C82-8FC9A6DF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E8B1-A7F1-4679-9429-4537A8EB5765}" type="datetime1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841C-9FB2-4ACC-97CD-B1881BF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EEEF-157C-4605-B9B9-C98905AE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D2162-F334-4ECD-8312-631470392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0097-1E40-4F36-9F5A-74109569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18A9-2D94-475C-AC76-0615623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5F78-98FD-4CA3-922F-A40EB36410AE}" type="datetime1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6734-30F3-4923-9C7A-3945EB9C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4643-5361-48DA-921E-03757753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5A2E-13D2-4257-8373-B53A653E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677F-B10D-48C9-A436-AAE93810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F657-D467-4114-A2FF-B427957C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09B4-38F9-49DA-A07E-49AE27E93282}" type="datetime1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775F-3853-4215-A771-31ADFE62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ED7-636F-4A5B-AC0F-AC406639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0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6EB-5217-45D5-B9E4-065BD581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269E-4C1D-4FD0-A521-47D007CA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9C7F-2D4B-4958-BB55-48891FDA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BF03-F6B7-48DE-B097-D987C7B1BE07}" type="datetime1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EDF7-EB92-4526-8B35-DFB799DF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D0A4-FF36-4D8E-93EE-EF2F7075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C15C-741C-4144-A379-E8F93AB4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4DE6-730D-4967-BEED-E6BF237C6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2FA63-7512-451E-AE0B-566A5094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841A-A3CE-44BB-9086-8CA10990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2569-905C-4D35-B8F5-A981455EED38}" type="datetime1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93A9-4164-43DC-936F-AC749472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B73D-134A-4D1D-91E8-AC04D76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2CB5-4B6A-484E-9FF4-8C65EB90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9AED-2D25-4C95-B58F-708F0C1F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E9AD-C6EA-4B5D-B64F-B805099F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D9B2-015C-4396-88A1-E998B9449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64AD1-FFC5-45E1-AE21-11D29818C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9D297-726F-4143-B861-D9932075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F2DB-2604-4BB1-8ECF-5D00CA2FD8B5}" type="datetime1">
              <a:rPr lang="en-GB" smtClean="0"/>
              <a:t>08/04/2024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C31DB-5AF6-427E-9D9A-A499A956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A95FE-DAF7-4168-A67B-82754557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1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2334-FDF3-4A17-B395-24BEEF48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D1F44-D543-41A1-B83E-41DFB335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94B7-1F2A-4899-A988-4D91EBD09E1C}" type="datetime1">
              <a:rPr lang="en-GB" smtClean="0"/>
              <a:t>08/04/2024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68F9B-9704-44A9-87BD-6729A5DE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C5D2-A2C6-433A-96CD-F02199FC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F4BE4-8268-46BC-9020-E6C0D518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90C-F63B-48CB-91B6-1E5A2A6E8D47}" type="datetime1">
              <a:rPr lang="en-GB" smtClean="0"/>
              <a:t>08/04/2024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CC0CB-4EE9-4DCF-9DEA-7665677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F5FB-4460-47F1-8574-1A56BDC8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34B3-F06A-4AB9-8DC4-0F00FEF2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8197-1E9E-4D3A-BD19-EFC1215F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C60B3-4B04-4B60-81DA-F2B294C51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6EB9-66F3-4AEE-B823-337BDF17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A0D8-A0DD-4C74-9769-31C5E7DB4C91}" type="datetime1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26B1-0105-463D-B2DA-87E958CE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328F-3E9A-45BD-A3B8-DF8B2521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C28-7497-45F1-9DDA-19AAA710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4936F-E307-4EE2-96D7-D0123DE55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2E96-2AFA-448A-996E-D9EE9BA5F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06E39-559A-452C-877C-EA06F20C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D1E9-8BB1-4600-B46B-30FC8F1AEE47}" type="datetime1">
              <a:rPr lang="en-GB" smtClean="0"/>
              <a:t>08/04/2024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1600E-CA89-44B3-BDDC-3896EF4A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30639-D168-40B6-A4C3-D74ABE32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5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98C74-5E0B-44B5-8C3C-ADE3A7B5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298BC-DC78-4F99-A7B1-B7B94E79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ABD9-24AB-4B70-BF91-40C379723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EED2-2EC4-4B50-9D28-62BA80456FE3}" type="datetime1">
              <a:rPr lang="en-GB" smtClean="0"/>
              <a:t>08/04/2024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A218-46E2-40BF-BB01-F8A07C12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AE86-3091-4298-8A4C-E6BD48361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2E11-CF50-48BA-BB45-BA9FD4720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F84E2-3745-45CC-919A-EFB835CC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Utilitarianism</a:t>
            </a:r>
            <a:endParaRPr lang="en-GB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AD20-AC49-4381-823B-E28293A4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27A3-75C2-44C3-B516-3779A07C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</a:t>
            </a:fld>
            <a:endParaRPr lang="en-GB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6EA7D9A8-666F-41F1-9D49-0FF723D020BB}"/>
              </a:ext>
            </a:extLst>
          </p:cNvPr>
          <p:cNvSpPr>
            <a:spLocks noGrp="1"/>
          </p:cNvSpPr>
          <p:nvPr/>
        </p:nvSpPr>
        <p:spPr>
          <a:xfrm>
            <a:off x="4038447" y="63103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E445C"/>
                </a:solidFill>
              </a:rPr>
              <a:t>Copyright © 2019 Hal R. Varian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489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Example: Social Optima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/>
                  <a:t> Pareto Efficiency</a:t>
                </a:r>
              </a:p>
            </p:txBody>
          </p:sp>
        </mc:Choice>
        <mc:Fallback xmlns="">
          <p:sp>
            <p:nvSpPr>
              <p:cNvPr id="6348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456791"/>
                <a:ext cx="10354519" cy="4755473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SG" altLang="en-US" sz="2200" b="1" dirty="0"/>
                  <a:t>If a feasible allocation is socially optimal, then it is pareto efficient.</a:t>
                </a:r>
              </a:p>
              <a:p>
                <a:pPr marL="0" indent="0" eaLnBrk="1" hangingPunct="1">
                  <a:buNone/>
                </a:pPr>
                <a:endParaRPr lang="en-SG" altLang="en-US" sz="2000" dirty="0"/>
              </a:p>
              <a:p>
                <a:pPr marL="0" indent="0">
                  <a:buNone/>
                </a:pPr>
                <a:r>
                  <a:rPr lang="en-SG" altLang="ja-JP" sz="2000" dirty="0"/>
                  <a:t>Method: prove the “contrapositive”:  </a:t>
                </a:r>
                <a:r>
                  <a:rPr lang="en-SG" altLang="ja-JP" sz="2000" b="1" dirty="0"/>
                  <a:t>If it is not pareto efficient, then it is not socially optimal.</a:t>
                </a:r>
                <a:endParaRPr lang="en-SG" altLang="ja-JP" sz="1800" b="1" dirty="0"/>
              </a:p>
              <a:p>
                <a:endParaRPr lang="en-SG" altLang="ja-JP" sz="1600" dirty="0"/>
              </a:p>
              <a:p>
                <a:r>
                  <a:rPr lang="en-SG" altLang="ja-JP" sz="1800" dirty="0"/>
                  <a:t>Suppose we have a feasible allocation </a:t>
                </a:r>
                <a14:m>
                  <m:oMath xmlns:m="http://schemas.openxmlformats.org/officeDocument/2006/math"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altLang="ja-JP" sz="1800" dirty="0"/>
                  <a:t> which is not pareto efficient. </a:t>
                </a:r>
                <a:br>
                  <a:rPr lang="en-SG" altLang="ja-JP" sz="1800" dirty="0"/>
                </a:br>
                <a:r>
                  <a:rPr lang="en-SG" altLang="ja-JP" sz="1800" dirty="0"/>
                  <a:t>This implies that there is a feasible allocation </a:t>
                </a:r>
                <a14:m>
                  <m:oMath xmlns:m="http://schemas.openxmlformats.org/officeDocument/2006/math"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altLang="ja-JP" sz="1800" dirty="0"/>
                  <a:t> which pareto improves on </a:t>
                </a:r>
                <a14:m>
                  <m:oMath xmlns:m="http://schemas.openxmlformats.org/officeDocument/2006/math"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altLang="ja-JP" sz="1800" dirty="0"/>
                  <a:t>. </a:t>
                </a:r>
              </a:p>
              <a:p>
                <a:r>
                  <a:rPr lang="en-SG" altLang="ja-JP" sz="1800" dirty="0"/>
                  <a:t>Hence, at least one individual has strictly higher utility under </a:t>
                </a:r>
                <a14:m>
                  <m:oMath xmlns:m="http://schemas.openxmlformats.org/officeDocument/2006/math"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altLang="ja-JP" sz="1800" dirty="0"/>
                  <a:t> while others have weakly higher utility under </a:t>
                </a:r>
                <a14:m>
                  <m:oMath xmlns:m="http://schemas.openxmlformats.org/officeDocument/2006/math"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altLang="ja-JP" sz="1800" dirty="0"/>
                  <a:t>.</a:t>
                </a:r>
              </a:p>
              <a:p>
                <a:r>
                  <a:rPr lang="en-SG" altLang="ja-JP" sz="1800" dirty="0"/>
                  <a:t>As we assumed that social welfare functions are increasing in individuals’ utilities, this implies that </a:t>
                </a:r>
                <a14:m>
                  <m:oMath xmlns:m="http://schemas.openxmlformats.org/officeDocument/2006/math"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SG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ja-JP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SG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altLang="ja-JP" sz="1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altLang="ja-JP" sz="1800" b="0" dirty="0"/>
                  <a:t>This means that </a:t>
                </a:r>
                <a14:m>
                  <m:oMath xmlns:m="http://schemas.openxmlformats.org/officeDocument/2006/math">
                    <m:r>
                      <a:rPr lang="en-GB" altLang="ja-JP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altLang="ja-JP" sz="1800" b="0" dirty="0"/>
                  <a:t> is not socially optimal.</a:t>
                </a:r>
              </a:p>
              <a:p>
                <a:pPr marL="0" indent="0" eaLnBrk="1" hangingPunct="1">
                  <a:buNone/>
                </a:pPr>
                <a:r>
                  <a:rPr lang="en-SG" altLang="ja-JP" sz="2000" dirty="0"/>
                  <a:t> </a:t>
                </a:r>
              </a:p>
              <a:p>
                <a:pPr marL="0" indent="0" eaLnBrk="1" hangingPunct="1">
                  <a:buNone/>
                </a:pPr>
                <a:r>
                  <a:rPr lang="en-SG" altLang="ja-JP" sz="2000" i="1" dirty="0"/>
                  <a:t>Here, it is similar to proving by contradiction: if </a:t>
                </a:r>
                <a14:m>
                  <m:oMath xmlns:m="http://schemas.openxmlformats.org/officeDocument/2006/math">
                    <m:r>
                      <a:rPr lang="en-GB" altLang="ja-JP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altLang="ja-JP" sz="2000" i="1" dirty="0"/>
                  <a:t> is socially optimal, but not pareto efficient, then we will come to a contradiction that </a:t>
                </a:r>
                <a14:m>
                  <m:oMath xmlns:m="http://schemas.openxmlformats.org/officeDocument/2006/math">
                    <m:r>
                      <a:rPr lang="en-GB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altLang="ja-JP" sz="2000" i="1" dirty="0"/>
                  <a:t> is actually not socially optimal.</a:t>
                </a:r>
                <a:br>
                  <a:rPr lang="en-SG" altLang="ja-JP" sz="2000" dirty="0"/>
                </a:br>
                <a:endParaRPr lang="en-US" altLang="ja-JP" sz="1400" dirty="0"/>
              </a:p>
              <a:p>
                <a:pPr eaLnBrk="1" hangingPunct="1"/>
                <a:endParaRPr lang="en-US" altLang="ja-JP" sz="1800" dirty="0"/>
              </a:p>
              <a:p>
                <a:pPr eaLnBrk="1" hangingPunct="1"/>
                <a:endParaRPr lang="en-US" altLang="ja-JP" sz="1800" dirty="0"/>
              </a:p>
            </p:txBody>
          </p:sp>
        </mc:Choice>
        <mc:Fallback xmlns="">
          <p:sp>
            <p:nvSpPr>
              <p:cNvPr id="6349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56791"/>
                <a:ext cx="10354519" cy="4755473"/>
              </a:xfrm>
              <a:blipFill>
                <a:blip r:embed="rId4"/>
                <a:stretch>
                  <a:fillRect l="-706" t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39DD7-9A6B-4319-9453-F78A498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FCA5-3929-4975-B4DD-67A56A4C59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GB" dirty="0"/>
              <a:t>Continuing on with Social Welfare Functions..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5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Last week, we considered making social choices</a:t>
            </a:r>
          </a:p>
          <a:p>
            <a:pPr lvl="1"/>
            <a:r>
              <a:rPr lang="en-US" sz="1800" dirty="0"/>
              <a:t>To choose between different pareto efficient allocations, one reasonable way would be to use a social welfare function…</a:t>
            </a:r>
          </a:p>
          <a:p>
            <a:endParaRPr lang="en-US" sz="2000" dirty="0"/>
          </a:p>
          <a:p>
            <a:r>
              <a:rPr lang="en-US" sz="2000" dirty="0"/>
              <a:t>However, what social welfare function is the “correct” one?</a:t>
            </a:r>
          </a:p>
          <a:p>
            <a:pPr lvl="1"/>
            <a:r>
              <a:rPr lang="en-US" sz="1600" dirty="0"/>
              <a:t>This is a difficult question to answer, with different arguments in moral philosophy.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Two commonly discussed SWFs are the </a:t>
            </a:r>
            <a:r>
              <a:rPr lang="en-US" sz="2000" b="1" dirty="0">
                <a:solidFill>
                  <a:srgbClr val="0000FF"/>
                </a:solidFill>
              </a:rPr>
              <a:t>Rawlsian SWF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00FF"/>
                </a:solidFill>
              </a:rPr>
              <a:t>Utilitarian SWF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0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Rawlsian Social Welfare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sz="2000" b="0" dirty="0"/>
                </a:br>
                <a:br>
                  <a:rPr lang="en-GB" sz="2000" b="0" dirty="0"/>
                </a:br>
                <a:r>
                  <a:rPr lang="en-US" sz="2000" dirty="0"/>
                  <a:t>Prefer allocations with higher levels of utility but also those which are more equal.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Rawls justification for this is the following: 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i="1" dirty="0"/>
                  <a:t>Suppose individuals did not know which agent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dirty="0"/>
                  <a:t> they would be in the economy (they are behind a  veil of ignorance), then if asked which social welfare function they would prefer, extremely risk-averse individuals would prefer the Rawlsian SWF.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Why? Because if there is high inequality, then chance of having high or low utility --- risk averse individuals dislike this…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4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 Social Welfare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8473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GB" sz="2000" dirty="0"/>
                </a:br>
                <a:br>
                  <a:rPr lang="en-GB" sz="2000" dirty="0"/>
                </a:br>
                <a:r>
                  <a:rPr lang="en-GB" sz="2000" dirty="0"/>
                  <a:t>Prefer increasing total utility in society, with everyone having equal weights.</a:t>
                </a:r>
                <a:br>
                  <a:rPr lang="en-GB" sz="2000" dirty="0"/>
                </a:br>
                <a:r>
                  <a:rPr lang="en-US" sz="2000" i="1" dirty="0"/>
                  <a:t>Related to cost benefit analysis where we look at net monetary value of benefits to all stake holders.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Some element of fairness (equal weights), but compared to the Rawlsian SWF, does not rule out unequal allocations, </a:t>
                </a:r>
                <a:r>
                  <a:rPr lang="en-US" sz="2000" i="1" dirty="0"/>
                  <a:t>as long as society benefits as a whole</a:t>
                </a:r>
                <a:r>
                  <a:rPr lang="en-US" sz="2000" dirty="0"/>
                  <a:t>.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000" b="1" dirty="0"/>
                  <a:t>We will now discuss mathematically, an argument for the utilitarian SWF. </a:t>
                </a:r>
                <a:br>
                  <a:rPr lang="en-US" sz="2000" b="1" dirty="0"/>
                </a:br>
                <a:r>
                  <a:rPr lang="en-US" sz="2000" b="1" dirty="0"/>
                  <a:t>General Idea: </a:t>
                </a:r>
                <a:r>
                  <a:rPr lang="en-US" sz="2000" dirty="0"/>
                  <a:t>if utility and money are directly interchangeable, then actions for society should be chosen based on </a:t>
                </a:r>
                <a:r>
                  <a:rPr lang="en-US" sz="2000" dirty="0" err="1"/>
                  <a:t>maximising</a:t>
                </a:r>
                <a:r>
                  <a:rPr lang="en-US" sz="2000" dirty="0"/>
                  <a:t> the utility “pie” to be shared and then transferring money to compensate any losers.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8473" cy="4351338"/>
              </a:xfrm>
              <a:blipFill>
                <a:blip r:embed="rId3"/>
                <a:stretch>
                  <a:fillRect l="-571" t="-12045" r="-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Augmenting Social Choice </a:t>
            </a:r>
            <a:br>
              <a:rPr lang="en-US" dirty="0"/>
            </a:br>
            <a:r>
              <a:rPr lang="en-US" dirty="0"/>
              <a:t>with Money Transfers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Choices </a:t>
            </a:r>
            <a:r>
              <a:rPr lang="en-US" b="1" dirty="0"/>
              <a:t>without </a:t>
            </a:r>
            <a:r>
              <a:rPr lang="en-US" dirty="0"/>
              <a:t>Money Transfers. </a:t>
            </a:r>
            <a:br>
              <a:rPr lang="en-US" dirty="0"/>
            </a:br>
            <a:r>
              <a:rPr lang="en-US" dirty="0"/>
              <a:t>An Example…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As an example, let’s consider how to assign a movie ticket between Joseph and Ivy (who both like watching movies).</a:t>
            </a:r>
          </a:p>
          <a:p>
            <a:endParaRPr lang="en-US" sz="2000" dirty="0"/>
          </a:p>
          <a:p>
            <a:r>
              <a:rPr lang="en-US" sz="2000" dirty="0"/>
              <a:t>Suppose our only problem was to decide who to allocate the ticket </a:t>
            </a:r>
            <a:r>
              <a:rPr lang="en-US" sz="2000" u="sng" dirty="0"/>
              <a:t>without any transfers of money</a:t>
            </a:r>
            <a:r>
              <a:rPr lang="en-US" sz="2000" dirty="0"/>
              <a:t>.</a:t>
            </a:r>
          </a:p>
          <a:p>
            <a:endParaRPr lang="en-US" sz="2000" u="sng" dirty="0"/>
          </a:p>
          <a:p>
            <a:r>
              <a:rPr lang="en-US" sz="2000" u="sng" dirty="0"/>
              <a:t>Without money transfers</a:t>
            </a:r>
            <a:r>
              <a:rPr lang="en-US" sz="2000" dirty="0"/>
              <a:t>, any allocation of the movie ticket is Pareto efficient.</a:t>
            </a:r>
          </a:p>
          <a:p>
            <a:pPr lvl="1"/>
            <a:r>
              <a:rPr lang="en-US" sz="2000" dirty="0"/>
              <a:t>For example, taking the movie ticket away from Joseph and giving it to Ivy will make Joseph strictly worse off.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0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Choices </a:t>
            </a:r>
            <a:r>
              <a:rPr lang="en-US" b="1" dirty="0"/>
              <a:t>with </a:t>
            </a:r>
            <a:r>
              <a:rPr lang="en-US" dirty="0"/>
              <a:t>Money Transfers</a:t>
            </a:r>
            <a:br>
              <a:rPr lang="en-US" dirty="0"/>
            </a:br>
            <a:r>
              <a:rPr lang="en-US" dirty="0"/>
              <a:t>An Example…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Now, consider a scenario which also allows for monetary transfers in our social choice problem. </a:t>
            </a:r>
            <a:r>
              <a:rPr lang="en-US" sz="2000" b="1" dirty="0">
                <a:solidFill>
                  <a:srgbClr val="FF0000"/>
                </a:solidFill>
              </a:rPr>
              <a:t>We assume that consumers care directly about money held. </a:t>
            </a:r>
          </a:p>
          <a:p>
            <a:pPr lvl="1"/>
            <a:r>
              <a:rPr lang="en-US" sz="1800" dirty="0"/>
              <a:t>This is a simplifying assumption which accounts for consumers possibly valuing goods not present in the model which can be purchased with money.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Effectively, this means we are introducing a new good: money. We are hence </a:t>
            </a:r>
            <a:r>
              <a:rPr lang="en-US" sz="2000" b="1" dirty="0">
                <a:solidFill>
                  <a:srgbClr val="FF0000"/>
                </a:solidFill>
              </a:rPr>
              <a:t>changing the economic conditions.</a:t>
            </a:r>
          </a:p>
          <a:p>
            <a:pPr lvl="1"/>
            <a:r>
              <a:rPr lang="en-US" sz="1800" dirty="0"/>
              <a:t>We need to consider how this affects which allocations are pareto efficient.</a:t>
            </a:r>
          </a:p>
          <a:p>
            <a:endParaRPr lang="en-US" sz="2000" dirty="0"/>
          </a:p>
          <a:p>
            <a:r>
              <a:rPr lang="en-US" sz="2000" dirty="0"/>
              <a:t>A relevant question: </a:t>
            </a:r>
            <a:r>
              <a:rPr lang="en-US" sz="2000" i="1" dirty="0"/>
              <a:t>How much money are they willing to pay for the movie ticket? </a:t>
            </a:r>
          </a:p>
          <a:p>
            <a:pPr marL="457200" lvl="1" indent="0">
              <a:buNone/>
            </a:pPr>
            <a:br>
              <a:rPr lang="en-US" sz="1600" i="1" dirty="0"/>
            </a:b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Choices </a:t>
            </a:r>
            <a:r>
              <a:rPr lang="en-US" b="1" dirty="0"/>
              <a:t>with</a:t>
            </a:r>
            <a:r>
              <a:rPr lang="en-US" dirty="0"/>
              <a:t> Money Transfers</a:t>
            </a:r>
            <a:br>
              <a:rPr lang="en-US" dirty="0"/>
            </a:br>
            <a:r>
              <a:rPr lang="en-US" dirty="0"/>
              <a:t>An Example…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b="1" dirty="0"/>
              </a:p>
              <a:p>
                <a:r>
                  <a:rPr lang="en-US" sz="2000" b="1" dirty="0"/>
                  <a:t>Will there be a change in which ticket allocation is pareto efficient?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Suppose we allocate the ticket to Joseph whose willingness to pay is lower than Ivy.</a:t>
                </a:r>
                <a:br>
                  <a:rPr lang="en-US" sz="2000" dirty="0"/>
                </a:br>
                <a:r>
                  <a:rPr lang="en-US" sz="2000" i="1" dirty="0"/>
                  <a:t>Recall that with no money transfers, this was previously pareto efficient.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the following: Allocate the ticket to Ivy instead, transferring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Joseph from Ivy,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𝑊𝑇𝑃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𝐽𝑜𝑠𝑒𝑝h</m:t>
                        </m:r>
                      </m:sub>
                    </m:sSub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SG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SG" sz="2000" i="1" dirty="0">
                            <a:latin typeface="Cambria Math" panose="02040503050406030204" pitchFamily="18" charset="0"/>
                          </a:rPr>
                          <m:t>𝑊𝑇𝑃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𝐼𝑣𝑦</m:t>
                        </m:r>
                      </m:sub>
                    </m:sSub>
                  </m:oMath>
                </a14:m>
                <a:r>
                  <a:rPr lang="en-US" sz="2000" dirty="0"/>
                  <a:t>. (Implicitly, this assumes no financial constraints.)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4201-B681-4972-A5F9-EE7ABC93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Choices </a:t>
            </a:r>
            <a:r>
              <a:rPr lang="en-US" b="1" dirty="0"/>
              <a:t>with</a:t>
            </a:r>
            <a:r>
              <a:rPr lang="en-US" dirty="0"/>
              <a:t> Money Transfers</a:t>
            </a:r>
            <a:br>
              <a:rPr lang="en-US" dirty="0"/>
            </a:br>
            <a:r>
              <a:rPr lang="en-US" dirty="0"/>
              <a:t>An Example…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57" y="5139460"/>
            <a:ext cx="10515600" cy="1757363"/>
          </a:xfrm>
        </p:spPr>
        <p:txBody>
          <a:bodyPr>
            <a:normAutofit/>
          </a:bodyPr>
          <a:lstStyle/>
          <a:p>
            <a:r>
              <a:rPr lang="en-US" sz="2000" dirty="0"/>
              <a:t>This Pareto dominates the initial allocation of the ticket as both are better off!</a:t>
            </a:r>
          </a:p>
          <a:p>
            <a:pPr lvl="1"/>
            <a:r>
              <a:rPr lang="en-US" sz="1800" u="sng" dirty="0"/>
              <a:t>When money is involved</a:t>
            </a:r>
            <a:r>
              <a:rPr lang="en-US" sz="1800" dirty="0"/>
              <a:t>, pareto efficiency must involve allocating the ticket to the person with the highest willingness to pay! I.e. It is utilitarian!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4201-B681-4972-A5F9-EE7ABC93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7D2E5-E04F-DDC3-FC02-0D70C58E5AA5}"/>
              </a:ext>
            </a:extLst>
          </p:cNvPr>
          <p:cNvSpPr txBox="1"/>
          <p:nvPr/>
        </p:nvSpPr>
        <p:spPr>
          <a:xfrm>
            <a:off x="1912798" y="4396177"/>
            <a:ext cx="312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Initial: Joseph gets ticket.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DB4D8-7A31-F519-AE62-4F8C63CC3E0A}"/>
                  </a:ext>
                </a:extLst>
              </p:cNvPr>
              <p:cNvSpPr txBox="1"/>
              <p:nvPr/>
            </p:nvSpPr>
            <p:spPr>
              <a:xfrm>
                <a:off x="6230256" y="4405185"/>
                <a:ext cx="4151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After: Ivy gets ticket and pays Joseph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SG" b="1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DB4D8-7A31-F519-AE62-4F8C63CC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256" y="4405185"/>
                <a:ext cx="4151088" cy="369332"/>
              </a:xfrm>
              <a:prstGeom prst="rect">
                <a:avLst/>
              </a:prstGeom>
              <a:blipFill>
                <a:blip r:embed="rId3"/>
                <a:stretch>
                  <a:fillRect l="-1175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346E7A-62AB-BC79-534E-B74E15090A01}"/>
                  </a:ext>
                </a:extLst>
              </p:cNvPr>
              <p:cNvSpPr/>
              <p:nvPr/>
            </p:nvSpPr>
            <p:spPr>
              <a:xfrm>
                <a:off x="2209264" y="3377958"/>
                <a:ext cx="747485" cy="30867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𝑊𝑇</m:t>
                      </m:r>
                      <m:sSub>
                        <m:sSub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346E7A-62AB-BC79-534E-B74E15090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264" y="3377958"/>
                <a:ext cx="747485" cy="308671"/>
              </a:xfrm>
              <a:prstGeom prst="rect">
                <a:avLst/>
              </a:prstGeom>
              <a:blipFill>
                <a:blip r:embed="rId4"/>
                <a:stretch>
                  <a:fillRect l="-800" b="-188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34DBE25-932F-9375-2443-CDA74476D237}"/>
              </a:ext>
            </a:extLst>
          </p:cNvPr>
          <p:cNvSpPr/>
          <p:nvPr/>
        </p:nvSpPr>
        <p:spPr>
          <a:xfrm>
            <a:off x="2209264" y="2482541"/>
            <a:ext cx="747485" cy="898222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D6360-68E6-7600-EEF1-1777E32ED2A9}"/>
              </a:ext>
            </a:extLst>
          </p:cNvPr>
          <p:cNvSpPr txBox="1"/>
          <p:nvPr/>
        </p:nvSpPr>
        <p:spPr>
          <a:xfrm>
            <a:off x="2168471" y="203972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Joseph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FF15B-4303-EA51-2CBA-0A531A631788}"/>
              </a:ext>
            </a:extLst>
          </p:cNvPr>
          <p:cNvSpPr txBox="1"/>
          <p:nvPr/>
        </p:nvSpPr>
        <p:spPr>
          <a:xfrm>
            <a:off x="3529954" y="2028212"/>
            <a:ext cx="45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Ivy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6676BC-1B41-EA5F-7C46-22101E677C2A}"/>
                  </a:ext>
                </a:extLst>
              </p:cNvPr>
              <p:cNvSpPr/>
              <p:nvPr/>
            </p:nvSpPr>
            <p:spPr>
              <a:xfrm>
                <a:off x="3407654" y="3356757"/>
                <a:ext cx="747485" cy="8982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𝑊𝑇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6676BC-1B41-EA5F-7C46-22101E67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4" y="3356757"/>
                <a:ext cx="747485" cy="898222"/>
              </a:xfrm>
              <a:prstGeom prst="rect">
                <a:avLst/>
              </a:prstGeom>
              <a:blipFill>
                <a:blip r:embed="rId5"/>
                <a:stretch>
                  <a:fillRect l="-800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1EA3CB-736B-A9D8-E5D1-B6AC4FD6A5E3}"/>
                  </a:ext>
                </a:extLst>
              </p:cNvPr>
              <p:cNvSpPr/>
              <p:nvPr/>
            </p:nvSpPr>
            <p:spPr>
              <a:xfrm>
                <a:off x="7266598" y="3380415"/>
                <a:ext cx="747485" cy="55912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0" dirty="0"/>
                  <a:t>+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1EA3CB-736B-A9D8-E5D1-B6AC4FD6A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98" y="3380415"/>
                <a:ext cx="747485" cy="559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8B7E4ED5-13EA-899A-12D3-03E9352CEDFC}"/>
              </a:ext>
            </a:extLst>
          </p:cNvPr>
          <p:cNvSpPr/>
          <p:nvPr/>
        </p:nvSpPr>
        <p:spPr>
          <a:xfrm>
            <a:off x="3407655" y="2482541"/>
            <a:ext cx="747485" cy="898222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36023D-096B-465D-0B78-8BCCE86B10CD}"/>
              </a:ext>
            </a:extLst>
          </p:cNvPr>
          <p:cNvSpPr/>
          <p:nvPr/>
        </p:nvSpPr>
        <p:spPr>
          <a:xfrm>
            <a:off x="7266599" y="2481602"/>
            <a:ext cx="747485" cy="898222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25FA93-B0E6-4995-4DC9-CCA13C422CAB}"/>
              </a:ext>
            </a:extLst>
          </p:cNvPr>
          <p:cNvSpPr/>
          <p:nvPr/>
        </p:nvSpPr>
        <p:spPr>
          <a:xfrm>
            <a:off x="8424194" y="2482771"/>
            <a:ext cx="747485" cy="359216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9A7517-86A8-1FDA-DC68-DC57A77CB25F}"/>
                  </a:ext>
                </a:extLst>
              </p:cNvPr>
              <p:cNvSpPr/>
              <p:nvPr/>
            </p:nvSpPr>
            <p:spPr>
              <a:xfrm>
                <a:off x="8424194" y="2849244"/>
                <a:ext cx="747485" cy="89822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𝑊𝑇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9A7517-86A8-1FDA-DC68-DC57A77CB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94" y="2849244"/>
                <a:ext cx="747485" cy="898222"/>
              </a:xfrm>
              <a:prstGeom prst="rect">
                <a:avLst/>
              </a:prstGeom>
              <a:blipFill>
                <a:blip r:embed="rId7"/>
                <a:stretch>
                  <a:fillRect l="-800"/>
                </a:stretch>
              </a:blipFill>
              <a:ln>
                <a:solidFill>
                  <a:srgbClr val="C00000"/>
                </a:solidFill>
                <a:prstDash val="soli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C2FFBE-86B1-E4BB-47CF-F94BD22FB893}"/>
              </a:ext>
            </a:extLst>
          </p:cNvPr>
          <p:cNvCxnSpPr/>
          <p:nvPr/>
        </p:nvCxnSpPr>
        <p:spPr>
          <a:xfrm>
            <a:off x="1698171" y="2472275"/>
            <a:ext cx="84400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B4E73C-ABBB-C079-7B44-AED6297CF459}"/>
              </a:ext>
            </a:extLst>
          </p:cNvPr>
          <p:cNvSpPr txBox="1"/>
          <p:nvPr/>
        </p:nvSpPr>
        <p:spPr>
          <a:xfrm>
            <a:off x="7334207" y="19738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Joseph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7E4706-36C8-6780-F84B-0F6FA639598B}"/>
              </a:ext>
            </a:extLst>
          </p:cNvPr>
          <p:cNvSpPr txBox="1"/>
          <p:nvPr/>
        </p:nvSpPr>
        <p:spPr>
          <a:xfrm>
            <a:off x="8695690" y="1962320"/>
            <a:ext cx="45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Ivy</a:t>
            </a:r>
          </a:p>
        </p:txBody>
      </p:sp>
    </p:spTree>
    <p:extLst>
      <p:ext uri="{BB962C8B-B14F-4D97-AF65-F5344CB8AC3E}">
        <p14:creationId xmlns:p14="http://schemas.microsoft.com/office/powerpoint/2010/main" val="302468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65848-FCFE-C7C1-ABF7-86D91E0B9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8C18-1DD0-FED8-6766-F75E84C6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F83A2-B90E-18DE-7C7E-405B1614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This week, we will be discussing why utilitarianism might be a reasonable social welfare function.</a:t>
                </a:r>
              </a:p>
              <a:p>
                <a:pPr lvl="1"/>
                <a:r>
                  <a:rPr lang="en-US" sz="1800" b="1" dirty="0"/>
                  <a:t>We will be doing so using some mathematical arguments..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Before we begin, we will have a short foray into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mathematical logic</a:t>
                </a:r>
                <a:r>
                  <a:rPr lang="en-US" sz="2000" dirty="0"/>
                  <a:t>..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Mathematical logic will allow us to assess the truth of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propositions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a statement that is either true or false. </a:t>
                </a:r>
              </a:p>
              <a:p>
                <a:pPr lvl="1"/>
                <a:r>
                  <a:rPr lang="en-US" sz="1800" dirty="0"/>
                  <a:t>Example of a proposition: </a:t>
                </a:r>
                <a:r>
                  <a:rPr lang="en-US" sz="1800" i="1" dirty="0"/>
                  <a:t>All bananas are yellow.</a:t>
                </a:r>
              </a:p>
              <a:p>
                <a:pPr lvl="1"/>
                <a:r>
                  <a:rPr lang="en-US" sz="1800" dirty="0"/>
                  <a:t>Not an example of a proposition: </a:t>
                </a:r>
                <a:r>
                  <a:rPr lang="en-US" sz="1800" i="1" dirty="0"/>
                  <a:t>Let’s go for lunch!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will be examining propositions on utilitarianism which will rely on such logic.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F83A2-B90E-18DE-7C7E-405B1614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6F80-6B53-D174-8E9D-849690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A Model of </a:t>
            </a:r>
            <a:br>
              <a:rPr lang="en-US" dirty="0"/>
            </a:br>
            <a:r>
              <a:rPr lang="en-US" dirty="0"/>
              <a:t>Social Choice with Money Transfers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9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Choice with Money Transfers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Formally, a monetary transfer scheme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denotes the amount transferred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individual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receive,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: give)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is the budget deficit/surplus.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means that the transfer scheme has a balanced budget</a:t>
                </a:r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1800" dirty="0"/>
                  <a:t>(I.e. just transferring money between individuals)</a:t>
                </a:r>
              </a:p>
              <a:p>
                <a:pPr lvl="1"/>
                <a:endParaRPr lang="en-US" sz="2000" i="1" dirty="0"/>
              </a:p>
              <a:p>
                <a:r>
                  <a:rPr lang="en-US" sz="2000" dirty="0"/>
                  <a:t>Now a social choice consists of two components:</a:t>
                </a:r>
              </a:p>
              <a:p>
                <a:pPr lvl="1"/>
                <a:r>
                  <a:rPr lang="en-US" sz="1800" dirty="0"/>
                  <a:t>An</a:t>
                </a:r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allocation</a:t>
                </a:r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goods </a:t>
                </a:r>
                <a:r>
                  <a:rPr lang="en-US" sz="1800" dirty="0"/>
                  <a:t>(e.g. who gets what, say due to some government action)</a:t>
                </a:r>
              </a:p>
              <a:p>
                <a:pPr lvl="1"/>
                <a:r>
                  <a:rPr lang="en-US" sz="1800" dirty="0"/>
                  <a:t>A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monetary transfer scheme</a:t>
                </a:r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(who pays what)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Here, we call a combination of an allocation and a monetary transfer scheme a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policy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FEDB-32D6-429C-BF47-92C9907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Choice with Money Transfers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now show formally that any </a:t>
            </a:r>
            <a:r>
              <a:rPr lang="en-US" sz="2000" i="1" dirty="0"/>
              <a:t>pareto efficient</a:t>
            </a:r>
            <a:r>
              <a:rPr lang="en-US" sz="2000" dirty="0"/>
              <a:t> </a:t>
            </a:r>
            <a:r>
              <a:rPr lang="en-US" sz="2000" b="1" dirty="0"/>
              <a:t>policy</a:t>
            </a:r>
            <a:r>
              <a:rPr lang="en-US" sz="2000" dirty="0"/>
              <a:t> must involve a </a:t>
            </a:r>
            <a:r>
              <a:rPr lang="en-US" sz="2000" i="1" dirty="0"/>
              <a:t>utilitarian </a:t>
            </a:r>
            <a:r>
              <a:rPr lang="en-US" sz="2000" b="1" dirty="0"/>
              <a:t>allocation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Key assumption:</a:t>
            </a:r>
          </a:p>
          <a:p>
            <a:r>
              <a:rPr lang="en-US" sz="2000" dirty="0"/>
              <a:t>Money is not only for exchange purposes, but is also directly valued, perhaps because it can be kept to purchase other things currently not available in the economy.</a:t>
            </a:r>
            <a:endParaRPr lang="en-US" sz="1600" dirty="0"/>
          </a:p>
          <a:p>
            <a:r>
              <a:rPr lang="en-US" sz="2000" dirty="0"/>
              <a:t>In particular, utility is assumed to be quasi-linear in money..</a:t>
            </a:r>
          </a:p>
          <a:p>
            <a:pPr lvl="1"/>
            <a:r>
              <a:rPr lang="en-US" sz="1600" dirty="0"/>
              <a:t>From Lecture 7, this implies that utility from goods is directly exchangeable with money!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Essentially, it also allows utility to be directly traded via monetary transfers.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FEDB-32D6-429C-BF47-92C9907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 Linear utility and willingness to pay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 notion of willingness to pay can be captured by quasi-linear utility.</a:t>
                </a:r>
              </a:p>
              <a:p>
                <a:pPr lvl="1"/>
                <a:r>
                  <a:rPr lang="en-US" sz="1800" dirty="0"/>
                  <a:t>Remember the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reservation price</a:t>
                </a:r>
                <a:r>
                  <a:rPr lang="en-US" sz="18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Let the value to an individual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from an allocation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 </a:t>
                </a:r>
                <a:br>
                  <a:rPr lang="en-GB" sz="2000" dirty="0"/>
                </a:br>
                <a:r>
                  <a:rPr lang="en-GB" sz="2000" dirty="0"/>
                  <a:t>Let the utility of consuming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together with a monetary transfer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be quasi-linear:</a:t>
                </a:r>
              </a:p>
              <a:p>
                <a:pPr marL="0" indent="0" algn="ctr">
                  <a:buNone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sz="2000" b="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r>
                  <a:rPr lang="en-GB" sz="2000" dirty="0"/>
                  <a:t>Individual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i="1" dirty="0"/>
                  <a:t> (strictly) </a:t>
                </a:r>
                <a:r>
                  <a:rPr lang="en-GB" sz="2000" dirty="0"/>
                  <a:t>prefers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i="1" dirty="0"/>
                  <a:t> </a:t>
                </a:r>
                <a:r>
                  <a:rPr lang="en-GB" sz="2000" dirty="0"/>
                  <a:t>to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i="1" dirty="0"/>
                  <a:t> </a:t>
                </a:r>
                <a:r>
                  <a:rPr lang="en-GB" sz="2000" dirty="0"/>
                  <a:t>iff</a:t>
                </a:r>
                <a:r>
                  <a:rPr lang="en-GB" sz="2000" i="1" dirty="0"/>
                  <a:t> </a:t>
                </a:r>
                <a:br>
                  <a:rPr lang="en-GB" sz="2000" i="1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GB" sz="2000" i="1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D062C-858E-41E8-8C90-ABE8C4BB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7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 Linear utility and willingness to pay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Suppose there are two allocations, the status quo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and and a new allocation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000" dirty="0"/>
                  <a:t>.</a:t>
                </a:r>
                <a:br>
                  <a:rPr lang="en-GB" sz="2000" dirty="0"/>
                </a:br>
                <a:r>
                  <a:rPr lang="en-GB" sz="2000" dirty="0"/>
                  <a:t>Each individual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to pay a money transfer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to move from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r>
                  <a:rPr lang="en-GB" sz="1600" dirty="0"/>
                  <a:t>The two policies are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prefers to move to the new allocation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 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000" dirty="0"/>
                  <a:t> 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 algn="ctr">
                  <a:buNone/>
                </a:pPr>
                <a:endParaRPr lang="en-GB" sz="2000" dirty="0"/>
              </a:p>
              <a:p>
                <a:r>
                  <a:rPr lang="en-GB" sz="2000" dirty="0"/>
                  <a:t>In this manner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GB" sz="2000" dirty="0"/>
                  <a:t> therefore measures individual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’s maximum willingness to pay to move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1B6C5-D050-46ED-99D8-6C3F9154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4F00A9-F5FD-480D-ABA7-C525C05661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Utilitarianism and Pareto Efficiency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4000" dirty="0"/>
                  <a:t> A Preview..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4F00A9-F5FD-480D-ABA7-C525C0566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8B04-C1D6-405A-A198-C4C9E4B2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Earlier, we talked about how with transfers, a pareto efficient outcome should allocate items to people who have the </a:t>
            </a:r>
            <a:r>
              <a:rPr lang="en-US" sz="2000" b="1" dirty="0"/>
              <a:t>highest willingness to pay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Under quasi-linear utility, we showed that the </a:t>
            </a:r>
            <a:r>
              <a:rPr lang="en-US" sz="2000" b="1" dirty="0"/>
              <a:t>willingness to pay </a:t>
            </a:r>
            <a:r>
              <a:rPr lang="en-US" sz="2000" dirty="0"/>
              <a:t>is equivalent to the </a:t>
            </a:r>
            <a:r>
              <a:rPr lang="en-US" sz="2000" b="1" dirty="0"/>
              <a:t>utility value </a:t>
            </a:r>
            <a:r>
              <a:rPr lang="en-US" sz="2000" dirty="0"/>
              <a:t>of getting the item.</a:t>
            </a:r>
          </a:p>
          <a:p>
            <a:endParaRPr lang="en-US" sz="2000" dirty="0"/>
          </a:p>
          <a:p>
            <a:r>
              <a:rPr lang="en-US" sz="2000" dirty="0"/>
              <a:t>This suggests that allowing for transfers, </a:t>
            </a:r>
            <a:r>
              <a:rPr lang="en-US" sz="2000" b="1" dirty="0">
                <a:solidFill>
                  <a:srgbClr val="FF0000"/>
                </a:solidFill>
              </a:rPr>
              <a:t>valuing pareto efficiency is equivalent to </a:t>
            </a:r>
            <a:r>
              <a:rPr lang="en-US" sz="2000" b="1" dirty="0" err="1">
                <a:solidFill>
                  <a:srgbClr val="FF0000"/>
                </a:solidFill>
              </a:rPr>
              <a:t>maximising</a:t>
            </a:r>
            <a:r>
              <a:rPr lang="en-US" sz="2000" b="1" dirty="0">
                <a:solidFill>
                  <a:srgbClr val="FF0000"/>
                </a:solidFill>
              </a:rPr>
              <a:t> the sum of people’s utilities</a:t>
            </a:r>
            <a:r>
              <a:rPr lang="en-US" sz="2000" b="1" dirty="0"/>
              <a:t> </a:t>
            </a:r>
            <a:r>
              <a:rPr lang="en-US" sz="2000" dirty="0"/>
              <a:t>(utilitarianism) when making a choice of allocations.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91815-9B92-4E7C-9F90-6668A2B2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0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Utilitarianism = Pareto Efficiency </a:t>
            </a:r>
            <a:br>
              <a:rPr lang="en-US" dirty="0"/>
            </a:br>
            <a:r>
              <a:rPr lang="en-US" dirty="0"/>
              <a:t>(with money transfers)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6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 Allocations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We call an </a:t>
                </a:r>
                <a:r>
                  <a:rPr lang="en-US" sz="2000" u="sng" dirty="0"/>
                  <a:t>allocation</a:t>
                </a:r>
                <a:r>
                  <a:rPr lang="en-US" sz="2000" dirty="0"/>
                  <a:t> </a:t>
                </a:r>
                <a:r>
                  <a:rPr lang="en-US" sz="2000" b="1" dirty="0"/>
                  <a:t>utilitarian</a:t>
                </a:r>
                <a:r>
                  <a:rPr lang="en-US" sz="2000" dirty="0"/>
                  <a:t> if it </a:t>
                </a:r>
                <a:r>
                  <a:rPr lang="en-US" sz="2000" dirty="0" err="1"/>
                  <a:t>maximises</a:t>
                </a:r>
                <a:r>
                  <a:rPr lang="en-US" sz="2000" dirty="0"/>
                  <a:t> the utilitarian social welfare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society is utilitarian, then it (weakly) prefers an </a:t>
                </a:r>
                <a:r>
                  <a:rPr lang="en-US" sz="2000" b="1" dirty="0"/>
                  <a:t>allocation</a:t>
                </a:r>
                <a:r>
                  <a:rPr lang="en-US" sz="2000" dirty="0"/>
                  <a:t> A to an </a:t>
                </a:r>
                <a:r>
                  <a:rPr lang="en-US" sz="2000" b="1" dirty="0"/>
                  <a:t>allocation</a:t>
                </a:r>
                <a:r>
                  <a:rPr lang="en-US" sz="2000" dirty="0"/>
                  <a:t> B</a:t>
                </a:r>
                <a:br>
                  <a:rPr lang="en-US" sz="2000" dirty="0"/>
                </a:br>
                <a:r>
                  <a:rPr lang="en-US" sz="2000" dirty="0"/>
                  <a:t>if and only if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8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A23C-17CA-4A4F-AE75-EEF2284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C912B-FA87-33C9-3AA4-AB2E81261296}"/>
              </a:ext>
            </a:extLst>
          </p:cNvPr>
          <p:cNvSpPr/>
          <p:nvPr/>
        </p:nvSpPr>
        <p:spPr>
          <a:xfrm>
            <a:off x="566057" y="1870076"/>
            <a:ext cx="10980057" cy="10327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E9D76B-1EEC-868F-9699-C7BCC8D7E330}"/>
                  </a:ext>
                </a:extLst>
              </p:cNvPr>
              <p:cNvSpPr txBox="1"/>
              <p:nvPr/>
            </p:nvSpPr>
            <p:spPr>
              <a:xfrm>
                <a:off x="999670" y="5807631"/>
                <a:ext cx="8565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Remember that allocations do not involve money in this setting! Only policies do.. Hence, we only consider the utility which is derived from consumption of allocations </a:t>
                </a:r>
                <a14:m>
                  <m:oMath xmlns:m="http://schemas.openxmlformats.org/officeDocument/2006/math">
                    <m:r>
                      <a:rPr lang="en-SG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SG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E9D76B-1EEC-868F-9699-C7BCC8D7E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70" y="5807631"/>
                <a:ext cx="8565244" cy="646331"/>
              </a:xfrm>
              <a:prstGeom prst="rect">
                <a:avLst/>
              </a:prstGeom>
              <a:blipFill>
                <a:blip r:embed="rId4"/>
                <a:stretch>
                  <a:fillRect l="-641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Efficiency with money transfers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3958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</a:t>
                </a:r>
                <a:r>
                  <a:rPr lang="en-US" sz="2000" u="sng" dirty="0"/>
                  <a:t>policy</a:t>
                </a:r>
                <a:r>
                  <a:rPr lang="en-US" sz="2000" dirty="0"/>
                  <a:t> is </a:t>
                </a:r>
                <a:r>
                  <a:rPr lang="en-US" sz="2000" i="1" dirty="0"/>
                  <a:t>pareto efficient </a:t>
                </a:r>
                <a:r>
                  <a:rPr lang="en-US" sz="2000" dirty="0"/>
                  <a:t>if there is no other policy that </a:t>
                </a:r>
                <a:r>
                  <a:rPr lang="en-US" sz="2000" i="1" dirty="0"/>
                  <a:t>pareto improves on</a:t>
                </a:r>
                <a:r>
                  <a:rPr lang="en-US" sz="2000" dirty="0"/>
                  <a:t> it. (Lecture 10)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lvl="1"/>
                <a:r>
                  <a:rPr lang="en-US" sz="1800" dirty="0"/>
                  <a:t>Policy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i="1" dirty="0"/>
                  <a:t>pareto improves on policy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if everyone weakly prefers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and at least one individual strictly prefers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lvl="1"/>
                <a:r>
                  <a:rPr lang="en-US" sz="1800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for all individuals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for at least one individual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endParaRPr lang="en-US" sz="2000" dirty="0"/>
              </a:p>
              <a:p>
                <a:r>
                  <a:rPr lang="en-US" sz="2000" dirty="0"/>
                  <a:t>In the subsequent analysis, we restrict attention to monetary transfer schemes that have a </a:t>
                </a:r>
                <a:r>
                  <a:rPr lang="en-US" sz="2000" u="sng" dirty="0"/>
                  <a:t>balanced budget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1800" dirty="0"/>
                  <a:t>We call such transfers </a:t>
                </a:r>
                <a:r>
                  <a:rPr lang="en-US" sz="1800" b="1" dirty="0"/>
                  <a:t>balanced transfers</a:t>
                </a:r>
                <a:r>
                  <a:rPr lang="en-US" sz="1800" dirty="0"/>
                  <a:t>. 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395858" cy="4351338"/>
              </a:xfrm>
              <a:blipFill>
                <a:blip r:embed="rId2"/>
                <a:stretch>
                  <a:fillRect l="-469" t="-1401" r="-5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B10F-88E2-405B-AC6C-D3F486C3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EF227-73CF-07CE-339B-51DB65090203}"/>
              </a:ext>
            </a:extLst>
          </p:cNvPr>
          <p:cNvSpPr/>
          <p:nvPr/>
        </p:nvSpPr>
        <p:spPr>
          <a:xfrm>
            <a:off x="660401" y="1690688"/>
            <a:ext cx="10834914" cy="18798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25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consider balanced money transfers?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0" dirty="0"/>
                  <a:t>If no constraints on total transfers, </a:t>
                </a:r>
                <a:r>
                  <a:rPr lang="en-US" sz="2000" dirty="0"/>
                  <a:t>the question of a pareto efficient policy is meaningless.</a:t>
                </a:r>
              </a:p>
              <a:p>
                <a:pPr lvl="1"/>
                <a:r>
                  <a:rPr lang="en-US" sz="1600" dirty="0"/>
                  <a:t>One can always give a higher “subsidy” to each individual to get a pareto improvement.</a:t>
                </a:r>
              </a:p>
              <a:p>
                <a:endParaRPr lang="en-US" sz="2000" b="0" dirty="0"/>
              </a:p>
              <a:p>
                <a:r>
                  <a:rPr lang="en-US" sz="2000" dirty="0"/>
                  <a:t>We do not consider transfers with a budget surplus or budget deficit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800" dirty="0"/>
                  <a:t>It does not let us have a “fair comparison” with the initial set of pareto efficient allocations where no money transfers were allowed.</a:t>
                </a:r>
              </a:p>
              <a:p>
                <a:pPr lvl="1"/>
                <a:r>
                  <a:rPr lang="en-US" sz="1800" dirty="0"/>
                  <a:t>E.g.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any initial pareto efficient allocation would be pareto improved on just by splitting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evenly amongst everyone. </a:t>
                </a:r>
                <a:r>
                  <a:rPr lang="en-US" sz="1800" b="1" dirty="0"/>
                  <a:t> </a:t>
                </a:r>
              </a:p>
              <a:p>
                <a:pPr lvl="1"/>
                <a:endParaRPr lang="en-US" sz="18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is a budget surplus </a:t>
                </a:r>
                <a:r>
                  <a:rPr lang="en-US" sz="2000" dirty="0"/>
                  <a:t>because people in society are giving more than they are receiving, so “government” has a surplus (and vice versa)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B10F-88E2-405B-AC6C-D3F486C3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1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Logic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These tools are useful in providing clarity in what conditions lead to what outcomes.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Economics, these conditions and outcomes have economic interpretation..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We have actually already looked some examples before!</a:t>
                </a:r>
              </a:p>
              <a:p>
                <a:pPr lvl="1"/>
                <a:r>
                  <a:rPr lang="en-US" sz="1800" b="1" dirty="0"/>
                  <a:t>Lecture 7: </a:t>
                </a:r>
                <a:r>
                  <a:rPr lang="en-US" sz="1800" i="1" dirty="0"/>
                  <a:t>If</a:t>
                </a:r>
                <a:r>
                  <a:rPr lang="en-US" sz="1800" dirty="0"/>
                  <a:t> utility is quasi-linear, </a:t>
                </a:r>
                <a:r>
                  <a:rPr lang="en-US" sz="1800" i="1" dirty="0"/>
                  <a:t>then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lvl="1"/>
                <a:r>
                  <a:rPr lang="en-US" sz="1800" b="1" dirty="0"/>
                  <a:t>Lecture 8: </a:t>
                </a:r>
                <a:r>
                  <a:rPr lang="en-US" sz="1800" i="1" dirty="0"/>
                  <a:t>If</a:t>
                </a:r>
                <a:r>
                  <a:rPr lang="en-US" sz="1800" dirty="0"/>
                  <a:t> demand is more inelastic, </a:t>
                </a:r>
                <a:r>
                  <a:rPr lang="en-US" sz="1800" i="1" dirty="0"/>
                  <a:t>then</a:t>
                </a:r>
                <a:r>
                  <a:rPr lang="en-US" sz="1800" dirty="0"/>
                  <a:t> the incidence of tax on consumers is higher.</a:t>
                </a:r>
              </a:p>
              <a:p>
                <a:pPr lvl="1"/>
                <a:r>
                  <a:rPr lang="en-US" sz="1800" b="1" dirty="0"/>
                  <a:t>Lecture 9: </a:t>
                </a:r>
                <a:r>
                  <a:rPr lang="en-US" sz="1800" i="1" dirty="0"/>
                  <a:t>If</a:t>
                </a:r>
                <a:r>
                  <a:rPr lang="en-US" sz="1800" dirty="0"/>
                  <a:t> preferences are convex, </a:t>
                </a:r>
                <a:r>
                  <a:rPr lang="en-US" sz="1800" i="1" dirty="0"/>
                  <a:t>then</a:t>
                </a:r>
                <a:r>
                  <a:rPr lang="en-US" sz="1800" dirty="0"/>
                  <a:t> there always exists a competitive equilibrium.</a:t>
                </a:r>
              </a:p>
              <a:p>
                <a:pPr lvl="1"/>
                <a:r>
                  <a:rPr lang="en-US" sz="1800" b="1" dirty="0"/>
                  <a:t>Lecture 10: </a:t>
                </a:r>
                <a:r>
                  <a:rPr lang="en-US" sz="1800" dirty="0"/>
                  <a:t>An outcome is socially optimal </a:t>
                </a:r>
                <a:r>
                  <a:rPr lang="en-US" sz="1800" i="1" dirty="0"/>
                  <a:t>if and only</a:t>
                </a:r>
                <a:r>
                  <a:rPr lang="en-US" sz="1800" dirty="0"/>
                  <a:t> if it is pareto efficient.</a:t>
                </a:r>
                <a:endParaRPr lang="en-US" sz="1800" b="1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0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 and Pareto Efficiency with </a:t>
            </a:r>
            <a:r>
              <a:rPr lang="en-US"/>
              <a:t>money transfers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7599"/>
                <a:ext cx="10515600" cy="251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Proving this involves showing that the following statements are true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A is utilitarian,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pareto efficient.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pareto efficient,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utilitarian.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7599"/>
                <a:ext cx="10515600" cy="2519363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BBAF-5757-4991-9FC5-12E1B29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C00400-963E-4B01-A9B9-68B77F4F23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89386"/>
                <a:ext cx="10515600" cy="143961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sz="2000" b="1" dirty="0"/>
                </a:br>
                <a:r>
                  <a:rPr lang="en-US" sz="2000" b="1" dirty="0"/>
                  <a:t>Proposition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all individuals have quasi-linear utility functions and only budget-balanced monetary transfers are possible. A policy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pareto efficient for some transfer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u="sng" dirty="0"/>
                  <a:t>if and only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utilitarian allocation.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C00400-963E-4B01-A9B9-68B77F4F2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9386"/>
                <a:ext cx="10515600" cy="1439614"/>
              </a:xfrm>
              <a:prstGeom prst="rect">
                <a:avLst/>
              </a:prstGeom>
              <a:blipFill>
                <a:blip r:embed="rId4"/>
                <a:stretch>
                  <a:fillRect l="-462" b="-61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 and Pareto Efficiency with money transfers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A is utilitarian </a:t>
                </a:r>
                <a:r>
                  <a:rPr lang="en-US" sz="2000" b="1" dirty="0">
                    <a:sym typeface="Wingdings" panose="05000000000000000000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is pareto efficient for some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will prove the </a:t>
                </a:r>
                <a:r>
                  <a:rPr lang="en-US" sz="1800" i="1" u="sng" dirty="0"/>
                  <a:t>contrapositive</a:t>
                </a:r>
                <a:r>
                  <a:rPr lang="en-US" sz="1800" dirty="0"/>
                  <a:t> of this statement.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pareto efficient, then there must be a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which pareto improves on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Note: all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are balanced transfers.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with strict inequality for at least one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906A3-7F4B-477A-8541-D6178D38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01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 and Pareto Efficiency with money transfers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900" dirty="0"/>
                  <a:t>Summing this over all individuals, we get:</a:t>
                </a:r>
                <a:br>
                  <a:rPr lang="en-US" sz="1900" dirty="0"/>
                </a:b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nary>
                            <m:naryPr>
                              <m:chr m:val="∑"/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1900" dirty="0"/>
                </a:b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nary>
                            <m:naryPr>
                              <m:chr m:val="∑"/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Where the last line follows from our assumption of balanced transfers.</a:t>
                </a:r>
                <a:br>
                  <a:rPr lang="en-US" sz="1900" dirty="0"/>
                </a:br>
                <a:r>
                  <a:rPr lang="en-US" sz="1900" dirty="0"/>
                  <a:t>This implies that A is not utilitarian!  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261" b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2571-E57F-4DC0-BE57-34091344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 and Pareto Efficiency with money transfers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2.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is pareto efficient for some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 is utilitarian.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Again, we prove the </a:t>
                </a:r>
                <a:r>
                  <a:rPr lang="en-US" sz="1800" i="1" u="sng" dirty="0"/>
                  <a:t>contrapositive</a:t>
                </a: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is not utilitarian, then there is some allocation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&gt;∑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  <a:endParaRPr lang="en-SG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 policy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chemeClr val="tx1"/>
                    </a:solidFill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are balanced transfers gives individual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utility: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 </a:t>
                </a:r>
                <a:endParaRPr lang="en-SG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solidFill>
                      <a:schemeClr val="tx1"/>
                    </a:solidFill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Consider the </a:t>
                </a: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transfer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800" i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This makes each individual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indifferent between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and</a:t>
                </a:r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because for each individual</a:t>
                </a:r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SG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SG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SG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SG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SG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  <a:endParaRPr lang="en-SG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3F86-D28D-4455-BB95-F7BF1890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23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 and Pareto Efficiency with money transfers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Summing all these transfers, we have:</a:t>
                </a:r>
                <a:br>
                  <a:rPr lang="en-SG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∑</m:t>
                      </m:r>
                      <m:acc>
                        <m:accPr>
                          <m:chr m:val="̂"/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SG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SG" sz="1800" dirty="0"/>
              </a:p>
              <a:p>
                <a:endParaRPr lang="en-GB" sz="1800" i="1" dirty="0"/>
              </a:p>
              <a:p>
                <a:pPr marL="0" indent="0">
                  <a:buNone/>
                </a:pPr>
                <a:r>
                  <a:rPr lang="en-GB" sz="1800" dirty="0"/>
                  <a:t>This implies that the money transfer scheme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1800" dirty="0"/>
                  <a:t> actually runs a budget surplus (see slide 29).</a:t>
                </a:r>
                <a:endParaRPr lang="en-SG" sz="1800" dirty="0"/>
              </a:p>
              <a:p>
                <a:pPr marL="0" indent="0">
                  <a:buNone/>
                </a:pPr>
                <a:r>
                  <a:rPr lang="en-GB" sz="1800" dirty="0"/>
                  <a:t>Let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=−∑</m:t>
                    </m:r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1800" dirty="0"/>
                  <a:t> be the amount of the surplus. </a:t>
                </a:r>
              </a:p>
              <a:p>
                <a:pPr marL="0" indent="0">
                  <a:buNone/>
                </a:pPr>
                <a:endParaRPr lang="en-SG" sz="1800" dirty="0"/>
              </a:p>
              <a:p>
                <a:pPr marL="0" indent="0">
                  <a:buNone/>
                </a:pPr>
                <a:r>
                  <a:rPr lang="en-US" sz="1800" dirty="0"/>
                  <a:t>Let us now redistribute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 to everyone equally.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Consider then the allocation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is hence a balanced transfer. </a:t>
                </a:r>
                <a:b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</a:b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The utility of each individual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SG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GB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SG" sz="1800" i="1" dirty="0">
                  <a:solidFill>
                    <a:schemeClr val="tx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sz="1800" i="1" dirty="0">
                  <a:solidFill>
                    <a:schemeClr val="tx1"/>
                  </a:solidFill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Every individual strictly prefers this to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which means that it is not pareto efficient.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3F86-D28D-4455-BB95-F7BF1890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47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 dirty="0"/>
              <a:t>Intuitively what </a:t>
            </a:r>
            <a:r>
              <a:rPr lang="en-US"/>
              <a:t>is going on?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3F86-D28D-4455-BB95-F7BF1890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36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2BD55-8B51-44D9-8097-2A193CF77182}"/>
              </a:ext>
            </a:extLst>
          </p:cNvPr>
          <p:cNvGrpSpPr/>
          <p:nvPr/>
        </p:nvGrpSpPr>
        <p:grpSpPr>
          <a:xfrm>
            <a:off x="-535168" y="2438400"/>
            <a:ext cx="5823094" cy="5206186"/>
            <a:chOff x="-1088061" y="2509284"/>
            <a:chExt cx="5823094" cy="52061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53557F1-FC22-4CAC-A3FE-37040D2F5612}"/>
                </a:ext>
              </a:extLst>
            </p:cNvPr>
            <p:cNvCxnSpPr/>
            <p:nvPr/>
          </p:nvCxnSpPr>
          <p:spPr>
            <a:xfrm flipV="1">
              <a:off x="1325526" y="2509284"/>
              <a:ext cx="0" cy="3175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5EECCC-188F-4C4E-80FE-2BF0CC9AE583}"/>
                </a:ext>
              </a:extLst>
            </p:cNvPr>
            <p:cNvCxnSpPr>
              <a:cxnSpLocks/>
            </p:cNvCxnSpPr>
            <p:nvPr/>
          </p:nvCxnSpPr>
          <p:spPr>
            <a:xfrm>
              <a:off x="1332614" y="5684876"/>
              <a:ext cx="34024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FAAB8E8-2A21-47EF-87A4-770C56998E2C}"/>
                </a:ext>
              </a:extLst>
            </p:cNvPr>
            <p:cNvSpPr/>
            <p:nvPr/>
          </p:nvSpPr>
          <p:spPr>
            <a:xfrm>
              <a:off x="-1088061" y="3654277"/>
              <a:ext cx="4827180" cy="4061193"/>
            </a:xfrm>
            <a:prstGeom prst="arc">
              <a:avLst>
                <a:gd name="adj1" fmla="val 16264255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6CDE7-1A6F-413D-8B60-5F189285D1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5526" y="2707758"/>
              <a:ext cx="3310267" cy="29771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03326-7F9D-48F5-B304-2202EE596224}"/>
                  </a:ext>
                </a:extLst>
              </p:cNvPr>
              <p:cNvSpPr txBox="1"/>
              <p:nvPr/>
            </p:nvSpPr>
            <p:spPr>
              <a:xfrm>
                <a:off x="1636333" y="2110859"/>
                <a:ext cx="484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03326-7F9D-48F5-B304-2202EE596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333" y="2110859"/>
                <a:ext cx="4841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3BDC9C-C9BD-44B6-A621-8385314CDCAB}"/>
                  </a:ext>
                </a:extLst>
              </p:cNvPr>
              <p:cNvSpPr txBox="1"/>
              <p:nvPr/>
            </p:nvSpPr>
            <p:spPr>
              <a:xfrm>
                <a:off x="5229450" y="5367966"/>
                <a:ext cx="489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3BDC9C-C9BD-44B6-A621-8385314C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50" y="5367966"/>
                <a:ext cx="4894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A70218A-69EA-4D1B-AC54-394DAD819DA7}"/>
              </a:ext>
            </a:extLst>
          </p:cNvPr>
          <p:cNvSpPr txBox="1"/>
          <p:nvPr/>
        </p:nvSpPr>
        <p:spPr>
          <a:xfrm>
            <a:off x="1951751" y="4974563"/>
            <a:ext cx="259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Utility possibility Frontier </a:t>
            </a:r>
            <a:br>
              <a:rPr lang="en-SG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/>
                </a:solidFill>
              </a:rPr>
              <a:t>(w/o transfers)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291ED-1328-4B21-AE15-E8D718A47CAE}"/>
              </a:ext>
            </a:extLst>
          </p:cNvPr>
          <p:cNvSpPr txBox="1"/>
          <p:nvPr/>
        </p:nvSpPr>
        <p:spPr>
          <a:xfrm>
            <a:off x="2204482" y="2598774"/>
            <a:ext cx="259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rgbClr val="FF0000"/>
                </a:solidFill>
              </a:rPr>
              <a:t>Utility possibility Frontier </a:t>
            </a:r>
            <a:br>
              <a:rPr lang="en-SG" dirty="0">
                <a:solidFill>
                  <a:srgbClr val="FF0000"/>
                </a:solidFill>
              </a:rPr>
            </a:br>
            <a:r>
              <a:rPr lang="en-SG" dirty="0">
                <a:solidFill>
                  <a:srgbClr val="FF0000"/>
                </a:solidFill>
              </a:rPr>
              <a:t>(w transfers)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DCCE33-6614-4AE1-ACE0-CB333B8BB756}"/>
              </a:ext>
            </a:extLst>
          </p:cNvPr>
          <p:cNvSpPr/>
          <p:nvPr/>
        </p:nvSpPr>
        <p:spPr>
          <a:xfrm>
            <a:off x="3533552" y="4125431"/>
            <a:ext cx="95694" cy="106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61B95-F6D1-426F-8301-E77CEA69BFDF}"/>
              </a:ext>
            </a:extLst>
          </p:cNvPr>
          <p:cNvSpPr txBox="1"/>
          <p:nvPr/>
        </p:nvSpPr>
        <p:spPr>
          <a:xfrm>
            <a:off x="3595576" y="3974587"/>
            <a:ext cx="208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Utilitarian allocation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86C443-62E2-4D5A-BFE2-F96278B77FC9}"/>
              </a:ext>
            </a:extLst>
          </p:cNvPr>
          <p:cNvSpPr/>
          <p:nvPr/>
        </p:nvSpPr>
        <p:spPr>
          <a:xfrm>
            <a:off x="2339162" y="3035785"/>
            <a:ext cx="95694" cy="1063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C244B1-1B93-47F7-AD7F-0D46BAE0A1EA}"/>
              </a:ext>
            </a:extLst>
          </p:cNvPr>
          <p:cNvCxnSpPr>
            <a:stCxn id="23" idx="4"/>
          </p:cNvCxnSpPr>
          <p:nvPr/>
        </p:nvCxnSpPr>
        <p:spPr>
          <a:xfrm>
            <a:off x="2387009" y="3142112"/>
            <a:ext cx="0" cy="1089646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9DDDB3-4023-49A2-B87F-75A5B776101C}"/>
              </a:ext>
            </a:extLst>
          </p:cNvPr>
          <p:cNvCxnSpPr>
            <a:cxnSpLocks/>
          </p:cNvCxnSpPr>
          <p:nvPr/>
        </p:nvCxnSpPr>
        <p:spPr>
          <a:xfrm flipH="1">
            <a:off x="2434856" y="4214037"/>
            <a:ext cx="1098696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E9E883-A532-4D74-BC99-2C13C90FF87E}"/>
                  </a:ext>
                </a:extLst>
              </p:cNvPr>
              <p:cNvSpPr txBox="1"/>
              <p:nvPr/>
            </p:nvSpPr>
            <p:spPr>
              <a:xfrm>
                <a:off x="2069742" y="3594362"/>
                <a:ext cx="6345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SG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E9E883-A532-4D74-BC99-2C13C90FF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742" y="3594362"/>
                <a:ext cx="63453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17C28-9685-403D-872D-3EA32EF62A4C}"/>
                  </a:ext>
                </a:extLst>
              </p:cNvPr>
              <p:cNvSpPr txBox="1"/>
              <p:nvPr/>
            </p:nvSpPr>
            <p:spPr>
              <a:xfrm>
                <a:off x="2658138" y="4193325"/>
                <a:ext cx="753540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SG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C17C28-9685-403D-872D-3EA32EF62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38" y="4193325"/>
                <a:ext cx="7535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7B3B12-C78E-4770-A284-D4E54BE7D40E}"/>
                  </a:ext>
                </a:extLst>
              </p:cNvPr>
              <p:cNvSpPr txBox="1"/>
              <p:nvPr/>
            </p:nvSpPr>
            <p:spPr>
              <a:xfrm>
                <a:off x="6509444" y="1880226"/>
                <a:ext cx="51306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Graphically this is what happens when money transfers are allowed &amp; utility is quasi-linear.</a:t>
                </a:r>
              </a:p>
              <a:p>
                <a:endParaRPr lang="en-SG" sz="2000" dirty="0"/>
              </a:p>
              <a:p>
                <a:r>
                  <a:rPr lang="en-SG" sz="2000" dirty="0"/>
                  <a:t>Each point on the </a:t>
                </a:r>
                <a:r>
                  <a:rPr lang="en-SG" sz="2000" dirty="0">
                    <a:solidFill>
                      <a:srgbClr val="FF0000"/>
                    </a:solidFill>
                  </a:rPr>
                  <a:t>new utility possibility frontier </a:t>
                </a:r>
                <a:r>
                  <a:rPr lang="en-SG" sz="2000" dirty="0"/>
                  <a:t>involves a policy of the </a:t>
                </a:r>
                <a:r>
                  <a:rPr lang="en-SG" sz="2000" u="sng" dirty="0"/>
                  <a:t>utilitarian allocation </a:t>
                </a:r>
                <a:r>
                  <a:rPr lang="en-SG" sz="2000" dirty="0"/>
                  <a:t>and some set of balanced transfers.</a:t>
                </a:r>
              </a:p>
              <a:p>
                <a:endParaRPr lang="en-SG" sz="2000" dirty="0"/>
              </a:p>
              <a:p>
                <a:r>
                  <a:rPr lang="en-SG" sz="2000" dirty="0"/>
                  <a:t>For example, the </a:t>
                </a:r>
                <a:r>
                  <a:rPr lang="en-SG" sz="2000" b="1" dirty="0">
                    <a:solidFill>
                      <a:srgbClr val="00B050"/>
                    </a:solidFill>
                  </a:rPr>
                  <a:t>green policy </a:t>
                </a:r>
                <a:r>
                  <a:rPr lang="en-SG" sz="2000" dirty="0"/>
                  <a:t>is the utilitarian allocation with a transfer of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000" dirty="0"/>
                  <a:t> from person 2 to person 1.</a:t>
                </a:r>
                <a:br>
                  <a:rPr lang="en-SG" sz="2000" dirty="0"/>
                </a:br>
                <a:br>
                  <a:rPr lang="en-SG" sz="2000" dirty="0"/>
                </a:br>
                <a:endParaRPr lang="en-SG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7B3B12-C78E-4770-A284-D4E54BE7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44" y="1880226"/>
                <a:ext cx="5130640" cy="3785652"/>
              </a:xfrm>
              <a:prstGeom prst="rect">
                <a:avLst/>
              </a:prstGeom>
              <a:blipFill>
                <a:blip r:embed="rId7"/>
                <a:stretch>
                  <a:fillRect l="-1308" t="-805" r="-17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8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124D3-44BE-F069-5EAA-815E8469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9260-EDEA-76BD-0A63-E7B36EB5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15C1-142A-6468-C936-117C70EE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37</a:t>
            </a:fld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4A019F-A42F-EDB6-BB96-91C0104CCC57}"/>
              </a:ext>
            </a:extLst>
          </p:cNvPr>
          <p:cNvGrpSpPr/>
          <p:nvPr/>
        </p:nvGrpSpPr>
        <p:grpSpPr>
          <a:xfrm>
            <a:off x="-535168" y="2110859"/>
            <a:ext cx="6254111" cy="5533727"/>
            <a:chOff x="131139" y="1976180"/>
            <a:chExt cx="6254111" cy="553372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5DCB5B-F5F5-38B8-7985-C7B9C0F32D71}"/>
                </a:ext>
              </a:extLst>
            </p:cNvPr>
            <p:cNvGrpSpPr/>
            <p:nvPr/>
          </p:nvGrpSpPr>
          <p:grpSpPr>
            <a:xfrm>
              <a:off x="131139" y="2303721"/>
              <a:ext cx="5823094" cy="5206186"/>
              <a:chOff x="-1088061" y="2509284"/>
              <a:chExt cx="5823094" cy="520618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2EC24BA-6410-2B22-C7D6-5D073B66247C}"/>
                  </a:ext>
                </a:extLst>
              </p:cNvPr>
              <p:cNvCxnSpPr/>
              <p:nvPr/>
            </p:nvCxnSpPr>
            <p:spPr>
              <a:xfrm flipV="1">
                <a:off x="1325526" y="2509284"/>
                <a:ext cx="0" cy="317559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6BBCF5F-3914-DB22-F8E2-79DA8D6C3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614" y="5684876"/>
                <a:ext cx="340241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D9D728CD-9FB3-2BD3-4723-7DEBDD06A3C5}"/>
                  </a:ext>
                </a:extLst>
              </p:cNvPr>
              <p:cNvSpPr/>
              <p:nvPr/>
            </p:nvSpPr>
            <p:spPr>
              <a:xfrm>
                <a:off x="-1088061" y="3654277"/>
                <a:ext cx="4827180" cy="4061193"/>
              </a:xfrm>
              <a:prstGeom prst="arc">
                <a:avLst>
                  <a:gd name="adj1" fmla="val 16264255"/>
                  <a:gd name="adj2" fmla="val 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AC62094-9B12-5C3A-7B0C-4E40E1B9D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526" y="2707758"/>
                <a:ext cx="3310267" cy="297711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AFB56-8C51-1E72-272A-1B39E6038998}"/>
                    </a:ext>
                  </a:extLst>
                </p:cNvPr>
                <p:cNvSpPr txBox="1"/>
                <p:nvPr/>
              </p:nvSpPr>
              <p:spPr>
                <a:xfrm>
                  <a:off x="2302640" y="1976180"/>
                  <a:ext cx="48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A03326-7F9D-48F5-B304-2202EE596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2640" y="1976180"/>
                  <a:ext cx="4841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02649D-0F27-0F47-0AD7-FE36AA6954E9}"/>
                    </a:ext>
                  </a:extLst>
                </p:cNvPr>
                <p:cNvSpPr txBox="1"/>
                <p:nvPr/>
              </p:nvSpPr>
              <p:spPr>
                <a:xfrm>
                  <a:off x="5895757" y="5233287"/>
                  <a:ext cx="489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B3BDC9C-C9BD-44B6-A621-8385314CD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757" y="5233287"/>
                  <a:ext cx="48949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9AB54-55FD-3D10-40F3-13708E58D90B}"/>
                </a:ext>
              </a:extLst>
            </p:cNvPr>
            <p:cNvSpPr txBox="1"/>
            <p:nvPr/>
          </p:nvSpPr>
          <p:spPr>
            <a:xfrm>
              <a:off x="2618058" y="4839884"/>
              <a:ext cx="2594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Utility possibility Frontier </a:t>
              </a:r>
              <a:br>
                <a:rPr lang="en-SG" dirty="0">
                  <a:solidFill>
                    <a:schemeClr val="accent1"/>
                  </a:solidFill>
                </a:rPr>
              </a:br>
              <a:r>
                <a:rPr lang="en-SG" dirty="0">
                  <a:solidFill>
                    <a:schemeClr val="accent1"/>
                  </a:solidFill>
                </a:rPr>
                <a:t>(w/o transfers)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E27B7C-6A98-1666-9EC1-0665D8B476C2}"/>
                </a:ext>
              </a:extLst>
            </p:cNvPr>
            <p:cNvSpPr txBox="1"/>
            <p:nvPr/>
          </p:nvSpPr>
          <p:spPr>
            <a:xfrm>
              <a:off x="2870789" y="2464095"/>
              <a:ext cx="2594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Utility possibility Frontier </a:t>
              </a:r>
              <a:br>
                <a:rPr lang="en-SG" dirty="0">
                  <a:solidFill>
                    <a:srgbClr val="FF0000"/>
                  </a:solidFill>
                </a:rPr>
              </a:br>
              <a:r>
                <a:rPr lang="en-SG" dirty="0">
                  <a:solidFill>
                    <a:srgbClr val="FF0000"/>
                  </a:solidFill>
                </a:rPr>
                <a:t>(w transfers)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361CCDC-2F0B-F928-463E-70758539C124}"/>
                </a:ext>
              </a:extLst>
            </p:cNvPr>
            <p:cNvSpPr/>
            <p:nvPr/>
          </p:nvSpPr>
          <p:spPr>
            <a:xfrm>
              <a:off x="4199859" y="3990752"/>
              <a:ext cx="95694" cy="1063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0D272F-9A38-C81E-4ACB-FADA9EEBF6B7}"/>
                </a:ext>
              </a:extLst>
            </p:cNvPr>
            <p:cNvSpPr txBox="1"/>
            <p:nvPr/>
          </p:nvSpPr>
          <p:spPr>
            <a:xfrm>
              <a:off x="4261883" y="3839908"/>
              <a:ext cx="2086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Utilitarian allocation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5352189-48A6-4070-805E-8DD5F52A39C7}"/>
              </a:ext>
            </a:extLst>
          </p:cNvPr>
          <p:cNvSpPr txBox="1"/>
          <p:nvPr/>
        </p:nvSpPr>
        <p:spPr>
          <a:xfrm>
            <a:off x="6397252" y="1766980"/>
            <a:ext cx="513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2000" dirty="0"/>
          </a:p>
          <a:p>
            <a:br>
              <a:rPr lang="en-SG" sz="2000" dirty="0"/>
            </a:br>
            <a:br>
              <a:rPr lang="en-SG" sz="2000" dirty="0"/>
            </a:br>
            <a:r>
              <a:rPr lang="en-SG" sz="2000" dirty="0"/>
              <a:t>Any point on </a:t>
            </a:r>
            <a:r>
              <a:rPr lang="en-SG" sz="2000" dirty="0">
                <a:solidFill>
                  <a:srgbClr val="0070C0"/>
                </a:solidFill>
              </a:rPr>
              <a:t>old utility possibility frontier </a:t>
            </a:r>
            <a:r>
              <a:rPr lang="en-SG" sz="2000" dirty="0"/>
              <a:t>(which involves different allocations) is pareto improved on by a point on </a:t>
            </a:r>
            <a:r>
              <a:rPr lang="en-SG" sz="2000" dirty="0">
                <a:solidFill>
                  <a:srgbClr val="FF0000"/>
                </a:solidFill>
              </a:rPr>
              <a:t>the new one</a:t>
            </a:r>
            <a:r>
              <a:rPr lang="en-SG" sz="2000" dirty="0"/>
              <a:t>, even </a:t>
            </a:r>
            <a:r>
              <a:rPr lang="en-SG" sz="2000" dirty="0">
                <a:solidFill>
                  <a:schemeClr val="accent2"/>
                </a:solidFill>
              </a:rPr>
              <a:t>allowing for balanced transfers</a:t>
            </a:r>
            <a:r>
              <a:rPr lang="en-SG" sz="2000" dirty="0"/>
              <a:t>.</a:t>
            </a:r>
          </a:p>
          <a:p>
            <a:endParaRPr lang="en-SG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146E09-9CD1-1419-B7AA-B64D35DF2202}"/>
              </a:ext>
            </a:extLst>
          </p:cNvPr>
          <p:cNvCxnSpPr>
            <a:cxnSpLocks/>
          </p:cNvCxnSpPr>
          <p:nvPr/>
        </p:nvCxnSpPr>
        <p:spPr>
          <a:xfrm>
            <a:off x="1890729" y="3243432"/>
            <a:ext cx="2643182" cy="236207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FAC32CB-C06B-1538-097F-601FDD2ED774}"/>
              </a:ext>
            </a:extLst>
          </p:cNvPr>
          <p:cNvSpPr/>
          <p:nvPr/>
        </p:nvSpPr>
        <p:spPr>
          <a:xfrm flipH="1">
            <a:off x="4217644" y="5297728"/>
            <a:ext cx="101314" cy="94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791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With quasi linear utility as specified, it is as if utility can be transferred directly between individuals via money.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Think about the sum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’s  as the amount of a utility pie.</a:t>
                </a:r>
              </a:p>
              <a:p>
                <a:pPr lvl="1"/>
                <a:r>
                  <a:rPr lang="en-US" sz="2000"/>
                  <a:t>Different goods allocations </a:t>
                </a:r>
                <a:r>
                  <a:rPr lang="en-US" sz="2000" dirty="0"/>
                  <a:t>yield different </a:t>
                </a:r>
                <a:r>
                  <a:rPr lang="en-US" sz="2000" b="1" dirty="0"/>
                  <a:t>sizes</a:t>
                </a:r>
                <a:r>
                  <a:rPr lang="en-US" sz="2000" dirty="0"/>
                  <a:t> of pies.</a:t>
                </a:r>
              </a:p>
              <a:p>
                <a:pPr lvl="1"/>
                <a:r>
                  <a:rPr lang="en-US" sz="2000" dirty="0"/>
                  <a:t>Transfers affect </a:t>
                </a:r>
                <a:r>
                  <a:rPr lang="en-US" sz="2000" b="1" dirty="0"/>
                  <a:t>division</a:t>
                </a:r>
                <a:r>
                  <a:rPr lang="en-US" sz="2000" dirty="0"/>
                  <a:t> of pie.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Notice that any division of a small pie can be pareto dominated by some division of a larger pie!!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64F7AA-4D1F-44EB-81A4-B5CACF1AE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2" t="8357" r="11039" b="10239"/>
          <a:stretch/>
        </p:blipFill>
        <p:spPr>
          <a:xfrm>
            <a:off x="7399966" y="2762970"/>
            <a:ext cx="3268034" cy="17705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52DB-216F-4979-A823-C599CDBD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7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Implications: can split the policy problem into 2 separate components: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1800" b="1" dirty="0"/>
                  <a:t>Efficiency: </a:t>
                </a:r>
                <a:r>
                  <a:rPr lang="en-US" sz="1800" dirty="0"/>
                  <a:t>Choose action which allocation </a:t>
                </a:r>
                <a:r>
                  <a:rPr lang="en-US" sz="1800" dirty="0" err="1"/>
                  <a:t>maximises</a:t>
                </a:r>
                <a:r>
                  <a:rPr lang="en-US" sz="1800" dirty="0"/>
                  <a:t> total utility.</a:t>
                </a:r>
                <a:endParaRPr lang="en-US" sz="1800" b="1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1800" b="1" dirty="0"/>
                  <a:t>Distribution: </a:t>
                </a:r>
                <a:r>
                  <a:rPr lang="en-US" sz="1800" dirty="0"/>
                  <a:t>Use transfers to compensate losers.</a:t>
                </a:r>
                <a:endParaRPr lang="en-US" sz="1800" b="1" dirty="0"/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In this case, there can be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 disagreement </a:t>
                </a:r>
                <a:r>
                  <a:rPr lang="en-US" sz="2000" dirty="0"/>
                  <a:t>of what</a:t>
                </a:r>
                <a:r>
                  <a:rPr lang="en-US" sz="2000" i="1" dirty="0"/>
                  <a:t> allocation</a:t>
                </a:r>
                <a:r>
                  <a:rPr lang="en-US" sz="2000" dirty="0"/>
                  <a:t> to choose to be pareto efficient. (Unlike in the standard SWT case)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However, there can still be disagreement of what </a:t>
                </a:r>
                <a:r>
                  <a:rPr lang="en-US" sz="2000" i="1" dirty="0"/>
                  <a:t>transfers</a:t>
                </a:r>
                <a:r>
                  <a:rPr lang="en-US" sz="2000" dirty="0"/>
                  <a:t> to undertake:</a:t>
                </a:r>
              </a:p>
              <a:p>
                <a:pPr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a utilitarian allocation, then </a:t>
                </a:r>
                <a:r>
                  <a:rPr lang="en-US" sz="1600" b="1" dirty="0"/>
                  <a:t>any policy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pareto efficient as long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I.e. there are actually many transfers associated with pareto efficient policies although the allocation must be utilitarian! 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We still need to reach an agreement of what balanced transfers to use.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52DB-216F-4979-A823-C599CDBD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us focus on the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conditional</a:t>
                </a:r>
                <a:r>
                  <a:rPr lang="en-US" sz="2000" dirty="0"/>
                  <a:t> statement: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A is true, then B is true.  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How do we check the truth of this conditional statement?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/>
                  <a:t>If A is true, we need to check whether B is </a:t>
                </a:r>
                <a:r>
                  <a:rPr lang="en-SG" sz="2000" u="sng" dirty="0"/>
                  <a:t>simultaneously true.</a:t>
                </a:r>
                <a:endParaRPr lang="en-SG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/>
                  <a:t>If A is false, then there is nothing to check, and the statement is </a:t>
                </a:r>
                <a:br>
                  <a:rPr lang="en-SG" sz="2000" dirty="0"/>
                </a:br>
                <a:r>
                  <a:rPr lang="en-SG" sz="2000" dirty="0"/>
                  <a:t>automatically </a:t>
                </a:r>
                <a:r>
                  <a:rPr lang="en-SG" sz="2000" b="1" dirty="0">
                    <a:solidFill>
                      <a:srgbClr val="FF0000"/>
                    </a:solidFill>
                  </a:rPr>
                  <a:t>(vacuously)</a:t>
                </a:r>
                <a:r>
                  <a:rPr lang="en-SG" sz="2000" dirty="0"/>
                  <a:t> true.</a:t>
                </a:r>
              </a:p>
              <a:p>
                <a:endParaRPr lang="en-SG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895850"/>
              </a:xfrm>
              <a:blipFill>
                <a:blip r:embed="rId3"/>
                <a:stretch>
                  <a:fillRect l="-565" t="-12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E6065-019C-C934-2CB8-8FFDFAEBC377}"/>
              </a:ext>
            </a:extLst>
          </p:cNvPr>
          <p:cNvSpPr/>
          <p:nvPr/>
        </p:nvSpPr>
        <p:spPr>
          <a:xfrm>
            <a:off x="587830" y="2830966"/>
            <a:ext cx="8686800" cy="18136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906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183E-3765-4136-9CB5-FB966A00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3A8D-BC92-4AB3-91C3-BF1DFCC5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Note that the transfers needed are independent of any prevalent market prices. </a:t>
            </a:r>
          </a:p>
          <a:p>
            <a:pPr lvl="1"/>
            <a:r>
              <a:rPr lang="en-US" sz="1600" dirty="0"/>
              <a:t>They have to be implemented outside the market system.</a:t>
            </a:r>
          </a:p>
          <a:p>
            <a:pPr lvl="1"/>
            <a:endParaRPr lang="en-US" sz="2000" dirty="0"/>
          </a:p>
          <a:p>
            <a:r>
              <a:rPr lang="en-US" sz="2000" dirty="0"/>
              <a:t>In a simple case with only 2 individuals, it seems possible for them to come up with some transfers on their own..</a:t>
            </a:r>
          </a:p>
          <a:p>
            <a:endParaRPr lang="en-US" sz="2000" dirty="0"/>
          </a:p>
          <a:p>
            <a:r>
              <a:rPr lang="en-US" sz="2000" dirty="0"/>
              <a:t>However, with many individuals, coordinating on the transfers we need might be difficult.</a:t>
            </a:r>
          </a:p>
          <a:p>
            <a:pPr lvl="1"/>
            <a:r>
              <a:rPr lang="en-US" sz="1800" dirty="0"/>
              <a:t>For example, when shifting from the status quo allocation A to the utilitarian allocation B:</a:t>
            </a:r>
            <a:br>
              <a:rPr lang="en-US" sz="1800" dirty="0"/>
            </a:br>
            <a:r>
              <a:rPr lang="en-US" sz="1800" dirty="0"/>
              <a:t>Person 1 </a:t>
            </a:r>
            <a:r>
              <a:rPr lang="en-US" sz="1800" dirty="0">
                <a:solidFill>
                  <a:srgbClr val="FF0000"/>
                </a:solidFill>
              </a:rPr>
              <a:t>loses 10 utility </a:t>
            </a:r>
            <a:r>
              <a:rPr lang="en-US" sz="1800" dirty="0"/>
              <a:t>and Person 2 </a:t>
            </a:r>
            <a:r>
              <a:rPr lang="en-US" sz="1800" dirty="0">
                <a:solidFill>
                  <a:srgbClr val="FF0000"/>
                </a:solidFill>
              </a:rPr>
              <a:t>loses 5 utility</a:t>
            </a:r>
            <a:r>
              <a:rPr lang="en-US" sz="1800" dirty="0"/>
              <a:t>, while Person 3, 4, 5 will </a:t>
            </a:r>
            <a:r>
              <a:rPr lang="en-US" sz="1800" dirty="0">
                <a:solidFill>
                  <a:srgbClr val="00B050"/>
                </a:solidFill>
              </a:rPr>
              <a:t>gain 2 utility each</a:t>
            </a:r>
            <a:r>
              <a:rPr lang="en-US" sz="1800" dirty="0"/>
              <a:t>, Person 6, 7 gain </a:t>
            </a:r>
            <a:r>
              <a:rPr lang="en-US" sz="1800" dirty="0">
                <a:solidFill>
                  <a:srgbClr val="00B050"/>
                </a:solidFill>
              </a:rPr>
              <a:t>3 utility each 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dirty="0"/>
              <a:t> person 8 gains </a:t>
            </a:r>
            <a:r>
              <a:rPr lang="en-US" sz="1800" dirty="0">
                <a:solidFill>
                  <a:srgbClr val="00B050"/>
                </a:solidFill>
              </a:rPr>
              <a:t>6 utility</a:t>
            </a:r>
            <a:r>
              <a:rPr lang="en-US" sz="1800" dirty="0"/>
              <a:t>.     </a:t>
            </a:r>
            <a:br>
              <a:rPr lang="en-US" sz="1800" dirty="0"/>
            </a:br>
            <a:r>
              <a:rPr lang="en-US" sz="1800" dirty="0"/>
              <a:t>This will require the “gainers” to arrange simultaneously, transfers to “losers”, which could be difficult.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04F1-4412-494B-8D1D-03CA46B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183E-3765-4136-9CB5-FB966A00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3A8D-BC92-4AB3-91C3-BF1DFCC5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Two critical assumptions:</a:t>
            </a:r>
          </a:p>
          <a:p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Correct transfers will be chosen</a:t>
            </a:r>
          </a:p>
          <a:p>
            <a:pPr lvl="1"/>
            <a:r>
              <a:rPr lang="en-US" sz="2000" dirty="0"/>
              <a:t>But: technical, informational constraints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Quasi-linear preferences</a:t>
            </a:r>
          </a:p>
          <a:p>
            <a:pPr lvl="1"/>
            <a:r>
              <a:rPr lang="en-US" sz="2000" dirty="0"/>
              <a:t>But: does equal amount of money for one person imply equal amount of utility?</a:t>
            </a:r>
          </a:p>
          <a:p>
            <a:pPr lvl="1"/>
            <a:endParaRPr lang="en-US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04F1-4412-494B-8D1D-03CA46B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80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183E-3765-4136-9CB5-FB966A00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3A8D-BC92-4AB3-91C3-BF1DFCC5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apply mathematical logic to simple conditional statements, their contrapositive and converse.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how mathematical logic can be applied to prove the economic statements in the lecture.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 what conditions is targeting utilitarian outcomes the best policy?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Intuitively, why is being utilitarian good </a:t>
            </a:r>
            <a:r>
              <a:rPr lang="en-US" sz="2000"/>
              <a:t>for society?</a:t>
            </a:r>
            <a:endParaRPr lang="en-US" sz="20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04F1-4412-494B-8D1D-03CA46B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1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80A-6C44-1477-8D4C-6B04C7BF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B51A-046B-56A2-D321-E9B7725D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err="1"/>
              <a:t>Bisemester</a:t>
            </a:r>
            <a:r>
              <a:rPr lang="en-SG" sz="2400" dirty="0"/>
              <a:t> Test 2</a:t>
            </a:r>
          </a:p>
          <a:p>
            <a:pPr lvl="1"/>
            <a:r>
              <a:rPr lang="en-SG" sz="2000" dirty="0"/>
              <a:t>Week 13, Monday, 10:00am to 11:15am.</a:t>
            </a:r>
          </a:p>
          <a:p>
            <a:pPr lvl="1"/>
            <a:r>
              <a:rPr lang="en-SG" sz="2000" dirty="0"/>
              <a:t>Covers material from second half.</a:t>
            </a:r>
          </a:p>
          <a:p>
            <a:pPr lvl="1"/>
            <a:r>
              <a:rPr lang="en-SG" sz="2000" dirty="0"/>
              <a:t>Short answer questions with calculations, similar to tutorials.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C22D7-E2C5-3A3D-BC9D-8575B756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04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4611-95BC-42A5-99EB-747F3BBF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08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Thanks!</a:t>
            </a:r>
            <a:endParaRPr lang="en-GB" sz="5400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3AC4F-F668-4C63-A771-1F8F3A06EDF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1C9A6-167B-4C89-8B06-2E3399E0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FF51-2491-42B6-A2C7-2ADC2EB657D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2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Are the following statements true (in our world)?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a fruit is yellow, then it is (always) a banana.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an elephant is orange in color, then it can fly.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&amp; Contrapositive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If A is true, then B is true.  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An equivalent way to state this is the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contrapositive</a:t>
                </a:r>
                <a:r>
                  <a:rPr lang="en-US" sz="2000" dirty="0"/>
                  <a:t> of the statement: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B is not true, then A is not true.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¬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SG" sz="2000" b="1" dirty="0"/>
              </a:p>
              <a:p>
                <a:pPr marL="0" indent="0">
                  <a:buNone/>
                </a:pPr>
                <a:endParaRPr lang="en-SG" sz="2000" b="1" dirty="0"/>
              </a:p>
              <a:p>
                <a:pPr marL="0" indent="0">
                  <a:buNone/>
                </a:pPr>
                <a:endParaRPr lang="en-SG" sz="2000" dirty="0"/>
              </a:p>
              <a:p>
                <a:endParaRPr lang="en-SG" sz="2000" dirty="0"/>
              </a:p>
              <a:p>
                <a:r>
                  <a:rPr lang="en-SG" sz="2000" dirty="0"/>
                  <a:t>In any possible state of the world, both A and B are either true or false.</a:t>
                </a:r>
              </a:p>
              <a:p>
                <a:pPr lvl="1"/>
                <a:r>
                  <a:rPr lang="en-SG" sz="1600" b="1" dirty="0"/>
                  <a:t>State 1: </a:t>
                </a:r>
                <a:r>
                  <a:rPr lang="en-SG" sz="1600" dirty="0"/>
                  <a:t>A is true, B is true.  </a:t>
                </a:r>
                <a:r>
                  <a:rPr lang="en-SG" sz="1600" b="1" dirty="0"/>
                  <a:t>State 2: </a:t>
                </a:r>
                <a:r>
                  <a:rPr lang="en-SG" sz="1600" dirty="0"/>
                  <a:t>A is true, B is false. </a:t>
                </a:r>
                <a:r>
                  <a:rPr lang="en-SG" sz="1600" b="1" dirty="0"/>
                  <a:t>State 3: </a:t>
                </a:r>
                <a:r>
                  <a:rPr lang="en-SG" sz="1600" dirty="0"/>
                  <a:t>A is false,  B is true. </a:t>
                </a:r>
                <a:r>
                  <a:rPr lang="en-SG" sz="1600" b="1" dirty="0"/>
                  <a:t>State 4: </a:t>
                </a:r>
                <a:r>
                  <a:rPr lang="en-SG" sz="1600" dirty="0"/>
                  <a:t>A is false, B is false.</a:t>
                </a:r>
              </a:p>
              <a:p>
                <a:pPr marL="457200" lvl="1" indent="0">
                  <a:buNone/>
                </a:pPr>
                <a:endParaRPr lang="en-SG" sz="1600" dirty="0"/>
              </a:p>
              <a:p>
                <a:r>
                  <a:rPr lang="en-SG" sz="2000" b="1" dirty="0">
                    <a:solidFill>
                      <a:srgbClr val="FF0000"/>
                    </a:solidFill>
                  </a:rPr>
                  <a:t>The two statements are equivalent if in </a:t>
                </a:r>
                <a:r>
                  <a:rPr lang="en-SG" sz="2000" b="1" u="sng" dirty="0">
                    <a:solidFill>
                      <a:srgbClr val="FF0000"/>
                    </a:solidFill>
                  </a:rPr>
                  <a:t>all states of the world</a:t>
                </a:r>
                <a:r>
                  <a:rPr lang="en-SG" sz="2000" b="1" dirty="0">
                    <a:solidFill>
                      <a:srgbClr val="FF0000"/>
                    </a:solidFill>
                  </a:rPr>
                  <a:t>, the truth of both statements is the same. I.e. they are saying the same thing all the time!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895850"/>
              </a:xfrm>
              <a:blipFill>
                <a:blip r:embed="rId3"/>
                <a:stretch>
                  <a:fillRect l="-565" t="-12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E62E0-7009-6751-EDF1-9D9882D4D789}"/>
                  </a:ext>
                </a:extLst>
              </p:cNvPr>
              <p:cNvSpPr txBox="1"/>
              <p:nvPr/>
            </p:nvSpPr>
            <p:spPr>
              <a:xfrm>
                <a:off x="6825343" y="3377784"/>
                <a:ext cx="4713514" cy="64633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¬ </m:t>
                    </m:r>
                    <m:r>
                      <m:rPr>
                        <m:sty m:val="p"/>
                      </m:rPr>
                      <a:rPr lang="en-SG" sz="1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SG" dirty="0"/>
                  <a:t> refers to the opposite of the truth of X.</a:t>
                </a:r>
              </a:p>
              <a:p>
                <a:r>
                  <a:rPr lang="en-SG" dirty="0"/>
                  <a:t>I.e. if X is true, then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¬ </m:t>
                    </m:r>
                    <m:r>
                      <m:rPr>
                        <m:sty m:val="p"/>
                      </m:rPr>
                      <a:rPr lang="en-SG" sz="1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SG" dirty="0"/>
                  <a:t>  is false and vice versa.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E62E0-7009-6751-EDF1-9D9882D4D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43" y="3377784"/>
                <a:ext cx="4713514" cy="646331"/>
              </a:xfrm>
              <a:prstGeom prst="rect">
                <a:avLst/>
              </a:prstGeom>
              <a:blipFill>
                <a:blip r:embed="rId4"/>
                <a:stretch>
                  <a:fillRect l="-1031" t="-3670" b="-11927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42B19F-A04F-BD6E-5D01-2771D6C85D32}"/>
              </a:ext>
            </a:extLst>
          </p:cNvPr>
          <p:cNvCxnSpPr>
            <a:cxnSpLocks/>
          </p:cNvCxnSpPr>
          <p:nvPr/>
        </p:nvCxnSpPr>
        <p:spPr>
          <a:xfrm flipH="1" flipV="1">
            <a:off x="6146800" y="3157050"/>
            <a:ext cx="508000" cy="220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5E0C7F-DDA4-BC65-C1FE-28295D29461F}"/>
              </a:ext>
            </a:extLst>
          </p:cNvPr>
          <p:cNvSpPr/>
          <p:nvPr/>
        </p:nvSpPr>
        <p:spPr>
          <a:xfrm>
            <a:off x="689429" y="4521200"/>
            <a:ext cx="11117942" cy="1835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&amp; Contrapositive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2FB7-52D2-4A29-AD5E-2FD277D8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8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Why are the statements the same, logically?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3282421-FB45-47FB-7C71-5E84EA331F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289680"/>
                  </p:ext>
                </p:extLst>
              </p:nvPr>
            </p:nvGraphicFramePr>
            <p:xfrm>
              <a:off x="1582058" y="4042621"/>
              <a:ext cx="3737428" cy="13795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357">
                      <a:extLst>
                        <a:ext uri="{9D8B030D-6E8A-4147-A177-3AD203B41FA5}">
                          <a16:colId xmlns:a16="http://schemas.microsoft.com/office/drawing/2014/main" val="4000628508"/>
                        </a:ext>
                      </a:extLst>
                    </a:gridCol>
                    <a:gridCol w="934357">
                      <a:extLst>
                        <a:ext uri="{9D8B030D-6E8A-4147-A177-3AD203B41FA5}">
                          <a16:colId xmlns:a16="http://schemas.microsoft.com/office/drawing/2014/main" val="2110334959"/>
                        </a:ext>
                      </a:extLst>
                    </a:gridCol>
                    <a:gridCol w="934357">
                      <a:extLst>
                        <a:ext uri="{9D8B030D-6E8A-4147-A177-3AD203B41FA5}">
                          <a16:colId xmlns:a16="http://schemas.microsoft.com/office/drawing/2014/main" val="4139792703"/>
                        </a:ext>
                      </a:extLst>
                    </a:gridCol>
                    <a:gridCol w="934357">
                      <a:extLst>
                        <a:ext uri="{9D8B030D-6E8A-4147-A177-3AD203B41FA5}">
                          <a16:colId xmlns:a16="http://schemas.microsoft.com/office/drawing/2014/main" val="1977635948"/>
                        </a:ext>
                      </a:extLst>
                    </a:gridCol>
                  </a:tblGrid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A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B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618005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959740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No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45374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52471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3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3282421-FB45-47FB-7C71-5E84EA331F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289680"/>
                  </p:ext>
                </p:extLst>
              </p:nvPr>
            </p:nvGraphicFramePr>
            <p:xfrm>
              <a:off x="1582058" y="4042621"/>
              <a:ext cx="3737428" cy="13795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4357">
                      <a:extLst>
                        <a:ext uri="{9D8B030D-6E8A-4147-A177-3AD203B41FA5}">
                          <a16:colId xmlns:a16="http://schemas.microsoft.com/office/drawing/2014/main" val="4000628508"/>
                        </a:ext>
                      </a:extLst>
                    </a:gridCol>
                    <a:gridCol w="934357">
                      <a:extLst>
                        <a:ext uri="{9D8B030D-6E8A-4147-A177-3AD203B41FA5}">
                          <a16:colId xmlns:a16="http://schemas.microsoft.com/office/drawing/2014/main" val="2110334959"/>
                        </a:ext>
                      </a:extLst>
                    </a:gridCol>
                    <a:gridCol w="934357">
                      <a:extLst>
                        <a:ext uri="{9D8B030D-6E8A-4147-A177-3AD203B41FA5}">
                          <a16:colId xmlns:a16="http://schemas.microsoft.com/office/drawing/2014/main" val="4139792703"/>
                        </a:ext>
                      </a:extLst>
                    </a:gridCol>
                    <a:gridCol w="934357">
                      <a:extLst>
                        <a:ext uri="{9D8B030D-6E8A-4147-A177-3AD203B41FA5}">
                          <a16:colId xmlns:a16="http://schemas.microsoft.com/office/drawing/2014/main" val="1977635948"/>
                        </a:ext>
                      </a:extLst>
                    </a:gridCol>
                  </a:tblGrid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A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B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61" t="-2222" r="-1307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618005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959740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No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45374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52471"/>
                      </a:ext>
                    </a:extLst>
                  </a:tr>
                  <a:tr h="275901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33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515F46E-745E-B85F-6E2E-0B00763849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5774"/>
                  </p:ext>
                </p:extLst>
              </p:nvPr>
            </p:nvGraphicFramePr>
            <p:xfrm>
              <a:off x="6808542" y="4026891"/>
              <a:ext cx="3604116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1029">
                      <a:extLst>
                        <a:ext uri="{9D8B030D-6E8A-4147-A177-3AD203B41FA5}">
                          <a16:colId xmlns:a16="http://schemas.microsoft.com/office/drawing/2014/main" val="740519317"/>
                        </a:ext>
                      </a:extLst>
                    </a:gridCol>
                    <a:gridCol w="901029">
                      <a:extLst>
                        <a:ext uri="{9D8B030D-6E8A-4147-A177-3AD203B41FA5}">
                          <a16:colId xmlns:a16="http://schemas.microsoft.com/office/drawing/2014/main" val="1692272090"/>
                        </a:ext>
                      </a:extLst>
                    </a:gridCol>
                    <a:gridCol w="901029">
                      <a:extLst>
                        <a:ext uri="{9D8B030D-6E8A-4147-A177-3AD203B41FA5}">
                          <a16:colId xmlns:a16="http://schemas.microsoft.com/office/drawing/2014/main" val="2886147048"/>
                        </a:ext>
                      </a:extLst>
                    </a:gridCol>
                    <a:gridCol w="901029">
                      <a:extLst>
                        <a:ext uri="{9D8B030D-6E8A-4147-A177-3AD203B41FA5}">
                          <a16:colId xmlns:a16="http://schemas.microsoft.com/office/drawing/2014/main" val="1035054633"/>
                        </a:ext>
                      </a:extLst>
                    </a:gridCol>
                  </a:tblGrid>
                  <a:tr h="266683">
                    <a:tc>
                      <a:txBody>
                        <a:bodyPr/>
                        <a:lstStyle/>
                        <a:p>
                          <a:r>
                            <a:rPr lang="en-SG" sz="1200" b="0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SG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¬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SG" sz="1200" b="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856185"/>
                      </a:ext>
                    </a:extLst>
                  </a:tr>
                  <a:tr h="266683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349557"/>
                      </a:ext>
                    </a:extLst>
                  </a:tr>
                  <a:tr h="266683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No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585552"/>
                      </a:ext>
                    </a:extLst>
                  </a:tr>
                  <a:tr h="266683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724339"/>
                      </a:ext>
                    </a:extLst>
                  </a:tr>
                  <a:tr h="266683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8333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515F46E-745E-B85F-6E2E-0B00763849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5774"/>
                  </p:ext>
                </p:extLst>
              </p:nvPr>
            </p:nvGraphicFramePr>
            <p:xfrm>
              <a:off x="6808542" y="4026891"/>
              <a:ext cx="3604116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1029">
                      <a:extLst>
                        <a:ext uri="{9D8B030D-6E8A-4147-A177-3AD203B41FA5}">
                          <a16:colId xmlns:a16="http://schemas.microsoft.com/office/drawing/2014/main" val="740519317"/>
                        </a:ext>
                      </a:extLst>
                    </a:gridCol>
                    <a:gridCol w="901029">
                      <a:extLst>
                        <a:ext uri="{9D8B030D-6E8A-4147-A177-3AD203B41FA5}">
                          <a16:colId xmlns:a16="http://schemas.microsoft.com/office/drawing/2014/main" val="1692272090"/>
                        </a:ext>
                      </a:extLst>
                    </a:gridCol>
                    <a:gridCol w="901029">
                      <a:extLst>
                        <a:ext uri="{9D8B030D-6E8A-4147-A177-3AD203B41FA5}">
                          <a16:colId xmlns:a16="http://schemas.microsoft.com/office/drawing/2014/main" val="2886147048"/>
                        </a:ext>
                      </a:extLst>
                    </a:gridCol>
                    <a:gridCol w="901029">
                      <a:extLst>
                        <a:ext uri="{9D8B030D-6E8A-4147-A177-3AD203B41FA5}">
                          <a16:colId xmlns:a16="http://schemas.microsoft.com/office/drawing/2014/main" val="103505463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SG" sz="1200" b="0" dirty="0"/>
                            <a:t>State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2000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351" t="-2222" r="-10135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351" t="-2222" r="-135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8561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34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No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58555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7243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Yes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8333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C481DC-4BEE-068F-AA16-4D28832FEA15}"/>
              </a:ext>
            </a:extLst>
          </p:cNvPr>
          <p:cNvSpPr txBox="1"/>
          <p:nvPr/>
        </p:nvSpPr>
        <p:spPr>
          <a:xfrm>
            <a:off x="1513115" y="2553285"/>
            <a:ext cx="38063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800" dirty="0"/>
              <a:t>Let us consider all 4 different states of the world for A and B and in each case, what is the truth of the statement </a:t>
            </a:r>
            <a:br>
              <a:rPr lang="en-SG" sz="1800" dirty="0"/>
            </a:br>
            <a:r>
              <a:rPr lang="en-SG" sz="1800" b="1" dirty="0"/>
              <a:t>“if A is true, then B is true”</a:t>
            </a:r>
            <a:r>
              <a:rPr lang="en-SG" sz="18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58F57-F4C4-792C-DB7B-C13B3693482F}"/>
              </a:ext>
            </a:extLst>
          </p:cNvPr>
          <p:cNvSpPr txBox="1"/>
          <p:nvPr/>
        </p:nvSpPr>
        <p:spPr>
          <a:xfrm>
            <a:off x="6808542" y="2866854"/>
            <a:ext cx="3806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800" dirty="0"/>
              <a:t>How about the truth of the statement </a:t>
            </a:r>
            <a:r>
              <a:rPr lang="en-SG" sz="1800" b="1" dirty="0"/>
              <a:t>“if B is </a:t>
            </a:r>
            <a:r>
              <a:rPr lang="en-SG" b="1" dirty="0"/>
              <a:t>not </a:t>
            </a:r>
            <a:r>
              <a:rPr lang="en-SG" sz="1800" b="1" dirty="0"/>
              <a:t>true, then A is not true”</a:t>
            </a:r>
            <a:r>
              <a:rPr lang="en-SG" sz="1800" dirty="0"/>
              <a:t>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6DFDB4-6AF2-33F4-4D9C-EB938B34B3A2}"/>
              </a:ext>
            </a:extLst>
          </p:cNvPr>
          <p:cNvSpPr txBox="1">
            <a:spLocks/>
          </p:cNvSpPr>
          <p:nvPr/>
        </p:nvSpPr>
        <p:spPr>
          <a:xfrm>
            <a:off x="1977572" y="5911791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b="1" dirty="0"/>
              <a:t>In all states of the world, the truth of both statements is the same!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43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&amp; Converse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4960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converse</a:t>
                </a:r>
                <a:r>
                  <a:rPr lang="en-US" sz="2000" dirty="0"/>
                  <a:t> of the conditional statement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/>
                  <a:t> is the opposite: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B is true, then A is true.  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SG" sz="2000" dirty="0"/>
                  <a:t>The converse statement is </a:t>
                </a:r>
                <a:r>
                  <a:rPr lang="en-SG" sz="2000" b="1" dirty="0"/>
                  <a:t>NOT</a:t>
                </a:r>
                <a:r>
                  <a:rPr lang="en-SG" sz="2000" dirty="0"/>
                  <a:t> the same as the conditional statement.</a:t>
                </a:r>
              </a:p>
              <a:p>
                <a:pPr marL="0" indent="0">
                  <a:buNone/>
                </a:pPr>
                <a:endParaRPr lang="en-SG" sz="2000" b="1" dirty="0"/>
              </a:p>
              <a:p>
                <a:pPr marL="0" indent="0">
                  <a:buNone/>
                </a:pPr>
                <a:r>
                  <a:rPr lang="en-SG" sz="2000" b="1" i="1" dirty="0"/>
                  <a:t>Example:</a:t>
                </a:r>
              </a:p>
              <a:p>
                <a:pPr marL="0" indent="0">
                  <a:buNone/>
                </a:pPr>
                <a:r>
                  <a:rPr lang="en-SG" sz="2000" b="1" i="1" dirty="0"/>
                  <a:t>If an item is a banana, then it is edible.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True!</a:t>
                </a:r>
                <a:endParaRPr lang="en-SG" sz="2000" b="1" i="1" dirty="0"/>
              </a:p>
              <a:p>
                <a:pPr marL="0" indent="0">
                  <a:buNone/>
                </a:pPr>
                <a:r>
                  <a:rPr lang="en-SG" sz="2000" b="1" i="1" dirty="0"/>
                  <a:t>If an item is edible, then it is a banana. </a:t>
                </a:r>
                <a:r>
                  <a:rPr lang="en-SG" sz="2000" b="1" i="1" dirty="0">
                    <a:solidFill>
                      <a:srgbClr val="FF0000"/>
                    </a:solidFill>
                  </a:rPr>
                  <a:t>False!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496069"/>
              </a:xfrm>
              <a:blipFill>
                <a:blip r:embed="rId3"/>
                <a:stretch>
                  <a:fillRect l="-638" t="-17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072A0D0-9EAC-E796-E0C5-F2A26D7AE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87552"/>
                  </p:ext>
                </p:extLst>
              </p:nvPr>
            </p:nvGraphicFramePr>
            <p:xfrm>
              <a:off x="7330029" y="3584942"/>
              <a:ext cx="3298948" cy="1502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4737">
                      <a:extLst>
                        <a:ext uri="{9D8B030D-6E8A-4147-A177-3AD203B41FA5}">
                          <a16:colId xmlns:a16="http://schemas.microsoft.com/office/drawing/2014/main" val="2110334959"/>
                        </a:ext>
                      </a:extLst>
                    </a:gridCol>
                    <a:gridCol w="824737">
                      <a:extLst>
                        <a:ext uri="{9D8B030D-6E8A-4147-A177-3AD203B41FA5}">
                          <a16:colId xmlns:a16="http://schemas.microsoft.com/office/drawing/2014/main" val="4139792703"/>
                        </a:ext>
                      </a:extLst>
                    </a:gridCol>
                    <a:gridCol w="824737">
                      <a:extLst>
                        <a:ext uri="{9D8B030D-6E8A-4147-A177-3AD203B41FA5}">
                          <a16:colId xmlns:a16="http://schemas.microsoft.com/office/drawing/2014/main" val="1977635948"/>
                        </a:ext>
                      </a:extLst>
                    </a:gridCol>
                    <a:gridCol w="824737">
                      <a:extLst>
                        <a:ext uri="{9D8B030D-6E8A-4147-A177-3AD203B41FA5}">
                          <a16:colId xmlns:a16="http://schemas.microsoft.com/office/drawing/2014/main" val="3760067221"/>
                        </a:ext>
                      </a:extLst>
                    </a:gridCol>
                  </a:tblGrid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A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B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SG" sz="12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618005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959740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  <a:endParaRPr lang="en-SG" sz="12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45374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  <a:endParaRPr lang="en-SG" sz="12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52471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3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072A0D0-9EAC-E796-E0C5-F2A26D7AE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187552"/>
                  </p:ext>
                </p:extLst>
              </p:nvPr>
            </p:nvGraphicFramePr>
            <p:xfrm>
              <a:off x="7330029" y="3584942"/>
              <a:ext cx="3298948" cy="1502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4737">
                      <a:extLst>
                        <a:ext uri="{9D8B030D-6E8A-4147-A177-3AD203B41FA5}">
                          <a16:colId xmlns:a16="http://schemas.microsoft.com/office/drawing/2014/main" val="2110334959"/>
                        </a:ext>
                      </a:extLst>
                    </a:gridCol>
                    <a:gridCol w="824737">
                      <a:extLst>
                        <a:ext uri="{9D8B030D-6E8A-4147-A177-3AD203B41FA5}">
                          <a16:colId xmlns:a16="http://schemas.microsoft.com/office/drawing/2014/main" val="4139792703"/>
                        </a:ext>
                      </a:extLst>
                    </a:gridCol>
                    <a:gridCol w="824737">
                      <a:extLst>
                        <a:ext uri="{9D8B030D-6E8A-4147-A177-3AD203B41FA5}">
                          <a16:colId xmlns:a16="http://schemas.microsoft.com/office/drawing/2014/main" val="1977635948"/>
                        </a:ext>
                      </a:extLst>
                    </a:gridCol>
                    <a:gridCol w="824737">
                      <a:extLst>
                        <a:ext uri="{9D8B030D-6E8A-4147-A177-3AD203B41FA5}">
                          <a16:colId xmlns:a16="http://schemas.microsoft.com/office/drawing/2014/main" val="3760067221"/>
                        </a:ext>
                      </a:extLst>
                    </a:gridCol>
                  </a:tblGrid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A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B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41" r="-100735" b="-4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222" t="-2041" r="-1481" b="-4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618005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959740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  <a:endParaRPr lang="en-SG" sz="12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45374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  <a:endParaRPr lang="en-SG" sz="12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52471"/>
                      </a:ext>
                    </a:extLst>
                  </a:tr>
                  <a:tr h="300544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False</a:t>
                          </a:r>
                          <a:endParaRPr lang="en-SG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True</a:t>
                          </a:r>
                          <a:endParaRPr lang="en-SG" sz="12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33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67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63F-BB33-41B6-9E89-64415B6D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mathematical logic useful?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000" b="1" dirty="0"/>
                  <a:t>Consider the following statement about integers (whole numbers)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b="1" dirty="0"/>
                  <a:t>and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SG" sz="2000" b="1" i="1" dirty="0"/>
              </a:p>
              <a:p>
                <a:pPr marL="0" indent="0" algn="ctr">
                  <a:buNone/>
                </a:pPr>
                <a:r>
                  <a:rPr lang="en-SG" sz="2000" b="1" i="1" dirty="0"/>
                  <a:t>“</a:t>
                </a:r>
                <a:r>
                  <a:rPr lang="en-SG" sz="2000" b="1" i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G" sz="2000" b="1" i="1" dirty="0">
                    <a:solidFill>
                      <a:schemeClr val="tx1"/>
                    </a:solidFill>
                  </a:rPr>
                  <a:t> then either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r>
                  <a:rPr lang="en-SG" sz="2000" b="1" i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r>
                  <a:rPr lang="en-SG" sz="2000" b="1" i="1" dirty="0">
                    <a:solidFill>
                      <a:schemeClr val="tx1"/>
                    </a:solidFill>
                  </a:rPr>
                  <a:t>.”</a:t>
                </a:r>
              </a:p>
              <a:p>
                <a:pPr marL="0" indent="0">
                  <a:buNone/>
                </a:pPr>
                <a:endParaRPr lang="en-SG" sz="2000" b="1" dirty="0">
                  <a:solidFill>
                    <a:schemeClr val="tx1"/>
                  </a:solidFill>
                </a:endParaRPr>
              </a:p>
              <a:p>
                <a:r>
                  <a:rPr lang="en-SG" sz="2000" dirty="0">
                    <a:solidFill>
                      <a:schemeClr val="tx1"/>
                    </a:solidFill>
                  </a:rPr>
                  <a:t>To show that this statement is true directly, we could look at all cases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, and show that in all cases, either </a:t>
                </a:r>
                <a14:m>
                  <m:oMath xmlns:m="http://schemas.openxmlformats.org/officeDocument/2006/math">
                    <m:r>
                      <a:rPr lang="en-SG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≥500</m:t>
                    </m:r>
                  </m:oMath>
                </a14:m>
                <a:r>
                  <a:rPr lang="en-SG" sz="2000" i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SG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≥500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SG" sz="1800" dirty="0">
                    <a:solidFill>
                      <a:schemeClr val="tx1"/>
                    </a:solidFill>
                  </a:rPr>
                  <a:t>But, there are an infinite number of cases!</a:t>
                </a:r>
              </a:p>
              <a:p>
                <a:pPr lvl="1"/>
                <a:endParaRPr lang="en-SG" sz="1800" dirty="0">
                  <a:solidFill>
                    <a:schemeClr val="tx1"/>
                  </a:solidFill>
                </a:endParaRPr>
              </a:p>
              <a:p>
                <a:r>
                  <a:rPr lang="en-SG" sz="2000" dirty="0">
                    <a:solidFill>
                      <a:schemeClr val="tx1"/>
                    </a:solidFill>
                  </a:rPr>
                  <a:t>Another way to show this is to prove the contrapositive is true:</a:t>
                </a:r>
              </a:p>
              <a:p>
                <a:pPr marL="0" indent="0">
                  <a:buNone/>
                </a:pPr>
                <a:r>
                  <a:rPr lang="en-SG" sz="2000" dirty="0">
                    <a:solidFill>
                      <a:schemeClr val="tx1"/>
                    </a:solidFill>
                  </a:rPr>
                  <a:t>		</a:t>
                </a:r>
                <a:r>
                  <a:rPr lang="en-SG" sz="2000" b="1" i="1" dirty="0"/>
                  <a:t>“</a:t>
                </a:r>
                <a:r>
                  <a:rPr lang="en-SG" sz="2000" b="1" i="1" dirty="0">
                    <a:solidFill>
                      <a:schemeClr val="tx1"/>
                    </a:solidFill>
                  </a:rPr>
                  <a:t>If both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SG" sz="2000" b="1" i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G" sz="2000" b="1" i="1" dirty="0">
                    <a:solidFill>
                      <a:schemeClr val="tx1"/>
                    </a:solidFill>
                  </a:rPr>
                  <a:t> are less than 500, then </a:t>
                </a:r>
                <a14:m>
                  <m:oMath xmlns:m="http://schemas.openxmlformats.org/officeDocument/2006/math">
                    <m:r>
                      <a:rPr lang="en-SG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S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SG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endParaRPr lang="en-SG" sz="2000" b="1" i="1" dirty="0">
                  <a:solidFill>
                    <a:schemeClr val="tx1"/>
                  </a:solidFill>
                </a:endParaRPr>
              </a:p>
              <a:p>
                <a:r>
                  <a:rPr lang="en-SG" sz="2000" dirty="0"/>
                  <a:t>The task here is much easier! A sum of any two numbers less than 500 will never give a value of 1000, so it is true!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42FB7-52D2-4A29-AD5E-2FD277D82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895850"/>
              </a:xfrm>
              <a:blipFill>
                <a:blip r:embed="rId3"/>
                <a:stretch>
                  <a:fillRect l="-565" t="-12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FDB3-FE34-44FE-8001-8CF2D77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2E11-CF50-48BA-BB45-BA9FD472062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2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4098</Words>
  <Application>Microsoft Office PowerPoint</Application>
  <PresentationFormat>Widescreen</PresentationFormat>
  <Paragraphs>508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Wingdings</vt:lpstr>
      <vt:lpstr>Office Theme</vt:lpstr>
      <vt:lpstr>Utilitarianism</vt:lpstr>
      <vt:lpstr>Introduction</vt:lpstr>
      <vt:lpstr>Mathematical Logic</vt:lpstr>
      <vt:lpstr>Conditional Statements</vt:lpstr>
      <vt:lpstr>Review Question</vt:lpstr>
      <vt:lpstr>Conditional Statements &amp; Contrapositive</vt:lpstr>
      <vt:lpstr>Conditional Statements &amp; Contrapositive</vt:lpstr>
      <vt:lpstr>Conditional Statements &amp; Converse</vt:lpstr>
      <vt:lpstr>Why is mathematical logic useful?</vt:lpstr>
      <vt:lpstr>Example: Social Optima → Pareto Efficiency</vt:lpstr>
      <vt:lpstr>Continuing on with Social Welfare Functions..</vt:lpstr>
      <vt:lpstr>Introduction</vt:lpstr>
      <vt:lpstr>Rawlsian Social Welfare Function</vt:lpstr>
      <vt:lpstr>Utilitarian Social Welfare Function</vt:lpstr>
      <vt:lpstr>Augmenting Social Choice  with Money Transfers</vt:lpstr>
      <vt:lpstr>Social Choices without Money Transfers.  An Example…</vt:lpstr>
      <vt:lpstr>Social Choices with Money Transfers An Example…</vt:lpstr>
      <vt:lpstr>Social Choices with Money Transfers An Example…</vt:lpstr>
      <vt:lpstr>Social Choices with Money Transfers An Example…</vt:lpstr>
      <vt:lpstr>A Model of  Social Choice with Money Transfers</vt:lpstr>
      <vt:lpstr>Social Choice with Money Transfers</vt:lpstr>
      <vt:lpstr>Social Choice with Money Transfers</vt:lpstr>
      <vt:lpstr>Quasi Linear utility and willingness to pay</vt:lpstr>
      <vt:lpstr>Quasi Linear utility and willingness to pay</vt:lpstr>
      <vt:lpstr>Utilitarianism and Pareto Efficiency - A Preview..</vt:lpstr>
      <vt:lpstr>Utilitarianism = Pareto Efficiency  (with money transfers)</vt:lpstr>
      <vt:lpstr>Utilitarian Allocations</vt:lpstr>
      <vt:lpstr>Pareto Efficiency with money transfers</vt:lpstr>
      <vt:lpstr>Why consider balanced money transfers?</vt:lpstr>
      <vt:lpstr>Utilitarianism and Pareto Efficiency with money transfers</vt:lpstr>
      <vt:lpstr>Utilitarianism and Pareto Efficiency with money transfers</vt:lpstr>
      <vt:lpstr>Utilitarianism and Pareto Efficiency with money transfers</vt:lpstr>
      <vt:lpstr>Utilitarianism and Pareto Efficiency with money transfers</vt:lpstr>
      <vt:lpstr>Utilitarianism and Pareto Efficiency with money transfers</vt:lpstr>
      <vt:lpstr>Intuitively what is going on?</vt:lpstr>
      <vt:lpstr>Discussion</vt:lpstr>
      <vt:lpstr>Discussion</vt:lpstr>
      <vt:lpstr>Discussion</vt:lpstr>
      <vt:lpstr>Discussion</vt:lpstr>
      <vt:lpstr>Discussion</vt:lpstr>
      <vt:lpstr>Remarks</vt:lpstr>
      <vt:lpstr>Key Learning Outcomes</vt:lpstr>
      <vt:lpstr>Announcement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Utilitarianism</dc:title>
  <dc:creator>Jonathan Yeo</dc:creator>
  <cp:lastModifiedBy>Jonathan Yeo</cp:lastModifiedBy>
  <cp:revision>159</cp:revision>
  <dcterms:created xsi:type="dcterms:W3CDTF">2020-11-25T07:43:11Z</dcterms:created>
  <dcterms:modified xsi:type="dcterms:W3CDTF">2024-04-08T05:18:59Z</dcterms:modified>
</cp:coreProperties>
</file>