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6.JPG" ContentType="image/jpeg"/>
  <Override PartName="/ppt/media/image1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aksei MAZURCHYK" initials="AM" lastIdx="1" clrIdx="0">
    <p:extLst>
      <p:ext uri="{19B8F6BF-5375-455C-9EA6-DF929625EA0E}">
        <p15:presenceInfo xmlns:p15="http://schemas.microsoft.com/office/powerpoint/2012/main" userId="Aliaksei MAZURC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 de</a:t>
            </a:r>
            <a:r>
              <a:rPr lang="en-US" baseline="0"/>
              <a:t> calcul en fonction du nombre de noeuds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Feuil1!$C$2</c:f>
              <c:strCache>
                <c:ptCount val="1"/>
                <c:pt idx="0">
                  <c:v>Temps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Feuil1!$B$3:$B$15</c:f>
              <c:numCache>
                <c:formatCode>General</c:formatCode>
                <c:ptCount val="13"/>
                <c:pt idx="0">
                  <c:v>12</c:v>
                </c:pt>
                <c:pt idx="1">
                  <c:v>15</c:v>
                </c:pt>
                <c:pt idx="2">
                  <c:v>16</c:v>
                </c:pt>
                <c:pt idx="3">
                  <c:v>18</c:v>
                </c:pt>
                <c:pt idx="4">
                  <c:v>20</c:v>
                </c:pt>
                <c:pt idx="5">
                  <c:v>21</c:v>
                </c:pt>
                <c:pt idx="6">
                  <c:v>24</c:v>
                </c:pt>
                <c:pt idx="7">
                  <c:v>25</c:v>
                </c:pt>
                <c:pt idx="8">
                  <c:v>27</c:v>
                </c:pt>
                <c:pt idx="9">
                  <c:v>28</c:v>
                </c:pt>
                <c:pt idx="10">
                  <c:v>30</c:v>
                </c:pt>
                <c:pt idx="11">
                  <c:v>32</c:v>
                </c:pt>
                <c:pt idx="12">
                  <c:v>36</c:v>
                </c:pt>
              </c:numCache>
            </c:numRef>
          </c:xVal>
          <c:yVal>
            <c:numRef>
              <c:f>Feuil1!$C$3:$C$15</c:f>
              <c:numCache>
                <c:formatCode>General</c:formatCode>
                <c:ptCount val="13"/>
                <c:pt idx="0">
                  <c:v>2E-3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3.0000000000000001E-3</c:v>
                </c:pt>
                <c:pt idx="4">
                  <c:v>1.4E-2</c:v>
                </c:pt>
                <c:pt idx="5">
                  <c:v>1.2E-2</c:v>
                </c:pt>
                <c:pt idx="6">
                  <c:v>0.17899999999999999</c:v>
                </c:pt>
                <c:pt idx="7">
                  <c:v>0.57199999999999995</c:v>
                </c:pt>
                <c:pt idx="8">
                  <c:v>0.17299999999999999</c:v>
                </c:pt>
                <c:pt idx="9">
                  <c:v>4.4400000000000004</c:v>
                </c:pt>
                <c:pt idx="10">
                  <c:v>131.63999999999999</c:v>
                </c:pt>
                <c:pt idx="11">
                  <c:v>109.4</c:v>
                </c:pt>
                <c:pt idx="12">
                  <c:v>9934.2970000000005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3B-48B1-A6B2-79CC4B2F9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790680"/>
        <c:axId val="378238496"/>
      </c:scatterChart>
      <c:valAx>
        <c:axId val="455790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Nombre de noeuds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8238496"/>
        <c:crosses val="autoZero"/>
        <c:crossBetween val="midCat"/>
      </c:valAx>
      <c:valAx>
        <c:axId val="37823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Temps</a:t>
                </a:r>
                <a:r>
                  <a:rPr lang="fr-BE" baseline="0"/>
                  <a:t> de calcul en secondes</a:t>
                </a:r>
                <a:endParaRPr lang="fr-B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790680"/>
        <c:crosses val="autoZero"/>
        <c:crossBetween val="midCat"/>
      </c:valAx>
      <c:spPr>
        <a:noFill/>
        <a:ln>
          <a:noFill/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2A87E-9479-4B91-BDA9-A38219D4AF4B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3DD2-CB6F-4F59-93BE-63F55080DE6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63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0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00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44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547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19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98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0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87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805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69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6786E-1001-4CB4-A740-DC2A1870DDB6}" type="datetimeFigureOut">
              <a:rPr lang="fr-BE" smtClean="0"/>
              <a:t>17-12-17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FBC37-4619-43DE-9E2A-E8C270DD7395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969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m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B46EE-6DA2-4A36-A6CF-2B311C14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Théorie des graphes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2479B-06A0-4583-A2E1-0335E91DC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Problème du cavalier:</a:t>
            </a:r>
          </a:p>
          <a:p>
            <a:r>
              <a:rPr lang="fr-FR" dirty="0"/>
              <a:t>Énumération des parcours existants et calcul optimisé d’un parcours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70B229-9FD2-4404-A327-1E37170A9773}"/>
              </a:ext>
            </a:extLst>
          </p:cNvPr>
          <p:cNvSpPr txBox="1"/>
          <p:nvPr/>
        </p:nvSpPr>
        <p:spPr>
          <a:xfrm>
            <a:off x="8293916" y="5892582"/>
            <a:ext cx="32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 err="1"/>
              <a:t>Sadzot</a:t>
            </a:r>
            <a:r>
              <a:rPr lang="fr-BE" dirty="0"/>
              <a:t> Antoine</a:t>
            </a:r>
          </a:p>
          <a:p>
            <a:pPr algn="r"/>
            <a:r>
              <a:rPr lang="fr-BE" dirty="0"/>
              <a:t>Mazurchyk Aliaksei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2FF87B-B07C-4245-A7F9-8BC6BAC6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4757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BE3B0-DAC3-48D6-9D1F-84881438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6E81B-700C-464F-A9C9-D5578A5C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635736"/>
            <a:ext cx="5386917" cy="659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Grilles carrées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C13177-9EF1-461D-BB91-CBEC149D0F6F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095999" y="2635736"/>
            <a:ext cx="5389033" cy="654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Grilles rectangulaires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23C96B8-4201-459B-A444-906E297CB9CE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1545262"/>
              </p:ext>
            </p:extLst>
          </p:nvPr>
        </p:nvGraphicFramePr>
        <p:xfrm>
          <a:off x="1124125" y="3427413"/>
          <a:ext cx="3548545" cy="253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709">
                  <a:extLst>
                    <a:ext uri="{9D8B030D-6E8A-4147-A177-3AD203B41FA5}">
                      <a16:colId xmlns:a16="http://schemas.microsoft.com/office/drawing/2014/main" val="127362588"/>
                    </a:ext>
                  </a:extLst>
                </a:gridCol>
                <a:gridCol w="709709">
                  <a:extLst>
                    <a:ext uri="{9D8B030D-6E8A-4147-A177-3AD203B41FA5}">
                      <a16:colId xmlns:a16="http://schemas.microsoft.com/office/drawing/2014/main" val="1761690525"/>
                    </a:ext>
                  </a:extLst>
                </a:gridCol>
                <a:gridCol w="709709">
                  <a:extLst>
                    <a:ext uri="{9D8B030D-6E8A-4147-A177-3AD203B41FA5}">
                      <a16:colId xmlns:a16="http://schemas.microsoft.com/office/drawing/2014/main" val="4186899672"/>
                    </a:ext>
                  </a:extLst>
                </a:gridCol>
                <a:gridCol w="709709">
                  <a:extLst>
                    <a:ext uri="{9D8B030D-6E8A-4147-A177-3AD203B41FA5}">
                      <a16:colId xmlns:a16="http://schemas.microsoft.com/office/drawing/2014/main" val="690585857"/>
                    </a:ext>
                  </a:extLst>
                </a:gridCol>
                <a:gridCol w="709709">
                  <a:extLst>
                    <a:ext uri="{9D8B030D-6E8A-4147-A177-3AD203B41FA5}">
                      <a16:colId xmlns:a16="http://schemas.microsoft.com/office/drawing/2014/main" val="1832221561"/>
                    </a:ext>
                  </a:extLst>
                </a:gridCol>
              </a:tblGrid>
              <a:tr h="50743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98721"/>
                  </a:ext>
                </a:extLst>
              </a:tr>
              <a:tr h="50743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93242"/>
                  </a:ext>
                </a:extLst>
              </a:tr>
              <a:tr h="50743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4363"/>
                  </a:ext>
                </a:extLst>
              </a:tr>
              <a:tr h="50743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83801"/>
                  </a:ext>
                </a:extLst>
              </a:tr>
              <a:tr h="50743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60759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BAB28A56-6136-49F7-B3B4-B458EC850EA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5355933"/>
              </p:ext>
            </p:extLst>
          </p:nvPr>
        </p:nvGraphicFramePr>
        <p:xfrm>
          <a:off x="6593748" y="3422649"/>
          <a:ext cx="3775045" cy="253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009">
                  <a:extLst>
                    <a:ext uri="{9D8B030D-6E8A-4147-A177-3AD203B41FA5}">
                      <a16:colId xmlns:a16="http://schemas.microsoft.com/office/drawing/2014/main" val="815385077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20899525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3105797714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97875298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3916766709"/>
                    </a:ext>
                  </a:extLst>
                </a:gridCol>
              </a:tblGrid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98171"/>
                  </a:ext>
                </a:extLst>
              </a:tr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98556"/>
                  </a:ext>
                </a:extLst>
              </a:tr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145"/>
                  </a:ext>
                </a:extLst>
              </a:tr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06403"/>
                  </a:ext>
                </a:extLst>
              </a:tr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90435"/>
                  </a:ext>
                </a:extLst>
              </a:tr>
              <a:tr h="422860">
                <a:tc>
                  <a:txBody>
                    <a:bodyPr/>
                    <a:lstStyle/>
                    <a:p>
                      <a:r>
                        <a:rPr lang="fr-BE" dirty="0"/>
                        <a:t>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214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DFD86D8-0DDD-40A2-9FBB-215B9EF01E2A}"/>
              </a:ext>
            </a:extLst>
          </p:cNvPr>
          <p:cNvSpPr txBox="1"/>
          <p:nvPr/>
        </p:nvSpPr>
        <p:spPr>
          <a:xfrm>
            <a:off x="609599" y="1979802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Calcul du nombre de chemins hamiltoniens par force brute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CF6D3E-BA02-4215-A581-6E4ECC70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1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A772A-4B06-474E-9249-2EB92BA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E00DA3-56AB-41D8-B150-2BE5F78071A6}"/>
              </a:ext>
            </a:extLst>
          </p:cNvPr>
          <p:cNvSpPr txBox="1"/>
          <p:nvPr/>
        </p:nvSpPr>
        <p:spPr>
          <a:xfrm>
            <a:off x="609600" y="2013358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Performances</a:t>
            </a:r>
          </a:p>
        </p:txBody>
      </p:sp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AB0FACAF-F141-45A7-8A1D-8EC8326E1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05594"/>
              </p:ext>
            </p:extLst>
          </p:nvPr>
        </p:nvGraphicFramePr>
        <p:xfrm>
          <a:off x="609600" y="2702848"/>
          <a:ext cx="5623421" cy="3621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C7BC4111-471C-4988-88EB-987BBCC59E4A}"/>
              </a:ext>
            </a:extLst>
          </p:cNvPr>
          <p:cNvSpPr txBox="1"/>
          <p:nvPr/>
        </p:nvSpPr>
        <p:spPr>
          <a:xfrm>
            <a:off x="6971251" y="2702848"/>
            <a:ext cx="461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Détail des échiquiers carrés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776095D-9EC4-4868-ABB1-5084AC5D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45501"/>
              </p:ext>
            </p:extLst>
          </p:nvPr>
        </p:nvGraphicFramePr>
        <p:xfrm>
          <a:off x="6971251" y="3429000"/>
          <a:ext cx="3665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95">
                  <a:extLst>
                    <a:ext uri="{9D8B030D-6E8A-4147-A177-3AD203B41FA5}">
                      <a16:colId xmlns:a16="http://schemas.microsoft.com/office/drawing/2014/main" val="1532506249"/>
                    </a:ext>
                  </a:extLst>
                </a:gridCol>
                <a:gridCol w="1832995">
                  <a:extLst>
                    <a:ext uri="{9D8B030D-6E8A-4147-A177-3AD203B41FA5}">
                      <a16:colId xmlns:a16="http://schemas.microsoft.com/office/drawing/2014/main" val="100007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5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BE" dirty="0"/>
                        <a:t>0,003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BE" dirty="0"/>
                        <a:t>0,572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BE" dirty="0"/>
                        <a:t>165 min 34,297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5952"/>
                  </a:ext>
                </a:extLst>
              </a:tr>
            </a:tbl>
          </a:graphicData>
        </a:graphic>
      </p:graphicFrame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09654CF-48EA-4DD3-A388-2A328CAD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67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77429-A6B4-4B93-A8FB-675DB7C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62696-7A94-49C1-8FDE-49BB6E07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1" y="3181183"/>
            <a:ext cx="3228975" cy="28860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2058C7-621A-4B5F-B1FD-227414C774B9}"/>
              </a:ext>
            </a:extLst>
          </p:cNvPr>
          <p:cNvSpPr txBox="1"/>
          <p:nvPr/>
        </p:nvSpPr>
        <p:spPr>
          <a:xfrm>
            <a:off x="609600" y="2114026"/>
            <a:ext cx="10972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Génération d’un chemin/circuit hamiltonien sur échiquier 8*8</a:t>
            </a:r>
          </a:p>
          <a:p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C3E05-CCE6-474F-8480-BC6E71A1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66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77429-A6B4-4B93-A8FB-675DB7C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2058C7-621A-4B5F-B1FD-227414C774B9}"/>
              </a:ext>
            </a:extLst>
          </p:cNvPr>
          <p:cNvSpPr txBox="1"/>
          <p:nvPr/>
        </p:nvSpPr>
        <p:spPr>
          <a:xfrm>
            <a:off x="609600" y="2114026"/>
            <a:ext cx="109727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Heuristique de </a:t>
            </a:r>
            <a:r>
              <a:rPr lang="fr-BE" sz="2800" dirty="0" err="1"/>
              <a:t>Warnsdorff</a:t>
            </a:r>
            <a:r>
              <a:rPr lang="fr-BE" sz="2800" dirty="0"/>
              <a:t> avec départage aléatoire pour les chemins hamiltoniens sur échiquier carré</a:t>
            </a:r>
          </a:p>
          <a:p>
            <a:endParaRPr lang="fr-BE" dirty="0"/>
          </a:p>
        </p:txBody>
      </p:sp>
      <p:pic>
        <p:nvPicPr>
          <p:cNvPr id="6" name="Espace réservé du contenu 3" descr="Une image contenant capture d’écran, carte, texte&#10;&#10;Description générée avec un niveau de confiance élevé">
            <a:extLst>
              <a:ext uri="{FF2B5EF4-FFF2-40B4-BE49-F238E27FC236}">
                <a16:creationId xmlns:a16="http://schemas.microsoft.com/office/drawing/2014/main" id="{48719FC5-AA3F-420E-A100-B16C8032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3108950"/>
            <a:ext cx="11170100" cy="345291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63FD66A-D348-469B-A80A-8A813909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880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77429-A6B4-4B93-A8FB-675DB7C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2058C7-621A-4B5F-B1FD-227414C774B9}"/>
              </a:ext>
            </a:extLst>
          </p:cNvPr>
          <p:cNvSpPr txBox="1"/>
          <p:nvPr/>
        </p:nvSpPr>
        <p:spPr>
          <a:xfrm>
            <a:off x="609600" y="2114026"/>
            <a:ext cx="109727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Heuristique de </a:t>
            </a:r>
            <a:r>
              <a:rPr lang="fr-BE" sz="2800" dirty="0" err="1"/>
              <a:t>Warnsdorff</a:t>
            </a:r>
            <a:r>
              <a:rPr lang="fr-BE" sz="2800" dirty="0"/>
              <a:t> avec départage aléatoire pour les circuits hamiltoniens sur échiquier carré</a:t>
            </a:r>
          </a:p>
          <a:p>
            <a:endParaRPr lang="fr-BE" dirty="0"/>
          </a:p>
        </p:txBody>
      </p:sp>
      <p:pic>
        <p:nvPicPr>
          <p:cNvPr id="9" name="Espace réservé du contenu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CCBED9B-00C0-4F66-AAB0-10F01A92E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74370"/>
            <a:ext cx="10515600" cy="3357176"/>
          </a:xfr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03FBE00-BC04-4AAD-9F2D-A4C5D14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871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3898C-4311-4F73-A255-9993D79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9A70C-FF77-4612-92E2-DAB0974D9EA7}"/>
              </a:ext>
            </a:extLst>
          </p:cNvPr>
          <p:cNvSpPr txBox="1"/>
          <p:nvPr/>
        </p:nvSpPr>
        <p:spPr>
          <a:xfrm>
            <a:off x="609600" y="2021747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Algorithme de </a:t>
            </a:r>
            <a:r>
              <a:rPr lang="fr-BE" sz="2800" dirty="0" err="1"/>
              <a:t>Squirrel</a:t>
            </a:r>
            <a:endParaRPr lang="fr-BE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58EDB3-E631-495A-9971-1C38A235E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556932"/>
            <a:ext cx="5384800" cy="1837190"/>
          </a:xfrm>
        </p:spPr>
        <p:txBody>
          <a:bodyPr/>
          <a:lstStyle/>
          <a:p>
            <a:r>
              <a:rPr lang="fr-BE" sz="2400" dirty="0"/>
              <a:t>Résultats fiables pour n &gt; 112</a:t>
            </a:r>
          </a:p>
          <a:p>
            <a:r>
              <a:rPr lang="fr-BE" sz="2400" dirty="0"/>
              <a:t>Pour n &lt; 112, un seul résultat faux lorsque n = 74 </a:t>
            </a:r>
          </a:p>
          <a:p>
            <a:endParaRPr lang="fr-BE" sz="24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A6A2DD7-D6C7-44EB-8BFC-0D3362267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289" r="45356" b="-289"/>
          <a:stretch/>
        </p:blipFill>
        <p:spPr>
          <a:xfrm>
            <a:off x="638628" y="2719626"/>
            <a:ext cx="5570255" cy="378556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057170-7EFD-4AD7-B2C6-0C08E0AE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286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6285B-FC7C-47E4-8ADA-5BA3C539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7439B4-3043-4266-8E10-5CA48B40FCB3}"/>
              </a:ext>
            </a:extLst>
          </p:cNvPr>
          <p:cNvSpPr txBox="1"/>
          <p:nvPr/>
        </p:nvSpPr>
        <p:spPr>
          <a:xfrm>
            <a:off x="609600" y="2046914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Algorithme de </a:t>
            </a:r>
            <a:r>
              <a:rPr lang="fr-BE" sz="2400" dirty="0" err="1"/>
              <a:t>Shun-Shii</a:t>
            </a:r>
            <a:endParaRPr lang="fr-BE" sz="2400" dirty="0"/>
          </a:p>
        </p:txBody>
      </p:sp>
      <p:pic>
        <p:nvPicPr>
          <p:cNvPr id="5" name="Espace réservé du contenu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D69A40F9-FC31-4DA9-8B16-373D92FE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4" y="2046914"/>
            <a:ext cx="6200775" cy="1133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0115F5-D396-4E6A-A631-00F28AF59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r="20138"/>
          <a:stretch/>
        </p:blipFill>
        <p:spPr>
          <a:xfrm>
            <a:off x="4461554" y="3380215"/>
            <a:ext cx="7120845" cy="31486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9B6661-9A06-426C-8A83-2BA94E4F2F8B}"/>
              </a:ext>
            </a:extLst>
          </p:cNvPr>
          <p:cNvSpPr txBox="1"/>
          <p:nvPr/>
        </p:nvSpPr>
        <p:spPr>
          <a:xfrm>
            <a:off x="609600" y="3578045"/>
            <a:ext cx="3851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Heuristique de </a:t>
            </a:r>
            <a:r>
              <a:rPr lang="fr-BE" sz="2400" dirty="0" err="1"/>
              <a:t>Wanrsdorff</a:t>
            </a:r>
            <a:r>
              <a:rPr lang="fr-BE" sz="2400" dirty="0"/>
              <a:t> pour échiquiers carrés</a:t>
            </a:r>
          </a:p>
          <a:p>
            <a:endParaRPr lang="fr-BE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1EF0AB-CFE8-462E-A05D-31EA946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782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8A675-9376-4608-9E00-EE43C1B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FFC8C-3854-47DB-9B4A-98A35523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257BB1-36FB-4400-A24F-EFEB23CD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57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6E2F6-1247-4929-AF8C-16CADAB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D50F0-760B-4DBB-A6FD-6D0CE55C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1" y="1935480"/>
            <a:ext cx="10972800" cy="4389120"/>
          </a:xfrm>
        </p:spPr>
        <p:txBody>
          <a:bodyPr/>
          <a:lstStyle/>
          <a:p>
            <a:r>
              <a:rPr lang="fr-BE" dirty="0"/>
              <a:t>Force brute inutile pour une taille d’</a:t>
            </a:r>
            <a:r>
              <a:rPr lang="fr-BE" sz="2400" dirty="0"/>
              <a:t>échiquier</a:t>
            </a:r>
            <a:r>
              <a:rPr lang="fr-BE" dirty="0"/>
              <a:t> supérieure à 6*6</a:t>
            </a:r>
          </a:p>
          <a:p>
            <a:pPr lvl="1"/>
            <a:r>
              <a:rPr lang="fr-BE" dirty="0"/>
              <a:t>Améliorer en tirant parti de la symétrie</a:t>
            </a:r>
          </a:p>
          <a:p>
            <a:pPr lvl="1"/>
            <a:r>
              <a:rPr lang="fr-BE" dirty="0"/>
              <a:t>Calculer les circuits uniquement pour la première case</a:t>
            </a:r>
          </a:p>
          <a:p>
            <a:pPr marL="393192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CFF7DB-AF60-45E7-A750-6F6A86C9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56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42349-E9F0-4824-AAF4-A3B07D1EB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DF1523-5839-443E-B73A-997223545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C607FA-4B45-4ABC-8B6A-FCDD7E95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834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6354B-2C3C-4835-842D-91B9DB08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Points abordés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2FAA2-0BAD-4FF3-9C48-4AD8B94A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Présentation du projet</a:t>
            </a:r>
          </a:p>
          <a:p>
            <a:r>
              <a:rPr lang="fr-BE" dirty="0"/>
              <a:t>Implémentation</a:t>
            </a:r>
          </a:p>
          <a:p>
            <a:r>
              <a:rPr lang="fr-BE" dirty="0"/>
              <a:t>Résultats</a:t>
            </a:r>
          </a:p>
          <a:p>
            <a:r>
              <a:rPr lang="fr-BE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AE379-462B-48B3-83C6-E17CCDD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447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A32BC-E752-4309-BE2C-A9982664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du cavalier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83D8C-314A-4FC6-9FE0-66B7A453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00886"/>
            <a:ext cx="4248880" cy="3753026"/>
          </a:xfrm>
        </p:spPr>
        <p:txBody>
          <a:bodyPr/>
          <a:lstStyle/>
          <a:p>
            <a:r>
              <a:rPr lang="fr-BE" dirty="0"/>
              <a:t>Chemin hamiltonien</a:t>
            </a:r>
          </a:p>
          <a:p>
            <a:r>
              <a:rPr lang="fr-BE" dirty="0"/>
              <a:t>Circuit hamiltonien</a:t>
            </a:r>
          </a:p>
        </p:txBody>
      </p:sp>
      <p:pic>
        <p:nvPicPr>
          <p:cNvPr id="5" name="Image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01DA25A3-F3E3-4148-B9B1-0A391DB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00887"/>
            <a:ext cx="3753025" cy="37530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61B83-A4E4-436E-8F10-D9B39218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3</a:t>
            </a:fld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D81E3-0D26-4A64-8CDC-99C03917598C}"/>
              </a:ext>
            </a:extLst>
          </p:cNvPr>
          <p:cNvSpPr txBox="1"/>
          <p:nvPr/>
        </p:nvSpPr>
        <p:spPr>
          <a:xfrm>
            <a:off x="609600" y="6538913"/>
            <a:ext cx="10220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/>
              <a:t>Source de l’image:	 https://commons.wikimedia.org/wiki/File:Knight%27s_Tour_of_al-Adli.svg</a:t>
            </a:r>
          </a:p>
        </p:txBody>
      </p:sp>
    </p:spTree>
    <p:extLst>
      <p:ext uri="{BB962C8B-B14F-4D97-AF65-F5344CB8AC3E}">
        <p14:creationId xmlns:p14="http://schemas.microsoft.com/office/powerpoint/2010/main" val="2287510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0833B-F981-4528-8D92-86D335AF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7D6B6-8D2A-470D-9FEC-CCB9F8FD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BE" dirty="0"/>
              <a:t>Enumérer tous les chemins et circuits hamiltoniens pour un échiquier rectangulaire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BE" dirty="0"/>
              <a:t>Générer un chemin ou circuit hamiltonien sur un échiquier rectangulaire</a:t>
            </a:r>
          </a:p>
          <a:p>
            <a:pPr marL="514350" indent="-514350">
              <a:buFont typeface="+mj-lt"/>
              <a:buAutoNum type="arabicPeriod"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E22C00-7E85-4C37-A7C3-CC11893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20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EE04F-E347-43CE-92CA-F626B189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3C142-A6C0-4EA8-9DD4-176D9B406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35AF29-3D14-4F0B-AC93-50E75940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617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3898C-4311-4F73-A255-9993D79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9A70C-FF77-4612-92E2-DAB0974D9EA7}"/>
              </a:ext>
            </a:extLst>
          </p:cNvPr>
          <p:cNvSpPr txBox="1"/>
          <p:nvPr/>
        </p:nvSpPr>
        <p:spPr>
          <a:xfrm>
            <a:off x="609600" y="2021747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Enumération des circuits et chemins par force brute.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9993D5C-DCC9-4FF7-9F55-7A96EF6A6D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24" y="2544967"/>
            <a:ext cx="3247734" cy="324773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6939A9F-85C0-485D-8D70-CDE1C86C3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6014" y="3523376"/>
            <a:ext cx="5926386" cy="204091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85B0C-FAAA-4032-8BC9-5639400E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6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735F3E-35AB-4C21-BDC4-ABBD54A7CBE0}"/>
              </a:ext>
            </a:extLst>
          </p:cNvPr>
          <p:cNvSpPr txBox="1"/>
          <p:nvPr/>
        </p:nvSpPr>
        <p:spPr>
          <a:xfrm>
            <a:off x="469783" y="6216242"/>
            <a:ext cx="890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Sources des images:  http://interactivepython.org/runestone/static/pythonds/Graphs/KnightsTourAnalysis.html</a:t>
            </a:r>
          </a:p>
          <a:p>
            <a:r>
              <a:rPr lang="fr-BE" sz="800" dirty="0"/>
              <a:t>	https://fr.wikipedia.org/wiki/Probl%C3%A8me_du_cavalier#/media/File:Knight%27s_graph_showing_number_of_possible_moves.svg</a:t>
            </a:r>
          </a:p>
        </p:txBody>
      </p:sp>
    </p:spTree>
    <p:extLst>
      <p:ext uri="{BB962C8B-B14F-4D97-AF65-F5344CB8AC3E}">
        <p14:creationId xmlns:p14="http://schemas.microsoft.com/office/powerpoint/2010/main" val="456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3898C-4311-4F73-A255-9993D79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9A70C-FF77-4612-92E2-DAB0974D9EA7}"/>
              </a:ext>
            </a:extLst>
          </p:cNvPr>
          <p:cNvSpPr txBox="1"/>
          <p:nvPr/>
        </p:nvSpPr>
        <p:spPr>
          <a:xfrm>
            <a:off x="609600" y="2021747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L’heuristique de </a:t>
            </a:r>
            <a:r>
              <a:rPr lang="fr-BE" sz="2800" dirty="0" err="1"/>
              <a:t>Warnsdorff</a:t>
            </a:r>
            <a:r>
              <a:rPr lang="fr-BE" sz="2800" dirty="0"/>
              <a:t> pour échiquiers carrés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9993D5C-DCC9-4FF7-9F55-7A96EF6A6D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5" y="2919413"/>
            <a:ext cx="3435350" cy="343535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58EDB3-E631-495A-9971-1C38A235E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556932"/>
            <a:ext cx="5384800" cy="1837190"/>
          </a:xfrm>
        </p:spPr>
        <p:txBody>
          <a:bodyPr/>
          <a:lstStyle/>
          <a:p>
            <a:r>
              <a:rPr lang="fr-BE" sz="2400" dirty="0"/>
              <a:t>Méthodes de départage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400" dirty="0"/>
              <a:t>Départage aléatoire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400" dirty="0"/>
              <a:t>Ordre de parcours déterminé (</a:t>
            </a:r>
            <a:r>
              <a:rPr lang="fr-BE" sz="2400" dirty="0" err="1"/>
              <a:t>Squirrel</a:t>
            </a:r>
            <a:r>
              <a:rPr lang="fr-BE" sz="2400" dirty="0"/>
              <a:t>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60FE7-8421-491D-9164-9A138A00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7</a:t>
            </a:fld>
            <a:endParaRPr lang="fr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262AB-1E19-4750-B727-B7C51CB941CF}"/>
              </a:ext>
            </a:extLst>
          </p:cNvPr>
          <p:cNvSpPr/>
          <p:nvPr/>
        </p:nvSpPr>
        <p:spPr>
          <a:xfrm>
            <a:off x="609600" y="6538913"/>
            <a:ext cx="108528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900" dirty="0"/>
              <a:t>Source de l’image:	 https://commons.wikimedia.org/wiki/File:Knight%27s_Tour_of_al-Adli.svg</a:t>
            </a:r>
          </a:p>
        </p:txBody>
      </p:sp>
    </p:spTree>
    <p:extLst>
      <p:ext uri="{BB962C8B-B14F-4D97-AF65-F5344CB8AC3E}">
        <p14:creationId xmlns:p14="http://schemas.microsoft.com/office/powerpoint/2010/main" val="39881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03619-9D92-4A6B-911E-56A8A47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6E941-FD4C-4495-8A21-7EE3924A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96206"/>
            <a:ext cx="10972800" cy="3128394"/>
          </a:xfrm>
        </p:spPr>
        <p:txBody>
          <a:bodyPr/>
          <a:lstStyle/>
          <a:p>
            <a:r>
              <a:rPr lang="fr-BE" dirty="0"/>
              <a:t>Méthode sélectionnée : algorithme de </a:t>
            </a:r>
            <a:r>
              <a:rPr lang="fr-BE" dirty="0" err="1"/>
              <a:t>Shun-Shii</a:t>
            </a:r>
            <a:r>
              <a:rPr lang="fr-BE" dirty="0"/>
              <a:t> Lin dans le cas des échiquiers de dimension 3*n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CF748B-3BA1-4D03-A477-B8EA2CA9CD33}"/>
              </a:ext>
            </a:extLst>
          </p:cNvPr>
          <p:cNvSpPr txBox="1"/>
          <p:nvPr/>
        </p:nvSpPr>
        <p:spPr>
          <a:xfrm>
            <a:off x="609600" y="2004969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Méthode diviser pour régner sur échiquier rectangulaire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B89A1-46F7-4BAA-A02A-2FDAF077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7" y="4437227"/>
            <a:ext cx="7941505" cy="1633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36A6E-6317-42BA-A617-54892F1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867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48686-6C1E-4F35-939E-2B2F9F4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D5B79-891F-4AE6-9078-E66AAD02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8DB0B-71A8-48D2-8FFE-8B998BA6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BC37-4619-43DE-9E2A-E8C270DD7395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809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1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e.pptx" id="{86868D15-C6AD-4CBE-81D9-B09C27CA76DC}" vid="{2443A003-4757-480B-96FB-A2FC88956A4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Node</Template>
  <TotalTime>318</TotalTime>
  <Words>371</Words>
  <Application>Microsoft Office PowerPoint</Application>
  <PresentationFormat>Grand écran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Thème1</vt:lpstr>
      <vt:lpstr>Théorie des graphes</vt:lpstr>
      <vt:lpstr>Points abordés</vt:lpstr>
      <vt:lpstr>Problème du cavalier</vt:lpstr>
      <vt:lpstr>Objectifs du projet</vt:lpstr>
      <vt:lpstr>Implémentation</vt:lpstr>
      <vt:lpstr>Implémentation</vt:lpstr>
      <vt:lpstr>Implémentation</vt:lpstr>
      <vt:lpstr>Implémentation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Conclusion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Aliaksei MAZURCHYK</dc:creator>
  <cp:lastModifiedBy>Aliaksei MAZURCHYK</cp:lastModifiedBy>
  <cp:revision>12</cp:revision>
  <dcterms:created xsi:type="dcterms:W3CDTF">2017-12-16T19:56:28Z</dcterms:created>
  <dcterms:modified xsi:type="dcterms:W3CDTF">2017-12-18T00:30:57Z</dcterms:modified>
</cp:coreProperties>
</file>