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747775"/>
          </p15:clr>
        </p15:guide>
        <p15:guide id="2" pos="3120"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ISUKE ISHIBASHI" initials="" lastIdx="3" clrIdx="0"/>
  <p:cmAuthor id="1" name="TORU SUGIMOTO"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012" y="5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6-17T02:43:14.040" idx="1">
    <p:pos x="2378" y="1588"/>
    <p:text>エントロピーだけだとわかりにくいので、"（地域に分散したクラスタの増大）"とか補足説明しませんか？</p:text>
  </p:cm>
  <p:cm authorId="1" dt="2024-06-17T02:43:14.040" idx="1">
    <p:pos x="2378" y="1588"/>
    <p:text>@ikeisuke@icu.ac.jp 
補足説明の追加</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6-17T02:37:12.907" idx="2">
    <p:pos x="6000" y="0"/>
    <p:text>このスライドですが、エントロピーは減少したという右のスライドの主張をメインにして、ただし、地域差自体はSoundCloud前後どちらとも有意に存在した（解消したわけではなく減少）という説明は可能でしょうか？そうなら右の四角を左、もしくは上に持って行くのはどうでしょうか？あと”有意に変化”ですが、変化は増加と減少どちらかわかりにくいので減少ならば減少と言い切りましょう。あと有意性の検定していないのであれば有意は削除しましょう。</p:text>
  </p:cm>
  <p:cm authorId="1" dt="2024-06-17T02:37:12.907" idx="2">
    <p:pos x="6000" y="0"/>
    <p:text>@ikeisuke@icu.ac.jp 
右の四角を左に変更
減少を追加、有意を削除</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6-17T02:40:30.657" idx="3">
    <p:pos x="6000" y="0"/>
    <p:text>ストーリー的には
p.13 SoundCloud前のラッパークラスタの地域バイアスの例
p.12 SoundCloud後の地域バイアスの減少の例
p.11 SoundCloud後でも地域バイアスが残っている要因の検証
という順番がわかりやすいかなと思いますがどうでしょうか</p:text>
  </p:cm>
  <p:cm authorId="1" dt="2024-06-17T02:40:30.657" idx="3">
    <p:pos x="6000" y="0"/>
    <p:text>@ikeisuke@icu.ac.jp 
順番を変更</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7389912638_0_5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738991263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e5eb35bb31_0_54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e5eb35bb31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5eb35bb31_0_49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e5eb35bb31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e5eb35bb31_0_4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e5eb35bb3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7389912638_0_8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738991263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7389912638_0_9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738991263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389912638_0_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38991263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389912638_0_14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38991263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5eb35bb31_0_18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5eb35bb31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5eb35bb31_0_3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e5eb35bb31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5eb35bb31_0_38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e5eb35bb3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389912638_0_3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38991263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389912638_0_4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38991263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7389912638_0_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738991263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37675" y="2867800"/>
            <a:ext cx="923065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US" altLang="ja" smtClean="0"/>
              <a:pPr/>
              <a:t>‹#›</a:t>
            </a:fld>
            <a:endParaRPr lang="ja" alt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rmAutofit/>
          </a:bodyPr>
          <a:lstStyle/>
          <a:p>
            <a:r>
              <a:rPr lang="ja" altLang="en-US" sz="3000"/>
              <a:t>ネットワーククラスタリングによる</a:t>
            </a:r>
            <a:endParaRPr sz="3000"/>
          </a:p>
          <a:p>
            <a:r>
              <a:rPr lang="ja" altLang="en-US" sz="3000"/>
              <a:t>ラップ・コラボレーショングループの</a:t>
            </a:r>
            <a:endParaRPr sz="3000"/>
          </a:p>
          <a:p>
            <a:r>
              <a:rPr lang="ja" altLang="en-US" sz="3000"/>
              <a:t>地域性変化の定量的分析</a:t>
            </a:r>
            <a:endParaRPr sz="3000"/>
          </a:p>
        </p:txBody>
      </p:sp>
      <p:sp>
        <p:nvSpPr>
          <p:cNvPr id="55" name="Google Shape;55;p13"/>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rmAutofit/>
          </a:bodyPr>
          <a:lstStyle/>
          <a:p>
            <a:pPr marL="0" indent="0"/>
            <a:r>
              <a:rPr lang="ja">
                <a:solidFill>
                  <a:schemeClr val="dk1"/>
                </a:solidFill>
              </a:rPr>
              <a:t>杉本 徹</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p:nvPr/>
        </p:nvSpPr>
        <p:spPr>
          <a:xfrm>
            <a:off x="2768775" y="-1079650"/>
            <a:ext cx="2975400" cy="502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solidFill>
                  <a:schemeClr val="dk1"/>
                </a:solidFill>
              </a:rPr>
              <a:t>地域バイアス評価</a:t>
            </a:r>
            <a:endParaRPr/>
          </a:p>
        </p:txBody>
      </p:sp>
      <p:sp>
        <p:nvSpPr>
          <p:cNvPr id="267" name="Google Shape;267;p22"/>
          <p:cNvSpPr/>
          <p:nvPr/>
        </p:nvSpPr>
        <p:spPr>
          <a:xfrm>
            <a:off x="5243025" y="1412100"/>
            <a:ext cx="4236300" cy="4033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68" name="Google Shape;268;p22"/>
          <p:cNvSpPr/>
          <p:nvPr/>
        </p:nvSpPr>
        <p:spPr>
          <a:xfrm>
            <a:off x="381000" y="1575275"/>
            <a:ext cx="4236300" cy="4033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sz="1500"/>
              <a:t>SoundCloud</a:t>
            </a:r>
            <a:r>
              <a:rPr lang="ja" altLang="en-US" sz="1500"/>
              <a:t>登場前後で地域バイアスが</a:t>
            </a:r>
            <a:endParaRPr sz="1500"/>
          </a:p>
          <a:p>
            <a:pPr algn="ctr"/>
            <a:r>
              <a:rPr lang="ja" altLang="en-US" sz="1500" b="1"/>
              <a:t>減少した</a:t>
            </a:r>
            <a:endParaRPr sz="1500" b="1"/>
          </a:p>
          <a:p>
            <a:pPr algn="ctr"/>
            <a:endParaRPr sz="1500" b="1"/>
          </a:p>
          <a:p>
            <a:pPr algn="ctr"/>
            <a:endParaRPr sz="1500" b="1"/>
          </a:p>
          <a:p>
            <a:pPr algn="ctr"/>
            <a:endParaRPr sz="1500" b="1"/>
          </a:p>
          <a:p>
            <a:pPr algn="ctr"/>
            <a:endParaRPr sz="1500" b="1"/>
          </a:p>
          <a:p>
            <a:pPr algn="ctr"/>
            <a:r>
              <a:rPr lang="ja" altLang="en-US" sz="1500"/>
              <a:t>音楽投稿サイトの影響が示唆される</a:t>
            </a:r>
            <a:endParaRPr sz="1500"/>
          </a:p>
          <a:p>
            <a:pPr algn="ctr"/>
            <a:endParaRPr b="1"/>
          </a:p>
        </p:txBody>
      </p:sp>
      <p:sp>
        <p:nvSpPr>
          <p:cNvPr id="269" name="Google Shape;269;p22"/>
          <p:cNvSpPr/>
          <p:nvPr/>
        </p:nvSpPr>
        <p:spPr>
          <a:xfrm>
            <a:off x="1338225" y="1248925"/>
            <a:ext cx="2238900" cy="47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a:t>過去と現在の地域バイアス変化</a:t>
            </a:r>
            <a:endParaRPr sz="1300"/>
          </a:p>
        </p:txBody>
      </p:sp>
      <p:sp>
        <p:nvSpPr>
          <p:cNvPr id="270" name="Google Shape;270;p22"/>
          <p:cNvSpPr/>
          <p:nvPr/>
        </p:nvSpPr>
        <p:spPr>
          <a:xfrm>
            <a:off x="6134775" y="1273825"/>
            <a:ext cx="2452800" cy="42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a:t>クラスタ間の地域バイアスの評価</a:t>
            </a:r>
            <a:endParaRPr sz="1300"/>
          </a:p>
        </p:txBody>
      </p:sp>
      <p:sp>
        <p:nvSpPr>
          <p:cNvPr id="271" name="Google Shape;271;p22"/>
          <p:cNvSpPr/>
          <p:nvPr/>
        </p:nvSpPr>
        <p:spPr>
          <a:xfrm>
            <a:off x="5739075" y="2223725"/>
            <a:ext cx="3244200" cy="87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500"/>
              <a:t>両ネットワークのクラスタ間で</a:t>
            </a:r>
            <a:endParaRPr sz="1500"/>
          </a:p>
          <a:p>
            <a:pPr algn="ctr"/>
            <a:r>
              <a:rPr lang="ja" altLang="en-US" sz="1500"/>
              <a:t>地域バイアスが認められる</a:t>
            </a:r>
            <a:endParaRPr sz="1500"/>
          </a:p>
        </p:txBody>
      </p:sp>
      <p:sp>
        <p:nvSpPr>
          <p:cNvPr id="272" name="Google Shape;272;p22"/>
          <p:cNvSpPr/>
          <p:nvPr/>
        </p:nvSpPr>
        <p:spPr>
          <a:xfrm rot="10800000">
            <a:off x="6003589" y="3209476"/>
            <a:ext cx="620100" cy="502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73" name="Google Shape;273;p22"/>
          <p:cNvSpPr/>
          <p:nvPr/>
        </p:nvSpPr>
        <p:spPr>
          <a:xfrm rot="10800000">
            <a:off x="8088042" y="3209484"/>
            <a:ext cx="619800" cy="502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74" name="Google Shape;274;p22"/>
          <p:cNvSpPr/>
          <p:nvPr/>
        </p:nvSpPr>
        <p:spPr>
          <a:xfrm>
            <a:off x="5471450" y="3822925"/>
            <a:ext cx="1749300" cy="1729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600" b="1"/>
              <a:t>過去の</a:t>
            </a:r>
            <a:endParaRPr sz="1600" b="1"/>
          </a:p>
          <a:p>
            <a:pPr algn="ctr"/>
            <a:r>
              <a:rPr lang="ja" altLang="en-US" sz="1600" b="1"/>
              <a:t>ネットワーク</a:t>
            </a:r>
            <a:r>
              <a:rPr lang="ja" altLang="en-US" sz="1600"/>
              <a:t>の</a:t>
            </a:r>
            <a:endParaRPr sz="1600"/>
          </a:p>
          <a:p>
            <a:pPr algn="ctr"/>
            <a:r>
              <a:rPr lang="ja" altLang="en-US" sz="1600"/>
              <a:t>クラスタ間で</a:t>
            </a:r>
            <a:endParaRPr sz="1600"/>
          </a:p>
          <a:p>
            <a:pPr algn="ctr"/>
            <a:r>
              <a:rPr lang="ja" altLang="en-US" sz="1600" b="1"/>
              <a:t>地域対立を</a:t>
            </a:r>
            <a:endParaRPr sz="1600" b="1"/>
          </a:p>
          <a:p>
            <a:pPr algn="ctr"/>
            <a:r>
              <a:rPr lang="ja" altLang="en-US" sz="1600" b="1"/>
              <a:t>反映</a:t>
            </a:r>
            <a:endParaRPr sz="1600" b="1"/>
          </a:p>
        </p:txBody>
      </p:sp>
      <p:sp>
        <p:nvSpPr>
          <p:cNvPr id="275" name="Google Shape;275;p22"/>
          <p:cNvSpPr/>
          <p:nvPr/>
        </p:nvSpPr>
        <p:spPr>
          <a:xfrm>
            <a:off x="7523300" y="3823000"/>
            <a:ext cx="1749300" cy="1729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endParaRPr sz="1500">
              <a:solidFill>
                <a:schemeClr val="dk1"/>
              </a:solidFill>
            </a:endParaRPr>
          </a:p>
          <a:p>
            <a:pPr algn="ctr">
              <a:buClr>
                <a:schemeClr val="dk1"/>
              </a:buClr>
              <a:buSzPts val="1100"/>
            </a:pPr>
            <a:endParaRPr sz="1500">
              <a:solidFill>
                <a:schemeClr val="dk1"/>
              </a:solidFill>
            </a:endParaRPr>
          </a:p>
          <a:p>
            <a:pPr algn="ctr">
              <a:buClr>
                <a:schemeClr val="dk1"/>
              </a:buClr>
              <a:buSzPts val="1100"/>
            </a:pPr>
            <a:r>
              <a:rPr lang="ja" altLang="en-US" sz="1500" b="1">
                <a:solidFill>
                  <a:schemeClr val="dk1"/>
                </a:solidFill>
              </a:rPr>
              <a:t>現在のネットワーク</a:t>
            </a:r>
            <a:r>
              <a:rPr lang="ja" altLang="en-US" sz="1500">
                <a:solidFill>
                  <a:schemeClr val="dk1"/>
                </a:solidFill>
              </a:rPr>
              <a:t>の</a:t>
            </a:r>
            <a:endParaRPr sz="1500">
              <a:solidFill>
                <a:schemeClr val="dk1"/>
              </a:solidFill>
            </a:endParaRPr>
          </a:p>
          <a:p>
            <a:pPr algn="ctr">
              <a:buClr>
                <a:schemeClr val="dk1"/>
              </a:buClr>
              <a:buSzPts val="1100"/>
            </a:pPr>
            <a:r>
              <a:rPr lang="ja" altLang="en-US" sz="1500">
                <a:solidFill>
                  <a:schemeClr val="dk1"/>
                </a:solidFill>
              </a:rPr>
              <a:t>クラスタ間で</a:t>
            </a:r>
            <a:endParaRPr sz="1500">
              <a:solidFill>
                <a:schemeClr val="dk1"/>
              </a:solidFill>
            </a:endParaRPr>
          </a:p>
          <a:p>
            <a:pPr algn="ctr"/>
            <a:r>
              <a:rPr lang="ja" altLang="en-US" sz="1500" b="1">
                <a:solidFill>
                  <a:schemeClr val="dk1"/>
                </a:solidFill>
              </a:rPr>
              <a:t>地域対立を反映</a:t>
            </a:r>
            <a:endParaRPr sz="1500" b="1">
              <a:solidFill>
                <a:schemeClr val="dk1"/>
              </a:solidFill>
            </a:endParaRPr>
          </a:p>
          <a:p>
            <a:pPr algn="ctr"/>
            <a:endParaRPr sz="1000">
              <a:solidFill>
                <a:schemeClr val="dk1"/>
              </a:solidFill>
            </a:endParaRPr>
          </a:p>
          <a:p>
            <a:pPr algn="ctr"/>
            <a:r>
              <a:rPr lang="ja" altLang="en-US" sz="1200" b="1">
                <a:solidFill>
                  <a:schemeClr val="dk1"/>
                </a:solidFill>
              </a:rPr>
              <a:t>↓</a:t>
            </a:r>
            <a:endParaRPr sz="1200" b="1">
              <a:solidFill>
                <a:schemeClr val="dk1"/>
              </a:solidFill>
            </a:endParaRPr>
          </a:p>
          <a:p>
            <a:pPr algn="ctr"/>
            <a:endParaRPr sz="1000">
              <a:solidFill>
                <a:schemeClr val="dk1"/>
              </a:solidFill>
            </a:endParaRPr>
          </a:p>
          <a:p>
            <a:pPr algn="ctr"/>
            <a:r>
              <a:rPr lang="ja" altLang="en-US" sz="1500" b="1">
                <a:solidFill>
                  <a:schemeClr val="dk1"/>
                </a:solidFill>
              </a:rPr>
              <a:t>仮説と反する</a:t>
            </a:r>
            <a:endParaRPr sz="1500" b="1">
              <a:solidFill>
                <a:schemeClr val="dk1"/>
              </a:solidFill>
            </a:endParaRPr>
          </a:p>
          <a:p>
            <a:pPr algn="ctr"/>
            <a:endParaRPr sz="1000">
              <a:solidFill>
                <a:schemeClr val="dk1"/>
              </a:solidFill>
            </a:endParaRPr>
          </a:p>
          <a:p>
            <a:pPr algn="ctr"/>
            <a:endParaRPr sz="1000">
              <a:solidFill>
                <a:schemeClr val="dk1"/>
              </a:solidFill>
            </a:endParaRPr>
          </a:p>
          <a:p>
            <a:pPr algn="ctr">
              <a:buClr>
                <a:schemeClr val="dk1"/>
              </a:buClr>
              <a:buSzPts val="1100"/>
            </a:pP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p:nvPr/>
        </p:nvSpPr>
        <p:spPr>
          <a:xfrm>
            <a:off x="697375" y="1039575"/>
            <a:ext cx="4484100" cy="5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過去のラッパーネットワークの地域対立</a:t>
            </a:r>
            <a:endParaRPr/>
          </a:p>
        </p:txBody>
      </p:sp>
      <p:pic>
        <p:nvPicPr>
          <p:cNvPr id="281" name="Google Shape;281;p23"/>
          <p:cNvPicPr preferRelativeResize="0"/>
          <p:nvPr/>
        </p:nvPicPr>
        <p:blipFill>
          <a:blip r:embed="rId3">
            <a:alphaModFix/>
          </a:blip>
          <a:stretch>
            <a:fillRect/>
          </a:stretch>
        </p:blipFill>
        <p:spPr>
          <a:xfrm>
            <a:off x="1007475" y="1821999"/>
            <a:ext cx="2582012" cy="2067050"/>
          </a:xfrm>
          <a:prstGeom prst="rect">
            <a:avLst/>
          </a:prstGeom>
          <a:noFill/>
          <a:ln>
            <a:noFill/>
          </a:ln>
        </p:spPr>
      </p:pic>
      <p:pic>
        <p:nvPicPr>
          <p:cNvPr id="282" name="Google Shape;282;p23"/>
          <p:cNvPicPr preferRelativeResize="0"/>
          <p:nvPr/>
        </p:nvPicPr>
        <p:blipFill>
          <a:blip r:embed="rId4">
            <a:alphaModFix/>
          </a:blip>
          <a:stretch>
            <a:fillRect/>
          </a:stretch>
        </p:blipFill>
        <p:spPr>
          <a:xfrm>
            <a:off x="6020925" y="1785350"/>
            <a:ext cx="2534900" cy="2029200"/>
          </a:xfrm>
          <a:prstGeom prst="rect">
            <a:avLst/>
          </a:prstGeom>
          <a:noFill/>
          <a:ln>
            <a:noFill/>
          </a:ln>
        </p:spPr>
      </p:pic>
      <p:sp>
        <p:nvSpPr>
          <p:cNvPr id="283" name="Google Shape;283;p23"/>
          <p:cNvSpPr/>
          <p:nvPr/>
        </p:nvSpPr>
        <p:spPr>
          <a:xfrm>
            <a:off x="624350" y="4064400"/>
            <a:ext cx="3220200" cy="18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buClr>
                <a:schemeClr val="dk1"/>
              </a:buClr>
              <a:buSzPts val="1100"/>
            </a:pPr>
            <a:r>
              <a:rPr lang="ja" altLang="en-US">
                <a:solidFill>
                  <a:schemeClr val="dk1"/>
                </a:solidFill>
              </a:rPr>
              <a:t>クラスタ</a:t>
            </a:r>
            <a:r>
              <a:rPr lang="en-US" altLang="ja">
                <a:solidFill>
                  <a:schemeClr val="dk1"/>
                </a:solidFill>
              </a:rPr>
              <a:t>7</a:t>
            </a:r>
            <a:r>
              <a:rPr lang="ja" altLang="en-US">
                <a:solidFill>
                  <a:schemeClr val="dk1"/>
                </a:solidFill>
              </a:rPr>
              <a:t>は東海岸クラスタ</a:t>
            </a:r>
            <a:endParaRPr>
              <a:solidFill>
                <a:schemeClr val="dk1"/>
              </a:solidFill>
            </a:endParaRPr>
          </a:p>
          <a:p>
            <a:pPr algn="ctr">
              <a:lnSpc>
                <a:spcPct val="115000"/>
              </a:lnSpc>
              <a:spcBef>
                <a:spcPts val="1200"/>
              </a:spcBef>
              <a:spcAft>
                <a:spcPts val="1200"/>
              </a:spcAft>
              <a:buClr>
                <a:schemeClr val="dk1"/>
              </a:buClr>
              <a:buSzPts val="1100"/>
            </a:pPr>
            <a:r>
              <a:rPr lang="ja" altLang="en-US" b="1">
                <a:solidFill>
                  <a:schemeClr val="dk1"/>
                </a:solidFill>
              </a:rPr>
              <a:t>西海岸</a:t>
            </a:r>
            <a:r>
              <a:rPr lang="en-US" altLang="ja" b="1">
                <a:solidFill>
                  <a:schemeClr val="dk1"/>
                </a:solidFill>
              </a:rPr>
              <a:t>(W)</a:t>
            </a:r>
            <a:r>
              <a:rPr lang="ja" altLang="en-US" b="1">
                <a:solidFill>
                  <a:schemeClr val="dk1"/>
                </a:solidFill>
              </a:rPr>
              <a:t>の頻度が極端に低い</a:t>
            </a:r>
            <a:endParaRPr b="1"/>
          </a:p>
        </p:txBody>
      </p:sp>
      <p:sp>
        <p:nvSpPr>
          <p:cNvPr id="284" name="Google Shape;284;p23"/>
          <p:cNvSpPr/>
          <p:nvPr/>
        </p:nvSpPr>
        <p:spPr>
          <a:xfrm>
            <a:off x="5831675" y="4064400"/>
            <a:ext cx="3220200" cy="18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ja" altLang="en-US"/>
              <a:t>クラスタ６は西海岸クラスタ</a:t>
            </a:r>
            <a:endParaRPr/>
          </a:p>
          <a:p>
            <a:pPr algn="ctr">
              <a:lnSpc>
                <a:spcPct val="115000"/>
              </a:lnSpc>
              <a:spcBef>
                <a:spcPts val="1200"/>
              </a:spcBef>
            </a:pPr>
            <a:r>
              <a:rPr lang="ja" altLang="en-US" b="1"/>
              <a:t>東海岸</a:t>
            </a:r>
            <a:r>
              <a:rPr lang="en-US" altLang="ja" b="1"/>
              <a:t>(NE)</a:t>
            </a:r>
            <a:r>
              <a:rPr lang="ja" altLang="en-US" b="1"/>
              <a:t>の頻度が極端に低い</a:t>
            </a:r>
            <a:endParaRPr b="1"/>
          </a:p>
          <a:p>
            <a:pPr algn="ctr">
              <a:lnSpc>
                <a:spcPct val="115000"/>
              </a:lnSpc>
              <a:spcBef>
                <a:spcPts val="1200"/>
              </a:spcBef>
              <a:spcAft>
                <a:spcPts val="1200"/>
              </a:spcAft>
              <a:buClr>
                <a:schemeClr val="dk1"/>
              </a:buClr>
              <a:buSzPts val="1100"/>
            </a:pPr>
            <a:endParaRPr/>
          </a:p>
        </p:txBody>
      </p:sp>
      <p:sp>
        <p:nvSpPr>
          <p:cNvPr id="285" name="Google Shape;285;p23"/>
          <p:cNvSpPr/>
          <p:nvPr/>
        </p:nvSpPr>
        <p:spPr>
          <a:xfrm>
            <a:off x="3682450" y="2256938"/>
            <a:ext cx="2245500" cy="116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100"/>
              <a:t>背景</a:t>
            </a:r>
            <a:endParaRPr sz="1100"/>
          </a:p>
          <a:p>
            <a:pPr algn="ctr"/>
            <a:r>
              <a:rPr lang="en-US" altLang="ja" sz="1100" b="1"/>
              <a:t>90</a:t>
            </a:r>
            <a:r>
              <a:rPr lang="ja" altLang="en-US" sz="1100" b="1"/>
              <a:t>年代の東海岸</a:t>
            </a:r>
            <a:r>
              <a:rPr lang="en-US" altLang="ja" sz="1100" b="1"/>
              <a:t>vs</a:t>
            </a:r>
            <a:r>
              <a:rPr lang="ja" altLang="en-US" sz="1100" b="1"/>
              <a:t>西海岸</a:t>
            </a:r>
            <a:endParaRPr sz="1100" b="1"/>
          </a:p>
          <a:p>
            <a:pPr algn="ctr"/>
            <a:r>
              <a:rPr lang="ja" altLang="en-US" sz="1100" b="1"/>
              <a:t>レーベルの抗争</a:t>
            </a:r>
            <a:endParaRPr sz="1100" b="1"/>
          </a:p>
        </p:txBody>
      </p:sp>
      <p:sp>
        <p:nvSpPr>
          <p:cNvPr id="286" name="Google Shape;286;p23"/>
          <p:cNvSpPr/>
          <p:nvPr/>
        </p:nvSpPr>
        <p:spPr>
          <a:xfrm>
            <a:off x="782525" y="5411950"/>
            <a:ext cx="8097900" cy="51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ラッパーネットワーク特有の性質は地域性に起因することを示唆</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4"/>
          <p:cNvSpPr/>
          <p:nvPr/>
        </p:nvSpPr>
        <p:spPr>
          <a:xfrm>
            <a:off x="697375" y="1039575"/>
            <a:ext cx="4484100" cy="5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ラップネットワークのグローバル化</a:t>
            </a:r>
            <a:endParaRPr/>
          </a:p>
        </p:txBody>
      </p:sp>
      <p:pic>
        <p:nvPicPr>
          <p:cNvPr id="292" name="Google Shape;292;p24"/>
          <p:cNvPicPr preferRelativeResize="0"/>
          <p:nvPr/>
        </p:nvPicPr>
        <p:blipFill>
          <a:blip r:embed="rId3">
            <a:alphaModFix/>
          </a:blip>
          <a:stretch>
            <a:fillRect/>
          </a:stretch>
        </p:blipFill>
        <p:spPr>
          <a:xfrm>
            <a:off x="558501" y="2004776"/>
            <a:ext cx="5298599" cy="2987651"/>
          </a:xfrm>
          <a:prstGeom prst="rect">
            <a:avLst/>
          </a:prstGeom>
          <a:noFill/>
          <a:ln>
            <a:noFill/>
          </a:ln>
        </p:spPr>
      </p:pic>
      <p:sp>
        <p:nvSpPr>
          <p:cNvPr id="293" name="Google Shape;293;p24"/>
          <p:cNvSpPr/>
          <p:nvPr/>
        </p:nvSpPr>
        <p:spPr>
          <a:xfrm>
            <a:off x="2362900" y="4464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4" name="Google Shape;294;p24"/>
          <p:cNvSpPr/>
          <p:nvPr/>
        </p:nvSpPr>
        <p:spPr>
          <a:xfrm>
            <a:off x="2542900" y="4412878"/>
            <a:ext cx="107700" cy="117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5" name="Google Shape;295;p24"/>
          <p:cNvSpPr/>
          <p:nvPr/>
        </p:nvSpPr>
        <p:spPr>
          <a:xfrm>
            <a:off x="2569800" y="453078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6" name="Google Shape;296;p24"/>
          <p:cNvSpPr/>
          <p:nvPr/>
        </p:nvSpPr>
        <p:spPr>
          <a:xfrm>
            <a:off x="2389800" y="4275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7" name="Google Shape;297;p24"/>
          <p:cNvSpPr/>
          <p:nvPr/>
        </p:nvSpPr>
        <p:spPr>
          <a:xfrm>
            <a:off x="2389800" y="462403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8" name="Google Shape;298;p24"/>
          <p:cNvSpPr/>
          <p:nvPr/>
        </p:nvSpPr>
        <p:spPr>
          <a:xfrm>
            <a:off x="2209800" y="434178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99" name="Google Shape;299;p24"/>
          <p:cNvSpPr/>
          <p:nvPr/>
        </p:nvSpPr>
        <p:spPr>
          <a:xfrm>
            <a:off x="2611525" y="422388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0" name="Google Shape;300;p24"/>
          <p:cNvSpPr/>
          <p:nvPr/>
        </p:nvSpPr>
        <p:spPr>
          <a:xfrm>
            <a:off x="2749800" y="4464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1" name="Google Shape;301;p24"/>
          <p:cNvSpPr/>
          <p:nvPr/>
        </p:nvSpPr>
        <p:spPr>
          <a:xfrm>
            <a:off x="2156000" y="453078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2" name="Google Shape;302;p24"/>
          <p:cNvSpPr/>
          <p:nvPr/>
        </p:nvSpPr>
        <p:spPr>
          <a:xfrm>
            <a:off x="3086175" y="32059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3" name="Google Shape;303;p24"/>
          <p:cNvSpPr/>
          <p:nvPr/>
        </p:nvSpPr>
        <p:spPr>
          <a:xfrm>
            <a:off x="3005725" y="33648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4" name="Google Shape;304;p24"/>
          <p:cNvSpPr/>
          <p:nvPr/>
        </p:nvSpPr>
        <p:spPr>
          <a:xfrm>
            <a:off x="3185725" y="35107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5" name="Google Shape;305;p24"/>
          <p:cNvSpPr/>
          <p:nvPr/>
        </p:nvSpPr>
        <p:spPr>
          <a:xfrm>
            <a:off x="3036375" y="35538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6" name="Google Shape;306;p24"/>
          <p:cNvSpPr/>
          <p:nvPr/>
        </p:nvSpPr>
        <p:spPr>
          <a:xfrm>
            <a:off x="3185725" y="33648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7" name="Google Shape;307;p24"/>
          <p:cNvSpPr/>
          <p:nvPr/>
        </p:nvSpPr>
        <p:spPr>
          <a:xfrm>
            <a:off x="3185725" y="366113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8" name="Google Shape;308;p24"/>
          <p:cNvSpPr/>
          <p:nvPr/>
        </p:nvSpPr>
        <p:spPr>
          <a:xfrm>
            <a:off x="4622775" y="29845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9" name="Google Shape;309;p24"/>
          <p:cNvSpPr/>
          <p:nvPr/>
        </p:nvSpPr>
        <p:spPr>
          <a:xfrm>
            <a:off x="4670750" y="31435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0" name="Google Shape;310;p24"/>
          <p:cNvSpPr/>
          <p:nvPr/>
        </p:nvSpPr>
        <p:spPr>
          <a:xfrm>
            <a:off x="4863000" y="29845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1" name="Google Shape;311;p24"/>
          <p:cNvSpPr/>
          <p:nvPr/>
        </p:nvSpPr>
        <p:spPr>
          <a:xfrm>
            <a:off x="4863000" y="32400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2" name="Google Shape;312;p24"/>
          <p:cNvSpPr/>
          <p:nvPr/>
        </p:nvSpPr>
        <p:spPr>
          <a:xfrm>
            <a:off x="4716725" y="33345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3" name="Google Shape;313;p24"/>
          <p:cNvSpPr/>
          <p:nvPr/>
        </p:nvSpPr>
        <p:spPr>
          <a:xfrm>
            <a:off x="4348025" y="4086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4" name="Google Shape;314;p24"/>
          <p:cNvSpPr/>
          <p:nvPr/>
        </p:nvSpPr>
        <p:spPr>
          <a:xfrm>
            <a:off x="4490750" y="4086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5" name="Google Shape;315;p24"/>
          <p:cNvSpPr/>
          <p:nvPr/>
        </p:nvSpPr>
        <p:spPr>
          <a:xfrm>
            <a:off x="4442775" y="39301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6" name="Google Shape;316;p24"/>
          <p:cNvSpPr/>
          <p:nvPr/>
        </p:nvSpPr>
        <p:spPr>
          <a:xfrm>
            <a:off x="3338125" y="351725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7" name="Google Shape;317;p24"/>
          <p:cNvSpPr/>
          <p:nvPr/>
        </p:nvSpPr>
        <p:spPr>
          <a:xfrm>
            <a:off x="4622775" y="385013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8" name="Google Shape;318;p24"/>
          <p:cNvSpPr/>
          <p:nvPr/>
        </p:nvSpPr>
        <p:spPr>
          <a:xfrm>
            <a:off x="5677100" y="30510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9" name="Google Shape;319;p24"/>
          <p:cNvSpPr/>
          <p:nvPr/>
        </p:nvSpPr>
        <p:spPr>
          <a:xfrm>
            <a:off x="4722125" y="403913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0" name="Google Shape;320;p24"/>
          <p:cNvSpPr/>
          <p:nvPr/>
        </p:nvSpPr>
        <p:spPr>
          <a:xfrm>
            <a:off x="5497100" y="33345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1" name="Google Shape;321;p24"/>
          <p:cNvSpPr/>
          <p:nvPr/>
        </p:nvSpPr>
        <p:spPr>
          <a:xfrm>
            <a:off x="5431050" y="31435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2" name="Google Shape;322;p24"/>
          <p:cNvSpPr/>
          <p:nvPr/>
        </p:nvSpPr>
        <p:spPr>
          <a:xfrm>
            <a:off x="5638650" y="32059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3" name="Google Shape;323;p24"/>
          <p:cNvSpPr/>
          <p:nvPr/>
        </p:nvSpPr>
        <p:spPr>
          <a:xfrm>
            <a:off x="2431525" y="4086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4" name="Google Shape;324;p24"/>
          <p:cNvSpPr/>
          <p:nvPr/>
        </p:nvSpPr>
        <p:spPr>
          <a:xfrm>
            <a:off x="2833250" y="4223883"/>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5" name="Google Shape;325;p24"/>
          <p:cNvSpPr/>
          <p:nvPr/>
        </p:nvSpPr>
        <p:spPr>
          <a:xfrm>
            <a:off x="5181475" y="39301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6" name="Google Shape;326;p24"/>
          <p:cNvSpPr/>
          <p:nvPr/>
        </p:nvSpPr>
        <p:spPr>
          <a:xfrm>
            <a:off x="5001475" y="4086808"/>
            <a:ext cx="180000" cy="18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327" name="Google Shape;327;p24"/>
          <p:cNvCxnSpPr>
            <a:stCxn id="307" idx="3"/>
            <a:endCxn id="324" idx="0"/>
          </p:cNvCxnSpPr>
          <p:nvPr/>
        </p:nvCxnSpPr>
        <p:spPr>
          <a:xfrm flipH="1">
            <a:off x="2923185" y="3822455"/>
            <a:ext cx="288900" cy="401400"/>
          </a:xfrm>
          <a:prstGeom prst="straightConnector1">
            <a:avLst/>
          </a:prstGeom>
          <a:noFill/>
          <a:ln w="19050" cap="flat" cmpd="sng">
            <a:solidFill>
              <a:srgbClr val="FF0000"/>
            </a:solidFill>
            <a:prstDash val="solid"/>
            <a:round/>
            <a:headEnd type="none" w="med" len="med"/>
            <a:tailEnd type="none" w="med" len="med"/>
          </a:ln>
        </p:spPr>
      </p:cxnSp>
      <p:cxnSp>
        <p:nvCxnSpPr>
          <p:cNvPr id="328" name="Google Shape;328;p24"/>
          <p:cNvCxnSpPr>
            <a:stCxn id="312" idx="2"/>
            <a:endCxn id="300" idx="6"/>
          </p:cNvCxnSpPr>
          <p:nvPr/>
        </p:nvCxnSpPr>
        <p:spPr>
          <a:xfrm flipH="1">
            <a:off x="2929925" y="3429008"/>
            <a:ext cx="1786800" cy="1130400"/>
          </a:xfrm>
          <a:prstGeom prst="straightConnector1">
            <a:avLst/>
          </a:prstGeom>
          <a:noFill/>
          <a:ln w="19050" cap="flat" cmpd="sng">
            <a:solidFill>
              <a:srgbClr val="FF0000"/>
            </a:solidFill>
            <a:prstDash val="solid"/>
            <a:round/>
            <a:headEnd type="none" w="med" len="med"/>
            <a:tailEnd type="none" w="med" len="med"/>
          </a:ln>
        </p:spPr>
      </p:cxnSp>
      <p:cxnSp>
        <p:nvCxnSpPr>
          <p:cNvPr id="329" name="Google Shape;329;p24"/>
          <p:cNvCxnSpPr>
            <a:stCxn id="303" idx="3"/>
            <a:endCxn id="297" idx="5"/>
          </p:cNvCxnSpPr>
          <p:nvPr/>
        </p:nvCxnSpPr>
        <p:spPr>
          <a:xfrm flipH="1">
            <a:off x="2543385" y="3526180"/>
            <a:ext cx="488700" cy="1259100"/>
          </a:xfrm>
          <a:prstGeom prst="straightConnector1">
            <a:avLst/>
          </a:prstGeom>
          <a:noFill/>
          <a:ln w="19050" cap="flat" cmpd="sng">
            <a:solidFill>
              <a:srgbClr val="FF0000"/>
            </a:solidFill>
            <a:prstDash val="solid"/>
            <a:round/>
            <a:headEnd type="none" w="med" len="med"/>
            <a:tailEnd type="none" w="med" len="med"/>
          </a:ln>
        </p:spPr>
      </p:cxnSp>
      <p:cxnSp>
        <p:nvCxnSpPr>
          <p:cNvPr id="330" name="Google Shape;330;p24"/>
          <p:cNvCxnSpPr>
            <a:stCxn id="308" idx="3"/>
            <a:endCxn id="306" idx="6"/>
          </p:cNvCxnSpPr>
          <p:nvPr/>
        </p:nvCxnSpPr>
        <p:spPr>
          <a:xfrm flipH="1">
            <a:off x="3365735" y="3145880"/>
            <a:ext cx="1283400" cy="313500"/>
          </a:xfrm>
          <a:prstGeom prst="straightConnector1">
            <a:avLst/>
          </a:prstGeom>
          <a:noFill/>
          <a:ln w="19050" cap="flat" cmpd="sng">
            <a:solidFill>
              <a:srgbClr val="FF0000"/>
            </a:solidFill>
            <a:prstDash val="solid"/>
            <a:round/>
            <a:headEnd type="none" w="med" len="med"/>
            <a:tailEnd type="none" w="med" len="med"/>
          </a:ln>
        </p:spPr>
      </p:cxnSp>
      <p:cxnSp>
        <p:nvCxnSpPr>
          <p:cNvPr id="331" name="Google Shape;331;p24"/>
          <p:cNvCxnSpPr>
            <a:stCxn id="298" idx="7"/>
            <a:endCxn id="313" idx="3"/>
          </p:cNvCxnSpPr>
          <p:nvPr/>
        </p:nvCxnSpPr>
        <p:spPr>
          <a:xfrm rot="10800000" flipH="1">
            <a:off x="2363439" y="4248262"/>
            <a:ext cx="2010900" cy="121200"/>
          </a:xfrm>
          <a:prstGeom prst="straightConnector1">
            <a:avLst/>
          </a:prstGeom>
          <a:noFill/>
          <a:ln w="19050" cap="flat" cmpd="sng">
            <a:solidFill>
              <a:srgbClr val="FF0000"/>
            </a:solidFill>
            <a:prstDash val="solid"/>
            <a:round/>
            <a:headEnd type="none" w="med" len="med"/>
            <a:tailEnd type="none" w="med" len="med"/>
          </a:ln>
        </p:spPr>
      </p:cxnSp>
      <p:cxnSp>
        <p:nvCxnSpPr>
          <p:cNvPr id="332" name="Google Shape;332;p24"/>
          <p:cNvCxnSpPr>
            <a:stCxn id="320" idx="2"/>
            <a:endCxn id="326" idx="1"/>
          </p:cNvCxnSpPr>
          <p:nvPr/>
        </p:nvCxnSpPr>
        <p:spPr>
          <a:xfrm flipH="1">
            <a:off x="5027900" y="3429008"/>
            <a:ext cx="469200" cy="685500"/>
          </a:xfrm>
          <a:prstGeom prst="straightConnector1">
            <a:avLst/>
          </a:prstGeom>
          <a:noFill/>
          <a:ln w="19050" cap="flat" cmpd="sng">
            <a:solidFill>
              <a:srgbClr val="FF0000"/>
            </a:solidFill>
            <a:prstDash val="solid"/>
            <a:round/>
            <a:headEnd type="none" w="med" len="med"/>
            <a:tailEnd type="none" w="med" len="med"/>
          </a:ln>
        </p:spPr>
      </p:cxnSp>
      <p:cxnSp>
        <p:nvCxnSpPr>
          <p:cNvPr id="333" name="Google Shape;333;p24"/>
          <p:cNvCxnSpPr>
            <a:stCxn id="321" idx="3"/>
            <a:endCxn id="301" idx="5"/>
          </p:cNvCxnSpPr>
          <p:nvPr/>
        </p:nvCxnSpPr>
        <p:spPr>
          <a:xfrm flipH="1">
            <a:off x="2309510" y="3304830"/>
            <a:ext cx="3147900" cy="1387200"/>
          </a:xfrm>
          <a:prstGeom prst="straightConnector1">
            <a:avLst/>
          </a:prstGeom>
          <a:noFill/>
          <a:ln w="19050" cap="flat" cmpd="sng">
            <a:solidFill>
              <a:srgbClr val="FF0000"/>
            </a:solidFill>
            <a:prstDash val="solid"/>
            <a:round/>
            <a:headEnd type="none" w="med" len="med"/>
            <a:tailEnd type="none" w="med" len="med"/>
          </a:ln>
        </p:spPr>
      </p:cxnSp>
      <p:cxnSp>
        <p:nvCxnSpPr>
          <p:cNvPr id="334" name="Google Shape;334;p24"/>
          <p:cNvCxnSpPr>
            <a:stCxn id="307" idx="5"/>
            <a:endCxn id="313" idx="1"/>
          </p:cNvCxnSpPr>
          <p:nvPr/>
        </p:nvCxnSpPr>
        <p:spPr>
          <a:xfrm>
            <a:off x="3339364" y="3822455"/>
            <a:ext cx="1035000" cy="291900"/>
          </a:xfrm>
          <a:prstGeom prst="straightConnector1">
            <a:avLst/>
          </a:prstGeom>
          <a:noFill/>
          <a:ln w="19050" cap="flat" cmpd="sng">
            <a:solidFill>
              <a:srgbClr val="FF0000"/>
            </a:solidFill>
            <a:prstDash val="solid"/>
            <a:round/>
            <a:headEnd type="none" w="med" len="med"/>
            <a:tailEnd type="none" w="med" len="med"/>
          </a:ln>
        </p:spPr>
      </p:cxnSp>
      <p:cxnSp>
        <p:nvCxnSpPr>
          <p:cNvPr id="335" name="Google Shape;335;p24"/>
          <p:cNvCxnSpPr>
            <a:stCxn id="321" idx="2"/>
            <a:endCxn id="310" idx="6"/>
          </p:cNvCxnSpPr>
          <p:nvPr/>
        </p:nvCxnSpPr>
        <p:spPr>
          <a:xfrm rot="10800000">
            <a:off x="5043150" y="3079008"/>
            <a:ext cx="387900" cy="159000"/>
          </a:xfrm>
          <a:prstGeom prst="straightConnector1">
            <a:avLst/>
          </a:prstGeom>
          <a:noFill/>
          <a:ln w="19050" cap="flat" cmpd="sng">
            <a:solidFill>
              <a:srgbClr val="FF0000"/>
            </a:solidFill>
            <a:prstDash val="solid"/>
            <a:round/>
            <a:headEnd type="none" w="med" len="med"/>
            <a:tailEnd type="none" w="med" len="med"/>
          </a:ln>
        </p:spPr>
      </p:cxnSp>
      <p:cxnSp>
        <p:nvCxnSpPr>
          <p:cNvPr id="336" name="Google Shape;336;p24"/>
          <p:cNvCxnSpPr>
            <a:stCxn id="314" idx="4"/>
            <a:endCxn id="326" idx="4"/>
          </p:cNvCxnSpPr>
          <p:nvPr/>
        </p:nvCxnSpPr>
        <p:spPr>
          <a:xfrm>
            <a:off x="4580750" y="4275808"/>
            <a:ext cx="510600" cy="0"/>
          </a:xfrm>
          <a:prstGeom prst="straightConnector1">
            <a:avLst/>
          </a:prstGeom>
          <a:noFill/>
          <a:ln w="19050" cap="flat" cmpd="sng">
            <a:solidFill>
              <a:srgbClr val="FF0000"/>
            </a:solidFill>
            <a:prstDash val="solid"/>
            <a:round/>
            <a:headEnd type="none" w="med" len="med"/>
            <a:tailEnd type="none" w="med" len="med"/>
          </a:ln>
        </p:spPr>
      </p:cxnSp>
      <p:cxnSp>
        <p:nvCxnSpPr>
          <p:cNvPr id="337" name="Google Shape;337;p24"/>
          <p:cNvCxnSpPr>
            <a:stCxn id="317" idx="7"/>
            <a:endCxn id="325" idx="2"/>
          </p:cNvCxnSpPr>
          <p:nvPr/>
        </p:nvCxnSpPr>
        <p:spPr>
          <a:xfrm>
            <a:off x="4776414" y="3877812"/>
            <a:ext cx="405000" cy="146700"/>
          </a:xfrm>
          <a:prstGeom prst="straightConnector1">
            <a:avLst/>
          </a:prstGeom>
          <a:noFill/>
          <a:ln w="19050" cap="flat" cmpd="sng">
            <a:solidFill>
              <a:srgbClr val="FF0000"/>
            </a:solidFill>
            <a:prstDash val="solid"/>
            <a:round/>
            <a:headEnd type="none" w="med" len="med"/>
            <a:tailEnd type="none" w="med" len="med"/>
          </a:ln>
        </p:spPr>
      </p:cxnSp>
      <p:cxnSp>
        <p:nvCxnSpPr>
          <p:cNvPr id="338" name="Google Shape;338;p24"/>
          <p:cNvCxnSpPr>
            <a:stCxn id="323" idx="7"/>
            <a:endCxn id="309" idx="2"/>
          </p:cNvCxnSpPr>
          <p:nvPr/>
        </p:nvCxnSpPr>
        <p:spPr>
          <a:xfrm rot="10800000" flipH="1">
            <a:off x="2585164" y="3237887"/>
            <a:ext cx="2085600" cy="876600"/>
          </a:xfrm>
          <a:prstGeom prst="straightConnector1">
            <a:avLst/>
          </a:prstGeom>
          <a:noFill/>
          <a:ln w="19050" cap="flat" cmpd="sng">
            <a:solidFill>
              <a:srgbClr val="FF0000"/>
            </a:solidFill>
            <a:prstDash val="solid"/>
            <a:round/>
            <a:headEnd type="none" w="med" len="med"/>
            <a:tailEnd type="none" w="med" len="med"/>
          </a:ln>
        </p:spPr>
      </p:cxnSp>
      <p:cxnSp>
        <p:nvCxnSpPr>
          <p:cNvPr id="339" name="Google Shape;339;p24"/>
          <p:cNvCxnSpPr>
            <a:stCxn id="315" idx="2"/>
            <a:endCxn id="295" idx="5"/>
          </p:cNvCxnSpPr>
          <p:nvPr/>
        </p:nvCxnSpPr>
        <p:spPr>
          <a:xfrm flipH="1">
            <a:off x="2723475" y="4024608"/>
            <a:ext cx="1719300" cy="667500"/>
          </a:xfrm>
          <a:prstGeom prst="straightConnector1">
            <a:avLst/>
          </a:prstGeom>
          <a:noFill/>
          <a:ln w="19050" cap="flat" cmpd="sng">
            <a:solidFill>
              <a:srgbClr val="FF0000"/>
            </a:solidFill>
            <a:prstDash val="solid"/>
            <a:round/>
            <a:headEnd type="none" w="med" len="med"/>
            <a:tailEnd type="none" w="med" len="med"/>
          </a:ln>
        </p:spPr>
      </p:cxnSp>
      <p:pic>
        <p:nvPicPr>
          <p:cNvPr id="340" name="Google Shape;340;p24"/>
          <p:cNvPicPr preferRelativeResize="0"/>
          <p:nvPr/>
        </p:nvPicPr>
        <p:blipFill>
          <a:blip r:embed="rId4">
            <a:alphaModFix/>
          </a:blip>
          <a:stretch>
            <a:fillRect/>
          </a:stretch>
        </p:blipFill>
        <p:spPr>
          <a:xfrm>
            <a:off x="6223575" y="961651"/>
            <a:ext cx="2686050" cy="2143125"/>
          </a:xfrm>
          <a:prstGeom prst="rect">
            <a:avLst/>
          </a:prstGeom>
          <a:noFill/>
          <a:ln>
            <a:noFill/>
          </a:ln>
        </p:spPr>
      </p:pic>
      <p:sp>
        <p:nvSpPr>
          <p:cNvPr id="341" name="Google Shape;341;p24"/>
          <p:cNvSpPr/>
          <p:nvPr/>
        </p:nvSpPr>
        <p:spPr>
          <a:xfrm>
            <a:off x="6027250" y="3279900"/>
            <a:ext cx="3497700" cy="272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a:p>
            <a:pPr algn="ctr"/>
            <a:endParaRPr/>
          </a:p>
          <a:p>
            <a:pPr algn="ctr"/>
            <a:r>
              <a:rPr lang="ja" altLang="en-US"/>
              <a:t>従来のネットワークは</a:t>
            </a:r>
            <a:endParaRPr/>
          </a:p>
          <a:p>
            <a:pPr algn="ctr">
              <a:buClr>
                <a:schemeClr val="dk1"/>
              </a:buClr>
              <a:buSzPts val="1100"/>
            </a:pPr>
            <a:r>
              <a:rPr lang="ja" altLang="en-US" b="1">
                <a:solidFill>
                  <a:schemeClr val="dk1"/>
                </a:solidFill>
              </a:rPr>
              <a:t>地元重視</a:t>
            </a:r>
            <a:r>
              <a:rPr lang="ja" altLang="en-US">
                <a:solidFill>
                  <a:schemeClr val="dk1"/>
                </a:solidFill>
              </a:rPr>
              <a:t>の偏り</a:t>
            </a:r>
            <a:endParaRPr>
              <a:solidFill>
                <a:schemeClr val="dk1"/>
              </a:solidFill>
            </a:endParaRPr>
          </a:p>
          <a:p>
            <a:pPr algn="ctr"/>
            <a:r>
              <a:rPr lang="ja" altLang="en-US" b="1">
                <a:solidFill>
                  <a:schemeClr val="dk1"/>
                </a:solidFill>
              </a:rPr>
              <a:t>他地域コミュニティとの疎な関係</a:t>
            </a:r>
            <a:endParaRPr b="1">
              <a:solidFill>
                <a:schemeClr val="dk1"/>
              </a:solidFill>
            </a:endParaRPr>
          </a:p>
          <a:p>
            <a:pPr algn="ctr"/>
            <a:endParaRPr b="1">
              <a:solidFill>
                <a:schemeClr val="dk1"/>
              </a:solidFill>
            </a:endParaRPr>
          </a:p>
          <a:p>
            <a:pPr algn="ctr"/>
            <a:r>
              <a:rPr lang="ja" altLang="en-US" b="1">
                <a:solidFill>
                  <a:schemeClr val="dk1"/>
                </a:solidFill>
              </a:rPr>
              <a:t>↓</a:t>
            </a:r>
            <a:endParaRPr b="1">
              <a:solidFill>
                <a:schemeClr val="dk1"/>
              </a:solidFill>
            </a:endParaRPr>
          </a:p>
          <a:p>
            <a:pPr algn="ctr"/>
            <a:endParaRPr b="1">
              <a:solidFill>
                <a:schemeClr val="dk1"/>
              </a:solidFill>
            </a:endParaRPr>
          </a:p>
          <a:p>
            <a:pPr algn="ctr"/>
            <a:endParaRPr b="1">
              <a:solidFill>
                <a:schemeClr val="dk1"/>
              </a:solidFill>
            </a:endParaRPr>
          </a:p>
          <a:p>
            <a:pPr algn="ctr"/>
            <a:r>
              <a:rPr lang="ja" altLang="en-US" b="1">
                <a:solidFill>
                  <a:schemeClr val="dk1"/>
                </a:solidFill>
              </a:rPr>
              <a:t>外国とのコラボ関係の発生</a:t>
            </a:r>
            <a:endParaRPr b="1">
              <a:solidFill>
                <a:schemeClr val="dk1"/>
              </a:solidFill>
            </a:endParaRPr>
          </a:p>
          <a:p>
            <a:pPr algn="ctr"/>
            <a:r>
              <a:rPr lang="ja" altLang="en-US" b="1">
                <a:solidFill>
                  <a:schemeClr val="dk1"/>
                </a:solidFill>
              </a:rPr>
              <a:t>より地域的に幅広いコミュニティ</a:t>
            </a:r>
            <a:endParaRPr b="1">
              <a:solidFill>
                <a:schemeClr val="dk1"/>
              </a:solidFill>
            </a:endParaRPr>
          </a:p>
          <a:p>
            <a:pPr algn="ctr"/>
            <a:r>
              <a:rPr lang="ja" altLang="en-US" b="1">
                <a:solidFill>
                  <a:schemeClr val="dk1"/>
                </a:solidFill>
              </a:rPr>
              <a:t>へと変化</a:t>
            </a:r>
            <a:endParaRPr b="1">
              <a:solidFill>
                <a:schemeClr val="dk1"/>
              </a:solidFill>
            </a:endParaRPr>
          </a:p>
          <a:p>
            <a:pPr algn="ctr"/>
            <a:endParaRPr b="1">
              <a:solidFill>
                <a:schemeClr val="dk1"/>
              </a:solidFill>
            </a:endParaRPr>
          </a:p>
          <a:p>
            <a:pPr algn="ctr"/>
            <a:endParaRPr b="1">
              <a:solidFill>
                <a:schemeClr val="dk1"/>
              </a:solidFill>
            </a:endParaRPr>
          </a:p>
          <a:p>
            <a:pPr algn="ctr">
              <a:buClr>
                <a:schemeClr val="dk1"/>
              </a:buClr>
              <a:buSzPts val="1100"/>
            </a:pP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p:nvPr/>
        </p:nvSpPr>
        <p:spPr>
          <a:xfrm>
            <a:off x="697375" y="1039575"/>
            <a:ext cx="4484100" cy="5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a:t>SoundCloud</a:t>
            </a:r>
            <a:r>
              <a:rPr lang="ja" altLang="en-US"/>
              <a:t>後も地域差が残っている要因の分析</a:t>
            </a:r>
            <a:endParaRPr/>
          </a:p>
        </p:txBody>
      </p:sp>
      <p:pic>
        <p:nvPicPr>
          <p:cNvPr id="347" name="Google Shape;347;p25"/>
          <p:cNvPicPr preferRelativeResize="0"/>
          <p:nvPr/>
        </p:nvPicPr>
        <p:blipFill>
          <a:blip r:embed="rId3">
            <a:alphaModFix/>
          </a:blip>
          <a:stretch>
            <a:fillRect/>
          </a:stretch>
        </p:blipFill>
        <p:spPr>
          <a:xfrm>
            <a:off x="5331000" y="1829164"/>
            <a:ext cx="2787900" cy="2230325"/>
          </a:xfrm>
          <a:prstGeom prst="rect">
            <a:avLst/>
          </a:prstGeom>
          <a:noFill/>
          <a:ln>
            <a:noFill/>
          </a:ln>
        </p:spPr>
      </p:pic>
      <p:pic>
        <p:nvPicPr>
          <p:cNvPr id="348" name="Google Shape;348;p25"/>
          <p:cNvPicPr preferRelativeResize="0"/>
          <p:nvPr/>
        </p:nvPicPr>
        <p:blipFill>
          <a:blip r:embed="rId4">
            <a:alphaModFix/>
          </a:blip>
          <a:stretch>
            <a:fillRect/>
          </a:stretch>
        </p:blipFill>
        <p:spPr>
          <a:xfrm>
            <a:off x="1051326" y="1868000"/>
            <a:ext cx="2695575" cy="2152650"/>
          </a:xfrm>
          <a:prstGeom prst="rect">
            <a:avLst/>
          </a:prstGeom>
          <a:noFill/>
          <a:ln>
            <a:noFill/>
          </a:ln>
        </p:spPr>
      </p:pic>
      <p:sp>
        <p:nvSpPr>
          <p:cNvPr id="349" name="Google Shape;349;p25"/>
          <p:cNvSpPr/>
          <p:nvPr/>
        </p:nvSpPr>
        <p:spPr>
          <a:xfrm>
            <a:off x="730000" y="4251000"/>
            <a:ext cx="8035200" cy="156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pPr>
            <a:r>
              <a:rPr lang="ja" altLang="en-US" sz="1300">
                <a:solidFill>
                  <a:schemeClr val="dk1"/>
                </a:solidFill>
              </a:rPr>
              <a:t>考えられる原因：</a:t>
            </a:r>
            <a:r>
              <a:rPr lang="ja" altLang="en-US" sz="1300" b="1">
                <a:solidFill>
                  <a:schemeClr val="dk1"/>
                </a:solidFill>
              </a:rPr>
              <a:t>ミュージックビデオ業界の地理的特徴</a:t>
            </a:r>
            <a:endParaRPr sz="1300" b="1">
              <a:solidFill>
                <a:schemeClr val="dk1"/>
              </a:solidFill>
            </a:endParaRPr>
          </a:p>
          <a:p>
            <a:pPr>
              <a:lnSpc>
                <a:spcPct val="115000"/>
              </a:lnSpc>
              <a:spcBef>
                <a:spcPts val="1200"/>
              </a:spcBef>
            </a:pPr>
            <a:r>
              <a:rPr lang="ja" altLang="en-US" sz="1300" b="1">
                <a:solidFill>
                  <a:schemeClr val="dk1"/>
                </a:solidFill>
              </a:rPr>
              <a:t>ロサンゼルス </a:t>
            </a:r>
            <a:r>
              <a:rPr lang="en-US" altLang="ja" sz="1300" b="1">
                <a:solidFill>
                  <a:schemeClr val="dk1"/>
                </a:solidFill>
              </a:rPr>
              <a:t>(W) </a:t>
            </a:r>
            <a:r>
              <a:rPr lang="ja" altLang="en-US" sz="1300" b="1">
                <a:solidFill>
                  <a:schemeClr val="dk1"/>
                </a:solidFill>
              </a:rPr>
              <a:t>のビデオ技術者の多さ</a:t>
            </a:r>
            <a:r>
              <a:rPr lang="ja" altLang="en-US" sz="1300">
                <a:solidFill>
                  <a:schemeClr val="dk1"/>
                </a:solidFill>
              </a:rPr>
              <a:t>→映像産業の中心地</a:t>
            </a:r>
            <a:endParaRPr sz="1300" b="1">
              <a:solidFill>
                <a:schemeClr val="dk1"/>
              </a:solidFill>
            </a:endParaRPr>
          </a:p>
          <a:p>
            <a:pPr>
              <a:lnSpc>
                <a:spcPct val="115000"/>
              </a:lnSpc>
              <a:spcBef>
                <a:spcPts val="1200"/>
              </a:spcBef>
              <a:spcAft>
                <a:spcPts val="1200"/>
              </a:spcAft>
              <a:buClr>
                <a:schemeClr val="dk1"/>
              </a:buClr>
              <a:buSzPts val="1100"/>
            </a:pPr>
            <a:r>
              <a:rPr lang="en-US" altLang="ja" sz="1300">
                <a:solidFill>
                  <a:schemeClr val="dk1"/>
                </a:solidFill>
              </a:rPr>
              <a:t>Lyrical Lemonade</a:t>
            </a:r>
            <a:r>
              <a:rPr lang="ja" altLang="en-US" sz="1300">
                <a:solidFill>
                  <a:schemeClr val="dk1"/>
                </a:solidFill>
              </a:rPr>
              <a:t>（制作会社）はシカゴ</a:t>
            </a:r>
            <a:r>
              <a:rPr lang="en-US" altLang="ja" sz="1300">
                <a:solidFill>
                  <a:schemeClr val="dk1"/>
                </a:solidFill>
              </a:rPr>
              <a:t>(MW)</a:t>
            </a:r>
            <a:r>
              <a:rPr lang="ja" altLang="en-US" sz="1300">
                <a:solidFill>
                  <a:schemeClr val="dk1"/>
                </a:solidFill>
              </a:rPr>
              <a:t>拠点のアーティストに注目している→</a:t>
            </a:r>
            <a:r>
              <a:rPr lang="ja" altLang="en-US" sz="1300" b="1">
                <a:solidFill>
                  <a:schemeClr val="dk1"/>
                </a:solidFill>
              </a:rPr>
              <a:t>「</a:t>
            </a:r>
            <a:r>
              <a:rPr lang="en-US" altLang="ja" sz="1300" b="1">
                <a:solidFill>
                  <a:schemeClr val="dk1"/>
                </a:solidFill>
              </a:rPr>
              <a:t>MW</a:t>
            </a:r>
            <a:r>
              <a:rPr lang="ja" altLang="en-US" sz="1300" b="1">
                <a:solidFill>
                  <a:schemeClr val="dk1"/>
                </a:solidFill>
              </a:rPr>
              <a:t>」の偏り発生</a:t>
            </a:r>
            <a:endParaRPr sz="13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692700" y="1302275"/>
            <a:ext cx="8520600" cy="572700"/>
          </a:xfrm>
          <a:prstGeom prst="rect">
            <a:avLst/>
          </a:prstGeom>
        </p:spPr>
        <p:txBody>
          <a:bodyPr spcFirstLastPara="1" wrap="square" lIns="91425" tIns="91425" rIns="91425" bIns="91425" anchor="t" anchorCtr="0">
            <a:normAutofit fontScale="90000"/>
          </a:bodyPr>
          <a:lstStyle/>
          <a:p>
            <a:r>
              <a:rPr lang="ja"/>
              <a:t>本研究の限界点と将来性</a:t>
            </a:r>
            <a:endParaRPr/>
          </a:p>
        </p:txBody>
      </p:sp>
      <p:sp>
        <p:nvSpPr>
          <p:cNvPr id="355" name="Google Shape;355;p26"/>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rmAutofit fontScale="70000" lnSpcReduction="20000"/>
          </a:bodyPr>
          <a:lstStyle/>
          <a:p>
            <a:pPr marL="0" indent="0">
              <a:spcBef>
                <a:spcPts val="1200"/>
              </a:spcBef>
              <a:buClr>
                <a:schemeClr val="dk1"/>
              </a:buClr>
              <a:buSzPct val="48104"/>
              <a:buNone/>
            </a:pPr>
            <a:r>
              <a:rPr lang="ja" altLang="en-US" sz="2286" b="1">
                <a:solidFill>
                  <a:schemeClr val="dk1"/>
                </a:solidFill>
              </a:rPr>
              <a:t>データの制限</a:t>
            </a:r>
            <a:endParaRPr sz="2286" b="1">
              <a:solidFill>
                <a:schemeClr val="dk1"/>
              </a:solidFill>
            </a:endParaRPr>
          </a:p>
          <a:p>
            <a:pPr indent="-319352">
              <a:spcBef>
                <a:spcPts val="1200"/>
              </a:spcBef>
              <a:buClr>
                <a:schemeClr val="dk1"/>
              </a:buClr>
              <a:buSzPct val="100000"/>
            </a:pPr>
            <a:r>
              <a:rPr lang="ja" altLang="en-US" sz="2286">
                <a:solidFill>
                  <a:schemeClr val="dk1"/>
                </a:solidFill>
              </a:rPr>
              <a:t>コラボレーターの正確な所在地情報の不足</a:t>
            </a:r>
            <a:endParaRPr sz="2286">
              <a:solidFill>
                <a:schemeClr val="dk1"/>
              </a:solidFill>
            </a:endParaRPr>
          </a:p>
          <a:p>
            <a:pPr indent="-319352">
              <a:buClr>
                <a:schemeClr val="dk1"/>
              </a:buClr>
              <a:buSzPct val="100000"/>
            </a:pPr>
            <a:r>
              <a:rPr lang="ja" altLang="en-US" sz="2286">
                <a:solidFill>
                  <a:schemeClr val="dk1"/>
                </a:solidFill>
              </a:rPr>
              <a:t>ソーシャルメディアアカウントを持たないコラボレーターの存在</a:t>
            </a:r>
            <a:endParaRPr sz="2286">
              <a:solidFill>
                <a:schemeClr val="dk1"/>
              </a:solidFill>
            </a:endParaRPr>
          </a:p>
          <a:p>
            <a:pPr indent="-319352">
              <a:buClr>
                <a:schemeClr val="dk1"/>
              </a:buClr>
              <a:buSzPct val="100000"/>
            </a:pPr>
            <a:r>
              <a:rPr lang="ja" altLang="en-US" sz="2286">
                <a:solidFill>
                  <a:schemeClr val="dk1"/>
                </a:solidFill>
              </a:rPr>
              <a:t>データの選択バイアスの可能性</a:t>
            </a:r>
            <a:endParaRPr sz="2286">
              <a:solidFill>
                <a:schemeClr val="dk1"/>
              </a:solidFill>
            </a:endParaRPr>
          </a:p>
          <a:p>
            <a:pPr marL="0" indent="0">
              <a:spcBef>
                <a:spcPts val="1200"/>
              </a:spcBef>
              <a:buNone/>
            </a:pPr>
            <a:r>
              <a:rPr lang="ja" altLang="en-US" sz="2286" b="1">
                <a:solidFill>
                  <a:schemeClr val="dk1"/>
                </a:solidFill>
              </a:rPr>
              <a:t>将来の研究方向</a:t>
            </a:r>
            <a:endParaRPr sz="2286" b="1">
              <a:solidFill>
                <a:schemeClr val="dk1"/>
              </a:solidFill>
            </a:endParaRPr>
          </a:p>
          <a:p>
            <a:pPr indent="-319352">
              <a:spcBef>
                <a:spcPts val="1200"/>
              </a:spcBef>
              <a:buClr>
                <a:schemeClr val="dk1"/>
              </a:buClr>
              <a:buSzPct val="100000"/>
            </a:pPr>
            <a:r>
              <a:rPr lang="ja" altLang="en-US" sz="2286">
                <a:solidFill>
                  <a:schemeClr val="dk1"/>
                </a:solidFill>
              </a:rPr>
              <a:t>より広範なコラボレーションネットワークの調査</a:t>
            </a:r>
            <a:endParaRPr sz="2286">
              <a:solidFill>
                <a:schemeClr val="dk1"/>
              </a:solidFill>
            </a:endParaRPr>
          </a:p>
          <a:p>
            <a:pPr indent="-319352">
              <a:buClr>
                <a:schemeClr val="dk1"/>
              </a:buClr>
              <a:buSzPct val="100000"/>
            </a:pPr>
            <a:r>
              <a:rPr lang="en-US" altLang="ja" sz="2286">
                <a:solidFill>
                  <a:schemeClr val="dk1"/>
                </a:solidFill>
              </a:rPr>
              <a:t>TikTok</a:t>
            </a:r>
            <a:r>
              <a:rPr lang="ja" altLang="en-US" sz="2286">
                <a:solidFill>
                  <a:schemeClr val="dk1"/>
                </a:solidFill>
              </a:rPr>
              <a:t>ラッパーなど新しいオンラインラップコミュニティの分析</a:t>
            </a:r>
            <a:endParaRPr sz="2286">
              <a:solidFill>
                <a:schemeClr val="dk1"/>
              </a:solidFill>
            </a:endParaRPr>
          </a:p>
          <a:p>
            <a:pPr indent="-319352">
              <a:buClr>
                <a:schemeClr val="dk1"/>
              </a:buClr>
              <a:buSzPct val="100000"/>
            </a:pPr>
            <a:r>
              <a:rPr lang="ja" altLang="en-US" sz="2286">
                <a:solidFill>
                  <a:schemeClr val="dk1"/>
                </a:solidFill>
              </a:rPr>
              <a:t>特定のコラボレーターをネットワークから分離することがバイアス解消につながるかもしれない</a:t>
            </a:r>
            <a:endParaRPr sz="2286">
              <a:solidFill>
                <a:schemeClr val="dk1"/>
              </a:solidFill>
            </a:endParaRPr>
          </a:p>
          <a:p>
            <a:pPr indent="-319352">
              <a:buClr>
                <a:schemeClr val="dk1"/>
              </a:buClr>
              <a:buSzPct val="100000"/>
            </a:pPr>
            <a:r>
              <a:rPr lang="ja" altLang="en-US" sz="2286">
                <a:solidFill>
                  <a:schemeClr val="dk1"/>
                </a:solidFill>
              </a:rPr>
              <a:t>バイアスを解消することでより正確な分析（ネットワークの統計的変化やコラボレーション関係）が出来るようになる</a:t>
            </a:r>
            <a:endParaRPr sz="2286">
              <a:solidFill>
                <a:schemeClr val="dk1"/>
              </a:solidFill>
            </a:endParaRPr>
          </a:p>
          <a:p>
            <a:pPr marL="0" indent="0">
              <a:spcBef>
                <a:spcPts val="1200"/>
              </a:spcBef>
              <a:buNone/>
            </a:pPr>
            <a:endParaRPr sz="1100">
              <a:solidFill>
                <a:schemeClr val="dk1"/>
              </a:solidFill>
            </a:endParaRPr>
          </a:p>
          <a:p>
            <a:pPr marL="0" indent="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692700" y="1302275"/>
            <a:ext cx="8520600" cy="572700"/>
          </a:xfrm>
          <a:prstGeom prst="rect">
            <a:avLst/>
          </a:prstGeom>
        </p:spPr>
        <p:txBody>
          <a:bodyPr spcFirstLastPara="1" wrap="square" lIns="91425" tIns="91425" rIns="91425" bIns="91425" anchor="t" anchorCtr="0">
            <a:normAutofit fontScale="90000"/>
          </a:bodyPr>
          <a:lstStyle/>
          <a:p>
            <a:r>
              <a:rPr lang="ja"/>
              <a:t>結論</a:t>
            </a:r>
            <a:endParaRPr/>
          </a:p>
        </p:txBody>
      </p:sp>
      <p:sp>
        <p:nvSpPr>
          <p:cNvPr id="361" name="Google Shape;361;p2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rmAutofit lnSpcReduction="10000"/>
          </a:bodyPr>
          <a:lstStyle/>
          <a:p>
            <a:pPr marL="0" indent="0">
              <a:spcBef>
                <a:spcPts val="1200"/>
              </a:spcBef>
              <a:buClr>
                <a:schemeClr val="dk1"/>
              </a:buClr>
              <a:buSzPct val="64398"/>
              <a:buNone/>
            </a:pPr>
            <a:r>
              <a:rPr lang="ja" altLang="en-US" sz="1708" b="1">
                <a:solidFill>
                  <a:schemeClr val="dk1"/>
                </a:solidFill>
              </a:rPr>
              <a:t>研究結果のまとめ</a:t>
            </a:r>
            <a:endParaRPr sz="1708" b="1">
              <a:solidFill>
                <a:schemeClr val="dk1"/>
              </a:solidFill>
            </a:endParaRPr>
          </a:p>
          <a:p>
            <a:pPr indent="-328930">
              <a:spcBef>
                <a:spcPts val="1200"/>
              </a:spcBef>
              <a:buClr>
                <a:schemeClr val="dk1"/>
              </a:buClr>
              <a:buSzPct val="100000"/>
            </a:pPr>
            <a:r>
              <a:rPr lang="ja" altLang="en-US" sz="1708">
                <a:solidFill>
                  <a:schemeClr val="dk1"/>
                </a:solidFill>
              </a:rPr>
              <a:t>過去と現在のラップコラボレーションネットワークの地域バイアスを比較</a:t>
            </a:r>
            <a:endParaRPr sz="1708">
              <a:solidFill>
                <a:schemeClr val="dk1"/>
              </a:solidFill>
            </a:endParaRPr>
          </a:p>
          <a:p>
            <a:pPr indent="-328930">
              <a:buClr>
                <a:schemeClr val="dk1"/>
              </a:buClr>
              <a:buSzPct val="100000"/>
            </a:pPr>
            <a:r>
              <a:rPr lang="en-US" altLang="ja" sz="1708">
                <a:solidFill>
                  <a:schemeClr val="dk1"/>
                </a:solidFill>
              </a:rPr>
              <a:t>SoundCloud</a:t>
            </a:r>
            <a:r>
              <a:rPr lang="ja" altLang="en-US" sz="1708">
                <a:solidFill>
                  <a:schemeClr val="dk1"/>
                </a:solidFill>
              </a:rPr>
              <a:t>登場前後で地域バイアスに有意な変化が見られた</a:t>
            </a:r>
            <a:endParaRPr sz="1708">
              <a:solidFill>
                <a:schemeClr val="dk1"/>
              </a:solidFill>
            </a:endParaRPr>
          </a:p>
          <a:p>
            <a:pPr marL="0" indent="0">
              <a:spcBef>
                <a:spcPts val="1200"/>
              </a:spcBef>
              <a:buNone/>
            </a:pPr>
            <a:r>
              <a:rPr lang="ja" altLang="en-US" sz="1708" b="1">
                <a:solidFill>
                  <a:schemeClr val="dk1"/>
                </a:solidFill>
              </a:rPr>
              <a:t>オンラインプラットフォームの影響①</a:t>
            </a:r>
            <a:endParaRPr sz="1708" b="1">
              <a:solidFill>
                <a:schemeClr val="dk1"/>
              </a:solidFill>
            </a:endParaRPr>
          </a:p>
          <a:p>
            <a:pPr indent="-328930">
              <a:spcBef>
                <a:spcPts val="1200"/>
              </a:spcBef>
              <a:buClr>
                <a:schemeClr val="dk1"/>
              </a:buClr>
              <a:buSzPct val="100000"/>
            </a:pPr>
            <a:r>
              <a:rPr lang="ja" altLang="en-US" sz="1708">
                <a:solidFill>
                  <a:schemeClr val="dk1"/>
                </a:solidFill>
              </a:rPr>
              <a:t>インターネット音楽共有プラットフォームが地域対立を減少させるとの仮説を検証</a:t>
            </a:r>
            <a:endParaRPr sz="1708">
              <a:solidFill>
                <a:schemeClr val="dk1"/>
              </a:solidFill>
            </a:endParaRPr>
          </a:p>
          <a:p>
            <a:pPr indent="-328930">
              <a:buClr>
                <a:schemeClr val="dk1"/>
              </a:buClr>
              <a:buSzPct val="100000"/>
            </a:pPr>
            <a:r>
              <a:rPr lang="ja" altLang="en-US" sz="1708">
                <a:solidFill>
                  <a:schemeClr val="dk1"/>
                </a:solidFill>
              </a:rPr>
              <a:t>結果は仮説と矛盾し、地域バイアスが依然として存在することが判明</a:t>
            </a:r>
            <a:endParaRPr sz="1708">
              <a:solidFill>
                <a:schemeClr val="dk1"/>
              </a:solidFill>
            </a:endParaRPr>
          </a:p>
          <a:p>
            <a:pPr indent="-328930">
              <a:buClr>
                <a:schemeClr val="dk1"/>
              </a:buClr>
              <a:buSzPct val="100000"/>
            </a:pPr>
            <a:r>
              <a:rPr lang="ja" altLang="en-US" sz="1708">
                <a:solidFill>
                  <a:schemeClr val="dk1"/>
                </a:solidFill>
              </a:rPr>
              <a:t>一方で、アメリカ内の幅広いコラボどころか、グローバルなネットワークに発展</a:t>
            </a:r>
            <a:endParaRPr sz="1708">
              <a:solidFill>
                <a:schemeClr val="dk1"/>
              </a:solidFill>
            </a:endParaRPr>
          </a:p>
          <a:p>
            <a:pPr indent="-328930">
              <a:buClr>
                <a:schemeClr val="dk1"/>
              </a:buClr>
              <a:buSzPct val="100000"/>
            </a:pPr>
            <a:r>
              <a:rPr lang="ja" altLang="en-US" sz="1708">
                <a:solidFill>
                  <a:schemeClr val="dk1"/>
                </a:solidFill>
              </a:rPr>
              <a:t>取ったデータのバイアスを取り除いた上での将来の分析の必要性</a:t>
            </a:r>
            <a:endParaRPr sz="1708">
              <a:solidFill>
                <a:schemeClr val="dk1"/>
              </a:solidFill>
            </a:endParaRPr>
          </a:p>
          <a:p>
            <a:pPr indent="0">
              <a:spcBef>
                <a:spcPts val="1200"/>
              </a:spcBef>
              <a:buNone/>
            </a:pPr>
            <a:endParaRPr sz="1100">
              <a:solidFill>
                <a:schemeClr val="dk1"/>
              </a:solidFill>
            </a:endParaRPr>
          </a:p>
          <a:p>
            <a:pPr marL="0" indent="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92700" y="1302275"/>
            <a:ext cx="8520600" cy="572700"/>
          </a:xfrm>
          <a:prstGeom prst="rect">
            <a:avLst/>
          </a:prstGeom>
        </p:spPr>
        <p:txBody>
          <a:bodyPr spcFirstLastPara="1" wrap="square" lIns="91425" tIns="91425" rIns="91425" bIns="91425" anchor="t" anchorCtr="0">
            <a:normAutofit fontScale="90000"/>
          </a:bodyPr>
          <a:lstStyle/>
          <a:p>
            <a:r>
              <a:rPr lang="ja"/>
              <a:t>目次</a:t>
            </a:r>
            <a:endParaRPr/>
          </a:p>
        </p:txBody>
      </p:sp>
      <p:sp>
        <p:nvSpPr>
          <p:cNvPr id="61" name="Google Shape;61;p14"/>
          <p:cNvSpPr txBox="1">
            <a:spLocks noGrp="1"/>
          </p:cNvSpPr>
          <p:nvPr>
            <p:ph type="body" idx="1"/>
          </p:nvPr>
        </p:nvSpPr>
        <p:spPr>
          <a:xfrm>
            <a:off x="692700" y="2016250"/>
            <a:ext cx="8520600" cy="3416400"/>
          </a:xfrm>
          <a:prstGeom prst="rect">
            <a:avLst/>
          </a:prstGeom>
        </p:spPr>
        <p:txBody>
          <a:bodyPr spcFirstLastPara="1" wrap="square" lIns="91425" tIns="91425" rIns="91425" bIns="91425" anchor="t" anchorCtr="0">
            <a:normAutofit lnSpcReduction="10000"/>
          </a:bodyPr>
          <a:lstStyle/>
          <a:p>
            <a:pPr indent="0">
              <a:spcBef>
                <a:spcPts val="1200"/>
              </a:spcBef>
              <a:buNone/>
            </a:pPr>
            <a:r>
              <a:rPr lang="ja">
                <a:solidFill>
                  <a:schemeClr val="dk1"/>
                </a:solidFill>
              </a:rPr>
              <a:t>1.背景</a:t>
            </a:r>
            <a:endParaRPr>
              <a:solidFill>
                <a:schemeClr val="dk1"/>
              </a:solidFill>
            </a:endParaRPr>
          </a:p>
          <a:p>
            <a:pPr indent="0">
              <a:spcBef>
                <a:spcPts val="1200"/>
              </a:spcBef>
              <a:buNone/>
            </a:pPr>
            <a:r>
              <a:rPr lang="ja">
                <a:solidFill>
                  <a:schemeClr val="dk1"/>
                </a:solidFill>
              </a:rPr>
              <a:t>2.本研究の目的と学術的側面</a:t>
            </a:r>
            <a:endParaRPr>
              <a:solidFill>
                <a:schemeClr val="dk1"/>
              </a:solidFill>
            </a:endParaRPr>
          </a:p>
          <a:p>
            <a:pPr indent="0">
              <a:spcBef>
                <a:spcPts val="1200"/>
              </a:spcBef>
              <a:buNone/>
            </a:pPr>
            <a:r>
              <a:rPr lang="ja">
                <a:solidFill>
                  <a:schemeClr val="dk1"/>
                </a:solidFill>
              </a:rPr>
              <a:t>3.本研究のアプローチ</a:t>
            </a:r>
            <a:endParaRPr>
              <a:solidFill>
                <a:schemeClr val="dk1"/>
              </a:solidFill>
            </a:endParaRPr>
          </a:p>
          <a:p>
            <a:pPr indent="0">
              <a:spcBef>
                <a:spcPts val="1200"/>
              </a:spcBef>
              <a:buNone/>
            </a:pPr>
            <a:r>
              <a:rPr lang="ja">
                <a:solidFill>
                  <a:schemeClr val="dk1"/>
                </a:solidFill>
              </a:rPr>
              <a:t>4.データセット準備</a:t>
            </a:r>
            <a:endParaRPr>
              <a:solidFill>
                <a:schemeClr val="dk1"/>
              </a:solidFill>
            </a:endParaRPr>
          </a:p>
          <a:p>
            <a:pPr indent="0">
              <a:spcBef>
                <a:spcPts val="1200"/>
              </a:spcBef>
              <a:buNone/>
            </a:pPr>
            <a:r>
              <a:rPr lang="ja">
                <a:solidFill>
                  <a:schemeClr val="dk1"/>
                </a:solidFill>
              </a:rPr>
              <a:t>5.結果</a:t>
            </a:r>
            <a:endParaRPr>
              <a:solidFill>
                <a:schemeClr val="dk1"/>
              </a:solidFill>
            </a:endParaRPr>
          </a:p>
          <a:p>
            <a:pPr indent="0">
              <a:spcBef>
                <a:spcPts val="1200"/>
              </a:spcBef>
              <a:buNone/>
            </a:pPr>
            <a:r>
              <a:rPr lang="ja">
                <a:solidFill>
                  <a:schemeClr val="dk1"/>
                </a:solidFill>
              </a:rPr>
              <a:t>6.本研究の限界点と将来性</a:t>
            </a:r>
            <a:endParaRPr>
              <a:solidFill>
                <a:schemeClr val="dk1"/>
              </a:solidFill>
            </a:endParaRPr>
          </a:p>
          <a:p>
            <a:pPr indent="0">
              <a:spcBef>
                <a:spcPts val="1200"/>
              </a:spcBef>
              <a:buNone/>
            </a:pPr>
            <a:r>
              <a:rPr lang="ja">
                <a:solidFill>
                  <a:schemeClr val="dk1"/>
                </a:solidFill>
              </a:rPr>
              <a:t>7.結論</a:t>
            </a:r>
            <a:endParaRPr>
              <a:solidFill>
                <a:schemeClr val="dk1"/>
              </a:solidFill>
            </a:endParaRPr>
          </a:p>
          <a:p>
            <a:pPr marL="0" indent="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699925" y="1512625"/>
            <a:ext cx="3486000" cy="1531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600" b="1"/>
              <a:t>地域間の対立</a:t>
            </a:r>
            <a:endParaRPr sz="1600" b="1"/>
          </a:p>
          <a:p>
            <a:pPr algn="ctr"/>
            <a:r>
              <a:rPr lang="ja" altLang="en-US" sz="1600"/>
              <a:t>（例：異なる地域間での抗争）</a:t>
            </a:r>
            <a:endParaRPr sz="1600"/>
          </a:p>
          <a:p>
            <a:pPr algn="ctr"/>
            <a:endParaRPr/>
          </a:p>
          <a:p>
            <a:pPr algn="ctr"/>
            <a:r>
              <a:rPr lang="ja" altLang="en-US" sz="1600" b="1"/>
              <a:t>地域ごとの音楽性の獲得</a:t>
            </a:r>
            <a:endParaRPr sz="1600" b="1"/>
          </a:p>
          <a:p>
            <a:pPr algn="ctr"/>
            <a:endParaRPr/>
          </a:p>
        </p:txBody>
      </p:sp>
      <p:pic>
        <p:nvPicPr>
          <p:cNvPr id="67" name="Google Shape;67;p15"/>
          <p:cNvPicPr preferRelativeResize="0"/>
          <p:nvPr/>
        </p:nvPicPr>
        <p:blipFill rotWithShape="1">
          <a:blip r:embed="rId3">
            <a:alphaModFix/>
          </a:blip>
          <a:srcRect t="5496" b="23212"/>
          <a:stretch/>
        </p:blipFill>
        <p:spPr>
          <a:xfrm>
            <a:off x="5128000" y="2142700"/>
            <a:ext cx="4397000" cy="2219276"/>
          </a:xfrm>
          <a:prstGeom prst="rect">
            <a:avLst/>
          </a:prstGeom>
          <a:noFill/>
          <a:ln>
            <a:noFill/>
          </a:ln>
        </p:spPr>
      </p:pic>
      <p:sp>
        <p:nvSpPr>
          <p:cNvPr id="68" name="Google Shape;68;p15"/>
          <p:cNvSpPr/>
          <p:nvPr/>
        </p:nvSpPr>
        <p:spPr>
          <a:xfrm>
            <a:off x="5527550" y="23254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69" name="Google Shape;69;p15"/>
          <p:cNvSpPr/>
          <p:nvPr/>
        </p:nvSpPr>
        <p:spPr>
          <a:xfrm>
            <a:off x="5451500" y="26302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0" name="Google Shape;70;p15"/>
          <p:cNvSpPr/>
          <p:nvPr/>
        </p:nvSpPr>
        <p:spPr>
          <a:xfrm>
            <a:off x="5656100" y="27718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1" name="Google Shape;71;p15"/>
          <p:cNvSpPr/>
          <p:nvPr/>
        </p:nvSpPr>
        <p:spPr>
          <a:xfrm>
            <a:off x="5684150" y="25411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2" name="Google Shape;72;p15"/>
          <p:cNvSpPr/>
          <p:nvPr/>
        </p:nvSpPr>
        <p:spPr>
          <a:xfrm>
            <a:off x="5608100" y="30025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3" name="Google Shape;73;p15"/>
          <p:cNvSpPr/>
          <p:nvPr/>
        </p:nvSpPr>
        <p:spPr>
          <a:xfrm>
            <a:off x="5812700" y="2941700"/>
            <a:ext cx="393600" cy="36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4" name="Google Shape;74;p15"/>
          <p:cNvSpPr/>
          <p:nvPr/>
        </p:nvSpPr>
        <p:spPr>
          <a:xfrm>
            <a:off x="5451500" y="28393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5" name="Google Shape;75;p15"/>
          <p:cNvSpPr/>
          <p:nvPr/>
        </p:nvSpPr>
        <p:spPr>
          <a:xfrm>
            <a:off x="5860700" y="27043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6" name="Google Shape;76;p15"/>
          <p:cNvSpPr/>
          <p:nvPr/>
        </p:nvSpPr>
        <p:spPr>
          <a:xfrm>
            <a:off x="5370950" y="24489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77" name="Google Shape;77;p15"/>
          <p:cNvSpPr/>
          <p:nvPr/>
        </p:nvSpPr>
        <p:spPr>
          <a:xfrm>
            <a:off x="5562425" y="32182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78" name="Google Shape;78;p15"/>
          <p:cNvCxnSpPr>
            <a:stCxn id="77" idx="1"/>
            <a:endCxn id="74" idx="4"/>
          </p:cNvCxnSpPr>
          <p:nvPr/>
        </p:nvCxnSpPr>
        <p:spPr>
          <a:xfrm rot="10800000">
            <a:off x="5529859" y="3002450"/>
            <a:ext cx="55500" cy="239700"/>
          </a:xfrm>
          <a:prstGeom prst="straightConnector1">
            <a:avLst/>
          </a:prstGeom>
          <a:noFill/>
          <a:ln w="38100" cap="flat" cmpd="sng">
            <a:solidFill>
              <a:schemeClr val="dk2"/>
            </a:solidFill>
            <a:prstDash val="solid"/>
            <a:round/>
            <a:headEnd type="none" w="med" len="med"/>
            <a:tailEnd type="none" w="med" len="med"/>
          </a:ln>
        </p:spPr>
      </p:cxnSp>
      <p:cxnSp>
        <p:nvCxnSpPr>
          <p:cNvPr id="79" name="Google Shape;79;p15"/>
          <p:cNvCxnSpPr>
            <a:stCxn id="70" idx="1"/>
          </p:cNvCxnSpPr>
          <p:nvPr/>
        </p:nvCxnSpPr>
        <p:spPr>
          <a:xfrm rot="10800000">
            <a:off x="5618434" y="2464550"/>
            <a:ext cx="60600" cy="331200"/>
          </a:xfrm>
          <a:prstGeom prst="straightConnector1">
            <a:avLst/>
          </a:prstGeom>
          <a:noFill/>
          <a:ln w="38100" cap="flat" cmpd="sng">
            <a:solidFill>
              <a:schemeClr val="dk2"/>
            </a:solidFill>
            <a:prstDash val="solid"/>
            <a:round/>
            <a:headEnd type="none" w="med" len="med"/>
            <a:tailEnd type="none" w="med" len="med"/>
          </a:ln>
        </p:spPr>
      </p:cxnSp>
      <p:cxnSp>
        <p:nvCxnSpPr>
          <p:cNvPr id="80" name="Google Shape;80;p15"/>
          <p:cNvCxnSpPr>
            <a:stCxn id="73" idx="4"/>
            <a:endCxn id="77" idx="4"/>
          </p:cNvCxnSpPr>
          <p:nvPr/>
        </p:nvCxnSpPr>
        <p:spPr>
          <a:xfrm flipH="1">
            <a:off x="5640800" y="3302900"/>
            <a:ext cx="368700" cy="78600"/>
          </a:xfrm>
          <a:prstGeom prst="straightConnector1">
            <a:avLst/>
          </a:prstGeom>
          <a:noFill/>
          <a:ln w="38100" cap="flat" cmpd="sng">
            <a:solidFill>
              <a:schemeClr val="dk2"/>
            </a:solidFill>
            <a:prstDash val="solid"/>
            <a:round/>
            <a:headEnd type="none" w="med" len="med"/>
            <a:tailEnd type="none" w="med" len="med"/>
          </a:ln>
        </p:spPr>
      </p:cxnSp>
      <p:cxnSp>
        <p:nvCxnSpPr>
          <p:cNvPr id="81" name="Google Shape;81;p15"/>
          <p:cNvCxnSpPr>
            <a:endCxn id="71" idx="6"/>
          </p:cNvCxnSpPr>
          <p:nvPr/>
        </p:nvCxnSpPr>
        <p:spPr>
          <a:xfrm rot="10800000">
            <a:off x="5840750" y="2622750"/>
            <a:ext cx="131700" cy="81600"/>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82;p15"/>
          <p:cNvCxnSpPr>
            <a:stCxn id="69" idx="2"/>
          </p:cNvCxnSpPr>
          <p:nvPr/>
        </p:nvCxnSpPr>
        <p:spPr>
          <a:xfrm rot="10800000" flipH="1">
            <a:off x="5451500" y="2543850"/>
            <a:ext cx="300" cy="168000"/>
          </a:xfrm>
          <a:prstGeom prst="straightConnector1">
            <a:avLst/>
          </a:prstGeom>
          <a:noFill/>
          <a:ln w="28575" cap="flat" cmpd="sng">
            <a:solidFill>
              <a:schemeClr val="dk2"/>
            </a:solidFill>
            <a:prstDash val="solid"/>
            <a:round/>
            <a:headEnd type="none" w="med" len="med"/>
            <a:tailEnd type="none" w="med" len="med"/>
          </a:ln>
        </p:spPr>
      </p:cxnSp>
      <p:cxnSp>
        <p:nvCxnSpPr>
          <p:cNvPr id="83" name="Google Shape;83;p15"/>
          <p:cNvCxnSpPr>
            <a:stCxn id="73" idx="1"/>
          </p:cNvCxnSpPr>
          <p:nvPr/>
        </p:nvCxnSpPr>
        <p:spPr>
          <a:xfrm rot="10800000">
            <a:off x="5734741" y="2887197"/>
            <a:ext cx="135600" cy="107400"/>
          </a:xfrm>
          <a:prstGeom prst="straightConnector1">
            <a:avLst/>
          </a:prstGeom>
          <a:noFill/>
          <a:ln w="38100" cap="flat" cmpd="sng">
            <a:solidFill>
              <a:schemeClr val="dk2"/>
            </a:solidFill>
            <a:prstDash val="solid"/>
            <a:round/>
            <a:headEnd type="none" w="med" len="med"/>
            <a:tailEnd type="none" w="med" len="med"/>
          </a:ln>
        </p:spPr>
      </p:cxnSp>
      <p:cxnSp>
        <p:nvCxnSpPr>
          <p:cNvPr id="84" name="Google Shape;84;p15"/>
          <p:cNvCxnSpPr>
            <a:stCxn id="69" idx="5"/>
            <a:endCxn id="72" idx="0"/>
          </p:cNvCxnSpPr>
          <p:nvPr/>
        </p:nvCxnSpPr>
        <p:spPr>
          <a:xfrm>
            <a:off x="5585166" y="2769550"/>
            <a:ext cx="101100" cy="233100"/>
          </a:xfrm>
          <a:prstGeom prst="straightConnector1">
            <a:avLst/>
          </a:prstGeom>
          <a:noFill/>
          <a:ln w="9525" cap="flat" cmpd="sng">
            <a:solidFill>
              <a:schemeClr val="dk2"/>
            </a:solidFill>
            <a:prstDash val="solid"/>
            <a:round/>
            <a:headEnd type="none" w="med" len="med"/>
            <a:tailEnd type="none" w="med" len="med"/>
          </a:ln>
        </p:spPr>
      </p:cxnSp>
      <p:sp>
        <p:nvSpPr>
          <p:cNvPr id="85" name="Google Shape;85;p15"/>
          <p:cNvSpPr/>
          <p:nvPr/>
        </p:nvSpPr>
        <p:spPr>
          <a:xfrm>
            <a:off x="7139775" y="3487300"/>
            <a:ext cx="101100" cy="81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86" name="Google Shape;86;p15"/>
          <p:cNvSpPr/>
          <p:nvPr/>
        </p:nvSpPr>
        <p:spPr>
          <a:xfrm>
            <a:off x="7292175" y="35839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87" name="Google Shape;87;p15"/>
          <p:cNvSpPr/>
          <p:nvPr/>
        </p:nvSpPr>
        <p:spPr>
          <a:xfrm>
            <a:off x="7470700" y="3568900"/>
            <a:ext cx="156600" cy="16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88" name="Google Shape;88;p15"/>
          <p:cNvSpPr/>
          <p:nvPr/>
        </p:nvSpPr>
        <p:spPr>
          <a:xfrm>
            <a:off x="7394500" y="37990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89" name="Google Shape;89;p15"/>
          <p:cNvSpPr/>
          <p:nvPr/>
        </p:nvSpPr>
        <p:spPr>
          <a:xfrm>
            <a:off x="6886275" y="3532000"/>
            <a:ext cx="253500" cy="26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90" name="Google Shape;90;p15"/>
          <p:cNvSpPr/>
          <p:nvPr/>
        </p:nvSpPr>
        <p:spPr>
          <a:xfrm>
            <a:off x="7649225" y="3636050"/>
            <a:ext cx="210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91" name="Google Shape;91;p15"/>
          <p:cNvSpPr/>
          <p:nvPr/>
        </p:nvSpPr>
        <p:spPr>
          <a:xfrm flipH="1">
            <a:off x="7139775" y="37471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92" name="Google Shape;92;p15"/>
          <p:cNvCxnSpPr>
            <a:stCxn id="89" idx="4"/>
            <a:endCxn id="91" idx="1"/>
          </p:cNvCxnSpPr>
          <p:nvPr/>
        </p:nvCxnSpPr>
        <p:spPr>
          <a:xfrm rot="10800000" flipH="1">
            <a:off x="7013025" y="3771100"/>
            <a:ext cx="260400" cy="27900"/>
          </a:xfrm>
          <a:prstGeom prst="straightConnector1">
            <a:avLst/>
          </a:prstGeom>
          <a:noFill/>
          <a:ln w="28575" cap="flat" cmpd="sng">
            <a:solidFill>
              <a:schemeClr val="dk2"/>
            </a:solidFill>
            <a:prstDash val="solid"/>
            <a:round/>
            <a:headEnd type="none" w="med" len="med"/>
            <a:tailEnd type="none" w="med" len="med"/>
          </a:ln>
        </p:spPr>
      </p:cxnSp>
      <p:cxnSp>
        <p:nvCxnSpPr>
          <p:cNvPr id="93" name="Google Shape;93;p15"/>
          <p:cNvCxnSpPr>
            <a:stCxn id="90" idx="4"/>
          </p:cNvCxnSpPr>
          <p:nvPr/>
        </p:nvCxnSpPr>
        <p:spPr>
          <a:xfrm flipH="1">
            <a:off x="7425725" y="3799250"/>
            <a:ext cx="328800" cy="124200"/>
          </a:xfrm>
          <a:prstGeom prst="straightConnector1">
            <a:avLst/>
          </a:prstGeom>
          <a:noFill/>
          <a:ln w="38100" cap="flat" cmpd="sng">
            <a:solidFill>
              <a:schemeClr val="dk2"/>
            </a:solidFill>
            <a:prstDash val="solid"/>
            <a:round/>
            <a:headEnd type="none" w="med" len="med"/>
            <a:tailEnd type="none" w="med" len="med"/>
          </a:ln>
        </p:spPr>
      </p:cxnSp>
      <p:cxnSp>
        <p:nvCxnSpPr>
          <p:cNvPr id="94" name="Google Shape;94;p15"/>
          <p:cNvCxnSpPr>
            <a:stCxn id="91" idx="3"/>
            <a:endCxn id="85" idx="6"/>
          </p:cNvCxnSpPr>
          <p:nvPr/>
        </p:nvCxnSpPr>
        <p:spPr>
          <a:xfrm rot="10800000">
            <a:off x="7240741" y="3528200"/>
            <a:ext cx="32700" cy="358200"/>
          </a:xfrm>
          <a:prstGeom prst="straightConnector1">
            <a:avLst/>
          </a:prstGeom>
          <a:noFill/>
          <a:ln w="38100" cap="flat" cmpd="sng">
            <a:solidFill>
              <a:schemeClr val="dk2"/>
            </a:solidFill>
            <a:prstDash val="solid"/>
            <a:round/>
            <a:headEnd type="none" w="med" len="med"/>
            <a:tailEnd type="none" w="med" len="med"/>
          </a:ln>
        </p:spPr>
      </p:cxnSp>
      <p:cxnSp>
        <p:nvCxnSpPr>
          <p:cNvPr id="95" name="Google Shape;95;p15"/>
          <p:cNvCxnSpPr>
            <a:stCxn id="88" idx="7"/>
            <a:endCxn id="87" idx="2"/>
          </p:cNvCxnSpPr>
          <p:nvPr/>
        </p:nvCxnSpPr>
        <p:spPr>
          <a:xfrm rot="10800000">
            <a:off x="7470566" y="3652800"/>
            <a:ext cx="57600" cy="1701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15"/>
          <p:cNvCxnSpPr>
            <a:stCxn id="89" idx="6"/>
            <a:endCxn id="90" idx="4"/>
          </p:cNvCxnSpPr>
          <p:nvPr/>
        </p:nvCxnSpPr>
        <p:spPr>
          <a:xfrm>
            <a:off x="7139775" y="3665500"/>
            <a:ext cx="614700" cy="133800"/>
          </a:xfrm>
          <a:prstGeom prst="straightConnector1">
            <a:avLst/>
          </a:prstGeom>
          <a:noFill/>
          <a:ln w="38100" cap="flat" cmpd="sng">
            <a:solidFill>
              <a:schemeClr val="dk2"/>
            </a:solidFill>
            <a:prstDash val="solid"/>
            <a:round/>
            <a:headEnd type="none" w="med" len="med"/>
            <a:tailEnd type="none" w="med" len="med"/>
          </a:ln>
        </p:spPr>
      </p:cxnSp>
      <p:cxnSp>
        <p:nvCxnSpPr>
          <p:cNvPr id="97" name="Google Shape;97;p15"/>
          <p:cNvCxnSpPr>
            <a:stCxn id="91" idx="4"/>
            <a:endCxn id="87" idx="4"/>
          </p:cNvCxnSpPr>
          <p:nvPr/>
        </p:nvCxnSpPr>
        <p:spPr>
          <a:xfrm rot="10800000" flipH="1">
            <a:off x="7218075" y="3736900"/>
            <a:ext cx="330900" cy="173400"/>
          </a:xfrm>
          <a:prstGeom prst="straightConnector1">
            <a:avLst/>
          </a:prstGeom>
          <a:noFill/>
          <a:ln w="28575" cap="flat" cmpd="sng">
            <a:solidFill>
              <a:schemeClr val="dk2"/>
            </a:solidFill>
            <a:prstDash val="solid"/>
            <a:round/>
            <a:headEnd type="none" w="med" len="med"/>
            <a:tailEnd type="none" w="med" len="med"/>
          </a:ln>
        </p:spPr>
      </p:cxnSp>
      <p:sp>
        <p:nvSpPr>
          <p:cNvPr id="98" name="Google Shape;98;p15"/>
          <p:cNvSpPr/>
          <p:nvPr/>
        </p:nvSpPr>
        <p:spPr>
          <a:xfrm>
            <a:off x="8538900" y="30857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99" name="Google Shape;99;p15"/>
          <p:cNvSpPr/>
          <p:nvPr/>
        </p:nvSpPr>
        <p:spPr>
          <a:xfrm>
            <a:off x="8691300" y="32381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0" name="Google Shape;100;p15"/>
          <p:cNvSpPr/>
          <p:nvPr/>
        </p:nvSpPr>
        <p:spPr>
          <a:xfrm>
            <a:off x="8342325" y="3022050"/>
            <a:ext cx="1356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1" name="Google Shape;101;p15"/>
          <p:cNvSpPr/>
          <p:nvPr/>
        </p:nvSpPr>
        <p:spPr>
          <a:xfrm>
            <a:off x="8473925" y="3408500"/>
            <a:ext cx="1011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2" name="Google Shape;102;p15"/>
          <p:cNvSpPr/>
          <p:nvPr/>
        </p:nvSpPr>
        <p:spPr>
          <a:xfrm>
            <a:off x="8241225" y="32381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3" name="Google Shape;103;p15"/>
          <p:cNvSpPr/>
          <p:nvPr/>
        </p:nvSpPr>
        <p:spPr>
          <a:xfrm>
            <a:off x="8406675" y="323295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4" name="Google Shape;104;p15"/>
          <p:cNvSpPr/>
          <p:nvPr/>
        </p:nvSpPr>
        <p:spPr>
          <a:xfrm>
            <a:off x="8590200" y="33621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5" name="Google Shape;105;p15"/>
          <p:cNvSpPr/>
          <p:nvPr/>
        </p:nvSpPr>
        <p:spPr>
          <a:xfrm>
            <a:off x="8548988" y="32471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6" name="Google Shape;106;p15"/>
          <p:cNvSpPr/>
          <p:nvPr/>
        </p:nvSpPr>
        <p:spPr>
          <a:xfrm>
            <a:off x="8357575" y="336210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7" name="Google Shape;107;p15"/>
          <p:cNvSpPr/>
          <p:nvPr/>
        </p:nvSpPr>
        <p:spPr>
          <a:xfrm>
            <a:off x="8422238" y="314625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8" name="Google Shape;108;p15"/>
          <p:cNvSpPr/>
          <p:nvPr/>
        </p:nvSpPr>
        <p:spPr>
          <a:xfrm>
            <a:off x="8305575" y="3146250"/>
            <a:ext cx="101100" cy="13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109" name="Google Shape;109;p15"/>
          <p:cNvCxnSpPr>
            <a:stCxn id="108" idx="3"/>
            <a:endCxn id="106" idx="2"/>
          </p:cNvCxnSpPr>
          <p:nvPr/>
        </p:nvCxnSpPr>
        <p:spPr>
          <a:xfrm>
            <a:off x="8320381" y="3260455"/>
            <a:ext cx="37200" cy="168600"/>
          </a:xfrm>
          <a:prstGeom prst="straightConnector1">
            <a:avLst/>
          </a:prstGeom>
          <a:noFill/>
          <a:ln w="28575" cap="flat" cmpd="sng">
            <a:solidFill>
              <a:schemeClr val="dk2"/>
            </a:solidFill>
            <a:prstDash val="solid"/>
            <a:round/>
            <a:headEnd type="none" w="med" len="med"/>
            <a:tailEnd type="none" w="med" len="med"/>
          </a:ln>
        </p:spPr>
      </p:cxnSp>
      <p:cxnSp>
        <p:nvCxnSpPr>
          <p:cNvPr id="110" name="Google Shape;110;p15"/>
          <p:cNvCxnSpPr>
            <a:endCxn id="105" idx="4"/>
          </p:cNvCxnSpPr>
          <p:nvPr/>
        </p:nvCxnSpPr>
        <p:spPr>
          <a:xfrm rot="10800000" flipH="1">
            <a:off x="8397038" y="3380900"/>
            <a:ext cx="202500" cy="5400"/>
          </a:xfrm>
          <a:prstGeom prst="straightConnector1">
            <a:avLst/>
          </a:prstGeom>
          <a:noFill/>
          <a:ln w="28575" cap="flat" cmpd="sng">
            <a:solidFill>
              <a:schemeClr val="dk2"/>
            </a:solidFill>
            <a:prstDash val="solid"/>
            <a:round/>
            <a:headEnd type="none" w="med" len="med"/>
            <a:tailEnd type="none" w="med" len="med"/>
          </a:ln>
        </p:spPr>
      </p:cxnSp>
      <p:cxnSp>
        <p:nvCxnSpPr>
          <p:cNvPr id="111" name="Google Shape;111;p15"/>
          <p:cNvCxnSpPr>
            <a:stCxn id="108" idx="6"/>
            <a:endCxn id="99" idx="0"/>
          </p:cNvCxnSpPr>
          <p:nvPr/>
        </p:nvCxnSpPr>
        <p:spPr>
          <a:xfrm>
            <a:off x="8406675" y="3213150"/>
            <a:ext cx="335100" cy="24900"/>
          </a:xfrm>
          <a:prstGeom prst="straightConnector1">
            <a:avLst/>
          </a:prstGeom>
          <a:noFill/>
          <a:ln w="28575" cap="flat" cmpd="sng">
            <a:solidFill>
              <a:schemeClr val="dk2"/>
            </a:solidFill>
            <a:prstDash val="solid"/>
            <a:round/>
            <a:headEnd type="none" w="med" len="med"/>
            <a:tailEnd type="none" w="med" len="med"/>
          </a:ln>
        </p:spPr>
      </p:cxnSp>
      <p:cxnSp>
        <p:nvCxnSpPr>
          <p:cNvPr id="112" name="Google Shape;112;p15"/>
          <p:cNvCxnSpPr>
            <a:stCxn id="100" idx="0"/>
            <a:endCxn id="108" idx="5"/>
          </p:cNvCxnSpPr>
          <p:nvPr/>
        </p:nvCxnSpPr>
        <p:spPr>
          <a:xfrm flipH="1">
            <a:off x="8391825" y="3022050"/>
            <a:ext cx="18300" cy="238500"/>
          </a:xfrm>
          <a:prstGeom prst="straightConnector1">
            <a:avLst/>
          </a:prstGeom>
          <a:noFill/>
          <a:ln w="28575" cap="flat" cmpd="sng">
            <a:solidFill>
              <a:schemeClr val="dk2"/>
            </a:solidFill>
            <a:prstDash val="solid"/>
            <a:round/>
            <a:headEnd type="none" w="med" len="med"/>
            <a:tailEnd type="none" w="med" len="med"/>
          </a:ln>
        </p:spPr>
      </p:cxnSp>
      <p:cxnSp>
        <p:nvCxnSpPr>
          <p:cNvPr id="113" name="Google Shape;113;p15"/>
          <p:cNvCxnSpPr>
            <a:stCxn id="101" idx="4"/>
          </p:cNvCxnSpPr>
          <p:nvPr/>
        </p:nvCxnSpPr>
        <p:spPr>
          <a:xfrm rot="10800000" flipH="1">
            <a:off x="8524475" y="3309800"/>
            <a:ext cx="159900" cy="222900"/>
          </a:xfrm>
          <a:prstGeom prst="straightConnector1">
            <a:avLst/>
          </a:prstGeom>
          <a:noFill/>
          <a:ln w="28575" cap="flat" cmpd="sng">
            <a:solidFill>
              <a:schemeClr val="dk2"/>
            </a:solidFill>
            <a:prstDash val="solid"/>
            <a:round/>
            <a:headEnd type="none" w="med" len="med"/>
            <a:tailEnd type="none" w="med" len="med"/>
          </a:ln>
        </p:spPr>
      </p:cxnSp>
      <p:cxnSp>
        <p:nvCxnSpPr>
          <p:cNvPr id="114" name="Google Shape;114;p15"/>
          <p:cNvCxnSpPr>
            <a:stCxn id="98" idx="0"/>
            <a:endCxn id="102" idx="2"/>
          </p:cNvCxnSpPr>
          <p:nvPr/>
        </p:nvCxnSpPr>
        <p:spPr>
          <a:xfrm flipH="1">
            <a:off x="8241150" y="3085700"/>
            <a:ext cx="348300" cy="219300"/>
          </a:xfrm>
          <a:prstGeom prst="straightConnector1">
            <a:avLst/>
          </a:prstGeom>
          <a:noFill/>
          <a:ln w="28575" cap="flat" cmpd="sng">
            <a:solidFill>
              <a:schemeClr val="dk2"/>
            </a:solidFill>
            <a:prstDash val="solid"/>
            <a:round/>
            <a:headEnd type="none" w="med" len="med"/>
            <a:tailEnd type="none" w="med" len="med"/>
          </a:ln>
        </p:spPr>
      </p:cxnSp>
      <p:cxnSp>
        <p:nvCxnSpPr>
          <p:cNvPr id="115" name="Google Shape;115;p15"/>
          <p:cNvCxnSpPr>
            <a:stCxn id="99" idx="5"/>
            <a:endCxn id="104" idx="4"/>
          </p:cNvCxnSpPr>
          <p:nvPr/>
        </p:nvCxnSpPr>
        <p:spPr>
          <a:xfrm flipH="1">
            <a:off x="8640794" y="3352305"/>
            <a:ext cx="136800" cy="143700"/>
          </a:xfrm>
          <a:prstGeom prst="straightConnector1">
            <a:avLst/>
          </a:prstGeom>
          <a:noFill/>
          <a:ln w="28575" cap="flat" cmpd="sng">
            <a:solidFill>
              <a:schemeClr val="dk2"/>
            </a:solidFill>
            <a:prstDash val="solid"/>
            <a:round/>
            <a:headEnd type="none" w="med" len="med"/>
            <a:tailEnd type="none" w="med" len="med"/>
          </a:ln>
        </p:spPr>
      </p:cxnSp>
      <p:sp>
        <p:nvSpPr>
          <p:cNvPr id="116" name="Google Shape;116;p15"/>
          <p:cNvSpPr/>
          <p:nvPr/>
        </p:nvSpPr>
        <p:spPr>
          <a:xfrm>
            <a:off x="7511825" y="24886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17" name="Google Shape;117;p15"/>
          <p:cNvSpPr/>
          <p:nvPr/>
        </p:nvSpPr>
        <p:spPr>
          <a:xfrm>
            <a:off x="7676225" y="27043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18" name="Google Shape;118;p15"/>
          <p:cNvSpPr/>
          <p:nvPr/>
        </p:nvSpPr>
        <p:spPr>
          <a:xfrm>
            <a:off x="7421075" y="270435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19" name="Google Shape;119;p15"/>
          <p:cNvSpPr/>
          <p:nvPr/>
        </p:nvSpPr>
        <p:spPr>
          <a:xfrm>
            <a:off x="7881700" y="28593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20" name="Google Shape;120;p15"/>
          <p:cNvSpPr/>
          <p:nvPr/>
        </p:nvSpPr>
        <p:spPr>
          <a:xfrm>
            <a:off x="7596975" y="28593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21" name="Google Shape;121;p15"/>
          <p:cNvSpPr/>
          <p:nvPr/>
        </p:nvSpPr>
        <p:spPr>
          <a:xfrm>
            <a:off x="7754525" y="2448900"/>
            <a:ext cx="156600" cy="16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122" name="Google Shape;122;p15"/>
          <p:cNvCxnSpPr>
            <a:stCxn id="120" idx="4"/>
            <a:endCxn id="118" idx="4"/>
          </p:cNvCxnSpPr>
          <p:nvPr/>
        </p:nvCxnSpPr>
        <p:spPr>
          <a:xfrm rot="10800000">
            <a:off x="7499475" y="2867700"/>
            <a:ext cx="175800" cy="154800"/>
          </a:xfrm>
          <a:prstGeom prst="straightConnector1">
            <a:avLst/>
          </a:prstGeom>
          <a:noFill/>
          <a:ln w="28575" cap="flat" cmpd="sng">
            <a:solidFill>
              <a:schemeClr val="dk2"/>
            </a:solidFill>
            <a:prstDash val="solid"/>
            <a:round/>
            <a:headEnd type="none" w="med" len="med"/>
            <a:tailEnd type="none" w="med" len="med"/>
          </a:ln>
        </p:spPr>
      </p:cxnSp>
      <p:cxnSp>
        <p:nvCxnSpPr>
          <p:cNvPr id="123" name="Google Shape;123;p15"/>
          <p:cNvCxnSpPr>
            <a:stCxn id="116" idx="7"/>
            <a:endCxn id="117" idx="7"/>
          </p:cNvCxnSpPr>
          <p:nvPr/>
        </p:nvCxnSpPr>
        <p:spPr>
          <a:xfrm>
            <a:off x="7645491" y="2512550"/>
            <a:ext cx="164400" cy="215700"/>
          </a:xfrm>
          <a:prstGeom prst="straightConnector1">
            <a:avLst/>
          </a:prstGeom>
          <a:noFill/>
          <a:ln w="28575" cap="flat" cmpd="sng">
            <a:solidFill>
              <a:schemeClr val="dk2"/>
            </a:solidFill>
            <a:prstDash val="solid"/>
            <a:round/>
            <a:headEnd type="none" w="med" len="med"/>
            <a:tailEnd type="none" w="med" len="med"/>
          </a:ln>
        </p:spPr>
      </p:cxnSp>
      <p:cxnSp>
        <p:nvCxnSpPr>
          <p:cNvPr id="124" name="Google Shape;124;p15"/>
          <p:cNvCxnSpPr>
            <a:stCxn id="119" idx="3"/>
            <a:endCxn id="121" idx="4"/>
          </p:cNvCxnSpPr>
          <p:nvPr/>
        </p:nvCxnSpPr>
        <p:spPr>
          <a:xfrm rot="10800000">
            <a:off x="7832934" y="2612200"/>
            <a:ext cx="71700" cy="386400"/>
          </a:xfrm>
          <a:prstGeom prst="straightConnector1">
            <a:avLst/>
          </a:prstGeom>
          <a:noFill/>
          <a:ln w="28575" cap="flat" cmpd="sng">
            <a:solidFill>
              <a:schemeClr val="dk2"/>
            </a:solidFill>
            <a:prstDash val="solid"/>
            <a:round/>
            <a:headEnd type="none" w="med" len="med"/>
            <a:tailEnd type="none" w="med" len="med"/>
          </a:ln>
        </p:spPr>
      </p:cxnSp>
      <p:cxnSp>
        <p:nvCxnSpPr>
          <p:cNvPr id="125" name="Google Shape;125;p15"/>
          <p:cNvCxnSpPr>
            <a:stCxn id="118" idx="0"/>
            <a:endCxn id="117" idx="0"/>
          </p:cNvCxnSpPr>
          <p:nvPr/>
        </p:nvCxnSpPr>
        <p:spPr>
          <a:xfrm>
            <a:off x="7499375" y="2704350"/>
            <a:ext cx="255300" cy="0"/>
          </a:xfrm>
          <a:prstGeom prst="straightConnector1">
            <a:avLst/>
          </a:prstGeom>
          <a:noFill/>
          <a:ln w="28575" cap="flat" cmpd="sng">
            <a:solidFill>
              <a:schemeClr val="dk2"/>
            </a:solidFill>
            <a:prstDash val="solid"/>
            <a:round/>
            <a:headEnd type="none" w="med" len="med"/>
            <a:tailEnd type="none" w="med" len="med"/>
          </a:ln>
        </p:spPr>
      </p:cxnSp>
      <p:cxnSp>
        <p:nvCxnSpPr>
          <p:cNvPr id="126" name="Google Shape;126;p15"/>
          <p:cNvCxnSpPr>
            <a:stCxn id="119" idx="7"/>
            <a:endCxn id="117" idx="6"/>
          </p:cNvCxnSpPr>
          <p:nvPr/>
        </p:nvCxnSpPr>
        <p:spPr>
          <a:xfrm rot="10800000">
            <a:off x="7832966" y="2786000"/>
            <a:ext cx="182400" cy="97200"/>
          </a:xfrm>
          <a:prstGeom prst="straightConnector1">
            <a:avLst/>
          </a:prstGeom>
          <a:noFill/>
          <a:ln w="28575" cap="flat" cmpd="sng">
            <a:solidFill>
              <a:schemeClr val="dk2"/>
            </a:solidFill>
            <a:prstDash val="solid"/>
            <a:round/>
            <a:headEnd type="none" w="med" len="med"/>
            <a:tailEnd type="none" w="med" len="med"/>
          </a:ln>
        </p:spPr>
      </p:cxnSp>
      <p:cxnSp>
        <p:nvCxnSpPr>
          <p:cNvPr id="127" name="Google Shape;127;p15"/>
          <p:cNvCxnSpPr>
            <a:stCxn id="119" idx="4"/>
            <a:endCxn id="120" idx="5"/>
          </p:cNvCxnSpPr>
          <p:nvPr/>
        </p:nvCxnSpPr>
        <p:spPr>
          <a:xfrm rot="10800000">
            <a:off x="7730500" y="2998500"/>
            <a:ext cx="229500" cy="24000"/>
          </a:xfrm>
          <a:prstGeom prst="straightConnector1">
            <a:avLst/>
          </a:prstGeom>
          <a:noFill/>
          <a:ln w="28575" cap="flat" cmpd="sng">
            <a:solidFill>
              <a:schemeClr val="dk2"/>
            </a:solidFill>
            <a:prstDash val="solid"/>
            <a:round/>
            <a:headEnd type="none" w="med" len="med"/>
            <a:tailEnd type="none" w="med" len="med"/>
          </a:ln>
        </p:spPr>
      </p:cxnSp>
      <p:cxnSp>
        <p:nvCxnSpPr>
          <p:cNvPr id="128" name="Google Shape;128;p15"/>
          <p:cNvCxnSpPr>
            <a:stCxn id="116" idx="4"/>
            <a:endCxn id="117" idx="6"/>
          </p:cNvCxnSpPr>
          <p:nvPr/>
        </p:nvCxnSpPr>
        <p:spPr>
          <a:xfrm>
            <a:off x="7590125" y="2651850"/>
            <a:ext cx="242700" cy="134100"/>
          </a:xfrm>
          <a:prstGeom prst="straightConnector1">
            <a:avLst/>
          </a:prstGeom>
          <a:noFill/>
          <a:ln w="28575" cap="flat" cmpd="sng">
            <a:solidFill>
              <a:schemeClr val="dk2"/>
            </a:solidFill>
            <a:prstDash val="solid"/>
            <a:round/>
            <a:headEnd type="none" w="med" len="med"/>
            <a:tailEnd type="none" w="med" len="med"/>
          </a:ln>
        </p:spPr>
      </p:cxnSp>
      <p:cxnSp>
        <p:nvCxnSpPr>
          <p:cNvPr id="129" name="Google Shape;129;p15"/>
          <p:cNvCxnSpPr>
            <a:stCxn id="73" idx="5"/>
            <a:endCxn id="71" idx="5"/>
          </p:cNvCxnSpPr>
          <p:nvPr/>
        </p:nvCxnSpPr>
        <p:spPr>
          <a:xfrm rot="10800000">
            <a:off x="5817759" y="2680303"/>
            <a:ext cx="330900" cy="569700"/>
          </a:xfrm>
          <a:prstGeom prst="straightConnector1">
            <a:avLst/>
          </a:prstGeom>
          <a:noFill/>
          <a:ln w="38100" cap="flat" cmpd="sng">
            <a:solidFill>
              <a:schemeClr val="dk2"/>
            </a:solidFill>
            <a:prstDash val="solid"/>
            <a:round/>
            <a:headEnd type="none" w="med" len="med"/>
            <a:tailEnd type="none" w="med" len="med"/>
          </a:ln>
        </p:spPr>
      </p:cxnSp>
      <p:cxnSp>
        <p:nvCxnSpPr>
          <p:cNvPr id="130" name="Google Shape;130;p15"/>
          <p:cNvCxnSpPr>
            <a:stCxn id="76" idx="7"/>
            <a:endCxn id="72" idx="5"/>
          </p:cNvCxnSpPr>
          <p:nvPr/>
        </p:nvCxnSpPr>
        <p:spPr>
          <a:xfrm>
            <a:off x="5504616" y="2472800"/>
            <a:ext cx="237300" cy="669000"/>
          </a:xfrm>
          <a:prstGeom prst="straightConnector1">
            <a:avLst/>
          </a:prstGeom>
          <a:noFill/>
          <a:ln w="38100" cap="flat" cmpd="sng">
            <a:solidFill>
              <a:schemeClr val="dk2"/>
            </a:solidFill>
            <a:prstDash val="solid"/>
            <a:round/>
            <a:headEnd type="none" w="med" len="med"/>
            <a:tailEnd type="none" w="med" len="med"/>
          </a:ln>
        </p:spPr>
      </p:cxnSp>
      <p:cxnSp>
        <p:nvCxnSpPr>
          <p:cNvPr id="131" name="Google Shape;131;p15"/>
          <p:cNvCxnSpPr>
            <a:stCxn id="77" idx="0"/>
            <a:endCxn id="72" idx="4"/>
          </p:cNvCxnSpPr>
          <p:nvPr/>
        </p:nvCxnSpPr>
        <p:spPr>
          <a:xfrm rot="10800000" flipH="1">
            <a:off x="5640725" y="3165750"/>
            <a:ext cx="45600" cy="52500"/>
          </a:xfrm>
          <a:prstGeom prst="straightConnector1">
            <a:avLst/>
          </a:prstGeom>
          <a:noFill/>
          <a:ln w="38100" cap="flat" cmpd="sng">
            <a:solidFill>
              <a:schemeClr val="dk2"/>
            </a:solidFill>
            <a:prstDash val="solid"/>
            <a:round/>
            <a:headEnd type="none" w="med" len="med"/>
            <a:tailEnd type="none" w="med" len="med"/>
          </a:ln>
        </p:spPr>
      </p:cxnSp>
      <p:sp>
        <p:nvSpPr>
          <p:cNvPr id="132" name="Google Shape;132;p15"/>
          <p:cNvSpPr/>
          <p:nvPr/>
        </p:nvSpPr>
        <p:spPr>
          <a:xfrm>
            <a:off x="5796850" y="1719000"/>
            <a:ext cx="2920500" cy="482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t>ローカルなラッパーネットワーク</a:t>
            </a:r>
            <a:r>
              <a:rPr lang="ja" altLang="en-US" sz="1300"/>
              <a:t>の発生</a:t>
            </a:r>
            <a:endParaRPr sz="1300"/>
          </a:p>
        </p:txBody>
      </p:sp>
      <p:sp>
        <p:nvSpPr>
          <p:cNvPr id="133" name="Google Shape;133;p15"/>
          <p:cNvSpPr/>
          <p:nvPr/>
        </p:nvSpPr>
        <p:spPr>
          <a:xfrm rot="1929518">
            <a:off x="3697442" y="2369613"/>
            <a:ext cx="1640724" cy="832684"/>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34" name="Google Shape;134;p15"/>
          <p:cNvSpPr/>
          <p:nvPr/>
        </p:nvSpPr>
        <p:spPr>
          <a:xfrm>
            <a:off x="676975" y="3962200"/>
            <a:ext cx="3827100" cy="19929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sz="1500"/>
              <a:t>90’s</a:t>
            </a:r>
            <a:r>
              <a:rPr lang="ja" altLang="en-US" sz="1500"/>
              <a:t>の</a:t>
            </a:r>
            <a:r>
              <a:rPr lang="ja" altLang="en-US" sz="1500" b="1"/>
              <a:t>ラップの商業化</a:t>
            </a:r>
            <a:r>
              <a:rPr lang="ja" altLang="en-US" sz="1500"/>
              <a:t>・マーケティング</a:t>
            </a:r>
            <a:endParaRPr sz="1500"/>
          </a:p>
          <a:p>
            <a:pPr algn="ctr"/>
            <a:endParaRPr sz="1500"/>
          </a:p>
          <a:p>
            <a:pPr algn="ctr"/>
            <a:r>
              <a:rPr lang="ja" altLang="en-US" sz="1500"/>
              <a:t>特に西海岸</a:t>
            </a:r>
            <a:r>
              <a:rPr lang="en-US" altLang="ja" sz="1500"/>
              <a:t>vs</a:t>
            </a:r>
            <a:r>
              <a:rPr lang="ja" altLang="en-US" sz="1500"/>
              <a:t>東海岸レーベルの対立</a:t>
            </a:r>
            <a:endParaRPr sz="1500"/>
          </a:p>
          <a:p>
            <a:pPr algn="ctr"/>
            <a:endParaRPr/>
          </a:p>
        </p:txBody>
      </p:sp>
      <p:sp>
        <p:nvSpPr>
          <p:cNvPr id="135" name="Google Shape;135;p15"/>
          <p:cNvSpPr/>
          <p:nvPr/>
        </p:nvSpPr>
        <p:spPr>
          <a:xfrm rot="-5399198">
            <a:off x="1665879" y="3372301"/>
            <a:ext cx="1286400" cy="4710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36" name="Google Shape;136;p15"/>
          <p:cNvSpPr/>
          <p:nvPr/>
        </p:nvSpPr>
        <p:spPr>
          <a:xfrm>
            <a:off x="5670400" y="4088500"/>
            <a:ext cx="3173400" cy="1531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b="1"/>
              <a:t>地元重視</a:t>
            </a:r>
            <a:r>
              <a:rPr lang="ja" altLang="en-US"/>
              <a:t>の偏り</a:t>
            </a:r>
            <a:endParaRPr/>
          </a:p>
          <a:p>
            <a:pPr algn="ctr"/>
            <a:r>
              <a:rPr lang="ja" altLang="en-US"/>
              <a:t>他地域コミュニティとの疎な関係</a:t>
            </a:r>
            <a:endParaRPr/>
          </a:p>
          <a:p>
            <a:pPr algn="ctr"/>
            <a:r>
              <a:rPr lang="ja" altLang="en-US"/>
              <a:t>ハブ同士が繋がりたくない</a:t>
            </a:r>
            <a:endParaRPr/>
          </a:p>
          <a:p>
            <a:pPr algn="ctr"/>
            <a:r>
              <a:rPr lang="en-US" altLang="ja"/>
              <a:t>(Smith, 2005)</a:t>
            </a:r>
            <a:endParaRPr/>
          </a:p>
          <a:p>
            <a:pPr algn="ctr"/>
            <a:endParaRPr/>
          </a:p>
        </p:txBody>
      </p:sp>
      <p:sp>
        <p:nvSpPr>
          <p:cNvPr id="137" name="Google Shape;137;p15"/>
          <p:cNvSpPr/>
          <p:nvPr/>
        </p:nvSpPr>
        <p:spPr>
          <a:xfrm>
            <a:off x="1077475" y="1181425"/>
            <a:ext cx="2372400" cy="33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従来のラップの地域性</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442700" y="902725"/>
            <a:ext cx="3244800" cy="528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t>インターネット由来の新たなラップ文化</a:t>
            </a:r>
            <a:endParaRPr/>
          </a:p>
        </p:txBody>
      </p:sp>
      <p:sp>
        <p:nvSpPr>
          <p:cNvPr id="143" name="Google Shape;143;p16"/>
          <p:cNvSpPr/>
          <p:nvPr/>
        </p:nvSpPr>
        <p:spPr>
          <a:xfrm>
            <a:off x="404850" y="1792725"/>
            <a:ext cx="3059100" cy="196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sz="1800"/>
              <a:t>SoundCloud</a:t>
            </a:r>
            <a:r>
              <a:rPr lang="ja" altLang="en-US" sz="1800"/>
              <a:t>への楽曲投稿</a:t>
            </a:r>
            <a:endParaRPr sz="1800"/>
          </a:p>
          <a:p>
            <a:pPr algn="ctr"/>
            <a:r>
              <a:rPr lang="ja" altLang="en-US" sz="1800"/>
              <a:t>オンライン上での</a:t>
            </a:r>
            <a:endParaRPr sz="1800"/>
          </a:p>
          <a:p>
            <a:pPr algn="ctr"/>
            <a:r>
              <a:rPr lang="ja" altLang="en-US" sz="1800"/>
              <a:t>楽曲プロデュース文化</a:t>
            </a:r>
            <a:endParaRPr sz="1800"/>
          </a:p>
          <a:p>
            <a:pPr algn="ctr"/>
            <a:r>
              <a:rPr lang="ja" altLang="en-US" sz="1800" b="1"/>
              <a:t>地域を超えたコラボ</a:t>
            </a:r>
            <a:endParaRPr sz="1800" b="1"/>
          </a:p>
        </p:txBody>
      </p:sp>
      <p:sp>
        <p:nvSpPr>
          <p:cNvPr id="144" name="Google Shape;144;p16"/>
          <p:cNvSpPr/>
          <p:nvPr/>
        </p:nvSpPr>
        <p:spPr>
          <a:xfrm>
            <a:off x="404850" y="4169100"/>
            <a:ext cx="4454700" cy="183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800" b="1"/>
              <a:t>“</a:t>
            </a:r>
            <a:r>
              <a:rPr lang="en-US" altLang="ja" sz="1800" b="1"/>
              <a:t>Lucid Dreams” 10</a:t>
            </a:r>
            <a:r>
              <a:rPr lang="ja" altLang="en-US" sz="1800" b="1"/>
              <a:t>億回再生</a:t>
            </a:r>
            <a:endParaRPr sz="1800" b="1"/>
          </a:p>
          <a:p>
            <a:pPr algn="ctr"/>
            <a:r>
              <a:rPr lang="ja" altLang="en-US" sz="1800"/>
              <a:t>ラッパーとプロデューサーは</a:t>
            </a:r>
            <a:endParaRPr sz="1800"/>
          </a:p>
          <a:p>
            <a:pPr algn="ctr"/>
            <a:r>
              <a:rPr lang="ja" altLang="en-US" sz="1800" b="1"/>
              <a:t>オンライン上の関係</a:t>
            </a:r>
            <a:endParaRPr sz="1800" b="1"/>
          </a:p>
          <a:p>
            <a:pPr algn="ctr"/>
            <a:endParaRPr sz="1800"/>
          </a:p>
          <a:p>
            <a:pPr algn="ctr"/>
            <a:r>
              <a:rPr lang="ja" altLang="en-US" sz="1800"/>
              <a:t>お互い遠い拠点</a:t>
            </a:r>
            <a:r>
              <a:rPr lang="en-US" altLang="ja" sz="1800"/>
              <a:t>(Chicago-Virginia)</a:t>
            </a:r>
            <a:endParaRPr sz="1800"/>
          </a:p>
          <a:p>
            <a:endParaRPr sz="1200"/>
          </a:p>
        </p:txBody>
      </p:sp>
      <p:sp>
        <p:nvSpPr>
          <p:cNvPr id="145" name="Google Shape;145;p16"/>
          <p:cNvSpPr/>
          <p:nvPr/>
        </p:nvSpPr>
        <p:spPr>
          <a:xfrm>
            <a:off x="625800" y="1431025"/>
            <a:ext cx="1934100" cy="39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200" b="1"/>
              <a:t>音楽共有サイトの登場</a:t>
            </a:r>
            <a:endParaRPr sz="1200" b="1"/>
          </a:p>
        </p:txBody>
      </p:sp>
      <p:pic>
        <p:nvPicPr>
          <p:cNvPr id="146" name="Google Shape;146;p16"/>
          <p:cNvPicPr preferRelativeResize="0"/>
          <p:nvPr/>
        </p:nvPicPr>
        <p:blipFill rotWithShape="1">
          <a:blip r:embed="rId3">
            <a:alphaModFix/>
          </a:blip>
          <a:srcRect t="5496" b="23212"/>
          <a:stretch/>
        </p:blipFill>
        <p:spPr>
          <a:xfrm>
            <a:off x="5844475" y="3749451"/>
            <a:ext cx="3807650" cy="1646399"/>
          </a:xfrm>
          <a:prstGeom prst="rect">
            <a:avLst/>
          </a:prstGeom>
          <a:noFill/>
          <a:ln>
            <a:noFill/>
          </a:ln>
        </p:spPr>
      </p:pic>
      <p:sp>
        <p:nvSpPr>
          <p:cNvPr id="147" name="Google Shape;147;p16"/>
          <p:cNvSpPr/>
          <p:nvPr/>
        </p:nvSpPr>
        <p:spPr>
          <a:xfrm>
            <a:off x="6105412" y="4108503"/>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48" name="Google Shape;148;p16"/>
          <p:cNvSpPr/>
          <p:nvPr/>
        </p:nvSpPr>
        <p:spPr>
          <a:xfrm>
            <a:off x="6039533" y="4269969"/>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49" name="Google Shape;149;p16"/>
          <p:cNvSpPr/>
          <p:nvPr/>
        </p:nvSpPr>
        <p:spPr>
          <a:xfrm>
            <a:off x="6272954" y="4229575"/>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0" name="Google Shape;150;p16"/>
          <p:cNvSpPr/>
          <p:nvPr/>
        </p:nvSpPr>
        <p:spPr>
          <a:xfrm>
            <a:off x="6421400" y="4488924"/>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1" name="Google Shape;151;p16"/>
          <p:cNvSpPr/>
          <p:nvPr/>
        </p:nvSpPr>
        <p:spPr>
          <a:xfrm>
            <a:off x="6340825" y="4391042"/>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2" name="Google Shape;152;p16"/>
          <p:cNvSpPr/>
          <p:nvPr/>
        </p:nvSpPr>
        <p:spPr>
          <a:xfrm>
            <a:off x="6272954" y="4108503"/>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3" name="Google Shape;153;p16"/>
          <p:cNvSpPr/>
          <p:nvPr/>
        </p:nvSpPr>
        <p:spPr>
          <a:xfrm>
            <a:off x="6175144" y="4350647"/>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4" name="Google Shape;154;p16"/>
          <p:cNvSpPr/>
          <p:nvPr/>
        </p:nvSpPr>
        <p:spPr>
          <a:xfrm>
            <a:off x="6039533" y="3947036"/>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5" name="Google Shape;155;p16"/>
          <p:cNvSpPr/>
          <p:nvPr/>
        </p:nvSpPr>
        <p:spPr>
          <a:xfrm>
            <a:off x="6137344" y="4229575"/>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6" name="Google Shape;156;p16"/>
          <p:cNvSpPr/>
          <p:nvPr/>
        </p:nvSpPr>
        <p:spPr>
          <a:xfrm>
            <a:off x="7754207" y="4999697"/>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7" name="Google Shape;157;p16"/>
          <p:cNvSpPr/>
          <p:nvPr/>
        </p:nvSpPr>
        <p:spPr>
          <a:xfrm>
            <a:off x="7858881" y="4859040"/>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8" name="Google Shape;158;p16"/>
          <p:cNvSpPr/>
          <p:nvPr/>
        </p:nvSpPr>
        <p:spPr>
          <a:xfrm>
            <a:off x="7663865" y="4859040"/>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9" name="Google Shape;159;p16"/>
          <p:cNvSpPr/>
          <p:nvPr/>
        </p:nvSpPr>
        <p:spPr>
          <a:xfrm>
            <a:off x="7994491" y="4949584"/>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0" name="Google Shape;160;p16"/>
          <p:cNvSpPr/>
          <p:nvPr/>
        </p:nvSpPr>
        <p:spPr>
          <a:xfrm>
            <a:off x="7754207" y="4718382"/>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1" name="Google Shape;161;p16"/>
          <p:cNvSpPr/>
          <p:nvPr/>
        </p:nvSpPr>
        <p:spPr>
          <a:xfrm>
            <a:off x="7994491" y="4778640"/>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2" name="Google Shape;162;p16"/>
          <p:cNvSpPr/>
          <p:nvPr/>
        </p:nvSpPr>
        <p:spPr>
          <a:xfrm>
            <a:off x="7889817" y="4653154"/>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3" name="Google Shape;163;p16"/>
          <p:cNvSpPr/>
          <p:nvPr/>
        </p:nvSpPr>
        <p:spPr>
          <a:xfrm>
            <a:off x="7468850" y="4859040"/>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4" name="Google Shape;164;p16"/>
          <p:cNvSpPr/>
          <p:nvPr/>
        </p:nvSpPr>
        <p:spPr>
          <a:xfrm>
            <a:off x="8189420" y="4899712"/>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5" name="Google Shape;165;p16"/>
          <p:cNvSpPr/>
          <p:nvPr/>
        </p:nvSpPr>
        <p:spPr>
          <a:xfrm>
            <a:off x="7883845" y="3947036"/>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6" name="Google Shape;166;p16"/>
          <p:cNvSpPr/>
          <p:nvPr/>
        </p:nvSpPr>
        <p:spPr>
          <a:xfrm>
            <a:off x="8078774" y="3947036"/>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7" name="Google Shape;167;p16"/>
          <p:cNvSpPr/>
          <p:nvPr/>
        </p:nvSpPr>
        <p:spPr>
          <a:xfrm>
            <a:off x="7981786" y="4106314"/>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8" name="Google Shape;168;p16"/>
          <p:cNvSpPr/>
          <p:nvPr/>
        </p:nvSpPr>
        <p:spPr>
          <a:xfrm>
            <a:off x="8142033" y="4229575"/>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9" name="Google Shape;169;p16"/>
          <p:cNvSpPr/>
          <p:nvPr/>
        </p:nvSpPr>
        <p:spPr>
          <a:xfrm>
            <a:off x="8142033" y="4088306"/>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0" name="Google Shape;170;p16"/>
          <p:cNvSpPr/>
          <p:nvPr/>
        </p:nvSpPr>
        <p:spPr>
          <a:xfrm>
            <a:off x="8617911" y="4428406"/>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1" name="Google Shape;171;p16"/>
          <p:cNvSpPr/>
          <p:nvPr/>
        </p:nvSpPr>
        <p:spPr>
          <a:xfrm>
            <a:off x="8617917" y="4577638"/>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2" name="Google Shape;172;p16"/>
          <p:cNvSpPr/>
          <p:nvPr/>
        </p:nvSpPr>
        <p:spPr>
          <a:xfrm>
            <a:off x="9022116" y="4258728"/>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3" name="Google Shape;173;p16"/>
          <p:cNvSpPr/>
          <p:nvPr/>
        </p:nvSpPr>
        <p:spPr>
          <a:xfrm>
            <a:off x="8886979" y="4350647"/>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4" name="Google Shape;174;p16"/>
          <p:cNvSpPr/>
          <p:nvPr/>
        </p:nvSpPr>
        <p:spPr>
          <a:xfrm>
            <a:off x="8997625" y="4454817"/>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5" name="Google Shape;175;p16"/>
          <p:cNvSpPr/>
          <p:nvPr/>
        </p:nvSpPr>
        <p:spPr>
          <a:xfrm>
            <a:off x="8716069" y="4488921"/>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6" name="Google Shape;176;p16"/>
          <p:cNvSpPr/>
          <p:nvPr/>
        </p:nvSpPr>
        <p:spPr>
          <a:xfrm>
            <a:off x="8784304" y="4701261"/>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77" name="Google Shape;177;p16"/>
          <p:cNvSpPr/>
          <p:nvPr/>
        </p:nvSpPr>
        <p:spPr>
          <a:xfrm>
            <a:off x="8886457" y="4533992"/>
            <a:ext cx="135600" cy="12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cxnSp>
        <p:nvCxnSpPr>
          <p:cNvPr id="178" name="Google Shape;178;p16"/>
          <p:cNvCxnSpPr>
            <a:stCxn id="158" idx="1"/>
            <a:endCxn id="149" idx="6"/>
          </p:cNvCxnSpPr>
          <p:nvPr/>
        </p:nvCxnSpPr>
        <p:spPr>
          <a:xfrm rot="10800000">
            <a:off x="6408424" y="4289945"/>
            <a:ext cx="1275300" cy="5868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16"/>
          <p:cNvCxnSpPr>
            <a:stCxn id="162" idx="0"/>
            <a:endCxn id="168" idx="5"/>
          </p:cNvCxnSpPr>
          <p:nvPr/>
        </p:nvCxnSpPr>
        <p:spPr>
          <a:xfrm rot="10800000" flipH="1">
            <a:off x="7957617" y="4332754"/>
            <a:ext cx="300300" cy="3204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16"/>
          <p:cNvCxnSpPr>
            <a:stCxn id="165" idx="3"/>
            <a:endCxn id="152" idx="6"/>
          </p:cNvCxnSpPr>
          <p:nvPr/>
        </p:nvCxnSpPr>
        <p:spPr>
          <a:xfrm flipH="1">
            <a:off x="6408503" y="4050231"/>
            <a:ext cx="1495200" cy="1188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16"/>
          <p:cNvCxnSpPr>
            <a:stCxn id="177" idx="2"/>
            <a:endCxn id="149" idx="6"/>
          </p:cNvCxnSpPr>
          <p:nvPr/>
        </p:nvCxnSpPr>
        <p:spPr>
          <a:xfrm rot="10800000">
            <a:off x="6408457" y="4289942"/>
            <a:ext cx="2478000" cy="3045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16"/>
          <p:cNvCxnSpPr>
            <a:stCxn id="164" idx="7"/>
            <a:endCxn id="177" idx="1"/>
          </p:cNvCxnSpPr>
          <p:nvPr/>
        </p:nvCxnSpPr>
        <p:spPr>
          <a:xfrm rot="10800000" flipH="1">
            <a:off x="8305162" y="4551718"/>
            <a:ext cx="601200" cy="365700"/>
          </a:xfrm>
          <a:prstGeom prst="straightConnector1">
            <a:avLst/>
          </a:prstGeom>
          <a:noFill/>
          <a:ln w="28575" cap="flat" cmpd="sng">
            <a:solidFill>
              <a:schemeClr val="dk1"/>
            </a:solidFill>
            <a:prstDash val="solid"/>
            <a:round/>
            <a:headEnd type="none" w="med" len="med"/>
            <a:tailEnd type="none" w="med" len="med"/>
          </a:ln>
        </p:spPr>
      </p:cxnSp>
      <p:cxnSp>
        <p:nvCxnSpPr>
          <p:cNvPr id="183" name="Google Shape;183;p16"/>
          <p:cNvCxnSpPr>
            <a:stCxn id="176" idx="2"/>
            <a:endCxn id="150" idx="5"/>
          </p:cNvCxnSpPr>
          <p:nvPr/>
        </p:nvCxnSpPr>
        <p:spPr>
          <a:xfrm rot="10800000">
            <a:off x="6537004" y="4592211"/>
            <a:ext cx="2247300" cy="169500"/>
          </a:xfrm>
          <a:prstGeom prst="straightConnector1">
            <a:avLst/>
          </a:prstGeom>
          <a:noFill/>
          <a:ln w="28575" cap="flat" cmpd="sng">
            <a:solidFill>
              <a:schemeClr val="dk1"/>
            </a:solidFill>
            <a:prstDash val="solid"/>
            <a:round/>
            <a:headEnd type="none" w="med" len="med"/>
            <a:tailEnd type="none" w="med" len="med"/>
          </a:ln>
        </p:spPr>
      </p:cxnSp>
      <p:cxnSp>
        <p:nvCxnSpPr>
          <p:cNvPr id="184" name="Google Shape;184;p16"/>
          <p:cNvCxnSpPr>
            <a:stCxn id="163" idx="4"/>
            <a:endCxn id="167" idx="4"/>
          </p:cNvCxnSpPr>
          <p:nvPr/>
        </p:nvCxnSpPr>
        <p:spPr>
          <a:xfrm rot="10800000" flipH="1">
            <a:off x="7536650" y="4227240"/>
            <a:ext cx="513000" cy="752700"/>
          </a:xfrm>
          <a:prstGeom prst="straightConnector1">
            <a:avLst/>
          </a:prstGeom>
          <a:noFill/>
          <a:ln w="28575" cap="flat" cmpd="sng">
            <a:solidFill>
              <a:schemeClr val="dk1"/>
            </a:solidFill>
            <a:prstDash val="solid"/>
            <a:round/>
            <a:headEnd type="none" w="med" len="med"/>
            <a:tailEnd type="none" w="med" len="med"/>
          </a:ln>
        </p:spPr>
      </p:cxnSp>
      <p:cxnSp>
        <p:nvCxnSpPr>
          <p:cNvPr id="185" name="Google Shape;185;p16"/>
          <p:cNvCxnSpPr>
            <a:stCxn id="166" idx="2"/>
            <a:endCxn id="153" idx="6"/>
          </p:cNvCxnSpPr>
          <p:nvPr/>
        </p:nvCxnSpPr>
        <p:spPr>
          <a:xfrm flipH="1">
            <a:off x="6310874" y="4007486"/>
            <a:ext cx="1767900" cy="403500"/>
          </a:xfrm>
          <a:prstGeom prst="straightConnector1">
            <a:avLst/>
          </a:prstGeom>
          <a:noFill/>
          <a:ln w="28575" cap="flat" cmpd="sng">
            <a:solidFill>
              <a:schemeClr val="dk1"/>
            </a:solidFill>
            <a:prstDash val="solid"/>
            <a:round/>
            <a:headEnd type="none" w="med" len="med"/>
            <a:tailEnd type="none" w="med" len="med"/>
          </a:ln>
        </p:spPr>
      </p:cxnSp>
      <p:cxnSp>
        <p:nvCxnSpPr>
          <p:cNvPr id="186" name="Google Shape;186;p16"/>
          <p:cNvCxnSpPr>
            <a:stCxn id="160" idx="1"/>
            <a:endCxn id="154" idx="5"/>
          </p:cNvCxnSpPr>
          <p:nvPr/>
        </p:nvCxnSpPr>
        <p:spPr>
          <a:xfrm rot="10800000">
            <a:off x="6155265" y="4050288"/>
            <a:ext cx="1618800" cy="685800"/>
          </a:xfrm>
          <a:prstGeom prst="straightConnector1">
            <a:avLst/>
          </a:prstGeom>
          <a:noFill/>
          <a:ln w="28575" cap="flat" cmpd="sng">
            <a:solidFill>
              <a:schemeClr val="dk1"/>
            </a:solidFill>
            <a:prstDash val="solid"/>
            <a:round/>
            <a:headEnd type="none" w="med" len="med"/>
            <a:tailEnd type="none" w="med" len="med"/>
          </a:ln>
        </p:spPr>
      </p:cxnSp>
      <p:cxnSp>
        <p:nvCxnSpPr>
          <p:cNvPr id="187" name="Google Shape;187;p16"/>
          <p:cNvCxnSpPr>
            <a:stCxn id="176" idx="3"/>
            <a:endCxn id="156" idx="5"/>
          </p:cNvCxnSpPr>
          <p:nvPr/>
        </p:nvCxnSpPr>
        <p:spPr>
          <a:xfrm flipH="1">
            <a:off x="7869962" y="4804455"/>
            <a:ext cx="934200" cy="298500"/>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16"/>
          <p:cNvCxnSpPr>
            <a:stCxn id="156" idx="1"/>
            <a:endCxn id="163" idx="5"/>
          </p:cNvCxnSpPr>
          <p:nvPr/>
        </p:nvCxnSpPr>
        <p:spPr>
          <a:xfrm rot="10800000">
            <a:off x="7584465" y="4962202"/>
            <a:ext cx="189600" cy="55200"/>
          </a:xfrm>
          <a:prstGeom prst="straightConnector1">
            <a:avLst/>
          </a:prstGeom>
          <a:noFill/>
          <a:ln w="28575" cap="flat" cmpd="sng">
            <a:solidFill>
              <a:schemeClr val="dk2"/>
            </a:solidFill>
            <a:prstDash val="solid"/>
            <a:round/>
            <a:headEnd type="none" w="med" len="med"/>
            <a:tailEnd type="none" w="med" len="med"/>
          </a:ln>
        </p:spPr>
      </p:cxnSp>
      <p:cxnSp>
        <p:nvCxnSpPr>
          <p:cNvPr id="189" name="Google Shape;189;p16"/>
          <p:cNvCxnSpPr>
            <a:stCxn id="157" idx="3"/>
            <a:endCxn id="158" idx="4"/>
          </p:cNvCxnSpPr>
          <p:nvPr/>
        </p:nvCxnSpPr>
        <p:spPr>
          <a:xfrm flipH="1">
            <a:off x="7731739" y="4962234"/>
            <a:ext cx="147000" cy="177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16"/>
          <p:cNvCxnSpPr>
            <a:stCxn id="159" idx="4"/>
            <a:endCxn id="160" idx="4"/>
          </p:cNvCxnSpPr>
          <p:nvPr/>
        </p:nvCxnSpPr>
        <p:spPr>
          <a:xfrm rot="10800000">
            <a:off x="7821991" y="4839184"/>
            <a:ext cx="240300" cy="2313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16"/>
          <p:cNvCxnSpPr>
            <a:stCxn id="161" idx="6"/>
            <a:endCxn id="160" idx="4"/>
          </p:cNvCxnSpPr>
          <p:nvPr/>
        </p:nvCxnSpPr>
        <p:spPr>
          <a:xfrm flipH="1">
            <a:off x="7821991" y="4839090"/>
            <a:ext cx="308100" cy="30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16"/>
          <p:cNvCxnSpPr>
            <a:stCxn id="176" idx="4"/>
            <a:endCxn id="177" idx="3"/>
          </p:cNvCxnSpPr>
          <p:nvPr/>
        </p:nvCxnSpPr>
        <p:spPr>
          <a:xfrm rot="10800000" flipH="1">
            <a:off x="8852104" y="4637061"/>
            <a:ext cx="54300" cy="1851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16"/>
          <p:cNvCxnSpPr>
            <a:stCxn id="166" idx="6"/>
            <a:endCxn id="169" idx="0"/>
          </p:cNvCxnSpPr>
          <p:nvPr/>
        </p:nvCxnSpPr>
        <p:spPr>
          <a:xfrm flipH="1">
            <a:off x="8209874" y="4007486"/>
            <a:ext cx="4500" cy="807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16"/>
          <p:cNvCxnSpPr>
            <a:stCxn id="174" idx="7"/>
            <a:endCxn id="175" idx="7"/>
          </p:cNvCxnSpPr>
          <p:nvPr/>
        </p:nvCxnSpPr>
        <p:spPr>
          <a:xfrm flipH="1">
            <a:off x="8831667" y="4472522"/>
            <a:ext cx="281700" cy="3420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16"/>
          <p:cNvCxnSpPr>
            <a:stCxn id="173" idx="4"/>
            <a:endCxn id="167" idx="5"/>
          </p:cNvCxnSpPr>
          <p:nvPr/>
        </p:nvCxnSpPr>
        <p:spPr>
          <a:xfrm rot="10800000">
            <a:off x="8097379" y="4209647"/>
            <a:ext cx="857400" cy="261900"/>
          </a:xfrm>
          <a:prstGeom prst="straightConnector1">
            <a:avLst/>
          </a:prstGeom>
          <a:noFill/>
          <a:ln w="28575" cap="flat" cmpd="sng">
            <a:solidFill>
              <a:schemeClr val="dk1"/>
            </a:solidFill>
            <a:prstDash val="solid"/>
            <a:round/>
            <a:headEnd type="none" w="med" len="med"/>
            <a:tailEnd type="none" w="med" len="med"/>
          </a:ln>
        </p:spPr>
      </p:cxnSp>
      <p:cxnSp>
        <p:nvCxnSpPr>
          <p:cNvPr id="196" name="Google Shape;196;p16"/>
          <p:cNvCxnSpPr>
            <a:endCxn id="176" idx="1"/>
          </p:cNvCxnSpPr>
          <p:nvPr/>
        </p:nvCxnSpPr>
        <p:spPr>
          <a:xfrm flipH="1">
            <a:off x="8804162" y="4451366"/>
            <a:ext cx="142800" cy="267600"/>
          </a:xfrm>
          <a:prstGeom prst="straightConnector1">
            <a:avLst/>
          </a:prstGeom>
          <a:noFill/>
          <a:ln w="9525" cap="flat" cmpd="sng">
            <a:solidFill>
              <a:schemeClr val="dk2"/>
            </a:solidFill>
            <a:prstDash val="solid"/>
            <a:round/>
            <a:headEnd type="none" w="med" len="med"/>
            <a:tailEnd type="none" w="med" len="med"/>
          </a:ln>
        </p:spPr>
      </p:cxnSp>
      <p:sp>
        <p:nvSpPr>
          <p:cNvPr id="197" name="Google Shape;197;p16"/>
          <p:cNvSpPr/>
          <p:nvPr/>
        </p:nvSpPr>
        <p:spPr>
          <a:xfrm>
            <a:off x="5946675" y="1331925"/>
            <a:ext cx="3705300" cy="225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ja" altLang="en-US" sz="1800">
                <a:solidFill>
                  <a:schemeClr val="dk1"/>
                </a:solidFill>
              </a:rPr>
              <a:t>地域偏重のコラボレーション</a:t>
            </a:r>
            <a:endParaRPr sz="1800">
              <a:solidFill>
                <a:schemeClr val="dk1"/>
              </a:solidFill>
            </a:endParaRPr>
          </a:p>
          <a:p>
            <a:pPr algn="ctr">
              <a:buClr>
                <a:schemeClr val="dk1"/>
              </a:buClr>
              <a:buSzPts val="1100"/>
            </a:pPr>
            <a:r>
              <a:rPr lang="ja" altLang="en-US" sz="1800">
                <a:solidFill>
                  <a:schemeClr val="dk1"/>
                </a:solidFill>
              </a:rPr>
              <a:t>↓</a:t>
            </a:r>
            <a:endParaRPr sz="1800">
              <a:solidFill>
                <a:schemeClr val="dk1"/>
              </a:solidFill>
            </a:endParaRPr>
          </a:p>
          <a:p>
            <a:pPr algn="ctr"/>
            <a:r>
              <a:rPr lang="ja" altLang="en-US" sz="1800" b="1">
                <a:solidFill>
                  <a:schemeClr val="dk1"/>
                </a:solidFill>
              </a:rPr>
              <a:t>他地域間のコラボ関係の増加</a:t>
            </a:r>
            <a:endParaRPr sz="1800" b="1">
              <a:solidFill>
                <a:schemeClr val="dk1"/>
              </a:solidFill>
            </a:endParaRPr>
          </a:p>
          <a:p>
            <a:pPr algn="ctr"/>
            <a:r>
              <a:rPr lang="ja" altLang="en-US" sz="1800">
                <a:solidFill>
                  <a:schemeClr val="dk1"/>
                </a:solidFill>
                <a:highlight>
                  <a:srgbClr val="FF9900"/>
                </a:highlight>
              </a:rPr>
              <a:t>他地域コミュニティとの</a:t>
            </a:r>
            <a:endParaRPr sz="1800">
              <a:solidFill>
                <a:schemeClr val="dk1"/>
              </a:solidFill>
              <a:highlight>
                <a:srgbClr val="FF9900"/>
              </a:highlight>
            </a:endParaRPr>
          </a:p>
          <a:p>
            <a:pPr algn="ctr">
              <a:buClr>
                <a:schemeClr val="dk1"/>
              </a:buClr>
              <a:buSzPts val="1100"/>
            </a:pPr>
            <a:r>
              <a:rPr lang="ja" altLang="en-US" sz="1800" b="1">
                <a:solidFill>
                  <a:schemeClr val="dk1"/>
                </a:solidFill>
                <a:highlight>
                  <a:srgbClr val="FF9900"/>
                </a:highlight>
              </a:rPr>
              <a:t>密なネットワーク</a:t>
            </a:r>
            <a:endParaRPr sz="1800" b="1">
              <a:solidFill>
                <a:schemeClr val="dk1"/>
              </a:solidFill>
              <a:highlight>
                <a:srgbClr val="FF9900"/>
              </a:highlight>
            </a:endParaRPr>
          </a:p>
        </p:txBody>
      </p:sp>
      <p:sp>
        <p:nvSpPr>
          <p:cNvPr id="198" name="Google Shape;198;p16"/>
          <p:cNvSpPr/>
          <p:nvPr/>
        </p:nvSpPr>
        <p:spPr>
          <a:xfrm>
            <a:off x="6737300" y="818750"/>
            <a:ext cx="2022000" cy="46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500" b="1"/>
              <a:t>仮説</a:t>
            </a:r>
            <a:endParaRPr sz="1500" b="1"/>
          </a:p>
        </p:txBody>
      </p:sp>
      <p:pic>
        <p:nvPicPr>
          <p:cNvPr id="199" name="Google Shape;199;p16"/>
          <p:cNvPicPr preferRelativeResize="0"/>
          <p:nvPr/>
        </p:nvPicPr>
        <p:blipFill>
          <a:blip r:embed="rId4">
            <a:alphaModFix/>
          </a:blip>
          <a:stretch>
            <a:fillRect/>
          </a:stretch>
        </p:blipFill>
        <p:spPr>
          <a:xfrm>
            <a:off x="2848603" y="1856897"/>
            <a:ext cx="374100" cy="371603"/>
          </a:xfrm>
          <a:prstGeom prst="rect">
            <a:avLst/>
          </a:prstGeom>
          <a:noFill/>
          <a:ln>
            <a:noFill/>
          </a:ln>
        </p:spPr>
      </p:pic>
      <p:sp>
        <p:nvSpPr>
          <p:cNvPr id="200" name="Google Shape;200;p16"/>
          <p:cNvSpPr/>
          <p:nvPr/>
        </p:nvSpPr>
        <p:spPr>
          <a:xfrm>
            <a:off x="498000" y="3749450"/>
            <a:ext cx="1934100" cy="39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200" b="1"/>
              <a:t>具体例</a:t>
            </a:r>
            <a:endParaRPr sz="1200" b="1"/>
          </a:p>
        </p:txBody>
      </p:sp>
      <p:sp>
        <p:nvSpPr>
          <p:cNvPr id="201" name="Google Shape;201;p16"/>
          <p:cNvSpPr/>
          <p:nvPr/>
        </p:nvSpPr>
        <p:spPr>
          <a:xfrm>
            <a:off x="3508013" y="2749425"/>
            <a:ext cx="2394600" cy="466200"/>
          </a:xfrm>
          <a:prstGeom prst="right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p:nvPr/>
        </p:nvSpPr>
        <p:spPr>
          <a:xfrm>
            <a:off x="693100" y="1052575"/>
            <a:ext cx="3561600" cy="45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200" b="1"/>
              <a:t>本研究の目的と側面</a:t>
            </a:r>
            <a:endParaRPr sz="1200" b="1"/>
          </a:p>
        </p:txBody>
      </p:sp>
      <p:sp>
        <p:nvSpPr>
          <p:cNvPr id="207" name="Google Shape;207;p17"/>
          <p:cNvSpPr/>
          <p:nvPr/>
        </p:nvSpPr>
        <p:spPr>
          <a:xfrm>
            <a:off x="1710125" y="1945975"/>
            <a:ext cx="5748600" cy="1397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800" b="1"/>
              <a:t>オンライン音楽共有プラットフォームの台頭は、</a:t>
            </a:r>
            <a:endParaRPr sz="1800" b="1"/>
          </a:p>
          <a:p>
            <a:pPr algn="ctr"/>
            <a:r>
              <a:rPr lang="ja" altLang="en-US" sz="1800" b="1"/>
              <a:t>ラップコミュニティにおける地域バイアスの解消に</a:t>
            </a:r>
            <a:endParaRPr sz="1800" b="1"/>
          </a:p>
          <a:p>
            <a:pPr algn="ctr"/>
            <a:r>
              <a:rPr lang="ja" altLang="en-US" sz="1800" b="1"/>
              <a:t>寄与する可能性があるか？</a:t>
            </a:r>
            <a:endParaRPr sz="1800" b="1"/>
          </a:p>
        </p:txBody>
      </p:sp>
      <p:sp>
        <p:nvSpPr>
          <p:cNvPr id="208" name="Google Shape;208;p17"/>
          <p:cNvSpPr/>
          <p:nvPr/>
        </p:nvSpPr>
        <p:spPr>
          <a:xfrm>
            <a:off x="512750" y="3779850"/>
            <a:ext cx="8961000" cy="222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800" b="1"/>
              <a:t>これまでに地域対立がコラボレーションを妨げる要因であったか</a:t>
            </a:r>
            <a:endParaRPr sz="1800" b="1"/>
          </a:p>
          <a:p>
            <a:pPr algn="ctr"/>
            <a:r>
              <a:rPr lang="ja" altLang="en-US" sz="1800" b="1"/>
              <a:t>現代のラップ文化において、「地元重視」の定説は変化したか</a:t>
            </a:r>
            <a:endParaRPr sz="1800" b="1"/>
          </a:p>
          <a:p>
            <a:pPr algn="ctr"/>
            <a:endParaRPr sz="1500" b="1"/>
          </a:p>
        </p:txBody>
      </p:sp>
      <p:sp>
        <p:nvSpPr>
          <p:cNvPr id="209" name="Google Shape;209;p17"/>
          <p:cNvSpPr/>
          <p:nvPr/>
        </p:nvSpPr>
        <p:spPr>
          <a:xfrm>
            <a:off x="2688600" y="3590050"/>
            <a:ext cx="3875400" cy="40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2000"/>
              <a:t>目的と学術的側面</a:t>
            </a:r>
            <a:endParaRPr sz="2000"/>
          </a:p>
        </p:txBody>
      </p:sp>
      <p:sp>
        <p:nvSpPr>
          <p:cNvPr id="210" name="Google Shape;210;p17"/>
          <p:cNvSpPr/>
          <p:nvPr/>
        </p:nvSpPr>
        <p:spPr>
          <a:xfrm>
            <a:off x="512750" y="5041150"/>
            <a:ext cx="8961000" cy="959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algn="ctr"/>
            <a:r>
              <a:rPr lang="ja" altLang="en-US" sz="1800"/>
              <a:t>を検証・調査することで</a:t>
            </a:r>
            <a:endParaRPr sz="1800"/>
          </a:p>
          <a:p>
            <a:pPr algn="ctr"/>
            <a:r>
              <a:rPr lang="ja" altLang="en-US" sz="1800" b="1"/>
              <a:t>ラッパーネットワークのコラボ特徴を明らかにすること</a:t>
            </a:r>
            <a:r>
              <a:rPr lang="ja" altLang="en-US" sz="1800"/>
              <a:t>を</a:t>
            </a:r>
            <a:endParaRPr sz="1800"/>
          </a:p>
          <a:p>
            <a:pPr algn="ctr"/>
            <a:r>
              <a:rPr lang="ja" altLang="en-US" sz="1800"/>
              <a:t>目的とする</a:t>
            </a:r>
            <a:endParaRPr sz="1800"/>
          </a:p>
        </p:txBody>
      </p:sp>
      <p:sp>
        <p:nvSpPr>
          <p:cNvPr id="211" name="Google Shape;211;p17"/>
          <p:cNvSpPr/>
          <p:nvPr/>
        </p:nvSpPr>
        <p:spPr>
          <a:xfrm>
            <a:off x="3293725" y="1680000"/>
            <a:ext cx="2587800" cy="405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ja" altLang="en-US" sz="1800"/>
              <a:t>リサーチクエスチョン</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p:nvPr/>
        </p:nvSpPr>
        <p:spPr>
          <a:xfrm rot="-5400000">
            <a:off x="4409570" y="3200536"/>
            <a:ext cx="796200" cy="45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17" name="Google Shape;217;p18"/>
          <p:cNvSpPr/>
          <p:nvPr/>
        </p:nvSpPr>
        <p:spPr>
          <a:xfrm>
            <a:off x="693100" y="1052575"/>
            <a:ext cx="3561600" cy="45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200" b="1"/>
              <a:t>本研究のアプローチ</a:t>
            </a:r>
            <a:endParaRPr sz="1200" b="1"/>
          </a:p>
        </p:txBody>
      </p:sp>
      <p:sp>
        <p:nvSpPr>
          <p:cNvPr id="218" name="Google Shape;218;p18"/>
          <p:cNvSpPr/>
          <p:nvPr/>
        </p:nvSpPr>
        <p:spPr>
          <a:xfrm>
            <a:off x="1904900" y="1979500"/>
            <a:ext cx="5730900" cy="1077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ラップ・コラボにおける地域性を</a:t>
            </a:r>
            <a:endParaRPr/>
          </a:p>
          <a:p>
            <a:pPr algn="ctr"/>
            <a:r>
              <a:rPr lang="ja" altLang="en-US"/>
              <a:t>ネットワーク分析で定量的に調べる</a:t>
            </a:r>
            <a:endParaRPr/>
          </a:p>
        </p:txBody>
      </p:sp>
      <p:sp>
        <p:nvSpPr>
          <p:cNvPr id="219" name="Google Shape;219;p18"/>
          <p:cNvSpPr/>
          <p:nvPr/>
        </p:nvSpPr>
        <p:spPr>
          <a:xfrm>
            <a:off x="743050" y="4022850"/>
            <a:ext cx="1768800" cy="1977900"/>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sz="1100" b="1"/>
              <a:t>API</a:t>
            </a:r>
            <a:r>
              <a:rPr lang="ja" altLang="en-US" sz="1100" b="1"/>
              <a:t>からネットワーク構築</a:t>
            </a:r>
            <a:endParaRPr sz="1100" b="1"/>
          </a:p>
          <a:p>
            <a:pPr algn="ctr"/>
            <a:endParaRPr sz="1100"/>
          </a:p>
          <a:p>
            <a:pPr algn="ctr"/>
            <a:r>
              <a:rPr lang="ja" altLang="en-US" sz="1200" b="1"/>
              <a:t>地域情報の割り当て</a:t>
            </a:r>
            <a:endParaRPr sz="1200" b="1"/>
          </a:p>
          <a:p>
            <a:pPr algn="ctr"/>
            <a:endParaRPr sz="1200"/>
          </a:p>
          <a:p>
            <a:pPr algn="ctr"/>
            <a:r>
              <a:rPr lang="ja" altLang="en-US" sz="1200" b="1"/>
              <a:t>クラスタリング</a:t>
            </a:r>
            <a:endParaRPr sz="1200" b="1"/>
          </a:p>
          <a:p>
            <a:pPr algn="ctr"/>
            <a:r>
              <a:rPr lang="en-US" altLang="ja" sz="1200" b="1"/>
              <a:t>(Louvain</a:t>
            </a:r>
            <a:r>
              <a:rPr lang="ja" altLang="en-US" sz="1200" b="1"/>
              <a:t>法</a:t>
            </a:r>
            <a:r>
              <a:rPr lang="en-US" altLang="ja" sz="1200" b="1"/>
              <a:t>)</a:t>
            </a:r>
            <a:endParaRPr sz="1200" b="1"/>
          </a:p>
        </p:txBody>
      </p:sp>
      <p:sp>
        <p:nvSpPr>
          <p:cNvPr id="220" name="Google Shape;220;p18"/>
          <p:cNvSpPr/>
          <p:nvPr/>
        </p:nvSpPr>
        <p:spPr>
          <a:xfrm>
            <a:off x="3885950" y="4022850"/>
            <a:ext cx="1768800" cy="1977900"/>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100" b="1"/>
              <a:t>クラスタごとの</a:t>
            </a:r>
            <a:endParaRPr sz="1100" b="1"/>
          </a:p>
          <a:p>
            <a:pPr algn="ctr"/>
            <a:r>
              <a:rPr lang="ja" altLang="en-US" sz="1100" b="1"/>
              <a:t>地域情報エントロピーの計算</a:t>
            </a:r>
            <a:endParaRPr sz="1100" b="1"/>
          </a:p>
        </p:txBody>
      </p:sp>
      <p:sp>
        <p:nvSpPr>
          <p:cNvPr id="221" name="Google Shape;221;p18"/>
          <p:cNvSpPr/>
          <p:nvPr/>
        </p:nvSpPr>
        <p:spPr>
          <a:xfrm>
            <a:off x="7234000" y="4022850"/>
            <a:ext cx="1768800" cy="1977900"/>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spcBef>
                <a:spcPts val="1200"/>
              </a:spcBef>
            </a:pPr>
            <a:r>
              <a:rPr lang="ja" altLang="en-US" sz="1100" b="1">
                <a:solidFill>
                  <a:schemeClr val="dk1"/>
                </a:solidFill>
              </a:rPr>
              <a:t>クラスタ間</a:t>
            </a:r>
            <a:endParaRPr sz="1100" b="1">
              <a:solidFill>
                <a:schemeClr val="dk1"/>
              </a:solidFill>
            </a:endParaRPr>
          </a:p>
          <a:p>
            <a:pPr algn="ctr">
              <a:lnSpc>
                <a:spcPct val="115000"/>
              </a:lnSpc>
              <a:spcBef>
                <a:spcPts val="1200"/>
              </a:spcBef>
            </a:pPr>
            <a:r>
              <a:rPr lang="ja" altLang="en-US" sz="1100" b="1">
                <a:solidFill>
                  <a:schemeClr val="dk1"/>
                </a:solidFill>
              </a:rPr>
              <a:t>＆</a:t>
            </a:r>
            <a:endParaRPr sz="1100" b="1">
              <a:solidFill>
                <a:schemeClr val="dk1"/>
              </a:solidFill>
            </a:endParaRPr>
          </a:p>
          <a:p>
            <a:pPr algn="ctr">
              <a:lnSpc>
                <a:spcPct val="115000"/>
              </a:lnSpc>
              <a:spcBef>
                <a:spcPts val="1200"/>
              </a:spcBef>
            </a:pPr>
            <a:r>
              <a:rPr lang="ja" altLang="en-US" sz="1100" b="1">
                <a:solidFill>
                  <a:schemeClr val="dk1"/>
                </a:solidFill>
              </a:rPr>
              <a:t>時系列データ間での</a:t>
            </a:r>
            <a:endParaRPr sz="1100" b="1">
              <a:solidFill>
                <a:schemeClr val="dk1"/>
              </a:solidFill>
            </a:endParaRPr>
          </a:p>
          <a:p>
            <a:pPr algn="ctr">
              <a:lnSpc>
                <a:spcPct val="115000"/>
              </a:lnSpc>
              <a:spcBef>
                <a:spcPts val="1200"/>
              </a:spcBef>
              <a:spcAft>
                <a:spcPts val="1200"/>
              </a:spcAft>
            </a:pPr>
            <a:r>
              <a:rPr lang="ja" altLang="en-US" sz="1100" b="1">
                <a:solidFill>
                  <a:schemeClr val="dk1"/>
                </a:solidFill>
              </a:rPr>
              <a:t>地域バイアスを検定</a:t>
            </a:r>
            <a:endParaRPr sz="1100" b="1">
              <a:solidFill>
                <a:schemeClr val="dk1"/>
              </a:solidFill>
            </a:endParaRPr>
          </a:p>
        </p:txBody>
      </p:sp>
      <p:sp>
        <p:nvSpPr>
          <p:cNvPr id="222" name="Google Shape;222;p18"/>
          <p:cNvSpPr/>
          <p:nvPr/>
        </p:nvSpPr>
        <p:spPr>
          <a:xfrm>
            <a:off x="978025" y="3789750"/>
            <a:ext cx="1285800" cy="37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t>コミュニティ検出</a:t>
            </a:r>
            <a:endParaRPr sz="1300" b="1"/>
          </a:p>
        </p:txBody>
      </p:sp>
      <p:sp>
        <p:nvSpPr>
          <p:cNvPr id="223" name="Google Shape;223;p18"/>
          <p:cNvSpPr/>
          <p:nvPr/>
        </p:nvSpPr>
        <p:spPr>
          <a:xfrm>
            <a:off x="4164763" y="3789750"/>
            <a:ext cx="1285800" cy="37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t>情報複雑性の評価</a:t>
            </a:r>
            <a:endParaRPr sz="1300" b="1"/>
          </a:p>
        </p:txBody>
      </p:sp>
      <p:sp>
        <p:nvSpPr>
          <p:cNvPr id="224" name="Google Shape;224;p18"/>
          <p:cNvSpPr/>
          <p:nvPr/>
        </p:nvSpPr>
        <p:spPr>
          <a:xfrm>
            <a:off x="7502488" y="3789750"/>
            <a:ext cx="1285800" cy="37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1300" b="1"/>
              <a:t>地域バイアス評価</a:t>
            </a:r>
            <a:endParaRPr sz="1300" b="1"/>
          </a:p>
        </p:txBody>
      </p:sp>
      <p:sp>
        <p:nvSpPr>
          <p:cNvPr id="225" name="Google Shape;225;p18"/>
          <p:cNvSpPr/>
          <p:nvPr/>
        </p:nvSpPr>
        <p:spPr>
          <a:xfrm rot="-2309878">
            <a:off x="1931036" y="3200529"/>
            <a:ext cx="796161" cy="45690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26" name="Google Shape;226;p18"/>
          <p:cNvSpPr/>
          <p:nvPr/>
        </p:nvSpPr>
        <p:spPr>
          <a:xfrm rot="-8100916">
            <a:off x="7324834" y="3200502"/>
            <a:ext cx="796132" cy="45693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p:nvPr/>
        </p:nvSpPr>
        <p:spPr>
          <a:xfrm>
            <a:off x="625550" y="1026525"/>
            <a:ext cx="2891700" cy="42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データセット準備</a:t>
            </a:r>
            <a:endParaRPr/>
          </a:p>
        </p:txBody>
      </p:sp>
      <p:sp>
        <p:nvSpPr>
          <p:cNvPr id="232" name="Google Shape;232;p19"/>
          <p:cNvSpPr/>
          <p:nvPr/>
        </p:nvSpPr>
        <p:spPr>
          <a:xfrm>
            <a:off x="710400" y="1842425"/>
            <a:ext cx="2806800" cy="2238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200"/>
              </a:spcBef>
              <a:buClr>
                <a:schemeClr val="dk1"/>
              </a:buClr>
              <a:buSzPts val="1100"/>
            </a:pPr>
            <a:r>
              <a:rPr lang="ja" altLang="en-US" sz="1000">
                <a:solidFill>
                  <a:schemeClr val="dk1"/>
                </a:solidFill>
              </a:rPr>
              <a:t>・データソース：</a:t>
            </a:r>
            <a:endParaRPr sz="1000">
              <a:solidFill>
                <a:schemeClr val="dk1"/>
              </a:solidFill>
            </a:endParaRPr>
          </a:p>
          <a:p>
            <a:pPr>
              <a:lnSpc>
                <a:spcPct val="115000"/>
              </a:lnSpc>
              <a:spcBef>
                <a:spcPts val="1200"/>
              </a:spcBef>
              <a:buClr>
                <a:schemeClr val="dk1"/>
              </a:buClr>
              <a:buSzPts val="1100"/>
            </a:pPr>
            <a:r>
              <a:rPr lang="ja" altLang="en-US" sz="1000">
                <a:solidFill>
                  <a:schemeClr val="dk1"/>
                </a:solidFill>
              </a:rPr>
              <a:t>オープンアクセスデータ</a:t>
            </a:r>
            <a:endParaRPr sz="1000">
              <a:solidFill>
                <a:schemeClr val="dk1"/>
              </a:solidFill>
            </a:endParaRPr>
          </a:p>
          <a:p>
            <a:pPr>
              <a:lnSpc>
                <a:spcPct val="115000"/>
              </a:lnSpc>
              <a:spcBef>
                <a:spcPts val="1200"/>
              </a:spcBef>
              <a:buClr>
                <a:schemeClr val="dk1"/>
              </a:buClr>
              <a:buSzPts val="1100"/>
            </a:pPr>
            <a:r>
              <a:rPr lang="ja" altLang="en-US" sz="1000">
                <a:solidFill>
                  <a:schemeClr val="dk1"/>
                </a:solidFill>
              </a:rPr>
              <a:t>・</a:t>
            </a:r>
            <a:r>
              <a:rPr lang="en-US" altLang="ja" sz="1000">
                <a:solidFill>
                  <a:schemeClr val="dk1"/>
                </a:solidFill>
              </a:rPr>
              <a:t>1</a:t>
            </a:r>
            <a:r>
              <a:rPr lang="en-US" altLang="ja" sz="1000" b="1">
                <a:solidFill>
                  <a:schemeClr val="dk1"/>
                </a:solidFill>
              </a:rPr>
              <a:t>980</a:t>
            </a:r>
            <a:r>
              <a:rPr lang="ja" altLang="en-US" sz="1000" b="1">
                <a:solidFill>
                  <a:schemeClr val="dk1"/>
                </a:solidFill>
              </a:rPr>
              <a:t>年代</a:t>
            </a:r>
            <a:r>
              <a:rPr lang="en-US" altLang="ja" sz="1000" b="1">
                <a:solidFill>
                  <a:schemeClr val="dk1"/>
                </a:solidFill>
              </a:rPr>
              <a:t>-2000</a:t>
            </a:r>
            <a:r>
              <a:rPr lang="ja" altLang="en-US" sz="1000" b="1">
                <a:solidFill>
                  <a:schemeClr val="dk1"/>
                </a:solidFill>
              </a:rPr>
              <a:t>年代</a:t>
            </a:r>
            <a:r>
              <a:rPr lang="ja" altLang="en-US" sz="1000">
                <a:solidFill>
                  <a:schemeClr val="dk1"/>
                </a:solidFill>
              </a:rPr>
              <a:t>までの楽曲群</a:t>
            </a:r>
            <a:endParaRPr sz="1000">
              <a:solidFill>
                <a:schemeClr val="dk1"/>
              </a:solidFill>
            </a:endParaRPr>
          </a:p>
          <a:p>
            <a:pPr>
              <a:lnSpc>
                <a:spcPct val="115000"/>
              </a:lnSpc>
              <a:spcBef>
                <a:spcPts val="1200"/>
              </a:spcBef>
              <a:spcAft>
                <a:spcPts val="1200"/>
              </a:spcAft>
              <a:buClr>
                <a:schemeClr val="dk1"/>
              </a:buClr>
              <a:buSzPts val="1100"/>
            </a:pPr>
            <a:endParaRPr/>
          </a:p>
        </p:txBody>
      </p:sp>
      <p:sp>
        <p:nvSpPr>
          <p:cNvPr id="233" name="Google Shape;233;p19"/>
          <p:cNvSpPr/>
          <p:nvPr/>
        </p:nvSpPr>
        <p:spPr>
          <a:xfrm>
            <a:off x="6489350" y="1842425"/>
            <a:ext cx="2806800" cy="2238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spcBef>
                <a:spcPts val="1200"/>
              </a:spcBef>
            </a:pPr>
            <a:r>
              <a:rPr lang="ja" altLang="en-US" sz="1000">
                <a:solidFill>
                  <a:schemeClr val="dk1"/>
                </a:solidFill>
              </a:rPr>
              <a:t>・データソース：</a:t>
            </a:r>
            <a:endParaRPr sz="1000">
              <a:solidFill>
                <a:schemeClr val="dk1"/>
              </a:solidFill>
            </a:endParaRPr>
          </a:p>
          <a:p>
            <a:pPr>
              <a:lnSpc>
                <a:spcPct val="115000"/>
              </a:lnSpc>
              <a:spcBef>
                <a:spcPts val="1200"/>
              </a:spcBef>
            </a:pPr>
            <a:r>
              <a:rPr lang="en-US" altLang="ja" sz="1000">
                <a:solidFill>
                  <a:schemeClr val="dk1"/>
                </a:solidFill>
              </a:rPr>
              <a:t>Lyrical Lemonade YouTube Channel</a:t>
            </a:r>
            <a:endParaRPr sz="1000">
              <a:solidFill>
                <a:schemeClr val="dk1"/>
              </a:solidFill>
            </a:endParaRPr>
          </a:p>
          <a:p>
            <a:pPr>
              <a:lnSpc>
                <a:spcPct val="115000"/>
              </a:lnSpc>
              <a:spcBef>
                <a:spcPts val="1200"/>
              </a:spcBef>
            </a:pPr>
            <a:r>
              <a:rPr lang="ja" altLang="en-US" sz="1000">
                <a:solidFill>
                  <a:schemeClr val="dk1"/>
                </a:solidFill>
              </a:rPr>
              <a:t>・</a:t>
            </a:r>
            <a:r>
              <a:rPr lang="en-US" altLang="ja" sz="1000" b="1">
                <a:solidFill>
                  <a:schemeClr val="dk1"/>
                </a:solidFill>
              </a:rPr>
              <a:t>2015-2024</a:t>
            </a:r>
            <a:r>
              <a:rPr lang="ja" altLang="en-US" sz="1000">
                <a:solidFill>
                  <a:schemeClr val="dk1"/>
                </a:solidFill>
              </a:rPr>
              <a:t>までの</a:t>
            </a:r>
            <a:r>
              <a:rPr lang="en-US" altLang="ja" sz="1000">
                <a:solidFill>
                  <a:schemeClr val="dk1"/>
                </a:solidFill>
              </a:rPr>
              <a:t>232</a:t>
            </a:r>
            <a:r>
              <a:rPr lang="ja" altLang="en-US" sz="1000">
                <a:solidFill>
                  <a:schemeClr val="dk1"/>
                </a:solidFill>
              </a:rPr>
              <a:t>曲</a:t>
            </a:r>
            <a:endParaRPr sz="1000">
              <a:solidFill>
                <a:schemeClr val="dk1"/>
              </a:solidFill>
            </a:endParaRPr>
          </a:p>
          <a:p>
            <a:pPr>
              <a:lnSpc>
                <a:spcPct val="115000"/>
              </a:lnSpc>
              <a:spcBef>
                <a:spcPts val="1200"/>
              </a:spcBef>
              <a:spcAft>
                <a:spcPts val="1200"/>
              </a:spcAft>
            </a:pPr>
            <a:r>
              <a:rPr lang="ja" altLang="en-US" sz="1000">
                <a:solidFill>
                  <a:schemeClr val="dk1"/>
                </a:solidFill>
              </a:rPr>
              <a:t>・</a:t>
            </a:r>
            <a:r>
              <a:rPr lang="en-US" altLang="ja" sz="1000">
                <a:solidFill>
                  <a:schemeClr val="dk1"/>
                </a:solidFill>
              </a:rPr>
              <a:t>1363</a:t>
            </a:r>
            <a:r>
              <a:rPr lang="ja" altLang="en-US" sz="1000">
                <a:solidFill>
                  <a:schemeClr val="dk1"/>
                </a:solidFill>
              </a:rPr>
              <a:t>人のコラボレーター</a:t>
            </a:r>
            <a:endParaRPr sz="1000">
              <a:solidFill>
                <a:schemeClr val="dk1"/>
              </a:solidFill>
            </a:endParaRPr>
          </a:p>
        </p:txBody>
      </p:sp>
      <p:sp>
        <p:nvSpPr>
          <p:cNvPr id="234" name="Google Shape;234;p19"/>
          <p:cNvSpPr/>
          <p:nvPr/>
        </p:nvSpPr>
        <p:spPr>
          <a:xfrm>
            <a:off x="785500" y="4612275"/>
            <a:ext cx="8834700" cy="119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a:t>
            </a:r>
            <a:r>
              <a:rPr lang="en-US" altLang="ja" sz="1200">
                <a:solidFill>
                  <a:schemeClr val="dk1"/>
                </a:solidFill>
              </a:rPr>
              <a:t>YouTube Data API</a:t>
            </a:r>
            <a:r>
              <a:rPr lang="ja" altLang="en-US" sz="1200">
                <a:solidFill>
                  <a:schemeClr val="dk1"/>
                </a:solidFill>
              </a:rPr>
              <a:t>を用いたデータ収集</a:t>
            </a:r>
            <a:endParaRPr sz="1200">
              <a:solidFill>
                <a:schemeClr val="dk1"/>
              </a:solidFill>
            </a:endParaRPr>
          </a:p>
          <a:p>
            <a:pPr algn="ctr"/>
            <a:r>
              <a:rPr lang="ja" altLang="en-US" sz="1200">
                <a:solidFill>
                  <a:schemeClr val="dk1"/>
                </a:solidFill>
              </a:rPr>
              <a:t>・</a:t>
            </a:r>
            <a:r>
              <a:rPr lang="en-US" altLang="ja" sz="1200">
                <a:solidFill>
                  <a:schemeClr val="dk1"/>
                </a:solidFill>
              </a:rPr>
              <a:t>SNS</a:t>
            </a:r>
            <a:r>
              <a:rPr lang="ja" altLang="en-US" sz="1200">
                <a:solidFill>
                  <a:schemeClr val="dk1"/>
                </a:solidFill>
              </a:rPr>
              <a:t>を情報源とした、アーティストに対する地域情報ラベルの割り当て</a:t>
            </a:r>
            <a:endParaRPr sz="1200">
              <a:solidFill>
                <a:schemeClr val="dk1"/>
              </a:solidFill>
            </a:endParaRPr>
          </a:p>
          <a:p>
            <a:pPr algn="ctr"/>
            <a:r>
              <a:rPr lang="ja" altLang="en-US" sz="1200">
                <a:solidFill>
                  <a:schemeClr val="dk1"/>
                </a:solidFill>
              </a:rPr>
              <a:t>・米国地域ラベル（</a:t>
            </a:r>
            <a:r>
              <a:rPr lang="en-US" altLang="ja" sz="1200">
                <a:solidFill>
                  <a:schemeClr val="dk1"/>
                </a:solidFill>
              </a:rPr>
              <a:t>W, S, MW, NE</a:t>
            </a:r>
            <a:r>
              <a:rPr lang="ja" altLang="en-US" sz="1200">
                <a:solidFill>
                  <a:schemeClr val="dk1"/>
                </a:solidFill>
              </a:rPr>
              <a:t>）と国別ラベル（</a:t>
            </a:r>
            <a:r>
              <a:rPr lang="en-US" altLang="ja" sz="1200">
                <a:solidFill>
                  <a:schemeClr val="dk1"/>
                </a:solidFill>
              </a:rPr>
              <a:t>UK, NOR</a:t>
            </a:r>
            <a:r>
              <a:rPr lang="ja" altLang="en-US" sz="1200">
                <a:solidFill>
                  <a:schemeClr val="dk1"/>
                </a:solidFill>
              </a:rPr>
              <a:t>等）</a:t>
            </a:r>
            <a:endParaRPr sz="1200">
              <a:solidFill>
                <a:schemeClr val="dk1"/>
              </a:solidFill>
            </a:endParaRPr>
          </a:p>
          <a:p>
            <a:pPr algn="ctr"/>
            <a:r>
              <a:rPr lang="ja" altLang="en-US" sz="1200">
                <a:solidFill>
                  <a:schemeClr val="dk1"/>
                </a:solidFill>
              </a:rPr>
              <a:t>例：ロサンゼルス（アメリカ西部）であれば「</a:t>
            </a:r>
            <a:r>
              <a:rPr lang="en-US" altLang="ja" sz="1200">
                <a:solidFill>
                  <a:schemeClr val="dk1"/>
                </a:solidFill>
              </a:rPr>
              <a:t>W</a:t>
            </a:r>
            <a:r>
              <a:rPr lang="ja" altLang="en-US" sz="1200">
                <a:solidFill>
                  <a:schemeClr val="dk1"/>
                </a:solidFill>
              </a:rPr>
              <a:t>」ラベルを付与</a:t>
            </a:r>
            <a:endParaRPr sz="1200">
              <a:solidFill>
                <a:schemeClr val="dk1"/>
              </a:solidFill>
            </a:endParaRPr>
          </a:p>
        </p:txBody>
      </p:sp>
      <p:sp>
        <p:nvSpPr>
          <p:cNvPr id="235" name="Google Shape;235;p19"/>
          <p:cNvSpPr/>
          <p:nvPr/>
        </p:nvSpPr>
        <p:spPr>
          <a:xfrm>
            <a:off x="4013225" y="4218375"/>
            <a:ext cx="21411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共通の処理</a:t>
            </a:r>
            <a:endParaRPr/>
          </a:p>
        </p:txBody>
      </p:sp>
      <p:sp>
        <p:nvSpPr>
          <p:cNvPr id="236" name="Google Shape;236;p19"/>
          <p:cNvSpPr/>
          <p:nvPr/>
        </p:nvSpPr>
        <p:spPr>
          <a:xfrm>
            <a:off x="1653650" y="4134700"/>
            <a:ext cx="835500" cy="424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37" name="Google Shape;237;p19"/>
          <p:cNvSpPr/>
          <p:nvPr/>
        </p:nvSpPr>
        <p:spPr>
          <a:xfrm>
            <a:off x="7475000" y="4134700"/>
            <a:ext cx="835500" cy="424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38" name="Google Shape;238;p19"/>
          <p:cNvSpPr/>
          <p:nvPr/>
        </p:nvSpPr>
        <p:spPr>
          <a:xfrm>
            <a:off x="1043250" y="1544475"/>
            <a:ext cx="21411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sz="1100" b="1"/>
              <a:t>SoundCloud</a:t>
            </a:r>
            <a:r>
              <a:rPr lang="ja" altLang="en-US" sz="1100" b="1"/>
              <a:t>前ネットワーク</a:t>
            </a:r>
            <a:endParaRPr sz="1100" b="1"/>
          </a:p>
        </p:txBody>
      </p:sp>
      <p:sp>
        <p:nvSpPr>
          <p:cNvPr id="239" name="Google Shape;239;p19"/>
          <p:cNvSpPr/>
          <p:nvPr/>
        </p:nvSpPr>
        <p:spPr>
          <a:xfrm>
            <a:off x="6822200" y="1514100"/>
            <a:ext cx="21411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en-US" altLang="ja" sz="1100" b="1">
                <a:solidFill>
                  <a:schemeClr val="dk1"/>
                </a:solidFill>
              </a:rPr>
              <a:t>SoundCloud</a:t>
            </a:r>
            <a:r>
              <a:rPr lang="ja" altLang="en-US" sz="1100" b="1">
                <a:solidFill>
                  <a:schemeClr val="dk1"/>
                </a:solidFill>
              </a:rPr>
              <a:t>後ネットワーク</a:t>
            </a:r>
            <a:endParaRPr sz="13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0"/>
          <p:cNvPicPr preferRelativeResize="0"/>
          <p:nvPr/>
        </p:nvPicPr>
        <p:blipFill>
          <a:blip r:embed="rId3">
            <a:alphaModFix/>
          </a:blip>
          <a:stretch>
            <a:fillRect/>
          </a:stretch>
        </p:blipFill>
        <p:spPr>
          <a:xfrm>
            <a:off x="4752076" y="1261949"/>
            <a:ext cx="4373625" cy="3923200"/>
          </a:xfrm>
          <a:prstGeom prst="rect">
            <a:avLst/>
          </a:prstGeom>
          <a:noFill/>
          <a:ln>
            <a:noFill/>
          </a:ln>
        </p:spPr>
      </p:pic>
      <p:pic>
        <p:nvPicPr>
          <p:cNvPr id="245" name="Google Shape;245;p20"/>
          <p:cNvPicPr preferRelativeResize="0"/>
          <p:nvPr/>
        </p:nvPicPr>
        <p:blipFill>
          <a:blip r:embed="rId4">
            <a:alphaModFix/>
          </a:blip>
          <a:stretch>
            <a:fillRect/>
          </a:stretch>
        </p:blipFill>
        <p:spPr>
          <a:xfrm>
            <a:off x="736950" y="1693209"/>
            <a:ext cx="3545350" cy="3139000"/>
          </a:xfrm>
          <a:prstGeom prst="rect">
            <a:avLst/>
          </a:prstGeom>
          <a:noFill/>
          <a:ln>
            <a:noFill/>
          </a:ln>
        </p:spPr>
      </p:pic>
      <p:sp>
        <p:nvSpPr>
          <p:cNvPr id="246" name="Google Shape;246;p20"/>
          <p:cNvSpPr/>
          <p:nvPr/>
        </p:nvSpPr>
        <p:spPr>
          <a:xfrm>
            <a:off x="463575" y="935150"/>
            <a:ext cx="3857700" cy="548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ネットワーク構築とクラスタリング結果</a:t>
            </a:r>
            <a:endParaRPr/>
          </a:p>
        </p:txBody>
      </p:sp>
      <p:sp>
        <p:nvSpPr>
          <p:cNvPr id="247" name="Google Shape;247;p20"/>
          <p:cNvSpPr/>
          <p:nvPr/>
        </p:nvSpPr>
        <p:spPr>
          <a:xfrm>
            <a:off x="775675" y="5027750"/>
            <a:ext cx="2800200" cy="633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a:t>SoundCloud</a:t>
            </a:r>
            <a:r>
              <a:rPr lang="ja" altLang="en-US"/>
              <a:t>前ネットワーク</a:t>
            </a:r>
            <a:endParaRPr/>
          </a:p>
          <a:p>
            <a:pPr algn="ctr"/>
            <a:r>
              <a:rPr lang="ja" altLang="en-US"/>
              <a:t>２２個のコミュニティを検出</a:t>
            </a:r>
            <a:endParaRPr/>
          </a:p>
        </p:txBody>
      </p:sp>
      <p:sp>
        <p:nvSpPr>
          <p:cNvPr id="248" name="Google Shape;248;p20"/>
          <p:cNvSpPr/>
          <p:nvPr/>
        </p:nvSpPr>
        <p:spPr>
          <a:xfrm>
            <a:off x="5538788" y="5027750"/>
            <a:ext cx="2800200" cy="633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ja">
                <a:solidFill>
                  <a:schemeClr val="dk1"/>
                </a:solidFill>
              </a:rPr>
              <a:t>SoundCloud</a:t>
            </a:r>
            <a:r>
              <a:rPr lang="ja" altLang="en-US">
                <a:solidFill>
                  <a:schemeClr val="dk1"/>
                </a:solidFill>
              </a:rPr>
              <a:t>後ネットワーク</a:t>
            </a:r>
            <a:endParaRPr>
              <a:solidFill>
                <a:schemeClr val="dk1"/>
              </a:solidFill>
            </a:endParaRPr>
          </a:p>
          <a:p>
            <a:pPr algn="ctr">
              <a:buClr>
                <a:schemeClr val="dk1"/>
              </a:buClr>
              <a:buSzPts val="1100"/>
            </a:pPr>
            <a:r>
              <a:rPr lang="ja" altLang="en-US">
                <a:solidFill>
                  <a:schemeClr val="dk1"/>
                </a:solidFill>
              </a:rPr>
              <a:t>１２個のコミュニティを検出</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p:nvPr/>
        </p:nvSpPr>
        <p:spPr>
          <a:xfrm>
            <a:off x="463575" y="935150"/>
            <a:ext cx="3857700" cy="548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chemeClr val="dk1"/>
              </a:buClr>
              <a:buSzPts val="1100"/>
            </a:pPr>
            <a:r>
              <a:rPr lang="ja" altLang="en-US" sz="1300" b="1">
                <a:solidFill>
                  <a:schemeClr val="dk1"/>
                </a:solidFill>
              </a:rPr>
              <a:t>情報複雑性の評価</a:t>
            </a:r>
            <a:endParaRPr/>
          </a:p>
        </p:txBody>
      </p:sp>
      <p:sp>
        <p:nvSpPr>
          <p:cNvPr id="254" name="Google Shape;254;p21"/>
          <p:cNvSpPr/>
          <p:nvPr/>
        </p:nvSpPr>
        <p:spPr>
          <a:xfrm>
            <a:off x="4859975" y="1549250"/>
            <a:ext cx="4238100" cy="308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ja" altLang="en-US"/>
              <a:t>赤線：</a:t>
            </a:r>
            <a:r>
              <a:rPr lang="en-US" altLang="ja">
                <a:solidFill>
                  <a:schemeClr val="dk1"/>
                </a:solidFill>
              </a:rPr>
              <a:t>SoundCloud</a:t>
            </a:r>
            <a:r>
              <a:rPr lang="ja" altLang="en-US">
                <a:solidFill>
                  <a:schemeClr val="dk1"/>
                </a:solidFill>
              </a:rPr>
              <a:t>後ネットワーク</a:t>
            </a:r>
            <a:endParaRPr sz="1600"/>
          </a:p>
          <a:p>
            <a:r>
              <a:rPr lang="ja" altLang="en-US"/>
              <a:t>青線：</a:t>
            </a:r>
            <a:r>
              <a:rPr lang="en-US" altLang="ja">
                <a:solidFill>
                  <a:schemeClr val="dk1"/>
                </a:solidFill>
              </a:rPr>
              <a:t>SoundCloud</a:t>
            </a:r>
            <a:r>
              <a:rPr lang="ja" altLang="en-US">
                <a:solidFill>
                  <a:schemeClr val="dk1"/>
                </a:solidFill>
              </a:rPr>
              <a:t>前ネットワーク</a:t>
            </a:r>
            <a:endParaRPr>
              <a:solidFill>
                <a:schemeClr val="dk1"/>
              </a:solidFill>
            </a:endParaRPr>
          </a:p>
          <a:p>
            <a:pPr>
              <a:buClr>
                <a:schemeClr val="dk1"/>
              </a:buClr>
              <a:buSzPts val="1100"/>
            </a:pPr>
            <a:endParaRPr>
              <a:solidFill>
                <a:schemeClr val="dk1"/>
              </a:solidFill>
            </a:endParaRPr>
          </a:p>
        </p:txBody>
      </p:sp>
      <p:pic>
        <p:nvPicPr>
          <p:cNvPr id="255" name="Google Shape;255;p21"/>
          <p:cNvPicPr preferRelativeResize="0"/>
          <p:nvPr/>
        </p:nvPicPr>
        <p:blipFill>
          <a:blip r:embed="rId3">
            <a:alphaModFix/>
          </a:blip>
          <a:stretch>
            <a:fillRect/>
          </a:stretch>
        </p:blipFill>
        <p:spPr>
          <a:xfrm>
            <a:off x="5919725" y="1808676"/>
            <a:ext cx="1866900" cy="371475"/>
          </a:xfrm>
          <a:prstGeom prst="rect">
            <a:avLst/>
          </a:prstGeom>
          <a:noFill/>
          <a:ln>
            <a:noFill/>
          </a:ln>
        </p:spPr>
      </p:pic>
      <p:sp>
        <p:nvSpPr>
          <p:cNvPr id="256" name="Google Shape;256;p21"/>
          <p:cNvSpPr txBox="1"/>
          <p:nvPr/>
        </p:nvSpPr>
        <p:spPr>
          <a:xfrm>
            <a:off x="5226200" y="2266950"/>
            <a:ext cx="3441000" cy="5484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altLang="ja" sz="1300">
                <a:solidFill>
                  <a:schemeClr val="dk1"/>
                </a:solidFill>
              </a:rPr>
              <a:t>Pr​ </a:t>
            </a:r>
            <a:r>
              <a:rPr lang="ja" altLang="en-US" sz="1300">
                <a:solidFill>
                  <a:schemeClr val="dk1"/>
                </a:solidFill>
              </a:rPr>
              <a:t>はクラスタ内での地域 </a:t>
            </a:r>
            <a:r>
              <a:rPr lang="en-US" altLang="ja" sz="1300">
                <a:solidFill>
                  <a:schemeClr val="dk1"/>
                </a:solidFill>
              </a:rPr>
              <a:t>r </a:t>
            </a:r>
            <a:r>
              <a:rPr lang="ja" altLang="en-US" sz="1300">
                <a:solidFill>
                  <a:schemeClr val="dk1"/>
                </a:solidFill>
              </a:rPr>
              <a:t>の割合を表し、</a:t>
            </a:r>
            <a:r>
              <a:rPr lang="en-US" altLang="ja" sz="1300">
                <a:solidFill>
                  <a:schemeClr val="dk1"/>
                </a:solidFill>
              </a:rPr>
              <a:t>R </a:t>
            </a:r>
            <a:r>
              <a:rPr lang="ja" altLang="en-US" sz="1300">
                <a:solidFill>
                  <a:schemeClr val="dk1"/>
                </a:solidFill>
              </a:rPr>
              <a:t>はすべての地域の集合を示す。</a:t>
            </a:r>
            <a:endParaRPr sz="1800">
              <a:solidFill>
                <a:schemeClr val="dk1"/>
              </a:solidFill>
            </a:endParaRPr>
          </a:p>
        </p:txBody>
      </p:sp>
      <p:sp>
        <p:nvSpPr>
          <p:cNvPr id="257" name="Google Shape;257;p21"/>
          <p:cNvSpPr txBox="1"/>
          <p:nvPr/>
        </p:nvSpPr>
        <p:spPr>
          <a:xfrm>
            <a:off x="651675" y="1549150"/>
            <a:ext cx="3772800" cy="646200"/>
          </a:xfrm>
          <a:prstGeom prst="rect">
            <a:avLst/>
          </a:prstGeom>
          <a:noFill/>
          <a:ln>
            <a:noFill/>
          </a:ln>
        </p:spPr>
        <p:txBody>
          <a:bodyPr spcFirstLastPara="1" wrap="square" lIns="91425" tIns="91425" rIns="91425" bIns="91425" anchor="ctr" anchorCtr="0">
            <a:noAutofit/>
          </a:bodyPr>
          <a:lstStyle/>
          <a:p>
            <a:pPr algn="ctr"/>
            <a:r>
              <a:rPr lang="ja" altLang="en-US" sz="1600">
                <a:solidFill>
                  <a:schemeClr val="dk2"/>
                </a:solidFill>
              </a:rPr>
              <a:t>クラスタ数とエントロピーのプロット</a:t>
            </a:r>
            <a:endParaRPr sz="1600">
              <a:solidFill>
                <a:schemeClr val="dk2"/>
              </a:solidFill>
            </a:endParaRPr>
          </a:p>
        </p:txBody>
      </p:sp>
      <p:sp>
        <p:nvSpPr>
          <p:cNvPr id="258" name="Google Shape;258;p21"/>
          <p:cNvSpPr/>
          <p:nvPr/>
        </p:nvSpPr>
        <p:spPr>
          <a:xfrm>
            <a:off x="690825" y="5001650"/>
            <a:ext cx="8035200" cy="99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より多くの情報量を出しているのは</a:t>
            </a:r>
            <a:r>
              <a:rPr lang="ja" altLang="en-US" b="1"/>
              <a:t>「</a:t>
            </a:r>
            <a:r>
              <a:rPr lang="en-US" altLang="ja" b="1">
                <a:solidFill>
                  <a:schemeClr val="dk1"/>
                </a:solidFill>
              </a:rPr>
              <a:t>SoundCloud</a:t>
            </a:r>
            <a:r>
              <a:rPr lang="ja" altLang="en-US" b="1">
                <a:solidFill>
                  <a:schemeClr val="dk1"/>
                </a:solidFill>
              </a:rPr>
              <a:t>後ネットワーク」</a:t>
            </a:r>
            <a:endParaRPr b="1">
              <a:solidFill>
                <a:schemeClr val="dk1"/>
              </a:solidFill>
            </a:endParaRPr>
          </a:p>
          <a:p>
            <a:pPr algn="ctr"/>
            <a:r>
              <a:rPr lang="ja" altLang="en-US">
                <a:solidFill>
                  <a:schemeClr val="dk1"/>
                </a:solidFill>
              </a:rPr>
              <a:t>ラベル数</a:t>
            </a:r>
            <a:r>
              <a:rPr lang="en-US" altLang="ja">
                <a:solidFill>
                  <a:schemeClr val="dk1"/>
                </a:solidFill>
              </a:rPr>
              <a:t>2.0</a:t>
            </a:r>
            <a:r>
              <a:rPr lang="ja" altLang="en-US">
                <a:solidFill>
                  <a:schemeClr val="dk1"/>
                </a:solidFill>
              </a:rPr>
              <a:t>程度の情報量をどう評価するか</a:t>
            </a:r>
            <a:endParaRPr>
              <a:solidFill>
                <a:schemeClr val="dk1"/>
              </a:solidFill>
            </a:endParaRPr>
          </a:p>
        </p:txBody>
      </p:sp>
      <p:pic>
        <p:nvPicPr>
          <p:cNvPr id="259" name="Google Shape;259;p21"/>
          <p:cNvPicPr preferRelativeResize="0"/>
          <p:nvPr/>
        </p:nvPicPr>
        <p:blipFill>
          <a:blip r:embed="rId4">
            <a:alphaModFix/>
          </a:blip>
          <a:stretch>
            <a:fillRect/>
          </a:stretch>
        </p:blipFill>
        <p:spPr>
          <a:xfrm>
            <a:off x="808901" y="2135300"/>
            <a:ext cx="3458343" cy="2501500"/>
          </a:xfrm>
          <a:prstGeom prst="rect">
            <a:avLst/>
          </a:prstGeom>
          <a:noFill/>
          <a:ln>
            <a:noFill/>
          </a:ln>
        </p:spPr>
      </p:pic>
      <p:sp>
        <p:nvSpPr>
          <p:cNvPr id="260" name="Google Shape;260;p21"/>
          <p:cNvSpPr/>
          <p:nvPr/>
        </p:nvSpPr>
        <p:spPr>
          <a:xfrm>
            <a:off x="4156375" y="3379300"/>
            <a:ext cx="3283200" cy="1622400"/>
          </a:xfrm>
          <a:prstGeom prst="wedgeEllipseCallout">
            <a:avLst>
              <a:gd name="adj1" fmla="val -118338"/>
              <a:gd name="adj2" fmla="val -7276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a:t>エントロピー２以上のクラスタ数の割合は</a:t>
            </a:r>
            <a:endParaRPr/>
          </a:p>
          <a:p>
            <a:pPr algn="ctr"/>
            <a:r>
              <a:rPr lang="en-US" altLang="ja"/>
              <a:t>SoundCloud</a:t>
            </a:r>
            <a:r>
              <a:rPr lang="ja" altLang="en-US"/>
              <a:t>前の</a:t>
            </a:r>
            <a:r>
              <a:rPr lang="ja" altLang="en-US" b="1"/>
              <a:t>４割</a:t>
            </a:r>
            <a:endParaRPr b="1"/>
          </a:p>
          <a:p>
            <a:pPr algn="ctr"/>
            <a:r>
              <a:rPr lang="ja" altLang="en-US"/>
              <a:t>から</a:t>
            </a:r>
            <a:endParaRPr/>
          </a:p>
          <a:p>
            <a:pPr algn="ctr"/>
            <a:r>
              <a:rPr lang="en-US" altLang="ja">
                <a:solidFill>
                  <a:schemeClr val="dk1"/>
                </a:solidFill>
              </a:rPr>
              <a:t>SoundCloud</a:t>
            </a:r>
            <a:r>
              <a:rPr lang="ja" altLang="en-US">
                <a:solidFill>
                  <a:schemeClr val="dk1"/>
                </a:solidFill>
              </a:rPr>
              <a:t>後の</a:t>
            </a:r>
            <a:r>
              <a:rPr lang="ja" altLang="en-US" b="1">
                <a:solidFill>
                  <a:schemeClr val="dk1"/>
                </a:solidFill>
              </a:rPr>
              <a:t>８割</a:t>
            </a:r>
            <a:endParaRPr b="1">
              <a:solidFill>
                <a:schemeClr val="dk1"/>
              </a:solidFill>
            </a:endParaRPr>
          </a:p>
          <a:p>
            <a:pPr algn="ctr">
              <a:buClr>
                <a:schemeClr val="dk1"/>
              </a:buClr>
              <a:buSzPts val="1100"/>
            </a:pPr>
            <a:r>
              <a:rPr lang="ja" altLang="en-US" b="1">
                <a:solidFill>
                  <a:schemeClr val="dk1"/>
                </a:solidFill>
              </a:rPr>
              <a:t>に増加</a:t>
            </a:r>
            <a:endParaRPr b="1">
              <a:solidFill>
                <a:schemeClr val="dk1"/>
              </a:solidFill>
            </a:endParaRPr>
          </a:p>
        </p:txBody>
      </p:sp>
      <p:sp>
        <p:nvSpPr>
          <p:cNvPr id="261" name="Google Shape;261;p21"/>
          <p:cNvSpPr/>
          <p:nvPr/>
        </p:nvSpPr>
        <p:spPr>
          <a:xfrm>
            <a:off x="7033125" y="3473950"/>
            <a:ext cx="2491800" cy="143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ja" altLang="en-US" sz="2100" b="1"/>
              <a:t>地域に分散した</a:t>
            </a:r>
            <a:endParaRPr sz="2100" b="1"/>
          </a:p>
          <a:p>
            <a:pPr algn="ctr"/>
            <a:r>
              <a:rPr lang="ja" altLang="en-US" sz="2100" b="1"/>
              <a:t>クラスタの増大を</a:t>
            </a:r>
            <a:endParaRPr sz="2100" b="1"/>
          </a:p>
          <a:p>
            <a:pPr algn="ctr"/>
            <a:r>
              <a:rPr lang="ja" altLang="en-US" sz="2100" b="1"/>
              <a:t>意味する</a:t>
            </a:r>
            <a:endParaRPr sz="21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930</Words>
  <Application>Microsoft Office PowerPoint</Application>
  <PresentationFormat>A4 210 x 297 mm</PresentationFormat>
  <Paragraphs>180</Paragraphs>
  <Slides>15</Slides>
  <Notes>15</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15</vt:i4>
      </vt:variant>
    </vt:vector>
  </HeadingPairs>
  <TitlesOfParts>
    <vt:vector size="17" baseType="lpstr">
      <vt:lpstr>Arial</vt:lpstr>
      <vt:lpstr>Simple Light</vt:lpstr>
      <vt:lpstr>ネットワーククラスタリングによる ラップ・コラボレーショングループの 地域性変化の定量的分析</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本研究の限界点と将来性</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Toru Sugimoto</cp:lastModifiedBy>
  <cp:revision>1</cp:revision>
  <cp:lastPrinted>2024-07-01T11:33:03Z</cp:lastPrinted>
  <dcterms:modified xsi:type="dcterms:W3CDTF">2024-07-01T11:41:32Z</dcterms:modified>
</cp:coreProperties>
</file>