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669" r:id="rId1"/>
  </p:sldMasterIdLst>
  <p:notesMasterIdLst>
    <p:notesMasterId r:id="rId28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68" r:id="rId26"/>
    <p:sldId id="26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69814" autoAdjust="0"/>
  </p:normalViewPr>
  <p:slideViewPr>
    <p:cSldViewPr snapToGrid="0">
      <p:cViewPr varScale="1">
        <p:scale>
          <a:sx n="65" d="100"/>
          <a:sy n="65" d="100"/>
        </p:scale>
        <p:origin x="20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08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F0A3E-B713-497C-B84B-5E1BF6F3D9A4}" type="datetimeFigureOut">
              <a:rPr lang="pl-PL" smtClean="0"/>
              <a:t>2016-10-10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CEFC3-5603-443E-9149-65B35CF9B4B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6621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Benchmark</a:t>
            </a:r>
            <a:r>
              <a:rPr lang="pl-PL" baseline="0" dirty="0" smtClean="0"/>
              <a:t>i  - testy rozwiązań skupione na mierzeniu i porównywaniu ich wydajności. 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CEFC3-5603-443E-9149-65B35CF9B4B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3001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Nawet</a:t>
            </a:r>
            <a:r>
              <a:rPr lang="pl-PL" baseline="0" dirty="0" smtClean="0"/>
              <a:t> najlepsi się na tym wykładali</a:t>
            </a:r>
          </a:p>
          <a:p>
            <a:r>
              <a:rPr lang="pl-PL" baseline="0" dirty="0" smtClean="0"/>
              <a:t>Choć trzeba przyznać że czasy wtedy były inne. (wersja </a:t>
            </a:r>
            <a:r>
              <a:rPr lang="pl-PL" baseline="0" dirty="0" err="1" smtClean="0"/>
              <a:t>javy</a:t>
            </a:r>
            <a:r>
              <a:rPr lang="pl-PL" baseline="0" dirty="0" smtClean="0"/>
              <a:t>, wydajność sprzętu)</a:t>
            </a:r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CEFC3-5603-443E-9149-65B35CF9B4B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383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- Najczęściej</a:t>
            </a:r>
            <a:r>
              <a:rPr lang="pl-PL" baseline="0" dirty="0" smtClean="0"/>
              <a:t> badanie wydajności opieramy o pomiar czasu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Dokładność pomiaru czasu jest jednak ograniczona 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Chcąc podejść do sprawy profesjonalnie nie możemy skupić się na pojedynczym pomiarze</a:t>
            </a:r>
          </a:p>
          <a:p>
            <a:pPr marL="171450" indent="-171450">
              <a:buFontTx/>
              <a:buChar char="-"/>
            </a:pPr>
            <a:r>
              <a:rPr lang="pl-PL" baseline="0" dirty="0" smtClean="0"/>
              <a:t>Trzeba określić granice niepewności, odchylenie standardowe itp., jest do tego cała teoria opisana np. w monografii GUM. 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CEFC3-5603-443E-9149-65B35CF9B4B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42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CEFC3-5603-443E-9149-65B35CF9B4B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952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smtClean="0"/>
              <a:t>-zależy od charakterystyki</a:t>
            </a:r>
            <a:r>
              <a:rPr lang="pl-PL" baseline="0" dirty="0" smtClean="0"/>
              <a:t> aplikacji</a:t>
            </a:r>
          </a:p>
          <a:p>
            <a:r>
              <a:rPr lang="pl-PL" baseline="0" dirty="0" smtClean="0"/>
              <a:t>-czasami interesuje nas </a:t>
            </a:r>
            <a:r>
              <a:rPr lang="pl-PL" baseline="0" dirty="0" err="1" smtClean="0"/>
              <a:t>worst</a:t>
            </a:r>
            <a:r>
              <a:rPr lang="pl-PL" baseline="0" dirty="0" smtClean="0"/>
              <a:t> </a:t>
            </a:r>
            <a:r>
              <a:rPr lang="pl-PL" baseline="0" dirty="0" err="1" smtClean="0"/>
              <a:t>case</a:t>
            </a:r>
            <a:r>
              <a:rPr lang="pl-PL" baseline="0" dirty="0" smtClean="0"/>
              <a:t> bo spodziewamy się że nie będzie czasu na </a:t>
            </a:r>
            <a:r>
              <a:rPr lang="pl-PL" baseline="0" dirty="0" err="1" smtClean="0"/>
              <a:t>warmup</a:t>
            </a:r>
            <a:endParaRPr lang="pl-PL" baseline="0" dirty="0" smtClean="0"/>
          </a:p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CEFC3-5603-443E-9149-65B35CF9B4B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73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8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733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939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984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096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51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 smtClean="0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67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116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61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658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072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3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63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90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5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3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pl-PL" smtClean="0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7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10/10/2016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22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Testowanie Wydajności Kodu za pomocą Narzędzia JMH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Wojciech Oczkowski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3551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possibly go wrong</a:t>
            </a:r>
            <a:r>
              <a:rPr lang="pl-PL" dirty="0"/>
              <a:t>?</a:t>
            </a:r>
            <a:br>
              <a:rPr lang="pl-PL" dirty="0"/>
            </a:br>
            <a:r>
              <a:rPr lang="pl-PL" dirty="0" smtClean="0"/>
              <a:t>FALSE </a:t>
            </a:r>
            <a:r>
              <a:rPr lang="pl-PL" dirty="0" err="1" smtClean="0"/>
              <a:t>Sharing</a:t>
            </a:r>
            <a:endParaRPr lang="pl-PL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33564" y="2707154"/>
            <a:ext cx="8096036" cy="4093428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someCounter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completelyDifferentCounter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 </a:t>
            </a:r>
            <a:r>
              <a:rPr kumimoji="0" lang="pl-PL" altLang="pl-PL" sz="20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measuredMethod1(){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pl-PL" altLang="pl-PL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someCounter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 </a:t>
            </a:r>
            <a:r>
              <a:rPr kumimoji="0" lang="pl-PL" altLang="pl-PL" sz="20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measuredMethod2(){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pl-PL" altLang="pl-PL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completelyDifferentCounter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l-PL" alt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777" y="1365746"/>
            <a:ext cx="4075611" cy="2682815"/>
          </a:xfrm>
          <a:solidFill>
            <a:srgbClr val="FFFFFF">
              <a:alpha val="5000"/>
            </a:srgbClr>
          </a:solidFill>
        </p:spPr>
      </p:pic>
    </p:spTree>
    <p:extLst>
      <p:ext uri="{BB962C8B-B14F-4D97-AF65-F5344CB8AC3E}">
        <p14:creationId xmlns:p14="http://schemas.microsoft.com/office/powerpoint/2010/main" val="30831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possibly go wrong</a:t>
            </a:r>
            <a:r>
              <a:rPr lang="pl-PL" dirty="0"/>
              <a:t>?</a:t>
            </a:r>
            <a:br>
              <a:rPr lang="pl-PL" dirty="0"/>
            </a:br>
            <a:r>
              <a:rPr lang="pl-PL" dirty="0" err="1" smtClean="0"/>
              <a:t>Warm</a:t>
            </a:r>
            <a:r>
              <a:rPr lang="pl-PL" dirty="0" smtClean="0"/>
              <a:t> </a:t>
            </a:r>
            <a:r>
              <a:rPr lang="pl-PL" dirty="0" err="1" smtClean="0"/>
              <a:t>up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1519" y="2254554"/>
            <a:ext cx="3578100" cy="3649662"/>
          </a:xfrm>
        </p:spPr>
      </p:pic>
      <p:sp>
        <p:nvSpPr>
          <p:cNvPr id="9" name="Symbol zastępczy zawartości 2"/>
          <p:cNvSpPr txBox="1">
            <a:spLocks/>
          </p:cNvSpPr>
          <p:nvPr/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-</a:t>
            </a:r>
            <a:r>
              <a:rPr lang="pl-PL" dirty="0" err="1" smtClean="0"/>
              <a:t>XX:CompileThreshold</a:t>
            </a:r>
            <a:r>
              <a:rPr lang="pl-PL" dirty="0" smtClean="0"/>
              <a:t>=[1500,2000,10000]</a:t>
            </a:r>
            <a:endParaRPr lang="pl-PL" dirty="0" smtClean="0"/>
          </a:p>
          <a:p>
            <a:r>
              <a:rPr lang="pl-PL" dirty="0"/>
              <a:t>-XX:-</a:t>
            </a:r>
            <a:r>
              <a:rPr lang="pl-PL" dirty="0" err="1"/>
              <a:t>PrintCompilation</a:t>
            </a:r>
            <a:endParaRPr lang="pl-PL" dirty="0" smtClean="0"/>
          </a:p>
          <a:p>
            <a:r>
              <a:rPr lang="pl-PL" dirty="0" smtClean="0"/>
              <a:t>-</a:t>
            </a:r>
            <a:r>
              <a:rPr lang="pl-PL" dirty="0" err="1" smtClean="0"/>
              <a:t>XX:MaxInlineSize</a:t>
            </a:r>
            <a:r>
              <a:rPr lang="pl-PL" dirty="0" smtClean="0"/>
              <a:t>=35</a:t>
            </a:r>
          </a:p>
          <a:p>
            <a:r>
              <a:rPr lang="pl-PL" dirty="0"/>
              <a:t>-XX:+</a:t>
            </a:r>
            <a:r>
              <a:rPr lang="pl-PL" dirty="0" err="1"/>
              <a:t>PrintInlining</a:t>
            </a:r>
            <a:endParaRPr lang="pl-PL" dirty="0" smtClean="0"/>
          </a:p>
          <a:p>
            <a:r>
              <a:rPr lang="pl-PL" dirty="0" smtClean="0"/>
              <a:t>-</a:t>
            </a:r>
            <a:r>
              <a:rPr lang="pl-PL" dirty="0" err="1"/>
              <a:t>XX:LoopUnrollLimit</a:t>
            </a:r>
            <a:r>
              <a:rPr lang="pl-PL" dirty="0"/>
              <a:t>=n</a:t>
            </a:r>
            <a:endParaRPr lang="pl-PL" dirty="0" smtClean="0"/>
          </a:p>
          <a:p>
            <a:endParaRPr lang="pl-PL" dirty="0" smtClean="0"/>
          </a:p>
          <a:p>
            <a:pPr marL="0" indent="0">
              <a:buFont typeface="Arial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0340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possibly go wrong</a:t>
            </a:r>
            <a:r>
              <a:rPr lang="pl-PL" dirty="0"/>
              <a:t>?</a:t>
            </a:r>
            <a:br>
              <a:rPr lang="pl-PL" dirty="0"/>
            </a:br>
            <a:r>
              <a:rPr lang="pl-PL" dirty="0" smtClean="0"/>
              <a:t>Różnice systemów operacyjnych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7" y="2316729"/>
            <a:ext cx="4783650" cy="2989781"/>
          </a:xfrm>
        </p:spPr>
      </p:pic>
      <p:sp>
        <p:nvSpPr>
          <p:cNvPr id="5" name="Symbol zastępczy zawartości 2"/>
          <p:cNvSpPr txBox="1">
            <a:spLocks/>
          </p:cNvSpPr>
          <p:nvPr/>
        </p:nvSpPr>
        <p:spPr>
          <a:xfrm>
            <a:off x="5240850" y="2316729"/>
            <a:ext cx="3666844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Różnice w implementacji JVM</a:t>
            </a:r>
          </a:p>
          <a:p>
            <a:r>
              <a:rPr lang="pl-PL" dirty="0" smtClean="0"/>
              <a:t>Różnice </a:t>
            </a:r>
            <a:r>
              <a:rPr lang="pl-PL" dirty="0" err="1" smtClean="0"/>
              <a:t>timerów</a:t>
            </a:r>
            <a:endParaRPr lang="pl-PL" dirty="0" smtClean="0"/>
          </a:p>
          <a:p>
            <a:r>
              <a:rPr lang="pl-PL" dirty="0" smtClean="0"/>
              <a:t>Różnice </a:t>
            </a:r>
            <a:r>
              <a:rPr lang="pl-PL" dirty="0" err="1" smtClean="0"/>
              <a:t>scheduler’ów</a:t>
            </a:r>
            <a:endParaRPr lang="pl-PL" dirty="0" smtClean="0"/>
          </a:p>
          <a:p>
            <a:r>
              <a:rPr lang="pl-PL" dirty="0" smtClean="0"/>
              <a:t>32 vs 64 bit</a:t>
            </a:r>
          </a:p>
          <a:p>
            <a:r>
              <a:rPr lang="pl-PL" dirty="0" smtClean="0"/>
              <a:t>Niektóre optymalizacje dostępne są dla wybranych </a:t>
            </a:r>
            <a:r>
              <a:rPr lang="pl-PL" dirty="0" err="1" smtClean="0"/>
              <a:t>OS’ów</a:t>
            </a:r>
            <a:endParaRPr lang="pl-PL" dirty="0" smtClean="0"/>
          </a:p>
          <a:p>
            <a:r>
              <a:rPr lang="pl-PL" dirty="0" smtClean="0"/>
              <a:t>Niektóre </a:t>
            </a:r>
            <a:r>
              <a:rPr lang="pl-PL" dirty="0" err="1" smtClean="0"/>
              <a:t>bug’i</a:t>
            </a:r>
            <a:r>
              <a:rPr lang="pl-PL" dirty="0" smtClean="0"/>
              <a:t> też ;)</a:t>
            </a:r>
          </a:p>
          <a:p>
            <a:endParaRPr lang="pl-PL" dirty="0" smtClean="0"/>
          </a:p>
          <a:p>
            <a:pPr marL="0" indent="0">
              <a:buFont typeface="Arial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70811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Czym jest JMH i jak może pomóc</a:t>
            </a:r>
            <a:endParaRPr lang="pl-PL" dirty="0"/>
          </a:p>
        </p:txBody>
      </p:sp>
      <p:pic>
        <p:nvPicPr>
          <p:cNvPr id="7" name="Symbol zastępczy zawartości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335" y="1505358"/>
            <a:ext cx="2892425" cy="2169318"/>
          </a:xfrm>
        </p:spPr>
      </p:pic>
      <p:sp>
        <p:nvSpPr>
          <p:cNvPr id="8" name="Symbol zastępczy zawartości 2"/>
          <p:cNvSpPr txBox="1">
            <a:spLocks/>
          </p:cNvSpPr>
          <p:nvPr/>
        </p:nvSpPr>
        <p:spPr>
          <a:xfrm>
            <a:off x="267128" y="2065868"/>
            <a:ext cx="8578922" cy="4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 smtClean="0"/>
              <a:t>Narzędzie do budowania benchmarków </a:t>
            </a:r>
          </a:p>
          <a:p>
            <a:r>
              <a:rPr lang="pl-PL" dirty="0" smtClean="0"/>
              <a:t>Pomaga w uniknięciu typowych problemów</a:t>
            </a:r>
          </a:p>
          <a:p>
            <a:r>
              <a:rPr lang="pl-PL" dirty="0" smtClean="0"/>
              <a:t>Nie zwalnia z myślenia o nich.</a:t>
            </a:r>
          </a:p>
          <a:p>
            <a:endParaRPr lang="pl-PL" dirty="0"/>
          </a:p>
          <a:p>
            <a:r>
              <a:rPr lang="pl-PL" dirty="0" smtClean="0"/>
              <a:t>Java 		-&gt; </a:t>
            </a:r>
            <a:r>
              <a:rPr lang="pl-PL" dirty="0" err="1" smtClean="0"/>
              <a:t>org.openjdk.jmh:jmh-java-benchmark-archetype</a:t>
            </a:r>
            <a:endParaRPr lang="pl-PL" dirty="0" smtClean="0"/>
          </a:p>
          <a:p>
            <a:r>
              <a:rPr lang="pl-PL" dirty="0" smtClean="0"/>
              <a:t>Scala 		-&gt; </a:t>
            </a:r>
            <a:r>
              <a:rPr lang="pl-PL" dirty="0" err="1" smtClean="0"/>
              <a:t>org.openjdk.jmh:jmh-scala-benchmark-archetype</a:t>
            </a:r>
            <a:endParaRPr lang="pl-PL" dirty="0" smtClean="0"/>
          </a:p>
          <a:p>
            <a:pPr marL="0" indent="0">
              <a:buNone/>
            </a:pPr>
            <a:r>
              <a:rPr lang="pl-PL" dirty="0"/>
              <a:t>	</a:t>
            </a:r>
            <a:r>
              <a:rPr lang="pl-PL" dirty="0" smtClean="0"/>
              <a:t>    		-&gt; </a:t>
            </a:r>
            <a:r>
              <a:rPr lang="pl-PL" dirty="0" err="1" smtClean="0"/>
              <a:t>sbt-jmh</a:t>
            </a:r>
            <a:r>
              <a:rPr lang="pl-PL" dirty="0" smtClean="0"/>
              <a:t> </a:t>
            </a:r>
            <a:r>
              <a:rPr lang="pl-PL" dirty="0" err="1" smtClean="0"/>
              <a:t>plugin</a:t>
            </a:r>
            <a:r>
              <a:rPr lang="pl-PL" dirty="0" smtClean="0"/>
              <a:t>	</a:t>
            </a:r>
          </a:p>
          <a:p>
            <a:r>
              <a:rPr lang="pl-PL" dirty="0" err="1" smtClean="0"/>
              <a:t>Groovy</a:t>
            </a:r>
            <a:r>
              <a:rPr lang="pl-PL" dirty="0" smtClean="0"/>
              <a:t>  	-&gt; </a:t>
            </a:r>
            <a:r>
              <a:rPr lang="pl-PL" dirty="0" err="1"/>
              <a:t>org.openjdk.jmh:</a:t>
            </a:r>
            <a:r>
              <a:rPr lang="pl-PL" dirty="0" err="1" smtClean="0"/>
              <a:t>jmh-groovy-benchmark-archetype</a:t>
            </a:r>
            <a:endParaRPr lang="pl-PL" dirty="0" smtClean="0"/>
          </a:p>
          <a:p>
            <a:r>
              <a:rPr lang="pl-PL" dirty="0" smtClean="0"/>
              <a:t>Kotlin 		-&gt; </a:t>
            </a:r>
            <a:r>
              <a:rPr lang="pl-PL" dirty="0" err="1"/>
              <a:t>org.openjdk.jmh:jmh-java-benchmark-archetype</a:t>
            </a:r>
            <a:endParaRPr lang="pl-PL" dirty="0"/>
          </a:p>
          <a:p>
            <a:endParaRPr lang="pl-PL" dirty="0" smtClean="0"/>
          </a:p>
          <a:p>
            <a:pPr marL="0" indent="0">
              <a:buFont typeface="Arial"/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02858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Nowy benchmark</a:t>
            </a:r>
            <a:endParaRPr lang="pl-PL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35813" y="2248034"/>
            <a:ext cx="5815174" cy="3046988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pl.itkontekst.jmhtest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org.openjdk.jmh.annotations.Benchmark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MyBenchmark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@Benchmark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testMethod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kumimoji="0" lang="pl-PL" altLang="pl-P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1600" i="1" dirty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altLang="pl-PL" sz="1600" i="1" dirty="0" smtClean="0">
                <a:solidFill>
                  <a:srgbClr val="8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53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Prostokąt 3"/>
          <p:cNvSpPr/>
          <p:nvPr/>
        </p:nvSpPr>
        <p:spPr>
          <a:xfrm>
            <a:off x="174660" y="477334"/>
            <a:ext cx="8691937" cy="6032421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JMH 1.14.1 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released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13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ago)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VM version: JDK 1.8.0_77, VM 25.77-b03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VM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invoker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C:\Program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\Java\jre1.8.0_77\bin\java.exe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VM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&lt;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Warmup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s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Measurement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20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 s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10 min per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will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synchronize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Benchmark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Throughput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Benchmark: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pl.itkontekst.jmhtest.MyBenchmark.testMethod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progress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0,00%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ETA 00:06:40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1 of 10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Warmup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1: 3321638210,400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Warmup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2: 3035709856,963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</a:t>
            </a:r>
          </a:p>
          <a:p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19: 3292590873,371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</a:t>
            </a:r>
          </a:p>
          <a:p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20: 3352591339,138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</a:t>
            </a:r>
          </a:p>
          <a:p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testMethod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3336940878,008 ?(99.9%) 21593035,964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/s [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(min,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max) = (2837336846,716, 3336940878,008, 3433712311,191),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stdev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91426266,353</a:t>
            </a: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CI (99.9%): [3315347842,045, 3358533913,972] (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assumes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distribution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complete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Total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00:06:43</a:t>
            </a:r>
          </a:p>
          <a:p>
            <a:endParaRPr lang="pl-PL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Benchmark          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Error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Units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MyBenchmark.testMethod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thrpt</a:t>
            </a:r>
            <a:r>
              <a:rPr lang="pl-P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200  3336940878,008 ? 21593035,964  </a:t>
            </a:r>
            <a:r>
              <a:rPr lang="pl-PL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ops</a:t>
            </a:r>
            <a:r>
              <a:rPr lang="pl-PL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/s</a:t>
            </a:r>
            <a:endParaRPr lang="pl-P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Opcje pomiarów</a:t>
            </a:r>
            <a:endParaRPr lang="pl-P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8209" y="2142068"/>
            <a:ext cx="6010382" cy="3842013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Fork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altLang="pl-PL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Warmup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altLang="pl-PL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Measurement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iterations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altLang="pl-PL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BenchmarkMode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Mode.</a:t>
            </a:r>
            <a:r>
              <a:rPr kumimoji="0" lang="pl-PL" altLang="pl-PL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AverageTime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l-PL" altLang="pl-PL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pl-PL" altLang="pl-PL" sz="2000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OutputTimeUnit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TimeUnit.</a:t>
            </a:r>
            <a:r>
              <a:rPr kumimoji="0" lang="pl-PL" altLang="pl-PL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NANOSECONDS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MyBenchmark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altLang="pl-PL" sz="2000" dirty="0">
                <a:solidFill>
                  <a:schemeClr val="bg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@Benchmark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testMethod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8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10953"/>
            <a:ext cx="7772400" cy="616088"/>
          </a:xfrm>
        </p:spPr>
        <p:txBody>
          <a:bodyPr/>
          <a:lstStyle/>
          <a:p>
            <a:r>
              <a:rPr lang="pl-PL" dirty="0" smtClean="0"/>
              <a:t>Klasy Stanu, setup, parametry, Black Hole</a:t>
            </a:r>
            <a:endParaRPr lang="pl-PL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13016" y="1669159"/>
            <a:ext cx="8887146" cy="5016758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pl-PL" altLang="pl-PL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Benchmark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MyState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@Setup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@Benchmark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testAdd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blackhole,MyState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blackhole.consume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state.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+state.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Blackhole.</a:t>
            </a:r>
            <a:r>
              <a:rPr kumimoji="0" lang="pl-PL" altLang="pl-PL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consumeCPU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@Benchmark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testMethod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Blackhole.</a:t>
            </a:r>
            <a:r>
              <a:rPr kumimoji="0" lang="pl-PL" altLang="pl-PL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consumeCPU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2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49667" y="0"/>
            <a:ext cx="7772400" cy="1193943"/>
          </a:xfrm>
        </p:spPr>
        <p:txBody>
          <a:bodyPr/>
          <a:lstStyle/>
          <a:p>
            <a:r>
              <a:rPr lang="pl-PL" dirty="0" smtClean="0"/>
              <a:t>Wątki, Grupy, </a:t>
            </a:r>
            <a:r>
              <a:rPr lang="pl-PL" dirty="0" err="1" smtClean="0"/>
              <a:t>Padding</a:t>
            </a:r>
            <a:endParaRPr lang="pl-P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64385" y="961237"/>
            <a:ext cx="8856324" cy="5888630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Threads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MyBenchmark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pl-PL" alt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Benchmark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MyState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"2"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Scope.</a:t>
            </a:r>
            <a:r>
              <a:rPr kumimoji="0" lang="pl-PL" altLang="pl-PL" sz="16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Benchmark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MyState2 {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@Param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@Benchmark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testAdd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blackhole,MyState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blackhole.consume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state.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+state.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@Benchmark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16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testAdd2(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blackhole,MyState2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pl-PL" altLang="pl-PL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blackhole.consume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(state.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+state.</a:t>
            </a:r>
            <a:r>
              <a:rPr kumimoji="0" lang="pl-PL" altLang="pl-PL" sz="1600" b="1" i="0" u="none" strike="noStrike" cap="none" normalizeH="0" baseline="0" dirty="0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value2</a:t>
            </a: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34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Kontrola pracy kompilatora</a:t>
            </a:r>
            <a:endParaRPr lang="pl-P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1" y="2688208"/>
            <a:ext cx="7864866" cy="2554545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CompilerControl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CompilerControl.Mode.</a:t>
            </a:r>
            <a:r>
              <a:rPr kumimoji="0" lang="pl-PL" altLang="pl-PL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DONT_INLINE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testDontInline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CompilerControl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CompilerControl.Mode.</a:t>
            </a:r>
            <a:r>
              <a:rPr kumimoji="0" lang="pl-PL" altLang="pl-PL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testForceInline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CompilerControl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CompilerControl.Mode.</a:t>
            </a:r>
            <a:r>
              <a:rPr kumimoji="0" lang="pl-PL" altLang="pl-PL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EXCLUDE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testDontCompile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(){}</a:t>
            </a:r>
            <a:endParaRPr kumimoji="0" lang="pl-PL" altLang="pl-PL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49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 czym będziemy mówić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199" y="2142068"/>
            <a:ext cx="8512139" cy="3649133"/>
          </a:xfrm>
        </p:spPr>
        <p:txBody>
          <a:bodyPr>
            <a:normAutofit/>
          </a:bodyPr>
          <a:lstStyle/>
          <a:p>
            <a:r>
              <a:rPr lang="pl-PL" sz="2800" dirty="0" smtClean="0"/>
              <a:t>Czym są benchmarki i w czym mogą nam pomóc</a:t>
            </a:r>
          </a:p>
          <a:p>
            <a:r>
              <a:rPr lang="pl-PL" sz="2800" dirty="0" smtClean="0"/>
              <a:t>Jakie są problemy z mierzeniem wydajności kodu Javy</a:t>
            </a:r>
          </a:p>
          <a:p>
            <a:r>
              <a:rPr lang="pl-PL" sz="2800" dirty="0" smtClean="0"/>
              <a:t>Jak JMH pozwala uniknąć typowych błędów</a:t>
            </a:r>
          </a:p>
          <a:p>
            <a:r>
              <a:rPr lang="pl-PL" sz="2800" dirty="0" smtClean="0"/>
              <a:t>Praktyczne przykłady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1596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Programowa kontrola uruchamiania</a:t>
            </a:r>
            <a:endParaRPr lang="pl-PL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33564" y="2559024"/>
            <a:ext cx="8856324" cy="2862322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pl-PL" alt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RunnerException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OptionsBuilder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MyBenchmark.</a:t>
            </a:r>
            <a:r>
              <a:rPr kumimoji="0" lang="pl-PL" alt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.getSimpleName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warmupIterations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measurementIterations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forks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.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build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Runner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).run();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72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592475"/>
          </a:xfrm>
        </p:spPr>
        <p:txBody>
          <a:bodyPr/>
          <a:lstStyle/>
          <a:p>
            <a:r>
              <a:rPr lang="pl-PL" dirty="0" err="1" smtClean="0"/>
              <a:t>Profilery</a:t>
            </a:r>
            <a:endParaRPr lang="pl-PL" dirty="0"/>
          </a:p>
        </p:txBody>
      </p:sp>
      <p:sp>
        <p:nvSpPr>
          <p:cNvPr id="4" name="Prostokąt 3"/>
          <p:cNvSpPr/>
          <p:nvPr/>
        </p:nvSpPr>
        <p:spPr>
          <a:xfrm>
            <a:off x="226031" y="1315092"/>
            <a:ext cx="8681663" cy="5355312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pl-PL" dirty="0" err="1"/>
              <a:t>java</a:t>
            </a:r>
            <a:r>
              <a:rPr lang="pl-PL" dirty="0"/>
              <a:t> -jar benchmarks.jar -</a:t>
            </a:r>
            <a:r>
              <a:rPr lang="pl-PL" dirty="0" err="1"/>
              <a:t>lprof</a:t>
            </a:r>
            <a:endParaRPr lang="pl-PL" dirty="0"/>
          </a:p>
          <a:p>
            <a:r>
              <a:rPr lang="pl-PL" dirty="0" err="1"/>
              <a:t>Supported</a:t>
            </a:r>
            <a:r>
              <a:rPr lang="pl-PL" dirty="0"/>
              <a:t> </a:t>
            </a:r>
            <a:r>
              <a:rPr lang="pl-PL" dirty="0" err="1"/>
              <a:t>profilers</a:t>
            </a:r>
            <a:r>
              <a:rPr lang="pl-PL" dirty="0"/>
              <a:t>:</a:t>
            </a:r>
          </a:p>
          <a:p>
            <a:r>
              <a:rPr lang="pl-PL" dirty="0"/>
              <a:t>      </a:t>
            </a:r>
            <a:r>
              <a:rPr lang="pl-PL" dirty="0" smtClean="0"/>
              <a:t>cl</a:t>
            </a:r>
            <a:r>
              <a:rPr lang="pl-PL" dirty="0"/>
              <a:t>: </a:t>
            </a:r>
            <a:r>
              <a:rPr lang="pl-PL" dirty="0" err="1"/>
              <a:t>Classloader</a:t>
            </a:r>
            <a:r>
              <a:rPr lang="pl-PL" dirty="0"/>
              <a:t> </a:t>
            </a:r>
            <a:r>
              <a:rPr lang="pl-PL" dirty="0" err="1"/>
              <a:t>profiling</a:t>
            </a:r>
            <a:r>
              <a:rPr lang="pl-PL" dirty="0"/>
              <a:t> via standard </a:t>
            </a:r>
            <a:r>
              <a:rPr lang="pl-PL" dirty="0" err="1"/>
              <a:t>MBeans</a:t>
            </a:r>
            <a:r>
              <a:rPr lang="pl-PL" dirty="0"/>
              <a:t> </a:t>
            </a:r>
          </a:p>
          <a:p>
            <a:r>
              <a:rPr lang="pl-PL" dirty="0"/>
              <a:t>      </a:t>
            </a:r>
            <a:r>
              <a:rPr lang="pl-PL" dirty="0" err="1"/>
              <a:t>comp</a:t>
            </a:r>
            <a:r>
              <a:rPr lang="pl-PL" dirty="0"/>
              <a:t>: JIT </a:t>
            </a:r>
            <a:r>
              <a:rPr lang="pl-PL" dirty="0" err="1"/>
              <a:t>compiler</a:t>
            </a:r>
            <a:r>
              <a:rPr lang="pl-PL" dirty="0"/>
              <a:t> </a:t>
            </a:r>
            <a:r>
              <a:rPr lang="pl-PL" dirty="0" err="1"/>
              <a:t>profiling</a:t>
            </a:r>
            <a:r>
              <a:rPr lang="pl-PL" dirty="0"/>
              <a:t> via standard </a:t>
            </a:r>
            <a:r>
              <a:rPr lang="pl-PL" dirty="0" err="1"/>
              <a:t>MBeans</a:t>
            </a:r>
            <a:r>
              <a:rPr lang="pl-PL" dirty="0"/>
              <a:t> </a:t>
            </a:r>
          </a:p>
          <a:p>
            <a:r>
              <a:rPr lang="pl-PL" dirty="0"/>
              <a:t>      </a:t>
            </a:r>
            <a:r>
              <a:rPr lang="pl-PL" dirty="0" err="1" smtClean="0"/>
              <a:t>gc</a:t>
            </a:r>
            <a:r>
              <a:rPr lang="pl-PL" dirty="0"/>
              <a:t>: GC </a:t>
            </a:r>
            <a:r>
              <a:rPr lang="pl-PL" dirty="0" err="1"/>
              <a:t>profiling</a:t>
            </a:r>
            <a:r>
              <a:rPr lang="pl-PL" dirty="0"/>
              <a:t> via standard </a:t>
            </a:r>
            <a:r>
              <a:rPr lang="pl-PL" dirty="0" err="1"/>
              <a:t>MBeans</a:t>
            </a:r>
            <a:r>
              <a:rPr lang="pl-PL" dirty="0"/>
              <a:t> </a:t>
            </a:r>
          </a:p>
          <a:p>
            <a:r>
              <a:rPr lang="pl-PL" dirty="0"/>
              <a:t>     </a:t>
            </a:r>
            <a:r>
              <a:rPr lang="pl-PL" dirty="0" smtClean="0"/>
              <a:t> </a:t>
            </a:r>
            <a:r>
              <a:rPr lang="pl-PL" dirty="0" err="1" smtClean="0"/>
              <a:t>hs_cl</a:t>
            </a:r>
            <a:r>
              <a:rPr lang="pl-PL" dirty="0"/>
              <a:t>: </a:t>
            </a:r>
            <a:r>
              <a:rPr lang="pl-PL" dirty="0" err="1"/>
              <a:t>HotSpot</a:t>
            </a:r>
            <a:r>
              <a:rPr lang="pl-PL" dirty="0"/>
              <a:t> (</a:t>
            </a:r>
            <a:r>
              <a:rPr lang="pl-PL" dirty="0" err="1"/>
              <a:t>tm</a:t>
            </a:r>
            <a:r>
              <a:rPr lang="pl-PL" dirty="0"/>
              <a:t>) </a:t>
            </a:r>
            <a:r>
              <a:rPr lang="pl-PL" dirty="0" err="1"/>
              <a:t>classloader</a:t>
            </a:r>
            <a:r>
              <a:rPr lang="pl-PL" dirty="0"/>
              <a:t> </a:t>
            </a:r>
            <a:r>
              <a:rPr lang="pl-PL" dirty="0" err="1"/>
              <a:t>profiling</a:t>
            </a:r>
            <a:r>
              <a:rPr lang="pl-PL" dirty="0"/>
              <a:t> via </a:t>
            </a:r>
            <a:r>
              <a:rPr lang="pl-PL" dirty="0" err="1"/>
              <a:t>implementation-specific</a:t>
            </a:r>
            <a:r>
              <a:rPr lang="pl-PL" dirty="0"/>
              <a:t> </a:t>
            </a:r>
            <a:r>
              <a:rPr lang="pl-PL" dirty="0" err="1"/>
              <a:t>MBeans</a:t>
            </a:r>
            <a:r>
              <a:rPr lang="pl-PL" dirty="0"/>
              <a:t> </a:t>
            </a:r>
          </a:p>
          <a:p>
            <a:r>
              <a:rPr lang="pl-PL" dirty="0"/>
              <a:t>   </a:t>
            </a:r>
            <a:r>
              <a:rPr lang="pl-PL" dirty="0" smtClean="0"/>
              <a:t>   </a:t>
            </a:r>
            <a:r>
              <a:rPr lang="pl-PL" dirty="0" err="1" smtClean="0"/>
              <a:t>hs_comp</a:t>
            </a:r>
            <a:r>
              <a:rPr lang="pl-PL" dirty="0"/>
              <a:t>: </a:t>
            </a:r>
            <a:r>
              <a:rPr lang="pl-PL" dirty="0" err="1"/>
              <a:t>HotSpot</a:t>
            </a:r>
            <a:r>
              <a:rPr lang="pl-PL" dirty="0"/>
              <a:t> (</a:t>
            </a:r>
            <a:r>
              <a:rPr lang="pl-PL" dirty="0" err="1"/>
              <a:t>tm</a:t>
            </a:r>
            <a:r>
              <a:rPr lang="pl-PL" dirty="0"/>
              <a:t>) JIT </a:t>
            </a:r>
            <a:r>
              <a:rPr lang="pl-PL" dirty="0" err="1"/>
              <a:t>compiler</a:t>
            </a:r>
            <a:r>
              <a:rPr lang="pl-PL" dirty="0"/>
              <a:t> </a:t>
            </a:r>
            <a:r>
              <a:rPr lang="pl-PL" dirty="0" err="1"/>
              <a:t>profiling</a:t>
            </a:r>
            <a:r>
              <a:rPr lang="pl-PL" dirty="0"/>
              <a:t> via </a:t>
            </a:r>
            <a:r>
              <a:rPr lang="pl-PL" dirty="0" err="1"/>
              <a:t>implementation-specific</a:t>
            </a:r>
            <a:r>
              <a:rPr lang="pl-PL" dirty="0"/>
              <a:t> </a:t>
            </a:r>
            <a:r>
              <a:rPr lang="pl-PL" dirty="0" err="1"/>
              <a:t>MBeans</a:t>
            </a:r>
            <a:r>
              <a:rPr lang="pl-PL" dirty="0"/>
              <a:t> </a:t>
            </a:r>
          </a:p>
          <a:p>
            <a:r>
              <a:rPr lang="pl-PL" dirty="0"/>
              <a:t>     </a:t>
            </a:r>
            <a:r>
              <a:rPr lang="pl-PL" dirty="0" smtClean="0"/>
              <a:t> </a:t>
            </a:r>
            <a:r>
              <a:rPr lang="pl-PL" dirty="0" err="1" smtClean="0"/>
              <a:t>hs_gc</a:t>
            </a:r>
            <a:r>
              <a:rPr lang="pl-PL" dirty="0"/>
              <a:t>: </a:t>
            </a:r>
            <a:r>
              <a:rPr lang="pl-PL" dirty="0" err="1"/>
              <a:t>HotSpot</a:t>
            </a:r>
            <a:r>
              <a:rPr lang="pl-PL" dirty="0"/>
              <a:t> (</a:t>
            </a:r>
            <a:r>
              <a:rPr lang="pl-PL" dirty="0" err="1"/>
              <a:t>tm</a:t>
            </a:r>
            <a:r>
              <a:rPr lang="pl-PL" dirty="0"/>
              <a:t>) </a:t>
            </a:r>
            <a:r>
              <a:rPr lang="pl-PL" dirty="0" err="1"/>
              <a:t>memory</a:t>
            </a:r>
            <a:r>
              <a:rPr lang="pl-PL" dirty="0"/>
              <a:t> manager (GC) </a:t>
            </a:r>
            <a:r>
              <a:rPr lang="pl-PL" dirty="0" err="1"/>
              <a:t>profiling</a:t>
            </a:r>
            <a:r>
              <a:rPr lang="pl-PL" dirty="0"/>
              <a:t> via </a:t>
            </a:r>
            <a:r>
              <a:rPr lang="pl-PL" dirty="0" err="1"/>
              <a:t>implementation-specific</a:t>
            </a:r>
            <a:r>
              <a:rPr lang="pl-PL" dirty="0"/>
              <a:t> </a:t>
            </a:r>
            <a:r>
              <a:rPr lang="pl-PL" dirty="0" err="1"/>
              <a:t>MBeans</a:t>
            </a:r>
            <a:r>
              <a:rPr lang="pl-PL" dirty="0"/>
              <a:t> </a:t>
            </a:r>
          </a:p>
          <a:p>
            <a:r>
              <a:rPr lang="pl-PL" dirty="0"/>
              <a:t>     </a:t>
            </a:r>
            <a:r>
              <a:rPr lang="pl-PL" dirty="0" smtClean="0"/>
              <a:t> </a:t>
            </a:r>
            <a:r>
              <a:rPr lang="pl-PL" dirty="0" err="1" smtClean="0"/>
              <a:t>hs_rt</a:t>
            </a:r>
            <a:r>
              <a:rPr lang="pl-PL" dirty="0"/>
              <a:t>: </a:t>
            </a:r>
            <a:r>
              <a:rPr lang="pl-PL" dirty="0" err="1"/>
              <a:t>HotSpot</a:t>
            </a:r>
            <a:r>
              <a:rPr lang="pl-PL" dirty="0"/>
              <a:t> (</a:t>
            </a:r>
            <a:r>
              <a:rPr lang="pl-PL" dirty="0" err="1"/>
              <a:t>tm</a:t>
            </a:r>
            <a:r>
              <a:rPr lang="pl-PL" dirty="0"/>
              <a:t>) </a:t>
            </a:r>
            <a:r>
              <a:rPr lang="pl-PL" dirty="0" err="1"/>
              <a:t>runtime</a:t>
            </a:r>
            <a:r>
              <a:rPr lang="pl-PL" dirty="0"/>
              <a:t> </a:t>
            </a:r>
            <a:r>
              <a:rPr lang="pl-PL" dirty="0" err="1"/>
              <a:t>profiling</a:t>
            </a:r>
            <a:r>
              <a:rPr lang="pl-PL" dirty="0"/>
              <a:t> via </a:t>
            </a:r>
            <a:r>
              <a:rPr lang="pl-PL" dirty="0" err="1"/>
              <a:t>implementation-specific</a:t>
            </a:r>
            <a:r>
              <a:rPr lang="pl-PL" dirty="0"/>
              <a:t> </a:t>
            </a:r>
            <a:r>
              <a:rPr lang="pl-PL" dirty="0" err="1"/>
              <a:t>MBeans</a:t>
            </a:r>
            <a:r>
              <a:rPr lang="pl-PL" dirty="0"/>
              <a:t> </a:t>
            </a:r>
          </a:p>
          <a:p>
            <a:r>
              <a:rPr lang="pl-PL" dirty="0"/>
              <a:t>    </a:t>
            </a:r>
            <a:r>
              <a:rPr lang="pl-PL" dirty="0" smtClean="0"/>
              <a:t>  </a:t>
            </a:r>
            <a:r>
              <a:rPr lang="pl-PL" dirty="0" err="1" smtClean="0"/>
              <a:t>hs_thr</a:t>
            </a:r>
            <a:r>
              <a:rPr lang="pl-PL" dirty="0"/>
              <a:t>: </a:t>
            </a:r>
            <a:r>
              <a:rPr lang="pl-PL" dirty="0" err="1"/>
              <a:t>HotSpot</a:t>
            </a:r>
            <a:r>
              <a:rPr lang="pl-PL" dirty="0"/>
              <a:t> (</a:t>
            </a:r>
            <a:r>
              <a:rPr lang="pl-PL" dirty="0" err="1"/>
              <a:t>tm</a:t>
            </a:r>
            <a:r>
              <a:rPr lang="pl-PL" dirty="0"/>
              <a:t>) </a:t>
            </a:r>
            <a:r>
              <a:rPr lang="pl-PL" dirty="0" err="1"/>
              <a:t>threading</a:t>
            </a:r>
            <a:r>
              <a:rPr lang="pl-PL" dirty="0"/>
              <a:t> </a:t>
            </a:r>
            <a:r>
              <a:rPr lang="pl-PL" dirty="0" err="1"/>
              <a:t>subsystem</a:t>
            </a:r>
            <a:r>
              <a:rPr lang="pl-PL" dirty="0"/>
              <a:t> via </a:t>
            </a:r>
            <a:r>
              <a:rPr lang="pl-PL" dirty="0" err="1"/>
              <a:t>implementation-specific</a:t>
            </a:r>
            <a:r>
              <a:rPr lang="pl-PL" dirty="0"/>
              <a:t> </a:t>
            </a:r>
            <a:r>
              <a:rPr lang="pl-PL" dirty="0" err="1"/>
              <a:t>MBeans</a:t>
            </a:r>
            <a:r>
              <a:rPr lang="pl-PL" dirty="0"/>
              <a:t> </a:t>
            </a:r>
          </a:p>
          <a:p>
            <a:r>
              <a:rPr lang="pl-PL" dirty="0"/>
              <a:t>    </a:t>
            </a:r>
            <a:r>
              <a:rPr lang="pl-PL" dirty="0" smtClean="0"/>
              <a:t>  </a:t>
            </a:r>
            <a:r>
              <a:rPr lang="pl-PL" dirty="0" err="1" smtClean="0"/>
              <a:t>pauses</a:t>
            </a:r>
            <a:r>
              <a:rPr lang="pl-PL" dirty="0"/>
              <a:t>: </a:t>
            </a:r>
            <a:r>
              <a:rPr lang="pl-PL" dirty="0" err="1"/>
              <a:t>Pauses</a:t>
            </a:r>
            <a:r>
              <a:rPr lang="pl-PL" dirty="0"/>
              <a:t> </a:t>
            </a:r>
            <a:r>
              <a:rPr lang="pl-PL" dirty="0" err="1"/>
              <a:t>profiler</a:t>
            </a:r>
            <a:r>
              <a:rPr lang="pl-PL" dirty="0"/>
              <a:t> </a:t>
            </a:r>
          </a:p>
          <a:p>
            <a:r>
              <a:rPr lang="pl-PL" dirty="0"/>
              <a:t>      </a:t>
            </a:r>
            <a:r>
              <a:rPr lang="pl-PL" dirty="0" err="1"/>
              <a:t>perf</a:t>
            </a:r>
            <a:r>
              <a:rPr lang="pl-PL" dirty="0"/>
              <a:t>: Linux </a:t>
            </a:r>
            <a:r>
              <a:rPr lang="pl-PL" dirty="0" err="1"/>
              <a:t>perf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 </a:t>
            </a:r>
          </a:p>
          <a:p>
            <a:r>
              <a:rPr lang="pl-PL" dirty="0"/>
              <a:t>   </a:t>
            </a:r>
            <a:r>
              <a:rPr lang="pl-PL" dirty="0" smtClean="0"/>
              <a:t>   </a:t>
            </a:r>
            <a:r>
              <a:rPr lang="pl-PL" dirty="0" err="1" smtClean="0"/>
              <a:t>perfasm</a:t>
            </a:r>
            <a:r>
              <a:rPr lang="pl-PL" dirty="0"/>
              <a:t>: Linux </a:t>
            </a:r>
            <a:r>
              <a:rPr lang="pl-PL" dirty="0" err="1"/>
              <a:t>perf</a:t>
            </a:r>
            <a:r>
              <a:rPr lang="pl-PL" dirty="0"/>
              <a:t> + </a:t>
            </a:r>
            <a:r>
              <a:rPr lang="pl-PL" dirty="0" err="1"/>
              <a:t>PrintAssembly</a:t>
            </a:r>
            <a:r>
              <a:rPr lang="pl-PL" dirty="0"/>
              <a:t> Profiler </a:t>
            </a:r>
          </a:p>
          <a:p>
            <a:r>
              <a:rPr lang="pl-PL" dirty="0"/>
              <a:t>  </a:t>
            </a:r>
            <a:r>
              <a:rPr lang="pl-PL" dirty="0" smtClean="0"/>
              <a:t>    </a:t>
            </a:r>
            <a:r>
              <a:rPr lang="pl-PL" dirty="0" err="1" smtClean="0"/>
              <a:t>perfnorm</a:t>
            </a:r>
            <a:r>
              <a:rPr lang="pl-PL" dirty="0"/>
              <a:t>: Linux </a:t>
            </a:r>
            <a:r>
              <a:rPr lang="pl-PL" dirty="0" err="1"/>
              <a:t>perf</a:t>
            </a:r>
            <a:r>
              <a:rPr lang="pl-PL" dirty="0"/>
              <a:t> </a:t>
            </a:r>
            <a:r>
              <a:rPr lang="pl-PL" dirty="0" err="1"/>
              <a:t>statistics</a:t>
            </a:r>
            <a:r>
              <a:rPr lang="pl-PL" dirty="0"/>
              <a:t>, </a:t>
            </a:r>
            <a:r>
              <a:rPr lang="pl-PL" dirty="0" err="1"/>
              <a:t>normalized</a:t>
            </a:r>
            <a:r>
              <a:rPr lang="pl-PL" dirty="0"/>
              <a:t> by </a:t>
            </a:r>
            <a:r>
              <a:rPr lang="pl-PL" dirty="0" err="1"/>
              <a:t>operation</a:t>
            </a:r>
            <a:r>
              <a:rPr lang="pl-PL" dirty="0"/>
              <a:t> </a:t>
            </a:r>
            <a:r>
              <a:rPr lang="pl-PL" dirty="0" err="1"/>
              <a:t>count</a:t>
            </a:r>
            <a:r>
              <a:rPr lang="pl-PL" dirty="0"/>
              <a:t> </a:t>
            </a:r>
          </a:p>
          <a:p>
            <a:r>
              <a:rPr lang="pl-PL" dirty="0"/>
              <a:t>     </a:t>
            </a:r>
            <a:r>
              <a:rPr lang="pl-PL" dirty="0" smtClean="0"/>
              <a:t> </a:t>
            </a:r>
            <a:r>
              <a:rPr lang="pl-PL" dirty="0" err="1" smtClean="0"/>
              <a:t>stack</a:t>
            </a:r>
            <a:r>
              <a:rPr lang="pl-PL" dirty="0"/>
              <a:t>: Simple and </a:t>
            </a:r>
            <a:r>
              <a:rPr lang="pl-PL" dirty="0" err="1"/>
              <a:t>naive</a:t>
            </a:r>
            <a:r>
              <a:rPr lang="pl-PL" dirty="0"/>
              <a:t> Java </a:t>
            </a:r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profiler</a:t>
            </a:r>
            <a:r>
              <a:rPr lang="pl-PL" dirty="0"/>
              <a:t> </a:t>
            </a:r>
          </a:p>
          <a:p>
            <a:endParaRPr lang="pl-PL" dirty="0"/>
          </a:p>
          <a:p>
            <a:r>
              <a:rPr lang="pl-PL" dirty="0" err="1"/>
              <a:t>Unsupported</a:t>
            </a:r>
            <a:r>
              <a:rPr lang="pl-PL" dirty="0"/>
              <a:t> </a:t>
            </a:r>
            <a:r>
              <a:rPr lang="pl-PL" dirty="0" err="1"/>
              <a:t>profilers</a:t>
            </a:r>
            <a:r>
              <a:rPr lang="pl-PL" dirty="0"/>
              <a:t>:</a:t>
            </a:r>
          </a:p>
          <a:p>
            <a:r>
              <a:rPr lang="pl-PL" dirty="0"/>
              <a:t>  </a:t>
            </a:r>
            <a:r>
              <a:rPr lang="pl-PL" dirty="0" err="1"/>
              <a:t>xperfasm</a:t>
            </a:r>
            <a:r>
              <a:rPr lang="pl-PL" dirty="0"/>
              <a:t>: &lt;</a:t>
            </a:r>
            <a:r>
              <a:rPr lang="pl-PL" dirty="0" err="1"/>
              <a:t>none</a:t>
            </a:r>
            <a:r>
              <a:rPr lang="pl-PL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4409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592475"/>
          </a:xfrm>
        </p:spPr>
        <p:txBody>
          <a:bodyPr/>
          <a:lstStyle/>
          <a:p>
            <a:r>
              <a:rPr lang="pl-PL" dirty="0" err="1" smtClean="0"/>
              <a:t>Profilery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123289" y="1520575"/>
            <a:ext cx="8887146" cy="5078313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pl-PL" dirty="0" err="1"/>
              <a:t>Stack</a:t>
            </a:r>
            <a:r>
              <a:rPr lang="pl-PL" dirty="0"/>
              <a:t> </a:t>
            </a:r>
            <a:r>
              <a:rPr lang="pl-PL" dirty="0" err="1"/>
              <a:t>profiler</a:t>
            </a:r>
            <a:r>
              <a:rPr lang="pl-PL" dirty="0"/>
              <a:t>:</a:t>
            </a:r>
          </a:p>
          <a:p>
            <a:endParaRPr lang="pl-PL" dirty="0"/>
          </a:p>
          <a:p>
            <a:r>
              <a:rPr lang="pl-PL" dirty="0"/>
              <a:t>....[</a:t>
            </a:r>
            <a:r>
              <a:rPr lang="pl-PL" dirty="0" err="1"/>
              <a:t>Thread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distributions</a:t>
            </a:r>
            <a:r>
              <a:rPr lang="pl-PL" dirty="0"/>
              <a:t>]....................................................................</a:t>
            </a:r>
          </a:p>
          <a:p>
            <a:r>
              <a:rPr lang="pl-PL" dirty="0"/>
              <a:t> 97,2%         RUNNABLE</a:t>
            </a:r>
          </a:p>
          <a:p>
            <a:r>
              <a:rPr lang="pl-PL" dirty="0"/>
              <a:t>  2,8%         WAITING</a:t>
            </a:r>
          </a:p>
          <a:p>
            <a:endParaRPr lang="pl-PL" dirty="0"/>
          </a:p>
          <a:p>
            <a:r>
              <a:rPr lang="pl-PL" dirty="0"/>
              <a:t>....[</a:t>
            </a:r>
            <a:r>
              <a:rPr lang="pl-PL" dirty="0" err="1"/>
              <a:t>Thread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: RUNNABLE]........................................................................</a:t>
            </a:r>
          </a:p>
          <a:p>
            <a:r>
              <a:rPr lang="pl-PL" dirty="0"/>
              <a:t> 56,8%  58,5% </a:t>
            </a:r>
            <a:r>
              <a:rPr lang="pl-PL" dirty="0" err="1"/>
              <a:t>pl.itkontekst.jmhtest.MyBenchmark.testAdd</a:t>
            </a:r>
            <a:endParaRPr lang="pl-PL" dirty="0"/>
          </a:p>
          <a:p>
            <a:r>
              <a:rPr lang="pl-PL" dirty="0"/>
              <a:t> 39,8%  41,0% pl.itkontekst.jmhtest.generated.MyBenchmark_add_jmhTest.testAdd_thrpt_jmhStub</a:t>
            </a:r>
          </a:p>
          <a:p>
            <a:r>
              <a:rPr lang="pl-PL" dirty="0"/>
              <a:t>  0,3%   0,3% </a:t>
            </a:r>
            <a:r>
              <a:rPr lang="pl-PL" dirty="0" err="1"/>
              <a:t>sun.misc.Unsafe.compareAndSwapInt</a:t>
            </a:r>
            <a:endParaRPr lang="pl-PL" dirty="0"/>
          </a:p>
          <a:p>
            <a:r>
              <a:rPr lang="pl-PL" dirty="0"/>
              <a:t>  0,1%   0,1% </a:t>
            </a:r>
            <a:r>
              <a:rPr lang="pl-PL" dirty="0" err="1"/>
              <a:t>java.lang.Thread.currentThread</a:t>
            </a:r>
            <a:endParaRPr lang="pl-PL" dirty="0"/>
          </a:p>
          <a:p>
            <a:r>
              <a:rPr lang="pl-PL" dirty="0"/>
              <a:t>  0,1%   0,1% </a:t>
            </a:r>
            <a:r>
              <a:rPr lang="pl-PL" dirty="0" err="1"/>
              <a:t>sun.misc.Unsafe.unpark</a:t>
            </a:r>
            <a:endParaRPr lang="pl-PL" dirty="0"/>
          </a:p>
          <a:p>
            <a:endParaRPr lang="pl-PL" dirty="0"/>
          </a:p>
          <a:p>
            <a:r>
              <a:rPr lang="pl-PL" dirty="0"/>
              <a:t>....[</a:t>
            </a:r>
            <a:r>
              <a:rPr lang="pl-PL" dirty="0" err="1"/>
              <a:t>Thread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: WAITING].........................................................................</a:t>
            </a:r>
          </a:p>
          <a:p>
            <a:r>
              <a:rPr lang="pl-PL" dirty="0"/>
              <a:t>  2,8% 100,0% </a:t>
            </a:r>
            <a:r>
              <a:rPr lang="pl-PL" dirty="0" err="1"/>
              <a:t>sun.misc.Unsafe.park</a:t>
            </a:r>
            <a:endParaRPr lang="pl-PL" dirty="0"/>
          </a:p>
          <a:p>
            <a:endParaRPr lang="pl-PL" dirty="0"/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4156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72813" y="609601"/>
            <a:ext cx="7772400" cy="592475"/>
          </a:xfrm>
        </p:spPr>
        <p:txBody>
          <a:bodyPr/>
          <a:lstStyle/>
          <a:p>
            <a:r>
              <a:rPr lang="pl-PL" dirty="0" smtClean="0"/>
              <a:t>Wyniki</a:t>
            </a:r>
            <a:endParaRPr lang="pl-PL" dirty="0"/>
          </a:p>
        </p:txBody>
      </p:sp>
      <p:sp>
        <p:nvSpPr>
          <p:cNvPr id="3" name="Prostokąt 2"/>
          <p:cNvSpPr/>
          <p:nvPr/>
        </p:nvSpPr>
        <p:spPr>
          <a:xfrm>
            <a:off x="1957551" y="1629613"/>
            <a:ext cx="5002924" cy="1323439"/>
          </a:xfrm>
          <a:prstGeom prst="rect">
            <a:avLst/>
          </a:prstGeom>
          <a:solidFill>
            <a:schemeClr val="bg1">
              <a:alpha val="60000"/>
            </a:schemeClr>
          </a:solidFill>
        </p:spPr>
        <p:txBody>
          <a:bodyPr wrap="square">
            <a:spAutoFit/>
          </a:bodyPr>
          <a:lstStyle/>
          <a:p>
            <a:r>
              <a:rPr lang="pl-PL" sz="2000" dirty="0" err="1"/>
              <a:t>java</a:t>
            </a:r>
            <a:r>
              <a:rPr lang="pl-PL" sz="2000" dirty="0"/>
              <a:t> -jar </a:t>
            </a:r>
            <a:r>
              <a:rPr lang="pl-PL" sz="2000" dirty="0" smtClean="0"/>
              <a:t>benchmarks.jar </a:t>
            </a:r>
            <a:r>
              <a:rPr lang="pl-PL" sz="2000" dirty="0"/>
              <a:t>-</a:t>
            </a:r>
            <a:r>
              <a:rPr lang="pl-PL" sz="2000" dirty="0" err="1"/>
              <a:t>lrf</a:t>
            </a:r>
            <a:endParaRPr lang="pl-PL" sz="2000" dirty="0"/>
          </a:p>
          <a:p>
            <a:r>
              <a:rPr lang="pl-PL" sz="2000" dirty="0" err="1"/>
              <a:t>Available</a:t>
            </a:r>
            <a:r>
              <a:rPr lang="pl-PL" sz="2000" dirty="0"/>
              <a:t> </a:t>
            </a:r>
            <a:r>
              <a:rPr lang="pl-PL" sz="2000" dirty="0" err="1"/>
              <a:t>formats</a:t>
            </a:r>
            <a:r>
              <a:rPr lang="pl-PL" sz="2000" dirty="0"/>
              <a:t>: </a:t>
            </a:r>
            <a:r>
              <a:rPr lang="pl-PL" sz="2000" dirty="0" err="1"/>
              <a:t>text</a:t>
            </a:r>
            <a:r>
              <a:rPr lang="pl-PL" sz="2000" dirty="0"/>
              <a:t>, </a:t>
            </a:r>
            <a:r>
              <a:rPr lang="pl-PL" sz="2000" dirty="0" err="1"/>
              <a:t>csv</a:t>
            </a:r>
            <a:r>
              <a:rPr lang="pl-PL" sz="2000" dirty="0"/>
              <a:t>, </a:t>
            </a:r>
            <a:r>
              <a:rPr lang="pl-PL" sz="2000" dirty="0" err="1"/>
              <a:t>scsv</a:t>
            </a:r>
            <a:r>
              <a:rPr lang="pl-PL" sz="2000" dirty="0"/>
              <a:t>, </a:t>
            </a:r>
            <a:r>
              <a:rPr lang="pl-PL" sz="2000" dirty="0" err="1"/>
              <a:t>json</a:t>
            </a:r>
            <a:r>
              <a:rPr lang="pl-PL" sz="2000" dirty="0"/>
              <a:t>, </a:t>
            </a:r>
            <a:r>
              <a:rPr lang="pl-PL" sz="2000" dirty="0" err="1" smtClean="0"/>
              <a:t>latex</a:t>
            </a:r>
            <a:endParaRPr lang="pl-PL" sz="2000" dirty="0" smtClean="0"/>
          </a:p>
          <a:p>
            <a:endParaRPr lang="pl-PL" sz="2000" dirty="0" smtClean="0"/>
          </a:p>
          <a:p>
            <a:r>
              <a:rPr lang="pl-PL" sz="2000" dirty="0" err="1"/>
              <a:t>java</a:t>
            </a:r>
            <a:r>
              <a:rPr lang="pl-PL" sz="2000" dirty="0"/>
              <a:t> -jar </a:t>
            </a:r>
            <a:r>
              <a:rPr lang="pl-PL" sz="2000" dirty="0" smtClean="0"/>
              <a:t>benchmarks.jar </a:t>
            </a:r>
            <a:r>
              <a:rPr lang="pl-PL" sz="2000" dirty="0"/>
              <a:t>-</a:t>
            </a:r>
            <a:r>
              <a:rPr lang="pl-PL" sz="2000" dirty="0" err="1"/>
              <a:t>rff</a:t>
            </a:r>
            <a:r>
              <a:rPr lang="pl-PL" sz="2000" dirty="0"/>
              <a:t> </a:t>
            </a:r>
            <a:r>
              <a:rPr lang="pl-PL" sz="2000" dirty="0" smtClean="0"/>
              <a:t>output.csv</a:t>
            </a:r>
            <a:endParaRPr lang="pl-PL" sz="2000" dirty="0"/>
          </a:p>
        </p:txBody>
      </p:sp>
      <p:pic>
        <p:nvPicPr>
          <p:cNvPr id="9" name="Obraz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6723"/>
            <a:ext cx="9077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8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Pisanie Benchmarków nie jest trywialne</a:t>
            </a:r>
          </a:p>
          <a:p>
            <a:r>
              <a:rPr lang="pl-PL" dirty="0" smtClean="0"/>
              <a:t>JMH pomaga w unikaniu typowych problemów ale nie zwalnia z myślenia o nich</a:t>
            </a:r>
          </a:p>
          <a:p>
            <a:r>
              <a:rPr lang="pl-PL" dirty="0" smtClean="0"/>
              <a:t>JMH nie zastąpi ostatecznych testów wydajnościowych</a:t>
            </a:r>
          </a:p>
          <a:p>
            <a:r>
              <a:rPr lang="pl-PL" dirty="0" smtClean="0"/>
              <a:t>JIT to potężny oręż, który może Ci obciąć rękę kiedy nie będziesz uważny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072" b="17049"/>
          <a:stretch/>
        </p:blipFill>
        <p:spPr>
          <a:xfrm>
            <a:off x="4759289" y="384104"/>
            <a:ext cx="3901825" cy="29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551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Warto posłuchać / poczytać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000" b="1" dirty="0" err="1"/>
              <a:t>Aleksey</a:t>
            </a:r>
            <a:r>
              <a:rPr lang="pl-PL" sz="2000" b="1" dirty="0"/>
              <a:t> </a:t>
            </a:r>
            <a:r>
              <a:rPr lang="pl-PL" sz="2000" b="1" dirty="0" err="1" smtClean="0"/>
              <a:t>Shipilëv</a:t>
            </a:r>
            <a:r>
              <a:rPr lang="pl-PL" sz="2000" b="1" dirty="0" smtClean="0"/>
              <a:t> – dzieła wybrane</a:t>
            </a:r>
          </a:p>
          <a:p>
            <a:r>
              <a:rPr lang="pl-PL" sz="2000" b="1" dirty="0" smtClean="0"/>
              <a:t>Jarosław Pałka – dzieła wybrane</a:t>
            </a:r>
          </a:p>
          <a:p>
            <a:r>
              <a:rPr lang="pl-PL" sz="2000" b="1" dirty="0" smtClean="0"/>
              <a:t>Charlie </a:t>
            </a:r>
            <a:r>
              <a:rPr lang="pl-PL" sz="2000" b="1" dirty="0" err="1" smtClean="0"/>
              <a:t>Hunt</a:t>
            </a:r>
            <a:r>
              <a:rPr lang="pl-PL" sz="2000" b="1" dirty="0" smtClean="0"/>
              <a:t> – dzieła wybrane</a:t>
            </a:r>
          </a:p>
          <a:p>
            <a:r>
              <a:rPr lang="pl-PL" sz="2000" b="1" dirty="0"/>
              <a:t>Scott </a:t>
            </a:r>
            <a:r>
              <a:rPr lang="pl-PL" sz="2000" b="1" dirty="0" err="1" smtClean="0"/>
              <a:t>Oaks</a:t>
            </a:r>
            <a:r>
              <a:rPr lang="pl-PL" sz="2000" b="1" dirty="0" smtClean="0"/>
              <a:t> – dzieła wybrane</a:t>
            </a:r>
          </a:p>
          <a:p>
            <a:r>
              <a:rPr lang="pl-PL" sz="2000" b="1" dirty="0"/>
              <a:t>Kirk </a:t>
            </a:r>
            <a:r>
              <a:rPr lang="pl-PL" sz="2000" b="1" dirty="0" err="1" smtClean="0"/>
              <a:t>Pepperdine</a:t>
            </a:r>
            <a:r>
              <a:rPr lang="pl-PL" sz="2000" b="1" dirty="0" smtClean="0"/>
              <a:t> – dzieła wybrane</a:t>
            </a:r>
            <a:endParaRPr lang="pl-PL" sz="2000" b="1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877" y="2684376"/>
            <a:ext cx="3671155" cy="2564516"/>
          </a:xfrm>
          <a:prstGeom prst="rect">
            <a:avLst/>
          </a:prstGeom>
        </p:spPr>
      </p:pic>
      <p:sp>
        <p:nvSpPr>
          <p:cNvPr id="5" name="Prostokąt 4"/>
          <p:cNvSpPr/>
          <p:nvPr/>
        </p:nvSpPr>
        <p:spPr>
          <a:xfrm>
            <a:off x="82193" y="1760324"/>
            <a:ext cx="90618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/>
              <a:t>JMH </a:t>
            </a:r>
            <a:r>
              <a:rPr lang="pl-PL" dirty="0" err="1" smtClean="0"/>
              <a:t>Samples</a:t>
            </a:r>
            <a:r>
              <a:rPr lang="pl-PL" dirty="0" smtClean="0"/>
              <a:t> </a:t>
            </a:r>
            <a:r>
              <a:rPr lang="pl-PL" dirty="0" smtClean="0">
                <a:sym typeface="Wingdings" panose="05000000000000000000" pitchFamily="2" charset="2"/>
              </a:rPr>
              <a:t> </a:t>
            </a:r>
            <a:r>
              <a:rPr lang="pl-PL" dirty="0" smtClean="0"/>
              <a:t>http</a:t>
            </a:r>
            <a:r>
              <a:rPr lang="pl-PL" dirty="0"/>
              <a:t>://hg.openjdk.java.net/code-tools/jmh/file/tip/jmh-samples/src/main/java/org/openjdk/jmh/samples/</a:t>
            </a:r>
          </a:p>
        </p:txBody>
      </p:sp>
    </p:spTree>
    <p:extLst>
      <p:ext uri="{BB962C8B-B14F-4D97-AF65-F5344CB8AC3E}">
        <p14:creationId xmlns:p14="http://schemas.microsoft.com/office/powerpoint/2010/main" val="16068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pl-PL" sz="6600" dirty="0" smtClean="0"/>
              <a:t>Pytania?</a:t>
            </a:r>
            <a:endParaRPr lang="pl-PL" sz="6600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874" y="2141538"/>
            <a:ext cx="3523052" cy="3649662"/>
          </a:xfrm>
        </p:spPr>
      </p:pic>
    </p:spTree>
    <p:extLst>
      <p:ext uri="{BB962C8B-B14F-4D97-AF65-F5344CB8AC3E}">
        <p14:creationId xmlns:p14="http://schemas.microsoft.com/office/powerpoint/2010/main" val="35124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Wojciech Oczkowski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pl-PL" dirty="0" smtClean="0"/>
              <a:t>&gt;&gt; 20 lat programowania dla przyjemności</a:t>
            </a:r>
          </a:p>
          <a:p>
            <a:r>
              <a:rPr lang="pl-PL" dirty="0" smtClean="0"/>
              <a:t>&gt;&gt; 10 lat zawodowego programowania w Javie</a:t>
            </a:r>
          </a:p>
          <a:p>
            <a:r>
              <a:rPr lang="pl-PL" dirty="0" smtClean="0"/>
              <a:t>Branże: Obronna, </a:t>
            </a:r>
            <a:r>
              <a:rPr lang="pl-PL" dirty="0" err="1" smtClean="0"/>
              <a:t>telco</a:t>
            </a:r>
            <a:r>
              <a:rPr lang="pl-PL" dirty="0" smtClean="0"/>
              <a:t> / </a:t>
            </a:r>
            <a:r>
              <a:rPr lang="pl-PL" dirty="0" err="1" smtClean="0"/>
              <a:t>call-center</a:t>
            </a:r>
            <a:r>
              <a:rPr lang="pl-PL" dirty="0" smtClean="0"/>
              <a:t>, finansowa  </a:t>
            </a:r>
          </a:p>
          <a:p>
            <a:r>
              <a:rPr lang="pl-PL" dirty="0" smtClean="0"/>
              <a:t>Szkolenia </a:t>
            </a:r>
          </a:p>
          <a:p>
            <a:r>
              <a:rPr lang="pl-PL" dirty="0" smtClean="0"/>
              <a:t>Wydajność, Architektura, Integracja</a:t>
            </a:r>
          </a:p>
          <a:p>
            <a:r>
              <a:rPr lang="pl-PL" dirty="0" smtClean="0"/>
              <a:t>Właściciel IT Kontekst</a:t>
            </a:r>
          </a:p>
          <a:p>
            <a:r>
              <a:rPr lang="pl-PL" dirty="0" smtClean="0"/>
              <a:t>Lider Bydgoszcz JUG</a:t>
            </a:r>
          </a:p>
          <a:p>
            <a:r>
              <a:rPr lang="pl-PL" dirty="0" smtClean="0"/>
              <a:t>Aktywny członek Toruń JUG</a:t>
            </a:r>
          </a:p>
          <a:p>
            <a:r>
              <a:rPr lang="pl-PL" dirty="0" smtClean="0"/>
              <a:t>Ojciec, mąż, żeglarz</a:t>
            </a: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84" y="3027471"/>
            <a:ext cx="3661472" cy="477090"/>
          </a:xfrm>
          <a:prstGeom prst="rect">
            <a:avLst/>
          </a:prstGeom>
          <a:noFill/>
        </p:spPr>
      </p:pic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805936"/>
            <a:ext cx="2286640" cy="228664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590" y="4723955"/>
            <a:ext cx="1199176" cy="19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38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Benchmarki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2142069"/>
            <a:ext cx="4299736" cy="3632008"/>
          </a:xfrm>
        </p:spPr>
        <p:txBody>
          <a:bodyPr/>
          <a:lstStyle/>
          <a:p>
            <a:r>
              <a:rPr lang="pl-PL" dirty="0" smtClean="0"/>
              <a:t>Porównywanie wydajności alternatywnych rozwiązań</a:t>
            </a:r>
          </a:p>
          <a:p>
            <a:r>
              <a:rPr lang="pl-PL" dirty="0" smtClean="0"/>
              <a:t>Sprawdzanie wydajności bez konieczności budowy całego rozwiązania</a:t>
            </a:r>
          </a:p>
          <a:p>
            <a:r>
              <a:rPr lang="pl-PL" dirty="0" smtClean="0"/>
              <a:t>Eksperymentowanie z nowymi rozwiązaniami</a:t>
            </a:r>
          </a:p>
          <a:p>
            <a:r>
              <a:rPr lang="pl-PL" dirty="0" err="1" smtClean="0"/>
              <a:t>Tuning</a:t>
            </a:r>
            <a:endParaRPr lang="pl-PL" dirty="0" smtClean="0"/>
          </a:p>
          <a:p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936" y="2469657"/>
            <a:ext cx="3858289" cy="270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5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496620" y="269158"/>
            <a:ext cx="5702157" cy="565079"/>
          </a:xfrm>
        </p:spPr>
        <p:txBody>
          <a:bodyPr/>
          <a:lstStyle/>
          <a:p>
            <a:r>
              <a:rPr lang="pl-PL" dirty="0" smtClean="0"/>
              <a:t>Co w tym trudnego?</a:t>
            </a:r>
            <a:endParaRPr lang="pl-PL" dirty="0"/>
          </a:p>
        </p:txBody>
      </p:sp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981" y="1017142"/>
            <a:ext cx="2873603" cy="3035243"/>
          </a:xfr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963818" y="4235290"/>
            <a:ext cx="7152766" cy="1899431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l-PL" altLang="pl-PL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l-PL" altLang="pl-PL" sz="2000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pl-PL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pl-PL" altLang="pl-PL" sz="20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l-PL" altLang="pl-PL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currentTimeMillis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start);</a:t>
            </a:r>
            <a:endParaRPr kumimoji="0" lang="pl-PL" altLang="pl-PL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az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818" y="1017142"/>
            <a:ext cx="2303365" cy="304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possibly go </a:t>
            </a:r>
            <a:r>
              <a:rPr lang="en-US" dirty="0" smtClean="0"/>
              <a:t>wrong</a:t>
            </a:r>
            <a:r>
              <a:rPr lang="pl-PL" dirty="0" smtClean="0"/>
              <a:t>?</a:t>
            </a:r>
            <a:br>
              <a:rPr lang="pl-PL" dirty="0" smtClean="0"/>
            </a:br>
            <a:r>
              <a:rPr lang="pl-PL" dirty="0" smtClean="0"/>
              <a:t>Pomiar CZASU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547099" y="3621631"/>
            <a:ext cx="5483832" cy="3416167"/>
          </a:xfrm>
        </p:spPr>
        <p:txBody>
          <a:bodyPr/>
          <a:lstStyle/>
          <a:p>
            <a:r>
              <a:rPr lang="pl-PL" dirty="0" smtClean="0"/>
              <a:t>Ziarnistość pomiaru czasu  </a:t>
            </a:r>
            <a:br>
              <a:rPr lang="pl-PL" dirty="0" smtClean="0"/>
            </a:br>
            <a:r>
              <a:rPr lang="pl-PL" dirty="0" smtClean="0"/>
              <a:t>(~30 </a:t>
            </a:r>
            <a:r>
              <a:rPr lang="pl-PL" dirty="0" err="1" smtClean="0"/>
              <a:t>ns</a:t>
            </a:r>
            <a:r>
              <a:rPr lang="pl-PL" dirty="0" smtClean="0"/>
              <a:t> Linux, ~300 </a:t>
            </a:r>
            <a:r>
              <a:rPr lang="pl-PL" dirty="0" err="1" smtClean="0"/>
              <a:t>ns</a:t>
            </a:r>
            <a:r>
              <a:rPr lang="pl-PL" dirty="0" smtClean="0"/>
              <a:t> Windows  [1t])</a:t>
            </a:r>
          </a:p>
          <a:p>
            <a:r>
              <a:rPr lang="pl-PL" dirty="0" smtClean="0"/>
              <a:t>Ukryty narzut </a:t>
            </a:r>
            <a:r>
              <a:rPr lang="pl-PL" dirty="0" err="1" smtClean="0"/>
              <a:t>System.nanoTime</a:t>
            </a:r>
            <a:r>
              <a:rPr lang="pl-PL" dirty="0" smtClean="0"/>
              <a:t>();</a:t>
            </a:r>
          </a:p>
          <a:p>
            <a:r>
              <a:rPr lang="pl-PL" dirty="0" smtClean="0"/>
              <a:t>Błąd pomiaru</a:t>
            </a:r>
          </a:p>
          <a:p>
            <a:r>
              <a:rPr lang="pl-PL" dirty="0"/>
              <a:t>różnice w implementacji </a:t>
            </a:r>
            <a:r>
              <a:rPr lang="pl-PL" dirty="0" err="1"/>
              <a:t>timerów</a:t>
            </a:r>
            <a:r>
              <a:rPr lang="pl-PL" dirty="0"/>
              <a:t> w systemach </a:t>
            </a:r>
            <a:r>
              <a:rPr lang="pl-PL" dirty="0" smtClean="0"/>
              <a:t>operacyjnych </a:t>
            </a:r>
          </a:p>
          <a:p>
            <a:endParaRPr lang="pl-PL" dirty="0"/>
          </a:p>
        </p:txBody>
      </p:sp>
      <p:pic>
        <p:nvPicPr>
          <p:cNvPr id="5" name="Obraz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1582129"/>
            <a:ext cx="2286000" cy="1905000"/>
          </a:xfrm>
          <a:prstGeom prst="rect">
            <a:avLst/>
          </a:prstGeom>
        </p:spPr>
      </p:pic>
      <p:pic>
        <p:nvPicPr>
          <p:cNvPr id="6" name="Obraz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32" y="3003389"/>
            <a:ext cx="2642000" cy="373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421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could possibly go wrong</a:t>
            </a:r>
            <a:r>
              <a:rPr lang="pl-PL" dirty="0"/>
              <a:t>?</a:t>
            </a:r>
            <a:br>
              <a:rPr lang="pl-PL" dirty="0"/>
            </a:br>
            <a:r>
              <a:rPr lang="pl-PL" dirty="0" smtClean="0"/>
              <a:t>Optymalizacje kompilatora - pętle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Rozwijanie pętli</a:t>
            </a:r>
          </a:p>
          <a:p>
            <a:r>
              <a:rPr lang="pl-PL" dirty="0" err="1" smtClean="0"/>
              <a:t>Piplineing</a:t>
            </a:r>
            <a:endParaRPr lang="pl-PL" dirty="0" smtClean="0"/>
          </a:p>
          <a:p>
            <a:pPr marL="0" indent="0">
              <a:buNone/>
            </a:pPr>
            <a:endParaRPr lang="pl-PL" dirty="0"/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927" y="2517597"/>
            <a:ext cx="3390900" cy="1905000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201" y="4627988"/>
            <a:ext cx="8273844" cy="2092881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pl-PL" altLang="pl-PL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 =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 &lt; 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i++) {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l-PL" altLang="pl-PL" b="1" i="1" u="none" strike="noStrike" cap="none" normalizeH="0" baseline="0" dirty="0" err="1" smtClean="0">
                <a:ln>
                  <a:noFill/>
                </a:ln>
                <a:solidFill>
                  <a:srgbClr val="660E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kumimoji="0" lang="pl-PL" altLang="pl-PL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kumimoji="0" lang="pl-PL" altLang="pl-PL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nanoTime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- start)/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pl-PL" altLang="pl-PL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kumimoji="0" lang="pl-PL" altLang="pl-PL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ymbol zastępczy zawartości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91" y="3365124"/>
            <a:ext cx="4040422" cy="2895788"/>
          </a:xfr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199" y="609601"/>
            <a:ext cx="8779268" cy="1456267"/>
          </a:xfrm>
        </p:spPr>
        <p:txBody>
          <a:bodyPr/>
          <a:lstStyle/>
          <a:p>
            <a:r>
              <a:rPr lang="en-US" dirty="0"/>
              <a:t>what could possibly go wrong</a:t>
            </a:r>
            <a:r>
              <a:rPr lang="pl-PL" dirty="0"/>
              <a:t>?</a:t>
            </a:r>
            <a:br>
              <a:rPr lang="pl-PL" dirty="0"/>
            </a:br>
            <a:r>
              <a:rPr lang="pl-PL" dirty="0"/>
              <a:t>Optymalizacje kompilatora </a:t>
            </a:r>
            <a:r>
              <a:rPr lang="pl-PL" dirty="0" smtClean="0"/>
              <a:t>– </a:t>
            </a:r>
            <a:r>
              <a:rPr lang="pl-PL" dirty="0" err="1" smtClean="0"/>
              <a:t>Dead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ELIMINATION</a:t>
            </a:r>
            <a:endParaRPr lang="pl-PL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7784" y="2549516"/>
            <a:ext cx="4844267" cy="1631216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measuredMethod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start </a:t>
            </a:r>
            <a:r>
              <a:rPr kumimoji="0" lang="en-US" altLang="pl-PL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measurement</a:t>
            </a: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pl-PL" altLang="pl-PL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end of </a:t>
            </a:r>
            <a:r>
              <a:rPr kumimoji="0" lang="en-AU" altLang="pl-PL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measurement</a:t>
            </a: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9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562924"/>
            <a:ext cx="4458985" cy="2965407"/>
          </a:xfrm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199" y="609601"/>
            <a:ext cx="8214189" cy="1456267"/>
          </a:xfrm>
        </p:spPr>
        <p:txBody>
          <a:bodyPr/>
          <a:lstStyle/>
          <a:p>
            <a:r>
              <a:rPr lang="en-US" dirty="0"/>
              <a:t>what could possibly go wrong</a:t>
            </a:r>
            <a:r>
              <a:rPr lang="pl-PL" dirty="0"/>
              <a:t>?</a:t>
            </a:r>
            <a:br>
              <a:rPr lang="pl-PL" dirty="0"/>
            </a:br>
            <a:r>
              <a:rPr lang="pl-PL" dirty="0"/>
              <a:t>Optymalizacje kompilatora </a:t>
            </a:r>
            <a:r>
              <a:rPr lang="pl-PL" dirty="0" smtClean="0"/>
              <a:t>– </a:t>
            </a:r>
            <a:r>
              <a:rPr lang="pl-PL" dirty="0" err="1" smtClean="0"/>
              <a:t>COnSTANT</a:t>
            </a:r>
            <a:r>
              <a:rPr lang="pl-PL" dirty="0" smtClean="0"/>
              <a:t> FOLDING</a:t>
            </a:r>
            <a:endParaRPr lang="pl-PL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323707" y="2353346"/>
            <a:ext cx="4645632" cy="1631216"/>
          </a:xfrm>
          <a:prstGeom prst="rect">
            <a:avLst/>
          </a:prstGeom>
          <a:solidFill>
            <a:srgbClr val="FFFFFF">
              <a:alpha val="35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pl-PL" altLang="pl-PL" sz="2000" b="1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pl-PL" altLang="pl-PL" sz="2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measuredMethod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start </a:t>
            </a:r>
            <a:r>
              <a:rPr kumimoji="0" lang="pl-PL" altLang="pl-PL" sz="20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measurement</a:t>
            </a: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1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 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42 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pl-PL" altLang="pl-PL" sz="2000" b="0" i="1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work</a:t>
            </a: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end of </a:t>
            </a:r>
            <a:r>
              <a:rPr kumimoji="0" lang="pl-PL" altLang="pl-PL" sz="2000" b="0" i="1" u="none" strike="noStrike" cap="none" normalizeH="0" baseline="0" dirty="0" err="1" smtClean="0">
                <a:ln>
                  <a:noFill/>
                </a:ln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measurement</a:t>
            </a:r>
            <a: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pl-PL" altLang="pl-PL" sz="2000" b="0" i="1" u="none" strike="noStrike" cap="none" normalizeH="0" baseline="0" dirty="0" smtClean="0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pl-PL" altLang="pl-PL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pl-PL" alt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2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klepienie niebieskie">
  <a:themeElements>
    <a:clrScheme name="Sklepienie niebieskie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Sklepienie niebieski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klepienie niebieskie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TM03457452[[fn=Niebo]]</Template>
  <TotalTime>21828</TotalTime>
  <Words>897</Words>
  <Application>Microsoft Office PowerPoint</Application>
  <PresentationFormat>Pokaz na ekranie (4:3)</PresentationFormat>
  <Paragraphs>173</Paragraphs>
  <Slides>26</Slides>
  <Notes>5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Sklepienie niebieskie</vt:lpstr>
      <vt:lpstr>Testowanie Wydajności Kodu za pomocą Narzędzia JMH</vt:lpstr>
      <vt:lpstr>O czym będziemy mówić</vt:lpstr>
      <vt:lpstr>Wojciech Oczkowski</vt:lpstr>
      <vt:lpstr>Benchmarki</vt:lpstr>
      <vt:lpstr>Co w tym trudnego?</vt:lpstr>
      <vt:lpstr>what could possibly go wrong? Pomiar CZASU</vt:lpstr>
      <vt:lpstr>what could possibly go wrong? Optymalizacje kompilatora - pętle</vt:lpstr>
      <vt:lpstr>what could possibly go wrong? Optymalizacje kompilatora – Dead Code ELIMINATION</vt:lpstr>
      <vt:lpstr>what could possibly go wrong? Optymalizacje kompilatora – COnSTANT FOLDING</vt:lpstr>
      <vt:lpstr>what could possibly go wrong? FALSE Sharing</vt:lpstr>
      <vt:lpstr>what could possibly go wrong? Warm up</vt:lpstr>
      <vt:lpstr>what could possibly go wrong? Różnice systemów operacyjnych</vt:lpstr>
      <vt:lpstr>Czym jest JMH i jak może pomóc</vt:lpstr>
      <vt:lpstr>Nowy benchmark</vt:lpstr>
      <vt:lpstr>Prezentacja programu PowerPoint</vt:lpstr>
      <vt:lpstr>Opcje pomiarów</vt:lpstr>
      <vt:lpstr>Klasy Stanu, setup, parametry, Black Hole</vt:lpstr>
      <vt:lpstr>Wątki, Grupy, Padding</vt:lpstr>
      <vt:lpstr>Kontrola pracy kompilatora</vt:lpstr>
      <vt:lpstr>Programowa kontrola uruchamiania</vt:lpstr>
      <vt:lpstr>Profilery</vt:lpstr>
      <vt:lpstr>Profilery</vt:lpstr>
      <vt:lpstr>Wyniki</vt:lpstr>
      <vt:lpstr>PODSUMOWANIE</vt:lpstr>
      <vt:lpstr>Warto posłuchać / poczytać</vt:lpstr>
      <vt:lpstr>Pytania?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Testowanie Wydajności Kodu za pomocą Narzędzia JMH</dc:title>
  <dc:creator>Wojciech Oczkowski</dc:creator>
  <cp:lastModifiedBy>Wojciech Oczkowski</cp:lastModifiedBy>
  <cp:revision>72</cp:revision>
  <dcterms:created xsi:type="dcterms:W3CDTF">2016-09-23T13:37:17Z</dcterms:created>
  <dcterms:modified xsi:type="dcterms:W3CDTF">2016-10-11T10:22:15Z</dcterms:modified>
</cp:coreProperties>
</file>