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9" r:id="rId4"/>
  </p:sldMasterIdLst>
  <p:notesMasterIdLst>
    <p:notesMasterId r:id="rId14"/>
  </p:notesMasterIdLst>
  <p:handoutMasterIdLst>
    <p:handoutMasterId r:id="rId15"/>
  </p:handoutMasterIdLst>
  <p:sldIdLst>
    <p:sldId id="407" r:id="rId5"/>
    <p:sldId id="417" r:id="rId6"/>
    <p:sldId id="418" r:id="rId7"/>
    <p:sldId id="411" r:id="rId8"/>
    <p:sldId id="414" r:id="rId9"/>
    <p:sldId id="415" r:id="rId10"/>
    <p:sldId id="419" r:id="rId11"/>
    <p:sldId id="421" r:id="rId12"/>
    <p:sldId id="420" r:id="rId13"/>
  </p:sldIdLst>
  <p:sldSz cx="9144000" cy="6858000" type="screen4x3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B00"/>
    <a:srgbClr val="002E55"/>
    <a:srgbClr val="62626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5057" autoAdjust="0"/>
  </p:normalViewPr>
  <p:slideViewPr>
    <p:cSldViewPr snapToGrid="0">
      <p:cViewPr varScale="1">
        <p:scale>
          <a:sx n="51" d="100"/>
          <a:sy n="51" d="100"/>
        </p:scale>
        <p:origin x="-1507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724" y="-90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99BE96D9-641A-4F57-A08D-6F68C748452F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550"/>
            <a:ext cx="2971800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5550"/>
            <a:ext cx="2971800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CE88A26-2814-4DAF-ABA3-B3197FDAAE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1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D23C409E-919A-4202-B413-20A6C71D6957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550"/>
            <a:ext cx="2971800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550"/>
            <a:ext cx="2971800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FE314C87-0C28-45F7-A707-2BBBF5CB76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27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7AB413-2DF5-4628-A7F9-002CFE0F0E0F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3F2063-74F4-4C1F-88FB-80E8D0E1F95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38200" y="4114800"/>
            <a:ext cx="7162800" cy="1066800"/>
          </a:xfrm>
        </p:spPr>
        <p:txBody>
          <a:bodyPr>
            <a:normAutofit/>
          </a:bodyPr>
          <a:lstStyle>
            <a:lvl1pPr algn="ctr">
              <a:buNone/>
              <a:defRPr lang="en-US" sz="2400" b="0" kern="1200" dirty="0" smtClean="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276600"/>
            <a:ext cx="7162800" cy="838200"/>
          </a:xfrm>
        </p:spPr>
        <p:txBody>
          <a:bodyPr>
            <a:noAutofit/>
          </a:bodyPr>
          <a:lstStyle>
            <a:lvl1pPr algn="ctr">
              <a:defRPr sz="3200" b="1" cap="all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0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954"/>
            <a:ext cx="8229600" cy="750846"/>
          </a:xfrm>
        </p:spPr>
        <p:txBody>
          <a:bodyPr>
            <a:normAutofit/>
          </a:bodyPr>
          <a:lstStyle>
            <a:lvl1pPr algn="ctr">
              <a:defRPr sz="3000" b="1" cap="all">
                <a:solidFill>
                  <a:srgbClr val="FF7B00"/>
                </a:solidFill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10413"/>
            <a:ext cx="8229601" cy="220458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323232"/>
                </a:solidFill>
                <a:latin typeface="Myriad Pro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All rights reserved © 2010 </a:t>
            </a:r>
            <a:r>
              <a:rPr lang="en-US" err="1"/>
              <a:t>iPipeline</a:t>
            </a:r>
            <a:r>
              <a:rPr lang="en-US"/>
              <a:t> | COMPANY CONFIDENTIAL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B30978-85DF-4959-8539-EDEC8EE8F3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0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-tagline-R-hi-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2133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3600" b="1">
                <a:solidFill>
                  <a:srgbClr val="FF7B00"/>
                </a:solidFill>
                <a:latin typeface="Myriad Pro" pitchFamily="34" charset="0"/>
              </a:defRPr>
            </a:lvl1pPr>
            <a:lvl2pPr>
              <a:buFontTx/>
              <a:buNone/>
              <a:defRPr>
                <a:solidFill>
                  <a:srgbClr val="323232"/>
                </a:solidFill>
                <a:latin typeface="Myriad Pro" pitchFamily="34" charset="0"/>
              </a:defRPr>
            </a:lvl2pPr>
            <a:lvl3pPr>
              <a:buFontTx/>
              <a:buBlip>
                <a:blip r:embed="rId4"/>
              </a:buBlip>
              <a:defRPr>
                <a:solidFill>
                  <a:srgbClr val="323232"/>
                </a:solidFill>
                <a:latin typeface="Myriad Pro" pitchFamily="34" charset="0"/>
              </a:defRPr>
            </a:lvl3pPr>
            <a:lvl4pPr>
              <a:buFontTx/>
              <a:buBlip>
                <a:blip r:embed="rId5"/>
              </a:buBlip>
              <a:defRPr>
                <a:solidFill>
                  <a:srgbClr val="626262"/>
                </a:solidFill>
                <a:latin typeface="Myriad Pro" pitchFamily="34" charset="0"/>
              </a:defRPr>
            </a:lvl4pPr>
            <a:lvl5pPr>
              <a:buFont typeface="Arial" pitchFamily="34" charset="0"/>
              <a:buChar char="•"/>
              <a:defRPr>
                <a:solidFill>
                  <a:srgbClr val="62626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2200" y="274638"/>
            <a:ext cx="6629400" cy="411162"/>
          </a:xfrm>
        </p:spPr>
        <p:txBody>
          <a:bodyPr>
            <a:noAutofit/>
          </a:bodyPr>
          <a:lstStyle>
            <a:lvl1pPr algn="r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All rights reserved © 2010 </a:t>
            </a:r>
            <a:r>
              <a:rPr lang="en-US" err="1"/>
              <a:t>iPipeline</a:t>
            </a:r>
            <a:r>
              <a:rPr lang="en-US"/>
              <a:t> | COMPANY CONFIDENTIAL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ED1ED9-0962-450E-AA87-2E3AB5CAF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49451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All rights reserved © 2010 </a:t>
            </a:r>
            <a:r>
              <a:rPr lang="en-US" err="1"/>
              <a:t>iPipeline</a:t>
            </a:r>
            <a:r>
              <a:rPr lang="en-US"/>
              <a:t> | COMPANY CONFIDENTIAL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86200" y="6492875"/>
            <a:ext cx="1447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626262"/>
                </a:solidFill>
                <a:latin typeface="Calibri" panose="020F0502020204030204" pitchFamily="34" charset="0"/>
              </a:defRPr>
            </a:lvl1pPr>
          </a:lstStyle>
          <a:p>
            <a:fld id="{D513E040-0EC2-4151-BB83-BE727622AF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All rights reserved © 2010 iPipeline | COMPANY CONFIDENTIAL 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3581400"/>
          </a:xfrm>
        </p:spPr>
        <p:txBody>
          <a:bodyPr/>
          <a:lstStyle/>
          <a:p>
            <a:r>
              <a:rPr lang="en-US" altLang="en-US" sz="3200" cap="none">
                <a:latin typeface="Myriad Pro"/>
                <a:cs typeface="Arial" panose="020B0604020202020204" pitchFamily="34" charset="0"/>
              </a:rPr>
              <a:t>NYL / iPipeline</a:t>
            </a:r>
            <a:br>
              <a:rPr lang="en-US" altLang="en-US" sz="3200" cap="none">
                <a:latin typeface="Myriad Pro"/>
                <a:cs typeface="Arial" panose="020B0604020202020204" pitchFamily="34" charset="0"/>
              </a:rPr>
            </a:br>
            <a:r>
              <a:rPr lang="en-US" altLang="en-US" sz="3200" cap="none">
                <a:latin typeface="Myriad Pro"/>
                <a:cs typeface="Arial" panose="020B0604020202020204" pitchFamily="34" charset="0"/>
              </a:rPr>
              <a:t>Annuity </a:t>
            </a:r>
            <a:r>
              <a:rPr lang="en-US" altLang="en-US" sz="3200" cap="none">
                <a:latin typeface="Myriad Pro"/>
              </a:rPr>
              <a:t>Release Plan</a:t>
            </a:r>
            <a:r>
              <a:rPr lang="en-US" altLang="en-US" sz="2400" cap="none">
                <a:latin typeface="Myriad Pro"/>
                <a:cs typeface="Arial" panose="020B0604020202020204" pitchFamily="34" charset="0"/>
              </a:rPr>
              <a:t/>
            </a:r>
            <a:br>
              <a:rPr lang="en-US" altLang="en-US" sz="2400" cap="none">
                <a:latin typeface="Myriad Pro"/>
                <a:cs typeface="Arial" panose="020B0604020202020204" pitchFamily="34" charset="0"/>
              </a:rPr>
            </a:br>
            <a:r>
              <a:rPr lang="en-US" altLang="en-US" sz="2400" cap="none">
                <a:latin typeface="Myriad Pro"/>
                <a:cs typeface="Arial" panose="020B0604020202020204" pitchFamily="34" charset="0"/>
              </a:rPr>
              <a:t> </a:t>
            </a:r>
            <a:br>
              <a:rPr lang="en-US" altLang="en-US" sz="2400" cap="none">
                <a:latin typeface="Myriad Pro"/>
                <a:cs typeface="Arial" panose="020B0604020202020204" pitchFamily="34" charset="0"/>
              </a:rPr>
            </a:br>
            <a:r>
              <a:rPr lang="en-US" altLang="en-US" sz="1800" cap="none">
                <a:solidFill>
                  <a:schemeClr val="tx1"/>
                </a:solidFill>
                <a:latin typeface="Myriad Pro"/>
                <a:cs typeface="Arial" panose="020B0604020202020204" pitchFamily="34" charset="0"/>
              </a:rPr>
              <a:t>PHASE 1.0 </a:t>
            </a:r>
            <a:br>
              <a:rPr lang="en-US" altLang="en-US" sz="1800" cap="none">
                <a:solidFill>
                  <a:schemeClr val="tx1"/>
                </a:solidFill>
                <a:latin typeface="Myriad Pro"/>
                <a:cs typeface="Arial" panose="020B0604020202020204" pitchFamily="34" charset="0"/>
              </a:rPr>
            </a:br>
            <a:r>
              <a:rPr lang="en-US" altLang="en-US" sz="1800" cap="none">
                <a:solidFill>
                  <a:schemeClr val="tx1"/>
                </a:solidFill>
                <a:latin typeface="Myriad Pro"/>
                <a:cs typeface="Arial" panose="020B0604020202020204" pitchFamily="34" charset="0"/>
              </a:rPr>
              <a:t/>
            </a:r>
            <a:br>
              <a:rPr lang="en-US" altLang="en-US" sz="1800" cap="none">
                <a:solidFill>
                  <a:schemeClr val="tx1"/>
                </a:solidFill>
                <a:latin typeface="Myriad Pro"/>
                <a:cs typeface="Arial" panose="020B0604020202020204" pitchFamily="34" charset="0"/>
              </a:rPr>
            </a:br>
            <a:r>
              <a:rPr lang="en-US" altLang="en-US" sz="1800" cap="none">
                <a:solidFill>
                  <a:schemeClr val="tx1"/>
                </a:solidFill>
                <a:latin typeface="Myriad Pro"/>
                <a:cs typeface="Arial" panose="020B0604020202020204" pitchFamily="34" charset="0"/>
              </a:rPr>
              <a:t>4/2/2015</a:t>
            </a:r>
            <a:endParaRPr lang="en-US" altLang="en-US" sz="2400" cap="none">
              <a:latin typeface="Myriad Pro"/>
              <a:cs typeface="Arial" panose="020B0604020202020204" pitchFamily="34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2636C1-9187-473B-81CC-1FBD54FEED76}" type="slidenum">
              <a:rPr lang="en-US" altLang="en-US">
                <a:solidFill>
                  <a:srgbClr val="626262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62626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52400" y="6045200"/>
            <a:ext cx="2895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All rights reserved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 2008 iPipeline | COMPANY CONFIDENTIAL </a:t>
            </a:r>
            <a:br>
              <a:rPr lang="en-US" altLang="en-US">
                <a:solidFill>
                  <a:srgbClr val="5C5C5C"/>
                </a:solidFill>
                <a:cs typeface="Arial" pitchFamily="34" charset="0"/>
              </a:rPr>
            </a:br>
            <a:endParaRPr lang="en-US" altLang="en-US">
              <a:solidFill>
                <a:srgbClr val="5C5C5C"/>
              </a:solidFill>
              <a:cs typeface="Arial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Myriad Pro"/>
                <a:cs typeface="Arial" panose="020B0604020202020204" pitchFamily="34" charset="0"/>
              </a:rPr>
              <a:t>NYL iGO eApp – Phase 1</a:t>
            </a:r>
            <a:endParaRPr lang="en-US" altLang="en-US" sz="1100" b="0">
              <a:solidFill>
                <a:srgbClr val="FF0000"/>
              </a:solidFill>
              <a:latin typeface="Myriad Pro"/>
            </a:endParaRP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86200" y="6045200"/>
            <a:ext cx="1447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52A1C1-3465-4C99-BA37-70771DC7A446}" type="slidenum">
              <a:rPr lang="en-US" altLang="en-US">
                <a:solidFill>
                  <a:srgbClr val="626262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62626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628154"/>
          <a:ext cx="9128758" cy="805268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6762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4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93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99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88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4898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Sprint 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Sprint 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Sprint 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Sprint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4/6/15 to 4/10/15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4/13/15 to 4/24/15</a:t>
                      </a: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4/27/15 to 5/8/15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5/11/15 to 5/22/15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3178"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2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Setup</a:t>
                      </a:r>
                    </a:p>
                    <a:p>
                      <a:pPr marL="120650" indent="-12065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 Annuity channel</a:t>
                      </a:r>
                    </a:p>
                    <a:p>
                      <a:pPr marL="120650" indent="-12065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 Dev environments</a:t>
                      </a:r>
                    </a:p>
                    <a:p>
                      <a:pPr marL="120650" indent="-12065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NYL Annuity Products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200" b="1" u="sng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2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 (Obtain Sign Off)</a:t>
                      </a:r>
                    </a:p>
                    <a:p>
                      <a:pPr marL="120650" indent="-120650">
                        <a:buFont typeface="Arial" pitchFamily="34" charset="0"/>
                        <a:buChar char="•"/>
                        <a:tabLst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Finalize open requirements </a:t>
                      </a:r>
                    </a:p>
                    <a:p>
                      <a:pPr marL="17145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L&amp;J</a:t>
                      </a:r>
                    </a:p>
                    <a:p>
                      <a:pPr marL="17145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  <a:p>
                      <a:pPr marL="17145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Joint Owner</a:t>
                      </a:r>
                    </a:p>
                    <a:p>
                      <a:pPr marL="17145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Annuitant</a:t>
                      </a:r>
                    </a:p>
                    <a:p>
                      <a:pPr marL="17145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Joint Annuitant</a:t>
                      </a:r>
                    </a:p>
                    <a:p>
                      <a:pPr marL="171450" indent="5715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Applicant</a:t>
                      </a:r>
                    </a:p>
                    <a:p>
                      <a:pPr marL="17145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650" indent="-120650">
                        <a:buFont typeface="Arial" pitchFamily="34" charset="0"/>
                        <a:buNone/>
                        <a:tabLst/>
                      </a:pPr>
                      <a:endParaRPr lang="en-US" sz="1200" b="1" u="none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Security Piece (SAML)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2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MISC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Align team on process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2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2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SSO Spec Updated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Payee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Beneficiaries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Beneficiaries (UGMA/UTMA)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Beneficiaries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Beneficiaries (UGMA/UTMA)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200" b="1" u="none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2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Info – modify Name label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L&amp;J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Joint Owner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Annuitant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Joint Annuitant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2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u="sng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Misc</a:t>
                      </a:r>
                    </a:p>
                    <a:p>
                      <a:pPr marL="0" indent="52388">
                        <a:buFont typeface="Arial" pitchFamily="34" charset="0"/>
                        <a:buChar char="•"/>
                      </a:pPr>
                      <a:r>
                        <a:rPr lang="en-US" sz="1200" b="0" u="non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New Relic working with new channel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2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2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Policy type Screen (4 grids)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Exchange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Rollovers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200" b="1" u="none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2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Applicant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Payee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Beneficiaries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Beneficiaries (UGMA/UTMA)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Beneficiaries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Beneficiaries (UGMA/UTMA)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 (create temp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submision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button which emails 103)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2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endParaRPr lang="en-US" sz="1200" dirty="0"/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2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2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Exchange (State Specifics)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5304 Simple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 Replacement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Foreign Owner - w8 form 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200" b="1" u="none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2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Policy type Screen (4 grids)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Exchange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Rollovers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SSO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2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1800" b="1" u="none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Sign off on Initiation Deliverables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Sign SOW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Work on eSign Requirements/Spec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Work on eSign Requirements/Spec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Provide SAML metadata for new channel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  <a:endParaRPr 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Work on eSign Requirements/Spec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914525"/>
            <a:ext cx="45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AutoShape 11" descr="data:image/jpeg;base64,/9j/4AAQSkZJRgABAQAAAQABAAD/2wCEAAkGBwgHBgkIBwgKCgkLDRYPDQwMDRsUFRAWIB0iIiAdHx8kKDQsJCYxJx8fLT0tMTU3Ojo6Iys/RD84QzQ5OjcBCgoKDQwNGg8PGjclHyU3Nzc3Nzc3Nzc3Nzc3Nzc3Nzc3Nzc3Nzc3Nzc3Nzc3Nzc3Nzc3Nzc3Nzc3Nzc3Nzc3N//AABEIAJcAlwMBEQACEQEDEQH/xAAbAAEBAQEAAwEAAAAAAAAAAAAABgcFAQMEAv/EAEYQAAEDAwEDBBECAwUJAAAAAAEAAgMEBREGBxIhFzGRshM1NkFRVFVhcXN0gZShsdHSFDIiweFCgpKiwhUWIyQmNENSYv/EABoBAQEBAAMBAAAAAAAAAAAAAAAEBQECAwb/xAA0EQABAwEEBwcCBwEAAAAAAAAAAQIDBAURITMSFTFBUnGhExQ0UYGx8GHRIiMkMkLB8ZH/2gAMAwEAAhEDEQA/ANxQBAEAQBAEAQBAEAQBAEAQBAEAQBAEAQBAEAQBAEAQBAEAQBAEAQBAEAQBAEAQBAEAQBAEAQBAEAQBAEAQBAEAQBAEAQBAEAQBAEBzr5eKWyULqutcRGDuta0Zc9x7wXrDC6V2i08ppmwt0nEtynWzyfXdDPyVmrZOJCLWcXCo5TrZ5Pruhn5Jq2TiQazi4VHKdbPJ9d0M/JNWycSDWcXCo5TrZ5Pruhn5Jq2TiQazi4VHKdbPJ9d0M/JNWycSDWcXCo5TrZ5Pruhn5Jq2TiQazi4VHKdbPJ9d0M/JNWycSDWcXCo5TrZ5Pruhn5Jq2TiQazi4VHKdbPJ9d0M/JNWycSDWcXCo5TrZ5Pruhn5Jq2TiQazi4VHKdbM/9hXD3M/JNWycSDWkXCpYW2vp7nRRVlI8PhlGWn+R86gexzHK121C+ORsjUc3Yp9S6ncIAgCAIAgIXa32lofax1HLRs3MdyM208pvMyxbRhAkDnIHpQDn5jn0IBzc6AZHhHShwAQTgEZQ5CAAg8xCAIBlAFwENk2adyFL6yXruWDX56+nsfRWf4dvzeVKjLQgCAIAgCAhdrfaWh9rHUctGzcx3IzbTym8zLFtGEWGzAMfqCaGVjHxvpXEte0EZDm4PzPSoLQvSJFTzNGzc1U+h09otnhqaGmvlsYwxNYGS9iGAWHiHYHgJIPp8y8KCZWuWJ57WjAjmpKzccfZqGv1M2N7WvjfA/ea4ZBxgj6Ki0MIbyezs+76HR1Lquqtl8rKGlt1r7DA8NaZKfJPAHjgjwryp6Zr4kc5y4/UoqK18UqsaiYHSt08Gs9K10BpKaG4RDmiYGje52kd8A4x0rxkR1LO1b1Vp6MelbA5FT8Rndto319xpqJgc2SaUMIxxbx49HFasj0YxXGRExXyI36moa7tlNWadqnUMcXZqGRr3iNoB4AEg4/+XZWNRyubMmlsU262Fr4V0dqGfaPojcNSUEG7lgk7I/PHDWjJz9PetSqfoQuUyaNnaTtT1PbrWsiq9Q1LaWOOOnpz2GMRsDRw/ceHnz8lxSMVsSX7VO1bJpzKibEwOCqSRDZNmvcjTesl67lg1+evp7H0Vn+Gb83lSoy0IAgCAIAgIXa32lofax1HLRs3MdyM208pvMyxbRhFfsuH/U59lf8AVqgtHJ9TQszP9PsdDQl7jNVV2C5YfTVL5BCH8Rkniz0H658K8qyBdFJmbUuPejnRXuhfsW8/Wm7LJYdoX6R2TCYZHwPP9ph5veOZcVE6TUulvwvFNAsNWrd1y3DUdz0xBfqyOusk89U2QdklEmA44Hn8CQR1CxorX3IKmWmbK5HsvU4umb5BbtW/qKZhp7fUyGIxE/sYT/Dnjzg4+aoqIFkg0XYuQmp52sqNJuDVwLGn04y260q7y8btAyB07SRwa93Bw9w3j/eUC1CyU6R777vTcaLaZGVCy7rr/U4uz++Gsv8AcKatwW3MulDHc29g5H+HqqitgRsTXN/iTUNQr5nNd/LE/dltztJs1Hcpgf8AlR2Clc4fu3uIPnzvM+a4lk7z2bPPFTtDF3btHruwT5/wz7j3ySe+Sc5WqY4XAQ2TZr3I03rJeu5YNfnr6ex9FZ/hm/N5UqMtCAIAgCAICF2t9pqH2v8A0OWjZuY7kZtp5TeZmhoaxsPZnUlQ2LGeyGJwbjw5xha+m2+5FQxezfo6Vy3cip2XDcv807yGxNpXN33EAZLm4HyPQorRX8pGptvLrNT81V3XfYn6uguNNVTTmkqoxFK5wlETsNw7g4Oxj3qpkjHNRL0W8lfHI16uuVMdpqukrlT6joaavlDf19HmKQjhgkYJ9B4H0jzLEqY1gcrE2KbtLK2dqPVPxJgT2p9EVtwvlVWwVtEyOocHBsz3NcOAHeByq6etayNGq1b0I6mgfJKr0VLlOFetGVVqoGTCQ100kgbuUkbnhgwTk8M8+FTDWNkfdsT6ks1C6Nl996/Qq7nX3CbZ1GTS1P62Zjad7OxO3uBw4kYzxDT0qGONiVe3BMS+SSRaPYt64GcW+oqLbdKaoijf2eCVrhFukOPH9uPPze9a8jUkYqblMaNzo5EVExQv9qle8W6hpYmSCOd/ZXuLCAMAboPn45xz8FlWbGmmrl3Gtacn5aN8zOKennqX9jpYJZn4/ZEwuOPQFrq5G4qtxjNa5y3NS8/Msb4nujmjfHI3g5j2lpHpBXKKipeguVFuU2LZr3I03rJeu5YNfnr6ex9DZ/hm/N5UqMtCAIAgCAICF2t9paH2sdRy0bNzHcjNtPKbzJbQ+pH2utZQ1by+3VB3HNeciIngCPN4VZWUySN02/uQhoqpY3aDv2qevVml5KLUcdJQw5hrng0wxwaSeLfQPouaapR0KudtbtOKqlVs+i1MHbP7KWoiZW3K26OpZXGjoog+tew4390ft83HHT5lG1VYx1SqYrsLXIj3tpmrgm357nH1bqSrpLnLarNJ+ho6QiPdpwGlxA48efze5UU1M1zEkkS9V8yarqnsesceCJ5H2aPrxqllTZNQAVeIuyQzPA324wDh3h4gg+ledVH3dUliwPSkk7zfFLievZ9FLatZV1re84bHIxwAwHFrhg9Geldq1Ukp2yHWha6KodGpz9Q6kvdNqSujpbjOGxVLmRRNORgHgN3vr1gpYXQtvbtQ86iqmbO5Gu2Kdbao2H9JbKiRrY7g4HfDefd3eOfQ7mXhZt+k5P4nvad2i1f5H1bSYKi4w2KCmjdLNO5+60d87rSulA5GK9XbEO9oNdIjGt2r9jm3Ctp9GW91ptUjZLtMAauqb/4/AB08PBz85Xqxi1b+0fg1NiHjJI2jZ2cf712qQ7iXElxLnHiSeclaW4zL71Nj2a9yNN6yXruWDX56+nsfQ2f4ZvzeVKjLQgCAIAgCAhdrfaWh9rHUctGzcx3IzbTym8zLPStreYRq1rvTv9w2XepjZJV0LHsie4ZO+P4AfmMrDkg/U9ki4Ld9zejnXuvaqmKX/YndmErpNVVEkz96WSlkLnHnc4vYT/NV2gl0CIm5fuR2a5VnVV3ov9E9qZjmakurXjB/Vyn3FxI+RCrp1vhZyI6lFSZ6L5qdnZi0nVLC3+zTyE+jgPqQprQyfVP7KrNz/T7HetWHbWLgWkECN2fcxgPzU0ngW/PMqj8e75uQ/GmqqmZr+80lTDE581Q90EjmAua5pOQD3sjPQlQxy0rHJuQ4p3tSrexd+wjtWQVtJequC4TSzys/bLK4kvZ3j0LQpnMdGisS77mdVteyVUct6/0aLqC9NsT9PVUrA6BzHRzHdy5rS1nEej5rJhg7btGpt/02J50g7NV2f4S20SxfpKsXejAdR1hy4t4hjyPo7n6VdQz6bezdtQgtCn0Xdq3YvzqRpV5nJtNk2a9yNN6yXruWDX56+nsfRWf4ZvzeVKjLQgCAIAgCAhdrfaWh9rHUctGzcx3IzbTym8zLFtGEaFYo47joOayUlVTy3KQOlFOJBnG+Dg+5ZMqrHUpK5Lm4Y+hsQoklKsTV/FiTFFLW6S1BDJUxNE0OOywiRrstdzgkZwccVa9GVUSoi4KQMV9JMiuTE7t0ttDrG4urdPVsTat7A6opahpYRjA3gcegHnUsUj6VmhKmG5UK5ImVb9OF2O9FPba327Qjqp1bUtq7w5gYKeAHdjHPguI75x8uC4l7SsuRqXMOYljor1ct7/I+rZ3bbhPdajUFaG9jqY37rw8Hfc5wJ4d7G7310rpGNYkLdx3oIpHPWZ285GoLJfaLUVdeaajeIoqh1QyYObjdBzk8V7wzwuhbG5d1x4TwTsmdK1N953dS0NPrWyxXKyuZJWwDdfFnBIOCWHzjnH9VNA91JIscmxSqojbWRJJFtT5ce/aFZLhcqG1x2+ldOYC4PDSBj+EeE+ZdaKZkbnK9dp2r4JJWtRiX3HG0pfaL/ZVVp7UzxHAzLY3PzwGeLcjmIPEf0VFTA/tEmgJqWoZ2awT7COudNDSVssNPVR1UTT/BNGeDh3vQVfG5XNvVLl8jPkajH3It6GtbNe5Gm9ZL13LEr89fT2N6z/DN+bypUZaEAQBAEAQELtb7S0PtY6jlo2bmO5GbaeU3mZYtowij2fEjVtFjhnfH+UqSu8O4soF/UIenXBzq25esHVau1HkNOtan6h3zcfdsz7qo/USfQLytDI9T1s3P9FOXq8l2qLoT4w4L2pslvI8KvPfzKmnqJafZO+WCZ8UjZcB7HbpH/GHfUTmotdj8wLmqqWfemH+kS66Vz2PjdX1L2PGHNdM4hw8BWj2UaYoif8MztZFw0lL3Zk5zNP3lzCQWuJaR3juLMtDNZf8AMTWs3Jdd8wISK7XJrmuZcKsO8PZ3/daaxR8KGU2eTc5T5Cckuzkk5J8K7nnep47yBNpsmzXuRpvWS9dywa/PX09j6Kz/AAzfm8qVGWhAEAQBAEBC7W+0tD7WOo5aNm5juRm2nlN5mWLaMIotn/ddQ/3+qVJW+HcV0HiGnp1v3WXP1o6rV2pMhorvEO9PY6GzEE6rZ5oJD9F42hkep6Wbn+inK1b3T3T2l696XJbyPCrz38y1s1wls+zNtbDFHI+OQ4bIMtOZcfzWfLGklZoKt3+GlDIsVFpony8m7nrWsuVunopKKjjbMA0vjaQ4DPeVcdE2N6ORykkte6RisVqYlDsxe6KwXaVv72SFwPnDFJaOMrU+bSuzF/Kcv1/on5NoF9ngfFI+mLZGFpxFg4Ix4VX3CFq34ki2jMqXYEtzcPArSALgIbJs17kab1kvXcsGvz19PY+is/wzfm8qVGWhAEAQBAEBC7W+0tD7WOo5aNm5juRm2nlN5mWLaMI7ej7hSWq+RV1c97YomuwGN3iSRj+ZU1XG6SJWM2qVUcjIpUe/Ydi7TaQu9znrpbhcoJJiC4NhBbnGOHArwiSqiYjUai3HvMtHK9Xq5cT8abuthsWop6qF9SaQU/YYiY8ue4kEuPg5uZJ4p5okat194p5YIZlcl911xwdRVUFde6yrpXOdFNIZG7zcEZ72FVAxzIka5MUJKh7Xyq5q4KUEl/th0E2xtllNXug57Ed0u398jPyypEgl712qpgWOqI+6dlfjy+pGrQM0t9E6itFns1TS3B8xkqJXOc1keQG7obz+5Z1ZTyyyI5m406KphhjVr12nzMptC5y+uuW7/wChYfqGrurq3yQ6I2g3qvUlql0T6iV0DCyIvduNJ5m54DoVrUVES8gcqK5bth6lycIbJs17kab1kvXcsGvz19PY+is/wzfm8qVGWhAEAQBAEBDbW+0tF5qsdRy0bNzHcjNtTKbzMrWyYVwQXBBceVzeLjxw8y4wGIQXHn3oDwguHQguPKA8IcobLs1BGkaXI55JT/ncsGvz19D6Gz/Dt+byoUZaEAQBAEAQHy3G30tzpX0tdE2WF/O0/UeArsx7mO0mrcp0kjbI3Rcl6HA5P9OeKS/ESfdVd/n8+iEur6fh6qOT/TnikvxEn3Tv8/n0Qavp+Hqo5P8ATnikvxEn3Tv8/n0Qavp+Hqo5P9OeKS/ESfdO/wA/n0Qavp+Hqo5P9OeKS/ESfdO/z+fRBq+n4eqjk/054pL8RJ907/P59EGr6fh6qOT/AE54pL8RJ907/P59EGr6fh6qOT/TnikvxEn3Tv8AP59EGr6fh6qOT/TnikvxEn3Tv8/n0Qavp+Hqo5P9OeKS/ESfdO/z+fRBq+n4eqnkbP8ATgOf0kvxEn3Tv8/n0Gr6fy6qUdNTxUsDIKeNscUY3WMaMABSOcrlvUra1Gpcmw9q4Ow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503238"/>
            <a:ext cx="1047750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152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895975"/>
            <a:ext cx="4651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52400" y="6045200"/>
            <a:ext cx="2895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All rights reserved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 2008 iPipeline | COMPANY CONFIDENTIAL </a:t>
            </a:r>
            <a:br>
              <a:rPr lang="en-US" altLang="en-US">
                <a:solidFill>
                  <a:srgbClr val="5C5C5C"/>
                </a:solidFill>
                <a:cs typeface="Arial" pitchFamily="34" charset="0"/>
              </a:rPr>
            </a:br>
            <a:endParaRPr lang="en-US" altLang="en-US">
              <a:solidFill>
                <a:srgbClr val="5C5C5C"/>
              </a:solidFill>
              <a:cs typeface="Arial" pitchFamily="34" charset="0"/>
            </a:endParaRP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Myriad Pro"/>
                <a:cs typeface="Arial" panose="020B0604020202020204" pitchFamily="34" charset="0"/>
              </a:rPr>
              <a:t>NYL iGO eApp – Phase 1</a:t>
            </a:r>
            <a:endParaRPr lang="en-US" altLang="en-US" sz="1100" b="0">
              <a:solidFill>
                <a:srgbClr val="FF0000"/>
              </a:solidFill>
              <a:latin typeface="Myriad Pro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886200" y="6045200"/>
            <a:ext cx="1447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F4C0EE-E200-45F7-AA45-0FD9863DD851}" type="slidenum">
              <a:rPr lang="en-US" altLang="en-US">
                <a:solidFill>
                  <a:srgbClr val="626262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62626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128758" cy="776312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6762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6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755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4898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Sprint 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Sprint 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Sprint 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Sprint 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5/25/15 to 6/5/15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6/8/15 to 6/19/15</a:t>
                      </a: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6/22/15 to 7/3/15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7/6/15 to 7/17/15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1229"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 Replacements (same as Life)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Conversion  Screen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 Replacements (Comparative Analysis Forms)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Conversion Screen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 Replacements (same as Life)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Inherited IRA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Exchange (State Specifics)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5304 Simple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 Replacement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Foreign Owner - w8 form 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SSO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 Replacements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 Replacements (same as Life)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WY Replacements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Premium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Riders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Agent Statement screen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 Replacements (same as Life)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Conversion  Screen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 Replacements (Comparative Analysis Forms)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Conversion Screen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 Replacements (same as Life)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Inherited IRA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Check-o-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matic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(EFT) screen </a:t>
                      </a: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(move with Premium)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Employer Billing Screen </a:t>
                      </a: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(move with Premium)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 Case Screen 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Exchange/Replacement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100" b="1" u="none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 Replacements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 Replacements (same as Life)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WY Replacements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Premium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Riders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Agent Statement screen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screen conversions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Intended Use/Product Info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Joint Owner Profile </a:t>
                      </a: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(remove)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Owner Profile </a:t>
                      </a: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(remove)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Check-o-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matic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(EFT) screen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Employer Billing Screen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 Case Screen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Exchange/Replacement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Shared eSignature Screens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 Integration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 conversions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1276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1800" b="1" u="none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Work on eSign Requirements/Spec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Work on eSign Requirements/Spec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1" i="1" dirty="0">
                          <a:solidFill>
                            <a:srgbClr val="FF0000"/>
                          </a:solidFill>
                          <a:latin typeface="+mn-lt"/>
                          <a:cs typeface="Arial" pitchFamily="34" charset="0"/>
                        </a:rPr>
                        <a:t>Sign off on eSignature Spec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Deliver WSDL and active endpoint for </a:t>
                      </a: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 Integration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  <a:endParaRPr lang="en-US" sz="9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914525"/>
            <a:ext cx="45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AutoShape 11" descr="data:image/jpeg;base64,/9j/4AAQSkZJRgABAQAAAQABAAD/2wCEAAkGBwgHBgkIBwgKCgkLDRYPDQwMDRsUFRAWIB0iIiAdHx8kKDQsJCYxJx8fLT0tMTU3Ojo6Iys/RD84QzQ5OjcBCgoKDQwNGg8PGjclHyU3Nzc3Nzc3Nzc3Nzc3Nzc3Nzc3Nzc3Nzc3Nzc3Nzc3Nzc3Nzc3Nzc3Nzc3Nzc3Nzc3N//AABEIAJcAlwMBEQACEQEDEQH/xAAbAAEBAQEAAwEAAAAAAAAAAAAABgcFAQMEAv/EAEYQAAEDAwEDBBECAwUJAAAAAAEAAgMEBREGBxIhFzGRshM1NkFRVFVhcXN0gZShsdHSFDIiweFCgpKiwhUWIyQmNENSYv/EABoBAQEBAAMBAAAAAAAAAAAAAAAEBQECAwb/xAA0EQABAwEEBwcCBwEAAAAAAAAAAQIDBAURITMSFTFBUnGhExQ0UYGx8GHRIiMkMkLB8ZH/2gAMAwEAAhEDEQA/ANxQBAEAQBAEAQBAEAQBAEAQBAEAQBAEAQBAEAQBAEAQBAEAQBAEAQBAEAQBAEAQBAEAQBAEAQBAEAQBAEAQBAEAQBAEAQBAEAQBAEBzr5eKWyULqutcRGDuta0Zc9x7wXrDC6V2i08ppmwt0nEtynWzyfXdDPyVmrZOJCLWcXCo5TrZ5Pruhn5Jq2TiQazi4VHKdbPJ9d0M/JNWycSDWcXCo5TrZ5Pruhn5Jq2TiQazi4VHKdbPJ9d0M/JNWycSDWcXCo5TrZ5Pruhn5Jq2TiQazi4VHKdbPJ9d0M/JNWycSDWcXCo5TrZ5Pruhn5Jq2TiQazi4VHKdbPJ9d0M/JNWycSDWcXCo5TrZ5Pruhn5Jq2TiQazi4VHKdbM/9hXD3M/JNWycSDWkXCpYW2vp7nRRVlI8PhlGWn+R86gexzHK121C+ORsjUc3Yp9S6ncIAgCAIAgIXa32lofax1HLRs3MdyM208pvMyxbRhAkDnIHpQDn5jn0IBzc6AZHhHShwAQTgEZQ5CAAg8xCAIBlAFwENk2adyFL6yXruWDX56+nsfRWf4dvzeVKjLQgCAIAgCAhdrfaWh9rHUctGzcx3IzbTym8zLFtGEWGzAMfqCaGVjHxvpXEte0EZDm4PzPSoLQvSJFTzNGzc1U+h09otnhqaGmvlsYwxNYGS9iGAWHiHYHgJIPp8y8KCZWuWJ57WjAjmpKzccfZqGv1M2N7WvjfA/ea4ZBxgj6Ki0MIbyezs+76HR1Lquqtl8rKGlt1r7DA8NaZKfJPAHjgjwryp6Zr4kc5y4/UoqK18UqsaiYHSt08Gs9K10BpKaG4RDmiYGje52kd8A4x0rxkR1LO1b1Vp6MelbA5FT8Rndto319xpqJgc2SaUMIxxbx49HFasj0YxXGRExXyI36moa7tlNWadqnUMcXZqGRr3iNoB4AEg4/+XZWNRyubMmlsU262Fr4V0dqGfaPojcNSUEG7lgk7I/PHDWjJz9PetSqfoQuUyaNnaTtT1PbrWsiq9Q1LaWOOOnpz2GMRsDRw/ceHnz8lxSMVsSX7VO1bJpzKibEwOCqSRDZNmvcjTesl67lg1+evp7H0Vn+Gb83lSoy0IAgCAIAgIXa32lofax1HLRs3MdyM208pvMyxbRhFfsuH/U59lf8AVqgtHJ9TQszP9PsdDQl7jNVV2C5YfTVL5BCH8Rkniz0H658K8qyBdFJmbUuPejnRXuhfsW8/Wm7LJYdoX6R2TCYZHwPP9ph5veOZcVE6TUulvwvFNAsNWrd1y3DUdz0xBfqyOusk89U2QdklEmA44Hn8CQR1CxorX3IKmWmbK5HsvU4umb5BbtW/qKZhp7fUyGIxE/sYT/Dnjzg4+aoqIFkg0XYuQmp52sqNJuDVwLGn04y260q7y8btAyB07SRwa93Bw9w3j/eUC1CyU6R777vTcaLaZGVCy7rr/U4uz++Gsv8AcKatwW3MulDHc29g5H+HqqitgRsTXN/iTUNQr5nNd/LE/dltztJs1Hcpgf8AlR2Clc4fu3uIPnzvM+a4lk7z2bPPFTtDF3btHruwT5/wz7j3ySe+Sc5WqY4XAQ2TZr3I03rJeu5YNfnr6ex9FZ/hm/N5UqMtCAIAgCAICF2t9pqH2v8A0OWjZuY7kZtp5TeZmhoaxsPZnUlQ2LGeyGJwbjw5xha+m2+5FQxezfo6Vy3cip2XDcv807yGxNpXN33EAZLm4HyPQorRX8pGptvLrNT81V3XfYn6uguNNVTTmkqoxFK5wlETsNw7g4Oxj3qpkjHNRL0W8lfHI16uuVMdpqukrlT6joaavlDf19HmKQjhgkYJ9B4H0jzLEqY1gcrE2KbtLK2dqPVPxJgT2p9EVtwvlVWwVtEyOocHBsz3NcOAHeByq6etayNGq1b0I6mgfJKr0VLlOFetGVVqoGTCQ100kgbuUkbnhgwTk8M8+FTDWNkfdsT6ks1C6Nl996/Qq7nX3CbZ1GTS1P62Zjad7OxO3uBw4kYzxDT0qGONiVe3BMS+SSRaPYt64GcW+oqLbdKaoijf2eCVrhFukOPH9uPPze9a8jUkYqblMaNzo5EVExQv9qle8W6hpYmSCOd/ZXuLCAMAboPn45xz8FlWbGmmrl3Gtacn5aN8zOKennqX9jpYJZn4/ZEwuOPQFrq5G4qtxjNa5y3NS8/Msb4nujmjfHI3g5j2lpHpBXKKipeguVFuU2LZr3I03rJeu5YNfnr6ex9DZ/hm/N5UqMtCAIAgCAICF2t9paH2sdRy0bNzHcjNtPKbzJbQ+pH2utZQ1by+3VB3HNeciIngCPN4VZWUySN02/uQhoqpY3aDv2qevVml5KLUcdJQw5hrng0wxwaSeLfQPouaapR0KudtbtOKqlVs+i1MHbP7KWoiZW3K26OpZXGjoog+tew4390ft83HHT5lG1VYx1SqYrsLXIj3tpmrgm357nH1bqSrpLnLarNJ+ho6QiPdpwGlxA48efze5UU1M1zEkkS9V8yarqnsesceCJ5H2aPrxqllTZNQAVeIuyQzPA324wDh3h4gg+ledVH3dUliwPSkk7zfFLievZ9FLatZV1re84bHIxwAwHFrhg9Geldq1Ukp2yHWha6KodGpz9Q6kvdNqSujpbjOGxVLmRRNORgHgN3vr1gpYXQtvbtQ86iqmbO5Gu2Kdbao2H9JbKiRrY7g4HfDefd3eOfQ7mXhZt+k5P4nvad2i1f5H1bSYKi4w2KCmjdLNO5+60d87rSulA5GK9XbEO9oNdIjGt2r9jm3Ctp9GW91ptUjZLtMAauqb/4/AB08PBz85Xqxi1b+0fg1NiHjJI2jZ2cf712qQ7iXElxLnHiSeclaW4zL71Nj2a9yNN6yXruWDX56+nsfQ2f4ZvzeVKjLQgCAIAgCAhdrfaWh9rHUctGzcx3IzbTym8zLPStreYRq1rvTv9w2XepjZJV0LHsie4ZO+P4AfmMrDkg/U9ki4Ld9zejnXuvaqmKX/YndmErpNVVEkz96WSlkLnHnc4vYT/NV2gl0CIm5fuR2a5VnVV3ov9E9qZjmakurXjB/Vyn3FxI+RCrp1vhZyI6lFSZ6L5qdnZi0nVLC3+zTyE+jgPqQprQyfVP7KrNz/T7HetWHbWLgWkECN2fcxgPzU0ngW/PMqj8e75uQ/GmqqmZr+80lTDE581Q90EjmAua5pOQD3sjPQlQxy0rHJuQ4p3tSrexd+wjtWQVtJequC4TSzys/bLK4kvZ3j0LQpnMdGisS77mdVteyVUct6/0aLqC9NsT9PVUrA6BzHRzHdy5rS1nEej5rJhg7btGpt/02J50g7NV2f4S20SxfpKsXejAdR1hy4t4hjyPo7n6VdQz6bezdtQgtCn0Xdq3YvzqRpV5nJtNk2a9yNN6yXruWDX56+nsfRWf4ZvzeVKjLQgCAIAgCAhdrfaWh9rHUctGzcx3IzbTym8zLFtGEaFYo47joOayUlVTy3KQOlFOJBnG+Dg+5ZMqrHUpK5Lm4Y+hsQoklKsTV/FiTFFLW6S1BDJUxNE0OOywiRrstdzgkZwccVa9GVUSoi4KQMV9JMiuTE7t0ttDrG4urdPVsTat7A6opahpYRjA3gcegHnUsUj6VmhKmG5UK5ImVb9OF2O9FPba327Qjqp1bUtq7w5gYKeAHdjHPguI75x8uC4l7SsuRqXMOYljor1ct7/I+rZ3bbhPdajUFaG9jqY37rw8Hfc5wJ4d7G7310rpGNYkLdx3oIpHPWZ285GoLJfaLUVdeaajeIoqh1QyYObjdBzk8V7wzwuhbG5d1x4TwTsmdK1N953dS0NPrWyxXKyuZJWwDdfFnBIOCWHzjnH9VNA91JIscmxSqojbWRJJFtT5ce/aFZLhcqG1x2+ldOYC4PDSBj+EeE+ZdaKZkbnK9dp2r4JJWtRiX3HG0pfaL/ZVVp7UzxHAzLY3PzwGeLcjmIPEf0VFTA/tEmgJqWoZ2awT7COudNDSVssNPVR1UTT/BNGeDh3vQVfG5XNvVLl8jPkajH3It6GtbNe5Gm9ZL13LEr89fT2N6z/DN+bypUZaEAQBAEAQELtb7S0PtY6jlo2bmO5GbaeU3mZYtowij2fEjVtFjhnfH+UqSu8O4soF/UIenXBzq25esHVau1HkNOtan6h3zcfdsz7qo/USfQLytDI9T1s3P9FOXq8l2qLoT4w4L2pslvI8KvPfzKmnqJafZO+WCZ8UjZcB7HbpH/GHfUTmotdj8wLmqqWfemH+kS66Vz2PjdX1L2PGHNdM4hw8BWj2UaYoif8MztZFw0lL3Zk5zNP3lzCQWuJaR3juLMtDNZf8AMTWs3Jdd8wISK7XJrmuZcKsO8PZ3/daaxR8KGU2eTc5T5Cckuzkk5J8K7nnep47yBNpsmzXuRpvWS9dywa/PX09j6Kz/AAzfm8qVGWhAEAQBAEBC7W+0tD7WOo5aNm5juRm2nlN5mWLaMIotn/ddQ/3+qVJW+HcV0HiGnp1v3WXP1o6rV2pMhorvEO9PY6GzEE6rZ5oJD9F42hkep6Wbn+inK1b3T3T2l696XJbyPCrz38y1s1wls+zNtbDFHI+OQ4bIMtOZcfzWfLGklZoKt3+GlDIsVFpony8m7nrWsuVunopKKjjbMA0vjaQ4DPeVcdE2N6ORykkte6RisVqYlDsxe6KwXaVv72SFwPnDFJaOMrU+bSuzF/Kcv1/on5NoF9ngfFI+mLZGFpxFg4Ix4VX3CFq34ki2jMqXYEtzcPArSALgIbJs17kab1kvXcsGvz19PY+is/wzfm8qVGWhAEAQBAEBC7W+0tD7WOo5aNm5juRm2nlN5mWLaMI7ej7hSWq+RV1c97YomuwGN3iSRj+ZU1XG6SJWM2qVUcjIpUe/Ydi7TaQu9znrpbhcoJJiC4NhBbnGOHArwiSqiYjUai3HvMtHK9Xq5cT8abuthsWop6qF9SaQU/YYiY8ue4kEuPg5uZJ4p5okat194p5YIZlcl911xwdRVUFde6yrpXOdFNIZG7zcEZ72FVAxzIka5MUJKh7Xyq5q4KUEl/th0E2xtllNXug57Ed0u398jPyypEgl712qpgWOqI+6dlfjy+pGrQM0t9E6itFns1TS3B8xkqJXOc1keQG7obz+5Z1ZTyyyI5m406KphhjVr12nzMptC5y+uuW7/wChYfqGrurq3yQ6I2g3qvUlql0T6iV0DCyIvduNJ5m54DoVrUVES8gcqK5bth6lycIbJs17kab1kvXcsGvz19PY+is/wzfm8qVGWhAEAQBAEBDbW+0tF5qsdRy0bNzHcjNtTKbzMrWyYVwQXBBceVzeLjxw8y4wGIQXHn3oDwguHQguPKA8IcobLs1BGkaXI55JT/ncsGvz19D6Gz/Dt+byoUZaEAQBAEAQHy3G30tzpX0tdE2WF/O0/UeArsx7mO0mrcp0kjbI3Rcl6HA5P9OeKS/ESfdVd/n8+iEur6fh6qOT/TnikvxEn3Tv8/n0Qavp+Hqo5P8ATnikvxEn3Tv8/n0Qavp+Hqo5P9OeKS/ESfdO/wA/n0Qavp+Hqo5P9OeKS/ESfdO/z+fRBq+n4eqjk/054pL8RJ907/P59EGr6fh6qOT/AE54pL8RJ907/P59EGr6fh6qOT/TnikvxEn3Tv8AP59EGr6fh6qOT/TnikvxEn3Tv8/n0Qavp+Hqo5P9OeKS/ESfdO/z+fRBq+n4eqnkbP8ATgOf0kvxEn3Tv8/n0Gr6fy6qUdNTxUsDIKeNscUY3WMaMABSOcrlvUra1Gpcmw9q4Ow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503238"/>
            <a:ext cx="1047750" cy="10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895975"/>
            <a:ext cx="4651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-19050" y="6210300"/>
            <a:ext cx="2895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All rights reserved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 2008 iPipeline | COMPANY CONFIDENTIAL </a:t>
            </a:r>
            <a:br>
              <a:rPr lang="en-US" altLang="en-US">
                <a:solidFill>
                  <a:srgbClr val="5C5C5C"/>
                </a:solidFill>
                <a:cs typeface="Arial" pitchFamily="34" charset="0"/>
              </a:rPr>
            </a:br>
            <a:endParaRPr lang="en-US" altLang="en-US">
              <a:solidFill>
                <a:srgbClr val="5C5C5C"/>
              </a:solidFill>
              <a:cs typeface="Arial" pitchFamily="34" charset="0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Myriad Pro"/>
                <a:cs typeface="Arial" panose="020B0604020202020204" pitchFamily="34" charset="0"/>
              </a:rPr>
              <a:t>NYL iGO eApp – Phase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9128758" cy="843069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6762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3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152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5087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7/20/15 to 7/31/15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8/3/15 to 8/14/15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8/17/15 to 8/28/15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8/31/15 to 9/11/15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586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iPipeline </a:t>
                      </a: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Income Benefit Rider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Investment Division Allocations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Shared eSignature Screens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Intended Use/Product Info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Joint Owner Profile </a:t>
                      </a: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(remove)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Owner Profile </a:t>
                      </a: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(remove)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VALIDATION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 conversions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1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Investment Objective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Risk Tolerance/ Investment Objectives (Variable)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Risk Tolerance / Investment Objectives (Income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Plus)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Suitability Disclosure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60 Screen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100" b="1" u="none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Shared eSignature Screens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Income Benefit Rider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Investor Profile - Source of Funds - Investment Division Allocations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PPfA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PORTAL ALERTS - Modify ID passed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 conversions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Time Horizon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Total Score Summary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Type of Investor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-GFIB Rider </a:t>
                      </a: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(remove)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Face 2 Face eSignature Screens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Investor Profile - Source of Funds - Investment Division Allocations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Investment Objective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60 Screen</a:t>
                      </a: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 conversions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Suitability screen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-Investment Options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Audit Log Changes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Face 2 Face eSignature Screens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Risk Tolerance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Risk Tolerance / Investment Objectives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Suitability Disclosure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Time Horizon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Total Score Summary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 Type of Investor</a:t>
                      </a:r>
                    </a:p>
                    <a:p>
                      <a:pPr marL="0" marR="0" indent="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Investor Profile - Source of Funds -GFIB Rider </a:t>
                      </a: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(remove)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60 Integration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Complete </a:t>
                      </a:r>
                      <a:r>
                        <a:rPr lang="en-US" sz="1100" b="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screen conversions?</a:t>
                      </a:r>
                      <a:endParaRPr lang="en-US" sz="11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1800" b="1" u="none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Deliver WSDL and active endpoint for </a:t>
                      </a: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PORTAL ALERTS - Modify ID passed</a:t>
                      </a:r>
                      <a:endParaRPr lang="en-US" sz="9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0" marR="0" indent="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Deliver WSDL and active endpoint for </a:t>
                      </a:r>
                      <a:r>
                        <a:rPr lang="en-US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60 Integration</a:t>
                      </a:r>
                    </a:p>
                    <a:p>
                      <a:pPr marL="0" marR="0" indent="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  <a:endParaRPr lang="en-US" sz="9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306638"/>
            <a:ext cx="45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162800"/>
            <a:ext cx="4651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4138" y="6488113"/>
            <a:ext cx="2895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All rights reserved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 2008 iPipeline | COMPANY CONFIDENTIAL </a:t>
            </a:r>
            <a:br>
              <a:rPr lang="en-US" altLang="en-US">
                <a:solidFill>
                  <a:srgbClr val="5C5C5C"/>
                </a:solidFill>
                <a:cs typeface="Arial" pitchFamily="34" charset="0"/>
              </a:rPr>
            </a:br>
            <a:endParaRPr lang="en-US" altLang="en-US">
              <a:solidFill>
                <a:srgbClr val="5C5C5C"/>
              </a:solidFill>
              <a:cs typeface="Arial" pitchFamily="34" charset="0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Myriad Pro"/>
                <a:cs typeface="Arial" panose="020B0604020202020204" pitchFamily="34" charset="0"/>
              </a:rPr>
              <a:t>NYL iGO eApp – Phase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-9525" y="964918"/>
          <a:ext cx="9128758" cy="641265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6762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0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39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647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808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202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9/14/15 to 9/25/15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9/28/15 to 10/9/15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10/12/15 to 10/23/15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10/26/15 to 11/6/15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0319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iPipeline </a:t>
                      </a: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eSignature Expiration - Apply entity expiry rules to Joint Owners (life only allows Owner as entity)</a:t>
                      </a:r>
                    </a:p>
                    <a:p>
                      <a:pPr marL="120650" indent="-120650">
                        <a:buFont typeface="Arial" pitchFamily="34" charset="0"/>
                        <a:buChar char="•"/>
                      </a:pPr>
                      <a:r>
                        <a:rPr lang="en-US" sz="11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Duplicate</a:t>
                      </a:r>
                      <a:endParaRPr lang="en-US" sz="1100" b="1" u="none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Remote eSignature Screens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 Suitability screen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Investor Profile - Source of Funds -Investment Options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State Specific Forms triggers/mapping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1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Remote eSignature Screens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Investor Profile - Source of Funds -Investment Options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Audit Log Changes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State Specific Forms triggers/mapping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1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eSignature - Parent / Guardian Support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Audit Log Changes</a:t>
                      </a:r>
                    </a:p>
                    <a:p>
                      <a:pPr marL="0" marR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eSignature Expiration - Apply entity expiry rules to Joint Owners (life only allows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 entity)</a:t>
                      </a: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1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120650">
                        <a:buFont typeface="Arial" pitchFamily="34" charset="0"/>
                        <a:buNone/>
                      </a:pPr>
                      <a:r>
                        <a:rPr lang="en-US" sz="1100" b="1" u="sng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eApp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Screens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r>
                        <a:rPr lang="en-US" sz="11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Duplicate</a:t>
                      </a:r>
                    </a:p>
                    <a:p>
                      <a:pPr marL="0" indent="57150">
                        <a:buFont typeface="Arial" pitchFamily="34" charset="0"/>
                        <a:buChar char="•"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Forms/Mapping</a:t>
                      </a:r>
                    </a:p>
                    <a:p>
                      <a:pPr marL="0" indent="55563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Map/Trigger forms to support previous sprint 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screens (ICC)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63500">
                        <a:buFont typeface="Arial" pitchFamily="34" charset="0"/>
                        <a:buNone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E-SUBMISSION – Previous sprints fields</a:t>
                      </a:r>
                    </a:p>
                    <a:p>
                      <a:pPr marL="0" indent="63500">
                        <a:buFont typeface="Arial" pitchFamily="34" charset="0"/>
                        <a:buChar char="•"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Defect Support</a:t>
                      </a:r>
                      <a:endParaRPr lang="en-US" sz="11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11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59651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1800" b="1" u="none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User Experience Performance Testing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Needed from NYL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 and Sign off on Sprint Requirements listed above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User Experience Performance Testing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2211388"/>
            <a:ext cx="45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895975"/>
            <a:ext cx="4651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4138" y="6488113"/>
            <a:ext cx="2895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All rights reserved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5C5C5C"/>
                </a:solidFill>
                <a:cs typeface="Arial" pitchFamily="34" charset="0"/>
              </a:rPr>
              <a:t> 2008 iPipeline | COMPANY CONFIDENTIAL </a:t>
            </a:r>
            <a:br>
              <a:rPr lang="en-US" altLang="en-US">
                <a:solidFill>
                  <a:srgbClr val="5C5C5C"/>
                </a:solidFill>
                <a:cs typeface="Arial" pitchFamily="34" charset="0"/>
              </a:rPr>
            </a:br>
            <a:endParaRPr lang="en-US" altLang="en-US">
              <a:solidFill>
                <a:srgbClr val="5C5C5C"/>
              </a:solidFill>
              <a:cs typeface="Arial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Myriad Pro"/>
                <a:cs typeface="Arial" panose="020B0604020202020204" pitchFamily="34" charset="0"/>
              </a:rPr>
              <a:t>NYL iGO eApp – Phase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-9525" y="964918"/>
          <a:ext cx="9128758" cy="5865252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6762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0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39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647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808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Sprint 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202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2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11/9/15 to 11/20/15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11/23/15 to 12/4/15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12/7/15 to 12/18/15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0319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iPipeline </a:t>
                      </a: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UAT Support</a:t>
                      </a:r>
                    </a:p>
                    <a:p>
                      <a:pPr marL="120650" indent="-120650">
                        <a:buFont typeface="Arial" pitchFamily="34" charset="0"/>
                        <a:buNone/>
                      </a:pPr>
                      <a:endParaRPr lang="en-US" sz="900" b="0" u="non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UAT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UAT Support</a:t>
                      </a:r>
                    </a:p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Pilot Production Rollout 12/18/15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9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59651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US" sz="1800" b="1" u="none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vert="vert27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Final automated and load performance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Final automated and </a:t>
                      </a:r>
                      <a:r>
                        <a:rPr lang="en-US" sz="9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loadperformance</a:t>
                      </a:r>
                      <a:r>
                        <a:rPr lang="en-US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testing</a:t>
                      </a:r>
                    </a:p>
                    <a:p>
                      <a:pPr marL="55563" marR="0" indent="-55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2211388"/>
            <a:ext cx="45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895975"/>
            <a:ext cx="4651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841375"/>
          <a:ext cx="9144000" cy="5645150"/>
        </p:xfrm>
        <a:graphic>
          <a:graphicData uri="http://schemas.openxmlformats.org/drawingml/2006/table">
            <a:tbl>
              <a:tblPr/>
              <a:tblGrid>
                <a:gridCol w="4531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7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107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Item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Owner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Status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Details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Need Reporting Requirements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NYL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Open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Need to know changes to existing reports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Identify data changes to existing integrations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NYL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Open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When implement new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Reg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60 design?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NYL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Open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Decision wont be available for another 2-3 weeks.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Schedule Dev onsite kickoff meeting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NYL/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iPipe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Open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What are we using for defect tracking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NYL/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iPipe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Open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Setup meeting with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iPipe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QA Director to discuss if we can modify our JIRA.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iPipe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Open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Replacement requirements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Add details to plan to identify where we are plugging in existing integrations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Add date to NYL integration deliverables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Add details on when we will be calling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PPfA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service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Add details when new servers will be available.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Setup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Catchpoint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scripts – what sprint?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Overflow – when will we know how may pages are needed?  Once known NYL needs to update the forms with the pages.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134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918D3A-C136-41BC-8996-1A6B2D68E999}" type="slidenum">
              <a:rPr lang="en-US" altLang="en-US">
                <a:solidFill>
                  <a:srgbClr val="626262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>
              <a:solidFill>
                <a:srgbClr val="626262"/>
              </a:solidFill>
              <a:latin typeface="Calibri" panose="020F0502020204030204" pitchFamily="34" charset="0"/>
            </a:endParaRPr>
          </a:p>
        </p:txBody>
      </p:sp>
      <p:sp>
        <p:nvSpPr>
          <p:cNvPr id="1134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Myriad Pro"/>
                <a:cs typeface="Arial" panose="020B0604020202020204" pitchFamily="34" charset="0"/>
              </a:rPr>
              <a:t>Open Items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841375"/>
          <a:ext cx="9144000" cy="5741985"/>
        </p:xfrm>
        <a:graphic>
          <a:graphicData uri="http://schemas.openxmlformats.org/drawingml/2006/table">
            <a:tbl>
              <a:tblPr/>
              <a:tblGrid>
                <a:gridCol w="4531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7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107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Item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Owner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Status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Details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Move state specific replacement screens out and move investor profile up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Look at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nyl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3.0 / 3.1 sprint schedule.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Is 9.0 still in scope for 2015?  Uttara says hell no.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NYL confirming that they need the NB 21 number in the Portal Alert.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Remove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Reg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60 Integration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Are we receiving the bank address in the bank validation? 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Add the eDelivery story to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ppt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Missing Replacement Screens:  5305 SEP, Cert of Deposit, and Mutual Funds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Do we need the Large Case screen?  NYL to check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NYL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Build out min viable screens to submit case.</a:t>
                      </a:r>
                    </a:p>
                    <a:p>
                      <a:pPr marL="0" marR="0" lvl="0" indent="603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Move up Investor Profile</a:t>
                      </a:r>
                    </a:p>
                    <a:p>
                      <a:pPr marL="0" marR="0" lvl="0" indent="603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Move up eSignature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Hirl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Add browser testing to plan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Must revisit the Performance test plan to support Annuity.  Do we need to add more users to the test.  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236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EAC5CA-3393-45C6-A125-5A4E75E32409}" type="slidenum">
              <a:rPr lang="en-US" altLang="en-US">
                <a:solidFill>
                  <a:srgbClr val="626262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>
              <a:solidFill>
                <a:srgbClr val="626262"/>
              </a:solidFill>
              <a:latin typeface="Calibri" panose="020F0502020204030204" pitchFamily="34" charset="0"/>
            </a:endParaRPr>
          </a:p>
        </p:txBody>
      </p:sp>
      <p:sp>
        <p:nvSpPr>
          <p:cNvPr id="1236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Myriad Pro"/>
                <a:cs typeface="Arial" panose="020B0604020202020204" pitchFamily="34" charset="0"/>
              </a:rPr>
              <a:t>Open Items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565275"/>
          <a:ext cx="8229600" cy="183515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9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Revision History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Who/Role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4/1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Hirl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Initial Revision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4/2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Hirl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Added takeaways from onsite meeting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All rights reserved © 2010 iPipeline | COMPANY CONFIDENTIAL </a:t>
            </a:r>
          </a:p>
        </p:txBody>
      </p:sp>
      <p:sp>
        <p:nvSpPr>
          <p:cNvPr id="133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705AEA-42EF-42C8-B6AD-235707E5E717}" type="slidenum">
              <a:rPr lang="en-US" altLang="en-US">
                <a:solidFill>
                  <a:srgbClr val="626262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>
              <a:solidFill>
                <a:srgbClr val="62626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orporate Template - Globe2011">
  <a:themeElements>
    <a:clrScheme name="iPipeline text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5CAB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800" b="0" dirty="0" smtClean="0">
            <a:solidFill>
              <a:srgbClr val="7BCF27"/>
            </a:solidFill>
            <a:latin typeface="Calibri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2344DEA7EF2743A702FD6C9F1C511A" ma:contentTypeVersion="4" ma:contentTypeDescription="Create a new document." ma:contentTypeScope="" ma:versionID="6f4d46015081afe29346fb4722904ac9">
  <xsd:schema xmlns:xsd="http://www.w3.org/2001/XMLSchema" xmlns:xs="http://www.w3.org/2001/XMLSchema" xmlns:p="http://schemas.microsoft.com/office/2006/metadata/properties" xmlns:ns2="cdf3e536-b295-42a4-a081-e7eaa2a9c04f" xmlns:ns3="bfca8b5b-8c4c-4ac5-b6c7-b6fb041c363f" targetNamespace="http://schemas.microsoft.com/office/2006/metadata/properties" ma:root="true" ma:fieldsID="cceb6e1412585a83d01aad3f427943ff" ns2:_="" ns3:_="">
    <xsd:import namespace="cdf3e536-b295-42a4-a081-e7eaa2a9c04f"/>
    <xsd:import namespace="bfca8b5b-8c4c-4ac5-b6c7-b6fb041c36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3e536-b295-42a4-a081-e7eaa2a9c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a8b5b-8c4c-4ac5-b6c7-b6fb041c36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962D44-A331-487E-9A16-24849F1223BC}">
  <ds:schemaRefs>
    <ds:schemaRef ds:uri="http://schemas.microsoft.com/office/2006/metadata/properties"/>
    <ds:schemaRef ds:uri="bfca8b5b-8c4c-4ac5-b6c7-b6fb041c363f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cdf3e536-b295-42a4-a081-e7eaa2a9c04f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8A930B-224A-4A89-908A-2322936BE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f3e536-b295-42a4-a081-e7eaa2a9c04f"/>
    <ds:schemaRef ds:uri="bfca8b5b-8c4c-4ac5-b6c7-b6fb041c3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524DF6-30E9-4336-A6DF-47EBF0D759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- Globe2011</Template>
  <TotalTime>0</TotalTime>
  <Words>1907</Words>
  <Application>Microsoft Office PowerPoint</Application>
  <PresentationFormat>Экран (4:3)</PresentationFormat>
  <Paragraphs>545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Corporate Template - Globe2011</vt:lpstr>
      <vt:lpstr>NYL / iPipeline Annuity Release Plan   PHASE 1.0   4/2/2015</vt:lpstr>
      <vt:lpstr>NYL iGO eApp – Phase 1</vt:lpstr>
      <vt:lpstr>NYL iGO eApp – Phase 1</vt:lpstr>
      <vt:lpstr>NYL iGO eApp – Phase 1</vt:lpstr>
      <vt:lpstr>NYL iGO eApp – Phase 1</vt:lpstr>
      <vt:lpstr>NYL iGO eApp – Phase 1</vt:lpstr>
      <vt:lpstr>Open Items</vt:lpstr>
      <vt:lpstr>Open Items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LINCOLN FINANCIAL LONG FORM KICK-OFF</dc:title>
  <dc:creator/>
  <cp:lastModifiedBy/>
  <cp:revision>2</cp:revision>
  <dcterms:created xsi:type="dcterms:W3CDTF">2011-01-27T14:32:00Z</dcterms:created>
  <dcterms:modified xsi:type="dcterms:W3CDTF">2023-02-23T11:54:25Z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  <property fmtid="{D5CDD505-2E9C-101B-9397-08002B2CF9AE}" pid="3" name="ContentTypeId">
    <vt:lpwstr>0x0101001D2344DEA7EF2743A702FD6C9F1C511A</vt:lpwstr>
  </property>
</Properties>
</file>