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0"/>
  </p:notesMasterIdLst>
  <p:sldIdLst>
    <p:sldId id="274" r:id="rId6"/>
    <p:sldId id="275" r:id="rId7"/>
    <p:sldId id="276" r:id="rId8"/>
    <p:sldId id="277" r:id="rId9"/>
  </p:sldIdLst>
  <p:sldSz cx="9144000" cy="6858000" type="screen4x3"/>
  <p:notesSz cx="7010400" cy="9296400"/>
  <p:custDataLst>
    <p:tags r:id="rId11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3B2"/>
    <a:srgbClr val="FBDB65"/>
    <a:srgbClr val="4EC3E0"/>
    <a:srgbClr val="E4E5E6"/>
    <a:srgbClr val="298FC2"/>
    <a:srgbClr val="54585A"/>
    <a:srgbClr val="EA7600"/>
    <a:srgbClr val="4EC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D0E35-4C59-424C-B6F5-403721AA9D84}" v="59" dt="2020-10-27T20:28:27.468"/>
    <p1510:client id="{08C60D9F-AEC6-43FF-B1E5-A6364B3457EF}" v="20" dt="2020-11-02T19:14:57.725"/>
    <p1510:client id="{0C17E350-6AE1-41D5-8F9D-C401726F2CD7}" v="155" dt="2020-11-03T18:49:15.265"/>
    <p1510:client id="{0CFEB7B9-4AC0-434E-BE12-86CAB71FFA0F}" v="16" dt="2020-10-30T20:07:26.992"/>
    <p1510:client id="{1048053C-D494-445B-A929-263B111795F2}" v="46" dt="2020-10-28T20:15:06.281"/>
    <p1510:client id="{123A61DF-691F-4C58-A7E6-3D5AE44534AF}" v="43" dt="2020-10-30T19:38:09.995"/>
    <p1510:client id="{1571A26E-4FA5-4AC1-BE04-C46ACF42CC3C}" v="63" dt="2020-10-21T18:30:11.631"/>
    <p1510:client id="{1874E938-D378-4F1B-A744-8F1BF1A7C72D}" v="113" dt="2020-10-15T15:26:03.106"/>
    <p1510:client id="{187B2A74-703F-4BBF-8ECF-34CCE870AC56}" v="18" dt="2020-11-02T22:11:33.982"/>
    <p1510:client id="{1AA63B13-0C77-4411-9BC6-60B9922F5630}" v="10" dt="2020-10-29T16:46:27.126"/>
    <p1510:client id="{29FA34E0-840F-4D35-8C39-00BABD63305D}" v="95" dt="2020-10-29T17:17:48.924"/>
    <p1510:client id="{2C18C507-A316-4956-AE8B-8B6F00CF36CE}" v="57" dt="2020-10-29T16:44:27.539"/>
    <p1510:client id="{39D3EABE-6A7B-4CD1-A055-B6CD1D54F2A8}" v="10" dt="2020-10-23T16:04:56.941"/>
    <p1510:client id="{43FA54A8-E765-433A-8934-37DA1AB7BA0C}" vWet="4" dt="2020-10-15T20:52:43.030"/>
    <p1510:client id="{4C2F2363-E03E-4ABD-AAE7-E96327153A57}" v="42" dt="2020-10-21T17:34:18.172"/>
    <p1510:client id="{4F1D3578-F064-40A4-AF7E-22DD8E181A4D}" v="82" dt="2020-10-29T16:56:36.991"/>
    <p1510:client id="{53631E4A-494E-4491-9B8B-ADD55E9647A1}" v="55" dt="2020-10-20T17:39:45.870"/>
    <p1510:client id="{58D28001-2B76-41F0-B823-1C3F931EC5C6}" v="68" dt="2020-10-15T16:15:38.248"/>
    <p1510:client id="{6458F386-A0FB-4F9B-8632-0AA5982A63F7}" v="4" dt="2020-10-29T21:19:14.345"/>
    <p1510:client id="{6CFD3A7D-A721-40DB-A0B7-026CA8C3F52F}" v="16" dt="2020-11-02T19:25:02.914"/>
    <p1510:client id="{729F2339-88D6-42EC-A857-13A6163C2CED}" v="131" dt="2020-10-28T18:59:35.500"/>
    <p1510:client id="{72BF72FB-3BF2-4418-8573-E80F7F168586}" v="3" dt="2020-11-03T15:54:22.342"/>
    <p1510:client id="{78AF35C1-2E59-49CD-B887-35574E1243C1}" v="28" dt="2020-10-21T19:17:46.815"/>
    <p1510:client id="{816938BF-A03E-40F5-BC94-00016CB6DFC5}" v="13" dt="2020-10-29T12:52:47.969"/>
    <p1510:client id="{826CCF76-2943-4DB4-BD68-C9CF78E1CF88}" v="23" dt="2020-11-03T13:19:36.385"/>
    <p1510:client id="{A308ABDA-D1AC-4F89-9998-8C9E7F0D1498}" v="28" dt="2020-10-20T19:00:23.077"/>
    <p1510:client id="{A34CB15B-5E3D-4F57-8849-DD56E0C47541}" v="68" dt="2020-11-03T15:29:52.167"/>
    <p1510:client id="{A7F2B590-6304-4378-8A9F-A76CBE0188F4}" v="56" dt="2020-10-20T13:45:57.864"/>
    <p1510:client id="{B7AF3B83-A409-48F1-BB93-A051C4B562F8}" v="15" dt="2020-10-21T20:44:53.130"/>
    <p1510:client id="{B833A040-197F-4345-B709-C18322AEC45E}" v="14" dt="2020-10-15T21:00:43.339"/>
    <p1510:client id="{BCDB82B9-44D1-47A7-B8C6-D1B646A15EFD}" v="34" dt="2020-10-15T20:55:34.804"/>
    <p1510:client id="{CA0E1F69-87A7-4C1B-86DE-881428C107AE}" v="221" dt="2020-10-28T19:28:35.063"/>
    <p1510:client id="{CC37AAD6-8E16-440E-801A-FB624E1AFEE3}" v="4" dt="2020-10-20T17:47:34.769"/>
    <p1510:client id="{D71178EA-B808-4D4F-8D41-F4C186FA228F}" v="34" dt="2020-11-03T15:50:44.688"/>
    <p1510:client id="{D83793C8-09FE-4220-82AA-3136DDCEB653}" v="22" dt="2020-10-30T19:07:17.092"/>
    <p1510:client id="{E3129A0F-8F89-4F86-91BE-E71FC8C8692F}" v="28" dt="2020-10-30T17:37:36.350"/>
    <p1510:client id="{E4450FCC-90C1-4007-81D3-9F445B4CA959}" v="26" dt="2020-10-15T17:36:25.298"/>
    <p1510:client id="{E6D5EAD8-14CF-4587-A605-CFF5256ACD14}" v="4" dt="2020-10-30T19:42:19.424"/>
    <p1510:client id="{E7E3E53D-8574-4C25-BACD-3D01C7D75FCB}" v="168" dt="2020-10-30T21:12:15.846"/>
    <p1510:client id="{EFA52287-433D-43E6-AB3A-9AD704BABA6F}" v="26" dt="2020-10-14T15:50:26.924"/>
    <p1510:client id="{F0CF3B2D-02AD-42CE-BFFD-5804F090CFEB}" v="152" dt="2020-10-30T18:46:00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752B730-CC26-449C-91B2-D3FA3AEED9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4B475C0-5210-4301-B6BA-414D8083D5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49086-804E-4DA9-A052-F94C32939CCA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EE9EA905-8206-408C-A914-4C74843929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A2ED06AC-6584-4E7A-A7BC-9EA0E12EB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C2938D-3537-4AEF-BE93-0057B8B4E8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57DCF9-3F65-4431-8826-FC31AFB06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98CA81-39A9-40A0-8759-AF885E9DF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69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E1A5CE-476E-43C5-B88F-53040C9A81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8425" y="1101725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89CF6B9-23A6-4ECA-B333-C4121A257CD8}"/>
              </a:ext>
            </a:extLst>
          </p:cNvPr>
          <p:cNvCxnSpPr/>
          <p:nvPr userDrawn="1"/>
        </p:nvCxnSpPr>
        <p:spPr>
          <a:xfrm>
            <a:off x="250825" y="1839913"/>
            <a:ext cx="37290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44A12E-491F-4793-86D1-E5501F17C4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450" y="2071688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xmlns="" id="{EE3558AD-D06F-4DA1-BA34-AABBB122E8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5354638"/>
            <a:ext cx="3746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90854" y="1948385"/>
            <a:ext cx="4602646" cy="59547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0854" y="713975"/>
            <a:ext cx="4602646" cy="1014792"/>
          </a:xfrm>
        </p:spPr>
        <p:txBody>
          <a:bodyPr anchor="b">
            <a:noAutofit/>
          </a:bodyPr>
          <a:lstStyle>
            <a:lvl1pPr algn="l">
              <a:defRPr sz="29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0513" y="6440488"/>
            <a:ext cx="5051558" cy="30797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2B3B2"/>
                </a:solidFill>
              </a:defRPr>
            </a:lvl1pPr>
            <a:lvl2pPr marL="427482" indent="0">
              <a:buNone/>
              <a:defRPr/>
            </a:lvl2pPr>
            <a:lvl3pPr marL="1001268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7419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: TUNNEL 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xmlns="" id="{2B533A97-7132-48F3-82A7-D1356EBEA5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6423025"/>
            <a:ext cx="14795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53CFBDE-5433-47B8-8504-3B0FFCB10275}"/>
              </a:ext>
            </a:extLst>
          </p:cNvPr>
          <p:cNvSpPr/>
          <p:nvPr userDrawn="1"/>
        </p:nvSpPr>
        <p:spPr>
          <a:xfrm>
            <a:off x="6076950" y="6772275"/>
            <a:ext cx="3067050" cy="85725"/>
          </a:xfrm>
          <a:prstGeom prst="rect">
            <a:avLst/>
          </a:prstGeom>
          <a:solidFill>
            <a:srgbClr val="EA7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xmlns="" id="{24976E7F-73A1-403D-8ADD-93E5EE7F9E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765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7233" y="598093"/>
            <a:ext cx="7772400" cy="126442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7233" y="2177751"/>
            <a:ext cx="7772400" cy="53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0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: TRAI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D258CB-CE5A-449A-8BED-F9C53CD4160B}"/>
              </a:ext>
            </a:extLst>
          </p:cNvPr>
          <p:cNvSpPr/>
          <p:nvPr userDrawn="1"/>
        </p:nvSpPr>
        <p:spPr>
          <a:xfrm>
            <a:off x="6076950" y="6772275"/>
            <a:ext cx="3067050" cy="85725"/>
          </a:xfrm>
          <a:prstGeom prst="rect">
            <a:avLst/>
          </a:prstGeom>
          <a:solidFill>
            <a:srgbClr val="EA7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3C5C5873-0BD5-4A6B-9A2C-D7FE5AE454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xmlns="" id="{7F821EE8-0EBE-46EB-8ED8-A8950A1B62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423025"/>
            <a:ext cx="1411287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87233" y="598093"/>
            <a:ext cx="7772400" cy="126442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7233" y="2177751"/>
            <a:ext cx="7772400" cy="53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52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: TUNNEL B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BBC6B04-8DF6-426B-8094-2AAC47766BDB}"/>
              </a:ext>
            </a:extLst>
          </p:cNvPr>
          <p:cNvSpPr/>
          <p:nvPr userDrawn="1"/>
        </p:nvSpPr>
        <p:spPr>
          <a:xfrm>
            <a:off x="6076950" y="6772275"/>
            <a:ext cx="3067050" cy="85725"/>
          </a:xfrm>
          <a:prstGeom prst="rect">
            <a:avLst/>
          </a:prstGeom>
          <a:solidFill>
            <a:srgbClr val="EA7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13F7B972-68F5-45F9-8533-D5B32F5C41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xmlns="" id="{53BF400E-33C2-4ECF-8544-F0A29FEE65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423025"/>
            <a:ext cx="1411287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7233" y="598093"/>
            <a:ext cx="7772400" cy="126442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7233" y="2177751"/>
            <a:ext cx="7772400" cy="53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85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: Presenta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966788"/>
            <a:ext cx="8229600" cy="544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87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: N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xmlns="" id="{0CD0826F-995A-4C85-AACD-D602720EA7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013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xmlns="" id="{2EEA97FD-0D1E-415A-88BE-9E8E73A186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423025"/>
            <a:ext cx="1411287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E9395B-61AC-4E0A-9B7D-AE553C2D176D}"/>
              </a:ext>
            </a:extLst>
          </p:cNvPr>
          <p:cNvSpPr txBox="1"/>
          <p:nvPr userDrawn="1"/>
        </p:nvSpPr>
        <p:spPr>
          <a:xfrm>
            <a:off x="5972175" y="6423025"/>
            <a:ext cx="28956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">
                <a:solidFill>
                  <a:srgbClr val="54585A"/>
                </a:solidFill>
                <a:latin typeface="Arial" panose="020B0604020202020204" pitchFamily="34" charset="0"/>
              </a:rPr>
              <a:t>All Rights Reserved ©2014 iPipeline  |  </a:t>
            </a:r>
            <a:fld id="{868FC94E-360B-4CB0-BBDB-21C747F93605}" type="slidenum">
              <a:rPr lang="en-US" altLang="en-US" sz="800" smtClean="0">
                <a:solidFill>
                  <a:srgbClr val="54585A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800">
              <a:solidFill>
                <a:srgbClr val="54585A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2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A0440F-DD2E-4049-9F35-7AA492C562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8425" y="1101725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30442C9-8838-4ECD-A3C1-7F2BF51D2916}"/>
              </a:ext>
            </a:extLst>
          </p:cNvPr>
          <p:cNvSpPr txBox="1">
            <a:spLocks/>
          </p:cNvSpPr>
          <p:nvPr userDrawn="1"/>
        </p:nvSpPr>
        <p:spPr>
          <a:xfrm>
            <a:off x="687388" y="4348163"/>
            <a:ext cx="7772400" cy="7000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6EDAD80-2A20-411B-8C19-690D30C8F8FF}"/>
              </a:ext>
            </a:extLst>
          </p:cNvPr>
          <p:cNvSpPr/>
          <p:nvPr userDrawn="1"/>
        </p:nvSpPr>
        <p:spPr>
          <a:xfrm>
            <a:off x="0" y="5827713"/>
            <a:ext cx="9144000" cy="10302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10609C3-DC7B-4576-9136-D469C6EF81C3}"/>
              </a:ext>
            </a:extLst>
          </p:cNvPr>
          <p:cNvCxnSpPr/>
          <p:nvPr userDrawn="1"/>
        </p:nvCxnSpPr>
        <p:spPr>
          <a:xfrm>
            <a:off x="687388" y="3616325"/>
            <a:ext cx="4314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4">
            <a:extLst>
              <a:ext uri="{FF2B5EF4-FFF2-40B4-BE49-F238E27FC236}">
                <a16:creationId xmlns:a16="http://schemas.microsoft.com/office/drawing/2014/main" xmlns="" id="{CDDE0B2E-BE0A-482D-9C31-BD3D6E144D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6169025"/>
            <a:ext cx="2114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D011D80-650C-4459-87C9-AE011A809E92}"/>
              </a:ext>
            </a:extLst>
          </p:cNvPr>
          <p:cNvSpPr/>
          <p:nvPr userDrawn="1"/>
        </p:nvSpPr>
        <p:spPr>
          <a:xfrm>
            <a:off x="0" y="5741988"/>
            <a:ext cx="3067050" cy="85725"/>
          </a:xfrm>
          <a:prstGeom prst="rect">
            <a:avLst/>
          </a:prstGeom>
          <a:solidFill>
            <a:srgbClr val="FBDB6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85800" y="3657927"/>
            <a:ext cx="7772400" cy="41319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7233" y="3141426"/>
            <a:ext cx="7772400" cy="442979"/>
          </a:xfrm>
        </p:spPr>
        <p:txBody>
          <a:bodyPr anchor="t">
            <a:normAutofit/>
          </a:bodyPr>
          <a:lstStyle>
            <a:lvl1pPr algn="l">
              <a:defRPr sz="24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685800" y="4699882"/>
            <a:ext cx="5337175" cy="38203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85800" y="4368089"/>
            <a:ext cx="5337175" cy="34116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rgbClr val="FBDB6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332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xmlns="" id="{7A33EF7D-0550-4DE9-BC9F-621C317700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7">
            <a:extLst>
              <a:ext uri="{FF2B5EF4-FFF2-40B4-BE49-F238E27FC236}">
                <a16:creationId xmlns:a16="http://schemas.microsoft.com/office/drawing/2014/main" xmlns="" id="{7433404E-5BD9-490E-A1F9-CEED97AA7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892175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xmlns="" id="{1E54AEB3-F23E-4E90-8E4E-3CB0C3EFC9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8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xmlns="" id="{3616EAD6-4A22-427A-B89E-839DA0A1B1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0" name="Picture 4">
            <a:extLst>
              <a:ext uri="{FF2B5EF4-FFF2-40B4-BE49-F238E27FC236}">
                <a16:creationId xmlns:a16="http://schemas.microsoft.com/office/drawing/2014/main" xmlns="" id="{C293A85E-95AB-4B05-9CE9-8CBCEEB01B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556375"/>
            <a:ext cx="14112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C3DBC9A-6D7B-4565-80EC-CD5E62807E23}"/>
              </a:ext>
            </a:extLst>
          </p:cNvPr>
          <p:cNvSpPr/>
          <p:nvPr/>
        </p:nvSpPr>
        <p:spPr>
          <a:xfrm>
            <a:off x="6076950" y="0"/>
            <a:ext cx="3067050" cy="85725"/>
          </a:xfrm>
          <a:prstGeom prst="rect">
            <a:avLst/>
          </a:prstGeom>
          <a:solidFill>
            <a:srgbClr val="4EC3E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6F7A4B-921D-4F1C-BA3E-171E7CC30493}"/>
              </a:ext>
            </a:extLst>
          </p:cNvPr>
          <p:cNvSpPr txBox="1"/>
          <p:nvPr/>
        </p:nvSpPr>
        <p:spPr>
          <a:xfrm>
            <a:off x="5791200" y="6556375"/>
            <a:ext cx="2895600" cy="2159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">
                <a:solidFill>
                  <a:srgbClr val="54585A"/>
                </a:solidFill>
                <a:latin typeface="Arial" panose="020B0604020202020204" pitchFamily="34" charset="0"/>
              </a:rPr>
              <a:t>All Rights Reserved ©2014 iPipeline  |  </a:t>
            </a:r>
            <a:fld id="{BC1A6CB0-7175-449E-98A1-FBF3CCF5C229}" type="slidenum">
              <a:rPr lang="en-US" altLang="en-US" sz="800" smtClean="0">
                <a:solidFill>
                  <a:srgbClr val="54585A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800">
              <a:solidFill>
                <a:srgbClr val="54585A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3" r:id="rId1"/>
    <p:sldLayoutId id="2147485394" r:id="rId2"/>
    <p:sldLayoutId id="2147485395" r:id="rId3"/>
    <p:sldLayoutId id="2147485396" r:id="rId4"/>
    <p:sldLayoutId id="2147485392" r:id="rId5"/>
    <p:sldLayoutId id="2147485397" r:id="rId6"/>
    <p:sldLayoutId id="2147485398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615950" algn="l" defTabSz="457200" rtl="0" eaLnBrk="0" fontAlgn="base" hangingPunct="0">
        <a:spcBef>
          <a:spcPct val="20000"/>
        </a:spcBef>
        <a:spcAft>
          <a:spcPct val="0"/>
        </a:spcAft>
        <a:buClr>
          <a:srgbClr val="EA7600"/>
        </a:buClr>
        <a:buSzPct val="100000"/>
        <a:buFont typeface="Arial" panose="020B0604020202020204" pitchFamily="34" charset="0"/>
        <a:buChar char="•"/>
        <a:defRPr sz="2400" kern="1200">
          <a:solidFill>
            <a:srgbClr val="54585A"/>
          </a:solidFill>
          <a:latin typeface="Arial"/>
          <a:ea typeface="+mn-ea"/>
          <a:cs typeface="Arial"/>
        </a:defRPr>
      </a:lvl1pPr>
      <a:lvl2pPr marL="712788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4EC3E0"/>
        </a:buClr>
        <a:buFont typeface="Arial" panose="020B0604020202020204" pitchFamily="34" charset="0"/>
        <a:buChar char="•"/>
        <a:defRPr sz="2200" kern="1200">
          <a:solidFill>
            <a:srgbClr val="54585A"/>
          </a:solidFill>
          <a:latin typeface="Arial"/>
          <a:ea typeface="+mn-ea"/>
          <a:cs typeface="Arial"/>
        </a:defRPr>
      </a:lvl2pPr>
      <a:lvl3pPr marL="1257300" indent="-255588" algn="l" defTabSz="457200" rtl="0" eaLnBrk="0" fontAlgn="base" hangingPunct="0">
        <a:spcBef>
          <a:spcPct val="20000"/>
        </a:spcBef>
        <a:spcAft>
          <a:spcPct val="0"/>
        </a:spcAft>
        <a:buClr>
          <a:srgbClr val="FBDB65"/>
        </a:buClr>
        <a:buFont typeface="Arial" panose="020B0604020202020204" pitchFamily="34" charset="0"/>
        <a:buChar char="•"/>
        <a:defRPr sz="2000" kern="1200">
          <a:solidFill>
            <a:srgbClr val="54585A"/>
          </a:solidFill>
          <a:latin typeface="Arial"/>
          <a:ea typeface="+mn-ea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E4E5E6"/>
        </a:buClr>
        <a:buFont typeface="Arial" panose="020B0604020202020204" pitchFamily="34" charset="0"/>
        <a:buChar char="•"/>
        <a:defRPr sz="1600" kern="1200">
          <a:solidFill>
            <a:srgbClr val="54585A"/>
          </a:solidFill>
          <a:latin typeface="Arial"/>
          <a:ea typeface="+mn-ea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98FC2"/>
        </a:buClr>
        <a:buFont typeface="Arial" panose="020B0604020202020204" pitchFamily="34" charset="0"/>
        <a:buChar char="•"/>
        <a:defRPr sz="1600" kern="1200">
          <a:solidFill>
            <a:srgbClr val="54585A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>
            <a:extLst>
              <a:ext uri="{FF2B5EF4-FFF2-40B4-BE49-F238E27FC236}">
                <a16:creationId xmlns:a16="http://schemas.microsoft.com/office/drawing/2014/main" xmlns="" id="{16B5F646-DB71-48AE-8A9D-5A66451E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349250"/>
            <a:ext cx="9048750" cy="306388"/>
          </a:xfrm>
        </p:spPr>
        <p:txBody>
          <a:bodyPr/>
          <a:lstStyle/>
          <a:p>
            <a:pPr eaLnBrk="1" hangingPunct="1"/>
            <a:r>
              <a:rPr lang="en-US" altLang="en-US" dirty="0"/>
              <a:t>   										</a:t>
            </a:r>
            <a:br>
              <a:rPr lang="en-US" altLang="en-US" dirty="0"/>
            </a:br>
            <a:r>
              <a:rPr lang="en-US" altLang="en-US" dirty="0"/>
              <a:t>			         		             </a:t>
            </a:r>
            <a:r>
              <a:rPr lang="en-US" altLang="en-US" sz="1600" dirty="0"/>
              <a:t>Securian NGSD Project Release Plan-Revised 11/3/20</a:t>
            </a:r>
            <a:r>
              <a:rPr lang="en-US" altLang="en-US" sz="1200" dirty="0"/>
              <a:t> 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																	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lang="en-US" altLang="en-US" sz="1000" dirty="0"/>
              <a:t>                                                                                                                        </a:t>
            </a:r>
            <a:r>
              <a:rPr lang="en-US" altLang="en-US" dirty="0"/>
              <a:t>													 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xmlns="" id="{3ECED160-DDFD-4AB9-8A55-732E73F16906}"/>
              </a:ext>
            </a:extLst>
          </p:cNvPr>
          <p:cNvGraphicFramePr>
            <a:graphicFrameLocks/>
          </p:cNvGraphicFramePr>
          <p:nvPr/>
        </p:nvGraphicFramePr>
        <p:xfrm>
          <a:off x="692151" y="782198"/>
          <a:ext cx="8248649" cy="103632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298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124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Sprint 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Sprint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Sprint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Sprint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24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8/13 – 8/26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8/27 – 9/9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9/10 – 9/23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9/24 – 10/7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17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9056B3A-11EA-4742-9E4E-04589F4A0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44474"/>
              </p:ext>
            </p:extLst>
          </p:nvPr>
        </p:nvGraphicFramePr>
        <p:xfrm>
          <a:off x="202758" y="1476261"/>
          <a:ext cx="8738041" cy="4608787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463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5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94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76789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 Pre-Project tasks (updates to workflow, BRD, content, etc.)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 Pre-Project set up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NY Reg 60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NY Authorization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NY Reg 187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NY Sales Material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Proposed Insured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Proposed Insured Continued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 Officer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 Trustee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Owner Corporation Grid (Owner Grid details; Trustee, Officer, Partner)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Beneficiary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Defect Resolution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 all of Sprint 1 Work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NY Reg 60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NY Authorization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NY Reg 187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NY Sales Material (Dev)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Proposed Insured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Proposed Insured Continued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 Officer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 Trustee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Owner Corporation Grid (Owner Grid details; Trustee, Officer, Partner)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Beneficiary (Dev)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Mapping Included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Defect Resolution 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Underwriting Information 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Foreign Residence and Travel</a:t>
                      </a:r>
                    </a:p>
                    <a:p>
                      <a:pPr marL="171450" lvl="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Military &amp; Aviation</a:t>
                      </a:r>
                    </a:p>
                    <a:p>
                      <a:pPr marL="171450" lvl="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Policy Date</a:t>
                      </a:r>
                    </a:p>
                    <a:p>
                      <a:pPr marL="171450" lvl="0" indent="-1714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Existing Coverage and Replacement (Dev)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Beneficiary (QA)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 Collaboration application setup (Dev)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NY Sales Material QA 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 2 Mapping (partial)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Defect Resolution</a:t>
                      </a:r>
                      <a:endParaRPr lang="en-US" sz="1300" b="0" kern="1200" baseline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200" b="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998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sz="1400" b="1" u="none" baseline="0">
                          <a:solidFill>
                            <a:schemeClr val="tx1"/>
                          </a:solidFill>
                        </a:rPr>
                        <a:t>Securian</a:t>
                      </a: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Prepare for testing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No delivery to UAT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Prepare for testing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iPipeline closed for the holiday on 9/7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Prepare for testing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 2 Testing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221" name="Picture 1" descr="Description: logo">
            <a:extLst>
              <a:ext uri="{FF2B5EF4-FFF2-40B4-BE49-F238E27FC236}">
                <a16:creationId xmlns:a16="http://schemas.microsoft.com/office/drawing/2014/main" xmlns="" id="{46F35121-B74D-461C-B78E-57EEFB8D9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130425"/>
            <a:ext cx="354013" cy="2282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>
            <a:extLst>
              <a:ext uri="{FF2B5EF4-FFF2-40B4-BE49-F238E27FC236}">
                <a16:creationId xmlns:a16="http://schemas.microsoft.com/office/drawing/2014/main" xmlns="" id="{56B99D60-FF84-4924-A12C-F7FF54E1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349250"/>
            <a:ext cx="9048750" cy="306388"/>
          </a:xfrm>
        </p:spPr>
        <p:txBody>
          <a:bodyPr/>
          <a:lstStyle/>
          <a:p>
            <a:pPr eaLnBrk="1" hangingPunct="1"/>
            <a:r>
              <a:rPr lang="en-US" altLang="en-US" dirty="0"/>
              <a:t>   										</a:t>
            </a:r>
            <a:br>
              <a:rPr lang="en-US" altLang="en-US" dirty="0"/>
            </a:br>
            <a:r>
              <a:rPr lang="en-US" altLang="en-US" dirty="0"/>
              <a:t>			         		            </a:t>
            </a:r>
            <a:r>
              <a:rPr lang="en-US" altLang="en-US" sz="1600" dirty="0"/>
              <a:t>Securian NGSD Project Release Plan-Revised 11/3/20</a:t>
            </a:r>
            <a:br>
              <a:rPr lang="en-US" altLang="en-US" sz="1600" dirty="0"/>
            </a:br>
            <a:r>
              <a:rPr lang="en-US" altLang="en-US" sz="1600" dirty="0"/>
              <a:t>																	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lang="en-US" altLang="en-US" sz="1000" dirty="0"/>
              <a:t>                                                                                                                        </a:t>
            </a:r>
            <a:r>
              <a:rPr lang="en-US" altLang="en-US" dirty="0"/>
              <a:t>													 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xmlns="" id="{285BEE4D-8FA3-4190-B204-D7D585E24A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602463"/>
              </p:ext>
            </p:extLst>
          </p:nvPr>
        </p:nvGraphicFramePr>
        <p:xfrm>
          <a:off x="692151" y="782198"/>
          <a:ext cx="8248643" cy="103632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2891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6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5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8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124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Sprint 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Sprint 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Sprint 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Sprint 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24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10/8 – 10/21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10/22– 11/4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11/5 – 11/18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11/19 – 12/2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17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39D3381-5D9C-4BB1-9C8A-FBDF3DFF8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50914"/>
              </p:ext>
            </p:extLst>
          </p:nvPr>
        </p:nvGraphicFramePr>
        <p:xfrm>
          <a:off x="202758" y="1476261"/>
          <a:ext cx="8738036" cy="6562898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4638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46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64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99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30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374178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Premium &amp; Billing Information</a:t>
                      </a:r>
                      <a:endParaRPr lang="en-US" b="0" dirty="0"/>
                    </a:p>
                    <a:p>
                      <a:pPr marL="171450" marR="0" lvl="0" indent="-1714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Client Collaboration PI </a:t>
                      </a:r>
                    </a:p>
                    <a:p>
                      <a:pPr marL="171450" lvl="0" indent="-171450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Write Fit Underwriting Pre-Qualification</a:t>
                      </a:r>
                    </a:p>
                    <a:p>
                      <a:pPr marL="171450" lvl="0" indent="-171450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Write Fit Express Pre-Qualification (Dev)</a:t>
                      </a:r>
                      <a:endParaRPr lang="en-US" b="0" dirty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ADB for Chronic Illness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Existing Coverage and Replacement (QA)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 Collaboration application setup (QA)</a:t>
                      </a:r>
                      <a:endParaRPr lang="en-US" b="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Financial Supp-Personal (Dev)</a:t>
                      </a:r>
                      <a:endParaRPr lang="en-US" sz="125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 2 Mapping (Dev)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Defect Resolution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Write Fit Express UW Pre-Qualification (QA)</a:t>
                      </a:r>
                      <a:endParaRPr lang="en-US" sz="1250" b="0" i="0" u="none" strike="noStrike" kern="1200" baseline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Financial Supp-Personal (QA)</a:t>
                      </a:r>
                    </a:p>
                    <a:p>
                      <a:pPr marL="171450" lvl="0" indent="-171450" algn="l" defTabSz="457200" rtl="0" eaLnBrk="1" latinLnBrk="0" hangingPunct="1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Benefit Distribution Agreement</a:t>
                      </a:r>
                    </a:p>
                    <a:p>
                      <a:pPr marL="171450" lvl="0" indent="-171450" algn="l" defTabSz="457200" rtl="0" eaLnBrk="1" latinLnBrk="0" hangingPunct="1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Financial Supp-Business</a:t>
                      </a:r>
                    </a:p>
                    <a:p>
                      <a:pPr marL="171450" lvl="0" indent="-171450" algn="l" defTabSz="457200" rtl="0" eaLnBrk="1" latinLnBrk="0" hangingPunct="1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Purpose of Insurance</a:t>
                      </a:r>
                    </a:p>
                    <a:p>
                      <a:pPr marL="171450" lvl="0" indent="-171450" algn="l" defTabSz="457200" rtl="0" eaLnBrk="1" latinLnBrk="0" hangingPunct="1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Insurable Interest and Premium Financing</a:t>
                      </a:r>
                    </a:p>
                    <a:p>
                      <a:pPr marL="171450" lvl="0" indent="-171450" algn="l" defTabSz="457200" rtl="0" eaLnBrk="1" latinLnBrk="0" hangingPunct="1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Premium &amp; Billing Information Cont.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Representative Report/Agent Report (Dev)</a:t>
                      </a:r>
                      <a:endParaRPr lang="en-US" sz="1250" b="0" i="0" u="none" strike="noStrike" kern="1200" baseline="0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libri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Representative Info/Agent Info (Dev)</a:t>
                      </a:r>
                      <a:endParaRPr lang="en-US" sz="1250" b="0" kern="120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Solicitation Info (Dev)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Representative Comments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Attachments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UW Options 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Tele Interview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WriteFit</a:t>
                      </a: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 UW</a:t>
                      </a:r>
                      <a:endParaRPr lang="en-US" sz="125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Sprint 2 Mapping (QA)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Sprint 3 Mapping</a:t>
                      </a:r>
                      <a:endParaRPr lang="en-US" dirty="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Defect Resolution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Representative Report/Agent Report (QA)</a:t>
                      </a:r>
                      <a:endParaRPr lang="en-US" dirty="0"/>
                    </a:p>
                    <a:p>
                      <a:pPr marL="171450" lvl="0" indent="-171450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Representative Info/Agent Info (QA)</a:t>
                      </a:r>
                    </a:p>
                    <a:p>
                      <a:pPr marL="171450" lvl="0" indent="-171450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Solicitation Info (QA)</a:t>
                      </a:r>
                    </a:p>
                    <a:p>
                      <a:pPr marL="171450" lvl="0" indent="-171450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Sprint 3 Mapping(QA)</a:t>
                      </a:r>
                    </a:p>
                    <a:p>
                      <a:pPr marL="171450" lvl="0" indent="-171450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Client Account Information</a:t>
                      </a:r>
                      <a:endParaRPr lang="en-US" sz="1250" b="1" i="0" u="none" strike="noStrike" kern="1200" baseline="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171450" lvl="0" indent="-171450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Client Account Information Cont’d</a:t>
                      </a:r>
                      <a:endParaRPr lang="en-US" sz="1250" b="1" i="0" u="none" strike="noStrike" kern="1200" baseline="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VUL Client Account Info-Broker/Dealer Affiliations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Business Information</a:t>
                      </a:r>
                      <a:endParaRPr lang="en-US" sz="1250" b="1" i="0" u="none" strike="noStrike" kern="1200" baseline="0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171450" marR="0" lvl="0" indent="-171450" algn="l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 Replacement Info (Washington, Wyoming)</a:t>
                      </a:r>
                      <a:endParaRPr lang="en-US" sz="1250" b="1" i="0" u="none" strike="noStrike" kern="1200" baseline="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Replacement Memorandum-AR</a:t>
                      </a:r>
                      <a:endParaRPr lang="en-US" sz="1250" b="1" i="0" u="none" strike="noStrike" kern="1200" baseline="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NY Preliminary Information </a:t>
                      </a:r>
                      <a:endParaRPr lang="en-US" sz="1250" b="1" i="0" u="none" strike="noStrike" kern="1200" baseline="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171450" lvl="0" indent="-171450" algn="l"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Sports and Avocation</a:t>
                      </a:r>
                      <a:endParaRPr lang="en-US" sz="1250" b="1" i="0" u="none" strike="noStrike" kern="1200" baseline="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Sports and Avocation Cont'd</a:t>
                      </a:r>
                      <a:endParaRPr lang="en-US" sz="1250" dirty="0">
                        <a:solidFill>
                          <a:schemeClr val="tx1"/>
                        </a:solidFill>
                      </a:endParaRP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Life Insurance In Force and Replacement – NY</a:t>
                      </a:r>
                      <a:endParaRPr lang="en-US" sz="1250" b="0" i="0" u="none" strike="noStrike" kern="1200" baseline="0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EParamed</a:t>
                      </a:r>
                      <a:endParaRPr lang="en-US" sz="1250" dirty="0" err="1">
                        <a:solidFill>
                          <a:schemeClr val="tx1"/>
                        </a:solidFill>
                      </a:endParaRP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NY Resident Solicitation</a:t>
                      </a: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5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Defect Resolution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3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Attending physician information</a:t>
                      </a:r>
                      <a:endParaRPr lang="en-US" sz="1300" b="1" i="0" u="none" strike="noStrike" kern="1200" baseline="0" noProof="0" dirty="0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3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Physician Information</a:t>
                      </a:r>
                      <a:endParaRPr lang="en-US" sz="1300" b="1" i="0" u="none" strike="noStrike" kern="1200" baseline="0" noProof="0" dirty="0"/>
                    </a:p>
                    <a:p>
                      <a:pPr marL="171450" marR="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3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Policy Cost 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3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 Income Protection </a:t>
                      </a:r>
                      <a:endParaRPr lang="en-US" sz="1300" b="0" i="0" u="none" strike="noStrike" kern="120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3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EFT Enrollment </a:t>
                      </a:r>
                      <a:endParaRPr lang="en-US" sz="1300" b="0" i="0" u="none" strike="noStrike" kern="120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3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Financial Services and Product Summary Disclosure </a:t>
                      </a:r>
                      <a:endParaRPr lang="en-US" sz="1300" b="0" i="0" u="none" strike="noStrike" kern="120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3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Employee Benefit Plan </a:t>
                      </a:r>
                      <a:endParaRPr lang="en-US" sz="1300" b="0" i="0" u="none" strike="noStrike" kern="120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3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Premium Deposit </a:t>
                      </a:r>
                      <a:endParaRPr lang="en-US" sz="1300" b="0" i="0" u="none" strike="noStrike" kern="120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3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Interview Comments</a:t>
                      </a:r>
                      <a:endParaRPr lang="en-US" sz="1300" b="0" i="0" u="none" strike="noStrike" kern="120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3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Sprint 4 &amp; 5 Mapping</a:t>
                      </a:r>
                      <a:endParaRPr lang="en-US" sz="1300" b="1" i="0" u="none" strike="noStrike" kern="1200" baseline="0" noProof="0" dirty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3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Defect Resolution</a:t>
                      </a:r>
                      <a:endParaRPr lang="en-US" sz="1300" b="1" i="0" u="none" strike="noStrike" kern="1200" baseline="0" noProof="0" dirty="0">
                        <a:latin typeface="Calibri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998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</a:rPr>
                        <a:t>Securian</a:t>
                      </a: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Sprint 3 Testing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 4 Testing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5368, 5329, 5328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 5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5364, 5330, 5386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 6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5561, 5562, 5580, 5581, 5696, 5697</a:t>
                      </a:r>
                    </a:p>
                    <a:p>
                      <a:pPr marL="171450" marR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iPipeline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closed for  holidays 11/26-11/27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45" name="Picture 1" descr="Description: logo">
            <a:extLst>
              <a:ext uri="{FF2B5EF4-FFF2-40B4-BE49-F238E27FC236}">
                <a16:creationId xmlns:a16="http://schemas.microsoft.com/office/drawing/2014/main" xmlns="" id="{C53D0BB8-3287-4347-A9BE-33F66E21E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130425"/>
            <a:ext cx="354013" cy="2282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>
            <a:extLst>
              <a:ext uri="{FF2B5EF4-FFF2-40B4-BE49-F238E27FC236}">
                <a16:creationId xmlns:a16="http://schemas.microsoft.com/office/drawing/2014/main" xmlns="" id="{F61B8923-B140-4C28-BBFC-06615BB4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349250"/>
            <a:ext cx="9048750" cy="306388"/>
          </a:xfrm>
        </p:spPr>
        <p:txBody>
          <a:bodyPr/>
          <a:lstStyle/>
          <a:p>
            <a:pPr eaLnBrk="1" hangingPunct="1"/>
            <a:r>
              <a:rPr lang="en-US" altLang="en-US" dirty="0"/>
              <a:t>   										</a:t>
            </a:r>
            <a:br>
              <a:rPr lang="en-US" altLang="en-US" dirty="0"/>
            </a:br>
            <a:r>
              <a:rPr lang="en-US" altLang="en-US" dirty="0"/>
              <a:t>			         		           </a:t>
            </a:r>
            <a:r>
              <a:rPr lang="en-US" altLang="en-US" sz="1600" dirty="0"/>
              <a:t>Securian NGSD Project Release Plan-Revised 11/3/20</a:t>
            </a:r>
            <a:r>
              <a:rPr lang="en-US" altLang="en-US" sz="1200" dirty="0"/>
              <a:t> 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																	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lang="en-US" altLang="en-US" sz="1000" dirty="0"/>
              <a:t>                                                                                                                        </a:t>
            </a:r>
            <a:r>
              <a:rPr lang="en-US" altLang="en-US" dirty="0"/>
              <a:t>													 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xmlns="" id="{4A5714FD-B9C5-443A-BB39-63BA6BCE4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264477"/>
              </p:ext>
            </p:extLst>
          </p:nvPr>
        </p:nvGraphicFramePr>
        <p:xfrm>
          <a:off x="692151" y="782198"/>
          <a:ext cx="8248649" cy="103632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3177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124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Sprint 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Sprint 9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Sprint 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Sprint 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24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12/3 – 12/16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12/17– 12/30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12/31 – 1/13/2021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1/13 - 1/27/2021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17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A71602C-E146-4487-8DC4-C6BD5B1C2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50777"/>
              </p:ext>
            </p:extLst>
          </p:nvPr>
        </p:nvGraphicFramePr>
        <p:xfrm>
          <a:off x="199159" y="1472045"/>
          <a:ext cx="8738041" cy="5307659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463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32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94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54443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103 XML/ 121 (Dev)</a:t>
                      </a:r>
                      <a:endParaRPr lang="en-US" sz="1400" b="1" i="0" u="none" strike="noStrike" kern="1200" baseline="0" noProof="0" dirty="0"/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ALLFINANZ</a:t>
                      </a: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Sprint 5 &amp; 6 Mapping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103 XML/ 121 (QA)</a:t>
                      </a:r>
                      <a:endParaRPr lang="en-US" sz="1400" b="1" i="0" u="none" strike="noStrike" kern="1200" baseline="0" noProof="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Alpha Trust (Dev)</a:t>
                      </a:r>
                      <a:endParaRPr lang="en-US" sz="1400" b="1" i="0" u="none" strike="noStrike" kern="1200" baseline="0" noProof="0" dirty="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400" b="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400" b="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Alpha Trust (Dev)</a:t>
                      </a:r>
                      <a:endParaRPr lang="en-US" sz="1400" b="1" i="0" u="none" strike="noStrike" kern="1200" baseline="0" noProof="0" dirty="0">
                        <a:highlight>
                          <a:srgbClr val="FFFF00"/>
                        </a:highlight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Client Collaboration (Dev)</a:t>
                      </a:r>
                      <a:endParaRPr lang="en-US" sz="1400" b="1" i="0" u="none" strike="noStrike" kern="1200" baseline="0" noProof="0" dirty="0">
                        <a:highlight>
                          <a:srgbClr val="FFFF00"/>
                        </a:highlight>
                      </a:endParaRPr>
                    </a:p>
                    <a:p>
                      <a:pPr marL="171450" lvl="0" indent="-171450"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Welcome Screen (PI Screen Updates)</a:t>
                      </a:r>
                      <a:endParaRPr lang="en-US" sz="1400" b="1" i="0" u="none" strike="noStrike" kern="1200" baseline="0" noProof="0" dirty="0">
                        <a:highlight>
                          <a:srgbClr val="FFFF00"/>
                        </a:highlight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Allocation Options</a:t>
                      </a:r>
                      <a:endParaRPr lang="en-US" sz="1400" b="1" i="0" u="none" strike="noStrike" kern="1200" baseline="0" noProof="0" dirty="0">
                        <a:highlight>
                          <a:srgbClr val="FFFF00"/>
                        </a:highlight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Allocation Options Cont.</a:t>
                      </a:r>
                      <a:endParaRPr lang="en-US" sz="1400" b="1" i="0" u="none" strike="noStrike" kern="1200" baseline="0" noProof="0" dirty="0">
                        <a:highlight>
                          <a:srgbClr val="FFFF00"/>
                        </a:highlight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IUL Illustration Cert</a:t>
                      </a:r>
                      <a:endParaRPr lang="en-US" sz="1400" b="1" i="0" u="none" strike="noStrike" kern="1200" baseline="0" noProof="0" dirty="0">
                        <a:highlight>
                          <a:srgbClr val="FFFF00"/>
                        </a:highlight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Sprint 6 &amp; 7 Mapping</a:t>
                      </a:r>
                      <a:endParaRPr lang="en-US" sz="1400" b="1" i="0" u="none" strike="noStrike" kern="1200" baseline="0" noProof="0" dirty="0">
                        <a:highlight>
                          <a:srgbClr val="FFFF00"/>
                        </a:highlight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Defect Resolution</a:t>
                      </a:r>
                      <a:endParaRPr lang="en-US" sz="1400" b="1" i="0" u="none" strike="noStrike" kern="1200" baseline="0" noProof="0" dirty="0">
                        <a:highlight>
                          <a:srgbClr val="FFFF00"/>
                        </a:highlight>
                      </a:endParaRPr>
                    </a:p>
                    <a:p>
                      <a:pPr marL="171450" lvl="0" indent="-171450"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endParaRPr lang="en-US" sz="1400" b="0" i="0" u="none" strike="noStrike" kern="1200" baseline="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Alpha Trust (QA)</a:t>
                      </a:r>
                      <a:endParaRPr lang="en-US" sz="1400" b="1" i="0" u="none" strike="noStrike" kern="1200" baseline="0" noProof="0" dirty="0"/>
                    </a:p>
                    <a:p>
                      <a:pPr marL="171450" lvl="0" indent="-171450"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IUL Allocation Options</a:t>
                      </a:r>
                      <a:endParaRPr lang="en-US" sz="1400" b="1" i="0" u="none" strike="noStrike" kern="1200" baseline="0" noProof="0" dirty="0"/>
                    </a:p>
                    <a:p>
                      <a:pPr marL="171450" lvl="0" indent="-171450"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SecureCare UL-Proposed Insured</a:t>
                      </a:r>
                      <a:endParaRPr lang="en-US" sz="1400" b="1" i="0" u="none" strike="noStrike" kern="1200" baseline="0" noProof="0" dirty="0"/>
                    </a:p>
                    <a:p>
                      <a:pPr marL="171450" lvl="0" indent="-171450"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SecureCare UL-Life Insurance </a:t>
                      </a:r>
                      <a:r>
                        <a:rPr lang="en-US" sz="1400" b="0" i="0" u="none" strike="noStrike" kern="1200" baseline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inForce</a:t>
                      </a: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 and Replacement</a:t>
                      </a:r>
                      <a:endParaRPr lang="en-US" sz="1400" b="1" i="0" u="none" strike="noStrike" kern="1200" baseline="0" noProof="0" dirty="0"/>
                    </a:p>
                    <a:p>
                      <a:pPr marL="171450" lvl="0" indent="-171450"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SecureCare UL-LTC Worksheet</a:t>
                      </a:r>
                      <a:endParaRPr lang="en-US" sz="1400" b="1" i="0" u="none" strike="noStrike" kern="1200" baseline="0" noProof="0" dirty="0"/>
                    </a:p>
                    <a:p>
                      <a:pPr marL="171450" lvl="0" indent="-171450"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Client Collaboration (QA)</a:t>
                      </a:r>
                      <a:endParaRPr lang="en-US" sz="1400" b="1" i="0" u="none" strike="noStrike" kern="1200" baseline="0" noProof="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Defect Resolution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9179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</a:rPr>
                        <a:t>Securian</a:t>
                      </a: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 pitchFamily="34" charset="0"/>
                        <a:buChar char="•"/>
                      </a:pPr>
                      <a:r>
                        <a:rPr lang="en-US" sz="1400" b="0" i="0" u="none" strike="noStrike" baseline="0" noProof="0" dirty="0">
                          <a:solidFill>
                            <a:schemeClr val="tx1"/>
                          </a:solidFill>
                        </a:rPr>
                        <a:t>Sprint 7 Testing</a:t>
                      </a:r>
                      <a:endParaRPr lang="en-US" sz="1400" b="0" i="0" u="none" strike="noStrike" baseline="0" noProof="0" dirty="0"/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endParaRPr lang="en-US" sz="1400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,Sans-Serif" pitchFamily="34" charset="0"/>
                        <a:buChar char="•"/>
                      </a:pPr>
                      <a:r>
                        <a:rPr lang="en-US" sz="1400" b="0" i="0" u="none" strike="noStrike" baseline="0" noProof="0" dirty="0">
                          <a:solidFill>
                            <a:schemeClr val="tx1"/>
                          </a:solidFill>
                        </a:rPr>
                        <a:t>Sprint 8 Testing</a:t>
                      </a:r>
                      <a:endParaRPr lang="en-US" sz="1400" b="0" i="0" u="none" strike="noStrike" baseline="0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171450" lvl="0" indent="-171450">
                        <a:buFont typeface="Arial,Sans-Serif" pitchFamily="34" charset="0"/>
                        <a:buChar char="•"/>
                      </a:pPr>
                      <a:r>
                        <a:rPr lang="en-US" sz="1400" b="0" i="0" u="none" strike="noStrike" baseline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iPipeline</a:t>
                      </a:r>
                      <a:r>
                        <a:rPr lang="en-US" sz="1400" b="0" i="0" u="none" strike="noStrike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 closed for the Holiday on 12/25 and 1/1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Sprint 9 Testing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Sprint 10 Testing</a:t>
                      </a:r>
                      <a:endParaRPr lang="en-US" sz="1400" b="0" i="0" u="none" strike="noStrike" kern="1200" baseline="0" noProof="0" dirty="0"/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endParaRPr lang="en-US" sz="1400" b="0" i="0" u="none" strike="noStrike" kern="1200" baseline="0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269" name="Picture 1" descr="Description: logo">
            <a:extLst>
              <a:ext uri="{FF2B5EF4-FFF2-40B4-BE49-F238E27FC236}">
                <a16:creationId xmlns:a16="http://schemas.microsoft.com/office/drawing/2014/main" xmlns="" id="{3D31B031-5D0E-426E-AD1B-FE0983202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635125"/>
            <a:ext cx="354013" cy="2282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>
            <a:extLst>
              <a:ext uri="{FF2B5EF4-FFF2-40B4-BE49-F238E27FC236}">
                <a16:creationId xmlns:a16="http://schemas.microsoft.com/office/drawing/2014/main" xmlns="" id="{F61B8923-B140-4C28-BBFC-06615BB4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349250"/>
            <a:ext cx="9048750" cy="306388"/>
          </a:xfrm>
        </p:spPr>
        <p:txBody>
          <a:bodyPr/>
          <a:lstStyle/>
          <a:p>
            <a:pPr eaLnBrk="1" hangingPunct="1"/>
            <a:r>
              <a:rPr lang="en-US" altLang="en-US" dirty="0"/>
              <a:t>   										</a:t>
            </a:r>
            <a:br>
              <a:rPr lang="en-US" altLang="en-US" dirty="0"/>
            </a:br>
            <a:r>
              <a:rPr lang="en-US" altLang="en-US" dirty="0"/>
              <a:t>			         		           </a:t>
            </a:r>
            <a:r>
              <a:rPr lang="en-US" altLang="en-US" sz="1600" dirty="0"/>
              <a:t>Securian NGSD Project Release Plan-Revised 11/3/20</a:t>
            </a:r>
            <a:r>
              <a:rPr lang="en-US" altLang="en-US" sz="1200" dirty="0"/>
              <a:t> 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																	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lang="en-US" altLang="en-US" sz="1000" dirty="0"/>
              <a:t>                                                                                                                        </a:t>
            </a:r>
            <a:r>
              <a:rPr lang="en-US" altLang="en-US" dirty="0"/>
              <a:t>													 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xmlns="" id="{4A5714FD-B9C5-443A-BB39-63BA6BCE4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078912"/>
              </p:ext>
            </p:extLst>
          </p:nvPr>
        </p:nvGraphicFramePr>
        <p:xfrm>
          <a:off x="692151" y="782198"/>
          <a:ext cx="8248649" cy="103632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3177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124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Sprint 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Sprint 13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Sprint 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24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1/28 - 2/10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2/11 - 2/24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2/25 - 3/10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17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A71602C-E146-4487-8DC4-C6BD5B1C2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06107"/>
              </p:ext>
            </p:extLst>
          </p:nvPr>
        </p:nvGraphicFramePr>
        <p:xfrm>
          <a:off x="202223" y="1477107"/>
          <a:ext cx="8738041" cy="503249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463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32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94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684185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Additional Mapping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Defect Resolution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Production Prep</a:t>
                      </a:r>
                      <a:endParaRPr lang="en-US" dirty="0"/>
                    </a:p>
                    <a:p>
                      <a:pPr marL="171450" lvl="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Defect Resolution</a:t>
                      </a:r>
                      <a:endParaRPr lang="en-US" dirty="0"/>
                    </a:p>
                    <a:p>
                      <a:pPr marL="171450" marR="0" lvl="0" indent="-171450" algn="l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400" b="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8305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</a:rPr>
                        <a:t>Securian</a:t>
                      </a: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,Sans-Serif" pitchFamily="34" charset="0"/>
                        <a:buChar char="•"/>
                      </a:pPr>
                      <a:r>
                        <a:rPr lang="en-US" sz="1400" b="0" i="0" u="none" strike="noStrike" kern="1200" baseline="0" noProof="0">
                          <a:solidFill>
                            <a:schemeClr val="tx1"/>
                          </a:solidFill>
                          <a:latin typeface="Calibri"/>
                        </a:rPr>
                        <a:t>Sprint 11 Testing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,Sans-Serif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Sprint 10 Testing</a:t>
                      </a:r>
                      <a:endParaRPr lang="en-US" sz="1400" b="0" i="0" u="none" strike="noStrike" kern="1200" baseline="0" noProof="0" dirty="0"/>
                    </a:p>
                    <a:p>
                      <a:pPr marL="171450" lvl="0" indent="-171450">
                        <a:buFont typeface="Arial,Sans-Serif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Regression</a:t>
                      </a:r>
                    </a:p>
                    <a:p>
                      <a:pPr marL="171450" lvl="0" indent="-171450">
                        <a:buFont typeface="Arial,Sans-Serif" pitchFamily="34" charset="0"/>
                        <a:buChar char="•"/>
                      </a:pPr>
                      <a:endParaRPr lang="en-US" sz="1400" b="0" i="0" u="none" strike="noStrike" kern="1200" baseline="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,Sans-Serif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Regression</a:t>
                      </a:r>
                      <a:endParaRPr lang="en-US" sz="1400" b="0" i="0" u="none" strike="noStrike" kern="1200" baseline="0" noProof="0" dirty="0"/>
                    </a:p>
                    <a:p>
                      <a:pPr marL="171450" lvl="0" indent="-171450">
                        <a:buFont typeface="Arial,Sans-Serif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UAT Sign off TBD</a:t>
                      </a:r>
                      <a:endParaRPr lang="en-US" sz="1400" b="0" i="0" u="none" strike="noStrike" kern="1200" baseline="0" noProof="0" dirty="0"/>
                    </a:p>
                    <a:p>
                      <a:pPr marL="171450" lvl="0" indent="-171450">
                        <a:buFont typeface="Arial,Sans-Serif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Prod Go Live TBD</a:t>
                      </a:r>
                      <a:endParaRPr lang="en-US" sz="1400" b="0" i="0" u="none" strike="noStrike" kern="1200" baseline="0" noProof="0" dirty="0"/>
                    </a:p>
                    <a:p>
                      <a:pPr marL="171450" lvl="0" indent="-171450">
                        <a:buFont typeface="Arial,Sans-Serif" pitchFamily="34" charset="0"/>
                        <a:buChar char="•"/>
                      </a:pPr>
                      <a:r>
                        <a:rPr lang="en-US" sz="1400" b="0" i="0" u="none" strike="noStrike" kern="120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Note:  TBD dates are due to merge from classic work (from Dedicated Team) to NGSD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,Sans-Serif" panose="020B0604020202020204" pitchFamily="34" charset="0"/>
                        <a:buChar char="•"/>
                      </a:pPr>
                      <a:endParaRPr lang="en-US" sz="1400" b="0" i="0" u="none" strike="noStrike" kern="1200" baseline="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269" name="Picture 1" descr="Description: logo">
            <a:extLst>
              <a:ext uri="{FF2B5EF4-FFF2-40B4-BE49-F238E27FC236}">
                <a16:creationId xmlns:a16="http://schemas.microsoft.com/office/drawing/2014/main" xmlns="" id="{3D31B031-5D0E-426E-AD1B-FE0983202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635125"/>
            <a:ext cx="354013" cy="2282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1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oardDeck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8B93DEC51084194913A8ECD93F8A4" ma:contentTypeVersion="4" ma:contentTypeDescription="Create a new document." ma:contentTypeScope="" ma:versionID="0aae01e0b4923451afdbe543c770a41f">
  <xsd:schema xmlns:xsd="http://www.w3.org/2001/XMLSchema" xmlns:xs="http://www.w3.org/2001/XMLSchema" xmlns:p="http://schemas.microsoft.com/office/2006/metadata/properties" xmlns:ns2="33b9a3c3-b4b9-4b5e-8578-aecb0804e2a4" targetNamespace="http://schemas.microsoft.com/office/2006/metadata/properties" ma:root="true" ma:fieldsID="a8928a505cf28be1f49e0406cb0c773d" ns2:_="">
    <xsd:import namespace="33b9a3c3-b4b9-4b5e-8578-aecb0804e2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b9a3c3-b4b9-4b5e-8578-aecb0804e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1047EE-0D8F-44E4-877F-88215C31026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5FAACDD6-62D7-475C-B3D9-0061240D3501}">
  <ds:schemaRefs>
    <ds:schemaRef ds:uri="http://purl.org/dc/elements/1.1/"/>
    <ds:schemaRef ds:uri="http://www.w3.org/XML/1998/namespace"/>
    <ds:schemaRef ds:uri="http://purl.org/dc/terms/"/>
    <ds:schemaRef ds:uri="33b9a3c3-b4b9-4b5e-8578-aecb0804e2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7F5620-45BD-4F17-83C2-0B06B923AA6E}">
  <ds:schemaRefs>
    <ds:schemaRef ds:uri="33b9a3c3-b4b9-4b5e-8578-aecb0804e2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08FDB6E7-A141-4A4F-B6BE-258EDB71B7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BoardDeck_Template.potx</Template>
  <TotalTime>0</TotalTime>
  <Words>335</Words>
  <Application>Microsoft Office PowerPoint</Application>
  <PresentationFormat>Экран (4:3)</PresentationFormat>
  <Paragraphs>182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BoardDeck_Template</vt:lpstr>
      <vt:lpstr>                                         Securian NGSD Project Release Plan-Revised 11/3/20                  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               </vt:lpstr>
      <vt:lpstr>                                        Securian NGSD Project Release Plan-Revised 11/3/20                 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               </vt:lpstr>
      <vt:lpstr>                                       Securian NGSD Project Release Plan-Revised 11/3/20                  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               </vt:lpstr>
      <vt:lpstr>                                       Securian NGSD Project Release Plan-Revised 11/3/20                  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               </vt:lpstr>
    </vt:vector>
  </TitlesOfParts>
  <Company>allwebcafe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Tolotti</dc:creator>
  <cp:lastModifiedBy>Vika</cp:lastModifiedBy>
  <cp:revision>73</cp:revision>
  <cp:lastPrinted>2019-11-21T14:31:41Z</cp:lastPrinted>
  <dcterms:created xsi:type="dcterms:W3CDTF">2014-04-22T18:42:14Z</dcterms:created>
  <dcterms:modified xsi:type="dcterms:W3CDTF">2023-02-23T11:51:26Z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Pipeline Product">
    <vt:lpwstr>2;#iGo|79c8cc07-8ee1-4646-9522-8695a026d085</vt:lpwstr>
  </property>
  <property fmtid="{D5CDD505-2E9C-101B-9397-08002B2CF9AE}" pid="3" name="h245667d338e4223a7cd4a8baab14d2a">
    <vt:lpwstr>iGo|79c8cc07-8ee1-4646-9522-8695a026d085</vt:lpwstr>
  </property>
  <property fmtid="{D5CDD505-2E9C-101B-9397-08002B2CF9AE}" pid="4" name="oe4796aa42fe4c8886a75a6d8ef55388">
    <vt:lpwstr>Final Expense|c49ee7df-b694-4fb3-9dcd-daf507ca991d</vt:lpwstr>
  </property>
  <property fmtid="{D5CDD505-2E9C-101B-9397-08002B2CF9AE}" pid="5" name="maa7b00ea995460e8d3d8a1f12211916">
    <vt:lpwstr/>
  </property>
  <property fmtid="{D5CDD505-2E9C-101B-9397-08002B2CF9AE}" pid="6" name="b9e80819190f4819b44a8d997fb0ba3a">
    <vt:lpwstr/>
  </property>
  <property fmtid="{D5CDD505-2E9C-101B-9397-08002B2CF9AE}" pid="7" name="Artifact Type">
    <vt:lpwstr>72;#Release Plan|461b3d29-82e5-4caf-87a2-aec9203b8ba8</vt:lpwstr>
  </property>
  <property fmtid="{D5CDD505-2E9C-101B-9397-08002B2CF9AE}" pid="8" name="Sprint Year">
    <vt:lpwstr/>
  </property>
  <property fmtid="{D5CDD505-2E9C-101B-9397-08002B2CF9AE}" pid="9" name="Sprint Month">
    <vt:lpwstr/>
  </property>
  <property fmtid="{D5CDD505-2E9C-101B-9397-08002B2CF9AE}" pid="10" name="nc9ba040fe514470a904ce8bf923bdab">
    <vt:lpwstr>Release Plan|461b3d29-82e5-4caf-87a2-aec9203b8ba8</vt:lpwstr>
  </property>
  <property fmtid="{D5CDD505-2E9C-101B-9397-08002B2CF9AE}" pid="11" name="n3b2c21c69cd41aca9638c590c9a0072">
    <vt:lpwstr/>
  </property>
  <property fmtid="{D5CDD505-2E9C-101B-9397-08002B2CF9AE}" pid="12" name="Product Line">
    <vt:lpwstr>27;#Final Expense|c49ee7df-b694-4fb3-9dcd-daf507ca991d</vt:lpwstr>
  </property>
  <property fmtid="{D5CDD505-2E9C-101B-9397-08002B2CF9AE}" pid="13" name="Sprint Number">
    <vt:lpwstr/>
  </property>
  <property fmtid="{D5CDD505-2E9C-101B-9397-08002B2CF9AE}" pid="14" name="TaxCatchAll">
    <vt:lpwstr>27;#Final Expense|c49ee7df-b694-4fb3-9dcd-daf507ca991d;#72;#Release Plan|461b3d29-82e5-4caf-87a2-aec9203b8ba8;#2;#iGo|79c8cc07-8ee1-4646-9522-8695a026d085</vt:lpwstr>
  </property>
  <property fmtid="{D5CDD505-2E9C-101B-9397-08002B2CF9AE}" pid="15" name="Release Number">
    <vt:lpwstr/>
  </property>
  <property fmtid="{D5CDD505-2E9C-101B-9397-08002B2CF9AE}" pid="16" name="ContentTypeId">
    <vt:lpwstr>0x010100E648B93DEC51084194913A8ECD93F8A4</vt:lpwstr>
  </property>
</Properties>
</file>