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d4fd657e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d4fd657e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T, 37 total projects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4748d9f3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14748d9f3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ca00349d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ca00349d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M, change key 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have </a:t>
            </a:r>
            <a:r>
              <a:rPr lang="en"/>
              <a:t>reworked my code so that these numbers do NOT include PTO nor Company Holidays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***Turns Dan from just subtly passing to an excellent employee*** which he should be because PTO shouldnt fight against him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Fuzzy on the big screen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d16cd7f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d16cd7f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ca00349d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2ca00349d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M,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d16cd7f9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d16cd7f9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d16cd7f9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d16cd7f9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d39bb3c72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d39bb3c72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T: Explain x and y axis, reverse pattern than by-day utilization from earlier, X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d4fd657e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d4fd657e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T, X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d16cd7f9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2d16cd7f9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T,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d39bb3c7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2d39bb3c7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M, X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d39bb3c7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2d39bb3c7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M: To be passed on…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Hire/ Value of Employee Retention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accurate picture of PTO impact on Utilization and frequency of PTO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d16cd7f9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2d16cd7f9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d16cd7f9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d16cd7f9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d16cd7f9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d16cd7f9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M, X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4748d9f3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14748d9f3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ca00349d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ca00349d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T, International Manufacturing Technology show. Talk about dip at 7.5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9/12-9/16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d4fd657e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d4fd657e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T, X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4748d9f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4748d9f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T, Move to weekly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a1b355c5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a1b355c5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d4fd657e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d4fd657e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jp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45450" y="1264125"/>
            <a:ext cx="5082300" cy="244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/>
              <a:t>Utilization Analysis</a:t>
            </a:r>
            <a:endParaRPr b="1" sz="6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45450" y="4045500"/>
            <a:ext cx="8998500" cy="9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Performed by Pitt MQE Class of 2023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Megan Kveragas and Victoria Burford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38103" l="0" r="67947" t="0"/>
          <a:stretch/>
        </p:blipFill>
        <p:spPr>
          <a:xfrm>
            <a:off x="62100" y="115075"/>
            <a:ext cx="2930874" cy="114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6000" y="0"/>
            <a:ext cx="3687950" cy="36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706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 Duration Across Projects</a:t>
            </a:r>
            <a:endParaRPr b="1"/>
          </a:p>
        </p:txBody>
      </p:sp>
      <p:pic>
        <p:nvPicPr>
          <p:cNvPr id="123" name="Google Shape;123;p22"/>
          <p:cNvPicPr preferRelativeResize="0"/>
          <p:nvPr/>
        </p:nvPicPr>
        <p:blipFill rotWithShape="1">
          <a:blip r:embed="rId3">
            <a:alphaModFix/>
          </a:blip>
          <a:srcRect b="0" l="0" r="0" t="1797"/>
          <a:stretch/>
        </p:blipFill>
        <p:spPr>
          <a:xfrm>
            <a:off x="155850" y="912475"/>
            <a:ext cx="8832302" cy="423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PTO &amp; CONTRACTORS</a:t>
            </a:r>
            <a:endParaRPr b="1" sz="4200"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5775" y="4442400"/>
            <a:ext cx="6858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9550" y="65925"/>
            <a:ext cx="730650" cy="73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125400" y="72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Performance Review Visualization Tool</a:t>
            </a:r>
            <a:endParaRPr b="1" sz="3020"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050" y="699125"/>
            <a:ext cx="7601300" cy="44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PTO</a:t>
            </a:r>
            <a:endParaRPr b="1" sz="4200"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5775" y="4442400"/>
            <a:ext cx="6858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9550" y="65925"/>
            <a:ext cx="730650" cy="73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209563" y="8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Distribution of PTO Hours Across 6 Months</a:t>
            </a:r>
            <a:endParaRPr b="1"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 rotWithShape="1">
          <a:blip r:embed="rId3">
            <a:alphaModFix/>
          </a:blip>
          <a:srcRect b="0" l="0" r="0" t="7054"/>
          <a:stretch/>
        </p:blipFill>
        <p:spPr>
          <a:xfrm>
            <a:off x="384163" y="568525"/>
            <a:ext cx="8171425" cy="448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634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More PTO Suggests Higher Utilization?</a:t>
            </a:r>
            <a:endParaRPr b="1"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 rotWithShape="1">
          <a:blip r:embed="rId3">
            <a:alphaModFix/>
          </a:blip>
          <a:srcRect b="0" l="0" r="0" t="8062"/>
          <a:stretch/>
        </p:blipFill>
        <p:spPr>
          <a:xfrm>
            <a:off x="138725" y="645775"/>
            <a:ext cx="9224631" cy="449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CONTRACTORS</a:t>
            </a:r>
            <a:endParaRPr b="1" sz="4200"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5775" y="4442400"/>
            <a:ext cx="6858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9550" y="65925"/>
            <a:ext cx="730650" cy="73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197875" y="0"/>
            <a:ext cx="8520600" cy="7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Monthly Billable Hours for Contractors</a:t>
            </a:r>
            <a:endParaRPr b="1"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67" y="727975"/>
            <a:ext cx="7731157" cy="44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0" y="113825"/>
            <a:ext cx="9282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646"/>
              <a:t>Contractor Hours Increase → Emp. Utilization Decrease</a:t>
            </a:r>
            <a:endParaRPr b="1" sz="2376"/>
          </a:p>
        </p:txBody>
      </p:sp>
      <p:pic>
        <p:nvPicPr>
          <p:cNvPr id="177" name="Google Shape;177;p30"/>
          <p:cNvPicPr preferRelativeResize="0"/>
          <p:nvPr/>
        </p:nvPicPr>
        <p:blipFill rotWithShape="1">
          <a:blip r:embed="rId3">
            <a:alphaModFix/>
          </a:blip>
          <a:srcRect b="0" l="0" r="0" t="7002"/>
          <a:stretch/>
        </p:blipFill>
        <p:spPr>
          <a:xfrm>
            <a:off x="253400" y="841800"/>
            <a:ext cx="8723146" cy="430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227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20"/>
              <a:t>Main Highlights</a:t>
            </a:r>
            <a:endParaRPr b="1" sz="3620"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913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rgbClr val="E55E25"/>
                </a:solidFill>
              </a:rPr>
              <a:t>Comparing an employees utilization to the average</a:t>
            </a:r>
            <a:r>
              <a:rPr b="1" lang="en" sz="2000">
                <a:solidFill>
                  <a:srgbClr val="E55E25"/>
                </a:solidFill>
              </a:rPr>
              <a:t> can be used to track performance </a:t>
            </a:r>
            <a:endParaRPr b="1" sz="2000">
              <a:solidFill>
                <a:srgbClr val="E55E25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rgbClr val="E55E25"/>
                </a:solidFill>
              </a:rPr>
              <a:t>Monthly utilization appears to follow a cycle</a:t>
            </a:r>
            <a:endParaRPr b="1" sz="2000">
              <a:solidFill>
                <a:srgbClr val="E55E25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rgbClr val="E55E25"/>
                </a:solidFill>
              </a:rPr>
              <a:t>Utilization has a positive relationship with </a:t>
            </a:r>
            <a:r>
              <a:rPr b="1" lang="en" sz="2000">
                <a:solidFill>
                  <a:srgbClr val="E55E25"/>
                </a:solidFill>
              </a:rPr>
              <a:t>PTO, but the relationship is not very significant</a:t>
            </a:r>
            <a:endParaRPr b="1" sz="2000">
              <a:solidFill>
                <a:srgbClr val="E55E25"/>
              </a:solidFill>
            </a:endParaRPr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5775" y="4442400"/>
            <a:ext cx="6858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9550" y="65925"/>
            <a:ext cx="730650" cy="73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224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Overview</a:t>
            </a:r>
            <a:endParaRPr b="1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9550" y="65925"/>
            <a:ext cx="730650" cy="73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5775" y="4442400"/>
            <a:ext cx="68580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98950" y="1311600"/>
            <a:ext cx="7378800" cy="3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Individual Analysis</a:t>
            </a:r>
            <a:endParaRPr sz="3300"/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Group Analysis</a:t>
            </a:r>
            <a:endParaRPr sz="3300"/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Today’s Presentation</a:t>
            </a:r>
            <a:endParaRPr sz="3300"/>
          </a:p>
        </p:txBody>
      </p:sp>
      <p:cxnSp>
        <p:nvCxnSpPr>
          <p:cNvPr id="66" name="Google Shape;66;p14"/>
          <p:cNvCxnSpPr/>
          <p:nvPr/>
        </p:nvCxnSpPr>
        <p:spPr>
          <a:xfrm flipH="1">
            <a:off x="4483250" y="3178500"/>
            <a:ext cx="5100" cy="654900"/>
          </a:xfrm>
          <a:prstGeom prst="straightConnector1">
            <a:avLst/>
          </a:prstGeom>
          <a:noFill/>
          <a:ln cap="flat" cmpd="sng" w="28575">
            <a:solidFill>
              <a:srgbClr val="E55E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4"/>
          <p:cNvCxnSpPr/>
          <p:nvPr/>
        </p:nvCxnSpPr>
        <p:spPr>
          <a:xfrm flipH="1">
            <a:off x="4483250" y="1916850"/>
            <a:ext cx="5100" cy="654900"/>
          </a:xfrm>
          <a:prstGeom prst="straightConnector1">
            <a:avLst/>
          </a:prstGeom>
          <a:noFill/>
          <a:ln cap="flat" cmpd="sng" w="28575">
            <a:solidFill>
              <a:srgbClr val="E55E2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218550" y="379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Passing the Baton</a:t>
            </a:r>
            <a:endParaRPr b="1" sz="2820"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218550" y="1389100"/>
            <a:ext cx="8862600" cy="26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rgbClr val="E55E25"/>
                </a:solidFill>
              </a:rPr>
              <a:t>Confirm that utilization is related to fiscal quarters</a:t>
            </a:r>
            <a:endParaRPr b="1" sz="2000">
              <a:solidFill>
                <a:srgbClr val="E55E25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rgbClr val="E55E25"/>
                </a:solidFill>
              </a:rPr>
              <a:t>Assess project lifecycles &amp; accumulation over multiple years</a:t>
            </a:r>
            <a:endParaRPr b="1" sz="2000">
              <a:solidFill>
                <a:srgbClr val="E55E25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rgbClr val="E55E25"/>
                </a:solidFill>
              </a:rPr>
              <a:t>Look into patterns with new hires &amp; quantify value of retention</a:t>
            </a:r>
            <a:endParaRPr b="1" sz="2000">
              <a:solidFill>
                <a:srgbClr val="E55E25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rgbClr val="E55E25"/>
                </a:solidFill>
              </a:rPr>
              <a:t>Reveal a clearer relationship between PTO &amp; Utilization</a:t>
            </a:r>
            <a:endParaRPr b="1" sz="2000">
              <a:solidFill>
                <a:srgbClr val="E55E25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E55E25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5775" y="4442400"/>
            <a:ext cx="6858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9550" y="65925"/>
            <a:ext cx="730650" cy="73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187500" y="144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 Message From Pitt MQE 2023</a:t>
            </a:r>
            <a:endParaRPr b="1"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-57600" y="796575"/>
            <a:ext cx="9201600" cy="3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97"/>
              <a:t>   </a:t>
            </a:r>
            <a:r>
              <a:rPr b="1" lang="en" sz="1997"/>
              <a:t>Thank you to Ben Wilson and the entire Rivers Agile Team for allowing us to:</a:t>
            </a:r>
            <a:endParaRPr b="1" sz="1997"/>
          </a:p>
          <a:p>
            <a:pPr indent="45720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16">
                <a:solidFill>
                  <a:srgbClr val="E55E25"/>
                </a:solidFill>
              </a:rPr>
              <a:t>Come up with solutions to an interesting and applicative problem</a:t>
            </a:r>
            <a:endParaRPr b="1" sz="2016">
              <a:solidFill>
                <a:srgbClr val="E55E25"/>
              </a:solidFill>
            </a:endParaRPr>
          </a:p>
          <a:p>
            <a:pPr indent="45720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16">
                <a:solidFill>
                  <a:srgbClr val="E55E25"/>
                </a:solidFill>
              </a:rPr>
              <a:t>Use our </a:t>
            </a:r>
            <a:r>
              <a:rPr b="1" lang="en" sz="2016">
                <a:solidFill>
                  <a:srgbClr val="E55E25"/>
                </a:solidFill>
              </a:rPr>
              <a:t>skills</a:t>
            </a:r>
            <a:r>
              <a:rPr b="1" lang="en" sz="2016">
                <a:solidFill>
                  <a:srgbClr val="E55E25"/>
                </a:solidFill>
              </a:rPr>
              <a:t> to analyze and visualize your data</a:t>
            </a:r>
            <a:endParaRPr b="1" sz="2016">
              <a:solidFill>
                <a:srgbClr val="E55E25"/>
              </a:solidFill>
            </a:endParaRPr>
          </a:p>
          <a:p>
            <a:pPr indent="45720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16">
                <a:solidFill>
                  <a:srgbClr val="E55E25"/>
                </a:solidFill>
              </a:rPr>
              <a:t>Be creative throughout this process</a:t>
            </a:r>
            <a:endParaRPr b="1" sz="2016">
              <a:solidFill>
                <a:srgbClr val="E55E25"/>
              </a:solidFill>
            </a:endParaRPr>
          </a:p>
          <a:p>
            <a:pPr indent="45720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16">
                <a:solidFill>
                  <a:srgbClr val="E55E25"/>
                </a:solidFill>
              </a:rPr>
              <a:t>Visit your space and network with you all!</a:t>
            </a:r>
            <a:endParaRPr b="1" sz="2016">
              <a:solidFill>
                <a:srgbClr val="E55E25"/>
              </a:solidFill>
            </a:endParaRPr>
          </a:p>
        </p:txBody>
      </p:sp>
      <p:pic>
        <p:nvPicPr>
          <p:cNvPr id="200" name="Google Shape;2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7625" y="2276950"/>
            <a:ext cx="3205075" cy="3064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5775" y="4442400"/>
            <a:ext cx="6858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99550" y="65925"/>
            <a:ext cx="730650" cy="73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311700" y="15957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300"/>
              <a:t>Questions</a:t>
            </a:r>
            <a:r>
              <a:rPr b="1" lang="en" sz="6300"/>
              <a:t>?</a:t>
            </a:r>
            <a:endParaRPr b="1" sz="6300"/>
          </a:p>
        </p:txBody>
      </p:sp>
      <p:pic>
        <p:nvPicPr>
          <p:cNvPr id="208" name="Google Shape;2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2900" y="2525737"/>
            <a:ext cx="2354150" cy="235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5775" y="4442400"/>
            <a:ext cx="6858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99550" y="65925"/>
            <a:ext cx="730650" cy="73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5250" y="2791215"/>
            <a:ext cx="2184825" cy="208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177200" y="141075"/>
            <a:ext cx="8520600" cy="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20"/>
              <a:t>Data Process &amp; Manipulations</a:t>
            </a:r>
            <a:endParaRPr b="1" sz="342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5775" y="4442400"/>
            <a:ext cx="6858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9550" y="65925"/>
            <a:ext cx="730650" cy="7306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028700"/>
            <a:ext cx="8673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/>
              <a:t>Before calculating utilization rates we took out: </a:t>
            </a:r>
            <a:endParaRPr b="1" sz="2300"/>
          </a:p>
          <a:p>
            <a:pPr indent="-3746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b="1" lang="en" sz="1700">
                <a:solidFill>
                  <a:srgbClr val="E55E25"/>
                </a:solidFill>
              </a:rPr>
              <a:t>PTO</a:t>
            </a:r>
            <a:endParaRPr b="1" sz="1700">
              <a:solidFill>
                <a:srgbClr val="E55E25"/>
              </a:solidFill>
            </a:endParaRPr>
          </a:p>
          <a:p>
            <a:pPr indent="-3746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b="1" lang="en" sz="1700">
                <a:solidFill>
                  <a:srgbClr val="E55E25"/>
                </a:solidFill>
              </a:rPr>
              <a:t>Company Holidays &amp; Weekends	</a:t>
            </a:r>
            <a:endParaRPr b="1" sz="1700">
              <a:solidFill>
                <a:srgbClr val="E55E25"/>
              </a:solidFill>
            </a:endParaRPr>
          </a:p>
          <a:p>
            <a:pPr indent="-3746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b="1" lang="en" sz="1700">
                <a:solidFill>
                  <a:srgbClr val="E55E25"/>
                </a:solidFill>
              </a:rPr>
              <a:t>Contractors </a:t>
            </a:r>
            <a:endParaRPr b="1" sz="1700">
              <a:solidFill>
                <a:srgbClr val="E55E25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/>
              <a:t>We visualized utilization across all months </a:t>
            </a:r>
            <a:endParaRPr b="1"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/>
              <a:t>We explored other variables of interest including:</a:t>
            </a:r>
            <a:endParaRPr b="1" sz="2300"/>
          </a:p>
          <a:p>
            <a:pPr indent="-3746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b="1" lang="en" sz="1700">
                <a:solidFill>
                  <a:srgbClr val="E55E25"/>
                </a:solidFill>
              </a:rPr>
              <a:t>Contractor Hours, Length of Projects, &amp; PTO</a:t>
            </a:r>
            <a:endParaRPr b="1" sz="1700">
              <a:solidFill>
                <a:srgbClr val="E55E2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UTILIZATION </a:t>
            </a:r>
            <a:r>
              <a:rPr b="1" lang="en" sz="4200"/>
              <a:t>CHARACTERISTICS</a:t>
            </a:r>
            <a:endParaRPr b="1" sz="42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5775" y="4442400"/>
            <a:ext cx="6858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9550" y="65925"/>
            <a:ext cx="730650" cy="73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44" l="0" r="0" t="10900"/>
          <a:stretch/>
        </p:blipFill>
        <p:spPr>
          <a:xfrm>
            <a:off x="436950" y="818801"/>
            <a:ext cx="8520602" cy="438849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type="title"/>
          </p:nvPr>
        </p:nvSpPr>
        <p:spPr>
          <a:xfrm>
            <a:off x="235100" y="124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Company Wide Average Daily Utilization</a:t>
            </a:r>
            <a:endParaRPr b="1" sz="282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2368" y="3885075"/>
            <a:ext cx="1082225" cy="5053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4333950" y="3806538"/>
            <a:ext cx="476100" cy="6624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" name="Google Shape;91;p17"/>
          <p:cNvCxnSpPr/>
          <p:nvPr/>
        </p:nvCxnSpPr>
        <p:spPr>
          <a:xfrm>
            <a:off x="3567025" y="4135038"/>
            <a:ext cx="664500" cy="5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11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Without Conference, Trend Still Holds</a:t>
            </a:r>
            <a:endParaRPr b="1" sz="2820"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75" y="792050"/>
            <a:ext cx="8396227" cy="4370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228925" y="5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20"/>
              <a:t>Does Day of the Month Matter?</a:t>
            </a:r>
            <a:endParaRPr b="1" sz="2920"/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0" l="0" r="0" t="11016"/>
          <a:stretch/>
        </p:blipFill>
        <p:spPr>
          <a:xfrm>
            <a:off x="379038" y="827425"/>
            <a:ext cx="8385930" cy="431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78275" y="64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904"/>
              <a:buFont typeface="Arial"/>
              <a:buNone/>
            </a:pPr>
            <a:r>
              <a:rPr b="1" lang="en" sz="2920"/>
              <a:t>Does Day of the Week Matter?</a:t>
            </a:r>
            <a:endParaRPr b="1" sz="2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125" y="637550"/>
            <a:ext cx="6422351" cy="444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PROJECT </a:t>
            </a:r>
            <a:endParaRPr b="1"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CHARACTERISTICS</a:t>
            </a:r>
            <a:endParaRPr b="1" sz="4200"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5775" y="4442400"/>
            <a:ext cx="6858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9550" y="65925"/>
            <a:ext cx="730650" cy="73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