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61" r:id="rId5"/>
    <p:sldId id="272" r:id="rId6"/>
    <p:sldId id="263" r:id="rId7"/>
    <p:sldId id="267" r:id="rId8"/>
    <p:sldId id="276" r:id="rId9"/>
    <p:sldId id="273" r:id="rId10"/>
    <p:sldId id="274" r:id="rId11"/>
    <p:sldId id="277" r:id="rId12"/>
    <p:sldId id="275" r:id="rId13"/>
    <p:sldId id="264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9"/>
    <p:restoredTop sz="94678"/>
  </p:normalViewPr>
  <p:slideViewPr>
    <p:cSldViewPr snapToGrid="0" snapToObjects="1">
      <p:cViewPr varScale="1">
        <p:scale>
          <a:sx n="55" d="100"/>
          <a:sy n="55" d="100"/>
        </p:scale>
        <p:origin x="2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3" r:id="rId12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ersion_contr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#:~:text=Gitflow%20Workflow%20is%20a%20Git,designed%20around%20the%20project%20rele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vOp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DevOps</a:t>
            </a:r>
          </a:p>
        </p:txBody>
      </p:sp>
      <p:sp>
        <p:nvSpPr>
          <p:cNvPr id="152" name="Павел Боев 02.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Павел Боев 02.2021</a:t>
            </a:r>
          </a:p>
        </p:txBody>
      </p:sp>
      <p:sp>
        <p:nvSpPr>
          <p:cNvPr id="153" name="01 - Въведение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0</a:t>
            </a:r>
            <a:r>
              <a:rPr lang="en-GB" dirty="0"/>
              <a:t>2 - Git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Benefits of rebase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/>
          <a:lstStyle/>
          <a:p>
            <a:r>
              <a:rPr lang="en-US" dirty="0"/>
              <a:t>Clean-up local history (interactive rebase onto earlier commit from your branch)</a:t>
            </a:r>
          </a:p>
          <a:p>
            <a:r>
              <a:rPr lang="en-US" dirty="0"/>
              <a:t>Incorporate upstream changes (rebase someone else’s work in your local feature branch)</a:t>
            </a:r>
          </a:p>
          <a:p>
            <a:r>
              <a:rPr lang="en-US" dirty="0"/>
              <a:t>Rebase before merge to allow fast-forward merge</a:t>
            </a:r>
          </a:p>
          <a:p>
            <a:r>
              <a:rPr lang="en-US" dirty="0"/>
              <a:t>Do not pollute feature branch history with merge commits from upstream</a:t>
            </a:r>
          </a:p>
          <a:p>
            <a:r>
              <a:rPr lang="en-US" dirty="0"/>
              <a:t>! Follow the established practices in your team</a:t>
            </a:r>
          </a:p>
        </p:txBody>
      </p:sp>
    </p:spTree>
    <p:extLst>
      <p:ext uri="{BB962C8B-B14F-4D97-AF65-F5344CB8AC3E}">
        <p14:creationId xmlns:p14="http://schemas.microsoft.com/office/powerpoint/2010/main" val="38197878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Fetch / Pull / Push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1EB9B-796D-3F45-85BB-647AD7D0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668" y="3429000"/>
            <a:ext cx="7013331" cy="44872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14603046" cy="10329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Remote repositories allow team collaboration</a:t>
            </a:r>
          </a:p>
          <a:p>
            <a:r>
              <a:rPr lang="en-US" dirty="0">
                <a:latin typeface="Andale Mono" panose="020B0509000000000004" pitchFamily="49" charset="0"/>
              </a:rPr>
              <a:t>git remote </a:t>
            </a:r>
            <a:r>
              <a:rPr lang="en-US" dirty="0">
                <a:latin typeface="Graphik" panose="020B0503030202060203" pitchFamily="34" charset="77"/>
              </a:rPr>
              <a:t>creates “bookmark” to remote repository URL</a:t>
            </a:r>
          </a:p>
          <a:p>
            <a:r>
              <a:rPr lang="en-US" dirty="0">
                <a:latin typeface="Andale Mono" panose="020B0509000000000004" pitchFamily="49" charset="0"/>
              </a:rPr>
              <a:t>origin –</a:t>
            </a:r>
            <a:r>
              <a:rPr lang="en-US" dirty="0">
                <a:latin typeface="Graphik" panose="020B0503030202060203" pitchFamily="34" charset="77"/>
              </a:rPr>
              <a:t> the remote repository from which we did ”git clone”</a:t>
            </a:r>
          </a:p>
          <a:p>
            <a:r>
              <a:rPr lang="en-US" dirty="0">
                <a:latin typeface="Andale Mono" panose="020B0509000000000004" pitchFamily="49" charset="0"/>
              </a:rPr>
              <a:t>git fetch</a:t>
            </a:r>
            <a:r>
              <a:rPr lang="en-US" dirty="0">
                <a:latin typeface="Graphik" panose="020B0503030202060203" pitchFamily="34" charset="77"/>
              </a:rPr>
              <a:t> – get commits, files and refs from remote branch </a:t>
            </a:r>
            <a:r>
              <a:rPr lang="en-US" b="1" dirty="0">
                <a:latin typeface="Graphik" panose="020B0503030202060203" pitchFamily="34" charset="77"/>
              </a:rPr>
              <a:t>without updating your local branch</a:t>
            </a:r>
          </a:p>
          <a:p>
            <a:r>
              <a:rPr lang="en-US" dirty="0">
                <a:latin typeface="Andale Mono" panose="020B0509000000000004" pitchFamily="49" charset="0"/>
              </a:rPr>
              <a:t>git pull – </a:t>
            </a:r>
            <a:r>
              <a:rPr lang="en-US" dirty="0">
                <a:latin typeface="Graphik" panose="020B0503030202060203" pitchFamily="34" charset="77"/>
              </a:rPr>
              <a:t>gets content from remote and </a:t>
            </a:r>
            <a:r>
              <a:rPr lang="en-US" b="1" dirty="0">
                <a:latin typeface="Graphik" panose="020B0503030202060203" pitchFamily="34" charset="77"/>
              </a:rPr>
              <a:t>immediately updates local repository</a:t>
            </a:r>
          </a:p>
          <a:p>
            <a:r>
              <a:rPr lang="en-US" dirty="0">
                <a:latin typeface="Andale Mono" panose="020B0509000000000004" pitchFamily="49" charset="0"/>
              </a:rPr>
              <a:t>git push – </a:t>
            </a:r>
            <a:r>
              <a:rPr lang="en-US" dirty="0">
                <a:latin typeface="Graphik" panose="020B0503030202060203" pitchFamily="34" charset="77"/>
              </a:rPr>
              <a:t>transfer commits </a:t>
            </a:r>
            <a:r>
              <a:rPr lang="en-US" b="1" dirty="0">
                <a:latin typeface="Graphik" panose="020B0503030202060203" pitchFamily="34" charset="77"/>
              </a:rPr>
              <a:t>from your local repository to remote repository</a:t>
            </a:r>
            <a:endParaRPr lang="en-US" b="1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659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Github / Gitlab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, Gitlab, Bitbucket, etc. are git servers with a lot of added features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CI engines</a:t>
            </a:r>
          </a:p>
          <a:p>
            <a:pPr lvl="1"/>
            <a:r>
              <a:rPr lang="en-US" dirty="0"/>
              <a:t>wiki / pages</a:t>
            </a:r>
          </a:p>
          <a:p>
            <a:pPr lvl="1"/>
            <a:r>
              <a:rPr lang="en-US" dirty="0"/>
              <a:t>team / group management</a:t>
            </a:r>
          </a:p>
          <a:p>
            <a:r>
              <a:rPr lang="en-US" dirty="0"/>
              <a:t>Pull Request (</a:t>
            </a:r>
            <a:r>
              <a:rPr lang="en-US" dirty="0" err="1"/>
              <a:t>Github</a:t>
            </a:r>
            <a:r>
              <a:rPr lang="en-US" dirty="0"/>
              <a:t>, Bitbucket) / Merge Request (Gitlab)</a:t>
            </a:r>
          </a:p>
          <a:p>
            <a:pPr lvl="1"/>
            <a:r>
              <a:rPr lang="en-US" dirty="0"/>
              <a:t>forum to discuss changes before they are merged</a:t>
            </a:r>
          </a:p>
          <a:p>
            <a:pPr lvl="1"/>
            <a:r>
              <a:rPr lang="en-US" dirty="0"/>
              <a:t>not a git feature by itself</a:t>
            </a:r>
          </a:p>
          <a:p>
            <a:pPr lvl="1"/>
            <a:r>
              <a:rPr lang="en-US" dirty="0"/>
              <a:t>typically needs to be approved by 1+ other developers</a:t>
            </a:r>
          </a:p>
          <a:p>
            <a:pPr lvl="1"/>
            <a:r>
              <a:rPr lang="en-US" dirty="0"/>
              <a:t>! Follow your team’s established practice</a:t>
            </a:r>
          </a:p>
        </p:txBody>
      </p:sp>
    </p:spTree>
    <p:extLst>
      <p:ext uri="{BB962C8B-B14F-4D97-AF65-F5344CB8AC3E}">
        <p14:creationId xmlns:p14="http://schemas.microsoft.com/office/powerpoint/2010/main" val="23927779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https://git-scm.com/book/en/v2</a:t>
            </a:r>
            <a:r>
              <a:rPr lang="en-GB" dirty="0"/>
              <a:t> - Pro Git, a free </a:t>
            </a:r>
            <a:r>
              <a:rPr lang="en-GB" dirty="0" err="1"/>
              <a:t>ebook</a:t>
            </a:r>
            <a:endParaRPr lang="en-GB" dirty="0"/>
          </a:p>
          <a:p>
            <a:r>
              <a:rPr lang="en-GB" dirty="0">
                <a:hlinkClick r:id="rId3"/>
              </a:rPr>
              <a:t>https://www.atlassian.com/git/tutorials</a:t>
            </a:r>
            <a:endParaRPr lang="en-GB" dirty="0"/>
          </a:p>
          <a:p>
            <a:r>
              <a:rPr lang="en-GB" dirty="0">
                <a:hlinkClick r:id="rId4"/>
              </a:rPr>
              <a:t>https://en.wikipedia.org/wiki/Version_control</a:t>
            </a: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29878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лан за ден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Agenda</a:t>
            </a:r>
            <a:endParaRPr dirty="0"/>
          </a:p>
        </p:txBody>
      </p:sp>
      <p:sp>
        <p:nvSpPr>
          <p:cNvPr id="160" name="Да се запознаем…"/>
          <p:cNvSpPr txBox="1">
            <a:spLocks noGrp="1"/>
          </p:cNvSpPr>
          <p:nvPr>
            <p:ph type="body" idx="1"/>
          </p:nvPr>
        </p:nvSpPr>
        <p:spPr>
          <a:xfrm>
            <a:off x="1270000" y="2525609"/>
            <a:ext cx="21844000" cy="101743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Version Control Systems</a:t>
            </a:r>
          </a:p>
          <a:p>
            <a:r>
              <a:rPr lang="en-GB" dirty="0"/>
              <a:t>Git history and basics</a:t>
            </a:r>
            <a:endParaRPr dirty="0"/>
          </a:p>
          <a:p>
            <a:r>
              <a:rPr lang="en-GB" dirty="0"/>
              <a:t>Main git activities</a:t>
            </a:r>
          </a:p>
          <a:p>
            <a:r>
              <a:rPr lang="en-GB" dirty="0"/>
              <a:t>Merge / Rebase / Merge conflicts</a:t>
            </a:r>
          </a:p>
          <a:p>
            <a:r>
              <a:rPr lang="en-GB" dirty="0"/>
              <a:t>Collaborating with remote repositories</a:t>
            </a:r>
          </a:p>
          <a:p>
            <a:r>
              <a:rPr lang="en-GB" dirty="0"/>
              <a:t>Quick look into </a:t>
            </a:r>
            <a:r>
              <a:rPr lang="en-GB"/>
              <a:t>git systems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86C5-AAC9-C04F-A7A0-3979F44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Version Control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40753-5E81-084B-8264-43364D06D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679405"/>
            <a:ext cx="21844000" cy="10020595"/>
          </a:xfrm>
        </p:spPr>
        <p:txBody>
          <a:bodyPr/>
          <a:lstStyle/>
          <a:p>
            <a:r>
              <a:rPr lang="en-BG" dirty="0"/>
              <a:t>Systems for tracking changes to source code (and not only in nowadays)</a:t>
            </a:r>
          </a:p>
          <a:p>
            <a:r>
              <a:rPr lang="en-BG" dirty="0"/>
              <a:t>Allow developers to:</a:t>
            </a:r>
          </a:p>
          <a:p>
            <a:pPr lvl="1"/>
            <a:r>
              <a:rPr lang="en-BG" dirty="0"/>
              <a:t>View history of changes (why did I / someone changed file X on date Y)</a:t>
            </a:r>
          </a:p>
          <a:p>
            <a:pPr lvl="1"/>
            <a:r>
              <a:rPr lang="en-BG" dirty="0"/>
              <a:t>Go back (revert) to earlier state of the code</a:t>
            </a:r>
          </a:p>
          <a:p>
            <a:pPr lvl="1"/>
            <a:r>
              <a:rPr lang="en-BG" dirty="0"/>
              <a:t>Do parallel development (e.g do patch on Windows 8.1 and patch on Windows 10 at the same time)</a:t>
            </a:r>
          </a:p>
          <a:p>
            <a:pPr lvl="1"/>
            <a:r>
              <a:rPr lang="en-BG" dirty="0"/>
              <a:t>Collaborate better (everyone has access to the “latest” modifications)</a:t>
            </a:r>
          </a:p>
          <a:p>
            <a:pPr lvl="1"/>
            <a:r>
              <a:rPr lang="en-BG" dirty="0"/>
              <a:t>Avoid losing work by backing up the code in central place</a:t>
            </a:r>
          </a:p>
          <a:p>
            <a:r>
              <a:rPr lang="en-BG" dirty="0"/>
              <a:t>Types - centralized (client-server) or distributed (DVCS)</a:t>
            </a:r>
          </a:p>
        </p:txBody>
      </p:sp>
    </p:spTree>
    <p:extLst>
      <p:ext uri="{BB962C8B-B14F-4D97-AF65-F5344CB8AC3E}">
        <p14:creationId xmlns:p14="http://schemas.microsoft.com/office/powerpoint/2010/main" val="39104410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82D0-2FCD-E943-BD87-F48FDFFD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basics</a:t>
            </a:r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2498F-36DA-A346-A67A-6C8E0F507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641600"/>
            <a:ext cx="21844000" cy="10053674"/>
          </a:xfrm>
        </p:spPr>
        <p:txBody>
          <a:bodyPr/>
          <a:lstStyle/>
          <a:p>
            <a:r>
              <a:rPr lang="en-GB" dirty="0"/>
              <a:t>Created by Linus Torvalds in 2005 for the purposes of version control of the Linux kernel development</a:t>
            </a:r>
            <a:endParaRPr lang="en-US" dirty="0"/>
          </a:p>
          <a:p>
            <a:r>
              <a:rPr lang="en-US" dirty="0"/>
              <a:t>Stores data about files as series of snapshots</a:t>
            </a:r>
          </a:p>
          <a:p>
            <a:pPr lvl="1"/>
            <a:r>
              <a:rPr lang="en-US" dirty="0"/>
              <a:t>If a file is modified in a given commit – stores new snapshot of the file</a:t>
            </a:r>
          </a:p>
          <a:p>
            <a:pPr lvl="1"/>
            <a:r>
              <a:rPr lang="en-US" dirty="0"/>
              <a:t>If a file is not modified in a commit – stores pointer to previous snapshot</a:t>
            </a:r>
          </a:p>
          <a:p>
            <a:r>
              <a:rPr lang="en-US" dirty="0"/>
              <a:t>Distributed VCS</a:t>
            </a:r>
          </a:p>
          <a:p>
            <a:pPr lvl="1"/>
            <a:r>
              <a:rPr lang="en-US" dirty="0"/>
              <a:t>Every user has a full backup of the repository</a:t>
            </a:r>
          </a:p>
          <a:p>
            <a:pPr lvl="1"/>
            <a:r>
              <a:rPr lang="en-US" dirty="0"/>
              <a:t>Most operations are local and fast</a:t>
            </a:r>
          </a:p>
          <a:p>
            <a:r>
              <a:rPr lang="en-US" dirty="0"/>
              <a:t>Every change is hashed before its stored – impossible to modify file, without git knowing it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5251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FB3868-74FD-7B43-A9DD-F34438E7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Git basics contd.</a:t>
            </a:r>
          </a:p>
        </p:txBody>
      </p:sp>
      <p:pic>
        <p:nvPicPr>
          <p:cNvPr id="1030" name="Picture 6" descr="Working tree, staging area, and Git directory.">
            <a:extLst>
              <a:ext uri="{FF2B5EF4-FFF2-40B4-BE49-F238E27FC236}">
                <a16:creationId xmlns:a16="http://schemas.microsoft.com/office/drawing/2014/main" id="{84963DB5-89DA-F145-95DC-33D5B12C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955851"/>
            <a:ext cx="101600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8560577-56AD-D44D-9261-1ECB5BDF0729}"/>
              </a:ext>
            </a:extLst>
          </p:cNvPr>
          <p:cNvSpPr txBox="1">
            <a:spLocks/>
          </p:cNvSpPr>
          <p:nvPr/>
        </p:nvSpPr>
        <p:spPr>
          <a:xfrm>
            <a:off x="1270000" y="2955851"/>
            <a:ext cx="10468344" cy="8995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62500" lnSpcReduction="20000"/>
          </a:bodyPr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9pPr>
          </a:lstStyle>
          <a:p>
            <a:pPr hangingPunct="1"/>
            <a:r>
              <a:rPr lang="en-US" dirty="0"/>
              <a:t>State of files in Git</a:t>
            </a:r>
          </a:p>
          <a:p>
            <a:pPr lvl="1" hangingPunct="1"/>
            <a:r>
              <a:rPr lang="en-US" dirty="0"/>
              <a:t>Untracked – Git does not know about it</a:t>
            </a:r>
          </a:p>
          <a:p>
            <a:pPr lvl="1" hangingPunct="1"/>
            <a:r>
              <a:rPr lang="en-US" dirty="0"/>
              <a:t>Modified – changes were made to the file, but the changes have not been committed in the DB yet</a:t>
            </a:r>
          </a:p>
          <a:p>
            <a:pPr lvl="1" hangingPunct="1"/>
            <a:r>
              <a:rPr lang="en-US" dirty="0"/>
              <a:t>Staged – files, which will go in the database with next commit</a:t>
            </a:r>
          </a:p>
          <a:p>
            <a:pPr lvl="1" hangingPunct="1"/>
            <a:r>
              <a:rPr lang="en-US" dirty="0"/>
              <a:t>Committed – Safely stored in the database</a:t>
            </a:r>
          </a:p>
          <a:p>
            <a:pPr hangingPunct="1"/>
            <a:r>
              <a:rPr lang="en-US" dirty="0"/>
              <a:t>Additional terms</a:t>
            </a:r>
          </a:p>
          <a:p>
            <a:pPr lvl="1" hangingPunct="1"/>
            <a:r>
              <a:rPr lang="en-US" dirty="0"/>
              <a:t>Working directory (tree) – checkout of single version from the local DB onto the disk. You make changes to files in the working tree</a:t>
            </a:r>
          </a:p>
          <a:p>
            <a:pPr lvl="1" hangingPunct="1"/>
            <a:r>
              <a:rPr lang="en-US" dirty="0"/>
              <a:t>Staging area – index, which stores what will go with the next commit</a:t>
            </a:r>
          </a:p>
          <a:p>
            <a:pPr lvl="1" hangingPunct="1"/>
            <a:r>
              <a:rPr lang="en-US" dirty="0"/>
              <a:t>.git directory – this is where Git stores local metadata (DB). </a:t>
            </a:r>
          </a:p>
          <a:p>
            <a:pPr marL="0" indent="0" hangingPunct="1">
              <a:buFontTx/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40270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Repository handling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/>
          <a:lstStyle/>
          <a:p>
            <a:r>
              <a:rPr lang="en-US" dirty="0"/>
              <a:t>Repository – virtual storage of your project. Contains versions of your files</a:t>
            </a:r>
          </a:p>
          <a:p>
            <a:r>
              <a:rPr lang="en-US" dirty="0"/>
              <a:t>Every repository has hidden .git directory containing local DB, config, etc.</a:t>
            </a:r>
          </a:p>
          <a:p>
            <a:r>
              <a:rPr lang="en-US" dirty="0"/>
              <a:t>Creating new repository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git </a:t>
            </a:r>
            <a:r>
              <a:rPr lang="en-US" dirty="0" err="1">
                <a:latin typeface="Andale Mono" panose="020B0509000000000004" pitchFamily="49" charset="0"/>
              </a:rPr>
              <a:t>init</a:t>
            </a:r>
            <a:r>
              <a:rPr lang="en-US" dirty="0">
                <a:latin typeface="Andale Mono" panose="020B0509000000000004" pitchFamily="49" charset="0"/>
              </a:rPr>
              <a:t> – transform current directory in a git repository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git </a:t>
            </a:r>
            <a:r>
              <a:rPr lang="en-US" dirty="0" err="1">
                <a:latin typeface="Andale Mono" panose="020B0509000000000004" pitchFamily="49" charset="0"/>
              </a:rPr>
              <a:t>init</a:t>
            </a:r>
            <a:r>
              <a:rPr lang="en-US" dirty="0">
                <a:latin typeface="Andale Mono" panose="020B0509000000000004" pitchFamily="49" charset="0"/>
              </a:rPr>
              <a:t> &lt;directory&gt; - create new, empty git repository in &lt;directory&gt;</a:t>
            </a:r>
          </a:p>
          <a:p>
            <a:r>
              <a:rPr lang="en-US" dirty="0">
                <a:latin typeface="Graphik" panose="020B0503030202060203" pitchFamily="34" charset="77"/>
              </a:rPr>
              <a:t>Cloning repository from somewhere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git clone &lt;</a:t>
            </a:r>
            <a:r>
              <a:rPr lang="en-US" dirty="0" err="1">
                <a:latin typeface="Andale Mono" panose="020B0509000000000004" pitchFamily="49" charset="0"/>
              </a:rPr>
              <a:t>url</a:t>
            </a:r>
            <a:r>
              <a:rPr lang="en-US" dirty="0">
                <a:latin typeface="Andale Mono" panose="020B0509000000000004" pitchFamily="49" charset="0"/>
              </a:rPr>
              <a:t>&gt; - creates full local copy of the repository, pointed by &lt;</a:t>
            </a:r>
            <a:r>
              <a:rPr lang="en-US" dirty="0" err="1">
                <a:latin typeface="Andale Mono" panose="020B0509000000000004" pitchFamily="49" charset="0"/>
              </a:rPr>
              <a:t>url</a:t>
            </a:r>
            <a:r>
              <a:rPr lang="en-US" dirty="0">
                <a:latin typeface="Andale Mono" panose="020B0509000000000004" pitchFamily="49" charset="0"/>
              </a:rPr>
              <a:t>&gt; in the current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848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43E6-FB57-914B-8845-C834D77276E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02083" y="2594344"/>
            <a:ext cx="9652000" cy="96982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Branch is pointer to commit</a:t>
            </a:r>
          </a:p>
          <a:p>
            <a:r>
              <a:rPr lang="en-BG" dirty="0"/>
              <a:t>Branch is a line of development in the repository</a:t>
            </a:r>
          </a:p>
          <a:p>
            <a:r>
              <a:rPr lang="en-GB" dirty="0">
                <a:latin typeface="Andale Mono" panose="020B0509000000000004" pitchFamily="49" charset="0"/>
              </a:rPr>
              <a:t>HEAD</a:t>
            </a:r>
            <a:r>
              <a:rPr lang="en-GB" dirty="0"/>
              <a:t> – special pointer to the local branch you are currently on</a:t>
            </a:r>
            <a:endParaRPr lang="en-BG" dirty="0"/>
          </a:p>
          <a:p>
            <a:r>
              <a:rPr lang="en-BG" dirty="0">
                <a:latin typeface="Andale Mono" panose="020B0509000000000004" pitchFamily="49" charset="0"/>
              </a:rPr>
              <a:t>git branch &lt;name&gt; - </a:t>
            </a:r>
            <a:r>
              <a:rPr lang="en-BG" dirty="0"/>
              <a:t>creates a new branch</a:t>
            </a:r>
          </a:p>
          <a:p>
            <a:r>
              <a:rPr lang="en-BG" dirty="0">
                <a:latin typeface="Andale Mono" panose="020B0509000000000004" pitchFamily="49" charset="0"/>
              </a:rPr>
              <a:t>git checkout &lt;branch_name&gt; - </a:t>
            </a:r>
            <a:r>
              <a:rPr lang="en-BG" dirty="0"/>
              <a:t>switches to</a:t>
            </a:r>
            <a:r>
              <a:rPr lang="en-BG" dirty="0">
                <a:latin typeface="Andale Mono" panose="020B0509000000000004" pitchFamily="49" charset="0"/>
              </a:rPr>
              <a:t> branch_name </a:t>
            </a:r>
            <a:r>
              <a:rPr lang="en-BG" dirty="0"/>
              <a:t>(moves </a:t>
            </a:r>
            <a:r>
              <a:rPr lang="en-BG" dirty="0">
                <a:latin typeface="Andale Mono" panose="020B0509000000000004" pitchFamily="49" charset="0"/>
              </a:rPr>
              <a:t>HEAD </a:t>
            </a:r>
            <a:r>
              <a:rPr lang="en-BG" dirty="0"/>
              <a:t>to</a:t>
            </a:r>
            <a:r>
              <a:rPr lang="en-BG" dirty="0">
                <a:latin typeface="Andale Mono" panose="020B0509000000000004" pitchFamily="49" charset="0"/>
              </a:rPr>
              <a:t> branch_name)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35EDF-194E-9442-9B26-3FC7512924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02083" y="1016000"/>
            <a:ext cx="20430865" cy="1016000"/>
          </a:xfrm>
        </p:spPr>
        <p:txBody>
          <a:bodyPr>
            <a:noAutofit/>
          </a:bodyPr>
          <a:lstStyle/>
          <a:p>
            <a:r>
              <a:rPr lang="en-GB" sz="8000" b="1" dirty="0">
                <a:latin typeface="Graphik" panose="020B0503030202060203" pitchFamily="34" charset="77"/>
              </a:rPr>
              <a:t>Branches</a:t>
            </a:r>
            <a:endParaRPr lang="en-BG" sz="8000" b="1" dirty="0">
              <a:latin typeface="Graphik" panose="020B0503030202060203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0A29-3DC1-0A47-AFCD-F5DC6923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828" y="2594344"/>
            <a:ext cx="9314121" cy="5251985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E12AB2D-FE63-6D47-BA13-278A509B2357}"/>
              </a:ext>
            </a:extLst>
          </p:cNvPr>
          <p:cNvSpPr txBox="1">
            <a:spLocks/>
          </p:cNvSpPr>
          <p:nvPr/>
        </p:nvSpPr>
        <p:spPr>
          <a:xfrm>
            <a:off x="12418828" y="7980325"/>
            <a:ext cx="9314121" cy="43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9pPr>
          </a:lstStyle>
          <a:p>
            <a:pPr hangingPunct="1"/>
            <a:r>
              <a:rPr lang="en-BG" dirty="0">
                <a:latin typeface="Andale Mono" panose="020B0509000000000004" pitchFamily="49" charset="0"/>
              </a:rPr>
              <a:t>master / branch – </a:t>
            </a:r>
            <a:r>
              <a:rPr lang="en-BG" dirty="0">
                <a:latin typeface="Graphik" panose="020B0503030202060203" pitchFamily="34" charset="77"/>
              </a:rPr>
              <a:t>Github flow</a:t>
            </a:r>
          </a:p>
          <a:p>
            <a:pPr hangingPunct="1"/>
            <a:r>
              <a:rPr lang="en-BG" dirty="0">
                <a:latin typeface="Andale Mono" panose="020B0509000000000004" pitchFamily="49" charset="0"/>
              </a:rPr>
              <a:t>master/develop/ [feature/release/hotfix]- </a:t>
            </a:r>
            <a:r>
              <a:rPr lang="en-GB" dirty="0">
                <a:latin typeface="Graphik" panose="020B0503030202060203" pitchFamily="34" charset="77"/>
                <a:hlinkClick r:id="rId3"/>
              </a:rPr>
              <a:t>Git Flow / Bitbucket flow</a:t>
            </a:r>
            <a:r>
              <a:rPr lang="en-GB" dirty="0">
                <a:latin typeface="Andale Mono" panose="020B0509000000000004" pitchFamily="49" charset="0"/>
              </a:rPr>
              <a:t>.</a:t>
            </a:r>
          </a:p>
          <a:p>
            <a:pPr hangingPunct="1"/>
            <a:endParaRPr lang="en-BG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143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Merge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7359650" cy="10329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Merge allows you to take independent lines of development and integrate them</a:t>
            </a:r>
          </a:p>
          <a:p>
            <a:pPr marL="1473200" lvl="1" indent="-914400">
              <a:buFont typeface="+mj-lt"/>
              <a:buAutoNum type="arabicPeriod"/>
            </a:pPr>
            <a:r>
              <a:rPr lang="en-US" dirty="0">
                <a:latin typeface="Andale Mono" panose="020B0509000000000004" pitchFamily="49" charset="0"/>
              </a:rPr>
              <a:t>git checkout &lt;receiving branch&gt;</a:t>
            </a:r>
          </a:p>
          <a:p>
            <a:pPr marL="1473200" lvl="1" indent="-914400">
              <a:buFont typeface="+mj-lt"/>
              <a:buAutoNum type="arabicPeriod"/>
            </a:pPr>
            <a:r>
              <a:rPr lang="en-US" dirty="0">
                <a:latin typeface="Andale Mono" panose="020B0509000000000004" pitchFamily="49" charset="0"/>
              </a:rPr>
              <a:t>git merge &lt;branch-to-integrate&gt;</a:t>
            </a:r>
          </a:p>
          <a:p>
            <a:r>
              <a:rPr lang="en-US" dirty="0"/>
              <a:t>3-Way merge</a:t>
            </a:r>
          </a:p>
          <a:p>
            <a:r>
              <a:rPr lang="en-US" dirty="0"/>
              <a:t>Fast Forward Merge</a:t>
            </a:r>
          </a:p>
          <a:p>
            <a:r>
              <a:rPr lang="en-US" dirty="0"/>
              <a:t>Resolving conflicts:</a:t>
            </a:r>
          </a:p>
          <a:p>
            <a:pPr lvl="1"/>
            <a:r>
              <a:rPr lang="en-US" dirty="0"/>
              <a:t>Find the conflicting lines</a:t>
            </a:r>
          </a:p>
          <a:p>
            <a:pPr lvl="1"/>
            <a:r>
              <a:rPr lang="en-US" dirty="0"/>
              <a:t>Choose which version to keep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git add</a:t>
            </a:r>
            <a:r>
              <a:rPr lang="en-US" dirty="0">
                <a:latin typeface="Graphik" panose="020B0503030202060203" pitchFamily="34" charset="77"/>
              </a:rPr>
              <a:t> – tell Git that the conflict is resolved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git commit</a:t>
            </a:r>
            <a:r>
              <a:rPr lang="en-US" dirty="0">
                <a:latin typeface="Graphik" panose="020B0503030202060203" pitchFamily="34" charset="77"/>
              </a:rPr>
              <a:t> – do the merge commit</a:t>
            </a:r>
            <a:endParaRPr lang="en-US" dirty="0">
              <a:latin typeface="Andale Mono" panose="020B050900000000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0F55D-3E1B-BB49-A4F8-5E902CF9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00" y="2730500"/>
            <a:ext cx="5511800" cy="372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C121D-31BF-F04F-944F-666ED2B58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786" y="2730500"/>
            <a:ext cx="6308428" cy="372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4DAF3-9203-A94C-896C-C893E0B28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100" y="7264400"/>
            <a:ext cx="7048500" cy="372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E6288E-F4D3-3640-B49C-5FA24A40C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8786" y="7264400"/>
            <a:ext cx="70485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55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95B-295B-724D-A7C5-9098959C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Rebase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6A69-CB6A-4849-A6D2-676FC2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/>
          <a:lstStyle/>
          <a:p>
            <a:r>
              <a:rPr lang="en-US" dirty="0"/>
              <a:t>Rebase is similar to merge as it integrates changes from two branches.</a:t>
            </a:r>
          </a:p>
          <a:p>
            <a:r>
              <a:rPr lang="en-US" dirty="0">
                <a:solidFill>
                  <a:schemeClr val="tx1"/>
                </a:solidFill>
              </a:rPr>
              <a:t>HOWEVER, REBASE REWRITES THE COMMIT HISTORY</a:t>
            </a:r>
          </a:p>
          <a:p>
            <a:r>
              <a:rPr lang="en-US" dirty="0">
                <a:solidFill>
                  <a:srgbClr val="FF0000"/>
                </a:solidFill>
              </a:rPr>
              <a:t>!!! SO NEVER USE REBASE ON COLLABORATIVE (PUBLIC) BRANCHES 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8284F-2D94-0B43-9AD5-C3E5B822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7535118"/>
            <a:ext cx="496570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E44147-E748-EB40-A1D8-4600FAEF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50" y="5137150"/>
            <a:ext cx="6407150" cy="344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A62B3-A4A8-E147-BAD6-64D19B4B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00" y="9142313"/>
            <a:ext cx="6426200" cy="4406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06EB6E-1A48-8F4E-9A86-E7EF209D9293}"/>
              </a:ext>
            </a:extLst>
          </p:cNvPr>
          <p:cNvCxnSpPr/>
          <p:nvPr/>
        </p:nvCxnSpPr>
        <p:spPr>
          <a:xfrm flipV="1">
            <a:off x="7067550" y="6858000"/>
            <a:ext cx="3695700" cy="131445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7D8D9B-CAD7-3B43-A7E7-551DA6898BE0}"/>
              </a:ext>
            </a:extLst>
          </p:cNvPr>
          <p:cNvSpPr txBox="1"/>
          <p:nvPr/>
        </p:nvSpPr>
        <p:spPr>
          <a:xfrm>
            <a:off x="7875051" y="6827232"/>
            <a:ext cx="10403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G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merge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0F983-5287-094B-8A49-50C3FAEDDE38}"/>
              </a:ext>
            </a:extLst>
          </p:cNvPr>
          <p:cNvCxnSpPr/>
          <p:nvPr/>
        </p:nvCxnSpPr>
        <p:spPr>
          <a:xfrm>
            <a:off x="7067550" y="9800492"/>
            <a:ext cx="3695700" cy="1545271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9399C6-D9A2-1043-B574-A3E319120EF7}"/>
              </a:ext>
            </a:extLst>
          </p:cNvPr>
          <p:cNvSpPr txBox="1"/>
          <p:nvPr/>
        </p:nvSpPr>
        <p:spPr>
          <a:xfrm>
            <a:off x="8315420" y="9951125"/>
            <a:ext cx="1074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G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3880530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853</Words>
  <Application>Microsoft Macintosh PowerPoint</Application>
  <PresentationFormat>Custom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Andale Mono</vt:lpstr>
      <vt:lpstr>Arial</vt:lpstr>
      <vt:lpstr>Graphik</vt:lpstr>
      <vt:lpstr>Graphik Semibold</vt:lpstr>
      <vt:lpstr>Graphik-Medium</vt:lpstr>
      <vt:lpstr>Helvetica Neue</vt:lpstr>
      <vt:lpstr>31_ColorGradientLight</vt:lpstr>
      <vt:lpstr>DevOps</vt:lpstr>
      <vt:lpstr>Agenda</vt:lpstr>
      <vt:lpstr>Version Control Systems</vt:lpstr>
      <vt:lpstr>Git basics</vt:lpstr>
      <vt:lpstr>Git basics contd.</vt:lpstr>
      <vt:lpstr>Repository handling</vt:lpstr>
      <vt:lpstr>PowerPoint Presentation</vt:lpstr>
      <vt:lpstr>Merge</vt:lpstr>
      <vt:lpstr>Rebase</vt:lpstr>
      <vt:lpstr>Benefits of rebase</vt:lpstr>
      <vt:lpstr>Fetch / Pull / Push</vt:lpstr>
      <vt:lpstr>Github / Gitlab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cp:lastModifiedBy>Pavel Boev</cp:lastModifiedBy>
  <cp:revision>33</cp:revision>
  <dcterms:modified xsi:type="dcterms:W3CDTF">2021-02-03T20:59:32Z</dcterms:modified>
</cp:coreProperties>
</file>