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65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4" r:id="rId10"/>
  </p:sldIdLst>
  <p:sldSz cx="12192000" cy="6858000"/>
  <p:notesSz cx="6858000" cy="9144000"/>
  <p:defaultTextStyle>
    <a:defPPr>
      <a:defRPr lang="en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65578"/>
  </p:normalViewPr>
  <p:slideViewPr>
    <p:cSldViewPr snapToGrid="0" snapToObjects="1">
      <p:cViewPr varScale="1">
        <p:scale>
          <a:sx n="81" d="100"/>
          <a:sy n="81" d="100"/>
        </p:scale>
        <p:origin x="22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0B5BE-7DFE-2E4C-82C8-161305662CD6}" type="datetimeFigureOut">
              <a:rPr lang="en-BG" smtClean="0"/>
              <a:t>11.04.21</a:t>
            </a:fld>
            <a:endParaRPr lang="en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7003F7-A680-354D-85CB-93EFB505B8DE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3123921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BG" dirty="0"/>
              <a:t>Boot loader - </a:t>
            </a:r>
            <a:r>
              <a:rPr lang="en-GB" dirty="0"/>
              <a:t>For most users, this will simply be a splash screen that pops up and eventually goes away to boot into the operating system.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Init system - </a:t>
            </a:r>
            <a:r>
              <a:rPr lang="en-GB" sz="1200" dirty="0"/>
              <a:t>One of the most widely used </a:t>
            </a:r>
            <a:r>
              <a:rPr lang="en-GB" sz="1200" dirty="0" err="1"/>
              <a:t>init</a:t>
            </a:r>
            <a:r>
              <a:rPr lang="en-GB" sz="1200" dirty="0"/>
              <a:t> systems is </a:t>
            </a:r>
            <a:r>
              <a:rPr lang="en-GB" sz="1200" dirty="0" err="1"/>
              <a:t>systemd</a:t>
            </a:r>
            <a:r>
              <a:rPr lang="en-GB" sz="1200" dirty="0"/>
              <a:t>? which also happens to be one of the most controversial. It is the </a:t>
            </a:r>
            <a:r>
              <a:rPr lang="en-GB" sz="1200" dirty="0" err="1"/>
              <a:t>init</a:t>
            </a:r>
            <a:r>
              <a:rPr lang="en-GB" sz="1200" dirty="0"/>
              <a:t> system that manages the boot process, once the initial booting is handed over from the bootloader (i.e., GRUB or </a:t>
            </a:r>
            <a:r>
              <a:rPr lang="en-GB" sz="1200" dirty="0" err="1"/>
              <a:t>GRand</a:t>
            </a:r>
            <a:r>
              <a:rPr lang="en-GB" sz="1200" dirty="0"/>
              <a:t> Unified Bootloader).</a:t>
            </a:r>
            <a:endParaRPr lang="en-GB" dirty="0"/>
          </a:p>
          <a:p>
            <a:r>
              <a:rPr lang="en-GB" dirty="0"/>
              <a:t>Graphical server - Each desktop environment includes built-in applications (such as file managers, configuration tools, web browsers, and games). We won’t use graphical server a lot in the DevOps world</a:t>
            </a:r>
          </a:p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7003F7-A680-354D-85CB-93EFB505B8DE}" type="slidenum">
              <a:rPr lang="en-BG" smtClean="0"/>
              <a:t>3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42763908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BG" dirty="0"/>
              <a:t>Array</a:t>
            </a:r>
          </a:p>
          <a:p>
            <a:r>
              <a:rPr lang="en-BG" dirty="0"/>
              <a:t>arr=(1 2 3 4 5 6)</a:t>
            </a:r>
          </a:p>
          <a:p>
            <a:r>
              <a:rPr lang="en-BG" dirty="0"/>
              <a:t>Be careful with space</a:t>
            </a:r>
          </a:p>
          <a:p>
            <a:r>
              <a:rPr lang="en-BG" dirty="0"/>
              <a:t>var1=3 - OK</a:t>
            </a:r>
          </a:p>
          <a:p>
            <a:r>
              <a:rPr lang="en-BG" dirty="0"/>
              <a:t>var2 = 3 – not OK</a:t>
            </a:r>
          </a:p>
          <a:p>
            <a:r>
              <a:rPr lang="en-BG" dirty="0"/>
              <a:t>declare –r – read-only</a:t>
            </a:r>
          </a:p>
          <a:p>
            <a:endParaRPr lang="en-BG" dirty="0"/>
          </a:p>
          <a:p>
            <a:r>
              <a:rPr lang="en-BG" dirty="0"/>
              <a:t>$0 – the script itself</a:t>
            </a:r>
          </a:p>
          <a:p>
            <a:r>
              <a:rPr lang="en-BG" dirty="0"/>
              <a:t>$1, $2, … arguments</a:t>
            </a:r>
          </a:p>
          <a:p>
            <a:r>
              <a:rPr lang="en-BG" dirty="0"/>
              <a:t>$@ - all arguments</a:t>
            </a:r>
          </a:p>
          <a:p>
            <a:r>
              <a:rPr lang="en-BG" dirty="0"/>
              <a:t>$# - number of arguments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7003F7-A680-354D-85CB-93EFB505B8DE}" type="slidenum">
              <a:rPr lang="en-BG" smtClean="0"/>
              <a:t>8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1910587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A457A-E92D-004F-9EFD-B0245608E1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A1BD7B-E861-1C41-9FE1-77AC4D9BD0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F1CB2-62D4-7045-8ABF-9F0AF61F7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DA5AA-18EA-0544-B1FA-8E37AC84665B}" type="datetimeFigureOut">
              <a:rPr lang="en-BG" smtClean="0"/>
              <a:t>11.04.21</a:t>
            </a:fld>
            <a:endParaRPr lang="en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B65C51-F343-904E-B78D-CBB5452F2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398FE-FD3A-524F-BABA-6E79BEF1B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F949-0E4C-5A49-8E60-232DF1F7FA64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459626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08DA7-EDD6-D649-85D7-C41B669DF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2047E2-5472-6040-86EC-7227CE4A35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1BBE0-DCF0-3444-8CDF-A2896D39F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DA5AA-18EA-0544-B1FA-8E37AC84665B}" type="datetimeFigureOut">
              <a:rPr lang="en-BG" smtClean="0"/>
              <a:t>11.04.21</a:t>
            </a:fld>
            <a:endParaRPr lang="en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2F4EB-D4CA-6148-B93C-4714F119F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58E7D2-F770-0748-A534-4AAF7E0A3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F949-0E4C-5A49-8E60-232DF1F7FA64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2648456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9B29DB-9F7D-9B41-B0C6-FCD85C9446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3BF21D-3F2F-3648-A658-922CA6D503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3E9858-F245-B04C-806F-63B68F0A4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DA5AA-18EA-0544-B1FA-8E37AC84665B}" type="datetimeFigureOut">
              <a:rPr lang="en-BG" smtClean="0"/>
              <a:t>11.04.21</a:t>
            </a:fld>
            <a:endParaRPr lang="en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4BE3A-302D-8747-90CC-EE514DCEB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A71FB-7AEC-6A48-9F28-EDB844AA3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F949-0E4C-5A49-8E60-232DF1F7FA64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15060569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635000" y="1644650"/>
            <a:ext cx="10922000" cy="1939727"/>
          </a:xfrm>
          <a:prstGeom prst="rect">
            <a:avLst/>
          </a:prstGeom>
        </p:spPr>
        <p:txBody>
          <a:bodyPr/>
          <a:lstStyle>
            <a:lvl1pPr defTabSz="1219169">
              <a:lnSpc>
                <a:spcPct val="90000"/>
              </a:lnSpc>
              <a:defRPr sz="5800" spc="-174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12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35000" y="6080215"/>
            <a:ext cx="10922000" cy="347028"/>
          </a:xfrm>
          <a:prstGeom prst="rect">
            <a:avLst/>
          </a:prstGeom>
        </p:spPr>
        <p:txBody>
          <a:bodyPr/>
          <a:lstStyle>
            <a:lvl1pPr marL="0" indent="0" algn="ctr" defTabSz="412750">
              <a:spcBef>
                <a:spcPts val="0"/>
              </a:spcBef>
              <a:buClrTx/>
              <a:buSzTx/>
              <a:buNone/>
              <a:defRPr sz="1750">
                <a:latin typeface="Graphik-Medium"/>
                <a:ea typeface="Graphik-Medium"/>
                <a:cs typeface="Graphik-Medium"/>
                <a:sym typeface="Graphik Medium"/>
              </a:defRPr>
            </a:lvl1pPr>
          </a:lstStyle>
          <a:p>
            <a:r>
              <a:t>Author and Date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35000" y="3492500"/>
            <a:ext cx="10922000" cy="1256176"/>
          </a:xfrm>
          <a:prstGeom prst="rect">
            <a:avLst/>
          </a:prstGeom>
        </p:spPr>
        <p:txBody>
          <a:bodyPr/>
          <a:lstStyle>
            <a:lvl1pPr marL="0" indent="0" algn="ctr" defTabSz="412750">
              <a:spcBef>
                <a:spcPts val="0"/>
              </a:spcBef>
              <a:buClrTx/>
              <a:buSzTx/>
              <a:buNone/>
              <a:defRPr sz="3200">
                <a:latin typeface="Graphik-Medium"/>
                <a:ea typeface="Graphik-Medium"/>
                <a:cs typeface="Graphik-Medium"/>
                <a:sym typeface="Graphik Medium"/>
              </a:defRPr>
            </a:lvl1pPr>
            <a:lvl2pPr marL="0" indent="0" algn="ctr" defTabSz="412750">
              <a:spcBef>
                <a:spcPts val="0"/>
              </a:spcBef>
              <a:buClrTx/>
              <a:buSzTx/>
              <a:buNone/>
              <a:defRPr sz="3200">
                <a:latin typeface="Graphik-Medium"/>
                <a:ea typeface="Graphik-Medium"/>
                <a:cs typeface="Graphik-Medium"/>
                <a:sym typeface="Graphik Medium"/>
              </a:defRPr>
            </a:lvl2pPr>
            <a:lvl3pPr marL="0" indent="0" algn="ctr" defTabSz="412750">
              <a:spcBef>
                <a:spcPts val="0"/>
              </a:spcBef>
              <a:buClrTx/>
              <a:buSzTx/>
              <a:buNone/>
              <a:defRPr sz="3200">
                <a:latin typeface="Graphik-Medium"/>
                <a:ea typeface="Graphik-Medium"/>
                <a:cs typeface="Graphik-Medium"/>
                <a:sym typeface="Graphik Medium"/>
              </a:defRPr>
            </a:lvl3pPr>
            <a:lvl4pPr marL="0" indent="0" algn="ctr" defTabSz="412750">
              <a:spcBef>
                <a:spcPts val="0"/>
              </a:spcBef>
              <a:buClrTx/>
              <a:buSzTx/>
              <a:buNone/>
              <a:defRPr sz="3200">
                <a:latin typeface="Graphik-Medium"/>
                <a:ea typeface="Graphik-Medium"/>
                <a:cs typeface="Graphik-Medium"/>
                <a:sym typeface="Graphik Medium"/>
              </a:defRPr>
            </a:lvl4pPr>
            <a:lvl5pPr marL="0" indent="0" algn="ctr" defTabSz="412750">
              <a:spcBef>
                <a:spcPts val="0"/>
              </a:spcBef>
              <a:buClrTx/>
              <a:buSzTx/>
              <a:buNone/>
              <a:defRPr sz="3200">
                <a:latin typeface="Graphik-Medium"/>
                <a:ea typeface="Graphik-Medium"/>
                <a:cs typeface="Graphik-Medium"/>
                <a:sym typeface="Graphik Medium"/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0622013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A3471-E814-4F45-BA0A-9701801F8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0971E-9C90-BC40-AA0B-3C9409411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8C7EE9-24C3-9A49-871F-BC94D240C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DA5AA-18EA-0544-B1FA-8E37AC84665B}" type="datetimeFigureOut">
              <a:rPr lang="en-BG" smtClean="0"/>
              <a:t>11.04.21</a:t>
            </a:fld>
            <a:endParaRPr lang="en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97343-0BF2-754D-A6D0-FD0A81694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4FBA2-25C6-EC42-A601-962D0C888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F949-0E4C-5A49-8E60-232DF1F7FA64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138584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AB81C-8E12-884E-B99E-1734A487A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BDF779-0EE5-8B45-BC83-01FCB2E272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76182-0C35-F14E-9961-49EFFB7CC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DA5AA-18EA-0544-B1FA-8E37AC84665B}" type="datetimeFigureOut">
              <a:rPr lang="en-BG" smtClean="0"/>
              <a:t>11.04.21</a:t>
            </a:fld>
            <a:endParaRPr lang="en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0AF16-32D4-6F42-9FBE-040FE9F14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27842-14A5-8848-8462-B7106C683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F949-0E4C-5A49-8E60-232DF1F7FA64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822980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0495D-6AF6-FA4B-AE3D-4576D38B2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21814-E7F2-3443-8F8A-34E5C34518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38F707-4502-6848-BB8F-51406C1DA3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CCD7A2-8BE6-4E4D-ADA5-0F2067891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DA5AA-18EA-0544-B1FA-8E37AC84665B}" type="datetimeFigureOut">
              <a:rPr lang="en-BG" smtClean="0"/>
              <a:t>11.04.21</a:t>
            </a:fld>
            <a:endParaRPr lang="en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4B4FF2-C515-C64E-B471-477492B1B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1EFCE3-89A7-F147-9126-F6D33D591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F949-0E4C-5A49-8E60-232DF1F7FA64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3141712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24ABE-61DA-8040-9FD8-B4E60C990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2672BD-78A7-214E-B704-7873623D2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052BE1-F2E1-6447-90FD-F4E5A3B9E5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0021F1-6694-5541-87C4-6FF0B9B20C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6792F9-CFB0-E24D-AD9B-B64A894A6E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F502F4-048F-6549-8AD2-06C1EA25B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DA5AA-18EA-0544-B1FA-8E37AC84665B}" type="datetimeFigureOut">
              <a:rPr lang="en-BG" smtClean="0"/>
              <a:t>11.04.21</a:t>
            </a:fld>
            <a:endParaRPr lang="en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31BD61-3F04-564B-BFA2-1973335B0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B52A41-09D9-9846-8D1C-760A3FA8F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F949-0E4C-5A49-8E60-232DF1F7FA64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2070682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4DB30-D107-4E46-9A3A-9C53DC512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299C65-0FA0-444E-8BAC-3541719CF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DA5AA-18EA-0544-B1FA-8E37AC84665B}" type="datetimeFigureOut">
              <a:rPr lang="en-BG" smtClean="0"/>
              <a:t>11.04.21</a:t>
            </a:fld>
            <a:endParaRPr lang="en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82FCE8-AA02-EA46-8050-06FC2E4D9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36BAEC-69EC-5649-BDD2-DCE4C0961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F949-0E4C-5A49-8E60-232DF1F7FA64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3993266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7D5719-9D6A-1242-8A8F-CFF73F4E8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DA5AA-18EA-0544-B1FA-8E37AC84665B}" type="datetimeFigureOut">
              <a:rPr lang="en-BG" smtClean="0"/>
              <a:t>11.04.21</a:t>
            </a:fld>
            <a:endParaRPr lang="en-B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B05434-EC45-484C-95F7-0A6600858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C6DE8D-AB2A-9942-ADEC-BE1571DD8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F949-0E4C-5A49-8E60-232DF1F7FA64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2557631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50F41-6FA0-2043-AAAB-AF8824380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A9271-780B-F54C-A967-6449B162A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B87CB7-C2A0-EB4B-96F0-7B667EC96F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58496-8C65-6748-9DEB-65BAEAB80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DA5AA-18EA-0544-B1FA-8E37AC84665B}" type="datetimeFigureOut">
              <a:rPr lang="en-BG" smtClean="0"/>
              <a:t>11.04.21</a:t>
            </a:fld>
            <a:endParaRPr lang="en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AA9086-60F8-1449-82B1-60B5ACEBF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7A009B-50EF-2746-B97D-B94418477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F949-0E4C-5A49-8E60-232DF1F7FA64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1770256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8987A-F047-654A-9378-4498BFD84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0EB4A7-4FC6-504B-BE59-CDBB8C1C54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16D61E-A260-9E4B-813E-2A864257F7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D8E40E-5370-234C-9B07-B0772882F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DA5AA-18EA-0544-B1FA-8E37AC84665B}" type="datetimeFigureOut">
              <a:rPr lang="en-BG" smtClean="0"/>
              <a:t>11.04.21</a:t>
            </a:fld>
            <a:endParaRPr lang="en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22C51F-68FB-EE4A-B982-E1475720B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1750FC-6555-7D44-AF97-559770250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F949-0E4C-5A49-8E60-232DF1F7FA64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17586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AA10F4-6D73-D648-8EE7-6F5959E4C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4D8200-FF4A-FB44-AD11-5E9CEDA332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774425-34E6-2648-A601-6930D91DBF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DA5AA-18EA-0544-B1FA-8E37AC84665B}" type="datetimeFigureOut">
              <a:rPr lang="en-BG" smtClean="0"/>
              <a:t>11.04.21</a:t>
            </a:fld>
            <a:endParaRPr lang="en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B60CF9-3BD5-AF40-A797-AFC0E6D8E9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7BA736-C13C-9343-9C8A-1989D9DFE2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E5F949-0E4C-5A49-8E60-232DF1F7FA64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1673504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ux.com/what-is-linux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YMCylaT4iV4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permissions-calculator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xway/ats-agent-docker/blob/master/docker_files/entrypoint.sh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DevOps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algn="ctr"/>
            <a:r>
              <a:rPr spc="0" dirty="0">
                <a:ln w="0"/>
                <a:solidFill>
                  <a:schemeClr val="accent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DevOps</a:t>
            </a:r>
            <a:endParaRPr dirty="0">
              <a:solidFill>
                <a:srgbClr val="1E98FD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52" name="Павел Боев 02.2021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Павел Боев 02.2021</a:t>
            </a:r>
          </a:p>
        </p:txBody>
      </p:sp>
      <p:sp>
        <p:nvSpPr>
          <p:cNvPr id="153" name="01 - Въведение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0</a:t>
            </a:r>
            <a:r>
              <a:rPr lang="en-GB" dirty="0"/>
              <a:t>3</a:t>
            </a:r>
            <a:r>
              <a:rPr dirty="0"/>
              <a:t> - </a:t>
            </a:r>
            <a:r>
              <a:rPr lang="en-GB" dirty="0"/>
              <a:t>Bash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6915188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C5E1D13B-3A3C-462E-A6FF-A3D5A3881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6">
            <a:extLst>
              <a:ext uri="{FF2B5EF4-FFF2-40B4-BE49-F238E27FC236}">
                <a16:creationId xmlns:a16="http://schemas.microsoft.com/office/drawing/2014/main" id="{B82AB0A7-5ADB-43AA-A85D-9EB9D8BC0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79421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7">
            <a:extLst>
              <a:ext uri="{FF2B5EF4-FFF2-40B4-BE49-F238E27FC236}">
                <a16:creationId xmlns:a16="http://schemas.microsoft.com/office/drawing/2014/main" id="{94214E17-97F3-4B04-AAE9-03BA148AE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792875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Rectangle 8">
            <a:extLst>
              <a:ext uri="{FF2B5EF4-FFF2-40B4-BE49-F238E27FC236}">
                <a16:creationId xmlns:a16="http://schemas.microsoft.com/office/drawing/2014/main" id="{EC9D92EA-1FC7-47BC-8749-59CAF27E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" y="634080"/>
            <a:ext cx="7275530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953957-B414-0B44-ACA0-763DF5CB1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201" y="951273"/>
            <a:ext cx="6149595" cy="1190546"/>
          </a:xfrm>
        </p:spPr>
        <p:txBody>
          <a:bodyPr>
            <a:normAutofit/>
          </a:bodyPr>
          <a:lstStyle/>
          <a:p>
            <a:r>
              <a:rPr lang="en-BG" sz="3600">
                <a:solidFill>
                  <a:srgbClr val="FFFFFF"/>
                </a:solidFill>
              </a:rPr>
              <a:t>What is Linux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DD1D89F-8ABD-43A3-9E28-67F30D818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094" y="2232591"/>
            <a:ext cx="6149595" cy="3301517"/>
          </a:xfrm>
        </p:spPr>
        <p:txBody>
          <a:bodyPr anchor="t">
            <a:normAutofit lnSpcReduction="10000"/>
          </a:bodyPr>
          <a:lstStyle/>
          <a:p>
            <a:r>
              <a:rPr lang="en-US" sz="2400">
                <a:solidFill>
                  <a:srgbClr val="FEFFFF"/>
                </a:solidFill>
              </a:rPr>
              <a:t>The most widely used operating system for servers, guaranteed!</a:t>
            </a:r>
          </a:p>
          <a:p>
            <a:r>
              <a:rPr lang="en-US" sz="2400">
                <a:solidFill>
                  <a:srgbClr val="FEFFFF"/>
                </a:solidFill>
              </a:rPr>
              <a:t>Probably the most widely used OS overall, if you count Android phones, smart appliances, all docker containers, etc.</a:t>
            </a:r>
          </a:p>
          <a:p>
            <a:r>
              <a:rPr lang="en-US" sz="2400">
                <a:solidFill>
                  <a:srgbClr val="FEFFFF"/>
                </a:solidFill>
              </a:rPr>
              <a:t>Based on Unix</a:t>
            </a:r>
          </a:p>
          <a:p>
            <a:r>
              <a:rPr lang="en-US" sz="2400">
                <a:solidFill>
                  <a:srgbClr val="FEFFFF"/>
                </a:solidFill>
              </a:rPr>
              <a:t>Open source</a:t>
            </a:r>
          </a:p>
          <a:p>
            <a:r>
              <a:rPr lang="en-US" sz="2400">
                <a:solidFill>
                  <a:srgbClr val="FEFFFF"/>
                </a:solidFill>
              </a:rPr>
              <a:t>Linux kernel was developed by Linus Torvalds (the guy who later developed Git)</a:t>
            </a:r>
          </a:p>
          <a:p>
            <a:endParaRPr lang="en-US" sz="2400" dirty="0">
              <a:solidFill>
                <a:srgbClr val="FEFFFF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5CA64C-1100-B644-83E1-0F86F2EB91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199" r="3" b="3"/>
          <a:stretch/>
        </p:blipFill>
        <p:spPr>
          <a:xfrm>
            <a:off x="7554137" y="1353980"/>
            <a:ext cx="4637558" cy="525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97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A95EFB-C297-2D4D-B812-97A839E12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BG" sz="4000">
                <a:solidFill>
                  <a:srgbClr val="FFFFFF"/>
                </a:solidFill>
              </a:rPr>
              <a:t>Core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601AE-7FED-9E47-855D-B17A21765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790361"/>
          </a:xfrm>
        </p:spPr>
        <p:txBody>
          <a:bodyPr anchor="ctr">
            <a:normAutofit/>
          </a:bodyPr>
          <a:lstStyle/>
          <a:p>
            <a:r>
              <a:rPr lang="en-GB" sz="1600" b="1" dirty="0"/>
              <a:t>Bootloader – </a:t>
            </a:r>
            <a:r>
              <a:rPr lang="en-GB" sz="1600" dirty="0"/>
              <a:t> The software that manages the boot process of your computer. </a:t>
            </a:r>
          </a:p>
          <a:p>
            <a:r>
              <a:rPr lang="en-GB" sz="1600" b="1" dirty="0"/>
              <a:t>Kernel –</a:t>
            </a:r>
            <a:r>
              <a:rPr lang="en-GB" sz="1600" dirty="0"/>
              <a:t> The lowest level of the OS. It is the core of the system and manages the CPU, memory, and peripheral devices.</a:t>
            </a:r>
          </a:p>
          <a:p>
            <a:r>
              <a:rPr lang="en-GB" sz="1600" b="1" dirty="0"/>
              <a:t>Init system –</a:t>
            </a:r>
            <a:r>
              <a:rPr lang="en-GB" sz="1600" dirty="0"/>
              <a:t> This is a sub-system that bootstraps the user space and is charged with controlling daemons.</a:t>
            </a:r>
          </a:p>
          <a:p>
            <a:r>
              <a:rPr lang="en-GB" sz="1600" b="1" dirty="0"/>
              <a:t>Daemons –</a:t>
            </a:r>
            <a:r>
              <a:rPr lang="en-GB" sz="1600" dirty="0"/>
              <a:t> These are background services (printing, sound, scheduling, etc.) that either start up during boot or after you log into the desktop.</a:t>
            </a:r>
          </a:p>
          <a:p>
            <a:r>
              <a:rPr lang="en-GB" sz="1600" b="1" dirty="0"/>
              <a:t>Graphical server –</a:t>
            </a:r>
            <a:r>
              <a:rPr lang="en-GB" sz="1600" dirty="0"/>
              <a:t> This is the sub-system that displays the graphics on your monitor. It is commonly referred to as the X server or just X.</a:t>
            </a:r>
          </a:p>
          <a:p>
            <a:r>
              <a:rPr lang="en-GB" sz="1600" b="1" dirty="0"/>
              <a:t>Desktop environment –</a:t>
            </a:r>
            <a:r>
              <a:rPr lang="en-GB" sz="1600" dirty="0"/>
              <a:t> This is the piece that the users actually interact with. There are many desktop environments to choose from (GNOME, Cinnamon, Mate, Pantheon, Enlightenment, KDE, </a:t>
            </a:r>
            <a:r>
              <a:rPr lang="en-GB" sz="1600" dirty="0" err="1"/>
              <a:t>Xfce</a:t>
            </a:r>
            <a:r>
              <a:rPr lang="en-GB" sz="1600" dirty="0"/>
              <a:t>, etc.). </a:t>
            </a:r>
          </a:p>
          <a:p>
            <a:r>
              <a:rPr lang="en-GB" sz="1600" b="1" dirty="0"/>
              <a:t>Applications –</a:t>
            </a:r>
            <a:r>
              <a:rPr lang="en-GB" sz="1600" dirty="0"/>
              <a:t> Programs that you actually do work with. With package managers, such as apt (on Ubuntu) or yum (on RHEL-like distributions) it is easy to install and find new applications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4B1539-428D-0F40-A0E2-A2F8A678C63C}"/>
              </a:ext>
            </a:extLst>
          </p:cNvPr>
          <p:cNvSpPr/>
          <p:nvPr/>
        </p:nvSpPr>
        <p:spPr>
          <a:xfrm>
            <a:off x="9112193" y="6280797"/>
            <a:ext cx="248850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BG" sz="1200" dirty="0">
                <a:hlinkClick r:id="rId3"/>
              </a:rPr>
              <a:t>https://www.linux.com/what-is-linux</a:t>
            </a:r>
            <a:endParaRPr lang="en-BG" sz="1200"/>
          </a:p>
        </p:txBody>
      </p:sp>
    </p:spTree>
    <p:extLst>
      <p:ext uri="{BB962C8B-B14F-4D97-AF65-F5344CB8AC3E}">
        <p14:creationId xmlns:p14="http://schemas.microsoft.com/office/powerpoint/2010/main" val="4027075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D38EE57-B708-47C9-A4A4-E25F09FAB0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7A28182-58A5-4DBB-8F64-BD944BCA8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3" name="Freeform 44">
              <a:extLst>
                <a:ext uri="{FF2B5EF4-FFF2-40B4-BE49-F238E27FC236}">
                  <a16:creationId xmlns:a16="http://schemas.microsoft.com/office/drawing/2014/main" id="{E4A9080E-7BA6-45FC-8677-8B9D5F4DA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5">
              <a:extLst>
                <a:ext uri="{FF2B5EF4-FFF2-40B4-BE49-F238E27FC236}">
                  <a16:creationId xmlns:a16="http://schemas.microsoft.com/office/drawing/2014/main" id="{2163D516-75D4-4DE0-AC27-63719125A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6">
              <a:extLst>
                <a:ext uri="{FF2B5EF4-FFF2-40B4-BE49-F238E27FC236}">
                  <a16:creationId xmlns:a16="http://schemas.microsoft.com/office/drawing/2014/main" id="{E74A26A5-C23A-46D4-B0FF-155FB3834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7">
              <a:extLst>
                <a:ext uri="{FF2B5EF4-FFF2-40B4-BE49-F238E27FC236}">
                  <a16:creationId xmlns:a16="http://schemas.microsoft.com/office/drawing/2014/main" id="{08E0243F-1062-43C6-AD04-130DFF668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4C5517B-1B0F-47AA-93A5-367189969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5A95EFB-C297-2D4D-B812-97A839E12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BG" sz="4000">
                <a:solidFill>
                  <a:srgbClr val="FFFFFF"/>
                </a:solidFill>
              </a:rPr>
              <a:t>Distributions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601AE-7FED-9E47-855D-B17A21765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0"/>
            <a:ext cx="4053545" cy="4066771"/>
          </a:xfrm>
        </p:spPr>
        <p:txBody>
          <a:bodyPr>
            <a:normAutofit lnSpcReduction="10000"/>
          </a:bodyPr>
          <a:lstStyle/>
          <a:p>
            <a:r>
              <a:rPr lang="en-BG" sz="1600" dirty="0"/>
              <a:t>A Linux distribution (distro) is OS, comprised of Linux kernel + collection of pre-installed software, such as:</a:t>
            </a:r>
          </a:p>
          <a:p>
            <a:pPr lvl="1"/>
            <a:r>
              <a:rPr lang="en-BG" sz="1600" dirty="0"/>
              <a:t>package manager – tool for obtaining new software and updating the system</a:t>
            </a:r>
          </a:p>
          <a:p>
            <a:pPr lvl="1"/>
            <a:r>
              <a:rPr lang="en-BG" sz="1600" dirty="0"/>
              <a:t>GNU tools and libraries</a:t>
            </a:r>
          </a:p>
          <a:p>
            <a:pPr lvl="1"/>
            <a:r>
              <a:rPr lang="en-BG" sz="1600" dirty="0"/>
              <a:t>additional software (e.g python, text editors, etc.)</a:t>
            </a:r>
          </a:p>
          <a:p>
            <a:pPr lvl="1"/>
            <a:r>
              <a:rPr lang="en-BG" sz="1600" dirty="0"/>
              <a:t>documentation</a:t>
            </a:r>
          </a:p>
          <a:p>
            <a:pPr lvl="1"/>
            <a:r>
              <a:rPr lang="en-BG" sz="1600" dirty="0"/>
              <a:t>(optional) window system</a:t>
            </a:r>
          </a:p>
          <a:p>
            <a:pPr lvl="1"/>
            <a:r>
              <a:rPr lang="en-BG" sz="1600" dirty="0"/>
              <a:t>(optional) window manager</a:t>
            </a:r>
          </a:p>
          <a:p>
            <a:pPr lvl="1"/>
            <a:r>
              <a:rPr lang="en-BG" sz="1600" dirty="0"/>
              <a:t>(optional) desktop environment (such as GNOME, KDE, etc.)</a:t>
            </a:r>
          </a:p>
          <a:p>
            <a:r>
              <a:rPr lang="en-BG" sz="1600" dirty="0"/>
              <a:t>There are more than 1000 distros and you can easily make your own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1A1499-7E46-FF4C-AAF9-251D6C068F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896"/>
          <a:stretch/>
        </p:blipFill>
        <p:spPr>
          <a:xfrm>
            <a:off x="6098891" y="2587909"/>
            <a:ext cx="5452675" cy="3828933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5490EF1-D0DF-C445-A161-F6F959203C87}"/>
              </a:ext>
            </a:extLst>
          </p:cNvPr>
          <p:cNvSpPr/>
          <p:nvPr/>
        </p:nvSpPr>
        <p:spPr>
          <a:xfrm>
            <a:off x="9605199" y="6458479"/>
            <a:ext cx="194636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BG" sz="1100" dirty="0">
                <a:hlinkClick r:id="rId3"/>
              </a:rPr>
              <a:t>https://youtu.be/YMCylaT4iV4</a:t>
            </a:r>
            <a:endParaRPr lang="en-BG" sz="1100" dirty="0"/>
          </a:p>
        </p:txBody>
      </p:sp>
    </p:spTree>
    <p:extLst>
      <p:ext uri="{BB962C8B-B14F-4D97-AF65-F5344CB8AC3E}">
        <p14:creationId xmlns:p14="http://schemas.microsoft.com/office/powerpoint/2010/main" val="999669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5A95EFB-C297-2D4D-B812-97A839E12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468" y="885651"/>
            <a:ext cx="3229803" cy="4624603"/>
          </a:xfrm>
        </p:spPr>
        <p:txBody>
          <a:bodyPr>
            <a:normAutofit/>
          </a:bodyPr>
          <a:lstStyle/>
          <a:p>
            <a:r>
              <a:rPr lang="en-BG">
                <a:solidFill>
                  <a:srgbClr val="FFFFFF"/>
                </a:solidFill>
              </a:rPr>
              <a:t>User, Groups, Permissions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601AE-7FED-9E47-855D-B17A21765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708" y="885651"/>
            <a:ext cx="6525220" cy="4616849"/>
          </a:xfrm>
        </p:spPr>
        <p:txBody>
          <a:bodyPr anchor="ctr">
            <a:normAutofit/>
          </a:bodyPr>
          <a:lstStyle/>
          <a:p>
            <a:r>
              <a:rPr lang="en-BG" sz="2000"/>
              <a:t>Basic permissions – read /r/, write /w/,  execute /x/</a:t>
            </a:r>
          </a:p>
          <a:p>
            <a:r>
              <a:rPr lang="en-BG" sz="2000"/>
              <a:t>Applied to user, group, other</a:t>
            </a:r>
          </a:p>
          <a:p>
            <a:r>
              <a:rPr lang="en-BG" sz="2000"/>
              <a:t>Special modes:</a:t>
            </a:r>
          </a:p>
          <a:p>
            <a:pPr lvl="1"/>
            <a:r>
              <a:rPr lang="en-BG" sz="2000"/>
              <a:t>setuid (use cautiously) – executable can be executed with privileges of file owner</a:t>
            </a:r>
          </a:p>
          <a:p>
            <a:pPr lvl="1"/>
            <a:r>
              <a:rPr lang="en-BG" sz="2000"/>
              <a:t>setgid - binary executable can be executed with privileges of file’s group</a:t>
            </a:r>
          </a:p>
          <a:p>
            <a:pPr lvl="1"/>
            <a:r>
              <a:rPr lang="en-BG" sz="2000"/>
              <a:t>sticky bit – commonly used on directories to limit the ability to move or delete objects in the directory to object owner, directory owner, super-user</a:t>
            </a:r>
          </a:p>
          <a:p>
            <a:r>
              <a:rPr lang="en-BG" sz="2000"/>
              <a:t>Commonly expressed in octal notation (such as 755, 600, 777)</a:t>
            </a:r>
          </a:p>
          <a:p>
            <a:r>
              <a:rPr lang="en-GB" sz="2000">
                <a:hlinkClick r:id="rId2"/>
              </a:rPr>
              <a:t>http://permissions-calculator.org/</a:t>
            </a:r>
            <a:endParaRPr lang="en-GB" sz="2000"/>
          </a:p>
        </p:txBody>
      </p:sp>
    </p:spTree>
    <p:extLst>
      <p:ext uri="{BB962C8B-B14F-4D97-AF65-F5344CB8AC3E}">
        <p14:creationId xmlns:p14="http://schemas.microsoft.com/office/powerpoint/2010/main" val="1696038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A95EFB-C297-2D4D-B812-97A839E12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BG" sz="4000">
                <a:solidFill>
                  <a:srgbClr val="FFFFFF"/>
                </a:solidFill>
              </a:rPr>
              <a:t>What </a:t>
            </a:r>
            <a:r>
              <a:rPr lang="en-GB" sz="4000">
                <a:solidFill>
                  <a:srgbClr val="FFFFFF"/>
                </a:solidFill>
              </a:rPr>
              <a:t>is a shell?</a:t>
            </a:r>
            <a:endParaRPr lang="en-BG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601AE-7FED-9E47-855D-B17A21765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GB" sz="1500"/>
              <a:t>A shell is a way to interact with the Linux OS</a:t>
            </a:r>
          </a:p>
          <a:p>
            <a:pPr lvl="1"/>
            <a:r>
              <a:rPr lang="en-GB" sz="1500" b="1"/>
              <a:t>login</a:t>
            </a:r>
            <a:r>
              <a:rPr lang="en-GB" sz="1500"/>
              <a:t> shell: A login shell logs you into the system as a specific user</a:t>
            </a:r>
          </a:p>
          <a:p>
            <a:pPr lvl="1"/>
            <a:r>
              <a:rPr lang="en-GB" sz="1500" b="1"/>
              <a:t>non-login</a:t>
            </a:r>
            <a:r>
              <a:rPr lang="en-GB" sz="1500"/>
              <a:t> shell: A shell that is executed without logging in. There must be a current logged in user</a:t>
            </a:r>
          </a:p>
          <a:p>
            <a:pPr lvl="1"/>
            <a:r>
              <a:rPr lang="en-GB" sz="1500" b="1"/>
              <a:t>interactive</a:t>
            </a:r>
            <a:r>
              <a:rPr lang="en-GB" sz="1500"/>
              <a:t> shell: A shell (login or non-login) where you can interactively type or interrupt commands.</a:t>
            </a:r>
          </a:p>
          <a:p>
            <a:pPr lvl="1"/>
            <a:r>
              <a:rPr lang="en-GB" sz="1500" b="1"/>
              <a:t>non-interactive</a:t>
            </a:r>
            <a:r>
              <a:rPr lang="en-GB" sz="1500"/>
              <a:t> shell: A (sub)shell that is probably run from an automated process you will see neither input nor output when the calling process don't handle it</a:t>
            </a:r>
          </a:p>
          <a:p>
            <a:r>
              <a:rPr lang="en-GB" sz="1500"/>
              <a:t>Bourne shell</a:t>
            </a:r>
          </a:p>
          <a:p>
            <a:pPr lvl="1"/>
            <a:r>
              <a:rPr lang="en-GB" sz="1500"/>
              <a:t>Bourne shell (sh)</a:t>
            </a:r>
          </a:p>
          <a:p>
            <a:pPr lvl="1"/>
            <a:r>
              <a:rPr lang="en-GB" sz="1500"/>
              <a:t>Korn shell (ksh)</a:t>
            </a:r>
          </a:p>
          <a:p>
            <a:pPr lvl="1"/>
            <a:r>
              <a:rPr lang="en-GB" sz="1500"/>
              <a:t>Bourne again shell (bash)</a:t>
            </a:r>
          </a:p>
          <a:p>
            <a:pPr lvl="1"/>
            <a:r>
              <a:rPr lang="en-GB" sz="1500"/>
              <a:t>POSIX shell (sh)</a:t>
            </a:r>
          </a:p>
          <a:p>
            <a:r>
              <a:rPr lang="en-GB" sz="1500"/>
              <a:t>C-type shells (csh, tcsh)</a:t>
            </a:r>
          </a:p>
          <a:p>
            <a:pPr lvl="1"/>
            <a:endParaRPr lang="en-GB" sz="1500"/>
          </a:p>
          <a:p>
            <a:endParaRPr lang="en-GB" sz="1500"/>
          </a:p>
        </p:txBody>
      </p:sp>
    </p:spTree>
    <p:extLst>
      <p:ext uri="{BB962C8B-B14F-4D97-AF65-F5344CB8AC3E}">
        <p14:creationId xmlns:p14="http://schemas.microsoft.com/office/powerpoint/2010/main" val="803560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lowchart: Document 7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8C3F74-3AFE-4F4F-B415-2A53B94CD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Linux File System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E0274E0-3225-904A-968B-E58905C88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07933" y="1408915"/>
            <a:ext cx="7347537" cy="4041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AC49290-4532-C946-878C-E3DD08E6A902}"/>
              </a:ext>
            </a:extLst>
          </p:cNvPr>
          <p:cNvSpPr/>
          <p:nvPr/>
        </p:nvSpPr>
        <p:spPr>
          <a:xfrm>
            <a:off x="6274676" y="5880538"/>
            <a:ext cx="5280794" cy="307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BG" sz="1400" dirty="0"/>
              <a:t>https://www.linux.com/training-tutorials/linux-filesystem-explained/</a:t>
            </a:r>
          </a:p>
        </p:txBody>
      </p:sp>
    </p:spTree>
    <p:extLst>
      <p:ext uri="{BB962C8B-B14F-4D97-AF65-F5344CB8AC3E}">
        <p14:creationId xmlns:p14="http://schemas.microsoft.com/office/powerpoint/2010/main" val="847291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8C2832B0-D577-4EA0-820F-695EE1E9D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 5">
            <a:extLst>
              <a:ext uri="{FF2B5EF4-FFF2-40B4-BE49-F238E27FC236}">
                <a16:creationId xmlns:a16="http://schemas.microsoft.com/office/drawing/2014/main" id="{FA57A853-2E0C-42F0-85F3-C0B501A9C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84269" y="1756600"/>
            <a:ext cx="1080325" cy="4736395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" name="Freeform 6">
            <a:extLst>
              <a:ext uri="{FF2B5EF4-FFF2-40B4-BE49-F238E27FC236}">
                <a16:creationId xmlns:a16="http://schemas.microsoft.com/office/drawing/2014/main" id="{F2E9C3F6-DA5B-4DBC-9A74-B8E0CB075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76839" y="1357766"/>
            <a:ext cx="687754" cy="430312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Freeform 7">
            <a:extLst>
              <a:ext uri="{FF2B5EF4-FFF2-40B4-BE49-F238E27FC236}">
                <a16:creationId xmlns:a16="http://schemas.microsoft.com/office/drawing/2014/main" id="{1A166365-F18F-415C-B28F-D46003176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78850" y="1135060"/>
            <a:ext cx="409371" cy="416921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Rectangle 8">
            <a:extLst>
              <a:ext uri="{FF2B5EF4-FFF2-40B4-BE49-F238E27FC236}">
                <a16:creationId xmlns:a16="http://schemas.microsoft.com/office/drawing/2014/main" id="{B2CDDFB2-5255-4B15-A6A1-CF9145882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1124043"/>
            <a:ext cx="5288862" cy="39781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A95EFB-C297-2D4D-B812-97A839E12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342" y="1357766"/>
            <a:ext cx="4322204" cy="343330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Let’s do some Bash scripting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1B971507-ABB8-F54E-9D84-88D199D681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58538" y="3854325"/>
            <a:ext cx="4038502" cy="269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ne Does Not Simply - ONE DOES NOT SIMPLY WRITE A BASH SCRIPT">
            <a:extLst>
              <a:ext uri="{FF2B5EF4-FFF2-40B4-BE49-F238E27FC236}">
                <a16:creationId xmlns:a16="http://schemas.microsoft.com/office/drawing/2014/main" id="{23D1D50D-DD0F-0541-8731-7F018EA4A8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57163" y="1143525"/>
            <a:ext cx="2568280" cy="2568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This Is Sparta Meme - Madness? This is Bash scripting!">
            <a:extLst>
              <a:ext uri="{FF2B5EF4-FFF2-40B4-BE49-F238E27FC236}">
                <a16:creationId xmlns:a16="http://schemas.microsoft.com/office/drawing/2014/main" id="{517F342A-D583-814A-8AD1-AC9F82877C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77789" y="1124043"/>
            <a:ext cx="2592279" cy="1944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3537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948311-377E-B048-AD0C-88B72E9C9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BG" sz="4000">
                <a:solidFill>
                  <a:srgbClr val="FFFFFF"/>
                </a:solidFill>
              </a:rPr>
              <a:t>Real-life scripts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5A041-E27C-FE41-B265-0FBAEA39E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GB" dirty="0">
                <a:hlinkClick r:id="rId2"/>
              </a:rPr>
              <a:t>catalina.sh</a:t>
            </a:r>
            <a:endParaRPr lang="en-GB" sz="2400" dirty="0">
              <a:hlinkClick r:id="rId2"/>
            </a:endParaRPr>
          </a:p>
          <a:p>
            <a:r>
              <a:rPr lang="en-GB" sz="2400" dirty="0">
                <a:hlinkClick r:id="rId2"/>
              </a:rPr>
              <a:t>https://github.com/Axway/ats-agent-docker/blob/master/docker_files/entrypoint.sh</a:t>
            </a:r>
            <a:endParaRPr lang="en-GB" sz="2400" dirty="0"/>
          </a:p>
          <a:p>
            <a:endParaRPr lang="en-BG" sz="2400" dirty="0"/>
          </a:p>
        </p:txBody>
      </p:sp>
    </p:spTree>
    <p:extLst>
      <p:ext uri="{BB962C8B-B14F-4D97-AF65-F5344CB8AC3E}">
        <p14:creationId xmlns:p14="http://schemas.microsoft.com/office/powerpoint/2010/main" val="2801325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7182</TotalTime>
  <Words>819</Words>
  <Application>Microsoft Macintosh PowerPoint</Application>
  <PresentationFormat>Widescreen</PresentationFormat>
  <Paragraphs>72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Graphik-Medium</vt:lpstr>
      <vt:lpstr>Office Theme</vt:lpstr>
      <vt:lpstr>DevOps</vt:lpstr>
      <vt:lpstr>What is Linux</vt:lpstr>
      <vt:lpstr>Core concepts</vt:lpstr>
      <vt:lpstr>Distributions</vt:lpstr>
      <vt:lpstr>User, Groups, Permissions</vt:lpstr>
      <vt:lpstr>What is a shell?</vt:lpstr>
      <vt:lpstr>The Linux File System</vt:lpstr>
      <vt:lpstr>Let’s do some Bash scripting</vt:lpstr>
      <vt:lpstr>Real-life scripts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Bash</dc:title>
  <dc:creator>Pavel Boev</dc:creator>
  <cp:lastModifiedBy>Pavel Boev</cp:lastModifiedBy>
  <cp:revision>17</cp:revision>
  <dcterms:created xsi:type="dcterms:W3CDTF">2021-02-04T20:11:51Z</dcterms:created>
  <dcterms:modified xsi:type="dcterms:W3CDTF">2021-04-13T18:29:35Z</dcterms:modified>
</cp:coreProperties>
</file>