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Default Extension="doc" ContentType="application/msword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453" r:id="rId4"/>
    <p:sldId id="310" r:id="rId5"/>
    <p:sldId id="452" r:id="rId6"/>
    <p:sldId id="343" r:id="rId7"/>
    <p:sldId id="454" r:id="rId8"/>
    <p:sldId id="409" r:id="rId9"/>
    <p:sldId id="457" r:id="rId10"/>
    <p:sldId id="476" r:id="rId11"/>
    <p:sldId id="455" r:id="rId12"/>
    <p:sldId id="447" r:id="rId13"/>
    <p:sldId id="448" r:id="rId14"/>
    <p:sldId id="449" r:id="rId15"/>
    <p:sldId id="444" r:id="rId16"/>
    <p:sldId id="468" r:id="rId17"/>
    <p:sldId id="474" r:id="rId18"/>
    <p:sldId id="469" r:id="rId19"/>
    <p:sldId id="470" r:id="rId20"/>
    <p:sldId id="475" r:id="rId21"/>
    <p:sldId id="473" r:id="rId22"/>
    <p:sldId id="471" r:id="rId23"/>
    <p:sldId id="472" r:id="rId24"/>
    <p:sldId id="456" r:id="rId25"/>
    <p:sldId id="445" r:id="rId26"/>
    <p:sldId id="305" r:id="rId27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5C8"/>
    <a:srgbClr val="FFFFFF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86" y="-96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1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file:///E:\PRD\PRD&#25991;&#26723;\&#38656;&#27714;&#21464;&#26356;\G11&#38656;&#27714;&#21464;&#26356;&#25991;&#26723;.docx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hyperlink" Target="G11&#38656;&#27714;&#21464;&#26356;&#25991;&#26723;.docx" TargetMode="External"/><Relationship Id="rId5" Type="http://schemas.openxmlformats.org/officeDocument/2006/relationships/oleObject" Target="../embeddings/Microsoft_Office_Word_97_-_2003___2.doc"/><Relationship Id="rId4" Type="http://schemas.openxmlformats.org/officeDocument/2006/relationships/oleObject" Target="../embeddings/Microsoft_Office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288171" y="1805032"/>
            <a:ext cx="444476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+mj-lt"/>
                <a:ea typeface="+mn-ea"/>
              </a:rPr>
              <a:t>需求变更</a:t>
            </a:r>
            <a:endParaRPr lang="en-US" altLang="zh-CN" sz="8000" b="1" dirty="0" smtClean="0"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 txBox="1">
            <a:spLocks/>
          </p:cNvSpPr>
          <p:nvPr/>
        </p:nvSpPr>
        <p:spPr>
          <a:xfrm>
            <a:off x="792163" y="209550"/>
            <a:ext cx="10642600" cy="10072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变更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标识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884758" y="998546"/>
            <a:ext cx="10423601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版本及变更标识：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第一位为主版本号（</a:t>
            </a:r>
            <a:r>
              <a:rPr lang="zh-CN" altLang="en-US" dirty="0" smtClean="0"/>
              <a:t>当功能模块有较大的变动，比如增加多个模块或者整体架构发生变化。此版本号由项目决定是否</a:t>
            </a:r>
            <a:r>
              <a:rPr lang="zh-CN" altLang="en-US" dirty="0" smtClean="0"/>
              <a:t>修改 ）；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第二</a:t>
            </a:r>
            <a:r>
              <a:rPr lang="zh-CN" altLang="en-US" dirty="0" smtClean="0"/>
              <a:t>位为子版本号（</a:t>
            </a:r>
            <a:r>
              <a:rPr lang="zh-CN" altLang="en-US" dirty="0" smtClean="0"/>
              <a:t>当功能有一定的增加或变化，比如增加了对权限控制、增加自定义视图等功能。此版本号由项目决定是否</a:t>
            </a:r>
            <a:r>
              <a:rPr lang="zh-CN" altLang="en-US" dirty="0" smtClean="0"/>
              <a:t>修改 ）；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第三</a:t>
            </a:r>
            <a:r>
              <a:rPr lang="zh-CN" altLang="en-US" dirty="0" smtClean="0"/>
              <a:t>位为阶段版本号（</a:t>
            </a:r>
            <a:r>
              <a:rPr lang="zh-CN" altLang="en-US" dirty="0" smtClean="0"/>
              <a:t>一般</a:t>
            </a:r>
            <a:r>
              <a:rPr lang="zh-CN" altLang="en-US" dirty="0" smtClean="0"/>
              <a:t>是一些</a:t>
            </a:r>
            <a:r>
              <a:rPr lang="zh-CN" altLang="en-US" dirty="0" smtClean="0"/>
              <a:t>小的变动，要经常发布修订版，时间间隔不</a:t>
            </a:r>
            <a:r>
              <a:rPr lang="zh-CN" altLang="en-US" dirty="0" smtClean="0"/>
              <a:t>限。</a:t>
            </a:r>
            <a:r>
              <a:rPr lang="zh-CN" altLang="en-US" dirty="0" smtClean="0"/>
              <a:t>此版本号由项目经理决定是否</a:t>
            </a:r>
            <a:r>
              <a:rPr lang="zh-CN" altLang="en-US" dirty="0" smtClean="0"/>
              <a:t>修改 ）。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文档变更一次需要判断第几位的版本号改变，每次变更在原有数字基础上加一；</a:t>
            </a:r>
            <a:endParaRPr lang="en-US" altLang="zh-CN" dirty="0" smtClean="0"/>
          </a:p>
          <a:p>
            <a:pPr marL="1065530" lvl="1" indent="-457200">
              <a:lnSpc>
                <a:spcPct val="150000"/>
              </a:lnSpc>
            </a:pPr>
            <a:r>
              <a:rPr lang="zh-CN" altLang="en-US" dirty="0" smtClean="0"/>
              <a:t>例如：目前我组的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文档版本号为</a:t>
            </a:r>
            <a:r>
              <a:rPr lang="en-US" altLang="zh-CN" dirty="0" smtClean="0"/>
              <a:t>v1.02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其余说明</a:t>
            </a: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优先级打分与排序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在重新打分后，排序不变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495" y="692785"/>
            <a:ext cx="7228840" cy="5771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变更申请</a:t>
            </a:r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变更申请</a:t>
            </a: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经过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CCB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主席确认同意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变更。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535" y="627380"/>
            <a:ext cx="6731000" cy="5614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可行性分析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552455" y="309507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经济可行性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不需要额外的经济要求，经济上可行。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操作可行性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对需求过程、测试过程的影响不大，操作上可行。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技术可行性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只需要对一部分的链接进行修改，技术上可行。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sym typeface="+mn-ea"/>
              </a:rPr>
              <a:t>法律可行性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本次变更没有触及到法律的问题，法律上是可行的。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	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TeamBuilding</a:t>
            </a:r>
          </a:p>
        </p:txBody>
      </p:sp>
      <p:sp>
        <p:nvSpPr>
          <p:cNvPr id="8" name="矩形 7"/>
          <p:cNvSpPr/>
          <p:nvPr/>
        </p:nvSpPr>
        <p:spPr>
          <a:xfrm>
            <a:off x="652785" y="1112606"/>
            <a:ext cx="7711039" cy="352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在项目阶段过程中，进行了数次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Team Building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，目的是使组员对项目有一致的决心；方式是聚餐；效果一般。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甘特图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76" y="1653156"/>
            <a:ext cx="11533505" cy="47904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45521" y="318783"/>
            <a:ext cx="7711039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</a:rPr>
              <a:t>因为之前的项目计划中就有对需求变更的计划，因此针对本次需求变更项目计划没有改动。</a:t>
            </a:r>
            <a:endParaRPr lang="zh-CN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配置管理系统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" y="1071880"/>
            <a:ext cx="10293350" cy="5003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会议记录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960" y="266700"/>
            <a:ext cx="7752080" cy="6323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会议记录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7257" y="700525"/>
            <a:ext cx="6808787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2228" y="105407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变更内容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612228" y="2080592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需求管理工具使用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12228" y="310152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变更情况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12228" y="411735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其余说明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339268" y="105407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39268" y="2080592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39268" y="3066338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39268" y="411735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6622015" y="513382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绩效评定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349055" y="513382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会议记录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39648" y="1143437"/>
            <a:ext cx="7680431" cy="52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需求变更相关文档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3247" y="1196175"/>
            <a:ext cx="8961475" cy="500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相关文档修改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" y="1309370"/>
            <a:ext cx="4668520" cy="5129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675" y="1053465"/>
            <a:ext cx="6698615" cy="55175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对话框图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3991" y="0"/>
            <a:ext cx="4064824" cy="686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绩效评定</a:t>
            </a: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5"/>
          <p:cNvSpPr/>
          <p:nvPr>
            <p:custDataLst>
              <p:tags r:id="rId1"/>
            </p:custDataLst>
          </p:nvPr>
        </p:nvSpPr>
        <p:spPr>
          <a:xfrm rot="2935387">
            <a:off x="8391029" y="3807263"/>
            <a:ext cx="1211330" cy="3318525"/>
          </a:xfrm>
          <a:custGeom>
            <a:avLst/>
            <a:gdLst>
              <a:gd name="connsiteX0" fmla="*/ 195477 w 1211330"/>
              <a:gd name="connsiteY0" fmla="*/ 0 h 3318525"/>
              <a:gd name="connsiteX1" fmla="*/ 390952 w 1211330"/>
              <a:gd name="connsiteY1" fmla="*/ 418555 h 3318525"/>
              <a:gd name="connsiteX2" fmla="*/ 293215 w 1211330"/>
              <a:gd name="connsiteY2" fmla="*/ 418555 h 3318525"/>
              <a:gd name="connsiteX3" fmla="*/ 293214 w 1211330"/>
              <a:gd name="connsiteY3" fmla="*/ 1480498 h 3318525"/>
              <a:gd name="connsiteX4" fmla="*/ 1107647 w 1211330"/>
              <a:gd name="connsiteY4" fmla="*/ 1480498 h 3318525"/>
              <a:gd name="connsiteX5" fmla="*/ 1107647 w 1211330"/>
              <a:gd name="connsiteY5" fmla="*/ 1481472 h 3318525"/>
              <a:gd name="connsiteX6" fmla="*/ 1111489 w 1211330"/>
              <a:gd name="connsiteY6" fmla="*/ 1480549 h 3318525"/>
              <a:gd name="connsiteX7" fmla="*/ 1163523 w 1211330"/>
              <a:gd name="connsiteY7" fmla="*/ 1496539 h 3318525"/>
              <a:gd name="connsiteX8" fmla="*/ 1211117 w 1211330"/>
              <a:gd name="connsiteY8" fmla="*/ 1590073 h 3318525"/>
              <a:gd name="connsiteX9" fmla="*/ 1210040 w 1211330"/>
              <a:gd name="connsiteY9" fmla="*/ 1590003 h 3318525"/>
              <a:gd name="connsiteX10" fmla="*/ 1210040 w 1211330"/>
              <a:gd name="connsiteY10" fmla="*/ 3083585 h 3318525"/>
              <a:gd name="connsiteX11" fmla="*/ 1005256 w 1211330"/>
              <a:gd name="connsiteY11" fmla="*/ 3318525 h 3318525"/>
              <a:gd name="connsiteX12" fmla="*/ 1005256 w 1211330"/>
              <a:gd name="connsiteY12" fmla="*/ 1686415 h 3318525"/>
              <a:gd name="connsiteX13" fmla="*/ 196122 w 1211330"/>
              <a:gd name="connsiteY13" fmla="*/ 1686415 h 3318525"/>
              <a:gd name="connsiteX14" fmla="*/ 196122 w 1211330"/>
              <a:gd name="connsiteY14" fmla="*/ 1684848 h 3318525"/>
              <a:gd name="connsiteX15" fmla="*/ 186505 w 1211330"/>
              <a:gd name="connsiteY15" fmla="*/ 1685338 h 3318525"/>
              <a:gd name="connsiteX16" fmla="*/ 99053 w 1211330"/>
              <a:gd name="connsiteY16" fmla="*/ 1571339 h 3318525"/>
              <a:gd name="connsiteX17" fmla="*/ 100472 w 1211330"/>
              <a:gd name="connsiteY17" fmla="*/ 1566970 h 3318525"/>
              <a:gd name="connsiteX18" fmla="*/ 97738 w 1211330"/>
              <a:gd name="connsiteY18" fmla="*/ 1566970 h 3318525"/>
              <a:gd name="connsiteX19" fmla="*/ 97738 w 1211330"/>
              <a:gd name="connsiteY19" fmla="*/ 418555 h 3318525"/>
              <a:gd name="connsiteX20" fmla="*/ 0 w 1211330"/>
              <a:gd name="connsiteY20" fmla="*/ 418555 h 33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1330" h="3318525">
                <a:moveTo>
                  <a:pt x="195477" y="0"/>
                </a:moveTo>
                <a:lnTo>
                  <a:pt x="390952" y="418555"/>
                </a:lnTo>
                <a:lnTo>
                  <a:pt x="293215" y="418555"/>
                </a:lnTo>
                <a:lnTo>
                  <a:pt x="293214" y="1480498"/>
                </a:lnTo>
                <a:lnTo>
                  <a:pt x="1107647" y="1480498"/>
                </a:lnTo>
                <a:lnTo>
                  <a:pt x="1107647" y="1481472"/>
                </a:lnTo>
                <a:lnTo>
                  <a:pt x="1111489" y="1480549"/>
                </a:lnTo>
                <a:cubicBezTo>
                  <a:pt x="1129639" y="1481111"/>
                  <a:pt x="1147640" y="1486462"/>
                  <a:pt x="1163523" y="1496539"/>
                </a:cubicBezTo>
                <a:cubicBezTo>
                  <a:pt x="1195291" y="1516694"/>
                  <a:pt x="1213536" y="1552550"/>
                  <a:pt x="1211117" y="1590073"/>
                </a:cubicBezTo>
                <a:lnTo>
                  <a:pt x="1210040" y="1590003"/>
                </a:lnTo>
                <a:lnTo>
                  <a:pt x="1210040" y="3083585"/>
                </a:lnTo>
                <a:lnTo>
                  <a:pt x="1005256" y="3318525"/>
                </a:lnTo>
                <a:lnTo>
                  <a:pt x="1005256" y="1686415"/>
                </a:lnTo>
                <a:lnTo>
                  <a:pt x="196122" y="1686415"/>
                </a:lnTo>
                <a:lnTo>
                  <a:pt x="196122" y="1684848"/>
                </a:lnTo>
                <a:lnTo>
                  <a:pt x="186505" y="1685338"/>
                </a:lnTo>
                <a:cubicBezTo>
                  <a:pt x="131260" y="1677287"/>
                  <a:pt x="92481" y="1626737"/>
                  <a:pt x="99053" y="1571339"/>
                </a:cubicBezTo>
                <a:lnTo>
                  <a:pt x="100472" y="1566970"/>
                </a:lnTo>
                <a:lnTo>
                  <a:pt x="97738" y="1566970"/>
                </a:lnTo>
                <a:lnTo>
                  <a:pt x="97738" y="418555"/>
                </a:lnTo>
                <a:lnTo>
                  <a:pt x="0" y="418555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" name="MH_Other_5"/>
          <p:cNvSpPr/>
          <p:nvPr>
            <p:custDataLst>
              <p:tags r:id="rId2"/>
            </p:custDataLst>
          </p:nvPr>
        </p:nvSpPr>
        <p:spPr>
          <a:xfrm rot="2935387">
            <a:off x="10297293" y="1753349"/>
            <a:ext cx="1211331" cy="4117628"/>
          </a:xfrm>
          <a:custGeom>
            <a:avLst/>
            <a:gdLst>
              <a:gd name="connsiteX0" fmla="*/ 242455 w 1502447"/>
              <a:gd name="connsiteY0" fmla="*/ 0 h 5111146"/>
              <a:gd name="connsiteX1" fmla="*/ 484909 w 1502447"/>
              <a:gd name="connsiteY1" fmla="*/ 519546 h 5111146"/>
              <a:gd name="connsiteX2" fmla="*/ 363682 w 1502447"/>
              <a:gd name="connsiteY2" fmla="*/ 519546 h 5111146"/>
              <a:gd name="connsiteX3" fmla="*/ 363682 w 1502447"/>
              <a:gd name="connsiteY3" fmla="*/ 1837719 h 5111146"/>
              <a:gd name="connsiteX4" fmla="*/ 1373845 w 1502447"/>
              <a:gd name="connsiteY4" fmla="*/ 1837719 h 5111146"/>
              <a:gd name="connsiteX5" fmla="*/ 1373845 w 1502447"/>
              <a:gd name="connsiteY5" fmla="*/ 1838928 h 5111146"/>
              <a:gd name="connsiteX6" fmla="*/ 1378610 w 1502447"/>
              <a:gd name="connsiteY6" fmla="*/ 1837781 h 5111146"/>
              <a:gd name="connsiteX7" fmla="*/ 1443150 w 1502447"/>
              <a:gd name="connsiteY7" fmla="*/ 1857630 h 5111146"/>
              <a:gd name="connsiteX8" fmla="*/ 1502182 w 1502447"/>
              <a:gd name="connsiteY8" fmla="*/ 1973732 h 5111146"/>
              <a:gd name="connsiteX9" fmla="*/ 1500846 w 1502447"/>
              <a:gd name="connsiteY9" fmla="*/ 1973646 h 5111146"/>
              <a:gd name="connsiteX10" fmla="*/ 1500846 w 1502447"/>
              <a:gd name="connsiteY10" fmla="*/ 4528702 h 5111146"/>
              <a:gd name="connsiteX11" fmla="*/ 1502447 w 1502447"/>
              <a:gd name="connsiteY11" fmla="*/ 4528702 h 5111146"/>
              <a:gd name="connsiteX12" fmla="*/ 1502447 w 1502447"/>
              <a:gd name="connsiteY12" fmla="*/ 5111146 h 5111146"/>
              <a:gd name="connsiteX13" fmla="*/ 1246847 w 1502447"/>
              <a:gd name="connsiteY13" fmla="*/ 5111146 h 5111146"/>
              <a:gd name="connsiteX14" fmla="*/ 1246847 w 1502447"/>
              <a:gd name="connsiteY14" fmla="*/ 4809520 h 5111146"/>
              <a:gd name="connsiteX15" fmla="*/ 1246846 w 1502447"/>
              <a:gd name="connsiteY15" fmla="*/ 4809520 h 5111146"/>
              <a:gd name="connsiteX16" fmla="*/ 1246846 w 1502447"/>
              <a:gd name="connsiteY16" fmla="*/ 2093320 h 5111146"/>
              <a:gd name="connsiteX17" fmla="*/ 243256 w 1502447"/>
              <a:gd name="connsiteY17" fmla="*/ 2093320 h 5111146"/>
              <a:gd name="connsiteX18" fmla="*/ 243256 w 1502447"/>
              <a:gd name="connsiteY18" fmla="*/ 2091375 h 5111146"/>
              <a:gd name="connsiteX19" fmla="*/ 231327 w 1502447"/>
              <a:gd name="connsiteY19" fmla="*/ 2091983 h 5111146"/>
              <a:gd name="connsiteX20" fmla="*/ 122858 w 1502447"/>
              <a:gd name="connsiteY20" fmla="*/ 1950478 h 5111146"/>
              <a:gd name="connsiteX21" fmla="*/ 124618 w 1502447"/>
              <a:gd name="connsiteY21" fmla="*/ 1945055 h 5111146"/>
              <a:gd name="connsiteX22" fmla="*/ 121227 w 1502447"/>
              <a:gd name="connsiteY22" fmla="*/ 1945055 h 5111146"/>
              <a:gd name="connsiteX23" fmla="*/ 121227 w 1502447"/>
              <a:gd name="connsiteY23" fmla="*/ 519546 h 5111146"/>
              <a:gd name="connsiteX24" fmla="*/ 0 w 1502447"/>
              <a:gd name="connsiteY24" fmla="*/ 519546 h 51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02447" h="5111146">
                <a:moveTo>
                  <a:pt x="242455" y="0"/>
                </a:moveTo>
                <a:lnTo>
                  <a:pt x="484909" y="519546"/>
                </a:lnTo>
                <a:lnTo>
                  <a:pt x="363682" y="519546"/>
                </a:lnTo>
                <a:lnTo>
                  <a:pt x="363682" y="1837719"/>
                </a:lnTo>
                <a:lnTo>
                  <a:pt x="1373845" y="1837719"/>
                </a:lnTo>
                <a:lnTo>
                  <a:pt x="1373845" y="1838928"/>
                </a:lnTo>
                <a:lnTo>
                  <a:pt x="1378610" y="1837781"/>
                </a:lnTo>
                <a:cubicBezTo>
                  <a:pt x="1401122" y="1838479"/>
                  <a:pt x="1423449" y="1845121"/>
                  <a:pt x="1443150" y="1857630"/>
                </a:cubicBezTo>
                <a:cubicBezTo>
                  <a:pt x="1482552" y="1882648"/>
                  <a:pt x="1505182" y="1927156"/>
                  <a:pt x="1502182" y="1973732"/>
                </a:cubicBezTo>
                <a:lnTo>
                  <a:pt x="1500846" y="1973646"/>
                </a:lnTo>
                <a:lnTo>
                  <a:pt x="1500846" y="4528702"/>
                </a:lnTo>
                <a:lnTo>
                  <a:pt x="1502447" y="4528702"/>
                </a:lnTo>
                <a:lnTo>
                  <a:pt x="1502447" y="5111146"/>
                </a:lnTo>
                <a:lnTo>
                  <a:pt x="1246847" y="5111146"/>
                </a:lnTo>
                <a:lnTo>
                  <a:pt x="1246847" y="4809520"/>
                </a:lnTo>
                <a:lnTo>
                  <a:pt x="1246846" y="4809520"/>
                </a:lnTo>
                <a:lnTo>
                  <a:pt x="1246846" y="2093320"/>
                </a:lnTo>
                <a:lnTo>
                  <a:pt x="243256" y="2093320"/>
                </a:lnTo>
                <a:lnTo>
                  <a:pt x="243256" y="2091375"/>
                </a:lnTo>
                <a:lnTo>
                  <a:pt x="231327" y="2091983"/>
                </a:lnTo>
                <a:cubicBezTo>
                  <a:pt x="162805" y="2081990"/>
                  <a:pt x="114707" y="2019243"/>
                  <a:pt x="122858" y="1950478"/>
                </a:cubicBezTo>
                <a:lnTo>
                  <a:pt x="124618" y="1945055"/>
                </a:lnTo>
                <a:lnTo>
                  <a:pt x="121227" y="1945055"/>
                </a:lnTo>
                <a:lnTo>
                  <a:pt x="121227" y="519546"/>
                </a:lnTo>
                <a:lnTo>
                  <a:pt x="0" y="519546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pic>
        <p:nvPicPr>
          <p:cNvPr id="14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6657261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绩效评价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045845" y="1501140"/>
          <a:ext cx="9315450" cy="41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/>
                <a:gridCol w="3105150"/>
                <a:gridCol w="3105150"/>
              </a:tblGrid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工作内容</a:t>
                      </a: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杜潇天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95</a:t>
                      </a:r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需求管理工具使用；进行需求变更；完成需求变更影响分析；完成需求跟踪矩阵。</a:t>
                      </a: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徐柯杰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90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编写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CCB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章程，需求变更文档。软件项目管理期末出题。</a:t>
                      </a: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许佳俊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制作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，编写需求变更申请书，修改需求规格说明书。需求工程期末出题。</a:t>
                      </a: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黄玉钱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80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修改原型界面。软件项目管理期末出题。</a:t>
                      </a:r>
                    </a:p>
                  </a:txBody>
                  <a:tcPr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何宇晨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75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修改用例文档，测试用例。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变更内容</a:t>
            </a: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变更内容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93231" y="135809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变更后的描述</a:t>
            </a:r>
          </a:p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变更后课程内教师“我的课程”内和教师个人信息内一致，在“我的课程”内修改教师介绍直接跳转教师个人信息页。</a:t>
            </a: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76656" y="1523831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变更前的描述</a:t>
            </a:r>
          </a:p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在教师“我的课程”内和教师个人信息内都可以修改教师的个人信息。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6605" y="4594225"/>
          <a:ext cx="2493010" cy="1711325"/>
        </p:xfrm>
        <a:graphic>
          <a:graphicData uri="http://schemas.openxmlformats.org/presentationml/2006/ole">
            <p:oleObj spid="_x0000_s1026" name="文档" showAsIcon="1" r:id="rId4" imgW="971550" imgH="666750" progId="Word.Document.1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6223" y="3668398"/>
            <a:ext cx="3449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需求管理工具使用</a:t>
            </a: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需求管理工具使用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2480" y="121666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我们小组使用的是统御来进行需求管理。</a:t>
            </a:r>
            <a:endParaRPr 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变更情况</a:t>
            </a: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变更情况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9043" y="1076325"/>
            <a:ext cx="12833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CCB</a:t>
            </a:r>
            <a:r>
              <a:rPr lang="zh-CN" altLang="en-US"/>
              <a:t>章程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14450" y="1924050"/>
          <a:ext cx="1980565" cy="1358900"/>
        </p:xfrm>
        <a:graphic>
          <a:graphicData uri="http://schemas.openxmlformats.org/presentationml/2006/ole">
            <p:oleObj spid="_x0000_s12290" name="文档" showAsIcon="1" r:id="rId4" imgW="971550" imgH="666750" progId="Word.Document.12">
              <p:embed/>
            </p:oleObj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39871" y="1076325"/>
            <a:ext cx="231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/>
              <a:t>需求变更申请书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9870" y="1721485"/>
          <a:ext cx="1943100" cy="1333500"/>
        </p:xfrm>
        <a:graphic>
          <a:graphicData uri="http://schemas.openxmlformats.org/presentationml/2006/ole">
            <p:oleObj spid="_x0000_s12289" name="文档" showAsIcon="1" r:id="rId5" imgW="971550" imgH="666750" progId="Word.Document.1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变更情况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870" y="107632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需求跟踪矩阵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59485" y="1810385"/>
          <a:ext cx="2266950" cy="1555750"/>
        </p:xfrm>
        <a:graphic>
          <a:graphicData uri="http://schemas.openxmlformats.org/presentationml/2006/ole">
            <p:oleObj spid="_x0000_s16387" name="Document" showAsIcon="1" r:id="rId4" imgW="971550" imgH="666750" progId="Word.Document.8">
              <p:embed/>
            </p:oleObj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9485" y="358013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需求变更影响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959485" y="4342765"/>
          <a:ext cx="2352040" cy="1614170"/>
        </p:xfrm>
        <a:graphic>
          <a:graphicData uri="http://schemas.openxmlformats.org/presentationml/2006/ole">
            <p:oleObj spid="_x0000_s16386" name="Document" showAsIcon="1" r:id="rId5" imgW="971550" imgH="666750" progId="Word.Document.8">
              <p:embed/>
            </p:oleObj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90160" y="107632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dirty="0" smtClean="0">
                <a:sym typeface="+mn-ea"/>
              </a:rPr>
              <a:t>需求变更文档</a:t>
            </a:r>
            <a:endParaRPr lang="zh-CN" altLang="en-US"/>
          </a:p>
        </p:txBody>
      </p:sp>
      <p:graphicFrame>
        <p:nvGraphicFramePr>
          <p:cNvPr id="14" name="对象 13">
            <a:hlinkClick r:id="rId6" action="ppaction://hlinkfile"/>
          </p:cNvPr>
          <p:cNvGraphicFramePr>
            <a:graphicFrameLocks noChangeAspect="1"/>
          </p:cNvGraphicFramePr>
          <p:nvPr/>
        </p:nvGraphicFramePr>
        <p:xfrm>
          <a:off x="4992847" y="1796672"/>
          <a:ext cx="1961625" cy="1777723"/>
        </p:xfrm>
        <a:graphic>
          <a:graphicData uri="http://schemas.openxmlformats.org/presentationml/2006/ole">
            <p:oleObj spid="_x0000_s16392" name="文档" showAsIcon="1" r:id="rId7" imgW="914400" imgH="828720" progId="Word.Document.12">
              <p:link updateAutomatic="1"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2310384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26</TotalTime>
  <Words>432</Words>
  <Application>WPS 演示</Application>
  <PresentationFormat>自定义</PresentationFormat>
  <Paragraphs>91</Paragraphs>
  <Slides>26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A000120141119A01PPBG</vt:lpstr>
      <vt:lpstr>E:\PRD\PRD文档\需求变更\G11需求变更文档.docx</vt:lpstr>
      <vt:lpstr>Microsoft Office Word 文档</vt:lpstr>
      <vt:lpstr>Microsoft Office Word 97 - 2003 文档</vt:lpstr>
      <vt:lpstr>幻灯片 1</vt:lpstr>
      <vt:lpstr>幻灯片 2</vt:lpstr>
      <vt:lpstr>幻灯片 3</vt:lpstr>
      <vt:lpstr>变更内容</vt:lpstr>
      <vt:lpstr>幻灯片 5</vt:lpstr>
      <vt:lpstr>需求管理工具使用</vt:lpstr>
      <vt:lpstr>幻灯片 7</vt:lpstr>
      <vt:lpstr>变更情况</vt:lpstr>
      <vt:lpstr>变更情况</vt:lpstr>
      <vt:lpstr>幻灯片 10</vt:lpstr>
      <vt:lpstr>幻灯片 11</vt:lpstr>
      <vt:lpstr>优先级</vt:lpstr>
      <vt:lpstr>变更申请</vt:lpstr>
      <vt:lpstr>可行性分析</vt:lpstr>
      <vt:lpstr>TeamBuilding</vt:lpstr>
      <vt:lpstr>甘特图</vt:lpstr>
      <vt:lpstr>配置管理系统</vt:lpstr>
      <vt:lpstr>会议记录</vt:lpstr>
      <vt:lpstr>会议记录</vt:lpstr>
      <vt:lpstr>会议记录</vt:lpstr>
      <vt:lpstr>需求变更相关文档</vt:lpstr>
      <vt:lpstr>相关文档修改</vt:lpstr>
      <vt:lpstr>对话框图</vt:lpstr>
      <vt:lpstr>幻灯片 24</vt:lpstr>
      <vt:lpstr>绩效评价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lenovo</cp:lastModifiedBy>
  <cp:revision>86</cp:revision>
  <dcterms:created xsi:type="dcterms:W3CDTF">2017-04-23T15:02:00Z</dcterms:created>
  <dcterms:modified xsi:type="dcterms:W3CDTF">2018-01-10T14:56:46Z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