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83" r:id="rId4"/>
    <p:sldId id="284" r:id="rId5"/>
    <p:sldId id="324" r:id="rId6"/>
    <p:sldId id="342" r:id="rId7"/>
    <p:sldId id="309" r:id="rId8"/>
    <p:sldId id="325" r:id="rId9"/>
    <p:sldId id="341" r:id="rId10"/>
    <p:sldId id="343" r:id="rId11"/>
    <p:sldId id="344" r:id="rId12"/>
    <p:sldId id="346" r:id="rId13"/>
    <p:sldId id="347" r:id="rId14"/>
    <p:sldId id="311" r:id="rId15"/>
    <p:sldId id="314" r:id="rId16"/>
    <p:sldId id="315" r:id="rId17"/>
    <p:sldId id="316" r:id="rId18"/>
    <p:sldId id="318" r:id="rId19"/>
    <p:sldId id="319" r:id="rId20"/>
    <p:sldId id="361" r:id="rId21"/>
    <p:sldId id="362" r:id="rId22"/>
    <p:sldId id="348" r:id="rId23"/>
    <p:sldId id="321" r:id="rId24"/>
    <p:sldId id="323" r:id="rId25"/>
    <p:sldId id="322" r:id="rId26"/>
    <p:sldId id="279" r:id="rId2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7D94"/>
    <a:srgbClr val="4A95B0"/>
    <a:srgbClr val="366E82"/>
    <a:srgbClr val="285260"/>
    <a:srgbClr val="013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-966" y="-84"/>
      </p:cViewPr>
      <p:guideLst>
        <p:guide orient="horz" pos="2210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圆角矩形 16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2051" name="圆角矩形 4"/>
          <p:cNvGrpSpPr/>
          <p:nvPr/>
        </p:nvGrpSpPr>
        <p:grpSpPr>
          <a:xfrm>
            <a:off x="188913" y="280988"/>
            <a:ext cx="11814175" cy="6296025"/>
            <a:chOff x="0" y="0"/>
            <a:chExt cx="7442" cy="3966"/>
          </a:xfrm>
        </p:grpSpPr>
        <p:pic>
          <p:nvPicPr>
            <p:cNvPr id="2064" name="圆角矩形 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7442" cy="39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65" name="Text Box 5"/>
            <p:cNvSpPr txBox="1"/>
            <p:nvPr/>
          </p:nvSpPr>
          <p:spPr>
            <a:xfrm>
              <a:off x="33" y="31"/>
              <a:ext cx="7376" cy="39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52" name="任意多边形 13"/>
          <p:cNvGrpSpPr/>
          <p:nvPr/>
        </p:nvGrpSpPr>
        <p:grpSpPr>
          <a:xfrm>
            <a:off x="190818" y="282893"/>
            <a:ext cx="11814175" cy="6192837"/>
            <a:chOff x="0" y="0"/>
            <a:chExt cx="7442" cy="3901"/>
          </a:xfrm>
        </p:grpSpPr>
        <p:pic>
          <p:nvPicPr>
            <p:cNvPr id="2062" name="任意多边形 1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442" cy="390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63" name="Text Box 8"/>
            <p:cNvSpPr txBox="1"/>
            <p:nvPr/>
          </p:nvSpPr>
          <p:spPr>
            <a:xfrm>
              <a:off x="1" y="-1"/>
              <a:ext cx="7440" cy="39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53" name="文本框 15"/>
          <p:cNvSpPr txBox="1"/>
          <p:nvPr/>
        </p:nvSpPr>
        <p:spPr>
          <a:xfrm>
            <a:off x="2140585" y="1916430"/>
            <a:ext cx="849820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dirty="0">
                <a:solidFill>
                  <a:schemeClr val="bg1"/>
                </a:solidFill>
                <a:latin typeface="DFMincho-UB" pitchFamily="1" charset="-128"/>
                <a:ea typeface="DFMincho-UB" pitchFamily="1" charset="-128"/>
              </a:rPr>
              <a:t>Rational Software Architect</a:t>
            </a:r>
            <a:r>
              <a:rPr lang="zh-CN" altLang="en-US" sz="4400" dirty="0">
                <a:solidFill>
                  <a:schemeClr val="bg1"/>
                </a:solidFill>
                <a:latin typeface="DFMincho-UB" pitchFamily="1" charset="-128"/>
                <a:ea typeface="宋体" panose="02010600030101010101" pitchFamily="2" charset="-122"/>
              </a:rPr>
              <a:t>介绍</a:t>
            </a:r>
            <a:endParaRPr lang="zh-CN" altLang="en-US" sz="4400" dirty="0">
              <a:solidFill>
                <a:schemeClr val="bg1"/>
              </a:solidFill>
              <a:latin typeface="DFMincho-UB" pitchFamily="1" charset="-128"/>
              <a:ea typeface="宋体" panose="02010600030101010101" pitchFamily="2" charset="-122"/>
            </a:endParaRPr>
          </a:p>
        </p:txBody>
      </p:sp>
      <p:grpSp>
        <p:nvGrpSpPr>
          <p:cNvPr id="2055" name="组合 18"/>
          <p:cNvGrpSpPr/>
          <p:nvPr/>
        </p:nvGrpSpPr>
        <p:grpSpPr>
          <a:xfrm>
            <a:off x="3033713" y="2759075"/>
            <a:ext cx="5980112" cy="309563"/>
            <a:chOff x="0" y="0"/>
            <a:chExt cx="5617820" cy="291392"/>
          </a:xfrm>
        </p:grpSpPr>
        <p:cxnSp>
          <p:nvCxnSpPr>
            <p:cNvPr id="2056" name="直接连接符 19"/>
            <p:cNvCxnSpPr/>
            <p:nvPr/>
          </p:nvCxnSpPr>
          <p:spPr>
            <a:xfrm>
              <a:off x="0" y="159614"/>
              <a:ext cx="264661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2057" name="菱形 20"/>
            <p:cNvSpPr/>
            <p:nvPr/>
          </p:nvSpPr>
          <p:spPr>
            <a:xfrm>
              <a:off x="2818096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2058" name="泪滴形 21"/>
            <p:cNvSpPr/>
            <p:nvPr/>
          </p:nvSpPr>
          <p:spPr>
            <a:xfrm rot="2700000">
              <a:off x="2664312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9" name="泪滴形 22"/>
            <p:cNvSpPr/>
            <p:nvPr/>
          </p:nvSpPr>
          <p:spPr>
            <a:xfrm rot="-8100000">
              <a:off x="2925704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菱形 23"/>
            <p:cNvSpPr/>
            <p:nvPr/>
          </p:nvSpPr>
          <p:spPr>
            <a:xfrm>
              <a:off x="2818096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2061" name="直接连接符 24"/>
            <p:cNvCxnSpPr/>
            <p:nvPr/>
          </p:nvCxnSpPr>
          <p:spPr>
            <a:xfrm>
              <a:off x="3059633" y="159614"/>
              <a:ext cx="2558187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pic>
        <p:nvPicPr>
          <p:cNvPr id="2" name="图片 1" descr="logo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675" y="4067175"/>
            <a:ext cx="1716405" cy="1722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27200" y="3545205"/>
            <a:ext cx="8742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组员：徐柯杰、何宇晨、杜潇天、黄玉钱、许佳俊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136" name="文本框 39"/>
          <p:cNvSpPr txBox="1"/>
          <p:nvPr/>
        </p:nvSpPr>
        <p:spPr>
          <a:xfrm>
            <a:off x="883285" y="1233805"/>
            <a:ext cx="993330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的特性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3285" y="2392680"/>
            <a:ext cx="719836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Eclipse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建模和开发平台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UML2.0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JAVA/C/C++</a:t>
            </a:r>
            <a:endParaRPr lang="zh-CN" alt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136" name="文本框 39"/>
          <p:cNvSpPr txBox="1"/>
          <p:nvPr/>
        </p:nvSpPr>
        <p:spPr>
          <a:xfrm>
            <a:off x="883285" y="1233805"/>
            <a:ext cx="993330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的特性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3285" y="2117725"/>
            <a:ext cx="993330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开发结构检查和控制：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RSA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基于开放的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Eclipse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，提供了代码复审功能，帮助程序开发人员自动完成代码规范性的检测；运行时分析功能，为开发员提供自动完成代码内存错误检测、性能调优、线程分析和代码覆盖率的收集能力；它的构件测试能力，帮助开发员更快更好地完成单元测试任务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136" name="文本框 39"/>
          <p:cNvSpPr txBox="1"/>
          <p:nvPr/>
        </p:nvSpPr>
        <p:spPr>
          <a:xfrm>
            <a:off x="883285" y="1233805"/>
            <a:ext cx="993330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的特性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0425" y="2094865"/>
            <a:ext cx="9933305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支持模型驱动框架：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借助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RSA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系统分析人员可以使用模型驱动的软件开发（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MDA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模型驱动架构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，从业务模型自动推导出用例模型、分析模型、设计模型和代码，从而实现业务驱动的软件开发。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圆角矩形 16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4099" name="圆角矩形 4"/>
          <p:cNvGrpSpPr/>
          <p:nvPr/>
        </p:nvGrpSpPr>
        <p:grpSpPr>
          <a:xfrm>
            <a:off x="188913" y="280988"/>
            <a:ext cx="11814175" cy="6296025"/>
            <a:chOff x="0" y="0"/>
            <a:chExt cx="7442" cy="3966"/>
          </a:xfrm>
        </p:grpSpPr>
        <p:pic>
          <p:nvPicPr>
            <p:cNvPr id="4132" name="圆角矩形 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7442" cy="39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33" name="Text Box 5"/>
            <p:cNvSpPr txBox="1"/>
            <p:nvPr/>
          </p:nvSpPr>
          <p:spPr>
            <a:xfrm>
              <a:off x="33" y="31"/>
              <a:ext cx="7376" cy="39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00" name="任意多边形 13"/>
          <p:cNvGrpSpPr/>
          <p:nvPr/>
        </p:nvGrpSpPr>
        <p:grpSpPr>
          <a:xfrm>
            <a:off x="-1587" y="282893"/>
            <a:ext cx="11814175" cy="6192837"/>
            <a:chOff x="0" y="0"/>
            <a:chExt cx="7442" cy="3901"/>
          </a:xfrm>
        </p:grpSpPr>
        <p:pic>
          <p:nvPicPr>
            <p:cNvPr id="4130" name="任意多边形 1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442" cy="390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31" name="Text Box 8"/>
            <p:cNvSpPr txBox="1"/>
            <p:nvPr/>
          </p:nvSpPr>
          <p:spPr>
            <a:xfrm>
              <a:off x="1" y="-1"/>
              <a:ext cx="7440" cy="39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01" name="组合 3"/>
          <p:cNvGrpSpPr/>
          <p:nvPr/>
        </p:nvGrpSpPr>
        <p:grpSpPr>
          <a:xfrm>
            <a:off x="2262188" y="2781300"/>
            <a:ext cx="7667625" cy="1981200"/>
            <a:chOff x="0" y="0"/>
            <a:chExt cx="7667313" cy="1982012"/>
          </a:xfrm>
        </p:grpSpPr>
        <p:grpSp>
          <p:nvGrpSpPr>
            <p:cNvPr id="4106" name="组合 25"/>
            <p:cNvGrpSpPr/>
            <p:nvPr/>
          </p:nvGrpSpPr>
          <p:grpSpPr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4126" name="菱形 45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27" name="泪滴形 46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8" name="泪滴形 47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9" name="菱形 48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107" name="直接连接符 26"/>
            <p:cNvCxnSpPr/>
            <p:nvPr/>
          </p:nvCxnSpPr>
          <p:spPr>
            <a:xfrm>
              <a:off x="673780" y="271752"/>
              <a:ext cx="6281403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4108" name="组合 27"/>
            <p:cNvGrpSpPr/>
            <p:nvPr/>
          </p:nvGrpSpPr>
          <p:grpSpPr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4122" name="菱形 41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23" name="泪滴形 42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4" name="泪滴形 43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5" name="菱形 44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09" name="组合 28"/>
            <p:cNvGrpSpPr/>
            <p:nvPr/>
          </p:nvGrpSpPr>
          <p:grpSpPr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4118" name="菱形 37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19" name="泪滴形 38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0" name="泪滴形 39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1" name="菱形 40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110" name="直接连接符 29"/>
            <p:cNvCxnSpPr/>
            <p:nvPr/>
          </p:nvCxnSpPr>
          <p:spPr>
            <a:xfrm>
              <a:off x="673780" y="1732188"/>
              <a:ext cx="6281403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4111" name="组合 30"/>
            <p:cNvGrpSpPr/>
            <p:nvPr/>
          </p:nvGrpSpPr>
          <p:grpSpPr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4114" name="菱形 33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15" name="泪滴形 34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6" name="泪滴形 35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7" name="菱形 36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112" name="直接连接符 31"/>
            <p:cNvCxnSpPr/>
            <p:nvPr/>
          </p:nvCxnSpPr>
          <p:spPr>
            <a:xfrm>
              <a:off x="354154" y="490927"/>
              <a:ext cx="0" cy="994972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3" name="直接连接符 32"/>
            <p:cNvCxnSpPr/>
            <p:nvPr/>
          </p:nvCxnSpPr>
          <p:spPr>
            <a:xfrm>
              <a:off x="7316260" y="490927"/>
              <a:ext cx="0" cy="994972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4102" name="文本框 49"/>
          <p:cNvSpPr txBox="1"/>
          <p:nvPr/>
        </p:nvSpPr>
        <p:spPr>
          <a:xfrm>
            <a:off x="3203575" y="3378200"/>
            <a:ext cx="578485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文本框 51"/>
          <p:cNvSpPr txBox="1"/>
          <p:nvPr/>
        </p:nvSpPr>
        <p:spPr>
          <a:xfrm>
            <a:off x="4878070" y="1843405"/>
            <a:ext cx="264604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en-US" altLang="zh-CN" sz="4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的使用例子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220" y="1399540"/>
            <a:ext cx="9309100" cy="5081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9275" y="1903095"/>
            <a:ext cx="1612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主界面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的使用例子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9275" y="1903095"/>
            <a:ext cx="16122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新建模型项目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005" y="973455"/>
            <a:ext cx="4999990" cy="5314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的使用例子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4340" y="1758315"/>
            <a:ext cx="16122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</a:rPr>
              <a:t>UML</a:t>
            </a:r>
            <a:r>
              <a:rPr lang="zh-CN" altLang="en-US" sz="3200" b="1">
                <a:solidFill>
                  <a:schemeClr val="bg1"/>
                </a:solidFill>
              </a:rPr>
              <a:t>模型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605" y="1541145"/>
            <a:ext cx="9635490" cy="4661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的使用例子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4340" y="1758315"/>
            <a:ext cx="1612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变换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20" y="1528445"/>
            <a:ext cx="8693785" cy="4890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的使用例子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4340" y="1758315"/>
            <a:ext cx="1612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变换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75" y="1283970"/>
            <a:ext cx="4114165" cy="506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的使用例子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4340" y="1758315"/>
            <a:ext cx="2188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画用例图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005" y="1414780"/>
            <a:ext cx="4999990" cy="4028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任意多边形 8"/>
          <p:cNvGrpSpPr/>
          <p:nvPr/>
        </p:nvGrpSpPr>
        <p:grpSpPr>
          <a:xfrm>
            <a:off x="188913" y="280988"/>
            <a:ext cx="11814175" cy="6192837"/>
            <a:chOff x="0" y="0"/>
            <a:chExt cx="7442" cy="3901"/>
          </a:xfrm>
        </p:grpSpPr>
        <p:pic>
          <p:nvPicPr>
            <p:cNvPr id="3127" name="任意多边形 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442" cy="390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28" name="Text Box 4"/>
            <p:cNvSpPr txBox="1"/>
            <p:nvPr/>
          </p:nvSpPr>
          <p:spPr>
            <a:xfrm>
              <a:off x="1" y="-1"/>
              <a:ext cx="7440" cy="39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75" name="组合 30"/>
          <p:cNvGrpSpPr/>
          <p:nvPr/>
        </p:nvGrpSpPr>
        <p:grpSpPr>
          <a:xfrm>
            <a:off x="2262505" y="1298575"/>
            <a:ext cx="7667625" cy="4812030"/>
            <a:chOff x="0" y="0"/>
            <a:chExt cx="6298319" cy="3600675"/>
          </a:xfrm>
        </p:grpSpPr>
        <p:grpSp>
          <p:nvGrpSpPr>
            <p:cNvPr id="3103" name="组合 4"/>
            <p:cNvGrpSpPr/>
            <p:nvPr/>
          </p:nvGrpSpPr>
          <p:grpSpPr>
            <a:xfrm>
              <a:off x="0" y="0"/>
              <a:ext cx="570466" cy="407532"/>
              <a:chOff x="0" y="0"/>
              <a:chExt cx="570466" cy="407532"/>
            </a:xfrm>
          </p:grpSpPr>
          <p:sp>
            <p:nvSpPr>
              <p:cNvPr id="3123" name="菱形 11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24" name="泪滴形 12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25" name="泪滴形 13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26" name="菱形 14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3104" name="直接连接符 15"/>
            <p:cNvCxnSpPr/>
            <p:nvPr/>
          </p:nvCxnSpPr>
          <p:spPr>
            <a:xfrm>
              <a:off x="553477" y="223231"/>
              <a:ext cx="515986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3105" name="组合 48"/>
            <p:cNvGrpSpPr/>
            <p:nvPr/>
          </p:nvGrpSpPr>
          <p:grpSpPr>
            <a:xfrm>
              <a:off x="0" y="3193143"/>
              <a:ext cx="570466" cy="407532"/>
              <a:chOff x="0" y="0"/>
              <a:chExt cx="570466" cy="407532"/>
            </a:xfrm>
          </p:grpSpPr>
          <p:sp>
            <p:nvSpPr>
              <p:cNvPr id="3119" name="菱形 49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20" name="泪滴形 50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21" name="泪滴形 51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22" name="菱形 52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106" name="组合 53"/>
            <p:cNvGrpSpPr/>
            <p:nvPr/>
          </p:nvGrpSpPr>
          <p:grpSpPr>
            <a:xfrm>
              <a:off x="5727853" y="3193143"/>
              <a:ext cx="570466" cy="407532"/>
              <a:chOff x="0" y="0"/>
              <a:chExt cx="570466" cy="407532"/>
            </a:xfrm>
          </p:grpSpPr>
          <p:sp>
            <p:nvSpPr>
              <p:cNvPr id="3115" name="菱形 54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16" name="泪滴形 55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17" name="泪滴形 56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18" name="菱形 57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3107" name="直接连接符 58"/>
            <p:cNvCxnSpPr/>
            <p:nvPr/>
          </p:nvCxnSpPr>
          <p:spPr>
            <a:xfrm>
              <a:off x="553477" y="3395457"/>
              <a:ext cx="515986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3108" name="组合 59"/>
            <p:cNvGrpSpPr/>
            <p:nvPr/>
          </p:nvGrpSpPr>
          <p:grpSpPr>
            <a:xfrm>
              <a:off x="5719026" y="0"/>
              <a:ext cx="570466" cy="407532"/>
              <a:chOff x="0" y="0"/>
              <a:chExt cx="570466" cy="407532"/>
            </a:xfrm>
          </p:grpSpPr>
          <p:sp>
            <p:nvSpPr>
              <p:cNvPr id="3111" name="菱形 60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12" name="泪滴形 61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13" name="泪滴形 62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14" name="菱形 63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3109" name="直接连接符 28"/>
            <p:cNvCxnSpPr/>
            <p:nvPr/>
          </p:nvCxnSpPr>
          <p:spPr>
            <a:xfrm>
              <a:off x="290920" y="403272"/>
              <a:ext cx="0" cy="2758377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110" name="直接连接符 65"/>
            <p:cNvCxnSpPr/>
            <p:nvPr/>
          </p:nvCxnSpPr>
          <p:spPr>
            <a:xfrm>
              <a:off x="6009946" y="403272"/>
              <a:ext cx="0" cy="2758377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076" name="组合 31"/>
          <p:cNvGrpSpPr/>
          <p:nvPr/>
        </p:nvGrpSpPr>
        <p:grpSpPr>
          <a:xfrm>
            <a:off x="4865688" y="830263"/>
            <a:ext cx="2425700" cy="1003300"/>
            <a:chOff x="0" y="0"/>
            <a:chExt cx="2424838" cy="1004389"/>
          </a:xfrm>
        </p:grpSpPr>
        <p:sp>
          <p:nvSpPr>
            <p:cNvPr id="3101" name="文本框 66"/>
            <p:cNvSpPr txBox="1"/>
            <p:nvPr/>
          </p:nvSpPr>
          <p:spPr>
            <a:xfrm>
              <a:off x="413658" y="0"/>
              <a:ext cx="1597523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102" name="文本框 6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245018" y="108854"/>
              <a:ext cx="2859024" cy="118262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077" name="组合 32"/>
          <p:cNvGrpSpPr/>
          <p:nvPr/>
        </p:nvGrpSpPr>
        <p:grpSpPr>
          <a:xfrm>
            <a:off x="3368675" y="2217738"/>
            <a:ext cx="5516563" cy="746125"/>
            <a:chOff x="0" y="0"/>
            <a:chExt cx="11811000" cy="6299200"/>
          </a:xfrm>
        </p:grpSpPr>
        <p:sp>
          <p:nvSpPr>
            <p:cNvPr id="3097" name="圆角矩形 68"/>
            <p:cNvSpPr/>
            <p:nvPr/>
          </p:nvSpPr>
          <p:spPr>
            <a:xfrm>
              <a:off x="0" y="0"/>
              <a:ext cx="11811000" cy="6299200"/>
            </a:xfrm>
            <a:prstGeom prst="roundRect">
              <a:avLst>
                <a:gd name="adj" fmla="val 2755"/>
              </a:avLst>
            </a:prstGeom>
            <a:solidFill>
              <a:srgbClr val="3E7D94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grpSp>
          <p:nvGrpSpPr>
            <p:cNvPr id="3098" name="任意多边形 69"/>
            <p:cNvGrpSpPr/>
            <p:nvPr/>
          </p:nvGrpSpPr>
          <p:grpSpPr>
            <a:xfrm>
              <a:off x="4694" y="6888"/>
              <a:ext cx="11800685" cy="6174928"/>
              <a:chOff x="0" y="0"/>
              <a:chExt cx="5510784" cy="731520"/>
            </a:xfrm>
          </p:grpSpPr>
          <p:pic>
            <p:nvPicPr>
              <p:cNvPr id="3099" name="任意多边形 6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5510784" cy="7315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100" name="Text Box 37"/>
              <p:cNvSpPr txBox="1"/>
              <p:nvPr/>
            </p:nvSpPr>
            <p:spPr>
              <a:xfrm>
                <a:off x="-2192" y="-816"/>
                <a:ext cx="5515601" cy="7341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3078" name="组合 70"/>
          <p:cNvGrpSpPr/>
          <p:nvPr/>
        </p:nvGrpSpPr>
        <p:grpSpPr>
          <a:xfrm flipV="1">
            <a:off x="3368675" y="3124200"/>
            <a:ext cx="5516563" cy="746125"/>
            <a:chOff x="0" y="0"/>
            <a:chExt cx="11811000" cy="6299200"/>
          </a:xfrm>
        </p:grpSpPr>
        <p:sp>
          <p:nvSpPr>
            <p:cNvPr id="3093" name="圆角矩形 71"/>
            <p:cNvSpPr/>
            <p:nvPr/>
          </p:nvSpPr>
          <p:spPr>
            <a:xfrm>
              <a:off x="0" y="0"/>
              <a:ext cx="11811000" cy="6299200"/>
            </a:xfrm>
            <a:prstGeom prst="roundRect">
              <a:avLst>
                <a:gd name="adj" fmla="val 2755"/>
              </a:avLst>
            </a:prstGeom>
            <a:solidFill>
              <a:srgbClr val="3E7D94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grpSp>
          <p:nvGrpSpPr>
            <p:cNvPr id="3094" name="任意多边形 72"/>
            <p:cNvGrpSpPr/>
            <p:nvPr/>
          </p:nvGrpSpPr>
          <p:grpSpPr>
            <a:xfrm flipV="1">
              <a:off x="4694" y="-3486"/>
              <a:ext cx="11800685" cy="6226386"/>
              <a:chOff x="0" y="0"/>
              <a:chExt cx="5510784" cy="737616"/>
            </a:xfrm>
          </p:grpSpPr>
          <p:pic>
            <p:nvPicPr>
              <p:cNvPr id="3095" name="任意多边形 7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5510784" cy="73761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96" name="Text Box 42"/>
              <p:cNvSpPr txBox="1"/>
              <p:nvPr/>
            </p:nvSpPr>
            <p:spPr>
              <a:xfrm rot="10800000">
                <a:off x="-2192" y="3036"/>
                <a:ext cx="5515601" cy="7341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3079" name="组合 73"/>
          <p:cNvGrpSpPr/>
          <p:nvPr/>
        </p:nvGrpSpPr>
        <p:grpSpPr>
          <a:xfrm>
            <a:off x="3368675" y="4030663"/>
            <a:ext cx="5516563" cy="746125"/>
            <a:chOff x="0" y="0"/>
            <a:chExt cx="11811000" cy="6299200"/>
          </a:xfrm>
        </p:grpSpPr>
        <p:sp>
          <p:nvSpPr>
            <p:cNvPr id="3089" name="圆角矩形 74"/>
            <p:cNvSpPr/>
            <p:nvPr/>
          </p:nvSpPr>
          <p:spPr>
            <a:xfrm>
              <a:off x="0" y="0"/>
              <a:ext cx="11811000" cy="6299200"/>
            </a:xfrm>
            <a:prstGeom prst="roundRect">
              <a:avLst>
                <a:gd name="adj" fmla="val 2755"/>
              </a:avLst>
            </a:prstGeom>
            <a:solidFill>
              <a:srgbClr val="3E7D94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grpSp>
          <p:nvGrpSpPr>
            <p:cNvPr id="3090" name="任意多边形 75"/>
            <p:cNvGrpSpPr/>
            <p:nvPr/>
          </p:nvGrpSpPr>
          <p:grpSpPr>
            <a:xfrm>
              <a:off x="4694" y="-8661"/>
              <a:ext cx="11800685" cy="6226386"/>
              <a:chOff x="0" y="0"/>
              <a:chExt cx="5510784" cy="737616"/>
            </a:xfrm>
          </p:grpSpPr>
          <p:pic>
            <p:nvPicPr>
              <p:cNvPr id="3091" name="任意多边形 7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5510784" cy="73761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92" name="Text Box 47"/>
              <p:cNvSpPr txBox="1"/>
              <p:nvPr/>
            </p:nvSpPr>
            <p:spPr>
              <a:xfrm>
                <a:off x="-2192" y="1026"/>
                <a:ext cx="5515601" cy="7341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3080" name="组合 76"/>
          <p:cNvGrpSpPr/>
          <p:nvPr/>
        </p:nvGrpSpPr>
        <p:grpSpPr>
          <a:xfrm flipH="1">
            <a:off x="3368675" y="4937125"/>
            <a:ext cx="5516563" cy="746125"/>
            <a:chOff x="0" y="0"/>
            <a:chExt cx="11811000" cy="6299200"/>
          </a:xfrm>
        </p:grpSpPr>
        <p:sp>
          <p:nvSpPr>
            <p:cNvPr id="3085" name="圆角矩形 77"/>
            <p:cNvSpPr/>
            <p:nvPr/>
          </p:nvSpPr>
          <p:spPr>
            <a:xfrm>
              <a:off x="0" y="0"/>
              <a:ext cx="11811000" cy="6299200"/>
            </a:xfrm>
            <a:prstGeom prst="roundRect">
              <a:avLst>
                <a:gd name="adj" fmla="val 2755"/>
              </a:avLst>
            </a:prstGeom>
            <a:solidFill>
              <a:srgbClr val="3E7D94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grpSp>
          <p:nvGrpSpPr>
            <p:cNvPr id="3086" name="任意多边形 78"/>
            <p:cNvGrpSpPr/>
            <p:nvPr/>
          </p:nvGrpSpPr>
          <p:grpSpPr>
            <a:xfrm flipH="1">
              <a:off x="5621" y="9294"/>
              <a:ext cx="11800685" cy="6174928"/>
              <a:chOff x="0" y="0"/>
              <a:chExt cx="5510784" cy="731520"/>
            </a:xfrm>
          </p:grpSpPr>
          <p:pic>
            <p:nvPicPr>
              <p:cNvPr id="3087" name="任意多边形 7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5510784" cy="7315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88" name="Text Box 52"/>
              <p:cNvSpPr txBox="1"/>
              <p:nvPr/>
            </p:nvSpPr>
            <p:spPr>
              <a:xfrm>
                <a:off x="-2192" y="-1101"/>
                <a:ext cx="5515601" cy="7341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081" name="文本框 80"/>
          <p:cNvSpPr txBox="1"/>
          <p:nvPr/>
        </p:nvSpPr>
        <p:spPr>
          <a:xfrm>
            <a:off x="3998913" y="2359978"/>
            <a:ext cx="46434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的历史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2" name="文本框 81"/>
          <p:cNvSpPr txBox="1"/>
          <p:nvPr/>
        </p:nvSpPr>
        <p:spPr>
          <a:xfrm>
            <a:off x="3998913" y="3279775"/>
            <a:ext cx="46434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3" name="文本框 82"/>
          <p:cNvSpPr txBox="1"/>
          <p:nvPr/>
        </p:nvSpPr>
        <p:spPr>
          <a:xfrm>
            <a:off x="3998913" y="4189413"/>
            <a:ext cx="46434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4" name="文本框 83"/>
          <p:cNvSpPr txBox="1"/>
          <p:nvPr/>
        </p:nvSpPr>
        <p:spPr>
          <a:xfrm>
            <a:off x="3998913" y="5092700"/>
            <a:ext cx="46434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四、三个问题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的使用例子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4340" y="1758315"/>
            <a:ext cx="2188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画活动图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380" y="1095375"/>
            <a:ext cx="6619240" cy="4666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圆角矩形 16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4099" name="圆角矩形 4"/>
          <p:cNvGrpSpPr/>
          <p:nvPr/>
        </p:nvGrpSpPr>
        <p:grpSpPr>
          <a:xfrm>
            <a:off x="188913" y="280988"/>
            <a:ext cx="11814175" cy="6296025"/>
            <a:chOff x="0" y="0"/>
            <a:chExt cx="7442" cy="3966"/>
          </a:xfrm>
        </p:grpSpPr>
        <p:pic>
          <p:nvPicPr>
            <p:cNvPr id="4132" name="圆角矩形 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7442" cy="39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33" name="Text Box 5"/>
            <p:cNvSpPr txBox="1"/>
            <p:nvPr/>
          </p:nvSpPr>
          <p:spPr>
            <a:xfrm>
              <a:off x="33" y="31"/>
              <a:ext cx="7376" cy="39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00" name="任意多边形 13"/>
          <p:cNvGrpSpPr/>
          <p:nvPr/>
        </p:nvGrpSpPr>
        <p:grpSpPr>
          <a:xfrm>
            <a:off x="188913" y="280988"/>
            <a:ext cx="11814175" cy="6192837"/>
            <a:chOff x="0" y="0"/>
            <a:chExt cx="7442" cy="3901"/>
          </a:xfrm>
        </p:grpSpPr>
        <p:pic>
          <p:nvPicPr>
            <p:cNvPr id="4130" name="任意多边形 1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442" cy="390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31" name="Text Box 8"/>
            <p:cNvSpPr txBox="1"/>
            <p:nvPr/>
          </p:nvSpPr>
          <p:spPr>
            <a:xfrm>
              <a:off x="1" y="-1"/>
              <a:ext cx="7440" cy="39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01" name="组合 3"/>
          <p:cNvGrpSpPr/>
          <p:nvPr/>
        </p:nvGrpSpPr>
        <p:grpSpPr>
          <a:xfrm>
            <a:off x="2262188" y="2781300"/>
            <a:ext cx="7667625" cy="1981200"/>
            <a:chOff x="0" y="0"/>
            <a:chExt cx="7667313" cy="1982012"/>
          </a:xfrm>
        </p:grpSpPr>
        <p:grpSp>
          <p:nvGrpSpPr>
            <p:cNvPr id="4106" name="组合 25"/>
            <p:cNvGrpSpPr/>
            <p:nvPr/>
          </p:nvGrpSpPr>
          <p:grpSpPr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4126" name="菱形 45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27" name="泪滴形 46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8" name="泪滴形 47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9" name="菱形 48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107" name="直接连接符 26"/>
            <p:cNvCxnSpPr/>
            <p:nvPr/>
          </p:nvCxnSpPr>
          <p:spPr>
            <a:xfrm>
              <a:off x="673780" y="271752"/>
              <a:ext cx="6281403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4108" name="组合 27"/>
            <p:cNvGrpSpPr/>
            <p:nvPr/>
          </p:nvGrpSpPr>
          <p:grpSpPr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4122" name="菱形 41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23" name="泪滴形 42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4" name="泪滴形 43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5" name="菱形 44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09" name="组合 28"/>
            <p:cNvGrpSpPr/>
            <p:nvPr/>
          </p:nvGrpSpPr>
          <p:grpSpPr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4118" name="菱形 37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19" name="泪滴形 38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0" name="泪滴形 39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1" name="菱形 40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110" name="直接连接符 29"/>
            <p:cNvCxnSpPr/>
            <p:nvPr/>
          </p:nvCxnSpPr>
          <p:spPr>
            <a:xfrm>
              <a:off x="673780" y="1732188"/>
              <a:ext cx="6281403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4111" name="组合 30"/>
            <p:cNvGrpSpPr/>
            <p:nvPr/>
          </p:nvGrpSpPr>
          <p:grpSpPr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4114" name="菱形 33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15" name="泪滴形 34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6" name="泪滴形 35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7" name="菱形 36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112" name="直接连接符 31"/>
            <p:cNvCxnSpPr/>
            <p:nvPr/>
          </p:nvCxnSpPr>
          <p:spPr>
            <a:xfrm>
              <a:off x="354154" y="490927"/>
              <a:ext cx="0" cy="994972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3" name="直接连接符 32"/>
            <p:cNvCxnSpPr/>
            <p:nvPr/>
          </p:nvCxnSpPr>
          <p:spPr>
            <a:xfrm>
              <a:off x="7316260" y="490927"/>
              <a:ext cx="0" cy="994972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4102" name="文本框 49"/>
          <p:cNvSpPr txBox="1"/>
          <p:nvPr/>
        </p:nvSpPr>
        <p:spPr>
          <a:xfrm>
            <a:off x="3203575" y="3378200"/>
            <a:ext cx="578485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三个问题</a:t>
            </a:r>
            <a:endParaRPr 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文本框 51"/>
          <p:cNvSpPr txBox="1"/>
          <p:nvPr/>
        </p:nvSpPr>
        <p:spPr>
          <a:xfrm>
            <a:off x="4649470" y="1833880"/>
            <a:ext cx="30365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三个问题</a:t>
            </a:r>
            <a:endParaRPr 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29895" y="1605915"/>
            <a:ext cx="6118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MDA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是什么？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7425" y="2425700"/>
            <a:ext cx="59010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sym typeface="+mn-ea"/>
              </a:rPr>
              <a:t>模型驱动架构（</a:t>
            </a:r>
            <a:r>
              <a:rPr lang="en-US" sz="2400" b="1">
                <a:solidFill>
                  <a:schemeClr val="bg1"/>
                </a:solidFill>
                <a:sym typeface="+mn-ea"/>
              </a:rPr>
              <a:t>Model-Driven Architect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）。</a:t>
            </a: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975" y="2953385"/>
            <a:ext cx="6917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Rose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的第二代产品是什么？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4880" y="3698875"/>
            <a:ext cx="28619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b="1">
                <a:solidFill>
                  <a:schemeClr val="bg1"/>
                </a:solidFill>
                <a:sym typeface="+mn-ea"/>
              </a:rPr>
              <a:t>Rational Rose XDE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。</a:t>
            </a:r>
            <a:r>
              <a:rPr lang="en-US" sz="2400" b="1">
                <a:solidFill>
                  <a:schemeClr val="bg1"/>
                </a:solidFill>
                <a:sym typeface="+mn-ea"/>
              </a:rPr>
              <a:t> </a:t>
            </a:r>
            <a:endParaRPr lang="en-US" sz="2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975" y="4347210"/>
            <a:ext cx="6917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：与</a:t>
            </a:r>
            <a:r>
              <a:rPr lang="en-US" sz="3200" b="1">
                <a:solidFill>
                  <a:schemeClr val="bg1"/>
                </a:solidFill>
                <a:sym typeface="+mn-ea"/>
              </a:rPr>
              <a:t>Rose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相比，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RSA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的优点是什么？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4880" y="5254625"/>
            <a:ext cx="66262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sym typeface="+mn-ea"/>
              </a:rPr>
              <a:t>支持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UML2.0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标准；在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eclipse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平台上开发更方便。</a:t>
            </a: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6" grpId="2"/>
      <p:bldP spid="9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" name="文本框 2"/>
          <p:cNvSpPr txBox="1"/>
          <p:nvPr/>
        </p:nvSpPr>
        <p:spPr>
          <a:xfrm>
            <a:off x="429895" y="1605915"/>
            <a:ext cx="112883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《</a:t>
            </a:r>
            <a:r>
              <a:rPr lang="en-US" altLang="zh-CN" sz="3200" b="1">
                <a:solidFill>
                  <a:schemeClr val="bg1"/>
                </a:solidFill>
              </a:rPr>
              <a:t>IBM Rational Software Architect</a:t>
            </a:r>
            <a:r>
              <a:rPr lang="zh-CN" altLang="en-US" sz="3200" b="1">
                <a:solidFill>
                  <a:schemeClr val="bg1"/>
                </a:solidFill>
              </a:rPr>
              <a:t>建模》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《</a:t>
            </a:r>
            <a:r>
              <a:rPr lang="en-US" altLang="zh-CN" sz="3200" b="1">
                <a:solidFill>
                  <a:schemeClr val="bg1"/>
                </a:solidFill>
              </a:rPr>
              <a:t>UML2 </a:t>
            </a:r>
            <a:r>
              <a:rPr lang="zh-CN" altLang="en-US" sz="3200" b="1">
                <a:solidFill>
                  <a:schemeClr val="bg1"/>
                </a:solidFill>
              </a:rPr>
              <a:t>基础、建模与设计教程》</a:t>
            </a:r>
            <a:endParaRPr lang="zh-CN" altLang="en-US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绩效评估</a:t>
            </a:r>
            <a:endParaRPr 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3" name="表格 2"/>
          <p:cNvGraphicFramePr/>
          <p:nvPr/>
        </p:nvGraphicFramePr>
        <p:xfrm>
          <a:off x="1562100" y="1734185"/>
          <a:ext cx="9180195" cy="431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65"/>
                <a:gridCol w="3060065"/>
                <a:gridCol w="3060065"/>
              </a:tblGrid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评分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评价</a:t>
                      </a:r>
                      <a:endParaRPr lang="zh-CN" altLang="en-US"/>
                    </a:p>
                  </a:txBody>
                  <a:tcPr/>
                </a:tc>
              </a:tr>
              <a:tr h="7461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许佳俊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修改项目计划、需求工程计划甘特图，更新</a:t>
                      </a:r>
                      <a:r>
                        <a:rPr lang="en-US" altLang="zh-CN"/>
                        <a:t>WBS</a:t>
                      </a:r>
                      <a:r>
                        <a:rPr lang="zh-CN" altLang="en-US"/>
                        <a:t>图</a:t>
                      </a:r>
                      <a:r>
                        <a:rPr lang="zh-CN"/>
                        <a:t>；修改项目计划报告；制作</a:t>
                      </a:r>
                      <a:r>
                        <a:rPr lang="en-US" altLang="zh-CN"/>
                        <a:t>RSA</a:t>
                      </a:r>
                      <a:r>
                        <a:rPr lang="zh-CN" altLang="en-US"/>
                        <a:t>介绍</a:t>
                      </a:r>
                      <a:r>
                        <a:rPr lang="en-US" altLang="zh-CN"/>
                        <a:t>PPT</a:t>
                      </a:r>
                      <a:r>
                        <a:rPr lang="zh-CN" altLang="en-US"/>
                        <a:t>；</a:t>
                      </a:r>
                      <a:endParaRPr lang="zh-CN" altLang="en-US"/>
                    </a:p>
                  </a:txBody>
                  <a:tcPr/>
                </a:tc>
              </a:tr>
              <a:tr h="746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徐柯杰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针对不同用户提出访谈时的问题。</a:t>
                      </a:r>
                      <a:endParaRPr lang="zh-CN"/>
                    </a:p>
                  </a:txBody>
                  <a:tcPr/>
                </a:tc>
              </a:tr>
              <a:tr h="7461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何宇晨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参与制作《愿景和范围报告》</a:t>
                      </a:r>
                      <a:endParaRPr lang="zh-CN"/>
                    </a:p>
                  </a:txBody>
                  <a:tcPr/>
                </a:tc>
              </a:tr>
              <a:tr h="7461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杜潇天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完成《</a:t>
                      </a:r>
                      <a:r>
                        <a:rPr lang="en-US" altLang="zh-CN"/>
                        <a:t>QA</a:t>
                      </a:r>
                      <a:r>
                        <a:rPr lang="zh-CN" altLang="en-US"/>
                        <a:t>计划报告》</a:t>
                      </a:r>
                      <a:endParaRPr lang="zh-CN" altLang="en-US"/>
                    </a:p>
                  </a:txBody>
                  <a:tcPr/>
                </a:tc>
              </a:tr>
              <a:tr h="444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黄玉钱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参与制作《愿景和范围报告》</a:t>
                      </a:r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5602" name="任意多边形 8"/>
          <p:cNvSpPr/>
          <p:nvPr/>
        </p:nvSpPr>
        <p:spPr>
          <a:xfrm flipH="1">
            <a:off x="0" y="3128963"/>
            <a:ext cx="12192000" cy="3729037"/>
          </a:xfrm>
          <a:custGeom>
            <a:avLst/>
            <a:gdLst/>
            <a:ahLst/>
            <a:cxnLst>
              <a:cxn ang="0">
                <a:pos x="1376706" y="0"/>
              </a:cxn>
              <a:cxn ang="0">
                <a:pos x="1009674" y="523165"/>
              </a:cxn>
              <a:cxn ang="0">
                <a:pos x="854704" y="494890"/>
              </a:cxn>
              <a:cxn ang="0">
                <a:pos x="104329" y="1442244"/>
              </a:cxn>
              <a:cxn ang="0">
                <a:pos x="0" y="1384612"/>
              </a:cxn>
              <a:cxn ang="0">
                <a:pos x="0" y="7519791"/>
              </a:cxn>
              <a:cxn ang="0">
                <a:pos x="12192000" y="7519791"/>
              </a:cxn>
              <a:cxn ang="0">
                <a:pos x="12192000" y="7240279"/>
              </a:cxn>
              <a:cxn ang="0">
                <a:pos x="12192000" y="5765449"/>
              </a:cxn>
              <a:cxn ang="0">
                <a:pos x="12143063" y="5758379"/>
              </a:cxn>
              <a:cxn ang="0">
                <a:pos x="11922842" y="5850285"/>
              </a:cxn>
              <a:cxn ang="0">
                <a:pos x="11926920" y="5680610"/>
              </a:cxn>
              <a:cxn ang="0">
                <a:pos x="11164311" y="4351484"/>
              </a:cxn>
              <a:cxn ang="0">
                <a:pos x="10858450" y="4464601"/>
              </a:cxn>
              <a:cxn ang="0">
                <a:pos x="10124388" y="3538455"/>
              </a:cxn>
              <a:cxn ang="0">
                <a:pos x="9973497" y="3566735"/>
              </a:cxn>
              <a:cxn ang="0">
                <a:pos x="9618699" y="3050637"/>
              </a:cxn>
              <a:cxn ang="0">
                <a:pos x="9337310" y="3276871"/>
              </a:cxn>
              <a:cxn ang="0">
                <a:pos x="8998824" y="3142541"/>
              </a:cxn>
              <a:cxn ang="0">
                <a:pos x="8260683" y="4075761"/>
              </a:cxn>
              <a:cxn ang="0">
                <a:pos x="8052698" y="4005060"/>
              </a:cxn>
              <a:cxn ang="0">
                <a:pos x="7502150" y="4959485"/>
              </a:cxn>
              <a:cxn ang="0">
                <a:pos x="7510306" y="5100884"/>
              </a:cxn>
              <a:cxn ang="0">
                <a:pos x="7110650" y="5737168"/>
              </a:cxn>
              <a:cxn ang="0">
                <a:pos x="6955680" y="5680610"/>
              </a:cxn>
              <a:cxn ang="0">
                <a:pos x="6560102" y="5369537"/>
              </a:cxn>
              <a:cxn ang="0">
                <a:pos x="6352118" y="5447305"/>
              </a:cxn>
              <a:cxn ang="0">
                <a:pos x="5850507" y="4811021"/>
              </a:cxn>
              <a:cxn ang="0">
                <a:pos x="5744476" y="4832233"/>
              </a:cxn>
              <a:cxn ang="0">
                <a:pos x="5499789" y="4478744"/>
              </a:cxn>
              <a:cxn ang="0">
                <a:pos x="5346093" y="4571200"/>
              </a:cxn>
              <a:cxn ang="0">
                <a:pos x="5313061" y="4626061"/>
              </a:cxn>
              <a:cxn ang="0">
                <a:pos x="5356443" y="4487522"/>
              </a:cxn>
              <a:cxn ang="0">
                <a:pos x="5415495" y="3980501"/>
              </a:cxn>
              <a:cxn ang="0">
                <a:pos x="4664048" y="2677928"/>
              </a:cxn>
              <a:cxn ang="0">
                <a:pos x="4371552" y="2780292"/>
              </a:cxn>
              <a:cxn ang="0">
                <a:pos x="4358229" y="2792826"/>
              </a:cxn>
              <a:cxn ang="0">
                <a:pos x="4288490" y="2736906"/>
              </a:cxn>
              <a:cxn ang="0">
                <a:pos x="4121286" y="2686533"/>
              </a:cxn>
              <a:cxn ang="0">
                <a:pos x="3941849" y="2750162"/>
              </a:cxn>
              <a:cxn ang="0">
                <a:pos x="3534036" y="2099737"/>
              </a:cxn>
              <a:cxn ang="0">
                <a:pos x="3542192" y="1951270"/>
              </a:cxn>
              <a:cxn ang="0">
                <a:pos x="2979410" y="975636"/>
              </a:cxn>
              <a:cxn ang="0">
                <a:pos x="2763269" y="1046334"/>
              </a:cxn>
              <a:cxn ang="0">
                <a:pos x="2008816" y="91907"/>
              </a:cxn>
              <a:cxn ang="0">
                <a:pos x="1662174" y="233307"/>
              </a:cxn>
              <a:cxn ang="0">
                <a:pos x="1376706" y="0"/>
              </a:cxn>
            </a:cxnLst>
            <a:pathLst>
              <a:path w="12192000" h="3129280">
                <a:moveTo>
                  <a:pt x="1376706" y="0"/>
                </a:moveTo>
                <a:cubicBezTo>
                  <a:pt x="1193190" y="0"/>
                  <a:pt x="1042298" y="94145"/>
                  <a:pt x="1009674" y="217710"/>
                </a:cubicBezTo>
                <a:cubicBezTo>
                  <a:pt x="960736" y="208884"/>
                  <a:pt x="907720" y="205943"/>
                  <a:pt x="854704" y="205943"/>
                </a:cubicBezTo>
                <a:cubicBezTo>
                  <a:pt x="503985" y="205943"/>
                  <a:pt x="206283" y="370696"/>
                  <a:pt x="104329" y="600174"/>
                </a:cubicBezTo>
                <a:lnTo>
                  <a:pt x="0" y="576192"/>
                </a:lnTo>
                <a:lnTo>
                  <a:pt x="0" y="3129280"/>
                </a:lnTo>
                <a:lnTo>
                  <a:pt x="12192000" y="3129280"/>
                </a:lnTo>
                <a:lnTo>
                  <a:pt x="12192000" y="3012964"/>
                </a:lnTo>
                <a:cubicBezTo>
                  <a:pt x="12192000" y="2835017"/>
                  <a:pt x="12192000" y="2631649"/>
                  <a:pt x="12192000" y="2399229"/>
                </a:cubicBezTo>
                <a:cubicBezTo>
                  <a:pt x="12175688" y="2396287"/>
                  <a:pt x="12159375" y="2396287"/>
                  <a:pt x="12143063" y="2396287"/>
                </a:cubicBezTo>
                <a:cubicBezTo>
                  <a:pt x="12061500" y="2396287"/>
                  <a:pt x="11988092" y="2410997"/>
                  <a:pt x="11922842" y="2434533"/>
                </a:cubicBezTo>
                <a:cubicBezTo>
                  <a:pt x="11926920" y="2410997"/>
                  <a:pt x="11926920" y="2387461"/>
                  <a:pt x="11926920" y="2363925"/>
                </a:cubicBezTo>
                <a:cubicBezTo>
                  <a:pt x="11926920" y="2057954"/>
                  <a:pt x="11584359" y="1810823"/>
                  <a:pt x="11164311" y="1810823"/>
                </a:cubicBezTo>
                <a:cubicBezTo>
                  <a:pt x="11054202" y="1810823"/>
                  <a:pt x="10952249" y="1828475"/>
                  <a:pt x="10858450" y="1857895"/>
                </a:cubicBezTo>
                <a:cubicBezTo>
                  <a:pt x="10760576" y="1634301"/>
                  <a:pt x="10471030" y="1472490"/>
                  <a:pt x="10124388" y="1472490"/>
                </a:cubicBezTo>
                <a:cubicBezTo>
                  <a:pt x="10075450" y="1472490"/>
                  <a:pt x="10022435" y="1475432"/>
                  <a:pt x="9973497" y="1484258"/>
                </a:cubicBezTo>
                <a:cubicBezTo>
                  <a:pt x="9940873" y="1360692"/>
                  <a:pt x="9794058" y="1269490"/>
                  <a:pt x="9618699" y="1269490"/>
                </a:cubicBezTo>
                <a:cubicBezTo>
                  <a:pt x="9504512" y="1269490"/>
                  <a:pt x="9406638" y="1307735"/>
                  <a:pt x="9337310" y="1363635"/>
                </a:cubicBezTo>
                <a:cubicBezTo>
                  <a:pt x="9235356" y="1328330"/>
                  <a:pt x="9121168" y="1307735"/>
                  <a:pt x="8998824" y="1307735"/>
                </a:cubicBezTo>
                <a:cubicBezTo>
                  <a:pt x="8652183" y="1307735"/>
                  <a:pt x="8358558" y="1469547"/>
                  <a:pt x="8260683" y="1696084"/>
                </a:cubicBezTo>
                <a:cubicBezTo>
                  <a:pt x="8195432" y="1678432"/>
                  <a:pt x="8126104" y="1666663"/>
                  <a:pt x="8052698" y="1666663"/>
                </a:cubicBezTo>
                <a:cubicBezTo>
                  <a:pt x="7746839" y="1666663"/>
                  <a:pt x="7502150" y="1843185"/>
                  <a:pt x="7502150" y="2063837"/>
                </a:cubicBezTo>
                <a:cubicBezTo>
                  <a:pt x="7502150" y="2084432"/>
                  <a:pt x="7502150" y="2105026"/>
                  <a:pt x="7510306" y="2122678"/>
                </a:cubicBezTo>
                <a:cubicBezTo>
                  <a:pt x="7339025" y="2178577"/>
                  <a:pt x="7200368" y="2269780"/>
                  <a:pt x="7110650" y="2387461"/>
                </a:cubicBezTo>
                <a:cubicBezTo>
                  <a:pt x="7061712" y="2372751"/>
                  <a:pt x="7008696" y="2366866"/>
                  <a:pt x="6955680" y="2363925"/>
                </a:cubicBezTo>
                <a:cubicBezTo>
                  <a:pt x="6857806" y="2284490"/>
                  <a:pt x="6719150" y="2234475"/>
                  <a:pt x="6560102" y="2234475"/>
                </a:cubicBezTo>
                <a:cubicBezTo>
                  <a:pt x="6486696" y="2234475"/>
                  <a:pt x="6417368" y="2246244"/>
                  <a:pt x="6352118" y="2266838"/>
                </a:cubicBezTo>
                <a:cubicBezTo>
                  <a:pt x="6282790" y="2113852"/>
                  <a:pt x="6082960" y="2002055"/>
                  <a:pt x="5850507" y="2002055"/>
                </a:cubicBezTo>
                <a:cubicBezTo>
                  <a:pt x="5813804" y="2002055"/>
                  <a:pt x="5777101" y="2004997"/>
                  <a:pt x="5744476" y="2010881"/>
                </a:cubicBezTo>
                <a:cubicBezTo>
                  <a:pt x="5724085" y="1925562"/>
                  <a:pt x="5622133" y="1863780"/>
                  <a:pt x="5499789" y="1863780"/>
                </a:cubicBezTo>
                <a:cubicBezTo>
                  <a:pt x="5441675" y="1863780"/>
                  <a:pt x="5388150" y="1878674"/>
                  <a:pt x="5346093" y="1902256"/>
                </a:cubicBezTo>
                <a:lnTo>
                  <a:pt x="5313061" y="1925086"/>
                </a:lnTo>
                <a:lnTo>
                  <a:pt x="5356443" y="1867434"/>
                </a:lnTo>
                <a:cubicBezTo>
                  <a:pt x="5394468" y="1802584"/>
                  <a:pt x="5415495" y="1731285"/>
                  <a:pt x="5415495" y="1656443"/>
                </a:cubicBezTo>
                <a:cubicBezTo>
                  <a:pt x="5415495" y="1357076"/>
                  <a:pt x="5079061" y="1114391"/>
                  <a:pt x="4664048" y="1114391"/>
                </a:cubicBezTo>
                <a:cubicBezTo>
                  <a:pt x="4560295" y="1114391"/>
                  <a:pt x="4461453" y="1129559"/>
                  <a:pt x="4371552" y="1156989"/>
                </a:cubicBezTo>
                <a:lnTo>
                  <a:pt x="4358229" y="1162204"/>
                </a:lnTo>
                <a:lnTo>
                  <a:pt x="4288490" y="1138934"/>
                </a:lnTo>
                <a:cubicBezTo>
                  <a:pt x="4236494" y="1125327"/>
                  <a:pt x="4180420" y="1117972"/>
                  <a:pt x="4121286" y="1117972"/>
                </a:cubicBezTo>
                <a:cubicBezTo>
                  <a:pt x="4060115" y="1117972"/>
                  <a:pt x="3998942" y="1126798"/>
                  <a:pt x="3941849" y="1144450"/>
                </a:cubicBezTo>
                <a:cubicBezTo>
                  <a:pt x="3852130" y="1023827"/>
                  <a:pt x="3709396" y="929682"/>
                  <a:pt x="3534036" y="873783"/>
                </a:cubicBezTo>
                <a:cubicBezTo>
                  <a:pt x="3538114" y="853190"/>
                  <a:pt x="3542192" y="832595"/>
                  <a:pt x="3542192" y="812000"/>
                </a:cubicBezTo>
                <a:cubicBezTo>
                  <a:pt x="3542192" y="588407"/>
                  <a:pt x="3289348" y="406000"/>
                  <a:pt x="2979410" y="406000"/>
                </a:cubicBezTo>
                <a:cubicBezTo>
                  <a:pt x="2901926" y="406000"/>
                  <a:pt x="2832598" y="417769"/>
                  <a:pt x="2763269" y="435421"/>
                </a:cubicBezTo>
                <a:cubicBezTo>
                  <a:pt x="2665394" y="205943"/>
                  <a:pt x="2363612" y="38247"/>
                  <a:pt x="2008816" y="38247"/>
                </a:cubicBezTo>
                <a:cubicBezTo>
                  <a:pt x="1886471" y="38247"/>
                  <a:pt x="1768206" y="58841"/>
                  <a:pt x="1662174" y="97088"/>
                </a:cubicBezTo>
                <a:cubicBezTo>
                  <a:pt x="1592846" y="38247"/>
                  <a:pt x="1490893" y="0"/>
                  <a:pt x="1376706" y="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5603" name="文本框 9"/>
          <p:cNvSpPr txBox="1"/>
          <p:nvPr/>
        </p:nvSpPr>
        <p:spPr>
          <a:xfrm>
            <a:off x="2640013" y="2112963"/>
            <a:ext cx="5668962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 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604" name="直接连接符 10"/>
          <p:cNvCxnSpPr/>
          <p:nvPr/>
        </p:nvCxnSpPr>
        <p:spPr>
          <a:xfrm>
            <a:off x="2751138" y="3128963"/>
            <a:ext cx="49276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605" name="直接连接符 11"/>
          <p:cNvCxnSpPr/>
          <p:nvPr/>
        </p:nvCxnSpPr>
        <p:spPr>
          <a:xfrm>
            <a:off x="5322888" y="3311525"/>
            <a:ext cx="235585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圆角矩形 16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4099" name="圆角矩形 4"/>
          <p:cNvGrpSpPr/>
          <p:nvPr/>
        </p:nvGrpSpPr>
        <p:grpSpPr>
          <a:xfrm>
            <a:off x="188913" y="280988"/>
            <a:ext cx="11814175" cy="6296025"/>
            <a:chOff x="0" y="0"/>
            <a:chExt cx="7442" cy="3966"/>
          </a:xfrm>
        </p:grpSpPr>
        <p:pic>
          <p:nvPicPr>
            <p:cNvPr id="4132" name="圆角矩形 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7442" cy="39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33" name="Text Box 5"/>
            <p:cNvSpPr txBox="1"/>
            <p:nvPr/>
          </p:nvSpPr>
          <p:spPr>
            <a:xfrm>
              <a:off x="33" y="31"/>
              <a:ext cx="7376" cy="39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00" name="任意多边形 13"/>
          <p:cNvGrpSpPr/>
          <p:nvPr/>
        </p:nvGrpSpPr>
        <p:grpSpPr>
          <a:xfrm>
            <a:off x="188913" y="280988"/>
            <a:ext cx="11814175" cy="6192837"/>
            <a:chOff x="0" y="0"/>
            <a:chExt cx="7442" cy="3901"/>
          </a:xfrm>
        </p:grpSpPr>
        <p:pic>
          <p:nvPicPr>
            <p:cNvPr id="4130" name="任意多边形 1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442" cy="390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31" name="Text Box 8"/>
            <p:cNvSpPr txBox="1"/>
            <p:nvPr/>
          </p:nvSpPr>
          <p:spPr>
            <a:xfrm>
              <a:off x="1" y="-1"/>
              <a:ext cx="7440" cy="39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01" name="组合 3"/>
          <p:cNvGrpSpPr/>
          <p:nvPr/>
        </p:nvGrpSpPr>
        <p:grpSpPr>
          <a:xfrm>
            <a:off x="2262188" y="2781300"/>
            <a:ext cx="7667625" cy="1981200"/>
            <a:chOff x="0" y="0"/>
            <a:chExt cx="7667313" cy="1982012"/>
          </a:xfrm>
        </p:grpSpPr>
        <p:grpSp>
          <p:nvGrpSpPr>
            <p:cNvPr id="4106" name="组合 25"/>
            <p:cNvGrpSpPr/>
            <p:nvPr/>
          </p:nvGrpSpPr>
          <p:grpSpPr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4126" name="菱形 45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27" name="泪滴形 46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8" name="泪滴形 47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9" name="菱形 48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107" name="直接连接符 26"/>
            <p:cNvCxnSpPr/>
            <p:nvPr/>
          </p:nvCxnSpPr>
          <p:spPr>
            <a:xfrm>
              <a:off x="673780" y="271752"/>
              <a:ext cx="6281403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4108" name="组合 27"/>
            <p:cNvGrpSpPr/>
            <p:nvPr/>
          </p:nvGrpSpPr>
          <p:grpSpPr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4122" name="菱形 41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23" name="泪滴形 42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4" name="泪滴形 43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5" name="菱形 44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09" name="组合 28"/>
            <p:cNvGrpSpPr/>
            <p:nvPr/>
          </p:nvGrpSpPr>
          <p:grpSpPr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4118" name="菱形 37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19" name="泪滴形 38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0" name="泪滴形 39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1" name="菱形 40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110" name="直接连接符 29"/>
            <p:cNvCxnSpPr/>
            <p:nvPr/>
          </p:nvCxnSpPr>
          <p:spPr>
            <a:xfrm>
              <a:off x="673780" y="1732188"/>
              <a:ext cx="6281403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4111" name="组合 30"/>
            <p:cNvGrpSpPr/>
            <p:nvPr/>
          </p:nvGrpSpPr>
          <p:grpSpPr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4114" name="菱形 33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15" name="泪滴形 34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6" name="泪滴形 35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7" name="菱形 36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112" name="直接连接符 31"/>
            <p:cNvCxnSpPr/>
            <p:nvPr/>
          </p:nvCxnSpPr>
          <p:spPr>
            <a:xfrm>
              <a:off x="354154" y="490927"/>
              <a:ext cx="0" cy="994972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3" name="直接连接符 32"/>
            <p:cNvCxnSpPr/>
            <p:nvPr/>
          </p:nvCxnSpPr>
          <p:spPr>
            <a:xfrm>
              <a:off x="7316260" y="490927"/>
              <a:ext cx="0" cy="994972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4102" name="文本框 49"/>
          <p:cNvSpPr txBox="1"/>
          <p:nvPr/>
        </p:nvSpPr>
        <p:spPr>
          <a:xfrm>
            <a:off x="3203575" y="3378200"/>
            <a:ext cx="578485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的历史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文本框 51"/>
          <p:cNvSpPr txBox="1"/>
          <p:nvPr/>
        </p:nvSpPr>
        <p:spPr>
          <a:xfrm>
            <a:off x="5092065" y="1888490"/>
            <a:ext cx="255079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en-US" altLang="zh-CN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的历史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136" name="文本框 39"/>
          <p:cNvSpPr txBox="1"/>
          <p:nvPr/>
        </p:nvSpPr>
        <p:spPr>
          <a:xfrm>
            <a:off x="883285" y="1233805"/>
            <a:ext cx="993330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1996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Grady Booch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 Rumbaugh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Ivar Jacobson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成员协会也随之成立。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正式发布以后，大量商用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建模工具也相继粉墨登场。说起建模工具，一个响亮的名字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——IBM Rational Rose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就如同一座里程碑矗立在建模领域，让我们就从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 Rational Rose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谈起。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IBM Rational Rose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的前身是美国的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Rational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公司开发的产品，在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Rational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被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公司收购后，更名为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IBM Rational Rose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IBM Rational Rose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是一种面向对象的基于统一建模语言（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）的可视化建模工具，能够以组件化和可视化的方式为企业级软件应用进行建模。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的历史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136" name="文本框 39"/>
          <p:cNvSpPr txBox="1"/>
          <p:nvPr/>
        </p:nvSpPr>
        <p:spPr>
          <a:xfrm>
            <a:off x="883285" y="1233805"/>
            <a:ext cx="993330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就像戏剧导演设计剧本一样，软件设计师则用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，以拖拽的方式，利用模板中的各种元素，如椭圆、对象（矩形）和消息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关系（箭头）来为一个应用框架建模。当模型被创建后，设计师就可以使用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Basis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 8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CORBA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或者数据定义语言（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Definition Language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）等来产生代码。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Rational Rose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受欢迎的两个特征是它提供迭代式开发模型和反向工程的能力。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7735" y="4293870"/>
            <a:ext cx="105048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CORBA（Common Object Request Broker Architecture,公共对象请求代理体系结构，通用对象请求代理体系结构）是由OMG组织制订的一种标准的面向对象应用程 序体系规范。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数据定义语言 (Data Definition Language, DDL) 是SQL语言集中负责数据结构定义与数据库对象定义的语言，由CREATE、ALTER与DROP三个语法所组成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的历史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136" name="文本框 39"/>
          <p:cNvSpPr txBox="1"/>
          <p:nvPr/>
        </p:nvSpPr>
        <p:spPr>
          <a:xfrm>
            <a:off x="883285" y="1233805"/>
            <a:ext cx="9933305" cy="47694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Rational XDE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 Rational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产品系列中用于软件开发的工具平台。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XDE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合并了软件分析、设计、程序开发及自动化测试，并以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 WebSphere Studio Workbench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Visual Studio.NET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作为基础平台。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XDE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使程序员能够流畅地完成软件的分析、设计、编码和测试的工作，而无须打开其他的开发工具。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圆角矩形 16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4099" name="圆角矩形 4"/>
          <p:cNvGrpSpPr/>
          <p:nvPr/>
        </p:nvGrpSpPr>
        <p:grpSpPr>
          <a:xfrm>
            <a:off x="188913" y="280988"/>
            <a:ext cx="11814175" cy="6296025"/>
            <a:chOff x="0" y="0"/>
            <a:chExt cx="7442" cy="3966"/>
          </a:xfrm>
        </p:grpSpPr>
        <p:pic>
          <p:nvPicPr>
            <p:cNvPr id="4132" name="圆角矩形 4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7442" cy="39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33" name="Text Box 5"/>
            <p:cNvSpPr txBox="1"/>
            <p:nvPr/>
          </p:nvSpPr>
          <p:spPr>
            <a:xfrm>
              <a:off x="33" y="31"/>
              <a:ext cx="7376" cy="39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00" name="任意多边形 13"/>
          <p:cNvGrpSpPr/>
          <p:nvPr/>
        </p:nvGrpSpPr>
        <p:grpSpPr>
          <a:xfrm>
            <a:off x="188913" y="280988"/>
            <a:ext cx="11814175" cy="6192837"/>
            <a:chOff x="0" y="0"/>
            <a:chExt cx="7442" cy="3901"/>
          </a:xfrm>
        </p:grpSpPr>
        <p:pic>
          <p:nvPicPr>
            <p:cNvPr id="4130" name="任意多边形 1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442" cy="390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31" name="Text Box 8"/>
            <p:cNvSpPr txBox="1"/>
            <p:nvPr/>
          </p:nvSpPr>
          <p:spPr>
            <a:xfrm>
              <a:off x="1" y="-1"/>
              <a:ext cx="7440" cy="39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01" name="组合 3"/>
          <p:cNvGrpSpPr/>
          <p:nvPr/>
        </p:nvGrpSpPr>
        <p:grpSpPr>
          <a:xfrm>
            <a:off x="2262188" y="2781300"/>
            <a:ext cx="7667625" cy="1981200"/>
            <a:chOff x="0" y="0"/>
            <a:chExt cx="7667313" cy="1982012"/>
          </a:xfrm>
        </p:grpSpPr>
        <p:grpSp>
          <p:nvGrpSpPr>
            <p:cNvPr id="4106" name="组合 25"/>
            <p:cNvGrpSpPr/>
            <p:nvPr/>
          </p:nvGrpSpPr>
          <p:grpSpPr>
            <a:xfrm>
              <a:off x="0" y="0"/>
              <a:ext cx="694462" cy="496113"/>
              <a:chOff x="0" y="0"/>
              <a:chExt cx="570466" cy="407532"/>
            </a:xfrm>
          </p:grpSpPr>
          <p:sp>
            <p:nvSpPr>
              <p:cNvPr id="4126" name="菱形 45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27" name="泪滴形 46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8" name="泪滴形 47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9" name="菱形 48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107" name="直接连接符 26"/>
            <p:cNvCxnSpPr/>
            <p:nvPr/>
          </p:nvCxnSpPr>
          <p:spPr>
            <a:xfrm>
              <a:off x="673780" y="271752"/>
              <a:ext cx="6281403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4108" name="组合 27"/>
            <p:cNvGrpSpPr/>
            <p:nvPr/>
          </p:nvGrpSpPr>
          <p:grpSpPr>
            <a:xfrm>
              <a:off x="0" y="1485899"/>
              <a:ext cx="694462" cy="496113"/>
              <a:chOff x="0" y="0"/>
              <a:chExt cx="570466" cy="407532"/>
            </a:xfrm>
          </p:grpSpPr>
          <p:sp>
            <p:nvSpPr>
              <p:cNvPr id="4122" name="菱形 41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23" name="泪滴形 42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4" name="泪滴形 43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5" name="菱形 44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09" name="组合 28"/>
            <p:cNvGrpSpPr/>
            <p:nvPr/>
          </p:nvGrpSpPr>
          <p:grpSpPr>
            <a:xfrm>
              <a:off x="6972851" y="1485899"/>
              <a:ext cx="694462" cy="496113"/>
              <a:chOff x="0" y="0"/>
              <a:chExt cx="570466" cy="407532"/>
            </a:xfrm>
          </p:grpSpPr>
          <p:sp>
            <p:nvSpPr>
              <p:cNvPr id="4118" name="菱形 37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19" name="泪滴形 38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0" name="泪滴形 39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1" name="菱形 40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110" name="直接连接符 29"/>
            <p:cNvCxnSpPr/>
            <p:nvPr/>
          </p:nvCxnSpPr>
          <p:spPr>
            <a:xfrm>
              <a:off x="673780" y="1732188"/>
              <a:ext cx="6281403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grpSp>
          <p:nvGrpSpPr>
            <p:cNvPr id="4111" name="组合 30"/>
            <p:cNvGrpSpPr/>
            <p:nvPr/>
          </p:nvGrpSpPr>
          <p:grpSpPr>
            <a:xfrm>
              <a:off x="6962106" y="0"/>
              <a:ext cx="694462" cy="496113"/>
              <a:chOff x="0" y="0"/>
              <a:chExt cx="570466" cy="407532"/>
            </a:xfrm>
          </p:grpSpPr>
          <p:sp>
            <p:nvSpPr>
              <p:cNvPr id="4114" name="菱形 33"/>
              <p:cNvSpPr/>
              <p:nvPr/>
            </p:nvSpPr>
            <p:spPr>
              <a:xfrm>
                <a:off x="215670" y="22484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15" name="泪滴形 34"/>
              <p:cNvSpPr/>
              <p:nvPr/>
            </p:nvSpPr>
            <p:spPr>
              <a:xfrm rot="2700000">
                <a:off x="594" y="100165"/>
                <a:ext cx="203110" cy="204298"/>
              </a:xfrm>
              <a:custGeom>
                <a:avLst/>
                <a:gdLst/>
                <a:ahLst/>
                <a:cxnLst>
                  <a:cxn ang="0">
                    <a:pos x="0" y="102149"/>
                  </a:cxn>
                  <a:cxn ang="0">
                    <a:pos x="101555" y="0"/>
                  </a:cxn>
                  <a:cxn ang="0">
                    <a:pos x="203110" y="0"/>
                  </a:cxn>
                  <a:cxn ang="0">
                    <a:pos x="203110" y="102149"/>
                  </a:cxn>
                  <a:cxn ang="0">
                    <a:pos x="101555" y="204298"/>
                  </a:cxn>
                  <a:cxn ang="0">
                    <a:pos x="0" y="102149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6" name="泪滴形 35"/>
              <p:cNvSpPr/>
              <p:nvPr/>
            </p:nvSpPr>
            <p:spPr>
              <a:xfrm rot="-8100000">
                <a:off x="366168" y="100759"/>
                <a:ext cx="204298" cy="203110"/>
              </a:xfrm>
              <a:custGeom>
                <a:avLst/>
                <a:gdLst/>
                <a:ahLst/>
                <a:cxnLst>
                  <a:cxn ang="0">
                    <a:pos x="0" y="99213"/>
                  </a:cxn>
                  <a:cxn ang="0">
                    <a:pos x="104559" y="0"/>
                  </a:cxn>
                  <a:cxn ang="0">
                    <a:pos x="209120" y="0"/>
                  </a:cxn>
                  <a:cxn ang="0">
                    <a:pos x="209120" y="99213"/>
                  </a:cxn>
                  <a:cxn ang="0">
                    <a:pos x="104559" y="198427"/>
                  </a:cxn>
                  <a:cxn ang="0">
                    <a:pos x="0" y="99213"/>
                  </a:cxn>
                </a:cxnLst>
                <a:pathLst>
                  <a:path w="203110" h="204298">
                    <a:moveTo>
                      <a:pt x="0" y="102149"/>
                    </a:moveTo>
                    <a:cubicBezTo>
                      <a:pt x="0" y="45734"/>
                      <a:pt x="45468" y="0"/>
                      <a:pt x="101555" y="0"/>
                    </a:cubicBezTo>
                    <a:lnTo>
                      <a:pt x="203110" y="0"/>
                    </a:lnTo>
                    <a:lnTo>
                      <a:pt x="203110" y="102149"/>
                    </a:lnTo>
                    <a:cubicBezTo>
                      <a:pt x="203110" y="158564"/>
                      <a:pt x="157642" y="204298"/>
                      <a:pt x="101555" y="204298"/>
                    </a:cubicBezTo>
                    <a:cubicBezTo>
                      <a:pt x="45468" y="204298"/>
                      <a:pt x="0" y="158564"/>
                      <a:pt x="0" y="102149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7" name="菱形 36"/>
              <p:cNvSpPr/>
              <p:nvPr/>
            </p:nvSpPr>
            <p:spPr>
              <a:xfrm>
                <a:off x="215670" y="0"/>
                <a:ext cx="150500" cy="182692"/>
              </a:xfrm>
              <a:prstGeom prst="diamond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112" name="直接连接符 31"/>
            <p:cNvCxnSpPr/>
            <p:nvPr/>
          </p:nvCxnSpPr>
          <p:spPr>
            <a:xfrm>
              <a:off x="354154" y="490927"/>
              <a:ext cx="0" cy="994972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113" name="直接连接符 32"/>
            <p:cNvCxnSpPr/>
            <p:nvPr/>
          </p:nvCxnSpPr>
          <p:spPr>
            <a:xfrm>
              <a:off x="7316260" y="490927"/>
              <a:ext cx="0" cy="994972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4102" name="文本框 49"/>
          <p:cNvSpPr txBox="1"/>
          <p:nvPr/>
        </p:nvSpPr>
        <p:spPr>
          <a:xfrm>
            <a:off x="3203575" y="3378200"/>
            <a:ext cx="578485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文本框 51"/>
          <p:cNvSpPr txBox="1"/>
          <p:nvPr/>
        </p:nvSpPr>
        <p:spPr>
          <a:xfrm>
            <a:off x="5092065" y="1888490"/>
            <a:ext cx="255079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en-US" altLang="zh-CN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136" name="文本框 39"/>
          <p:cNvSpPr txBox="1"/>
          <p:nvPr/>
        </p:nvSpPr>
        <p:spPr>
          <a:xfrm>
            <a:off x="883285" y="1233805"/>
            <a:ext cx="993330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在介绍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之前，再介绍一下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 SDP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Delivery Platform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软件交付平台）。它是由另一个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Development Platform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软件开发平台）升级而来。它支持一组完整的软件开发功能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需求分析、设计和构造、软件质量、软件配置管理、过程和项目管理及部署管理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确保用户不论在项目的哪个阶段都可以找到需要的产品。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文本框 25"/>
          <p:cNvSpPr txBox="1"/>
          <p:nvPr/>
        </p:nvSpPr>
        <p:spPr>
          <a:xfrm>
            <a:off x="987425" y="512763"/>
            <a:ext cx="3062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3" name="组合 26"/>
          <p:cNvGrpSpPr/>
          <p:nvPr/>
        </p:nvGrpSpPr>
        <p:grpSpPr>
          <a:xfrm>
            <a:off x="461963" y="846138"/>
            <a:ext cx="3486150" cy="309562"/>
            <a:chOff x="0" y="0"/>
            <a:chExt cx="3275216" cy="291392"/>
          </a:xfrm>
        </p:grpSpPr>
        <p:sp>
          <p:nvSpPr>
            <p:cNvPr id="5140" name="菱形 28"/>
            <p:cNvSpPr/>
            <p:nvPr/>
          </p:nvSpPr>
          <p:spPr>
            <a:xfrm>
              <a:off x="154207" y="160764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5141" name="泪滴形 29"/>
            <p:cNvSpPr/>
            <p:nvPr/>
          </p:nvSpPr>
          <p:spPr>
            <a:xfrm rot="2700000">
              <a:off x="423" y="71618"/>
              <a:ext cx="145227" cy="146076"/>
            </a:xfrm>
            <a:custGeom>
              <a:avLst/>
              <a:gdLst/>
              <a:ahLst/>
              <a:cxnLst>
                <a:cxn ang="0">
                  <a:pos x="0" y="73038"/>
                </a:cxn>
                <a:cxn ang="0">
                  <a:pos x="72614" y="0"/>
                </a:cxn>
                <a:cxn ang="0">
                  <a:pos x="145227" y="0"/>
                </a:cxn>
                <a:cxn ang="0">
                  <a:pos x="145227" y="73038"/>
                </a:cxn>
                <a:cxn ang="0">
                  <a:pos x="72613" y="146076"/>
                </a:cxn>
                <a:cxn ang="0">
                  <a:pos x="-1" y="73038"/>
                </a:cxn>
                <a:cxn ang="0">
                  <a:pos x="0" y="73038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泪滴形 30"/>
            <p:cNvSpPr/>
            <p:nvPr/>
          </p:nvSpPr>
          <p:spPr>
            <a:xfrm rot="-8100000">
              <a:off x="261815" y="72043"/>
              <a:ext cx="146076" cy="145227"/>
            </a:xfrm>
            <a:custGeom>
              <a:avLst/>
              <a:gdLst/>
              <a:ahLst/>
              <a:cxnLst>
                <a:cxn ang="0">
                  <a:pos x="0" y="70940"/>
                </a:cxn>
                <a:cxn ang="0">
                  <a:pos x="74762" y="0"/>
                </a:cxn>
                <a:cxn ang="0">
                  <a:pos x="149522" y="0"/>
                </a:cxn>
                <a:cxn ang="0">
                  <a:pos x="149522" y="70940"/>
                </a:cxn>
                <a:cxn ang="0">
                  <a:pos x="74760" y="141881"/>
                </a:cxn>
                <a:cxn ang="0">
                  <a:pos x="-1" y="70940"/>
                </a:cxn>
                <a:cxn ang="0">
                  <a:pos x="0" y="70940"/>
                </a:cxn>
              </a:cxnLst>
              <a:pathLst>
                <a:path w="145227" h="146076">
                  <a:moveTo>
                    <a:pt x="0" y="73038"/>
                  </a:moveTo>
                  <a:cubicBezTo>
                    <a:pt x="0" y="32700"/>
                    <a:pt x="32510" y="0"/>
                    <a:pt x="72614" y="0"/>
                  </a:cubicBezTo>
                  <a:lnTo>
                    <a:pt x="145227" y="0"/>
                  </a:lnTo>
                  <a:lnTo>
                    <a:pt x="145227" y="73038"/>
                  </a:lnTo>
                  <a:cubicBezTo>
                    <a:pt x="145227" y="113376"/>
                    <a:pt x="112717" y="146076"/>
                    <a:pt x="72613" y="146076"/>
                  </a:cubicBezTo>
                  <a:cubicBezTo>
                    <a:pt x="32509" y="146076"/>
                    <a:pt x="-1" y="113376"/>
                    <a:pt x="-1" y="73038"/>
                  </a:cubicBezTo>
                  <a:lnTo>
                    <a:pt x="0" y="73038"/>
                  </a:lnTo>
                  <a:close/>
                </a:path>
              </a:pathLst>
            </a:custGeom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菱形 31"/>
            <p:cNvSpPr/>
            <p:nvPr/>
          </p:nvSpPr>
          <p:spPr>
            <a:xfrm>
              <a:off x="154207" y="0"/>
              <a:ext cx="107610" cy="130628"/>
            </a:xfrm>
            <a:prstGeom prst="diamond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cxnSp>
          <p:nvCxnSpPr>
            <p:cNvPr id="5144" name="直接连接符 32"/>
            <p:cNvCxnSpPr/>
            <p:nvPr/>
          </p:nvCxnSpPr>
          <p:spPr>
            <a:xfrm>
              <a:off x="395744" y="159614"/>
              <a:ext cx="2879472" cy="0"/>
            </a:xfrm>
            <a:prstGeom prst="line">
              <a:avLst/>
            </a:prstGeom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136" name="文本框 39"/>
          <p:cNvSpPr txBox="1"/>
          <p:nvPr/>
        </p:nvSpPr>
        <p:spPr>
          <a:xfrm>
            <a:off x="883285" y="1233805"/>
            <a:ext cx="993330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 Rational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软件交付平台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V7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版本桌面产品包括以下产品：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类别中的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Software Modeler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设计和构建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类别中的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Application Developer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Systems Developer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Software Architect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Data Architect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Char char="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软件质量保证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类别中的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Functional Tester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Manual Tester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Robot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2291</Words>
  <Application>WPS 演示</Application>
  <PresentationFormat>自定义</PresentationFormat>
  <Paragraphs>180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Calibri Light</vt:lpstr>
      <vt:lpstr>DFMincho-UB</vt:lpstr>
      <vt:lpstr>微软雅黑</vt:lpstr>
      <vt:lpstr>Wingdings</vt:lpstr>
      <vt:lpstr>Kozuka Mincho Pr6N R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tory xu</cp:lastModifiedBy>
  <cp:revision>29</cp:revision>
  <dcterms:created xsi:type="dcterms:W3CDTF">2015-06-06T02:58:00Z</dcterms:created>
  <dcterms:modified xsi:type="dcterms:W3CDTF">2017-11-06T05:18:26Z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