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7" r:id="rId5"/>
    <p:sldId id="258" r:id="rId7"/>
    <p:sldId id="263" r:id="rId8"/>
    <p:sldId id="264" r:id="rId9"/>
    <p:sldId id="265" r:id="rId10"/>
    <p:sldId id="295" r:id="rId11"/>
    <p:sldId id="266" r:id="rId12"/>
    <p:sldId id="287" r:id="rId13"/>
    <p:sldId id="268" r:id="rId14"/>
    <p:sldId id="272" r:id="rId15"/>
    <p:sldId id="269" r:id="rId16"/>
    <p:sldId id="298" r:id="rId17"/>
    <p:sldId id="270" r:id="rId18"/>
    <p:sldId id="271" r:id="rId19"/>
    <p:sldId id="296" r:id="rId20"/>
    <p:sldId id="299" r:id="rId21"/>
    <p:sldId id="288" r:id="rId22"/>
    <p:sldId id="300" r:id="rId23"/>
    <p:sldId id="286" r:id="rId24"/>
  </p:sldIdLst>
  <p:sldSz cx="11522075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600" y="126"/>
      </p:cViewPr>
      <p:guideLst>
        <p:guide orient="horz" pos="1981"/>
        <p:guide pos="36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80098-E5DC-4816-AEEF-832BC47070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F1A05-06D9-45E5-A566-DCE3388D6A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5896" y="244507"/>
            <a:ext cx="3266589" cy="5224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6131" y="244507"/>
            <a:ext cx="9607730" cy="5224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61" y="2013056"/>
            <a:ext cx="9793764" cy="138903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8" y="3672099"/>
            <a:ext cx="8065453" cy="1656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8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6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5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42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3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9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7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10" y="1512043"/>
            <a:ext cx="10369868" cy="4276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6" y="4164116"/>
            <a:ext cx="9793764" cy="1287035"/>
          </a:xfrm>
          <a:prstGeom prst="rect">
            <a:avLst/>
          </a:prstGeo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6" y="2746577"/>
            <a:ext cx="9793764" cy="14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86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665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53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39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425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306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92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78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8" y="1191039"/>
            <a:ext cx="5088916" cy="336759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60" y="1191039"/>
            <a:ext cx="5088916" cy="336759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8" y="1450543"/>
            <a:ext cx="5090918" cy="6045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/>
            </a:lvl1pPr>
            <a:lvl2pPr marL="588645" indent="0">
              <a:buNone/>
              <a:defRPr sz="2600" b="1"/>
            </a:lvl2pPr>
            <a:lvl3pPr marL="1176655" indent="0">
              <a:buNone/>
              <a:defRPr sz="2300" b="1"/>
            </a:lvl3pPr>
            <a:lvl4pPr marL="1765300" indent="0">
              <a:buNone/>
              <a:defRPr sz="2100" b="1"/>
            </a:lvl4pPr>
            <a:lvl5pPr marL="2353945" indent="0">
              <a:buNone/>
              <a:defRPr sz="2100" b="1"/>
            </a:lvl5pPr>
            <a:lvl6pPr marL="2942590" indent="0">
              <a:buNone/>
              <a:defRPr sz="2100" b="1"/>
            </a:lvl6pPr>
            <a:lvl7pPr marL="3530600" indent="0">
              <a:buNone/>
              <a:defRPr sz="2100" b="1"/>
            </a:lvl7pPr>
            <a:lvl8pPr marL="4119245" indent="0">
              <a:buNone/>
              <a:defRPr sz="2100" b="1"/>
            </a:lvl8pPr>
            <a:lvl9pPr marL="470789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8" y="2055059"/>
            <a:ext cx="5090918" cy="3733601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63" y="1450543"/>
            <a:ext cx="5092917" cy="6045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/>
            </a:lvl1pPr>
            <a:lvl2pPr marL="588645" indent="0">
              <a:buNone/>
              <a:defRPr sz="2600" b="1"/>
            </a:lvl2pPr>
            <a:lvl3pPr marL="1176655" indent="0">
              <a:buNone/>
              <a:defRPr sz="2300" b="1"/>
            </a:lvl3pPr>
            <a:lvl4pPr marL="1765300" indent="0">
              <a:buNone/>
              <a:defRPr sz="2100" b="1"/>
            </a:lvl4pPr>
            <a:lvl5pPr marL="2353945" indent="0">
              <a:buNone/>
              <a:defRPr sz="2100" b="1"/>
            </a:lvl5pPr>
            <a:lvl6pPr marL="2942590" indent="0">
              <a:buNone/>
              <a:defRPr sz="2100" b="1"/>
            </a:lvl6pPr>
            <a:lvl7pPr marL="3530600" indent="0">
              <a:buNone/>
              <a:defRPr sz="2100" b="1"/>
            </a:lvl7pPr>
            <a:lvl8pPr marL="4119245" indent="0">
              <a:buNone/>
              <a:defRPr sz="2100" b="1"/>
            </a:lvl8pPr>
            <a:lvl9pPr marL="470789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63" y="2055059"/>
            <a:ext cx="5092917" cy="3733601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  <a:prstGeom prst="rect">
            <a:avLst/>
          </a:prstGeo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4" y="258011"/>
            <a:ext cx="6441161" cy="5530650"/>
          </a:xfrm>
          <a:prstGeom prst="rect">
            <a:avLst/>
          </a:prstGeo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588645" indent="0">
              <a:buNone/>
              <a:defRPr sz="1500"/>
            </a:lvl2pPr>
            <a:lvl3pPr marL="1176655" indent="0">
              <a:buNone/>
              <a:defRPr sz="1300"/>
            </a:lvl3pPr>
            <a:lvl4pPr marL="1765300" indent="0">
              <a:buNone/>
              <a:defRPr sz="1200"/>
            </a:lvl4pPr>
            <a:lvl5pPr marL="2353945" indent="0">
              <a:buNone/>
              <a:defRPr sz="1200"/>
            </a:lvl5pPr>
            <a:lvl6pPr marL="2942590" indent="0">
              <a:buNone/>
              <a:defRPr sz="1200"/>
            </a:lvl6pPr>
            <a:lvl7pPr marL="3530600" indent="0">
              <a:buNone/>
              <a:defRPr sz="1200"/>
            </a:lvl7pPr>
            <a:lvl8pPr marL="4119245" indent="0">
              <a:buNone/>
              <a:defRPr sz="1200"/>
            </a:lvl8pPr>
            <a:lvl9pPr marL="470789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8" y="4536128"/>
            <a:ext cx="6913245" cy="535515"/>
          </a:xfrm>
          <a:prstGeom prst="rect">
            <a:avLst/>
          </a:prstGeo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8" y="579020"/>
            <a:ext cx="6913245" cy="3888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100"/>
            </a:lvl1pPr>
            <a:lvl2pPr marL="588645" indent="0">
              <a:buNone/>
              <a:defRPr sz="3600"/>
            </a:lvl2pPr>
            <a:lvl3pPr marL="1176655" indent="0">
              <a:buNone/>
              <a:defRPr sz="3100"/>
            </a:lvl3pPr>
            <a:lvl4pPr marL="1765300" indent="0">
              <a:buNone/>
              <a:defRPr sz="2600"/>
            </a:lvl4pPr>
            <a:lvl5pPr marL="2353945" indent="0">
              <a:buNone/>
              <a:defRPr sz="2600"/>
            </a:lvl5pPr>
            <a:lvl6pPr marL="2942590" indent="0">
              <a:buNone/>
              <a:defRPr sz="2600"/>
            </a:lvl6pPr>
            <a:lvl7pPr marL="3530600" indent="0">
              <a:buNone/>
              <a:defRPr sz="2600"/>
            </a:lvl7pPr>
            <a:lvl8pPr marL="4119245" indent="0">
              <a:buNone/>
              <a:defRPr sz="2600"/>
            </a:lvl8pPr>
            <a:lvl9pPr marL="4707890" indent="0">
              <a:buNone/>
              <a:defRPr sz="2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8" y="5071640"/>
            <a:ext cx="6913245" cy="760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588645" indent="0">
              <a:buNone/>
              <a:defRPr sz="1500"/>
            </a:lvl2pPr>
            <a:lvl3pPr marL="1176655" indent="0">
              <a:buNone/>
              <a:defRPr sz="1300"/>
            </a:lvl3pPr>
            <a:lvl4pPr marL="1765300" indent="0">
              <a:buNone/>
              <a:defRPr sz="1200"/>
            </a:lvl4pPr>
            <a:lvl5pPr marL="2353945" indent="0">
              <a:buNone/>
              <a:defRPr sz="1200"/>
            </a:lvl5pPr>
            <a:lvl6pPr marL="2942590" indent="0">
              <a:buNone/>
              <a:defRPr sz="1200"/>
            </a:lvl6pPr>
            <a:lvl7pPr marL="3530600" indent="0">
              <a:buNone/>
              <a:defRPr sz="1200"/>
            </a:lvl7pPr>
            <a:lvl8pPr marL="4119245" indent="0">
              <a:buNone/>
              <a:defRPr sz="1200"/>
            </a:lvl8pPr>
            <a:lvl9pPr marL="470789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10" y="1512043"/>
            <a:ext cx="10369868" cy="4276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9" y="204011"/>
            <a:ext cx="2592468" cy="435461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3" y="204011"/>
            <a:ext cx="7585366" cy="43546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3"/>
            <a:ext cx="9793764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132" y="1428039"/>
            <a:ext cx="6437159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55326" y="1428039"/>
            <a:ext cx="6437159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450540"/>
            <a:ext cx="5092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2055056"/>
            <a:ext cx="5092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522075" cy="64811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176655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1325" indent="-44132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6310" indent="-367665" algn="l" defTabSz="1176655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712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930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795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65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524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1325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018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86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665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530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39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4259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3060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92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789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8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522075" cy="6481167"/>
          </a:xfrm>
          <a:prstGeom prst="rect">
            <a:avLst/>
          </a:prstGeom>
        </p:spPr>
      </p:pic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6154910" y="1947863"/>
            <a:ext cx="5438775" cy="2576512"/>
          </a:xfrm>
          <a:prstGeom prst="rect">
            <a:avLst/>
          </a:prstGeom>
          <a:solidFill>
            <a:srgbClr val="353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6" name="Freeform 8"/>
          <p:cNvSpPr/>
          <p:nvPr/>
        </p:nvSpPr>
        <p:spPr bwMode="auto">
          <a:xfrm>
            <a:off x="-143618" y="1947863"/>
            <a:ext cx="6624736" cy="2576512"/>
          </a:xfrm>
          <a:custGeom>
            <a:avLst/>
            <a:gdLst>
              <a:gd name="T0" fmla="*/ 4054 w 4054"/>
              <a:gd name="T1" fmla="*/ 804 h 1623"/>
              <a:gd name="T2" fmla="*/ 3860 w 4054"/>
              <a:gd name="T3" fmla="*/ 631 h 1623"/>
              <a:gd name="T4" fmla="*/ 3860 w 4054"/>
              <a:gd name="T5" fmla="*/ 0 h 1623"/>
              <a:gd name="T6" fmla="*/ 0 w 4054"/>
              <a:gd name="T7" fmla="*/ 0 h 1623"/>
              <a:gd name="T8" fmla="*/ 0 w 4054"/>
              <a:gd name="T9" fmla="*/ 1623 h 1623"/>
              <a:gd name="T10" fmla="*/ 3860 w 4054"/>
              <a:gd name="T11" fmla="*/ 1623 h 1623"/>
              <a:gd name="T12" fmla="*/ 3860 w 4054"/>
              <a:gd name="T13" fmla="*/ 976 h 1623"/>
              <a:gd name="T14" fmla="*/ 4054 w 4054"/>
              <a:gd name="T15" fmla="*/ 804 h 1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54" h="1623">
                <a:moveTo>
                  <a:pt x="4054" y="804"/>
                </a:moveTo>
                <a:lnTo>
                  <a:pt x="3860" y="631"/>
                </a:lnTo>
                <a:lnTo>
                  <a:pt x="3860" y="0"/>
                </a:lnTo>
                <a:lnTo>
                  <a:pt x="0" y="0"/>
                </a:lnTo>
                <a:lnTo>
                  <a:pt x="0" y="1623"/>
                </a:lnTo>
                <a:lnTo>
                  <a:pt x="3860" y="1623"/>
                </a:lnTo>
                <a:lnTo>
                  <a:pt x="3860" y="976"/>
                </a:lnTo>
                <a:lnTo>
                  <a:pt x="4054" y="804"/>
                </a:lnTo>
                <a:close/>
              </a:path>
            </a:pathLst>
          </a:custGeom>
          <a:solidFill>
            <a:srgbClr val="F4E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72711" y="2038176"/>
            <a:ext cx="4498329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INEngschriftStd" pitchFamily="50" charset="0"/>
                <a:ea typeface="+mj-ea"/>
              </a:rPr>
              <a:t>G11</a:t>
            </a:r>
            <a:endParaRPr lang="en-US" altLang="zh-CN" sz="13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INEngschriftStd" pitchFamily="50" charset="0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201" y="568136"/>
            <a:ext cx="33693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400" dirty="0" smtClean="0"/>
              <a:t>  </a:t>
            </a:r>
            <a:r>
              <a:rPr lang="zh-CN" altLang="en-US" sz="6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迭代模型</a:t>
            </a:r>
            <a:endParaRPr lang="zh-CN" altLang="en-US" sz="6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8615" y="4734560"/>
            <a:ext cx="6437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组员：许佳俊 徐柯杰 何宇晨 杜潇天 黄玉钱</a:t>
            </a:r>
            <a:endParaRPr lang="zh-CN" altLang="en-US" sz="2400" b="1"/>
          </a:p>
        </p:txBody>
      </p:sp>
      <p:pic>
        <p:nvPicPr>
          <p:cNvPr id="5" name="图片 4" descr="logoBl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297815"/>
            <a:ext cx="1495425" cy="1555750"/>
          </a:xfrm>
          <a:prstGeom prst="rect">
            <a:avLst/>
          </a:prstGeom>
        </p:spPr>
      </p:pic>
    </p:spTree>
  </p:cSld>
  <p:clrMapOvr>
    <a:masterClrMapping/>
  </p:clrMapOvr>
  <p:transition spd="slow" advTm="303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  <p:bldP spid="1036" grpId="0" animBg="1"/>
      <p:bldP spid="6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迭代模型的使用条件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170" y="1169670"/>
            <a:ext cx="11381740" cy="600075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1、在项目开发早期需求可能有所变化。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2、分析设计人员对应用领域很熟悉。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3、高风险项目。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4、用户可不同程度地参与整个项目的开发过程。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5、使用面向对象的语言或统一建模语言（Unified Modeling Language，UML）。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6、使用CASE（Computer Aided Software Engineering，计算机辅助软件工程）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工具，如Rose（Rose是非常受欢迎的物件软体开发工具。）。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7、具有高素质的项目管理者和软件研发团队。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56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0"/>
            <a:ext cx="11664950" cy="6480175"/>
          </a:xfrm>
          <a:prstGeom prst="rect">
            <a:avLst/>
          </a:prstGeom>
          <a:solidFill>
            <a:schemeClr val="bg1">
              <a:alpha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" name="Rectangle 3"/>
          <p:cNvSpPr/>
          <p:nvPr/>
        </p:nvSpPr>
        <p:spPr bwMode="auto">
          <a:xfrm>
            <a:off x="1061449" y="2952055"/>
            <a:ext cx="9542052" cy="70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RUP</a:t>
            </a:r>
            <a:endParaRPr lang="en-US" sz="4000" b="1" dirty="0">
              <a:solidFill>
                <a:srgbClr val="EA4C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5544158" y="1667064"/>
            <a:ext cx="576634" cy="913220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176655"/>
            <a:endParaRPr lang="en-US" sz="2300">
              <a:solidFill>
                <a:srgbClr val="FFFFFF"/>
              </a:solidFill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980" y="3560385"/>
            <a:ext cx="2877985" cy="3532892"/>
          </a:xfrm>
          <a:prstGeom prst="rect">
            <a:avLst/>
          </a:prstGeom>
        </p:spPr>
      </p:pic>
    </p:spTree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0" y="1716315"/>
            <a:ext cx="11522075" cy="4764132"/>
          </a:xfrm>
          <a:prstGeom prst="rect">
            <a:avLst/>
          </a:prstGeom>
          <a:solidFill>
            <a:srgbClr val="000000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6" name="Rectangle 37"/>
          <p:cNvSpPr/>
          <p:nvPr/>
        </p:nvSpPr>
        <p:spPr bwMode="auto">
          <a:xfrm>
            <a:off x="2277745" y="2774315"/>
            <a:ext cx="3202940" cy="101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48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RUP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简介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1955" y="1716405"/>
            <a:ext cx="10645775" cy="4523105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RUP（Rational Unified Process），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统一软件开发过程，统一软件过程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)是一个面向对象且基于网络的程序开发方法论。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是迭代模型的一种。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瑞理统一过程（RUP）是Rational软件公司（Rational公司被IBM并购）创造的软件工程方法 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RUP描述了如何有效地利用商业的可靠的方法开发和部署软件，是一种重量级过程（也被称作厚方法学），因此特别适用于大型软件团队开发大型项目。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RUP最重要的它有三大特点：1）软件开发是一个迭代过程，2）软件开发是由Use Case（用例）驱动的，3）软件开发是以架构设计（Architectural Design）为中心的。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18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48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0" y="1716315"/>
            <a:ext cx="11522075" cy="4764132"/>
          </a:xfrm>
          <a:prstGeom prst="rect">
            <a:avLst/>
          </a:prstGeom>
          <a:solidFill>
            <a:srgbClr val="000000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6" name="Rectangle 37"/>
          <p:cNvSpPr/>
          <p:nvPr/>
        </p:nvSpPr>
        <p:spPr bwMode="auto">
          <a:xfrm>
            <a:off x="2277745" y="2774315"/>
            <a:ext cx="3202940" cy="101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48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RUP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简介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1955" y="1716405"/>
            <a:ext cx="10645775" cy="193802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个核心工作流：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商业建模(Business Modeling)、需求(Requirements)、分析和设计(Analysis &amp; Design)、 实现(Implementation)、测试(Test)、 部署(Deployment)、 配置和变更管理(Configuration &amp; Change Management)、项目管理(Project Management)、环境(Environment）。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18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48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RUP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的裁剪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630" y="1459230"/>
            <a:ext cx="11750040" cy="5262245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是一个通用的过程模板，包含了很多开发指南、制品、开发过程所涉及到的角色说明，由于它非常庞大所以对具体的开发机构和项目，用RUP时还要做裁剪，也就是要对RUP进行配置。RUP就像一个元过程，通过对RUP进行裁剪可以得到很多不同的开发过程，这些软件开发过程可以看作RUP的具体实例。RUP裁剪可以分为以下几步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1） 确定本项目需要哪些工作流。RUP的9个核心工作流并不总是需要的，可以取舍。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2） 确定每个工作流需要哪些制品。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3） 确定4个阶段之间如何演进。确定阶段间演进要以风险控制为原则，决定每个阶段要哪些工作流，每个工作流执行到什么程度，制品有哪些，每个制品完成到什么程度。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4） 确定每个阶段内的迭代计划。规划RUP的4个阶段中每次迭代开发的内容。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5） 规划工作流内部结构。工作流涉及角色、活动及制品，他的复杂程度与项目规模即角色多少有关。最后规划工作流的内部结构，通常用活动图的形式给出。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99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1445" y="29210"/>
            <a:ext cx="11403965" cy="575437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8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RUP的影响</a:t>
            </a:r>
            <a:endParaRPr lang="zh-CN" altLang="en-US" sz="28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8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具有很多长处：提高了团队生产力，在迭代的开发过程、需求管理、基于组件的体系结构、可视化软件建模、验证软件质量及控制软件变更等方面，针对所有关键的开发活动为每个开发成员提供了必要的准则、模板和工具指导，并确保全体成员共享相同的知识基础。它建立了简洁和清晰的过程结构，为开发过程提供较大的通用性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同时它也存在一些不足：RUP只是一个开发过程，并没有涵盖软件过程的全部内容，例如它缺少关于软件运行和支持等方面的内容；此外，它没有支持多项目的开发结构，这在一定程度上降低了在开发组织内大范围实现重用的可能性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可以说RUP是一个非常好的开端，但并不完美，在实际的应用中可以根据需要对其进行改进并可以用OPEN和OOSP等其他软件过程的相关内容对RUP进行补充和完善。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1445" y="29210"/>
            <a:ext cx="11403965" cy="390779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8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RUP的影响</a:t>
            </a:r>
            <a:endParaRPr lang="zh-CN" altLang="en-US" sz="28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8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RUP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的揭示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1、RUP是风险驱动的、基于Use Case（用例）技术的、以架构为中心的、迭代的、可配置的软件开发流程。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2、我们可以针对RUP所规定出的流程，进行客户化定制，定制出适合自己组织的实用的软件流程。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因此RUP是一个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流程定义平台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，是一个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流程框架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1</a:t>
            </a:r>
            <a:endParaRPr lang="en-US" altLang="zh-CN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7200" y="1459230"/>
            <a:ext cx="8702040" cy="193802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迭代型生命周期阶段有哪几个？</a:t>
            </a:r>
            <a:endParaRPr 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0" y="2319655"/>
            <a:ext cx="8568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项目先启、精华构架、构建源码、产品化过度。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3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2</a:t>
            </a:r>
            <a:endParaRPr lang="en-US" altLang="zh-CN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7200" y="1459230"/>
            <a:ext cx="8702040" cy="193802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迭代模型和瀑布模型的区别是什么？</a:t>
            </a:r>
            <a:endParaRPr 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0" y="2319655"/>
            <a:ext cx="85680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1）降低了在一个增量上的开支风险。如果开发人员重复某个迭代，那么损失只是这一个开发有误的迭代的花费。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2）降低了产品无法按照既定进度进入市场的风险。通过在开发早期就确定风险，可以尽早来解决而不至于在开发后期匆匆忙忙。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3）加快了整个开发工作的进度。因为开发人员清楚问题的焦点所在，他们的工作会更有效率。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4）由于用户的需求并不能在一开始就作出完全的界定，它们通常是在后续阶段中不断细化的。因此，迭代过程这种模式使适应需求的变化会更容易些。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3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</a:t>
            </a:r>
            <a:endParaRPr lang="en-US" altLang="zh-CN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7200" y="965200"/>
            <a:ext cx="8702040" cy="193802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、你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在实际生产中依据什么来选择开发模型？</a:t>
            </a:r>
            <a:endParaRPr 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0" y="1447165"/>
            <a:ext cx="8568055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瀑布模型适用于需求易于完善且不易变更的项目。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快速原型模型适用需求复杂，难以确定，动态变化的软件系统。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 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螺旋模型适用于大规模软件项目，需求不明朗，风险比较高的软件系统。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增量模型适用于技术风险较大，用户需求较为稳定的软件系统。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迭代模型适用于需求难以确定、不断变更的软件需求。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RUP</a:t>
            </a:r>
            <a:r>
              <a:rPr lang="zh-CN" altLang="en-US" sz="2400" b="1">
                <a:solidFill>
                  <a:schemeClr val="bg1"/>
                </a:solidFill>
              </a:rPr>
              <a:t>适用于在迭代模型的基础上，开发项目组需要有熟练的软件开发经验。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821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56" y="-636"/>
            <a:ext cx="11522075" cy="6481167"/>
          </a:xfrm>
          <a:prstGeom prst="rect">
            <a:avLst/>
          </a:prstGeom>
        </p:spPr>
      </p:pic>
      <p:sp>
        <p:nvSpPr>
          <p:cNvPr id="85" name="Rectangle 7"/>
          <p:cNvSpPr/>
          <p:nvPr/>
        </p:nvSpPr>
        <p:spPr bwMode="auto">
          <a:xfrm>
            <a:off x="7489229" y="905377"/>
            <a:ext cx="219669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迭代模型概念</a:t>
            </a:r>
            <a:endParaRPr 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6" name="Rectangle 7"/>
          <p:cNvSpPr/>
          <p:nvPr/>
        </p:nvSpPr>
        <p:spPr bwMode="auto">
          <a:xfrm>
            <a:off x="8281035" y="2593340"/>
            <a:ext cx="2521585" cy="86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迭代模型与瀑布模型</a:t>
            </a:r>
            <a:endParaRPr lang="zh-CN" alt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7" name="Rectangle 7"/>
          <p:cNvSpPr/>
          <p:nvPr/>
        </p:nvSpPr>
        <p:spPr bwMode="auto">
          <a:xfrm>
            <a:off x="7489229" y="4447803"/>
            <a:ext cx="219669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5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63" name="Freeform 12"/>
          <p:cNvSpPr/>
          <p:nvPr/>
        </p:nvSpPr>
        <p:spPr bwMode="auto">
          <a:xfrm>
            <a:off x="6527205" y="1326398"/>
            <a:ext cx="1022709" cy="1666046"/>
          </a:xfrm>
          <a:custGeom>
            <a:avLst/>
            <a:gdLst>
              <a:gd name="T0" fmla="*/ 554 w 554"/>
              <a:gd name="T1" fmla="*/ 915 h 915"/>
              <a:gd name="T2" fmla="*/ 0 w 554"/>
              <a:gd name="T3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4" h="915">
                <a:moveTo>
                  <a:pt x="554" y="915"/>
                </a:moveTo>
                <a:cubicBezTo>
                  <a:pt x="523" y="530"/>
                  <a:pt x="309" y="197"/>
                  <a:pt x="0" y="0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4" name="Freeform 13"/>
          <p:cNvSpPr/>
          <p:nvPr/>
        </p:nvSpPr>
        <p:spPr bwMode="auto">
          <a:xfrm>
            <a:off x="4726833" y="986390"/>
            <a:ext cx="1800372" cy="340009"/>
          </a:xfrm>
          <a:custGeom>
            <a:avLst/>
            <a:gdLst>
              <a:gd name="T0" fmla="*/ 976 w 976"/>
              <a:gd name="T1" fmla="*/ 187 h 187"/>
              <a:gd name="T2" fmla="*/ 332 w 976"/>
              <a:gd name="T3" fmla="*/ 0 h 187"/>
              <a:gd name="T4" fmla="*/ 0 w 976"/>
              <a:gd name="T5" fmla="*/ 4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187">
                <a:moveTo>
                  <a:pt x="976" y="187"/>
                </a:moveTo>
                <a:cubicBezTo>
                  <a:pt x="790" y="69"/>
                  <a:pt x="569" y="0"/>
                  <a:pt x="332" y="0"/>
                </a:cubicBezTo>
                <a:cubicBezTo>
                  <a:pt x="217" y="0"/>
                  <a:pt x="106" y="16"/>
                  <a:pt x="0" y="46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5" name="Freeform 14"/>
          <p:cNvSpPr/>
          <p:nvPr/>
        </p:nvSpPr>
        <p:spPr bwMode="auto">
          <a:xfrm>
            <a:off x="6830979" y="2992444"/>
            <a:ext cx="727035" cy="1804049"/>
          </a:xfrm>
          <a:custGeom>
            <a:avLst/>
            <a:gdLst>
              <a:gd name="T0" fmla="*/ 0 w 394"/>
              <a:gd name="T1" fmla="*/ 991 h 991"/>
              <a:gd name="T2" fmla="*/ 394 w 394"/>
              <a:gd name="T3" fmla="*/ 101 h 991"/>
              <a:gd name="T4" fmla="*/ 389 w 394"/>
              <a:gd name="T5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" h="991">
                <a:moveTo>
                  <a:pt x="0" y="991"/>
                </a:moveTo>
                <a:cubicBezTo>
                  <a:pt x="242" y="771"/>
                  <a:pt x="394" y="454"/>
                  <a:pt x="394" y="101"/>
                </a:cubicBezTo>
                <a:cubicBezTo>
                  <a:pt x="394" y="67"/>
                  <a:pt x="392" y="34"/>
                  <a:pt x="389" y="0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6" name="Freeform 15"/>
          <p:cNvSpPr/>
          <p:nvPr/>
        </p:nvSpPr>
        <p:spPr bwMode="auto">
          <a:xfrm>
            <a:off x="4445335" y="4796492"/>
            <a:ext cx="2385644" cy="570016"/>
          </a:xfrm>
          <a:custGeom>
            <a:avLst/>
            <a:gdLst>
              <a:gd name="T0" fmla="*/ 0 w 1294"/>
              <a:gd name="T1" fmla="*/ 211 h 313"/>
              <a:gd name="T2" fmla="*/ 485 w 1294"/>
              <a:gd name="T3" fmla="*/ 313 h 313"/>
              <a:gd name="T4" fmla="*/ 1294 w 1294"/>
              <a:gd name="T5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4" h="313">
                <a:moveTo>
                  <a:pt x="0" y="211"/>
                </a:moveTo>
                <a:cubicBezTo>
                  <a:pt x="148" y="277"/>
                  <a:pt x="312" y="313"/>
                  <a:pt x="485" y="313"/>
                </a:cubicBezTo>
                <a:cubicBezTo>
                  <a:pt x="797" y="313"/>
                  <a:pt x="1081" y="194"/>
                  <a:pt x="1294" y="0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300" name="组合 299"/>
          <p:cNvGrpSpPr/>
          <p:nvPr/>
        </p:nvGrpSpPr>
        <p:grpSpPr>
          <a:xfrm>
            <a:off x="4366259" y="2035477"/>
            <a:ext cx="2134335" cy="2311488"/>
            <a:chOff x="4366259" y="2035477"/>
            <a:chExt cx="2134335" cy="2311488"/>
          </a:xfrm>
        </p:grpSpPr>
        <p:grpSp>
          <p:nvGrpSpPr>
            <p:cNvPr id="267" name="Group 1"/>
            <p:cNvGrpSpPr/>
            <p:nvPr/>
          </p:nvGrpSpPr>
          <p:grpSpPr>
            <a:xfrm>
              <a:off x="4366259" y="2035477"/>
              <a:ext cx="2134335" cy="2311488"/>
              <a:chOff x="3946451" y="1586754"/>
              <a:chExt cx="1673077" cy="1834694"/>
            </a:xfrm>
          </p:grpSpPr>
          <p:sp>
            <p:nvSpPr>
              <p:cNvPr id="268" name="Oval 11"/>
              <p:cNvSpPr/>
              <p:nvPr/>
            </p:nvSpPr>
            <p:spPr bwMode="auto">
              <a:xfrm>
                <a:off x="4089585" y="1815054"/>
                <a:ext cx="1430856" cy="143085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defTabSz="123698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7600" kern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sp>
            <p:nvSpPr>
              <p:cNvPr id="269" name="Freeform 18"/>
              <p:cNvSpPr>
                <a:spLocks noEditPoints="1"/>
              </p:cNvSpPr>
              <p:nvPr/>
            </p:nvSpPr>
            <p:spPr bwMode="auto">
              <a:xfrm>
                <a:off x="4559863" y="2240485"/>
                <a:ext cx="236555" cy="235905"/>
              </a:xfrm>
              <a:custGeom>
                <a:avLst/>
                <a:gdLst>
                  <a:gd name="T0" fmla="*/ 1090 w 2222"/>
                  <a:gd name="T1" fmla="*/ 1677 h 2222"/>
                  <a:gd name="T2" fmla="*/ 758 w 2222"/>
                  <a:gd name="T3" fmla="*/ 2127 h 2222"/>
                  <a:gd name="T4" fmla="*/ 719 w 2222"/>
                  <a:gd name="T5" fmla="*/ 2148 h 2222"/>
                  <a:gd name="T6" fmla="*/ 688 w 2222"/>
                  <a:gd name="T7" fmla="*/ 2123 h 2222"/>
                  <a:gd name="T8" fmla="*/ 686 w 2222"/>
                  <a:gd name="T9" fmla="*/ 2087 h 2222"/>
                  <a:gd name="T10" fmla="*/ 143 w 2222"/>
                  <a:gd name="T11" fmla="*/ 1306 h 2222"/>
                  <a:gd name="T12" fmla="*/ 47 w 2222"/>
                  <a:gd name="T13" fmla="*/ 1194 h 2222"/>
                  <a:gd name="T14" fmla="*/ 0 w 2222"/>
                  <a:gd name="T15" fmla="*/ 1266 h 2222"/>
                  <a:gd name="T16" fmla="*/ 62 w 2222"/>
                  <a:gd name="T17" fmla="*/ 1357 h 2222"/>
                  <a:gd name="T18" fmla="*/ 624 w 2222"/>
                  <a:gd name="T19" fmla="*/ 2124 h 2222"/>
                  <a:gd name="T20" fmla="*/ 722 w 2222"/>
                  <a:gd name="T21" fmla="*/ 2222 h 2222"/>
                  <a:gd name="T22" fmla="*/ 794 w 2222"/>
                  <a:gd name="T23" fmla="*/ 2189 h 2222"/>
                  <a:gd name="T24" fmla="*/ 1104 w 2222"/>
                  <a:gd name="T25" fmla="*/ 1771 h 2222"/>
                  <a:gd name="T26" fmla="*/ 1776 w 2222"/>
                  <a:gd name="T27" fmla="*/ 2059 h 2222"/>
                  <a:gd name="T28" fmla="*/ 1860 w 2222"/>
                  <a:gd name="T29" fmla="*/ 2054 h 2222"/>
                  <a:gd name="T30" fmla="*/ 1912 w 2222"/>
                  <a:gd name="T31" fmla="*/ 1967 h 2222"/>
                  <a:gd name="T32" fmla="*/ 1717 w 2222"/>
                  <a:gd name="T33" fmla="*/ 1951 h 2222"/>
                  <a:gd name="T34" fmla="*/ 2180 w 2222"/>
                  <a:gd name="T35" fmla="*/ 17 h 2222"/>
                  <a:gd name="T36" fmla="*/ 2075 w 2222"/>
                  <a:gd name="T37" fmla="*/ 14 h 2222"/>
                  <a:gd name="T38" fmla="*/ 115 w 2222"/>
                  <a:gd name="T39" fmla="*/ 1149 h 2222"/>
                  <a:gd name="T40" fmla="*/ 107 w 2222"/>
                  <a:gd name="T41" fmla="*/ 1224 h 2222"/>
                  <a:gd name="T42" fmla="*/ 506 w 2222"/>
                  <a:gd name="T43" fmla="*/ 1405 h 2222"/>
                  <a:gd name="T44" fmla="*/ 744 w 2222"/>
                  <a:gd name="T45" fmla="*/ 1498 h 2222"/>
                  <a:gd name="T46" fmla="*/ 758 w 2222"/>
                  <a:gd name="T47" fmla="*/ 2049 h 2222"/>
                  <a:gd name="T48" fmla="*/ 1074 w 2222"/>
                  <a:gd name="T49" fmla="*/ 1618 h 2222"/>
                  <a:gd name="T50" fmla="*/ 1738 w 2222"/>
                  <a:gd name="T51" fmla="*/ 1908 h 2222"/>
                  <a:gd name="T52" fmla="*/ 1746 w 2222"/>
                  <a:gd name="T53" fmla="*/ 1912 h 2222"/>
                  <a:gd name="T54" fmla="*/ 1842 w 2222"/>
                  <a:gd name="T55" fmla="*/ 1936 h 2222"/>
                  <a:gd name="T56" fmla="*/ 1925 w 2222"/>
                  <a:gd name="T57" fmla="*/ 1888 h 2222"/>
                  <a:gd name="T58" fmla="*/ 2201 w 2222"/>
                  <a:gd name="T59" fmla="*/ 111 h 2222"/>
                  <a:gd name="T60" fmla="*/ 2222 w 2222"/>
                  <a:gd name="T61" fmla="*/ 98 h 2222"/>
                  <a:gd name="T62" fmla="*/ 1723 w 2222"/>
                  <a:gd name="T63" fmla="*/ 1664 h 2222"/>
                  <a:gd name="T64" fmla="*/ 1256 w 2222"/>
                  <a:gd name="T65" fmla="*/ 1552 h 2222"/>
                  <a:gd name="T66" fmla="*/ 1737 w 2222"/>
                  <a:gd name="T67" fmla="*/ 602 h 2222"/>
                  <a:gd name="T68" fmla="*/ 833 w 2222"/>
                  <a:gd name="T69" fmla="*/ 1307 h 2222"/>
                  <a:gd name="T70" fmla="*/ 486 w 2222"/>
                  <a:gd name="T71" fmla="*/ 1237 h 2222"/>
                  <a:gd name="T72" fmla="*/ 1882 w 2222"/>
                  <a:gd name="T73" fmla="*/ 364 h 2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22" h="2222">
                    <a:moveTo>
                      <a:pt x="1717" y="1951"/>
                    </a:moveTo>
                    <a:cubicBezTo>
                      <a:pt x="1090" y="1677"/>
                      <a:pt x="1090" y="1677"/>
                      <a:pt x="1090" y="1677"/>
                    </a:cubicBezTo>
                    <a:cubicBezTo>
                      <a:pt x="797" y="2076"/>
                      <a:pt x="797" y="2076"/>
                      <a:pt x="797" y="2076"/>
                    </a:cubicBezTo>
                    <a:cubicBezTo>
                      <a:pt x="781" y="2100"/>
                      <a:pt x="769" y="2116"/>
                      <a:pt x="758" y="2127"/>
                    </a:cubicBezTo>
                    <a:cubicBezTo>
                      <a:pt x="746" y="2138"/>
                      <a:pt x="737" y="2147"/>
                      <a:pt x="720" y="2148"/>
                    </a:cubicBezTo>
                    <a:cubicBezTo>
                      <a:pt x="720" y="2148"/>
                      <a:pt x="719" y="2148"/>
                      <a:pt x="719" y="2148"/>
                    </a:cubicBezTo>
                    <a:cubicBezTo>
                      <a:pt x="711" y="2148"/>
                      <a:pt x="702" y="2144"/>
                      <a:pt x="697" y="2138"/>
                    </a:cubicBezTo>
                    <a:cubicBezTo>
                      <a:pt x="692" y="2133"/>
                      <a:pt x="690" y="2128"/>
                      <a:pt x="688" y="2123"/>
                    </a:cubicBezTo>
                    <a:cubicBezTo>
                      <a:pt x="685" y="2114"/>
                      <a:pt x="685" y="2106"/>
                      <a:pt x="685" y="2100"/>
                    </a:cubicBezTo>
                    <a:cubicBezTo>
                      <a:pt x="685" y="2094"/>
                      <a:pt x="685" y="2089"/>
                      <a:pt x="686" y="2087"/>
                    </a:cubicBezTo>
                    <a:cubicBezTo>
                      <a:pt x="696" y="1531"/>
                      <a:pt x="696" y="1531"/>
                      <a:pt x="696" y="1531"/>
                    </a:cubicBezTo>
                    <a:cubicBezTo>
                      <a:pt x="620" y="1502"/>
                      <a:pt x="288" y="1373"/>
                      <a:pt x="143" y="1306"/>
                    </a:cubicBezTo>
                    <a:cubicBezTo>
                      <a:pt x="109" y="1291"/>
                      <a:pt x="86" y="1274"/>
                      <a:pt x="70" y="1255"/>
                    </a:cubicBezTo>
                    <a:cubicBezTo>
                      <a:pt x="55" y="1236"/>
                      <a:pt x="47" y="1214"/>
                      <a:pt x="47" y="1194"/>
                    </a:cubicBezTo>
                    <a:cubicBezTo>
                      <a:pt x="48" y="1190"/>
                      <a:pt x="48" y="1187"/>
                      <a:pt x="48" y="1183"/>
                    </a:cubicBezTo>
                    <a:cubicBezTo>
                      <a:pt x="19" y="1200"/>
                      <a:pt x="0" y="1231"/>
                      <a:pt x="0" y="1266"/>
                    </a:cubicBezTo>
                    <a:cubicBezTo>
                      <a:pt x="0" y="1268"/>
                      <a:pt x="0" y="1271"/>
                      <a:pt x="0" y="1273"/>
                    </a:cubicBezTo>
                    <a:cubicBezTo>
                      <a:pt x="3" y="1311"/>
                      <a:pt x="26" y="1343"/>
                      <a:pt x="62" y="1357"/>
                    </a:cubicBezTo>
                    <a:cubicBezTo>
                      <a:pt x="624" y="1587"/>
                      <a:pt x="624" y="1587"/>
                      <a:pt x="624" y="1587"/>
                    </a:cubicBezTo>
                    <a:cubicBezTo>
                      <a:pt x="624" y="2124"/>
                      <a:pt x="624" y="2124"/>
                      <a:pt x="624" y="2124"/>
                    </a:cubicBezTo>
                    <a:cubicBezTo>
                      <a:pt x="624" y="2164"/>
                      <a:pt x="648" y="2200"/>
                      <a:pt x="686" y="2215"/>
                    </a:cubicBezTo>
                    <a:cubicBezTo>
                      <a:pt x="698" y="2220"/>
                      <a:pt x="710" y="2222"/>
                      <a:pt x="722" y="2222"/>
                    </a:cubicBezTo>
                    <a:cubicBezTo>
                      <a:pt x="722" y="2222"/>
                      <a:pt x="722" y="2222"/>
                      <a:pt x="722" y="2222"/>
                    </a:cubicBezTo>
                    <a:cubicBezTo>
                      <a:pt x="749" y="2222"/>
                      <a:pt x="775" y="2211"/>
                      <a:pt x="794" y="2189"/>
                    </a:cubicBezTo>
                    <a:cubicBezTo>
                      <a:pt x="795" y="2188"/>
                      <a:pt x="795" y="2188"/>
                      <a:pt x="795" y="2188"/>
                    </a:cubicBezTo>
                    <a:cubicBezTo>
                      <a:pt x="1104" y="1771"/>
                      <a:pt x="1104" y="1771"/>
                      <a:pt x="1104" y="1771"/>
                    </a:cubicBezTo>
                    <a:cubicBezTo>
                      <a:pt x="1776" y="2058"/>
                      <a:pt x="1776" y="2058"/>
                      <a:pt x="1776" y="2058"/>
                    </a:cubicBezTo>
                    <a:cubicBezTo>
                      <a:pt x="1776" y="2059"/>
                      <a:pt x="1776" y="2059"/>
                      <a:pt x="1776" y="2059"/>
                    </a:cubicBezTo>
                    <a:cubicBezTo>
                      <a:pt x="1787" y="2063"/>
                      <a:pt x="1799" y="2066"/>
                      <a:pt x="1812" y="2066"/>
                    </a:cubicBezTo>
                    <a:cubicBezTo>
                      <a:pt x="1830" y="2066"/>
                      <a:pt x="1846" y="2061"/>
                      <a:pt x="1860" y="2054"/>
                    </a:cubicBezTo>
                    <a:cubicBezTo>
                      <a:pt x="1885" y="2039"/>
                      <a:pt x="1904" y="2014"/>
                      <a:pt x="1909" y="1984"/>
                    </a:cubicBezTo>
                    <a:cubicBezTo>
                      <a:pt x="1912" y="1967"/>
                      <a:pt x="1912" y="1967"/>
                      <a:pt x="1912" y="1967"/>
                    </a:cubicBezTo>
                    <a:cubicBezTo>
                      <a:pt x="1889" y="1979"/>
                      <a:pt x="1865" y="1983"/>
                      <a:pt x="1842" y="1983"/>
                    </a:cubicBezTo>
                    <a:cubicBezTo>
                      <a:pt x="1781" y="1983"/>
                      <a:pt x="1727" y="1956"/>
                      <a:pt x="1717" y="1951"/>
                    </a:cubicBezTo>
                    <a:close/>
                    <a:moveTo>
                      <a:pt x="2222" y="98"/>
                    </a:moveTo>
                    <a:cubicBezTo>
                      <a:pt x="2222" y="66"/>
                      <a:pt x="2206" y="36"/>
                      <a:pt x="2180" y="17"/>
                    </a:cubicBezTo>
                    <a:cubicBezTo>
                      <a:pt x="2163" y="6"/>
                      <a:pt x="2144" y="0"/>
                      <a:pt x="2125" y="0"/>
                    </a:cubicBezTo>
                    <a:cubicBezTo>
                      <a:pt x="2108" y="0"/>
                      <a:pt x="2090" y="4"/>
                      <a:pt x="2075" y="14"/>
                    </a:cubicBezTo>
                    <a:cubicBezTo>
                      <a:pt x="123" y="1140"/>
                      <a:pt x="123" y="1140"/>
                      <a:pt x="123" y="1140"/>
                    </a:cubicBezTo>
                    <a:cubicBezTo>
                      <a:pt x="120" y="1143"/>
                      <a:pt x="117" y="1146"/>
                      <a:pt x="115" y="1149"/>
                    </a:cubicBezTo>
                    <a:cubicBezTo>
                      <a:pt x="104" y="1162"/>
                      <a:pt x="95" y="1179"/>
                      <a:pt x="95" y="1194"/>
                    </a:cubicBezTo>
                    <a:cubicBezTo>
                      <a:pt x="95" y="1203"/>
                      <a:pt x="98" y="1213"/>
                      <a:pt x="107" y="1224"/>
                    </a:cubicBezTo>
                    <a:cubicBezTo>
                      <a:pt x="117" y="1236"/>
                      <a:pt x="134" y="1249"/>
                      <a:pt x="163" y="1263"/>
                    </a:cubicBezTo>
                    <a:cubicBezTo>
                      <a:pt x="243" y="1300"/>
                      <a:pt x="385" y="1357"/>
                      <a:pt x="506" y="1405"/>
                    </a:cubicBezTo>
                    <a:cubicBezTo>
                      <a:pt x="627" y="1454"/>
                      <a:pt x="728" y="1492"/>
                      <a:pt x="729" y="1492"/>
                    </a:cubicBezTo>
                    <a:cubicBezTo>
                      <a:pt x="744" y="1498"/>
                      <a:pt x="744" y="1498"/>
                      <a:pt x="744" y="1498"/>
                    </a:cubicBezTo>
                    <a:cubicBezTo>
                      <a:pt x="733" y="2083"/>
                      <a:pt x="733" y="2083"/>
                      <a:pt x="733" y="2083"/>
                    </a:cubicBezTo>
                    <a:cubicBezTo>
                      <a:pt x="740" y="2075"/>
                      <a:pt x="748" y="2063"/>
                      <a:pt x="758" y="2049"/>
                    </a:cubicBezTo>
                    <a:cubicBezTo>
                      <a:pt x="758" y="2048"/>
                      <a:pt x="758" y="2048"/>
                      <a:pt x="758" y="2048"/>
                    </a:cubicBezTo>
                    <a:cubicBezTo>
                      <a:pt x="1074" y="1618"/>
                      <a:pt x="1074" y="1618"/>
                      <a:pt x="1074" y="1618"/>
                    </a:cubicBezTo>
                    <a:cubicBezTo>
                      <a:pt x="1737" y="1908"/>
                      <a:pt x="1737" y="1908"/>
                      <a:pt x="1737" y="1908"/>
                    </a:cubicBezTo>
                    <a:cubicBezTo>
                      <a:pt x="1738" y="1908"/>
                      <a:pt x="1738" y="1908"/>
                      <a:pt x="1738" y="1908"/>
                    </a:cubicBezTo>
                    <a:cubicBezTo>
                      <a:pt x="1738" y="1908"/>
                      <a:pt x="1738" y="1908"/>
                      <a:pt x="1740" y="1909"/>
                    </a:cubicBezTo>
                    <a:cubicBezTo>
                      <a:pt x="1741" y="1910"/>
                      <a:pt x="1743" y="1911"/>
                      <a:pt x="1746" y="1912"/>
                    </a:cubicBezTo>
                    <a:cubicBezTo>
                      <a:pt x="1752" y="1915"/>
                      <a:pt x="1760" y="1918"/>
                      <a:pt x="1770" y="1922"/>
                    </a:cubicBezTo>
                    <a:cubicBezTo>
                      <a:pt x="1790" y="1929"/>
                      <a:pt x="1817" y="1936"/>
                      <a:pt x="1842" y="1936"/>
                    </a:cubicBezTo>
                    <a:cubicBezTo>
                      <a:pt x="1864" y="1936"/>
                      <a:pt x="1884" y="1931"/>
                      <a:pt x="1900" y="1918"/>
                    </a:cubicBezTo>
                    <a:cubicBezTo>
                      <a:pt x="1909" y="1911"/>
                      <a:pt x="1918" y="1902"/>
                      <a:pt x="1925" y="1888"/>
                    </a:cubicBezTo>
                    <a:cubicBezTo>
                      <a:pt x="2221" y="114"/>
                      <a:pt x="2221" y="114"/>
                      <a:pt x="2221" y="114"/>
                    </a:cubicBezTo>
                    <a:cubicBezTo>
                      <a:pt x="2201" y="111"/>
                      <a:pt x="2201" y="111"/>
                      <a:pt x="2201" y="111"/>
                    </a:cubicBezTo>
                    <a:cubicBezTo>
                      <a:pt x="2221" y="114"/>
                      <a:pt x="2221" y="114"/>
                      <a:pt x="2221" y="114"/>
                    </a:cubicBezTo>
                    <a:cubicBezTo>
                      <a:pt x="2221" y="109"/>
                      <a:pt x="2222" y="103"/>
                      <a:pt x="2222" y="98"/>
                    </a:cubicBezTo>
                    <a:close/>
                    <a:moveTo>
                      <a:pt x="1935" y="400"/>
                    </a:moveTo>
                    <a:cubicBezTo>
                      <a:pt x="1723" y="1664"/>
                      <a:pt x="1723" y="1664"/>
                      <a:pt x="1723" y="1664"/>
                    </a:cubicBezTo>
                    <a:cubicBezTo>
                      <a:pt x="1717" y="1705"/>
                      <a:pt x="1680" y="1726"/>
                      <a:pt x="1641" y="1710"/>
                    </a:cubicBezTo>
                    <a:cubicBezTo>
                      <a:pt x="1256" y="1552"/>
                      <a:pt x="1256" y="1552"/>
                      <a:pt x="1256" y="1552"/>
                    </a:cubicBezTo>
                    <a:cubicBezTo>
                      <a:pt x="1217" y="1537"/>
                      <a:pt x="1204" y="1495"/>
                      <a:pt x="1225" y="1460"/>
                    </a:cubicBezTo>
                    <a:cubicBezTo>
                      <a:pt x="1737" y="602"/>
                      <a:pt x="1737" y="602"/>
                      <a:pt x="1737" y="602"/>
                    </a:cubicBezTo>
                    <a:cubicBezTo>
                      <a:pt x="1759" y="567"/>
                      <a:pt x="1750" y="560"/>
                      <a:pt x="1719" y="586"/>
                    </a:cubicBezTo>
                    <a:cubicBezTo>
                      <a:pt x="833" y="1307"/>
                      <a:pt x="833" y="1307"/>
                      <a:pt x="833" y="1307"/>
                    </a:cubicBezTo>
                    <a:cubicBezTo>
                      <a:pt x="801" y="1333"/>
                      <a:pt x="743" y="1342"/>
                      <a:pt x="705" y="1327"/>
                    </a:cubicBezTo>
                    <a:cubicBezTo>
                      <a:pt x="486" y="1237"/>
                      <a:pt x="486" y="1237"/>
                      <a:pt x="486" y="1237"/>
                    </a:cubicBezTo>
                    <a:cubicBezTo>
                      <a:pt x="447" y="1222"/>
                      <a:pt x="445" y="1192"/>
                      <a:pt x="481" y="1171"/>
                    </a:cubicBezTo>
                    <a:cubicBezTo>
                      <a:pt x="1882" y="364"/>
                      <a:pt x="1882" y="364"/>
                      <a:pt x="1882" y="364"/>
                    </a:cubicBezTo>
                    <a:cubicBezTo>
                      <a:pt x="1918" y="343"/>
                      <a:pt x="1941" y="359"/>
                      <a:pt x="1935" y="4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600" kern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grpSp>
            <p:nvGrpSpPr>
              <p:cNvPr id="270" name="Group 9"/>
              <p:cNvGrpSpPr/>
              <p:nvPr/>
            </p:nvGrpSpPr>
            <p:grpSpPr>
              <a:xfrm>
                <a:off x="3946451" y="1586754"/>
                <a:ext cx="1673077" cy="1834694"/>
                <a:chOff x="2378075" y="182563"/>
                <a:chExt cx="4387851" cy="4811712"/>
              </a:xfrm>
            </p:grpSpPr>
            <p:sp>
              <p:nvSpPr>
                <p:cNvPr id="271" name="Freeform 6"/>
                <p:cNvSpPr/>
                <p:nvPr/>
              </p:nvSpPr>
              <p:spPr bwMode="auto">
                <a:xfrm>
                  <a:off x="2378075" y="182563"/>
                  <a:ext cx="2339975" cy="4616450"/>
                </a:xfrm>
                <a:custGeom>
                  <a:avLst/>
                  <a:gdLst>
                    <a:gd name="T0" fmla="*/ 528 w 624"/>
                    <a:gd name="T1" fmla="*/ 1145 h 1231"/>
                    <a:gd name="T2" fmla="*/ 600 w 624"/>
                    <a:gd name="T3" fmla="*/ 1064 h 1231"/>
                    <a:gd name="T4" fmla="*/ 585 w 624"/>
                    <a:gd name="T5" fmla="*/ 1064 h 1231"/>
                    <a:gd name="T6" fmla="*/ 166 w 624"/>
                    <a:gd name="T7" fmla="*/ 646 h 1231"/>
                    <a:gd name="T8" fmla="*/ 421 w 624"/>
                    <a:gd name="T9" fmla="*/ 261 h 1231"/>
                    <a:gd name="T10" fmla="*/ 421 w 624"/>
                    <a:gd name="T11" fmla="*/ 328 h 1231"/>
                    <a:gd name="T12" fmla="*/ 503 w 624"/>
                    <a:gd name="T13" fmla="*/ 235 h 1231"/>
                    <a:gd name="T14" fmla="*/ 584 w 624"/>
                    <a:gd name="T15" fmla="*/ 144 h 1231"/>
                    <a:gd name="T16" fmla="*/ 497 w 624"/>
                    <a:gd name="T17" fmla="*/ 67 h 1231"/>
                    <a:gd name="T18" fmla="*/ 421 w 624"/>
                    <a:gd name="T19" fmla="*/ 0 h 1231"/>
                    <a:gd name="T20" fmla="*/ 421 w 624"/>
                    <a:gd name="T21" fmla="*/ 84 h 1231"/>
                    <a:gd name="T22" fmla="*/ 0 w 624"/>
                    <a:gd name="T23" fmla="*/ 646 h 1231"/>
                    <a:gd name="T24" fmla="*/ 585 w 624"/>
                    <a:gd name="T25" fmla="*/ 1231 h 1231"/>
                    <a:gd name="T26" fmla="*/ 624 w 624"/>
                    <a:gd name="T27" fmla="*/ 1230 h 1231"/>
                    <a:gd name="T28" fmla="*/ 528 w 624"/>
                    <a:gd name="T29" fmla="*/ 1145 h 1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24" h="1231">
                      <a:moveTo>
                        <a:pt x="528" y="1145"/>
                      </a:moveTo>
                      <a:cubicBezTo>
                        <a:pt x="600" y="1064"/>
                        <a:pt x="600" y="1064"/>
                        <a:pt x="600" y="1064"/>
                      </a:cubicBezTo>
                      <a:cubicBezTo>
                        <a:pt x="595" y="1064"/>
                        <a:pt x="590" y="1064"/>
                        <a:pt x="585" y="1064"/>
                      </a:cubicBezTo>
                      <a:cubicBezTo>
                        <a:pt x="354" y="1064"/>
                        <a:pt x="166" y="877"/>
                        <a:pt x="166" y="646"/>
                      </a:cubicBezTo>
                      <a:cubicBezTo>
                        <a:pt x="166" y="473"/>
                        <a:pt x="271" y="324"/>
                        <a:pt x="421" y="261"/>
                      </a:cubicBezTo>
                      <a:cubicBezTo>
                        <a:pt x="421" y="328"/>
                        <a:pt x="421" y="328"/>
                        <a:pt x="421" y="328"/>
                      </a:cubicBezTo>
                      <a:cubicBezTo>
                        <a:pt x="503" y="235"/>
                        <a:pt x="503" y="235"/>
                        <a:pt x="503" y="235"/>
                      </a:cubicBezTo>
                      <a:cubicBezTo>
                        <a:pt x="584" y="144"/>
                        <a:pt x="584" y="144"/>
                        <a:pt x="584" y="144"/>
                      </a:cubicBezTo>
                      <a:cubicBezTo>
                        <a:pt x="497" y="67"/>
                        <a:pt x="497" y="67"/>
                        <a:pt x="497" y="67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84"/>
                        <a:pt x="421" y="84"/>
                        <a:pt x="421" y="84"/>
                      </a:cubicBezTo>
                      <a:cubicBezTo>
                        <a:pt x="177" y="155"/>
                        <a:pt x="0" y="380"/>
                        <a:pt x="0" y="646"/>
                      </a:cubicBezTo>
                      <a:cubicBezTo>
                        <a:pt x="0" y="969"/>
                        <a:pt x="262" y="1231"/>
                        <a:pt x="585" y="1231"/>
                      </a:cubicBezTo>
                      <a:cubicBezTo>
                        <a:pt x="598" y="1231"/>
                        <a:pt x="611" y="1230"/>
                        <a:pt x="624" y="1230"/>
                      </a:cubicBezTo>
                      <a:lnTo>
                        <a:pt x="528" y="114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kern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 charset="0"/>
                  </a:endParaRPr>
                </a:p>
              </p:txBody>
            </p:sp>
            <p:sp>
              <p:nvSpPr>
                <p:cNvPr id="272" name="Freeform 7"/>
                <p:cNvSpPr/>
                <p:nvPr/>
              </p:nvSpPr>
              <p:spPr bwMode="auto">
                <a:xfrm>
                  <a:off x="4462463" y="407988"/>
                  <a:ext cx="2303463" cy="4586287"/>
                </a:xfrm>
                <a:custGeom>
                  <a:avLst/>
                  <a:gdLst>
                    <a:gd name="T0" fmla="*/ 29 w 614"/>
                    <a:gd name="T1" fmla="*/ 0 h 1223"/>
                    <a:gd name="T2" fmla="*/ 0 w 614"/>
                    <a:gd name="T3" fmla="*/ 1 h 1223"/>
                    <a:gd name="T4" fmla="*/ 87 w 614"/>
                    <a:gd name="T5" fmla="*/ 78 h 1223"/>
                    <a:gd name="T6" fmla="*/ 8 w 614"/>
                    <a:gd name="T7" fmla="*/ 168 h 1223"/>
                    <a:gd name="T8" fmla="*/ 29 w 614"/>
                    <a:gd name="T9" fmla="*/ 167 h 1223"/>
                    <a:gd name="T10" fmla="*/ 448 w 614"/>
                    <a:gd name="T11" fmla="*/ 586 h 1223"/>
                    <a:gd name="T12" fmla="*/ 194 w 614"/>
                    <a:gd name="T13" fmla="*/ 970 h 1223"/>
                    <a:gd name="T14" fmla="*/ 194 w 614"/>
                    <a:gd name="T15" fmla="*/ 896 h 1223"/>
                    <a:gd name="T16" fmla="*/ 103 w 614"/>
                    <a:gd name="T17" fmla="*/ 998 h 1223"/>
                    <a:gd name="T18" fmla="*/ 31 w 614"/>
                    <a:gd name="T19" fmla="*/ 1079 h 1223"/>
                    <a:gd name="T20" fmla="*/ 126 w 614"/>
                    <a:gd name="T21" fmla="*/ 1163 h 1223"/>
                    <a:gd name="T22" fmla="*/ 194 w 614"/>
                    <a:gd name="T23" fmla="*/ 1223 h 1223"/>
                    <a:gd name="T24" fmla="*/ 194 w 614"/>
                    <a:gd name="T25" fmla="*/ 1147 h 1223"/>
                    <a:gd name="T26" fmla="*/ 614 w 614"/>
                    <a:gd name="T27" fmla="*/ 586 h 1223"/>
                    <a:gd name="T28" fmla="*/ 29 w 614"/>
                    <a:gd name="T29" fmla="*/ 0 h 1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4" h="1223">
                      <a:moveTo>
                        <a:pt x="29" y="0"/>
                      </a:moveTo>
                      <a:cubicBezTo>
                        <a:pt x="19" y="0"/>
                        <a:pt x="9" y="1"/>
                        <a:pt x="0" y="1"/>
                      </a:cubicBezTo>
                      <a:cubicBezTo>
                        <a:pt x="87" y="78"/>
                        <a:pt x="87" y="78"/>
                        <a:pt x="87" y="78"/>
                      </a:cubicBezTo>
                      <a:cubicBezTo>
                        <a:pt x="8" y="168"/>
                        <a:pt x="8" y="168"/>
                        <a:pt x="8" y="168"/>
                      </a:cubicBezTo>
                      <a:cubicBezTo>
                        <a:pt x="15" y="167"/>
                        <a:pt x="22" y="167"/>
                        <a:pt x="29" y="167"/>
                      </a:cubicBezTo>
                      <a:cubicBezTo>
                        <a:pt x="260" y="167"/>
                        <a:pt x="448" y="354"/>
                        <a:pt x="448" y="586"/>
                      </a:cubicBezTo>
                      <a:cubicBezTo>
                        <a:pt x="448" y="758"/>
                        <a:pt x="343" y="906"/>
                        <a:pt x="194" y="970"/>
                      </a:cubicBezTo>
                      <a:cubicBezTo>
                        <a:pt x="194" y="896"/>
                        <a:pt x="194" y="896"/>
                        <a:pt x="194" y="896"/>
                      </a:cubicBezTo>
                      <a:cubicBezTo>
                        <a:pt x="103" y="998"/>
                        <a:pt x="103" y="998"/>
                        <a:pt x="103" y="998"/>
                      </a:cubicBezTo>
                      <a:cubicBezTo>
                        <a:pt x="31" y="1079"/>
                        <a:pt x="31" y="1079"/>
                        <a:pt x="31" y="1079"/>
                      </a:cubicBezTo>
                      <a:cubicBezTo>
                        <a:pt x="126" y="1163"/>
                        <a:pt x="126" y="1163"/>
                        <a:pt x="126" y="1163"/>
                      </a:cubicBezTo>
                      <a:cubicBezTo>
                        <a:pt x="194" y="1223"/>
                        <a:pt x="194" y="1223"/>
                        <a:pt x="194" y="1223"/>
                      </a:cubicBezTo>
                      <a:cubicBezTo>
                        <a:pt x="194" y="1147"/>
                        <a:pt x="194" y="1147"/>
                        <a:pt x="194" y="1147"/>
                      </a:cubicBezTo>
                      <a:cubicBezTo>
                        <a:pt x="437" y="1076"/>
                        <a:pt x="614" y="851"/>
                        <a:pt x="614" y="586"/>
                      </a:cubicBezTo>
                      <a:cubicBezTo>
                        <a:pt x="614" y="262"/>
                        <a:pt x="352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kern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 charset="0"/>
                  </a:endParaRPr>
                </a:p>
              </p:txBody>
            </p:sp>
          </p:grpSp>
        </p:grpSp>
        <p:sp>
          <p:nvSpPr>
            <p:cNvPr id="82" name="矩形 81"/>
            <p:cNvSpPr/>
            <p:nvPr/>
          </p:nvSpPr>
          <p:spPr>
            <a:xfrm>
              <a:off x="4731348" y="2837278"/>
              <a:ext cx="140415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176655"/>
              <a:r>
                <a:rPr lang="zh-CN" altLang="en-US" sz="4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960837" y="575791"/>
            <a:ext cx="1204577" cy="1189640"/>
            <a:chOff x="3960837" y="575791"/>
            <a:chExt cx="1204577" cy="1189640"/>
          </a:xfrm>
        </p:grpSpPr>
        <p:sp>
          <p:nvSpPr>
            <p:cNvPr id="294" name="Oval 208"/>
            <p:cNvSpPr/>
            <p:nvPr/>
          </p:nvSpPr>
          <p:spPr bwMode="auto">
            <a:xfrm rot="10800000">
              <a:off x="3960837" y="575791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30" name="Picture 6" descr="C:\Users\Administrator\Desktop\图片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81" y="79181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组合 93"/>
          <p:cNvGrpSpPr/>
          <p:nvPr/>
        </p:nvGrpSpPr>
        <p:grpSpPr>
          <a:xfrm>
            <a:off x="6105728" y="742606"/>
            <a:ext cx="1204577" cy="1189640"/>
            <a:chOff x="6105728" y="742606"/>
            <a:chExt cx="1204577" cy="1189640"/>
          </a:xfrm>
        </p:grpSpPr>
        <p:sp>
          <p:nvSpPr>
            <p:cNvPr id="284" name="Oval 206"/>
            <p:cNvSpPr/>
            <p:nvPr/>
          </p:nvSpPr>
          <p:spPr bwMode="auto">
            <a:xfrm rot="10800000">
              <a:off x="6105728" y="742606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7" name="Picture 3" descr="C:\Users\Administrator\Desktop\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9394" y="938803"/>
              <a:ext cx="797244" cy="797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组合 94"/>
          <p:cNvGrpSpPr/>
          <p:nvPr/>
        </p:nvGrpSpPr>
        <p:grpSpPr>
          <a:xfrm>
            <a:off x="6894239" y="2430339"/>
            <a:ext cx="1204578" cy="1189640"/>
            <a:chOff x="6894239" y="2430339"/>
            <a:chExt cx="1204578" cy="1189640"/>
          </a:xfrm>
        </p:grpSpPr>
        <p:sp>
          <p:nvSpPr>
            <p:cNvPr id="289" name="Oval 71"/>
            <p:cNvSpPr/>
            <p:nvPr/>
          </p:nvSpPr>
          <p:spPr bwMode="auto">
            <a:xfrm rot="10800000">
              <a:off x="6894239" y="2430339"/>
              <a:ext cx="1204578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6" name="Picture 2" descr="C:\Users\Administrator\Desktop\3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484" y="262911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8" name="组合 297"/>
          <p:cNvGrpSpPr/>
          <p:nvPr/>
        </p:nvGrpSpPr>
        <p:grpSpPr>
          <a:xfrm>
            <a:off x="6105728" y="4285031"/>
            <a:ext cx="1204577" cy="1189640"/>
            <a:chOff x="6105728" y="4285031"/>
            <a:chExt cx="1204577" cy="1189640"/>
          </a:xfrm>
        </p:grpSpPr>
        <p:sp>
          <p:nvSpPr>
            <p:cNvPr id="279" name="Oval 69"/>
            <p:cNvSpPr/>
            <p:nvPr/>
          </p:nvSpPr>
          <p:spPr bwMode="auto">
            <a:xfrm rot="10800000">
              <a:off x="6105728" y="4285031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8" name="Picture 4" descr="C:\Users\Administrator\Desktop\4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1972" y="4483807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9" name="组合 298"/>
          <p:cNvGrpSpPr/>
          <p:nvPr/>
        </p:nvGrpSpPr>
        <p:grpSpPr>
          <a:xfrm>
            <a:off x="3960837" y="4563843"/>
            <a:ext cx="1204577" cy="1189640"/>
            <a:chOff x="3960837" y="4563843"/>
            <a:chExt cx="1204577" cy="1189640"/>
          </a:xfrm>
        </p:grpSpPr>
        <p:sp>
          <p:nvSpPr>
            <p:cNvPr id="274" name="Oval 68"/>
            <p:cNvSpPr/>
            <p:nvPr/>
          </p:nvSpPr>
          <p:spPr bwMode="auto">
            <a:xfrm rot="10800000">
              <a:off x="3960837" y="4563843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9" name="Picture 5" descr="C:\Users\Administrator\Desktop\5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81" y="4765435"/>
              <a:ext cx="792088" cy="786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9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1578">
            <a:off x="-239201" y="1922274"/>
            <a:ext cx="5252786" cy="4271116"/>
          </a:xfrm>
          <a:prstGeom prst="rect">
            <a:avLst/>
          </a:prstGeom>
        </p:spPr>
      </p:pic>
      <p:sp>
        <p:nvSpPr>
          <p:cNvPr id="46" name="Rectangle 7"/>
          <p:cNvSpPr/>
          <p:nvPr/>
        </p:nvSpPr>
        <p:spPr bwMode="auto">
          <a:xfrm>
            <a:off x="1584573" y="750554"/>
            <a:ext cx="2196697" cy="83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迭代模型简介</a:t>
            </a:r>
            <a:endParaRPr lang="zh-CN" alt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4" name="Rectangle 7"/>
          <p:cNvSpPr/>
          <p:nvPr/>
        </p:nvSpPr>
        <p:spPr bwMode="auto">
          <a:xfrm>
            <a:off x="1536695" y="4920197"/>
            <a:ext cx="2244128" cy="83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三个问题</a:t>
            </a:r>
            <a:endParaRPr lang="zh-CN" alt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" name="Rectangle 7"/>
          <p:cNvSpPr/>
          <p:nvPr/>
        </p:nvSpPr>
        <p:spPr bwMode="auto">
          <a:xfrm>
            <a:off x="7489190" y="4796790"/>
            <a:ext cx="219646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RUP</a:t>
            </a:r>
            <a:r>
              <a:rPr lang="zh-CN" altLang="en-US" sz="24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介绍</a:t>
            </a:r>
            <a:endParaRPr lang="zh-CN" altLang="en-US" sz="24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p:transition spd="slow" advTm="43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263" grpId="0" animBg="1"/>
      <p:bldP spid="264" grpId="0" animBg="1"/>
      <p:bldP spid="265" grpId="0" animBg="1"/>
      <p:bldP spid="266" grpId="0" animBg="1"/>
      <p:bldP spid="46" grpId="0"/>
      <p:bldP spid="84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16"/>
          <p:cNvSpPr/>
          <p:nvPr/>
        </p:nvSpPr>
        <p:spPr>
          <a:xfrm>
            <a:off x="-43542" y="2878012"/>
            <a:ext cx="11565617" cy="1173994"/>
          </a:xfrm>
          <a:prstGeom prst="rect">
            <a:avLst/>
          </a:prstGeom>
          <a:solidFill>
            <a:schemeClr val="bg1">
              <a:alpha val="72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09944" tIns="54972" rIns="109944" bIns="54972" rtlCol="0" anchor="ctr"/>
          <a:lstStyle/>
          <a:p>
            <a:pPr algn="ctr">
              <a:defRPr/>
            </a:pPr>
            <a:endParaRPr lang="id-ID" sz="1600" kern="0" smtClean="0">
              <a:solidFill>
                <a:prstClr val="white"/>
              </a:solidFill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9025255" y="3210560"/>
            <a:ext cx="1362710" cy="786130"/>
          </a:xfrm>
          <a:prstGeom prst="rect">
            <a:avLst/>
          </a:prstGeom>
        </p:spPr>
        <p:txBody>
          <a:bodyPr wrap="square" lIns="109944" tIns="54972" rIns="109944" bIns="54972">
            <a:spAutoFit/>
          </a:bodyPr>
          <a:lstStyle/>
          <a:p>
            <a:pPr defTabSz="1176655"/>
            <a:r>
              <a:rPr lang="en-US" sz="4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endParaRPr lang="en-US" sz="4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3360" y="1655911"/>
            <a:ext cx="4231146" cy="1219013"/>
          </a:xfrm>
          <a:prstGeom prst="rect">
            <a:avLst/>
          </a:prstGeom>
          <a:noFill/>
        </p:spPr>
        <p:txBody>
          <a:bodyPr wrap="none" lIns="109944" tIns="54972" rIns="109944" bIns="54972" rtlCol="0">
            <a:spAutoFit/>
          </a:bodyPr>
          <a:lstStyle>
            <a:defPPr>
              <a:defRPr lang="zh-CN"/>
            </a:defPPr>
            <a:lvl1pPr algn="just">
              <a:defRPr sz="3200" b="1">
                <a:solidFill>
                  <a:srgbClr val="FF6D6D"/>
                </a:solidFill>
                <a:latin typeface="Raleway" panose="020B0003030101060003" pitchFamily="34" charset="0"/>
              </a:defRPr>
            </a:lvl1pPr>
          </a:lstStyle>
          <a:p>
            <a:pPr defTabSz="1176655"/>
            <a:r>
              <a:rPr lang="en-US" altLang="zh-CN" sz="7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7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08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/>
          <p:nvPr/>
        </p:nvSpPr>
        <p:spPr bwMode="auto">
          <a:xfrm>
            <a:off x="19685" y="1823551"/>
            <a:ext cx="4752925" cy="1728192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5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  <a:sym typeface="Gill Sans" charset="0"/>
            </a:endParaRPr>
          </a:p>
        </p:txBody>
      </p:sp>
      <p:pic>
        <p:nvPicPr>
          <p:cNvPr id="112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49" y="2072899"/>
            <a:ext cx="911441" cy="1223146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2444750" y="2072640"/>
            <a:ext cx="2088515" cy="123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176655"/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迭代模型简介</a:t>
            </a:r>
            <a:endParaRPr lang="zh-CN" altLang="en-US" sz="4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085080" y="306705"/>
            <a:ext cx="6336665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早在20世纪50年代末期，软件领域中就出现了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迭代模型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。最早的迭代过程可能被描述为“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分段模型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（stagewise model）”。迭代模型是RUP推荐的周期模型。被定义为：迭代包括产生产品发布（稳定、可执行的产品版本）的全部开发活动和要使用该发布必需的所有其他外围元素。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迭代型生命周期模型由螺旋型生命周期演进而来。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完整的软件生命周期包含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项目先启、精华构架、构建源码、产品化过度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等四个里程碑阶段。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实质上，它类似小型的瀑布式项目。RUP认为，所有的阶段都可以细分为迭代。每一次的迭代都会产生一个可以发布的产品，这个产品是最终产品的一个子集。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0162">
            <a:off x="-534587" y="1788675"/>
            <a:ext cx="2185070" cy="2824370"/>
          </a:xfrm>
          <a:prstGeom prst="rect">
            <a:avLst/>
          </a:prstGeom>
        </p:spPr>
      </p:pic>
    </p:spTree>
  </p:cSld>
  <p:clrMapOvr>
    <a:masterClrMapping/>
  </p:clrMapOvr>
  <p:transition spd="slow" advTm="383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ldLvl="0" animBg="1"/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迭代型生命周期阶段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2" name="图片 1" descr="$8H~$(9F83R0_@XG@J3EFO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" y="1433830"/>
            <a:ext cx="10690225" cy="3612515"/>
          </a:xfrm>
          <a:prstGeom prst="rect">
            <a:avLst/>
          </a:prstGeom>
        </p:spPr>
      </p:pic>
    </p:spTree>
  </p:cSld>
  <p:clrMapOvr>
    <a:masterClrMapping/>
  </p:clrMapOvr>
  <p:transition spd="slow" advTm="754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迭代模型概念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796925" y="1505585"/>
            <a:ext cx="9615805" cy="415417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为了进一步规避项目风险，通常根据需要在各里程碑阶段中划分一次或多次迭代开发过程，以滚动演进的方式分次实现里程碑目标。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一次迭代，根据其所处的阶段，将不同力度的开发活动有顺序的组合在一起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迭代过程的最终目标是实现其所在里程碑阶段设定的目标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根据项目风险的演进与变化，四个里程碑被定义为：项目目标里程碑、项目框架基线里程碑、初始可交付里程碑、产品发布里程碑。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720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迭代模型与瀑布模型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5720" y="1169670"/>
            <a:ext cx="11497945" cy="415417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传统的瀑布模型中，采用大集成的模式，即到了单元测试之后才一次性地讲各个分别开发、测试的单元集成到一起，这种模式常常给项目带来了极大的困扰和风险。迭代模型支持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增量式集成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的模式，在不同的迭代过程中分别集成不同功能单元；在同一迭代过程中，多次增量集成新的功能特性，从而极大降低了集成和构建风险。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与传统的瀑布模型相比较，迭代过程具有以下优点：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1）降低了在一个增量上的开支风险。如果开发人员重复某个迭代，那么损失只是这一个开发有误的迭代的花费。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75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迭代模型与瀑布模型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5720" y="1169670"/>
            <a:ext cx="11497945" cy="4154170"/>
          </a:xfrm>
          <a:prstGeom prst="rect">
            <a:avLst/>
          </a:prstGeom>
        </p:spPr>
        <p:txBody>
          <a:bodyPr wrap="square">
            <a:spAutoFit/>
          </a:bodyPr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2）降低了产品无法按照既定进度进入市场的风险。通过在开发早期就确定风险，可以尽早来解决而不至于在开发后期匆匆忙忙。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3）加快了整个开发工作的进度。因为开发人员清楚问题的焦点所在，他们的工作会更有效率。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4）由于用户的需求并不能在一开始就作出完全的界定，它们通常是在后续阶段中不断细化的。因此，迭代过程这种模式使适应需求的变化会更容易些。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75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2" y="-25874"/>
            <a:ext cx="11522074" cy="1825801"/>
          </a:xfrm>
          <a:prstGeom prst="rect">
            <a:avLst/>
          </a:prstGeom>
          <a:solidFill>
            <a:schemeClr val="bg1">
              <a:alpha val="79000"/>
            </a:schemeClr>
          </a:solidFill>
          <a:ln w="0">
            <a:solidFill>
              <a:srgbClr val="DFE6E5"/>
            </a:solidFill>
            <a:prstDash val="solid"/>
            <a:miter lim="800000"/>
          </a:ln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00" name="Rectangle 45"/>
          <p:cNvSpPr/>
          <p:nvPr/>
        </p:nvSpPr>
        <p:spPr bwMode="auto">
          <a:xfrm>
            <a:off x="1967029" y="806296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　　各种软件过程模型的特点</a:t>
            </a: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03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60000">
            <a:off x="664026" y="198577"/>
            <a:ext cx="1872208" cy="2298243"/>
          </a:xfrm>
          <a:prstGeom prst="rect">
            <a:avLst/>
          </a:prstGeom>
        </p:spPr>
      </p:pic>
      <p:pic>
        <p:nvPicPr>
          <p:cNvPr id="5" name="图片 4" descr="ZVHJ%C1E0HRI0JZ[X4705A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95" y="2009775"/>
            <a:ext cx="10579735" cy="4429760"/>
          </a:xfrm>
          <a:prstGeom prst="rect">
            <a:avLst/>
          </a:prstGeom>
        </p:spPr>
      </p:pic>
    </p:spTree>
  </p:cSld>
  <p:clrMapOvr>
    <a:masterClrMapping/>
  </p:clrMapOvr>
  <p:transition spd="slow" advTm="627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2" y="-25874"/>
            <a:ext cx="11522074" cy="1825801"/>
          </a:xfrm>
          <a:prstGeom prst="rect">
            <a:avLst/>
          </a:prstGeom>
          <a:solidFill>
            <a:schemeClr val="bg1">
              <a:alpha val="79000"/>
            </a:schemeClr>
          </a:solidFill>
          <a:ln w="0">
            <a:solidFill>
              <a:srgbClr val="DFE6E5"/>
            </a:solidFill>
            <a:prstDash val="solid"/>
            <a:miter lim="800000"/>
          </a:ln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00" name="Rectangle 45"/>
          <p:cNvSpPr/>
          <p:nvPr/>
        </p:nvSpPr>
        <p:spPr bwMode="auto">
          <a:xfrm>
            <a:off x="1967029" y="90472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　　各种软件过程模型的特点</a:t>
            </a: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03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60000">
            <a:off x="664026" y="198577"/>
            <a:ext cx="1872208" cy="2298243"/>
          </a:xfrm>
          <a:prstGeom prst="rect">
            <a:avLst/>
          </a:prstGeom>
        </p:spPr>
      </p:pic>
      <p:pic>
        <p:nvPicPr>
          <p:cNvPr id="2" name="图片 1" descr="}FDS2)A[1}MSZ]35E%5(L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5" y="2933700"/>
            <a:ext cx="10495915" cy="2598420"/>
          </a:xfrm>
          <a:prstGeom prst="rect">
            <a:avLst/>
          </a:prstGeom>
        </p:spPr>
      </p:pic>
      <p:pic>
        <p:nvPicPr>
          <p:cNvPr id="3" name="图片 2" descr="KF4T31AWWE`SC_)}UD1U{H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" y="2543810"/>
            <a:ext cx="10496550" cy="402590"/>
          </a:xfrm>
          <a:prstGeom prst="rect">
            <a:avLst/>
          </a:prstGeom>
        </p:spPr>
      </p:pic>
    </p:spTree>
  </p:cSld>
  <p:clrMapOvr>
    <a:masterClrMapping/>
  </p:clrMapOvr>
  <p:transition spd="slow" advTm="627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  <p:bldP spid="10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FFFFFF"/>
      </a:dk1>
      <a:lt1>
        <a:srgbClr val="000000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3067</Words>
  <Application>WPS 演示</Application>
  <PresentationFormat>自定义</PresentationFormat>
  <Paragraphs>183</Paragraphs>
  <Slides>20</Slides>
  <Notes>30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DINEngschriftStd</vt:lpstr>
      <vt:lpstr>微软雅黑</vt:lpstr>
      <vt:lpstr>Lato Light</vt:lpstr>
      <vt:lpstr>Gill Sans</vt:lpstr>
      <vt:lpstr>ヒラギノ角ゴ ProN W3</vt:lpstr>
      <vt:lpstr>Bebas Neue</vt:lpstr>
      <vt:lpstr>Calibri</vt:lpstr>
      <vt:lpstr>AMGDT</vt:lpstr>
      <vt:lpstr>Arial Unicode MS</vt:lpstr>
      <vt:lpstr>Raleway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tory xu</cp:lastModifiedBy>
  <cp:revision>23</cp:revision>
  <dcterms:created xsi:type="dcterms:W3CDTF">2015-05-08T06:16:00Z</dcterms:created>
  <dcterms:modified xsi:type="dcterms:W3CDTF">2017-10-14T10:48:42Z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