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83" r:id="rId4"/>
    <p:sldId id="284" r:id="rId5"/>
    <p:sldId id="259" r:id="rId6"/>
    <p:sldId id="325" r:id="rId7"/>
    <p:sldId id="324" r:id="rId8"/>
    <p:sldId id="309" r:id="rId9"/>
    <p:sldId id="310" r:id="rId10"/>
    <p:sldId id="311" r:id="rId11"/>
    <p:sldId id="312" r:id="rId12"/>
    <p:sldId id="313" r:id="rId13"/>
    <p:sldId id="314" r:id="rId14"/>
    <p:sldId id="315" r:id="rId15"/>
    <p:sldId id="316" r:id="rId16"/>
    <p:sldId id="318" r:id="rId17"/>
    <p:sldId id="319" r:id="rId18"/>
    <p:sldId id="321" r:id="rId19"/>
    <p:sldId id="323" r:id="rId20"/>
    <p:sldId id="322" r:id="rId21"/>
    <p:sldId id="279" r:id="rId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D94"/>
    <a:srgbClr val="4A95B0"/>
    <a:srgbClr val="366E82"/>
    <a:srgbClr val="285260"/>
    <a:srgbClr val="013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9" d="100"/>
          <a:sy n="99" d="100"/>
        </p:scale>
        <p:origin x="-966" y="-84"/>
      </p:cViewPr>
      <p:guideLst>
        <p:guide orient="horz" pos="2210"/>
        <p:guide pos="38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圆角矩形 16"/>
          <p:cNvSpPr/>
          <p:nvPr/>
        </p:nvSpPr>
        <p:spPr>
          <a:xfrm>
            <a:off x="0" y="0"/>
            <a:ext cx="12192000" cy="6858000"/>
          </a:xfrm>
          <a:prstGeom prst="roundRect">
            <a:avLst>
              <a:gd name="adj" fmla="val 2755"/>
            </a:avLst>
          </a:prstGeom>
          <a:solidFill>
            <a:srgbClr val="D9D9D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2051" name="圆角矩形 4"/>
          <p:cNvGrpSpPr/>
          <p:nvPr/>
        </p:nvGrpSpPr>
        <p:grpSpPr>
          <a:xfrm>
            <a:off x="188913" y="280988"/>
            <a:ext cx="11814175" cy="6296025"/>
            <a:chOff x="0" y="0"/>
            <a:chExt cx="7442" cy="3966"/>
          </a:xfrm>
        </p:grpSpPr>
        <p:pic>
          <p:nvPicPr>
            <p:cNvPr id="2064" name="圆角矩形 4"/>
            <p:cNvPicPr/>
            <p:nvPr/>
          </p:nvPicPr>
          <p:blipFill>
            <a:blip r:embed="rId1"/>
            <a:stretch>
              <a:fillRect/>
            </a:stretch>
          </p:blipFill>
          <p:spPr>
            <a:xfrm>
              <a:off x="0" y="0"/>
              <a:ext cx="7442" cy="3966"/>
            </a:xfrm>
            <a:prstGeom prst="rect">
              <a:avLst/>
            </a:prstGeom>
            <a:noFill/>
            <a:ln w="9525">
              <a:noFill/>
            </a:ln>
          </p:spPr>
        </p:pic>
        <p:sp>
          <p:nvSpPr>
            <p:cNvPr id="2065" name="Text Box 5"/>
            <p:cNvSpPr txBox="1"/>
            <p:nvPr/>
          </p:nvSpPr>
          <p:spPr>
            <a:xfrm>
              <a:off x="33" y="31"/>
              <a:ext cx="7376"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052" name="任意多边形 13"/>
          <p:cNvGrpSpPr/>
          <p:nvPr/>
        </p:nvGrpSpPr>
        <p:grpSpPr>
          <a:xfrm>
            <a:off x="190818" y="282893"/>
            <a:ext cx="11814175" cy="6192837"/>
            <a:chOff x="0" y="0"/>
            <a:chExt cx="7442" cy="3901"/>
          </a:xfrm>
        </p:grpSpPr>
        <p:pic>
          <p:nvPicPr>
            <p:cNvPr id="2062" name="任意多边形 13"/>
            <p:cNvPicPr/>
            <p:nvPr/>
          </p:nvPicPr>
          <p:blipFill>
            <a:blip r:embed="rId2"/>
            <a:stretch>
              <a:fillRect/>
            </a:stretch>
          </p:blipFill>
          <p:spPr>
            <a:xfrm>
              <a:off x="0" y="0"/>
              <a:ext cx="7442" cy="3901"/>
            </a:xfrm>
            <a:prstGeom prst="rect">
              <a:avLst/>
            </a:prstGeom>
            <a:noFill/>
            <a:ln w="9525">
              <a:noFill/>
            </a:ln>
          </p:spPr>
        </p:pic>
        <p:sp>
          <p:nvSpPr>
            <p:cNvPr id="2063" name="Text Box 8"/>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53" name="文本框 15"/>
          <p:cNvSpPr txBox="1"/>
          <p:nvPr/>
        </p:nvSpPr>
        <p:spPr>
          <a:xfrm>
            <a:off x="2140585" y="1916430"/>
            <a:ext cx="8498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4400" dirty="0">
                <a:solidFill>
                  <a:schemeClr val="bg1"/>
                </a:solidFill>
                <a:latin typeface="DFMincho-UB" pitchFamily="1" charset="-128"/>
                <a:ea typeface="DFMincho-UB" pitchFamily="1" charset="-128"/>
              </a:rPr>
              <a:t>Rational Software Architect</a:t>
            </a:r>
            <a:r>
              <a:rPr lang="zh-CN" altLang="en-US" sz="4400" dirty="0">
                <a:solidFill>
                  <a:schemeClr val="bg1"/>
                </a:solidFill>
                <a:latin typeface="DFMincho-UB" pitchFamily="1" charset="-128"/>
                <a:ea typeface="宋体" panose="02010600030101010101" pitchFamily="2" charset="-122"/>
              </a:rPr>
              <a:t>介绍</a:t>
            </a:r>
            <a:endParaRPr lang="zh-CN" altLang="en-US" sz="4400" dirty="0">
              <a:solidFill>
                <a:schemeClr val="bg1"/>
              </a:solidFill>
              <a:latin typeface="DFMincho-UB" pitchFamily="1" charset="-128"/>
              <a:ea typeface="宋体" panose="02010600030101010101" pitchFamily="2" charset="-122"/>
            </a:endParaRPr>
          </a:p>
        </p:txBody>
      </p:sp>
      <p:grpSp>
        <p:nvGrpSpPr>
          <p:cNvPr id="2055" name="组合 18"/>
          <p:cNvGrpSpPr/>
          <p:nvPr/>
        </p:nvGrpSpPr>
        <p:grpSpPr>
          <a:xfrm>
            <a:off x="3033713" y="2759075"/>
            <a:ext cx="5980112" cy="309563"/>
            <a:chOff x="0" y="0"/>
            <a:chExt cx="5617820" cy="291392"/>
          </a:xfrm>
        </p:grpSpPr>
        <p:cxnSp>
          <p:nvCxnSpPr>
            <p:cNvPr id="2056" name="直接连接符 19"/>
            <p:cNvCxnSpPr/>
            <p:nvPr/>
          </p:nvCxnSpPr>
          <p:spPr>
            <a:xfrm>
              <a:off x="0" y="159614"/>
              <a:ext cx="2646612" cy="0"/>
            </a:xfrm>
            <a:prstGeom prst="line">
              <a:avLst/>
            </a:prstGeom>
            <a:ln w="6350" cap="flat" cmpd="sng">
              <a:solidFill>
                <a:schemeClr val="bg1"/>
              </a:solidFill>
              <a:prstDash val="solid"/>
              <a:headEnd type="none" w="med" len="med"/>
              <a:tailEnd type="none" w="med" len="med"/>
            </a:ln>
          </p:spPr>
        </p:cxnSp>
        <p:sp>
          <p:nvSpPr>
            <p:cNvPr id="2057" name="菱形 20"/>
            <p:cNvSpPr/>
            <p:nvPr/>
          </p:nvSpPr>
          <p:spPr>
            <a:xfrm>
              <a:off x="2818096"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58" name="泪滴形 21"/>
            <p:cNvSpPr/>
            <p:nvPr/>
          </p:nvSpPr>
          <p:spPr>
            <a:xfrm rot="2700000">
              <a:off x="2664312"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2059" name="泪滴形 22"/>
            <p:cNvSpPr/>
            <p:nvPr/>
          </p:nvSpPr>
          <p:spPr>
            <a:xfrm rot="-8100000">
              <a:off x="2925704"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2060" name="菱形 23"/>
            <p:cNvSpPr/>
            <p:nvPr/>
          </p:nvSpPr>
          <p:spPr>
            <a:xfrm>
              <a:off x="2818096"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2061" name="直接连接符 24"/>
            <p:cNvCxnSpPr/>
            <p:nvPr/>
          </p:nvCxnSpPr>
          <p:spPr>
            <a:xfrm>
              <a:off x="3059633" y="159614"/>
              <a:ext cx="2558187" cy="0"/>
            </a:xfrm>
            <a:prstGeom prst="line">
              <a:avLst/>
            </a:prstGeom>
            <a:ln w="6350" cap="flat" cmpd="sng">
              <a:solidFill>
                <a:schemeClr val="bg1"/>
              </a:solidFill>
              <a:prstDash val="solid"/>
              <a:headEnd type="none" w="med" len="med"/>
              <a:tailEnd type="none" w="med" len="med"/>
            </a:ln>
          </p:spPr>
        </p:cxnSp>
      </p:grpSp>
      <p:pic>
        <p:nvPicPr>
          <p:cNvPr id="2" name="图片 1" descr="logoWhite"/>
          <p:cNvPicPr>
            <a:picLocks noChangeAspect="1"/>
          </p:cNvPicPr>
          <p:nvPr/>
        </p:nvPicPr>
        <p:blipFill>
          <a:blip r:embed="rId3"/>
          <a:stretch>
            <a:fillRect/>
          </a:stretch>
        </p:blipFill>
        <p:spPr>
          <a:xfrm>
            <a:off x="5146675" y="4067175"/>
            <a:ext cx="1716405" cy="1722120"/>
          </a:xfrm>
          <a:prstGeom prst="rect">
            <a:avLst/>
          </a:prstGeom>
        </p:spPr>
      </p:pic>
      <p:sp>
        <p:nvSpPr>
          <p:cNvPr id="3" name="文本框 2"/>
          <p:cNvSpPr txBox="1"/>
          <p:nvPr/>
        </p:nvSpPr>
        <p:spPr>
          <a:xfrm>
            <a:off x="1727200" y="3545205"/>
            <a:ext cx="8742680" cy="460375"/>
          </a:xfrm>
          <a:prstGeom prst="rect">
            <a:avLst/>
          </a:prstGeom>
          <a:noFill/>
        </p:spPr>
        <p:txBody>
          <a:bodyPr wrap="square" rtlCol="0">
            <a:spAutoFit/>
          </a:bodyPr>
          <a:p>
            <a:pPr algn="ctr"/>
            <a:r>
              <a:rPr lang="zh-CN" altLang="en-US" sz="2400" b="1">
                <a:solidFill>
                  <a:schemeClr val="bg1"/>
                </a:solidFill>
              </a:rPr>
              <a:t>组员：徐柯杰、何宇晨、杜潇天、黄玉钱、许佳俊</a:t>
            </a:r>
            <a:endParaRPr lang="zh-CN" altLang="en-US" sz="24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的优点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5136" name="文本框 39"/>
          <p:cNvSpPr txBox="1"/>
          <p:nvPr/>
        </p:nvSpPr>
        <p:spPr>
          <a:xfrm>
            <a:off x="883285" y="1233805"/>
            <a:ext cx="993330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使用</a:t>
            </a:r>
            <a:r>
              <a:rPr lang="en-US" altLang="zh-CN" sz="2400" dirty="0">
                <a:solidFill>
                  <a:schemeClr val="bg1"/>
                </a:solidFill>
                <a:latin typeface="微软雅黑" panose="020B0503020204020204" pitchFamily="34" charset="-122"/>
                <a:ea typeface="微软雅黑" panose="020B0503020204020204" pitchFamily="34" charset="-122"/>
                <a:sym typeface="+mn-ea"/>
              </a:rPr>
              <a:t>RSA</a:t>
            </a:r>
            <a:r>
              <a:rPr lang="zh-CN" altLang="en-US" sz="2400" dirty="0">
                <a:solidFill>
                  <a:schemeClr val="bg1"/>
                </a:solidFill>
                <a:latin typeface="微软雅黑" panose="020B0503020204020204" pitchFamily="34" charset="-122"/>
                <a:ea typeface="微软雅黑" panose="020B0503020204020204" pitchFamily="34" charset="-122"/>
                <a:sym typeface="+mn-ea"/>
              </a:rPr>
              <a:t>的优势包括：</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 </a:t>
            </a:r>
            <a:r>
              <a:rPr lang="en-US" altLang="zh-CN" sz="2400" dirty="0">
                <a:solidFill>
                  <a:schemeClr val="bg1"/>
                </a:solidFill>
                <a:latin typeface="微软雅黑" panose="020B0503020204020204" pitchFamily="34" charset="-122"/>
                <a:ea typeface="微软雅黑" panose="020B0503020204020204" pitchFamily="34" charset="-122"/>
                <a:sym typeface="+mn-ea"/>
              </a:rPr>
              <a:t>1</a:t>
            </a:r>
            <a:r>
              <a:rPr lang="zh-CN" altLang="en-US" sz="2400" dirty="0">
                <a:solidFill>
                  <a:schemeClr val="bg1"/>
                </a:solidFill>
                <a:latin typeface="微软雅黑" panose="020B0503020204020204" pitchFamily="34" charset="-122"/>
                <a:ea typeface="微软雅黑" panose="020B0503020204020204" pitchFamily="34" charset="-122"/>
                <a:sym typeface="+mn-ea"/>
              </a:rPr>
              <a:t>：构建的软件结构可以轻松的修改方便工程管理的迭代；模型和代码的同步。</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sym typeface="+mn-ea"/>
              </a:rPr>
              <a:t> 2</a:t>
            </a:r>
            <a:r>
              <a:rPr lang="zh-CN" altLang="en-US" sz="2400" dirty="0">
                <a:solidFill>
                  <a:schemeClr val="bg1"/>
                </a:solidFill>
                <a:latin typeface="微软雅黑" panose="020B0503020204020204" pitchFamily="34" charset="-122"/>
                <a:ea typeface="微软雅黑" panose="020B0503020204020204" pitchFamily="34" charset="-122"/>
                <a:sym typeface="+mn-ea"/>
              </a:rPr>
              <a:t>：使用</a:t>
            </a:r>
            <a:r>
              <a:rPr lang="en-US" altLang="zh-CN" sz="2400" dirty="0">
                <a:solidFill>
                  <a:schemeClr val="bg1"/>
                </a:solidFill>
                <a:latin typeface="微软雅黑" panose="020B0503020204020204" pitchFamily="34" charset="-122"/>
                <a:ea typeface="微软雅黑" panose="020B0503020204020204" pitchFamily="34" charset="-122"/>
                <a:sym typeface="+mn-ea"/>
              </a:rPr>
              <a:t>UML</a:t>
            </a:r>
            <a:r>
              <a:rPr lang="zh-CN" altLang="en-US" sz="2400" dirty="0">
                <a:solidFill>
                  <a:schemeClr val="bg1"/>
                </a:solidFill>
                <a:latin typeface="微软雅黑" panose="020B0503020204020204" pitchFamily="34" charset="-122"/>
                <a:ea typeface="微软雅黑" panose="020B0503020204020204" pitchFamily="34" charset="-122"/>
                <a:sym typeface="+mn-ea"/>
              </a:rPr>
              <a:t>来确保大量的项目开发利益相关者可以保持交流，并用已定义的规格来进行开发。</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mn-ea"/>
              </a:rPr>
              <a:t> </a:t>
            </a:r>
            <a:r>
              <a:rPr lang="en-US" altLang="zh-CN" sz="2400" dirty="0">
                <a:solidFill>
                  <a:schemeClr val="bg1"/>
                </a:solidFill>
                <a:latin typeface="微软雅黑" panose="020B0503020204020204" pitchFamily="34" charset="-122"/>
                <a:ea typeface="微软雅黑" panose="020B0503020204020204" pitchFamily="34" charset="-122"/>
                <a:sym typeface="+mn-ea"/>
              </a:rPr>
              <a:t>3</a:t>
            </a:r>
            <a:r>
              <a:rPr lang="zh-CN" altLang="en-US" sz="2400" dirty="0">
                <a:solidFill>
                  <a:schemeClr val="bg1"/>
                </a:solidFill>
                <a:latin typeface="微软雅黑" panose="020B0503020204020204" pitchFamily="34" charset="-122"/>
                <a:ea typeface="微软雅黑" panose="020B0503020204020204" pitchFamily="34" charset="-122"/>
                <a:sym typeface="+mn-ea"/>
              </a:rPr>
              <a:t>：深入了解分布式项目，并对共享信息进行更严格的控制。</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883285" y="4497705"/>
            <a:ext cx="9331960" cy="1198880"/>
          </a:xfrm>
          <a:prstGeom prst="rect">
            <a:avLst/>
          </a:prstGeom>
          <a:noFill/>
        </p:spPr>
        <p:txBody>
          <a:bodyPr wrap="square" rtlCol="0" anchor="t">
            <a:spAutoFit/>
          </a:bodyPr>
          <a:p>
            <a:pPr marL="0" lvl="0" indent="0" algn="just" eaLnBrk="1" hangingPunct="1">
              <a:lnSpc>
                <a:spcPct val="100000"/>
              </a:lnSpc>
              <a:spcBef>
                <a:spcPct val="0"/>
              </a:spcBef>
              <a:buNone/>
            </a:pPr>
            <a:r>
              <a:rPr lang="zh-CN" dirty="0">
                <a:solidFill>
                  <a:schemeClr val="bg1"/>
                </a:solidFill>
                <a:latin typeface="微软雅黑" panose="020B0503020204020204" pitchFamily="34" charset="-122"/>
                <a:ea typeface="微软雅黑" panose="020B0503020204020204" pitchFamily="34" charset="-122"/>
                <a:sym typeface="+mn-ea"/>
              </a:rPr>
              <a:t>分布式：</a:t>
            </a:r>
            <a:endParaRPr lang="zh-CN" dirty="0">
              <a:solidFill>
                <a:schemeClr val="bg1"/>
              </a:solidFill>
              <a:latin typeface="微软雅黑" panose="020B0503020204020204" pitchFamily="34" charset="-122"/>
              <a:ea typeface="微软雅黑" panose="020B0503020204020204" pitchFamily="34" charset="-122"/>
              <a:sym typeface="+mn-ea"/>
            </a:endParaRPr>
          </a:p>
          <a:p>
            <a:pPr marL="0" lvl="0" indent="0" algn="just"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zh-CN" dirty="0">
                <a:solidFill>
                  <a:schemeClr val="bg1"/>
                </a:solidFill>
                <a:latin typeface="微软雅黑" panose="020B0503020204020204" pitchFamily="34" charset="-122"/>
                <a:ea typeface="微软雅黑" panose="020B0503020204020204" pitchFamily="34" charset="-122"/>
                <a:sym typeface="+mn-ea"/>
              </a:rPr>
              <a:t>分布式系统是一个硬件或软件组件分布在不同的网络计算机上，彼此之间仅仅通过消息传递进行通信和协调的系统。</a:t>
            </a:r>
            <a:r>
              <a:rPr lang="en-US" altLang="zh-CN" dirty="0">
                <a:solidFill>
                  <a:schemeClr val="bg1"/>
                </a:solidFill>
                <a:latin typeface="微软雅黑" panose="020B0503020204020204" pitchFamily="34" charset="-122"/>
                <a:ea typeface="微软雅黑" panose="020B0503020204020204" pitchFamily="34" charset="-122"/>
                <a:sym typeface="+mn-ea"/>
              </a:rPr>
              <a:t>——</a:t>
            </a:r>
            <a:r>
              <a:rPr lang="zh-CN" altLang="en-US" dirty="0">
                <a:solidFill>
                  <a:schemeClr val="bg1"/>
                </a:solidFill>
                <a:latin typeface="微软雅黑" panose="020B0503020204020204" pitchFamily="34" charset="-122"/>
                <a:ea typeface="微软雅黑" panose="020B0503020204020204" pitchFamily="34" charset="-122"/>
                <a:sym typeface="+mn-ea"/>
              </a:rPr>
              <a:t>《分布式系统概念与设计》</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pPr marL="0" lvl="0" indent="0" algn="just" eaLnBrk="1" hangingPunct="1">
              <a:lnSpc>
                <a:spcPct val="100000"/>
              </a:lnSpc>
              <a:spcBef>
                <a:spcPct val="0"/>
              </a:spcBef>
              <a:buNone/>
            </a:pP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圆角矩形 16"/>
          <p:cNvSpPr/>
          <p:nvPr/>
        </p:nvSpPr>
        <p:spPr>
          <a:xfrm>
            <a:off x="0" y="0"/>
            <a:ext cx="12192000" cy="6858000"/>
          </a:xfrm>
          <a:prstGeom prst="roundRect">
            <a:avLst>
              <a:gd name="adj" fmla="val 2755"/>
            </a:avLst>
          </a:prstGeom>
          <a:solidFill>
            <a:srgbClr val="D9D9D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099" name="圆角矩形 4"/>
          <p:cNvGrpSpPr/>
          <p:nvPr/>
        </p:nvGrpSpPr>
        <p:grpSpPr>
          <a:xfrm>
            <a:off x="188913" y="280988"/>
            <a:ext cx="11814175" cy="6296025"/>
            <a:chOff x="0" y="0"/>
            <a:chExt cx="7442" cy="3966"/>
          </a:xfrm>
        </p:grpSpPr>
        <p:pic>
          <p:nvPicPr>
            <p:cNvPr id="4132" name="圆角矩形 4"/>
            <p:cNvPicPr/>
            <p:nvPr/>
          </p:nvPicPr>
          <p:blipFill>
            <a:blip r:embed="rId1"/>
            <a:stretch>
              <a:fillRect/>
            </a:stretch>
          </p:blipFill>
          <p:spPr>
            <a:xfrm>
              <a:off x="0" y="0"/>
              <a:ext cx="7442" cy="3966"/>
            </a:xfrm>
            <a:prstGeom prst="rect">
              <a:avLst/>
            </a:prstGeom>
            <a:noFill/>
            <a:ln w="9525">
              <a:noFill/>
            </a:ln>
          </p:spPr>
        </p:pic>
        <p:sp>
          <p:nvSpPr>
            <p:cNvPr id="4133" name="Text Box 5"/>
            <p:cNvSpPr txBox="1"/>
            <p:nvPr/>
          </p:nvSpPr>
          <p:spPr>
            <a:xfrm>
              <a:off x="33" y="31"/>
              <a:ext cx="7376"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0" name="任意多边形 13"/>
          <p:cNvGrpSpPr/>
          <p:nvPr/>
        </p:nvGrpSpPr>
        <p:grpSpPr>
          <a:xfrm>
            <a:off x="188913" y="280988"/>
            <a:ext cx="11814175" cy="6192837"/>
            <a:chOff x="0" y="0"/>
            <a:chExt cx="7442" cy="3901"/>
          </a:xfrm>
        </p:grpSpPr>
        <p:pic>
          <p:nvPicPr>
            <p:cNvPr id="4130" name="任意多边形 13"/>
            <p:cNvPicPr/>
            <p:nvPr/>
          </p:nvPicPr>
          <p:blipFill>
            <a:blip r:embed="rId2"/>
            <a:stretch>
              <a:fillRect/>
            </a:stretch>
          </p:blipFill>
          <p:spPr>
            <a:xfrm>
              <a:off x="0" y="0"/>
              <a:ext cx="7442" cy="3901"/>
            </a:xfrm>
            <a:prstGeom prst="rect">
              <a:avLst/>
            </a:prstGeom>
            <a:noFill/>
            <a:ln w="9525">
              <a:noFill/>
            </a:ln>
          </p:spPr>
        </p:pic>
        <p:sp>
          <p:nvSpPr>
            <p:cNvPr id="4131" name="Text Box 8"/>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1" name="组合 3"/>
          <p:cNvGrpSpPr/>
          <p:nvPr/>
        </p:nvGrpSpPr>
        <p:grpSpPr>
          <a:xfrm>
            <a:off x="2262188" y="2781300"/>
            <a:ext cx="7667625" cy="1981200"/>
            <a:chOff x="0" y="0"/>
            <a:chExt cx="7667313" cy="1982012"/>
          </a:xfrm>
        </p:grpSpPr>
        <p:grpSp>
          <p:nvGrpSpPr>
            <p:cNvPr id="4106" name="组合 25"/>
            <p:cNvGrpSpPr/>
            <p:nvPr/>
          </p:nvGrpSpPr>
          <p:grpSpPr>
            <a:xfrm>
              <a:off x="0" y="0"/>
              <a:ext cx="694462" cy="496113"/>
              <a:chOff x="0" y="0"/>
              <a:chExt cx="570466" cy="407532"/>
            </a:xfrm>
          </p:grpSpPr>
          <p:sp>
            <p:nvSpPr>
              <p:cNvPr id="4126" name="菱形 45"/>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7" name="泪滴形 46"/>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8" name="泪滴形 47"/>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9" name="菱形 48"/>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07" name="直接连接符 26"/>
            <p:cNvCxnSpPr/>
            <p:nvPr/>
          </p:nvCxnSpPr>
          <p:spPr>
            <a:xfrm>
              <a:off x="673780" y="271752"/>
              <a:ext cx="6281403" cy="0"/>
            </a:xfrm>
            <a:prstGeom prst="line">
              <a:avLst/>
            </a:prstGeom>
            <a:ln w="6350" cap="flat" cmpd="sng">
              <a:solidFill>
                <a:schemeClr val="bg1"/>
              </a:solidFill>
              <a:prstDash val="solid"/>
              <a:headEnd type="none" w="med" len="med"/>
              <a:tailEnd type="none" w="med" len="med"/>
            </a:ln>
          </p:spPr>
        </p:cxnSp>
        <p:grpSp>
          <p:nvGrpSpPr>
            <p:cNvPr id="4108" name="组合 27"/>
            <p:cNvGrpSpPr/>
            <p:nvPr/>
          </p:nvGrpSpPr>
          <p:grpSpPr>
            <a:xfrm>
              <a:off x="0" y="1485899"/>
              <a:ext cx="694462" cy="496113"/>
              <a:chOff x="0" y="0"/>
              <a:chExt cx="570466" cy="407532"/>
            </a:xfrm>
          </p:grpSpPr>
          <p:sp>
            <p:nvSpPr>
              <p:cNvPr id="4122" name="菱形 41"/>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3" name="泪滴形 42"/>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4" name="泪滴形 43"/>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5" name="菱形 44"/>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9" name="组合 28"/>
            <p:cNvGrpSpPr/>
            <p:nvPr/>
          </p:nvGrpSpPr>
          <p:grpSpPr>
            <a:xfrm>
              <a:off x="6972851" y="1485899"/>
              <a:ext cx="694462" cy="496113"/>
              <a:chOff x="0" y="0"/>
              <a:chExt cx="570466" cy="407532"/>
            </a:xfrm>
          </p:grpSpPr>
          <p:sp>
            <p:nvSpPr>
              <p:cNvPr id="4118" name="菱形 37"/>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9" name="泪滴形 38"/>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0" name="泪滴形 39"/>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1" name="菱形 40"/>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0" name="直接连接符 29"/>
            <p:cNvCxnSpPr/>
            <p:nvPr/>
          </p:nvCxnSpPr>
          <p:spPr>
            <a:xfrm>
              <a:off x="673780" y="1732188"/>
              <a:ext cx="6281403" cy="0"/>
            </a:xfrm>
            <a:prstGeom prst="line">
              <a:avLst/>
            </a:prstGeom>
            <a:ln w="6350" cap="flat" cmpd="sng">
              <a:solidFill>
                <a:schemeClr val="bg1"/>
              </a:solidFill>
              <a:prstDash val="solid"/>
              <a:headEnd type="none" w="med" len="med"/>
              <a:tailEnd type="none" w="med" len="med"/>
            </a:ln>
          </p:spPr>
        </p:cxnSp>
        <p:grpSp>
          <p:nvGrpSpPr>
            <p:cNvPr id="4111" name="组合 30"/>
            <p:cNvGrpSpPr/>
            <p:nvPr/>
          </p:nvGrpSpPr>
          <p:grpSpPr>
            <a:xfrm>
              <a:off x="6962106" y="0"/>
              <a:ext cx="694462" cy="496113"/>
              <a:chOff x="0" y="0"/>
              <a:chExt cx="570466" cy="407532"/>
            </a:xfrm>
          </p:grpSpPr>
          <p:sp>
            <p:nvSpPr>
              <p:cNvPr id="4114" name="菱形 33"/>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5" name="泪滴形 34"/>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6" name="泪滴形 35"/>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7" name="菱形 36"/>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2" name="直接连接符 31"/>
            <p:cNvCxnSpPr/>
            <p:nvPr/>
          </p:nvCxnSpPr>
          <p:spPr>
            <a:xfrm>
              <a:off x="354154" y="490927"/>
              <a:ext cx="0" cy="994972"/>
            </a:xfrm>
            <a:prstGeom prst="line">
              <a:avLst/>
            </a:prstGeom>
            <a:ln w="6350" cap="flat" cmpd="sng">
              <a:solidFill>
                <a:schemeClr val="bg1"/>
              </a:solidFill>
              <a:prstDash val="solid"/>
              <a:headEnd type="none" w="med" len="med"/>
              <a:tailEnd type="none" w="med" len="med"/>
            </a:ln>
          </p:spPr>
        </p:cxnSp>
        <p:cxnSp>
          <p:nvCxnSpPr>
            <p:cNvPr id="4113" name="直接连接符 32"/>
            <p:cNvCxnSpPr/>
            <p:nvPr/>
          </p:nvCxnSpPr>
          <p:spPr>
            <a:xfrm>
              <a:off x="7316260" y="490927"/>
              <a:ext cx="0" cy="994972"/>
            </a:xfrm>
            <a:prstGeom prst="line">
              <a:avLst/>
            </a:prstGeom>
            <a:ln w="6350" cap="flat" cmpd="sng">
              <a:solidFill>
                <a:schemeClr val="bg1"/>
              </a:solidFill>
              <a:prstDash val="solid"/>
              <a:headEnd type="none" w="med" len="med"/>
              <a:tailEnd type="none" w="med" len="med"/>
            </a:ln>
          </p:spPr>
        </p:cxnSp>
      </p:grpSp>
      <p:sp>
        <p:nvSpPr>
          <p:cNvPr id="4102" name="文本框 49"/>
          <p:cNvSpPr txBox="1"/>
          <p:nvPr/>
        </p:nvSpPr>
        <p:spPr>
          <a:xfrm>
            <a:off x="3203575" y="3378200"/>
            <a:ext cx="5784850"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solidFill>
                  <a:schemeClr val="bg1"/>
                </a:solidFill>
                <a:latin typeface="微软雅黑" panose="020B0503020204020204" pitchFamily="34" charset="-122"/>
                <a:ea typeface="微软雅黑" panose="020B0503020204020204" pitchFamily="34" charset="-122"/>
              </a:rPr>
              <a:t>RSA</a:t>
            </a:r>
            <a:r>
              <a:rPr lang="zh-CN" altLang="en-US" sz="4400" b="1" dirty="0">
                <a:solidFill>
                  <a:schemeClr val="bg1"/>
                </a:solidFill>
                <a:latin typeface="微软雅黑" panose="020B0503020204020204" pitchFamily="34" charset="-122"/>
                <a:ea typeface="微软雅黑" panose="020B0503020204020204" pitchFamily="34" charset="-122"/>
              </a:rPr>
              <a:t>的使用</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4104" name="文本框 51"/>
          <p:cNvSpPr txBox="1"/>
          <p:nvPr/>
        </p:nvSpPr>
        <p:spPr>
          <a:xfrm>
            <a:off x="4649470" y="1833880"/>
            <a:ext cx="3036570"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PART 4</a:t>
            </a:r>
            <a:endParaRPr lang="en-US" altLang="zh-C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的使用例子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pic>
        <p:nvPicPr>
          <p:cNvPr id="3" name="图片 2"/>
          <p:cNvPicPr>
            <a:picLocks noChangeAspect="1"/>
          </p:cNvPicPr>
          <p:nvPr/>
        </p:nvPicPr>
        <p:blipFill>
          <a:blip r:embed="rId4"/>
          <a:stretch>
            <a:fillRect/>
          </a:stretch>
        </p:blipFill>
        <p:spPr>
          <a:xfrm>
            <a:off x="2522220" y="1399540"/>
            <a:ext cx="9309100" cy="5081270"/>
          </a:xfrm>
          <a:prstGeom prst="rect">
            <a:avLst/>
          </a:prstGeom>
        </p:spPr>
      </p:pic>
      <p:sp>
        <p:nvSpPr>
          <p:cNvPr id="5" name="文本框 4"/>
          <p:cNvSpPr txBox="1"/>
          <p:nvPr/>
        </p:nvSpPr>
        <p:spPr>
          <a:xfrm>
            <a:off x="549275" y="1903095"/>
            <a:ext cx="1612265" cy="583565"/>
          </a:xfrm>
          <a:prstGeom prst="rect">
            <a:avLst/>
          </a:prstGeom>
          <a:noFill/>
        </p:spPr>
        <p:txBody>
          <a:bodyPr wrap="square" rtlCol="0">
            <a:spAutoFit/>
          </a:bodyPr>
          <a:p>
            <a:r>
              <a:rPr lang="zh-CN" altLang="en-US" sz="3200" b="1">
                <a:solidFill>
                  <a:schemeClr val="bg1"/>
                </a:solidFill>
              </a:rPr>
              <a:t>主界面</a:t>
            </a:r>
            <a:endParaRPr lang="zh-CN" altLang="en-US" sz="3200"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的使用例子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5" name="文本框 4"/>
          <p:cNvSpPr txBox="1"/>
          <p:nvPr/>
        </p:nvSpPr>
        <p:spPr>
          <a:xfrm>
            <a:off x="549275" y="1903095"/>
            <a:ext cx="1612265" cy="1076325"/>
          </a:xfrm>
          <a:prstGeom prst="rect">
            <a:avLst/>
          </a:prstGeom>
          <a:noFill/>
        </p:spPr>
        <p:txBody>
          <a:bodyPr wrap="square" rtlCol="0">
            <a:spAutoFit/>
          </a:bodyPr>
          <a:p>
            <a:r>
              <a:rPr lang="zh-CN" altLang="en-US" sz="3200" b="1">
                <a:solidFill>
                  <a:schemeClr val="bg1"/>
                </a:solidFill>
              </a:rPr>
              <a:t>新建模型项目</a:t>
            </a:r>
            <a:endParaRPr lang="zh-CN" altLang="en-US" sz="3200" b="1">
              <a:solidFill>
                <a:schemeClr val="bg1"/>
              </a:solidFill>
            </a:endParaRPr>
          </a:p>
        </p:txBody>
      </p:sp>
      <p:pic>
        <p:nvPicPr>
          <p:cNvPr id="4" name="图片 3"/>
          <p:cNvPicPr>
            <a:picLocks noChangeAspect="1"/>
          </p:cNvPicPr>
          <p:nvPr/>
        </p:nvPicPr>
        <p:blipFill>
          <a:blip r:embed="rId4"/>
          <a:stretch>
            <a:fillRect/>
          </a:stretch>
        </p:blipFill>
        <p:spPr>
          <a:xfrm>
            <a:off x="3596005" y="973455"/>
            <a:ext cx="4999990" cy="53143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的使用例子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5" name="文本框 4"/>
          <p:cNvSpPr txBox="1"/>
          <p:nvPr/>
        </p:nvSpPr>
        <p:spPr>
          <a:xfrm>
            <a:off x="434340" y="1758315"/>
            <a:ext cx="1612265" cy="1076325"/>
          </a:xfrm>
          <a:prstGeom prst="rect">
            <a:avLst/>
          </a:prstGeom>
          <a:noFill/>
        </p:spPr>
        <p:txBody>
          <a:bodyPr wrap="square" rtlCol="0">
            <a:spAutoFit/>
          </a:bodyPr>
          <a:p>
            <a:r>
              <a:rPr lang="en-US" altLang="zh-CN" sz="3200" b="1">
                <a:solidFill>
                  <a:schemeClr val="bg1"/>
                </a:solidFill>
              </a:rPr>
              <a:t>UML</a:t>
            </a:r>
            <a:r>
              <a:rPr lang="zh-CN" altLang="en-US" sz="3200" b="1">
                <a:solidFill>
                  <a:schemeClr val="bg1"/>
                </a:solidFill>
              </a:rPr>
              <a:t>模型</a:t>
            </a:r>
            <a:endParaRPr lang="zh-CN" altLang="en-US" sz="3200" b="1">
              <a:solidFill>
                <a:schemeClr val="bg1"/>
              </a:solidFill>
            </a:endParaRPr>
          </a:p>
        </p:txBody>
      </p:sp>
      <p:pic>
        <p:nvPicPr>
          <p:cNvPr id="3" name="图片 2"/>
          <p:cNvPicPr>
            <a:picLocks noChangeAspect="1"/>
          </p:cNvPicPr>
          <p:nvPr/>
        </p:nvPicPr>
        <p:blipFill>
          <a:blip r:embed="rId4"/>
          <a:stretch>
            <a:fillRect/>
          </a:stretch>
        </p:blipFill>
        <p:spPr>
          <a:xfrm>
            <a:off x="2046605" y="1541145"/>
            <a:ext cx="9635490" cy="466153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的使用例子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5" name="文本框 4"/>
          <p:cNvSpPr txBox="1"/>
          <p:nvPr/>
        </p:nvSpPr>
        <p:spPr>
          <a:xfrm>
            <a:off x="434340" y="1758315"/>
            <a:ext cx="1612265" cy="583565"/>
          </a:xfrm>
          <a:prstGeom prst="rect">
            <a:avLst/>
          </a:prstGeom>
          <a:noFill/>
        </p:spPr>
        <p:txBody>
          <a:bodyPr wrap="square" rtlCol="0">
            <a:spAutoFit/>
          </a:bodyPr>
          <a:p>
            <a:r>
              <a:rPr lang="zh-CN" altLang="en-US" sz="3200" b="1">
                <a:solidFill>
                  <a:schemeClr val="bg1"/>
                </a:solidFill>
              </a:rPr>
              <a:t>变换</a:t>
            </a:r>
            <a:endParaRPr lang="zh-CN" altLang="en-US" sz="3200" b="1">
              <a:solidFill>
                <a:schemeClr val="bg1"/>
              </a:solidFill>
            </a:endParaRPr>
          </a:p>
        </p:txBody>
      </p:sp>
      <p:pic>
        <p:nvPicPr>
          <p:cNvPr id="3" name="图片 2"/>
          <p:cNvPicPr>
            <a:picLocks noChangeAspect="1"/>
          </p:cNvPicPr>
          <p:nvPr/>
        </p:nvPicPr>
        <p:blipFill>
          <a:blip r:embed="rId4"/>
          <a:stretch>
            <a:fillRect/>
          </a:stretch>
        </p:blipFill>
        <p:spPr>
          <a:xfrm>
            <a:off x="2306320" y="1528445"/>
            <a:ext cx="8693785" cy="48901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的使用例子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5" name="文本框 4"/>
          <p:cNvSpPr txBox="1"/>
          <p:nvPr/>
        </p:nvSpPr>
        <p:spPr>
          <a:xfrm>
            <a:off x="434340" y="1758315"/>
            <a:ext cx="1612265" cy="583565"/>
          </a:xfrm>
          <a:prstGeom prst="rect">
            <a:avLst/>
          </a:prstGeom>
          <a:noFill/>
        </p:spPr>
        <p:txBody>
          <a:bodyPr wrap="square" rtlCol="0">
            <a:spAutoFit/>
          </a:bodyPr>
          <a:p>
            <a:r>
              <a:rPr lang="zh-CN" altLang="en-US" sz="3200" b="1">
                <a:solidFill>
                  <a:schemeClr val="bg1"/>
                </a:solidFill>
              </a:rPr>
              <a:t>变换</a:t>
            </a:r>
            <a:endParaRPr lang="zh-CN" altLang="en-US" sz="3200" b="1">
              <a:solidFill>
                <a:schemeClr val="bg1"/>
              </a:solidFill>
            </a:endParaRPr>
          </a:p>
        </p:txBody>
      </p:sp>
      <p:pic>
        <p:nvPicPr>
          <p:cNvPr id="3" name="图片 2"/>
          <p:cNvPicPr>
            <a:picLocks noChangeAspect="1"/>
          </p:cNvPicPr>
          <p:nvPr/>
        </p:nvPicPr>
        <p:blipFill>
          <a:blip r:embed="rId4"/>
          <a:stretch>
            <a:fillRect/>
          </a:stretch>
        </p:blipFill>
        <p:spPr>
          <a:xfrm>
            <a:off x="3724275" y="1283970"/>
            <a:ext cx="4114165" cy="5064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sz="2400" b="1" dirty="0">
                <a:solidFill>
                  <a:schemeClr val="bg1"/>
                </a:solidFill>
                <a:latin typeface="微软雅黑" panose="020B0503020204020204" pitchFamily="34" charset="-122"/>
                <a:ea typeface="微软雅黑" panose="020B0503020204020204" pitchFamily="34" charset="-122"/>
              </a:rPr>
              <a:t>三个问题</a:t>
            </a:r>
            <a:endParaRPr lang="zh-CN"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5" name="文本框 4"/>
          <p:cNvSpPr txBox="1"/>
          <p:nvPr/>
        </p:nvSpPr>
        <p:spPr>
          <a:xfrm>
            <a:off x="429895" y="1605915"/>
            <a:ext cx="6118225" cy="583565"/>
          </a:xfrm>
          <a:prstGeom prst="rect">
            <a:avLst/>
          </a:prstGeom>
          <a:noFill/>
        </p:spPr>
        <p:txBody>
          <a:bodyPr wrap="square" rtlCol="0">
            <a:spAutoFit/>
          </a:bodyPr>
          <a:p>
            <a:r>
              <a:rPr lang="en-US" altLang="zh-CN" sz="3200" b="1">
                <a:solidFill>
                  <a:schemeClr val="bg1"/>
                </a:solidFill>
                <a:sym typeface="+mn-ea"/>
              </a:rPr>
              <a:t>1</a:t>
            </a:r>
            <a:r>
              <a:rPr lang="zh-CN" altLang="en-US" sz="3200" b="1">
                <a:solidFill>
                  <a:schemeClr val="bg1"/>
                </a:solidFill>
                <a:sym typeface="+mn-ea"/>
              </a:rPr>
              <a:t>：</a:t>
            </a:r>
            <a:r>
              <a:rPr lang="en-US" altLang="zh-CN" sz="3200" b="1">
                <a:solidFill>
                  <a:schemeClr val="bg1"/>
                </a:solidFill>
                <a:sym typeface="+mn-ea"/>
              </a:rPr>
              <a:t>MDD</a:t>
            </a:r>
            <a:r>
              <a:rPr lang="zh-CN" altLang="en-US" sz="3200" b="1">
                <a:solidFill>
                  <a:schemeClr val="bg1"/>
                </a:solidFill>
                <a:sym typeface="+mn-ea"/>
              </a:rPr>
              <a:t>是什么？</a:t>
            </a:r>
            <a:endParaRPr lang="zh-CN" altLang="en-US" sz="3200" b="1">
              <a:solidFill>
                <a:schemeClr val="bg1"/>
              </a:solidFill>
            </a:endParaRPr>
          </a:p>
        </p:txBody>
      </p:sp>
      <p:sp>
        <p:nvSpPr>
          <p:cNvPr id="4" name="文本框 3"/>
          <p:cNvSpPr txBox="1"/>
          <p:nvPr/>
        </p:nvSpPr>
        <p:spPr>
          <a:xfrm>
            <a:off x="987425" y="2425700"/>
            <a:ext cx="6466205" cy="460375"/>
          </a:xfrm>
          <a:prstGeom prst="rect">
            <a:avLst/>
          </a:prstGeom>
          <a:noFill/>
        </p:spPr>
        <p:txBody>
          <a:bodyPr wrap="none" rtlCol="0" anchor="t">
            <a:spAutoFit/>
          </a:bodyPr>
          <a:p>
            <a:r>
              <a:rPr lang="zh-CN" altLang="en-US" sz="2400" b="1">
                <a:solidFill>
                  <a:schemeClr val="bg1"/>
                </a:solidFill>
                <a:sym typeface="+mn-ea"/>
              </a:rPr>
              <a:t>模型驱动开发（</a:t>
            </a:r>
            <a:r>
              <a:rPr lang="en-US" sz="2400" b="1">
                <a:solidFill>
                  <a:schemeClr val="bg1"/>
                </a:solidFill>
                <a:sym typeface="+mn-ea"/>
              </a:rPr>
              <a:t>Model-Driven Development</a:t>
            </a:r>
            <a:r>
              <a:rPr lang="zh-CN" altLang="en-US" sz="2400" b="1">
                <a:solidFill>
                  <a:schemeClr val="bg1"/>
                </a:solidFill>
                <a:sym typeface="+mn-ea"/>
              </a:rPr>
              <a:t>）。</a:t>
            </a:r>
            <a:endParaRPr lang="zh-CN" altLang="en-US" sz="2400" b="1">
              <a:solidFill>
                <a:schemeClr val="bg1"/>
              </a:solidFill>
              <a:sym typeface="+mn-ea"/>
            </a:endParaRPr>
          </a:p>
        </p:txBody>
      </p:sp>
      <p:sp>
        <p:nvSpPr>
          <p:cNvPr id="6" name="文本框 5"/>
          <p:cNvSpPr txBox="1"/>
          <p:nvPr/>
        </p:nvSpPr>
        <p:spPr>
          <a:xfrm>
            <a:off x="434975" y="2953385"/>
            <a:ext cx="6917690" cy="583565"/>
          </a:xfrm>
          <a:prstGeom prst="rect">
            <a:avLst/>
          </a:prstGeom>
          <a:noFill/>
        </p:spPr>
        <p:txBody>
          <a:bodyPr wrap="square" rtlCol="0">
            <a:spAutoFit/>
          </a:bodyPr>
          <a:p>
            <a:r>
              <a:rPr lang="en-US" altLang="zh-CN" sz="3200" b="1">
                <a:solidFill>
                  <a:schemeClr val="bg1"/>
                </a:solidFill>
                <a:sym typeface="+mn-ea"/>
              </a:rPr>
              <a:t>2</a:t>
            </a:r>
            <a:r>
              <a:rPr lang="zh-CN" altLang="en-US" sz="3200" b="1">
                <a:solidFill>
                  <a:schemeClr val="bg1"/>
                </a:solidFill>
                <a:sym typeface="+mn-ea"/>
              </a:rPr>
              <a:t>：</a:t>
            </a:r>
            <a:r>
              <a:rPr lang="en-US" altLang="zh-CN" sz="3200" b="1">
                <a:solidFill>
                  <a:schemeClr val="bg1"/>
                </a:solidFill>
                <a:sym typeface="+mn-ea"/>
              </a:rPr>
              <a:t>Rose</a:t>
            </a:r>
            <a:r>
              <a:rPr lang="zh-CN" altLang="en-US" sz="3200" b="1">
                <a:solidFill>
                  <a:schemeClr val="bg1"/>
                </a:solidFill>
                <a:sym typeface="+mn-ea"/>
              </a:rPr>
              <a:t>的第二代产品是什么</a:t>
            </a:r>
            <a:r>
              <a:rPr lang="zh-CN" altLang="en-US" sz="3200" b="1">
                <a:solidFill>
                  <a:schemeClr val="bg1"/>
                </a:solidFill>
                <a:sym typeface="+mn-ea"/>
              </a:rPr>
              <a:t>？</a:t>
            </a:r>
            <a:endParaRPr lang="zh-CN" altLang="en-US" sz="3200" b="1">
              <a:solidFill>
                <a:schemeClr val="bg1"/>
              </a:solidFill>
            </a:endParaRPr>
          </a:p>
        </p:txBody>
      </p:sp>
      <p:sp>
        <p:nvSpPr>
          <p:cNvPr id="7" name="文本框 6"/>
          <p:cNvSpPr txBox="1"/>
          <p:nvPr/>
        </p:nvSpPr>
        <p:spPr>
          <a:xfrm>
            <a:off x="944880" y="3698875"/>
            <a:ext cx="2861945" cy="460375"/>
          </a:xfrm>
          <a:prstGeom prst="rect">
            <a:avLst/>
          </a:prstGeom>
          <a:noFill/>
        </p:spPr>
        <p:txBody>
          <a:bodyPr wrap="none" rtlCol="0" anchor="t">
            <a:spAutoFit/>
          </a:bodyPr>
          <a:p>
            <a:r>
              <a:rPr lang="en-US" sz="2400" b="1">
                <a:solidFill>
                  <a:schemeClr val="bg1"/>
                </a:solidFill>
                <a:sym typeface="+mn-ea"/>
              </a:rPr>
              <a:t>Rational Rose XDE</a:t>
            </a:r>
            <a:r>
              <a:rPr lang="zh-CN" altLang="en-US" sz="2400" b="1">
                <a:solidFill>
                  <a:schemeClr val="bg1"/>
                </a:solidFill>
                <a:sym typeface="+mn-ea"/>
              </a:rPr>
              <a:t>。</a:t>
            </a:r>
            <a:r>
              <a:rPr lang="en-US" sz="2400" b="1">
                <a:solidFill>
                  <a:schemeClr val="bg1"/>
                </a:solidFill>
                <a:sym typeface="+mn-ea"/>
              </a:rPr>
              <a:t> </a:t>
            </a:r>
            <a:endParaRPr lang="en-US" sz="2400" b="1">
              <a:solidFill>
                <a:schemeClr val="bg1"/>
              </a:solidFill>
              <a:sym typeface="+mn-ea"/>
            </a:endParaRPr>
          </a:p>
        </p:txBody>
      </p:sp>
      <p:sp>
        <p:nvSpPr>
          <p:cNvPr id="9" name="文本框 8"/>
          <p:cNvSpPr txBox="1"/>
          <p:nvPr/>
        </p:nvSpPr>
        <p:spPr>
          <a:xfrm>
            <a:off x="434975" y="4347210"/>
            <a:ext cx="6917690" cy="583565"/>
          </a:xfrm>
          <a:prstGeom prst="rect">
            <a:avLst/>
          </a:prstGeom>
          <a:noFill/>
        </p:spPr>
        <p:txBody>
          <a:bodyPr wrap="square" rtlCol="0">
            <a:spAutoFit/>
          </a:bodyPr>
          <a:p>
            <a:r>
              <a:rPr lang="en-US" altLang="zh-CN" sz="3200" b="1">
                <a:solidFill>
                  <a:schemeClr val="bg1"/>
                </a:solidFill>
                <a:sym typeface="+mn-ea"/>
              </a:rPr>
              <a:t>3</a:t>
            </a:r>
            <a:r>
              <a:rPr lang="zh-CN" altLang="en-US" sz="3200" b="1">
                <a:solidFill>
                  <a:schemeClr val="bg1"/>
                </a:solidFill>
                <a:sym typeface="+mn-ea"/>
              </a:rPr>
              <a:t>：与</a:t>
            </a:r>
            <a:r>
              <a:rPr lang="en-US" sz="3200" b="1">
                <a:solidFill>
                  <a:schemeClr val="bg1"/>
                </a:solidFill>
                <a:sym typeface="+mn-ea"/>
              </a:rPr>
              <a:t>Rose</a:t>
            </a:r>
            <a:r>
              <a:rPr lang="zh-CN" altLang="en-US" sz="3200" b="1">
                <a:solidFill>
                  <a:schemeClr val="bg1"/>
                </a:solidFill>
                <a:sym typeface="+mn-ea"/>
              </a:rPr>
              <a:t>相比，</a:t>
            </a:r>
            <a:r>
              <a:rPr lang="en-US" altLang="zh-CN" sz="3200" b="1">
                <a:solidFill>
                  <a:schemeClr val="bg1"/>
                </a:solidFill>
                <a:sym typeface="+mn-ea"/>
              </a:rPr>
              <a:t>RSA</a:t>
            </a:r>
            <a:r>
              <a:rPr lang="zh-CN" altLang="en-US" sz="3200" b="1">
                <a:solidFill>
                  <a:schemeClr val="bg1"/>
                </a:solidFill>
                <a:sym typeface="+mn-ea"/>
              </a:rPr>
              <a:t>的优点是什么？</a:t>
            </a:r>
            <a:endParaRPr lang="zh-CN" altLang="en-US" sz="3200" b="1">
              <a:solidFill>
                <a:schemeClr val="bg1"/>
              </a:solidFill>
            </a:endParaRPr>
          </a:p>
        </p:txBody>
      </p:sp>
      <p:sp>
        <p:nvSpPr>
          <p:cNvPr id="10" name="文本框 9"/>
          <p:cNvSpPr txBox="1"/>
          <p:nvPr/>
        </p:nvSpPr>
        <p:spPr>
          <a:xfrm>
            <a:off x="944880" y="5254625"/>
            <a:ext cx="6626225" cy="460375"/>
          </a:xfrm>
          <a:prstGeom prst="rect">
            <a:avLst/>
          </a:prstGeom>
          <a:noFill/>
        </p:spPr>
        <p:txBody>
          <a:bodyPr wrap="none" rtlCol="0" anchor="t">
            <a:spAutoFit/>
          </a:bodyPr>
          <a:p>
            <a:r>
              <a:rPr lang="zh-CN" altLang="en-US" sz="2400" b="1">
                <a:solidFill>
                  <a:schemeClr val="bg1"/>
                </a:solidFill>
                <a:sym typeface="+mn-ea"/>
              </a:rPr>
              <a:t>支持</a:t>
            </a:r>
            <a:r>
              <a:rPr lang="en-US" altLang="zh-CN" sz="2400" b="1">
                <a:solidFill>
                  <a:schemeClr val="bg1"/>
                </a:solidFill>
                <a:sym typeface="+mn-ea"/>
              </a:rPr>
              <a:t>UML2.0</a:t>
            </a:r>
            <a:r>
              <a:rPr lang="zh-CN" altLang="en-US" sz="2400" b="1">
                <a:solidFill>
                  <a:schemeClr val="bg1"/>
                </a:solidFill>
                <a:sym typeface="+mn-ea"/>
              </a:rPr>
              <a:t>标准；在</a:t>
            </a:r>
            <a:r>
              <a:rPr lang="en-US" altLang="zh-CN" sz="2400" b="1">
                <a:solidFill>
                  <a:schemeClr val="bg1"/>
                </a:solidFill>
                <a:sym typeface="+mn-ea"/>
              </a:rPr>
              <a:t>eclipse</a:t>
            </a:r>
            <a:r>
              <a:rPr lang="zh-CN" altLang="en-US" sz="2400" b="1">
                <a:solidFill>
                  <a:schemeClr val="bg1"/>
                </a:solidFill>
                <a:sym typeface="+mn-ea"/>
              </a:rPr>
              <a:t>平台上开发更方便。</a:t>
            </a:r>
            <a:endParaRPr lang="zh-CN" altLang="en-US" sz="24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2"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6" grpId="2"/>
      <p:bldP spid="9"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参考资料</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3" name="文本框 2"/>
          <p:cNvSpPr txBox="1"/>
          <p:nvPr/>
        </p:nvSpPr>
        <p:spPr>
          <a:xfrm>
            <a:off x="429895" y="1605915"/>
            <a:ext cx="11288395" cy="3538220"/>
          </a:xfrm>
          <a:prstGeom prst="rect">
            <a:avLst/>
          </a:prstGeom>
          <a:noFill/>
        </p:spPr>
        <p:txBody>
          <a:bodyPr wrap="square" rtlCol="0">
            <a:spAutoFit/>
          </a:bodyPr>
          <a:p>
            <a:r>
              <a:rPr lang="zh-CN" altLang="en-US" sz="3200" b="1">
                <a:solidFill>
                  <a:schemeClr val="bg1"/>
                </a:solidFill>
              </a:rPr>
              <a:t>https://www.ibm.com/developerworks/cn/rational/kunal/</a:t>
            </a:r>
            <a:endParaRPr lang="zh-CN" altLang="en-US" sz="3200" b="1">
              <a:solidFill>
                <a:schemeClr val="bg1"/>
              </a:solidFill>
            </a:endParaRPr>
          </a:p>
          <a:p>
            <a:r>
              <a:rPr lang="zh-CN" altLang="en-US" sz="3200" b="1">
                <a:solidFill>
                  <a:schemeClr val="bg1"/>
                </a:solidFill>
              </a:rPr>
              <a:t>https://en.wikipedia.org/wiki/Rational_Software_Architect</a:t>
            </a:r>
            <a:endParaRPr lang="zh-CN" altLang="en-US" sz="3200" b="1">
              <a:solidFill>
                <a:schemeClr val="bg1"/>
              </a:solidFill>
            </a:endParaRPr>
          </a:p>
          <a:p>
            <a:r>
              <a:rPr lang="zh-CN" altLang="en-US" sz="3200" b="1">
                <a:solidFill>
                  <a:schemeClr val="bg1"/>
                </a:solidFill>
              </a:rPr>
              <a:t>http://blog.csdn.net/xx326664162/article/details/51122672</a:t>
            </a:r>
            <a:endParaRPr lang="zh-CN" altLang="en-US" sz="3200" b="1">
              <a:solidFill>
                <a:schemeClr val="bg1"/>
              </a:solidFill>
            </a:endParaRPr>
          </a:p>
          <a:p>
            <a:r>
              <a:rPr lang="zh-CN" altLang="en-US" sz="3200" b="1">
                <a:solidFill>
                  <a:schemeClr val="bg1"/>
                </a:solidFill>
              </a:rPr>
              <a:t>https://wenku.baidu.com/view/1b0afd44ec3a87c24028c4cc.html</a:t>
            </a:r>
            <a:endParaRPr lang="zh-CN" altLang="en-US" sz="3200" b="1">
              <a:solidFill>
                <a:schemeClr val="bg1"/>
              </a:solidFill>
            </a:endParaRPr>
          </a:p>
          <a:p>
            <a:r>
              <a:rPr lang="zh-CN" altLang="en-US" sz="3200" b="1">
                <a:solidFill>
                  <a:schemeClr val="bg1"/>
                </a:solidFill>
              </a:rPr>
              <a:t>《</a:t>
            </a:r>
            <a:r>
              <a:rPr lang="en-US" altLang="zh-CN" sz="3200" b="1">
                <a:solidFill>
                  <a:schemeClr val="bg1"/>
                </a:solidFill>
              </a:rPr>
              <a:t>UML</a:t>
            </a:r>
            <a:r>
              <a:rPr lang="zh-CN" altLang="en-US" sz="3200" b="1">
                <a:solidFill>
                  <a:schemeClr val="bg1"/>
                </a:solidFill>
              </a:rPr>
              <a:t>基础、建模与设计教程</a:t>
            </a:r>
            <a:r>
              <a:rPr lang="zh-CN" altLang="en-US" sz="3200" b="1">
                <a:solidFill>
                  <a:schemeClr val="bg1"/>
                </a:solidFill>
              </a:rPr>
              <a:t>》</a:t>
            </a:r>
            <a:endParaRPr lang="zh-CN" altLang="en-US" sz="3200" b="1">
              <a:solidFill>
                <a:schemeClr val="bg1"/>
              </a:solidFill>
            </a:endParaRPr>
          </a:p>
          <a:p>
            <a:endParaRPr lang="zh-CN" altLang="en-US" sz="3200" b="1">
              <a:solidFill>
                <a:schemeClr val="bg1"/>
              </a:solidFill>
            </a:endParaRPr>
          </a:p>
          <a:p>
            <a:endParaRPr lang="zh-CN" altLang="en-US" sz="3200" b="1">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sz="2400" b="1" dirty="0">
                <a:solidFill>
                  <a:schemeClr val="bg1"/>
                </a:solidFill>
                <a:latin typeface="微软雅黑" panose="020B0503020204020204" pitchFamily="34" charset="-122"/>
                <a:ea typeface="微软雅黑" panose="020B0503020204020204" pitchFamily="34" charset="-122"/>
              </a:rPr>
              <a:t>绩效评估</a:t>
            </a:r>
            <a:endParaRPr lang="zh-CN"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graphicFrame>
        <p:nvGraphicFramePr>
          <p:cNvPr id="3" name="表格 2"/>
          <p:cNvGraphicFramePr/>
          <p:nvPr/>
        </p:nvGraphicFramePr>
        <p:xfrm>
          <a:off x="1562100" y="1734185"/>
          <a:ext cx="9180195" cy="4316730"/>
        </p:xfrm>
        <a:graphic>
          <a:graphicData uri="http://schemas.openxmlformats.org/drawingml/2006/table">
            <a:tbl>
              <a:tblPr firstRow="1" bandRow="1">
                <a:tableStyleId>{5C22544A-7EE6-4342-B048-85BDC9FD1C3A}</a:tableStyleId>
              </a:tblPr>
              <a:tblGrid>
                <a:gridCol w="3060065"/>
                <a:gridCol w="3060065"/>
                <a:gridCol w="3060065"/>
              </a:tblGrid>
              <a:tr h="444500">
                <a:tc>
                  <a:txBody>
                    <a:bodyPr/>
                    <a:p>
                      <a:pPr>
                        <a:buNone/>
                      </a:pPr>
                      <a:r>
                        <a:rPr lang="zh-CN" altLang="en-US"/>
                        <a:t>组员</a:t>
                      </a:r>
                      <a:endParaRPr lang="zh-CN" altLang="en-US"/>
                    </a:p>
                  </a:txBody>
                  <a:tcPr/>
                </a:tc>
                <a:tc>
                  <a:txBody>
                    <a:bodyPr/>
                    <a:p>
                      <a:pPr>
                        <a:buNone/>
                      </a:pPr>
                      <a:r>
                        <a:rPr lang="zh-CN" altLang="en-US"/>
                        <a:t>评分</a:t>
                      </a:r>
                      <a:endParaRPr lang="zh-CN" altLang="en-US"/>
                    </a:p>
                  </a:txBody>
                  <a:tcPr/>
                </a:tc>
                <a:tc>
                  <a:txBody>
                    <a:bodyPr/>
                    <a:p>
                      <a:pPr>
                        <a:buNone/>
                      </a:pPr>
                      <a:r>
                        <a:rPr lang="zh-CN" altLang="en-US"/>
                        <a:t>评价</a:t>
                      </a:r>
                      <a:endParaRPr lang="zh-CN" altLang="en-US"/>
                    </a:p>
                  </a:txBody>
                  <a:tcPr/>
                </a:tc>
              </a:tr>
              <a:tr h="746125">
                <a:tc>
                  <a:txBody>
                    <a:bodyPr/>
                    <a:p>
                      <a:pPr>
                        <a:buNone/>
                      </a:pPr>
                      <a:r>
                        <a:rPr lang="zh-CN" altLang="en-US"/>
                        <a:t>许佳俊</a:t>
                      </a:r>
                      <a:endParaRPr lang="zh-CN" altLang="en-US"/>
                    </a:p>
                  </a:txBody>
                  <a:tcPr/>
                </a:tc>
                <a:tc>
                  <a:txBody>
                    <a:bodyPr/>
                    <a:p>
                      <a:pPr>
                        <a:buNone/>
                      </a:pPr>
                      <a:r>
                        <a:rPr lang="en-US" altLang="zh-CN"/>
                        <a:t>90</a:t>
                      </a:r>
                      <a:endParaRPr lang="en-US" altLang="zh-CN"/>
                    </a:p>
                  </a:txBody>
                  <a:tcPr/>
                </a:tc>
                <a:tc>
                  <a:txBody>
                    <a:bodyPr/>
                    <a:p>
                      <a:pPr>
                        <a:buNone/>
                      </a:pPr>
                      <a:r>
                        <a:rPr lang="zh-CN"/>
                        <a:t>修改项目计划、需求工程计划甘特图，更新</a:t>
                      </a:r>
                      <a:r>
                        <a:rPr lang="en-US" altLang="zh-CN"/>
                        <a:t>WBS</a:t>
                      </a:r>
                      <a:r>
                        <a:rPr lang="zh-CN" altLang="en-US"/>
                        <a:t>图</a:t>
                      </a:r>
                      <a:r>
                        <a:rPr lang="zh-CN"/>
                        <a:t>；修改项目计划报告；制作</a:t>
                      </a:r>
                      <a:r>
                        <a:rPr lang="en-US" altLang="zh-CN"/>
                        <a:t>RSA</a:t>
                      </a:r>
                      <a:r>
                        <a:rPr lang="zh-CN" altLang="en-US"/>
                        <a:t>介绍</a:t>
                      </a:r>
                      <a:r>
                        <a:rPr lang="en-US" altLang="zh-CN"/>
                        <a:t>PPT</a:t>
                      </a:r>
                      <a:r>
                        <a:rPr lang="zh-CN" altLang="en-US"/>
                        <a:t>；</a:t>
                      </a:r>
                      <a:endParaRPr lang="zh-CN" altLang="en-US"/>
                    </a:p>
                  </a:txBody>
                  <a:tcPr/>
                </a:tc>
              </a:tr>
              <a:tr h="746760">
                <a:tc>
                  <a:txBody>
                    <a:bodyPr/>
                    <a:p>
                      <a:pPr>
                        <a:buNone/>
                      </a:pPr>
                      <a:r>
                        <a:rPr lang="zh-CN" altLang="en-US"/>
                        <a:t>徐柯杰</a:t>
                      </a:r>
                      <a:endParaRPr lang="zh-CN" altLang="en-US"/>
                    </a:p>
                  </a:txBody>
                  <a:tcPr/>
                </a:tc>
                <a:tc>
                  <a:txBody>
                    <a:bodyPr/>
                    <a:p>
                      <a:pPr>
                        <a:buNone/>
                      </a:pPr>
                      <a:r>
                        <a:rPr lang="en-US" altLang="zh-CN"/>
                        <a:t>70</a:t>
                      </a:r>
                      <a:endParaRPr lang="en-US" altLang="zh-CN"/>
                    </a:p>
                  </a:txBody>
                  <a:tcPr/>
                </a:tc>
                <a:tc>
                  <a:txBody>
                    <a:bodyPr/>
                    <a:p>
                      <a:pPr>
                        <a:buNone/>
                      </a:pPr>
                      <a:r>
                        <a:rPr lang="zh-CN"/>
                        <a:t>针对不同用户提出访谈时的问题。</a:t>
                      </a:r>
                      <a:endParaRPr lang="zh-CN"/>
                    </a:p>
                  </a:txBody>
                  <a:tcPr/>
                </a:tc>
              </a:tr>
              <a:tr h="746125">
                <a:tc>
                  <a:txBody>
                    <a:bodyPr/>
                    <a:p>
                      <a:pPr>
                        <a:buNone/>
                      </a:pPr>
                      <a:r>
                        <a:rPr lang="zh-CN" altLang="en-US"/>
                        <a:t>何宇晨</a:t>
                      </a:r>
                      <a:endParaRPr lang="zh-CN" altLang="en-US"/>
                    </a:p>
                  </a:txBody>
                  <a:tcPr/>
                </a:tc>
                <a:tc>
                  <a:txBody>
                    <a:bodyPr/>
                    <a:p>
                      <a:pPr>
                        <a:buNone/>
                      </a:pPr>
                      <a:r>
                        <a:rPr lang="en-US" altLang="zh-CN"/>
                        <a:t>80</a:t>
                      </a:r>
                      <a:endParaRPr lang="en-US" altLang="zh-CN"/>
                    </a:p>
                  </a:txBody>
                  <a:tcPr/>
                </a:tc>
                <a:tc>
                  <a:txBody>
                    <a:bodyPr/>
                    <a:p>
                      <a:pPr>
                        <a:buNone/>
                      </a:pPr>
                      <a:r>
                        <a:rPr lang="zh-CN"/>
                        <a:t>参与制作《愿景和范围报告》</a:t>
                      </a:r>
                      <a:endParaRPr lang="zh-CN"/>
                    </a:p>
                  </a:txBody>
                  <a:tcPr/>
                </a:tc>
              </a:tr>
              <a:tr h="746125">
                <a:tc>
                  <a:txBody>
                    <a:bodyPr/>
                    <a:p>
                      <a:pPr>
                        <a:buNone/>
                      </a:pPr>
                      <a:r>
                        <a:rPr lang="zh-CN" altLang="en-US"/>
                        <a:t>杜潇天</a:t>
                      </a:r>
                      <a:endParaRPr lang="zh-CN" altLang="en-US"/>
                    </a:p>
                  </a:txBody>
                  <a:tcPr/>
                </a:tc>
                <a:tc>
                  <a:txBody>
                    <a:bodyPr/>
                    <a:p>
                      <a:pPr>
                        <a:buNone/>
                      </a:pPr>
                      <a:r>
                        <a:rPr lang="en-US" altLang="zh-CN"/>
                        <a:t>85</a:t>
                      </a:r>
                      <a:endParaRPr lang="en-US" altLang="zh-CN"/>
                    </a:p>
                  </a:txBody>
                  <a:tcPr/>
                </a:tc>
                <a:tc>
                  <a:txBody>
                    <a:bodyPr/>
                    <a:p>
                      <a:pPr>
                        <a:buNone/>
                      </a:pPr>
                      <a:r>
                        <a:rPr lang="zh-CN" altLang="en-US"/>
                        <a:t>完成《</a:t>
                      </a:r>
                      <a:r>
                        <a:rPr lang="en-US" altLang="zh-CN"/>
                        <a:t>QA</a:t>
                      </a:r>
                      <a:r>
                        <a:rPr lang="zh-CN" altLang="en-US"/>
                        <a:t>计划报告》</a:t>
                      </a:r>
                      <a:endParaRPr lang="zh-CN" altLang="en-US"/>
                    </a:p>
                  </a:txBody>
                  <a:tcPr/>
                </a:tc>
              </a:tr>
              <a:tr h="444500">
                <a:tc>
                  <a:txBody>
                    <a:bodyPr/>
                    <a:p>
                      <a:pPr>
                        <a:buNone/>
                      </a:pPr>
                      <a:r>
                        <a:rPr lang="zh-CN" altLang="en-US"/>
                        <a:t>黄玉钱</a:t>
                      </a:r>
                      <a:endParaRPr lang="zh-CN" altLang="en-US"/>
                    </a:p>
                  </a:txBody>
                  <a:tcPr/>
                </a:tc>
                <a:tc>
                  <a:txBody>
                    <a:bodyPr/>
                    <a:p>
                      <a:pPr>
                        <a:buNone/>
                      </a:pPr>
                      <a:r>
                        <a:rPr lang="en-US" altLang="zh-CN"/>
                        <a:t>75</a:t>
                      </a:r>
                      <a:endParaRPr lang="en-US" altLang="zh-CN"/>
                    </a:p>
                  </a:txBody>
                  <a:tcPr/>
                </a:tc>
                <a:tc>
                  <a:txBody>
                    <a:bodyPr/>
                    <a:p>
                      <a:pPr>
                        <a:buNone/>
                      </a:pPr>
                      <a:r>
                        <a:rPr lang="zh-CN"/>
                        <a:t>参与制作《愿景和范围报告》</a:t>
                      </a:r>
                      <a:endParaRPr lang="zh-CN"/>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074" name="任意多边形 8"/>
          <p:cNvGrpSpPr/>
          <p:nvPr/>
        </p:nvGrpSpPr>
        <p:grpSpPr>
          <a:xfrm>
            <a:off x="188913" y="280988"/>
            <a:ext cx="11814175" cy="6192837"/>
            <a:chOff x="0" y="0"/>
            <a:chExt cx="7442" cy="3901"/>
          </a:xfrm>
        </p:grpSpPr>
        <p:pic>
          <p:nvPicPr>
            <p:cNvPr id="3127" name="任意多边形 8"/>
            <p:cNvPicPr/>
            <p:nvPr/>
          </p:nvPicPr>
          <p:blipFill>
            <a:blip r:embed="rId2"/>
            <a:stretch>
              <a:fillRect/>
            </a:stretch>
          </p:blipFill>
          <p:spPr>
            <a:xfrm>
              <a:off x="0" y="0"/>
              <a:ext cx="7442" cy="3901"/>
            </a:xfrm>
            <a:prstGeom prst="rect">
              <a:avLst/>
            </a:prstGeom>
            <a:noFill/>
            <a:ln w="9525">
              <a:noFill/>
            </a:ln>
          </p:spPr>
        </p:pic>
        <p:sp>
          <p:nvSpPr>
            <p:cNvPr id="3128" name="Text Box 4"/>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075" name="组合 30"/>
          <p:cNvGrpSpPr/>
          <p:nvPr/>
        </p:nvGrpSpPr>
        <p:grpSpPr>
          <a:xfrm>
            <a:off x="2262505" y="1298575"/>
            <a:ext cx="7667625" cy="4812030"/>
            <a:chOff x="0" y="0"/>
            <a:chExt cx="6298319" cy="3600675"/>
          </a:xfrm>
        </p:grpSpPr>
        <p:grpSp>
          <p:nvGrpSpPr>
            <p:cNvPr id="3103" name="组合 4"/>
            <p:cNvGrpSpPr/>
            <p:nvPr/>
          </p:nvGrpSpPr>
          <p:grpSpPr>
            <a:xfrm>
              <a:off x="0" y="0"/>
              <a:ext cx="570466" cy="407532"/>
              <a:chOff x="0" y="0"/>
              <a:chExt cx="570466" cy="407532"/>
            </a:xfrm>
          </p:grpSpPr>
          <p:sp>
            <p:nvSpPr>
              <p:cNvPr id="3123" name="菱形 11"/>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124" name="泪滴形 12"/>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25" name="泪滴形 13"/>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26" name="菱形 14"/>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3104" name="直接连接符 15"/>
            <p:cNvCxnSpPr/>
            <p:nvPr/>
          </p:nvCxnSpPr>
          <p:spPr>
            <a:xfrm>
              <a:off x="553477" y="223231"/>
              <a:ext cx="5159862" cy="0"/>
            </a:xfrm>
            <a:prstGeom prst="line">
              <a:avLst/>
            </a:prstGeom>
            <a:ln w="6350" cap="flat" cmpd="sng">
              <a:solidFill>
                <a:schemeClr val="bg1"/>
              </a:solidFill>
              <a:prstDash val="solid"/>
              <a:headEnd type="none" w="med" len="med"/>
              <a:tailEnd type="none" w="med" len="med"/>
            </a:ln>
          </p:spPr>
        </p:cxnSp>
        <p:grpSp>
          <p:nvGrpSpPr>
            <p:cNvPr id="3105" name="组合 48"/>
            <p:cNvGrpSpPr/>
            <p:nvPr/>
          </p:nvGrpSpPr>
          <p:grpSpPr>
            <a:xfrm>
              <a:off x="0" y="3193143"/>
              <a:ext cx="570466" cy="407532"/>
              <a:chOff x="0" y="0"/>
              <a:chExt cx="570466" cy="407532"/>
            </a:xfrm>
          </p:grpSpPr>
          <p:sp>
            <p:nvSpPr>
              <p:cNvPr id="3119" name="菱形 49"/>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120" name="泪滴形 50"/>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21" name="泪滴形 51"/>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22" name="菱形 52"/>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106" name="组合 53"/>
            <p:cNvGrpSpPr/>
            <p:nvPr/>
          </p:nvGrpSpPr>
          <p:grpSpPr>
            <a:xfrm>
              <a:off x="5727853" y="3193143"/>
              <a:ext cx="570466" cy="407532"/>
              <a:chOff x="0" y="0"/>
              <a:chExt cx="570466" cy="407532"/>
            </a:xfrm>
          </p:grpSpPr>
          <p:sp>
            <p:nvSpPr>
              <p:cNvPr id="3115" name="菱形 54"/>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116" name="泪滴形 55"/>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17" name="泪滴形 56"/>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18" name="菱形 57"/>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3107" name="直接连接符 58"/>
            <p:cNvCxnSpPr/>
            <p:nvPr/>
          </p:nvCxnSpPr>
          <p:spPr>
            <a:xfrm>
              <a:off x="553477" y="3395457"/>
              <a:ext cx="5159862" cy="0"/>
            </a:xfrm>
            <a:prstGeom prst="line">
              <a:avLst/>
            </a:prstGeom>
            <a:ln w="6350" cap="flat" cmpd="sng">
              <a:solidFill>
                <a:schemeClr val="bg1"/>
              </a:solidFill>
              <a:prstDash val="solid"/>
              <a:headEnd type="none" w="med" len="med"/>
              <a:tailEnd type="none" w="med" len="med"/>
            </a:ln>
          </p:spPr>
        </p:cxnSp>
        <p:grpSp>
          <p:nvGrpSpPr>
            <p:cNvPr id="3108" name="组合 59"/>
            <p:cNvGrpSpPr/>
            <p:nvPr/>
          </p:nvGrpSpPr>
          <p:grpSpPr>
            <a:xfrm>
              <a:off x="5719026" y="0"/>
              <a:ext cx="570466" cy="407532"/>
              <a:chOff x="0" y="0"/>
              <a:chExt cx="570466" cy="407532"/>
            </a:xfrm>
          </p:grpSpPr>
          <p:sp>
            <p:nvSpPr>
              <p:cNvPr id="3111" name="菱形 60"/>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112" name="泪滴形 61"/>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13" name="泪滴形 62"/>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3114" name="菱形 63"/>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3109" name="直接连接符 28"/>
            <p:cNvCxnSpPr/>
            <p:nvPr/>
          </p:nvCxnSpPr>
          <p:spPr>
            <a:xfrm>
              <a:off x="290920" y="403272"/>
              <a:ext cx="0" cy="2758377"/>
            </a:xfrm>
            <a:prstGeom prst="line">
              <a:avLst/>
            </a:prstGeom>
            <a:ln w="6350" cap="flat" cmpd="sng">
              <a:solidFill>
                <a:schemeClr val="bg1"/>
              </a:solidFill>
              <a:prstDash val="solid"/>
              <a:headEnd type="none" w="med" len="med"/>
              <a:tailEnd type="none" w="med" len="med"/>
            </a:ln>
          </p:spPr>
        </p:cxnSp>
        <p:cxnSp>
          <p:nvCxnSpPr>
            <p:cNvPr id="3110" name="直接连接符 65"/>
            <p:cNvCxnSpPr/>
            <p:nvPr/>
          </p:nvCxnSpPr>
          <p:spPr>
            <a:xfrm>
              <a:off x="6009946" y="403272"/>
              <a:ext cx="0" cy="2758377"/>
            </a:xfrm>
            <a:prstGeom prst="line">
              <a:avLst/>
            </a:prstGeom>
            <a:ln w="6350" cap="flat" cmpd="sng">
              <a:solidFill>
                <a:schemeClr val="bg1"/>
              </a:solidFill>
              <a:prstDash val="solid"/>
              <a:headEnd type="none" w="med" len="med"/>
              <a:tailEnd type="none" w="med" len="med"/>
            </a:ln>
          </p:spPr>
        </p:cxnSp>
      </p:grpSp>
      <p:grpSp>
        <p:nvGrpSpPr>
          <p:cNvPr id="3076" name="组合 31"/>
          <p:cNvGrpSpPr/>
          <p:nvPr/>
        </p:nvGrpSpPr>
        <p:grpSpPr>
          <a:xfrm>
            <a:off x="4865688" y="830263"/>
            <a:ext cx="2425700" cy="1003300"/>
            <a:chOff x="0" y="0"/>
            <a:chExt cx="2424838" cy="1004389"/>
          </a:xfrm>
        </p:grpSpPr>
        <p:sp>
          <p:nvSpPr>
            <p:cNvPr id="3101" name="文本框 66"/>
            <p:cNvSpPr txBox="1"/>
            <p:nvPr/>
          </p:nvSpPr>
          <p:spPr>
            <a:xfrm>
              <a:off x="413658" y="0"/>
              <a:ext cx="1597523" cy="76944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4400" b="1" dirty="0">
                  <a:solidFill>
                    <a:schemeClr val="bg1"/>
                  </a:solidFill>
                  <a:latin typeface="微软雅黑" panose="020B0503020204020204" pitchFamily="34" charset="-122"/>
                  <a:ea typeface="微软雅黑" panose="020B0503020204020204" pitchFamily="34" charset="-122"/>
                </a:rPr>
                <a:t>目 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3102" name="文本框 67"/>
            <p:cNvPicPr/>
            <p:nvPr/>
          </p:nvPicPr>
          <p:blipFill>
            <a:blip r:embed="rId3"/>
            <a:stretch>
              <a:fillRect/>
            </a:stretch>
          </p:blipFill>
          <p:spPr>
            <a:xfrm>
              <a:off x="-245018" y="108854"/>
              <a:ext cx="2859024" cy="1182624"/>
            </a:xfrm>
            <a:prstGeom prst="rect">
              <a:avLst/>
            </a:prstGeom>
            <a:noFill/>
            <a:ln w="9525">
              <a:noFill/>
            </a:ln>
          </p:spPr>
        </p:pic>
      </p:grpSp>
      <p:grpSp>
        <p:nvGrpSpPr>
          <p:cNvPr id="3077" name="组合 32"/>
          <p:cNvGrpSpPr/>
          <p:nvPr/>
        </p:nvGrpSpPr>
        <p:grpSpPr>
          <a:xfrm>
            <a:off x="3368675" y="2217738"/>
            <a:ext cx="5516563" cy="746125"/>
            <a:chOff x="0" y="0"/>
            <a:chExt cx="11811000" cy="6299200"/>
          </a:xfrm>
        </p:grpSpPr>
        <p:sp>
          <p:nvSpPr>
            <p:cNvPr id="3097" name="圆角矩形 68"/>
            <p:cNvSpPr/>
            <p:nvPr/>
          </p:nvSpPr>
          <p:spPr>
            <a:xfrm>
              <a:off x="0" y="0"/>
              <a:ext cx="11811000" cy="6299200"/>
            </a:xfrm>
            <a:prstGeom prst="roundRect">
              <a:avLst>
                <a:gd name="adj" fmla="val 2755"/>
              </a:avLst>
            </a:prstGeom>
            <a:solidFill>
              <a:srgbClr val="3E7D94"/>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3098" name="任意多边形 69"/>
            <p:cNvGrpSpPr/>
            <p:nvPr/>
          </p:nvGrpSpPr>
          <p:grpSpPr>
            <a:xfrm>
              <a:off x="4694" y="6888"/>
              <a:ext cx="11800685" cy="6174928"/>
              <a:chOff x="0" y="0"/>
              <a:chExt cx="5510784" cy="731520"/>
            </a:xfrm>
          </p:grpSpPr>
          <p:pic>
            <p:nvPicPr>
              <p:cNvPr id="3099" name="任意多边形 69"/>
              <p:cNvPicPr/>
              <p:nvPr/>
            </p:nvPicPr>
            <p:blipFill>
              <a:blip r:embed="rId4"/>
              <a:stretch>
                <a:fillRect/>
              </a:stretch>
            </p:blipFill>
            <p:spPr>
              <a:xfrm>
                <a:off x="0" y="0"/>
                <a:ext cx="5510784" cy="731520"/>
              </a:xfrm>
              <a:prstGeom prst="rect">
                <a:avLst/>
              </a:prstGeom>
              <a:noFill/>
              <a:ln w="9525">
                <a:noFill/>
              </a:ln>
            </p:spPr>
          </p:pic>
          <p:sp>
            <p:nvSpPr>
              <p:cNvPr id="3100" name="Text Box 37"/>
              <p:cNvSpPr txBox="1"/>
              <p:nvPr/>
            </p:nvSpPr>
            <p:spPr>
              <a:xfrm>
                <a:off x="-2192" y="-816"/>
                <a:ext cx="5515601" cy="734167"/>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grpSp>
        <p:nvGrpSpPr>
          <p:cNvPr id="3078" name="组合 70"/>
          <p:cNvGrpSpPr/>
          <p:nvPr/>
        </p:nvGrpSpPr>
        <p:grpSpPr>
          <a:xfrm flipV="1">
            <a:off x="3368675" y="3124200"/>
            <a:ext cx="5516563" cy="746125"/>
            <a:chOff x="0" y="0"/>
            <a:chExt cx="11811000" cy="6299200"/>
          </a:xfrm>
        </p:grpSpPr>
        <p:sp>
          <p:nvSpPr>
            <p:cNvPr id="3093" name="圆角矩形 71"/>
            <p:cNvSpPr/>
            <p:nvPr/>
          </p:nvSpPr>
          <p:spPr>
            <a:xfrm>
              <a:off x="0" y="0"/>
              <a:ext cx="11811000" cy="6299200"/>
            </a:xfrm>
            <a:prstGeom prst="roundRect">
              <a:avLst>
                <a:gd name="adj" fmla="val 2755"/>
              </a:avLst>
            </a:prstGeom>
            <a:solidFill>
              <a:srgbClr val="3E7D94"/>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3094" name="任意多边形 72"/>
            <p:cNvGrpSpPr/>
            <p:nvPr/>
          </p:nvGrpSpPr>
          <p:grpSpPr>
            <a:xfrm flipV="1">
              <a:off x="4694" y="-3486"/>
              <a:ext cx="11800685" cy="6226386"/>
              <a:chOff x="0" y="0"/>
              <a:chExt cx="5510784" cy="737616"/>
            </a:xfrm>
          </p:grpSpPr>
          <p:pic>
            <p:nvPicPr>
              <p:cNvPr id="3095" name="任意多边形 72"/>
              <p:cNvPicPr/>
              <p:nvPr/>
            </p:nvPicPr>
            <p:blipFill>
              <a:blip r:embed="rId5"/>
              <a:stretch>
                <a:fillRect/>
              </a:stretch>
            </p:blipFill>
            <p:spPr>
              <a:xfrm>
                <a:off x="0" y="0"/>
                <a:ext cx="5510784" cy="737616"/>
              </a:xfrm>
              <a:prstGeom prst="rect">
                <a:avLst/>
              </a:prstGeom>
              <a:noFill/>
              <a:ln w="9525">
                <a:noFill/>
              </a:ln>
            </p:spPr>
          </p:pic>
          <p:sp>
            <p:nvSpPr>
              <p:cNvPr id="3096" name="Text Box 42"/>
              <p:cNvSpPr txBox="1"/>
              <p:nvPr/>
            </p:nvSpPr>
            <p:spPr>
              <a:xfrm rot="10800000">
                <a:off x="-2192" y="3036"/>
                <a:ext cx="5515601" cy="734167"/>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grpSp>
        <p:nvGrpSpPr>
          <p:cNvPr id="3079" name="组合 73"/>
          <p:cNvGrpSpPr/>
          <p:nvPr/>
        </p:nvGrpSpPr>
        <p:grpSpPr>
          <a:xfrm>
            <a:off x="3368675" y="4030663"/>
            <a:ext cx="5516563" cy="746125"/>
            <a:chOff x="0" y="0"/>
            <a:chExt cx="11811000" cy="6299200"/>
          </a:xfrm>
        </p:grpSpPr>
        <p:sp>
          <p:nvSpPr>
            <p:cNvPr id="3089" name="圆角矩形 74"/>
            <p:cNvSpPr/>
            <p:nvPr/>
          </p:nvSpPr>
          <p:spPr>
            <a:xfrm>
              <a:off x="0" y="0"/>
              <a:ext cx="11811000" cy="6299200"/>
            </a:xfrm>
            <a:prstGeom prst="roundRect">
              <a:avLst>
                <a:gd name="adj" fmla="val 2755"/>
              </a:avLst>
            </a:prstGeom>
            <a:solidFill>
              <a:srgbClr val="3E7D94"/>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3090" name="任意多边形 75"/>
            <p:cNvGrpSpPr/>
            <p:nvPr/>
          </p:nvGrpSpPr>
          <p:grpSpPr>
            <a:xfrm>
              <a:off x="4694" y="-8661"/>
              <a:ext cx="11800685" cy="6226386"/>
              <a:chOff x="0" y="0"/>
              <a:chExt cx="5510784" cy="737616"/>
            </a:xfrm>
          </p:grpSpPr>
          <p:pic>
            <p:nvPicPr>
              <p:cNvPr id="3091" name="任意多边形 75"/>
              <p:cNvPicPr/>
              <p:nvPr/>
            </p:nvPicPr>
            <p:blipFill>
              <a:blip r:embed="rId6"/>
              <a:stretch>
                <a:fillRect/>
              </a:stretch>
            </p:blipFill>
            <p:spPr>
              <a:xfrm>
                <a:off x="0" y="0"/>
                <a:ext cx="5510784" cy="737616"/>
              </a:xfrm>
              <a:prstGeom prst="rect">
                <a:avLst/>
              </a:prstGeom>
              <a:noFill/>
              <a:ln w="9525">
                <a:noFill/>
              </a:ln>
            </p:spPr>
          </p:pic>
          <p:sp>
            <p:nvSpPr>
              <p:cNvPr id="3092" name="Text Box 47"/>
              <p:cNvSpPr txBox="1"/>
              <p:nvPr/>
            </p:nvSpPr>
            <p:spPr>
              <a:xfrm>
                <a:off x="-2192" y="1026"/>
                <a:ext cx="5515601" cy="734167"/>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grpSp>
        <p:nvGrpSpPr>
          <p:cNvPr id="3080" name="组合 76"/>
          <p:cNvGrpSpPr/>
          <p:nvPr/>
        </p:nvGrpSpPr>
        <p:grpSpPr>
          <a:xfrm flipH="1">
            <a:off x="3368675" y="4937125"/>
            <a:ext cx="5516563" cy="746125"/>
            <a:chOff x="0" y="0"/>
            <a:chExt cx="11811000" cy="6299200"/>
          </a:xfrm>
        </p:grpSpPr>
        <p:sp>
          <p:nvSpPr>
            <p:cNvPr id="3085" name="圆角矩形 77"/>
            <p:cNvSpPr/>
            <p:nvPr/>
          </p:nvSpPr>
          <p:spPr>
            <a:xfrm>
              <a:off x="0" y="0"/>
              <a:ext cx="11811000" cy="6299200"/>
            </a:xfrm>
            <a:prstGeom prst="roundRect">
              <a:avLst>
                <a:gd name="adj" fmla="val 2755"/>
              </a:avLst>
            </a:prstGeom>
            <a:solidFill>
              <a:srgbClr val="3E7D94"/>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3086" name="任意多边形 78"/>
            <p:cNvGrpSpPr/>
            <p:nvPr/>
          </p:nvGrpSpPr>
          <p:grpSpPr>
            <a:xfrm flipH="1">
              <a:off x="5621" y="9294"/>
              <a:ext cx="11800685" cy="6174928"/>
              <a:chOff x="0" y="0"/>
              <a:chExt cx="5510784" cy="731520"/>
            </a:xfrm>
          </p:grpSpPr>
          <p:pic>
            <p:nvPicPr>
              <p:cNvPr id="3087" name="任意多边形 78"/>
              <p:cNvPicPr/>
              <p:nvPr/>
            </p:nvPicPr>
            <p:blipFill>
              <a:blip r:embed="rId7"/>
              <a:stretch>
                <a:fillRect/>
              </a:stretch>
            </p:blipFill>
            <p:spPr>
              <a:xfrm>
                <a:off x="0" y="0"/>
                <a:ext cx="5510784" cy="731520"/>
              </a:xfrm>
              <a:prstGeom prst="rect">
                <a:avLst/>
              </a:prstGeom>
              <a:noFill/>
              <a:ln w="9525">
                <a:noFill/>
              </a:ln>
            </p:spPr>
          </p:pic>
          <p:sp>
            <p:nvSpPr>
              <p:cNvPr id="3088" name="Text Box 52"/>
              <p:cNvSpPr txBox="1"/>
              <p:nvPr/>
            </p:nvSpPr>
            <p:spPr>
              <a:xfrm>
                <a:off x="-2192" y="-1101"/>
                <a:ext cx="5515601" cy="734167"/>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sp>
        <p:nvSpPr>
          <p:cNvPr id="3081" name="文本框 80"/>
          <p:cNvSpPr txBox="1"/>
          <p:nvPr/>
        </p:nvSpPr>
        <p:spPr>
          <a:xfrm>
            <a:off x="3998913" y="2359978"/>
            <a:ext cx="46434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一、</a:t>
            </a: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的介绍</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82" name="文本框 81"/>
          <p:cNvSpPr txBox="1"/>
          <p:nvPr/>
        </p:nvSpPr>
        <p:spPr>
          <a:xfrm>
            <a:off x="3998913" y="3279775"/>
            <a:ext cx="46434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二、</a:t>
            </a: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的历史</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83" name="文本框 82"/>
          <p:cNvSpPr txBox="1"/>
          <p:nvPr/>
        </p:nvSpPr>
        <p:spPr>
          <a:xfrm>
            <a:off x="3998913" y="4189413"/>
            <a:ext cx="46434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三、</a:t>
            </a: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的优点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84" name="文本框 83"/>
          <p:cNvSpPr txBox="1"/>
          <p:nvPr/>
        </p:nvSpPr>
        <p:spPr>
          <a:xfrm>
            <a:off x="3998913" y="5092700"/>
            <a:ext cx="46434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四、</a:t>
            </a: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的使用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602" name="任意多边形 8"/>
          <p:cNvSpPr/>
          <p:nvPr/>
        </p:nvSpPr>
        <p:spPr>
          <a:xfrm flipH="1">
            <a:off x="0" y="3128963"/>
            <a:ext cx="12192000" cy="3729037"/>
          </a:xfrm>
          <a:custGeom>
            <a:avLst/>
            <a:gdLst/>
            <a:ahLst/>
            <a:cxnLst>
              <a:cxn ang="0">
                <a:pos x="1376706" y="0"/>
              </a:cxn>
              <a:cxn ang="0">
                <a:pos x="1009674" y="523165"/>
              </a:cxn>
              <a:cxn ang="0">
                <a:pos x="854704" y="494890"/>
              </a:cxn>
              <a:cxn ang="0">
                <a:pos x="104329" y="1442244"/>
              </a:cxn>
              <a:cxn ang="0">
                <a:pos x="0" y="1384612"/>
              </a:cxn>
              <a:cxn ang="0">
                <a:pos x="0" y="7519791"/>
              </a:cxn>
              <a:cxn ang="0">
                <a:pos x="12192000" y="7519791"/>
              </a:cxn>
              <a:cxn ang="0">
                <a:pos x="12192000" y="7240279"/>
              </a:cxn>
              <a:cxn ang="0">
                <a:pos x="12192000" y="5765449"/>
              </a:cxn>
              <a:cxn ang="0">
                <a:pos x="12143063" y="5758379"/>
              </a:cxn>
              <a:cxn ang="0">
                <a:pos x="11922842" y="5850285"/>
              </a:cxn>
              <a:cxn ang="0">
                <a:pos x="11926920" y="5680610"/>
              </a:cxn>
              <a:cxn ang="0">
                <a:pos x="11164311" y="4351484"/>
              </a:cxn>
              <a:cxn ang="0">
                <a:pos x="10858450" y="4464601"/>
              </a:cxn>
              <a:cxn ang="0">
                <a:pos x="10124388" y="3538455"/>
              </a:cxn>
              <a:cxn ang="0">
                <a:pos x="9973497" y="3566735"/>
              </a:cxn>
              <a:cxn ang="0">
                <a:pos x="9618699" y="3050637"/>
              </a:cxn>
              <a:cxn ang="0">
                <a:pos x="9337310" y="3276871"/>
              </a:cxn>
              <a:cxn ang="0">
                <a:pos x="8998824" y="3142541"/>
              </a:cxn>
              <a:cxn ang="0">
                <a:pos x="8260683" y="4075761"/>
              </a:cxn>
              <a:cxn ang="0">
                <a:pos x="8052698" y="4005060"/>
              </a:cxn>
              <a:cxn ang="0">
                <a:pos x="7502150" y="4959485"/>
              </a:cxn>
              <a:cxn ang="0">
                <a:pos x="7510306" y="5100884"/>
              </a:cxn>
              <a:cxn ang="0">
                <a:pos x="7110650" y="5737168"/>
              </a:cxn>
              <a:cxn ang="0">
                <a:pos x="6955680" y="5680610"/>
              </a:cxn>
              <a:cxn ang="0">
                <a:pos x="6560102" y="5369537"/>
              </a:cxn>
              <a:cxn ang="0">
                <a:pos x="6352118" y="5447305"/>
              </a:cxn>
              <a:cxn ang="0">
                <a:pos x="5850507" y="4811021"/>
              </a:cxn>
              <a:cxn ang="0">
                <a:pos x="5744476" y="4832233"/>
              </a:cxn>
              <a:cxn ang="0">
                <a:pos x="5499789" y="4478744"/>
              </a:cxn>
              <a:cxn ang="0">
                <a:pos x="5346093" y="4571200"/>
              </a:cxn>
              <a:cxn ang="0">
                <a:pos x="5313061" y="4626061"/>
              </a:cxn>
              <a:cxn ang="0">
                <a:pos x="5356443" y="4487522"/>
              </a:cxn>
              <a:cxn ang="0">
                <a:pos x="5415495" y="3980501"/>
              </a:cxn>
              <a:cxn ang="0">
                <a:pos x="4664048" y="2677928"/>
              </a:cxn>
              <a:cxn ang="0">
                <a:pos x="4371552" y="2780292"/>
              </a:cxn>
              <a:cxn ang="0">
                <a:pos x="4358229" y="2792826"/>
              </a:cxn>
              <a:cxn ang="0">
                <a:pos x="4288490" y="2736906"/>
              </a:cxn>
              <a:cxn ang="0">
                <a:pos x="4121286" y="2686533"/>
              </a:cxn>
              <a:cxn ang="0">
                <a:pos x="3941849" y="2750162"/>
              </a:cxn>
              <a:cxn ang="0">
                <a:pos x="3534036" y="2099737"/>
              </a:cxn>
              <a:cxn ang="0">
                <a:pos x="3542192" y="1951270"/>
              </a:cxn>
              <a:cxn ang="0">
                <a:pos x="2979410" y="975636"/>
              </a:cxn>
              <a:cxn ang="0">
                <a:pos x="2763269" y="1046334"/>
              </a:cxn>
              <a:cxn ang="0">
                <a:pos x="2008816" y="91907"/>
              </a:cxn>
              <a:cxn ang="0">
                <a:pos x="1662174" y="233307"/>
              </a:cxn>
              <a:cxn ang="0">
                <a:pos x="1376706" y="0"/>
              </a:cxn>
            </a:cxnLst>
            <a:pathLst>
              <a:path w="12192000" h="3129280">
                <a:moveTo>
                  <a:pt x="1376706" y="0"/>
                </a:moveTo>
                <a:cubicBezTo>
                  <a:pt x="1193190" y="0"/>
                  <a:pt x="1042298" y="94145"/>
                  <a:pt x="1009674" y="217710"/>
                </a:cubicBezTo>
                <a:cubicBezTo>
                  <a:pt x="960736" y="208884"/>
                  <a:pt x="907720" y="205943"/>
                  <a:pt x="854704" y="205943"/>
                </a:cubicBezTo>
                <a:cubicBezTo>
                  <a:pt x="503985" y="205943"/>
                  <a:pt x="206283" y="370696"/>
                  <a:pt x="104329" y="600174"/>
                </a:cubicBezTo>
                <a:lnTo>
                  <a:pt x="0" y="576192"/>
                </a:lnTo>
                <a:lnTo>
                  <a:pt x="0" y="3129280"/>
                </a:lnTo>
                <a:lnTo>
                  <a:pt x="12192000" y="3129280"/>
                </a:lnTo>
                <a:lnTo>
                  <a:pt x="12192000" y="3012964"/>
                </a:lnTo>
                <a:cubicBezTo>
                  <a:pt x="12192000" y="2835017"/>
                  <a:pt x="12192000" y="2631649"/>
                  <a:pt x="12192000" y="2399229"/>
                </a:cubicBezTo>
                <a:cubicBezTo>
                  <a:pt x="12175688" y="2396287"/>
                  <a:pt x="12159375" y="2396287"/>
                  <a:pt x="12143063" y="2396287"/>
                </a:cubicBezTo>
                <a:cubicBezTo>
                  <a:pt x="12061500" y="2396287"/>
                  <a:pt x="11988092" y="2410997"/>
                  <a:pt x="11922842" y="2434533"/>
                </a:cubicBezTo>
                <a:cubicBezTo>
                  <a:pt x="11926920" y="2410997"/>
                  <a:pt x="11926920" y="2387461"/>
                  <a:pt x="11926920" y="2363925"/>
                </a:cubicBezTo>
                <a:cubicBezTo>
                  <a:pt x="11926920" y="2057954"/>
                  <a:pt x="11584359" y="1810823"/>
                  <a:pt x="11164311" y="1810823"/>
                </a:cubicBezTo>
                <a:cubicBezTo>
                  <a:pt x="11054202" y="1810823"/>
                  <a:pt x="10952249" y="1828475"/>
                  <a:pt x="10858450" y="1857895"/>
                </a:cubicBezTo>
                <a:cubicBezTo>
                  <a:pt x="10760576" y="1634301"/>
                  <a:pt x="10471030" y="1472490"/>
                  <a:pt x="10124388" y="1472490"/>
                </a:cubicBezTo>
                <a:cubicBezTo>
                  <a:pt x="10075450" y="1472490"/>
                  <a:pt x="10022435" y="1475432"/>
                  <a:pt x="9973497" y="1484258"/>
                </a:cubicBezTo>
                <a:cubicBezTo>
                  <a:pt x="9940873" y="1360692"/>
                  <a:pt x="9794058" y="1269490"/>
                  <a:pt x="9618699" y="1269490"/>
                </a:cubicBezTo>
                <a:cubicBezTo>
                  <a:pt x="9504512" y="1269490"/>
                  <a:pt x="9406638" y="1307735"/>
                  <a:pt x="9337310" y="1363635"/>
                </a:cubicBezTo>
                <a:cubicBezTo>
                  <a:pt x="9235356" y="1328330"/>
                  <a:pt x="9121168" y="1307735"/>
                  <a:pt x="8998824" y="1307735"/>
                </a:cubicBezTo>
                <a:cubicBezTo>
                  <a:pt x="8652183" y="1307735"/>
                  <a:pt x="8358558" y="1469547"/>
                  <a:pt x="8260683" y="1696084"/>
                </a:cubicBezTo>
                <a:cubicBezTo>
                  <a:pt x="8195432" y="1678432"/>
                  <a:pt x="8126104" y="1666663"/>
                  <a:pt x="8052698" y="1666663"/>
                </a:cubicBezTo>
                <a:cubicBezTo>
                  <a:pt x="7746839" y="1666663"/>
                  <a:pt x="7502150" y="1843185"/>
                  <a:pt x="7502150" y="2063837"/>
                </a:cubicBezTo>
                <a:cubicBezTo>
                  <a:pt x="7502150" y="2084432"/>
                  <a:pt x="7502150" y="2105026"/>
                  <a:pt x="7510306" y="2122678"/>
                </a:cubicBezTo>
                <a:cubicBezTo>
                  <a:pt x="7339025" y="2178577"/>
                  <a:pt x="7200368" y="2269780"/>
                  <a:pt x="7110650" y="2387461"/>
                </a:cubicBezTo>
                <a:cubicBezTo>
                  <a:pt x="7061712" y="2372751"/>
                  <a:pt x="7008696" y="2366866"/>
                  <a:pt x="6955680" y="2363925"/>
                </a:cubicBezTo>
                <a:cubicBezTo>
                  <a:pt x="6857806" y="2284490"/>
                  <a:pt x="6719150" y="2234475"/>
                  <a:pt x="6560102" y="2234475"/>
                </a:cubicBezTo>
                <a:cubicBezTo>
                  <a:pt x="6486696" y="2234475"/>
                  <a:pt x="6417368" y="2246244"/>
                  <a:pt x="6352118" y="2266838"/>
                </a:cubicBezTo>
                <a:cubicBezTo>
                  <a:pt x="6282790" y="2113852"/>
                  <a:pt x="6082960" y="2002055"/>
                  <a:pt x="5850507" y="2002055"/>
                </a:cubicBezTo>
                <a:cubicBezTo>
                  <a:pt x="5813804" y="2002055"/>
                  <a:pt x="5777101" y="2004997"/>
                  <a:pt x="5744476" y="2010881"/>
                </a:cubicBezTo>
                <a:cubicBezTo>
                  <a:pt x="5724085" y="1925562"/>
                  <a:pt x="5622133" y="1863780"/>
                  <a:pt x="5499789" y="1863780"/>
                </a:cubicBezTo>
                <a:cubicBezTo>
                  <a:pt x="5441675" y="1863780"/>
                  <a:pt x="5388150" y="1878674"/>
                  <a:pt x="5346093" y="1902256"/>
                </a:cubicBezTo>
                <a:lnTo>
                  <a:pt x="5313061" y="1925086"/>
                </a:lnTo>
                <a:lnTo>
                  <a:pt x="5356443" y="1867434"/>
                </a:lnTo>
                <a:cubicBezTo>
                  <a:pt x="5394468" y="1802584"/>
                  <a:pt x="5415495" y="1731285"/>
                  <a:pt x="5415495" y="1656443"/>
                </a:cubicBezTo>
                <a:cubicBezTo>
                  <a:pt x="5415495" y="1357076"/>
                  <a:pt x="5079061" y="1114391"/>
                  <a:pt x="4664048" y="1114391"/>
                </a:cubicBezTo>
                <a:cubicBezTo>
                  <a:pt x="4560295" y="1114391"/>
                  <a:pt x="4461453" y="1129559"/>
                  <a:pt x="4371552" y="1156989"/>
                </a:cubicBezTo>
                <a:lnTo>
                  <a:pt x="4358229" y="1162204"/>
                </a:lnTo>
                <a:lnTo>
                  <a:pt x="4288490" y="1138934"/>
                </a:lnTo>
                <a:cubicBezTo>
                  <a:pt x="4236494" y="1125327"/>
                  <a:pt x="4180420" y="1117972"/>
                  <a:pt x="4121286" y="1117972"/>
                </a:cubicBezTo>
                <a:cubicBezTo>
                  <a:pt x="4060115" y="1117972"/>
                  <a:pt x="3998942" y="1126798"/>
                  <a:pt x="3941849" y="1144450"/>
                </a:cubicBezTo>
                <a:cubicBezTo>
                  <a:pt x="3852130" y="1023827"/>
                  <a:pt x="3709396" y="929682"/>
                  <a:pt x="3534036" y="873783"/>
                </a:cubicBezTo>
                <a:cubicBezTo>
                  <a:pt x="3538114" y="853190"/>
                  <a:pt x="3542192" y="832595"/>
                  <a:pt x="3542192" y="812000"/>
                </a:cubicBezTo>
                <a:cubicBezTo>
                  <a:pt x="3542192" y="588407"/>
                  <a:pt x="3289348" y="406000"/>
                  <a:pt x="2979410" y="406000"/>
                </a:cubicBezTo>
                <a:cubicBezTo>
                  <a:pt x="2901926" y="406000"/>
                  <a:pt x="2832598" y="417769"/>
                  <a:pt x="2763269" y="435421"/>
                </a:cubicBezTo>
                <a:cubicBezTo>
                  <a:pt x="2665394" y="205943"/>
                  <a:pt x="2363612" y="38247"/>
                  <a:pt x="2008816" y="38247"/>
                </a:cubicBezTo>
                <a:cubicBezTo>
                  <a:pt x="1886471" y="38247"/>
                  <a:pt x="1768206" y="58841"/>
                  <a:pt x="1662174" y="97088"/>
                </a:cubicBezTo>
                <a:cubicBezTo>
                  <a:pt x="1592846" y="38247"/>
                  <a:pt x="1490893" y="0"/>
                  <a:pt x="1376706" y="0"/>
                </a:cubicBezTo>
                <a:close/>
              </a:path>
            </a:pathLst>
          </a:custGeom>
          <a:solidFill>
            <a:schemeClr val="bg1">
              <a:alpha val="100000"/>
            </a:schemeClr>
          </a:solidFill>
          <a:ln w="9525">
            <a:noFill/>
          </a:ln>
        </p:spPr>
        <p:txBody>
          <a:bodyPr/>
          <a:p>
            <a:endParaRPr lang="zh-CN" altLang="en-US"/>
          </a:p>
        </p:txBody>
      </p:sp>
      <p:sp>
        <p:nvSpPr>
          <p:cNvPr id="25603" name="文本框 9"/>
          <p:cNvSpPr txBox="1"/>
          <p:nvPr/>
        </p:nvSpPr>
        <p:spPr>
          <a:xfrm>
            <a:off x="2640013" y="2112963"/>
            <a:ext cx="5668962" cy="1016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6000" b="1" dirty="0">
                <a:solidFill>
                  <a:schemeClr val="bg1"/>
                </a:solidFill>
                <a:latin typeface="微软雅黑" panose="020B0503020204020204" pitchFamily="34" charset="-122"/>
                <a:ea typeface="微软雅黑" panose="020B0503020204020204" pitchFamily="34" charset="-122"/>
              </a:rPr>
              <a:t>THANK  YOU </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10"/>
          <p:cNvCxnSpPr/>
          <p:nvPr/>
        </p:nvCxnSpPr>
        <p:spPr>
          <a:xfrm>
            <a:off x="2751138" y="3128963"/>
            <a:ext cx="4927600" cy="0"/>
          </a:xfrm>
          <a:prstGeom prst="line">
            <a:avLst/>
          </a:prstGeom>
          <a:ln w="6350" cap="flat" cmpd="sng">
            <a:solidFill>
              <a:schemeClr val="bg1"/>
            </a:solidFill>
            <a:prstDash val="solid"/>
            <a:headEnd type="none" w="med" len="med"/>
            <a:tailEnd type="none" w="med" len="med"/>
          </a:ln>
        </p:spPr>
      </p:cxnSp>
      <p:cxnSp>
        <p:nvCxnSpPr>
          <p:cNvPr id="25605" name="直接连接符 11"/>
          <p:cNvCxnSpPr/>
          <p:nvPr/>
        </p:nvCxnSpPr>
        <p:spPr>
          <a:xfrm>
            <a:off x="5322888" y="3311525"/>
            <a:ext cx="2355850" cy="0"/>
          </a:xfrm>
          <a:prstGeom prst="line">
            <a:avLst/>
          </a:prstGeom>
          <a:ln w="6350" cap="flat" cmpd="sng">
            <a:solidFill>
              <a:schemeClr val="bg1"/>
            </a:solidFill>
            <a:prstDash val="soli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圆角矩形 16"/>
          <p:cNvSpPr/>
          <p:nvPr/>
        </p:nvSpPr>
        <p:spPr>
          <a:xfrm>
            <a:off x="0" y="0"/>
            <a:ext cx="12192000" cy="6858000"/>
          </a:xfrm>
          <a:prstGeom prst="roundRect">
            <a:avLst>
              <a:gd name="adj" fmla="val 2755"/>
            </a:avLst>
          </a:prstGeom>
          <a:solidFill>
            <a:srgbClr val="D9D9D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099" name="圆角矩形 4"/>
          <p:cNvGrpSpPr/>
          <p:nvPr/>
        </p:nvGrpSpPr>
        <p:grpSpPr>
          <a:xfrm>
            <a:off x="188913" y="280988"/>
            <a:ext cx="11814175" cy="6296025"/>
            <a:chOff x="0" y="0"/>
            <a:chExt cx="7442" cy="3966"/>
          </a:xfrm>
        </p:grpSpPr>
        <p:pic>
          <p:nvPicPr>
            <p:cNvPr id="4132" name="圆角矩形 4"/>
            <p:cNvPicPr/>
            <p:nvPr/>
          </p:nvPicPr>
          <p:blipFill>
            <a:blip r:embed="rId1"/>
            <a:stretch>
              <a:fillRect/>
            </a:stretch>
          </p:blipFill>
          <p:spPr>
            <a:xfrm>
              <a:off x="0" y="0"/>
              <a:ext cx="7442" cy="3966"/>
            </a:xfrm>
            <a:prstGeom prst="rect">
              <a:avLst/>
            </a:prstGeom>
            <a:noFill/>
            <a:ln w="9525">
              <a:noFill/>
            </a:ln>
          </p:spPr>
        </p:pic>
        <p:sp>
          <p:nvSpPr>
            <p:cNvPr id="4133" name="Text Box 5"/>
            <p:cNvSpPr txBox="1"/>
            <p:nvPr/>
          </p:nvSpPr>
          <p:spPr>
            <a:xfrm>
              <a:off x="33" y="31"/>
              <a:ext cx="7376"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0" name="任意多边形 13"/>
          <p:cNvGrpSpPr/>
          <p:nvPr/>
        </p:nvGrpSpPr>
        <p:grpSpPr>
          <a:xfrm>
            <a:off x="188913" y="280988"/>
            <a:ext cx="11814175" cy="6192837"/>
            <a:chOff x="0" y="0"/>
            <a:chExt cx="7442" cy="3901"/>
          </a:xfrm>
        </p:grpSpPr>
        <p:pic>
          <p:nvPicPr>
            <p:cNvPr id="4130" name="任意多边形 13"/>
            <p:cNvPicPr/>
            <p:nvPr/>
          </p:nvPicPr>
          <p:blipFill>
            <a:blip r:embed="rId2"/>
            <a:stretch>
              <a:fillRect/>
            </a:stretch>
          </p:blipFill>
          <p:spPr>
            <a:xfrm>
              <a:off x="0" y="0"/>
              <a:ext cx="7442" cy="3901"/>
            </a:xfrm>
            <a:prstGeom prst="rect">
              <a:avLst/>
            </a:prstGeom>
            <a:noFill/>
            <a:ln w="9525">
              <a:noFill/>
            </a:ln>
          </p:spPr>
        </p:pic>
        <p:sp>
          <p:nvSpPr>
            <p:cNvPr id="4131" name="Text Box 8"/>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1" name="组合 3"/>
          <p:cNvGrpSpPr/>
          <p:nvPr/>
        </p:nvGrpSpPr>
        <p:grpSpPr>
          <a:xfrm>
            <a:off x="2262188" y="2781300"/>
            <a:ext cx="7667625" cy="1981200"/>
            <a:chOff x="0" y="0"/>
            <a:chExt cx="7667313" cy="1982012"/>
          </a:xfrm>
        </p:grpSpPr>
        <p:grpSp>
          <p:nvGrpSpPr>
            <p:cNvPr id="4106" name="组合 25"/>
            <p:cNvGrpSpPr/>
            <p:nvPr/>
          </p:nvGrpSpPr>
          <p:grpSpPr>
            <a:xfrm>
              <a:off x="0" y="0"/>
              <a:ext cx="694462" cy="496113"/>
              <a:chOff x="0" y="0"/>
              <a:chExt cx="570466" cy="407532"/>
            </a:xfrm>
          </p:grpSpPr>
          <p:sp>
            <p:nvSpPr>
              <p:cNvPr id="4126" name="菱形 45"/>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7" name="泪滴形 46"/>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8" name="泪滴形 47"/>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9" name="菱形 48"/>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07" name="直接连接符 26"/>
            <p:cNvCxnSpPr/>
            <p:nvPr/>
          </p:nvCxnSpPr>
          <p:spPr>
            <a:xfrm>
              <a:off x="673780" y="271752"/>
              <a:ext cx="6281403" cy="0"/>
            </a:xfrm>
            <a:prstGeom prst="line">
              <a:avLst/>
            </a:prstGeom>
            <a:ln w="6350" cap="flat" cmpd="sng">
              <a:solidFill>
                <a:schemeClr val="bg1"/>
              </a:solidFill>
              <a:prstDash val="solid"/>
              <a:headEnd type="none" w="med" len="med"/>
              <a:tailEnd type="none" w="med" len="med"/>
            </a:ln>
          </p:spPr>
        </p:cxnSp>
        <p:grpSp>
          <p:nvGrpSpPr>
            <p:cNvPr id="4108" name="组合 27"/>
            <p:cNvGrpSpPr/>
            <p:nvPr/>
          </p:nvGrpSpPr>
          <p:grpSpPr>
            <a:xfrm>
              <a:off x="0" y="1485899"/>
              <a:ext cx="694462" cy="496113"/>
              <a:chOff x="0" y="0"/>
              <a:chExt cx="570466" cy="407532"/>
            </a:xfrm>
          </p:grpSpPr>
          <p:sp>
            <p:nvSpPr>
              <p:cNvPr id="4122" name="菱形 41"/>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3" name="泪滴形 42"/>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4" name="泪滴形 43"/>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5" name="菱形 44"/>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9" name="组合 28"/>
            <p:cNvGrpSpPr/>
            <p:nvPr/>
          </p:nvGrpSpPr>
          <p:grpSpPr>
            <a:xfrm>
              <a:off x="6972851" y="1485899"/>
              <a:ext cx="694462" cy="496113"/>
              <a:chOff x="0" y="0"/>
              <a:chExt cx="570466" cy="407532"/>
            </a:xfrm>
          </p:grpSpPr>
          <p:sp>
            <p:nvSpPr>
              <p:cNvPr id="4118" name="菱形 37"/>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9" name="泪滴形 38"/>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0" name="泪滴形 39"/>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1" name="菱形 40"/>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0" name="直接连接符 29"/>
            <p:cNvCxnSpPr/>
            <p:nvPr/>
          </p:nvCxnSpPr>
          <p:spPr>
            <a:xfrm>
              <a:off x="673780" y="1732188"/>
              <a:ext cx="6281403" cy="0"/>
            </a:xfrm>
            <a:prstGeom prst="line">
              <a:avLst/>
            </a:prstGeom>
            <a:ln w="6350" cap="flat" cmpd="sng">
              <a:solidFill>
                <a:schemeClr val="bg1"/>
              </a:solidFill>
              <a:prstDash val="solid"/>
              <a:headEnd type="none" w="med" len="med"/>
              <a:tailEnd type="none" w="med" len="med"/>
            </a:ln>
          </p:spPr>
        </p:cxnSp>
        <p:grpSp>
          <p:nvGrpSpPr>
            <p:cNvPr id="4111" name="组合 30"/>
            <p:cNvGrpSpPr/>
            <p:nvPr/>
          </p:nvGrpSpPr>
          <p:grpSpPr>
            <a:xfrm>
              <a:off x="6962106" y="0"/>
              <a:ext cx="694462" cy="496113"/>
              <a:chOff x="0" y="0"/>
              <a:chExt cx="570466" cy="407532"/>
            </a:xfrm>
          </p:grpSpPr>
          <p:sp>
            <p:nvSpPr>
              <p:cNvPr id="4114" name="菱形 33"/>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5" name="泪滴形 34"/>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6" name="泪滴形 35"/>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7" name="菱形 36"/>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2" name="直接连接符 31"/>
            <p:cNvCxnSpPr/>
            <p:nvPr/>
          </p:nvCxnSpPr>
          <p:spPr>
            <a:xfrm>
              <a:off x="354154" y="490927"/>
              <a:ext cx="0" cy="994972"/>
            </a:xfrm>
            <a:prstGeom prst="line">
              <a:avLst/>
            </a:prstGeom>
            <a:ln w="6350" cap="flat" cmpd="sng">
              <a:solidFill>
                <a:schemeClr val="bg1"/>
              </a:solidFill>
              <a:prstDash val="solid"/>
              <a:headEnd type="none" w="med" len="med"/>
              <a:tailEnd type="none" w="med" len="med"/>
            </a:ln>
          </p:spPr>
        </p:cxnSp>
        <p:cxnSp>
          <p:nvCxnSpPr>
            <p:cNvPr id="4113" name="直接连接符 32"/>
            <p:cNvCxnSpPr/>
            <p:nvPr/>
          </p:nvCxnSpPr>
          <p:spPr>
            <a:xfrm>
              <a:off x="7316260" y="490927"/>
              <a:ext cx="0" cy="994972"/>
            </a:xfrm>
            <a:prstGeom prst="line">
              <a:avLst/>
            </a:prstGeom>
            <a:ln w="6350" cap="flat" cmpd="sng">
              <a:solidFill>
                <a:schemeClr val="bg1"/>
              </a:solidFill>
              <a:prstDash val="solid"/>
              <a:headEnd type="none" w="med" len="med"/>
              <a:tailEnd type="none" w="med" len="med"/>
            </a:ln>
          </p:spPr>
        </p:cxnSp>
      </p:grpSp>
      <p:sp>
        <p:nvSpPr>
          <p:cNvPr id="4102" name="文本框 49"/>
          <p:cNvSpPr txBox="1"/>
          <p:nvPr/>
        </p:nvSpPr>
        <p:spPr>
          <a:xfrm>
            <a:off x="3203575" y="3378200"/>
            <a:ext cx="5784850"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solidFill>
                  <a:schemeClr val="bg1"/>
                </a:solidFill>
                <a:latin typeface="微软雅黑" panose="020B0503020204020204" pitchFamily="34" charset="-122"/>
                <a:ea typeface="微软雅黑" panose="020B0503020204020204" pitchFamily="34" charset="-122"/>
              </a:rPr>
              <a:t>RSA</a:t>
            </a:r>
            <a:r>
              <a:rPr lang="zh-CN" altLang="en-US" sz="4400" b="1" dirty="0">
                <a:solidFill>
                  <a:schemeClr val="bg1"/>
                </a:solidFill>
                <a:latin typeface="微软雅黑" panose="020B0503020204020204" pitchFamily="34" charset="-122"/>
                <a:ea typeface="微软雅黑" panose="020B0503020204020204" pitchFamily="34" charset="-122"/>
              </a:rPr>
              <a:t>的介绍</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4104" name="文本框 51"/>
          <p:cNvSpPr txBox="1"/>
          <p:nvPr/>
        </p:nvSpPr>
        <p:spPr>
          <a:xfrm>
            <a:off x="5092065" y="1888490"/>
            <a:ext cx="255079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Part 1</a:t>
            </a:r>
            <a:endParaRPr lang="en-US" altLang="zh-CN" sz="4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的介绍</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5136" name="文本框 39"/>
          <p:cNvSpPr txBox="1"/>
          <p:nvPr/>
        </p:nvSpPr>
        <p:spPr>
          <a:xfrm>
            <a:off x="883285" y="1233805"/>
            <a:ext cx="9933305" cy="41541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en-US" sz="2400" dirty="0">
                <a:solidFill>
                  <a:schemeClr val="bg1"/>
                </a:solidFill>
                <a:latin typeface="微软雅黑" panose="020B0503020204020204" pitchFamily="34" charset="-122"/>
                <a:ea typeface="微软雅黑" panose="020B0503020204020204" pitchFamily="34" charset="-122"/>
              </a:rPr>
              <a:t>	</a:t>
            </a:r>
            <a:r>
              <a:rPr sz="2400" dirty="0">
                <a:solidFill>
                  <a:schemeClr val="bg1"/>
                </a:solidFill>
                <a:latin typeface="微软雅黑" panose="020B0503020204020204" pitchFamily="34" charset="-122"/>
                <a:ea typeface="微软雅黑" panose="020B0503020204020204" pitchFamily="34" charset="-122"/>
              </a:rPr>
              <a:t>Rational Software Architect 是能够利用 UML 进行模型驱动开发的集成设计和开发工具，用以创建良好架构的应用程序和服务。有了 Rational Software Architect，您可以： </a:t>
            </a: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sz="2400" dirty="0">
                <a:solidFill>
                  <a:schemeClr val="bg1"/>
                </a:solidFill>
                <a:latin typeface="微软雅黑" panose="020B0503020204020204" pitchFamily="34" charset="-122"/>
                <a:ea typeface="微软雅黑" panose="020B0503020204020204" pitchFamily="34" charset="-122"/>
              </a:rPr>
              <a:t>  利用开放且可扩展的建模平台 </a:t>
            </a: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zh-CN" sz="2400" dirty="0">
                <a:solidFill>
                  <a:schemeClr val="bg1"/>
                </a:solidFill>
                <a:latin typeface="微软雅黑" panose="020B0503020204020204" pitchFamily="34" charset="-122"/>
                <a:ea typeface="微软雅黑" panose="020B0503020204020204" pitchFamily="34" charset="-122"/>
              </a:rPr>
              <a:t>  加速软件建模和设计</a:t>
            </a:r>
            <a:endParaRPr lang="zh-CN"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zh-CN" sz="2400" dirty="0">
                <a:solidFill>
                  <a:schemeClr val="bg1"/>
                </a:solidFill>
                <a:latin typeface="微软雅黑" panose="020B0503020204020204" pitchFamily="34" charset="-122"/>
                <a:ea typeface="微软雅黑" panose="020B0503020204020204" pitchFamily="34" charset="-122"/>
              </a:rPr>
              <a:t>  将开发过程自动化并且将资产复用最大化</a:t>
            </a:r>
            <a:endParaRPr lang="zh-CN"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zh-CN" sz="2400" dirty="0">
                <a:solidFill>
                  <a:schemeClr val="bg1"/>
                </a:solidFill>
                <a:latin typeface="微软雅黑" panose="020B0503020204020204" pitchFamily="34" charset="-122"/>
                <a:ea typeface="微软雅黑" panose="020B0503020204020204" pitchFamily="34" charset="-122"/>
              </a:rPr>
              <a:t>  更有成果地开发应用程序和</a:t>
            </a:r>
            <a:r>
              <a:rPr lang="en-US" altLang="zh-CN" sz="2400" dirty="0">
                <a:solidFill>
                  <a:schemeClr val="bg1"/>
                </a:solidFill>
                <a:latin typeface="微软雅黑" panose="020B0503020204020204" pitchFamily="34" charset="-122"/>
                <a:ea typeface="微软雅黑" panose="020B0503020204020204" pitchFamily="34" charset="-122"/>
              </a:rPr>
              <a:t>WEB</a:t>
            </a:r>
            <a:r>
              <a:rPr lang="zh-CN" altLang="en-US" sz="2400" dirty="0">
                <a:solidFill>
                  <a:schemeClr val="bg1"/>
                </a:solidFill>
                <a:latin typeface="微软雅黑" panose="020B0503020204020204" pitchFamily="34" charset="-122"/>
                <a:ea typeface="微软雅黑" panose="020B0503020204020204" pitchFamily="34" charset="-122"/>
              </a:rPr>
              <a:t>服务</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endParaRPr lang="zh-CN"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endParaRPr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圆角矩形 16"/>
          <p:cNvSpPr/>
          <p:nvPr/>
        </p:nvSpPr>
        <p:spPr>
          <a:xfrm>
            <a:off x="0" y="0"/>
            <a:ext cx="12192000" cy="6858000"/>
          </a:xfrm>
          <a:prstGeom prst="roundRect">
            <a:avLst>
              <a:gd name="adj" fmla="val 2755"/>
            </a:avLst>
          </a:prstGeom>
          <a:solidFill>
            <a:srgbClr val="D9D9D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099" name="圆角矩形 4"/>
          <p:cNvGrpSpPr/>
          <p:nvPr/>
        </p:nvGrpSpPr>
        <p:grpSpPr>
          <a:xfrm>
            <a:off x="188913" y="280988"/>
            <a:ext cx="11814175" cy="6296025"/>
            <a:chOff x="0" y="0"/>
            <a:chExt cx="7442" cy="3966"/>
          </a:xfrm>
        </p:grpSpPr>
        <p:pic>
          <p:nvPicPr>
            <p:cNvPr id="4132" name="圆角矩形 4"/>
            <p:cNvPicPr/>
            <p:nvPr/>
          </p:nvPicPr>
          <p:blipFill>
            <a:blip r:embed="rId1"/>
            <a:stretch>
              <a:fillRect/>
            </a:stretch>
          </p:blipFill>
          <p:spPr>
            <a:xfrm>
              <a:off x="0" y="0"/>
              <a:ext cx="7442" cy="3966"/>
            </a:xfrm>
            <a:prstGeom prst="rect">
              <a:avLst/>
            </a:prstGeom>
            <a:noFill/>
            <a:ln w="9525">
              <a:noFill/>
            </a:ln>
          </p:spPr>
        </p:pic>
        <p:sp>
          <p:nvSpPr>
            <p:cNvPr id="4133" name="Text Box 5"/>
            <p:cNvSpPr txBox="1"/>
            <p:nvPr/>
          </p:nvSpPr>
          <p:spPr>
            <a:xfrm>
              <a:off x="33" y="31"/>
              <a:ext cx="7376"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0" name="任意多边形 13"/>
          <p:cNvGrpSpPr/>
          <p:nvPr/>
        </p:nvGrpSpPr>
        <p:grpSpPr>
          <a:xfrm>
            <a:off x="188913" y="280988"/>
            <a:ext cx="11814175" cy="6192837"/>
            <a:chOff x="0" y="0"/>
            <a:chExt cx="7442" cy="3901"/>
          </a:xfrm>
        </p:grpSpPr>
        <p:pic>
          <p:nvPicPr>
            <p:cNvPr id="4130" name="任意多边形 13"/>
            <p:cNvPicPr/>
            <p:nvPr/>
          </p:nvPicPr>
          <p:blipFill>
            <a:blip r:embed="rId2"/>
            <a:stretch>
              <a:fillRect/>
            </a:stretch>
          </p:blipFill>
          <p:spPr>
            <a:xfrm>
              <a:off x="0" y="0"/>
              <a:ext cx="7442" cy="3901"/>
            </a:xfrm>
            <a:prstGeom prst="rect">
              <a:avLst/>
            </a:prstGeom>
            <a:noFill/>
            <a:ln w="9525">
              <a:noFill/>
            </a:ln>
          </p:spPr>
        </p:pic>
        <p:sp>
          <p:nvSpPr>
            <p:cNvPr id="4131" name="Text Box 8"/>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1" name="组合 3"/>
          <p:cNvGrpSpPr/>
          <p:nvPr/>
        </p:nvGrpSpPr>
        <p:grpSpPr>
          <a:xfrm>
            <a:off x="2262188" y="2781300"/>
            <a:ext cx="7667625" cy="1981200"/>
            <a:chOff x="0" y="0"/>
            <a:chExt cx="7667313" cy="1982012"/>
          </a:xfrm>
        </p:grpSpPr>
        <p:grpSp>
          <p:nvGrpSpPr>
            <p:cNvPr id="4106" name="组合 25"/>
            <p:cNvGrpSpPr/>
            <p:nvPr/>
          </p:nvGrpSpPr>
          <p:grpSpPr>
            <a:xfrm>
              <a:off x="0" y="0"/>
              <a:ext cx="694462" cy="496113"/>
              <a:chOff x="0" y="0"/>
              <a:chExt cx="570466" cy="407532"/>
            </a:xfrm>
          </p:grpSpPr>
          <p:sp>
            <p:nvSpPr>
              <p:cNvPr id="4126" name="菱形 45"/>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7" name="泪滴形 46"/>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8" name="泪滴形 47"/>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9" name="菱形 48"/>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07" name="直接连接符 26"/>
            <p:cNvCxnSpPr/>
            <p:nvPr/>
          </p:nvCxnSpPr>
          <p:spPr>
            <a:xfrm>
              <a:off x="673780" y="271752"/>
              <a:ext cx="6281403" cy="0"/>
            </a:xfrm>
            <a:prstGeom prst="line">
              <a:avLst/>
            </a:prstGeom>
            <a:ln w="6350" cap="flat" cmpd="sng">
              <a:solidFill>
                <a:schemeClr val="bg1"/>
              </a:solidFill>
              <a:prstDash val="solid"/>
              <a:headEnd type="none" w="med" len="med"/>
              <a:tailEnd type="none" w="med" len="med"/>
            </a:ln>
          </p:spPr>
        </p:cxnSp>
        <p:grpSp>
          <p:nvGrpSpPr>
            <p:cNvPr id="4108" name="组合 27"/>
            <p:cNvGrpSpPr/>
            <p:nvPr/>
          </p:nvGrpSpPr>
          <p:grpSpPr>
            <a:xfrm>
              <a:off x="0" y="1485899"/>
              <a:ext cx="694462" cy="496113"/>
              <a:chOff x="0" y="0"/>
              <a:chExt cx="570466" cy="407532"/>
            </a:xfrm>
          </p:grpSpPr>
          <p:sp>
            <p:nvSpPr>
              <p:cNvPr id="4122" name="菱形 41"/>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3" name="泪滴形 42"/>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4" name="泪滴形 43"/>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5" name="菱形 44"/>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9" name="组合 28"/>
            <p:cNvGrpSpPr/>
            <p:nvPr/>
          </p:nvGrpSpPr>
          <p:grpSpPr>
            <a:xfrm>
              <a:off x="6972851" y="1485899"/>
              <a:ext cx="694462" cy="496113"/>
              <a:chOff x="0" y="0"/>
              <a:chExt cx="570466" cy="407532"/>
            </a:xfrm>
          </p:grpSpPr>
          <p:sp>
            <p:nvSpPr>
              <p:cNvPr id="4118" name="菱形 37"/>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9" name="泪滴形 38"/>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0" name="泪滴形 39"/>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1" name="菱形 40"/>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0" name="直接连接符 29"/>
            <p:cNvCxnSpPr/>
            <p:nvPr/>
          </p:nvCxnSpPr>
          <p:spPr>
            <a:xfrm>
              <a:off x="673780" y="1732188"/>
              <a:ext cx="6281403" cy="0"/>
            </a:xfrm>
            <a:prstGeom prst="line">
              <a:avLst/>
            </a:prstGeom>
            <a:ln w="6350" cap="flat" cmpd="sng">
              <a:solidFill>
                <a:schemeClr val="bg1"/>
              </a:solidFill>
              <a:prstDash val="solid"/>
              <a:headEnd type="none" w="med" len="med"/>
              <a:tailEnd type="none" w="med" len="med"/>
            </a:ln>
          </p:spPr>
        </p:cxnSp>
        <p:grpSp>
          <p:nvGrpSpPr>
            <p:cNvPr id="4111" name="组合 30"/>
            <p:cNvGrpSpPr/>
            <p:nvPr/>
          </p:nvGrpSpPr>
          <p:grpSpPr>
            <a:xfrm>
              <a:off x="6962106" y="0"/>
              <a:ext cx="694462" cy="496113"/>
              <a:chOff x="0" y="0"/>
              <a:chExt cx="570466" cy="407532"/>
            </a:xfrm>
          </p:grpSpPr>
          <p:sp>
            <p:nvSpPr>
              <p:cNvPr id="4114" name="菱形 33"/>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5" name="泪滴形 34"/>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6" name="泪滴形 35"/>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7" name="菱形 36"/>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2" name="直接连接符 31"/>
            <p:cNvCxnSpPr/>
            <p:nvPr/>
          </p:nvCxnSpPr>
          <p:spPr>
            <a:xfrm>
              <a:off x="354154" y="490927"/>
              <a:ext cx="0" cy="994972"/>
            </a:xfrm>
            <a:prstGeom prst="line">
              <a:avLst/>
            </a:prstGeom>
            <a:ln w="6350" cap="flat" cmpd="sng">
              <a:solidFill>
                <a:schemeClr val="bg1"/>
              </a:solidFill>
              <a:prstDash val="solid"/>
              <a:headEnd type="none" w="med" len="med"/>
              <a:tailEnd type="none" w="med" len="med"/>
            </a:ln>
          </p:spPr>
        </p:cxnSp>
        <p:cxnSp>
          <p:nvCxnSpPr>
            <p:cNvPr id="4113" name="直接连接符 32"/>
            <p:cNvCxnSpPr/>
            <p:nvPr/>
          </p:nvCxnSpPr>
          <p:spPr>
            <a:xfrm>
              <a:off x="7316260" y="490927"/>
              <a:ext cx="0" cy="994972"/>
            </a:xfrm>
            <a:prstGeom prst="line">
              <a:avLst/>
            </a:prstGeom>
            <a:ln w="6350" cap="flat" cmpd="sng">
              <a:solidFill>
                <a:schemeClr val="bg1"/>
              </a:solidFill>
              <a:prstDash val="solid"/>
              <a:headEnd type="none" w="med" len="med"/>
              <a:tailEnd type="none" w="med" len="med"/>
            </a:ln>
          </p:spPr>
        </p:cxnSp>
      </p:grpSp>
      <p:sp>
        <p:nvSpPr>
          <p:cNvPr id="4102" name="文本框 49"/>
          <p:cNvSpPr txBox="1"/>
          <p:nvPr/>
        </p:nvSpPr>
        <p:spPr>
          <a:xfrm>
            <a:off x="3203575" y="3378200"/>
            <a:ext cx="5784850"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solidFill>
                  <a:schemeClr val="bg1"/>
                </a:solidFill>
                <a:latin typeface="微软雅黑" panose="020B0503020204020204" pitchFamily="34" charset="-122"/>
                <a:ea typeface="微软雅黑" panose="020B0503020204020204" pitchFamily="34" charset="-122"/>
              </a:rPr>
              <a:t>RSA</a:t>
            </a:r>
            <a:r>
              <a:rPr lang="zh-CN" altLang="en-US" sz="4400" b="1" dirty="0">
                <a:solidFill>
                  <a:schemeClr val="bg1"/>
                </a:solidFill>
                <a:latin typeface="微软雅黑" panose="020B0503020204020204" pitchFamily="34" charset="-122"/>
                <a:ea typeface="微软雅黑" panose="020B0503020204020204" pitchFamily="34" charset="-122"/>
              </a:rPr>
              <a:t>的历史</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4104" name="文本框 51"/>
          <p:cNvSpPr txBox="1"/>
          <p:nvPr/>
        </p:nvSpPr>
        <p:spPr>
          <a:xfrm>
            <a:off x="5092065" y="1888490"/>
            <a:ext cx="255079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Part 2</a:t>
            </a:r>
            <a:endParaRPr lang="en-US" altLang="zh-CN" sz="4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的历史</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5136" name="文本框 39"/>
          <p:cNvSpPr txBox="1"/>
          <p:nvPr/>
        </p:nvSpPr>
        <p:spPr>
          <a:xfrm>
            <a:off x="883285" y="1233805"/>
            <a:ext cx="9933305" cy="37846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en-US" sz="2400" dirty="0">
                <a:solidFill>
                  <a:schemeClr val="bg1"/>
                </a:solidFill>
                <a:latin typeface="微软雅黑" panose="020B0503020204020204" pitchFamily="34" charset="-122"/>
                <a:ea typeface="微软雅黑" panose="020B0503020204020204" pitchFamily="34" charset="-122"/>
              </a:rPr>
              <a:t>	</a:t>
            </a:r>
            <a:r>
              <a:rPr sz="2400" dirty="0">
                <a:solidFill>
                  <a:schemeClr val="bg1"/>
                </a:solidFill>
                <a:latin typeface="微软雅黑" panose="020B0503020204020204" pitchFamily="34" charset="-122"/>
                <a:ea typeface="微软雅黑" panose="020B0503020204020204" pitchFamily="34" charset="-122"/>
              </a:rPr>
              <a:t>Rational软件在应用程序建模有着悠久的历史,</a:t>
            </a:r>
            <a:r>
              <a:rPr lang="zh-CN" sz="2400" dirty="0">
                <a:solidFill>
                  <a:schemeClr val="bg1"/>
                </a:solidFill>
                <a:latin typeface="微软雅黑" panose="020B0503020204020204" pitchFamily="34" charset="-122"/>
                <a:ea typeface="微软雅黑" panose="020B0503020204020204" pitchFamily="34" charset="-122"/>
              </a:rPr>
              <a:t>基于</a:t>
            </a:r>
            <a:r>
              <a:rPr lang="en-US" altLang="zh-CN" sz="2400" dirty="0">
                <a:solidFill>
                  <a:schemeClr val="bg1"/>
                </a:solidFill>
                <a:latin typeface="微软雅黑" panose="020B0503020204020204" pitchFamily="34" charset="-122"/>
                <a:ea typeface="微软雅黑" panose="020B0503020204020204" pitchFamily="34" charset="-122"/>
              </a:rPr>
              <a:t>1990</a:t>
            </a:r>
            <a:r>
              <a:rPr lang="zh-CN" altLang="en-US" sz="2400" dirty="0">
                <a:solidFill>
                  <a:schemeClr val="bg1"/>
                </a:solidFill>
                <a:latin typeface="微软雅黑" panose="020B0503020204020204" pitchFamily="34" charset="-122"/>
                <a:ea typeface="微软雅黑" panose="020B0503020204020204" pitchFamily="34" charset="-122"/>
              </a:rPr>
              <a:t>年代早期</a:t>
            </a:r>
            <a:r>
              <a:rPr sz="2400" dirty="0">
                <a:solidFill>
                  <a:schemeClr val="bg1"/>
                </a:solidFill>
                <a:latin typeface="微软雅黑" panose="020B0503020204020204" pitchFamily="34" charset="-122"/>
                <a:ea typeface="微软雅黑" panose="020B0503020204020204" pitchFamily="34" charset="-122"/>
              </a:rPr>
              <a:t>Grady Booch,</a:t>
            </a:r>
            <a:r>
              <a:rPr lang="en-US" sz="2400" dirty="0">
                <a:solidFill>
                  <a:schemeClr val="bg1"/>
                </a:solidFill>
                <a:latin typeface="微软雅黑" panose="020B0503020204020204" pitchFamily="34" charset="-122"/>
                <a:ea typeface="微软雅黑" panose="020B0503020204020204" pitchFamily="34" charset="-122"/>
              </a:rPr>
              <a:t>James </a:t>
            </a:r>
            <a:r>
              <a:rPr sz="2400" dirty="0">
                <a:solidFill>
                  <a:schemeClr val="bg1"/>
                </a:solidFill>
                <a:latin typeface="微软雅黑" panose="020B0503020204020204" pitchFamily="34" charset="-122"/>
                <a:ea typeface="微软雅黑" panose="020B0503020204020204" pitchFamily="34" charset="-122"/>
              </a:rPr>
              <a:t>Rumbaugh和Ivar Jacobson</a:t>
            </a:r>
            <a:r>
              <a:rPr lang="zh-CN" sz="2400" dirty="0">
                <a:solidFill>
                  <a:schemeClr val="bg1"/>
                </a:solidFill>
                <a:latin typeface="微软雅黑" panose="020B0503020204020204" pitchFamily="34" charset="-122"/>
                <a:ea typeface="微软雅黑" panose="020B0503020204020204" pitchFamily="34" charset="-122"/>
              </a:rPr>
              <a:t>的工作成果</a:t>
            </a:r>
            <a:r>
              <a:rPr sz="2400" dirty="0">
                <a:solidFill>
                  <a:schemeClr val="bg1"/>
                </a:solidFill>
                <a:latin typeface="微软雅黑" panose="020B0503020204020204" pitchFamily="34" charset="-122"/>
                <a:ea typeface="微软雅黑" panose="020B0503020204020204" pitchFamily="34" charset="-122"/>
              </a:rPr>
              <a:t>。他们</a:t>
            </a:r>
            <a:r>
              <a:rPr lang="zh-CN" sz="2400" dirty="0">
                <a:solidFill>
                  <a:schemeClr val="bg1"/>
                </a:solidFill>
                <a:latin typeface="微软雅黑" panose="020B0503020204020204" pitchFamily="34" charset="-122"/>
                <a:ea typeface="微软雅黑" panose="020B0503020204020204" pitchFamily="34" charset="-122"/>
              </a:rPr>
              <a:t>把一些竞争</a:t>
            </a:r>
            <a:r>
              <a:rPr sz="2400" dirty="0">
                <a:solidFill>
                  <a:schemeClr val="bg1"/>
                </a:solidFill>
                <a:latin typeface="微软雅黑" panose="020B0503020204020204" pitchFamily="34" charset="-122"/>
                <a:ea typeface="微软雅黑" panose="020B0503020204020204" pitchFamily="34" charset="-122"/>
              </a:rPr>
              <a:t>的建模方法</a:t>
            </a:r>
            <a:r>
              <a:rPr lang="zh-CN" sz="2400" dirty="0">
                <a:solidFill>
                  <a:schemeClr val="bg1"/>
                </a:solidFill>
                <a:latin typeface="微软雅黑" panose="020B0503020204020204" pitchFamily="34" charset="-122"/>
                <a:ea typeface="微软雅黑" panose="020B0503020204020204" pitchFamily="34" charset="-122"/>
              </a:rPr>
              <a:t>组合</a:t>
            </a:r>
            <a:r>
              <a:rPr sz="2400" dirty="0">
                <a:solidFill>
                  <a:schemeClr val="bg1"/>
                </a:solidFill>
                <a:latin typeface="微软雅黑" panose="020B0503020204020204" pitchFamily="34" charset="-122"/>
                <a:ea typeface="微软雅黑" panose="020B0503020204020204" pitchFamily="34" charset="-122"/>
              </a:rPr>
              <a:t>形成最终</a:t>
            </a:r>
            <a:r>
              <a:rPr lang="zh-CN" sz="2400" dirty="0">
                <a:solidFill>
                  <a:schemeClr val="bg1"/>
                </a:solidFill>
                <a:latin typeface="微软雅黑" panose="020B0503020204020204" pitchFamily="34" charset="-122"/>
                <a:ea typeface="微软雅黑" panose="020B0503020204020204" pitchFamily="34" charset="-122"/>
              </a:rPr>
              <a:t>的</a:t>
            </a:r>
            <a:r>
              <a:rPr sz="2400" dirty="0">
                <a:solidFill>
                  <a:schemeClr val="bg1"/>
                </a:solidFill>
                <a:latin typeface="微软雅黑" panose="020B0503020204020204" pitchFamily="34" charset="-122"/>
                <a:ea typeface="微软雅黑" panose="020B0503020204020204" pitchFamily="34" charset="-122"/>
              </a:rPr>
              <a:t>统一建模语言。</a:t>
            </a: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en-US" sz="2400" dirty="0">
                <a:solidFill>
                  <a:schemeClr val="bg1"/>
                </a:solidFill>
                <a:latin typeface="微软雅黑" panose="020B0503020204020204" pitchFamily="34" charset="-122"/>
                <a:ea typeface="微软雅黑" panose="020B0503020204020204" pitchFamily="34" charset="-122"/>
                <a:sym typeface="+mn-ea"/>
              </a:rPr>
              <a:t>	</a:t>
            </a:r>
            <a:r>
              <a:rPr sz="2400" dirty="0">
                <a:solidFill>
                  <a:schemeClr val="bg1"/>
                </a:solidFill>
                <a:latin typeface="微软雅黑" panose="020B0503020204020204" pitchFamily="34" charset="-122"/>
                <a:ea typeface="微软雅黑" panose="020B0503020204020204" pitchFamily="34" charset="-122"/>
                <a:sym typeface="+mn-ea"/>
              </a:rPr>
              <a:t>Rational软件的第一个可视化建模和开发工具是Rational Rose,一个独立的建模工具,</a:t>
            </a:r>
            <a:r>
              <a:rPr lang="zh-CN" sz="2400" dirty="0">
                <a:solidFill>
                  <a:schemeClr val="bg1"/>
                </a:solidFill>
                <a:latin typeface="微软雅黑" panose="020B0503020204020204" pitchFamily="34" charset="-122"/>
                <a:ea typeface="微软雅黑" panose="020B0503020204020204" pitchFamily="34" charset="-122"/>
                <a:sym typeface="+mn-ea"/>
              </a:rPr>
              <a:t>把</a:t>
            </a:r>
            <a:r>
              <a:rPr sz="2400" dirty="0">
                <a:solidFill>
                  <a:schemeClr val="bg1"/>
                </a:solidFill>
                <a:latin typeface="微软雅黑" panose="020B0503020204020204" pitchFamily="34" charset="-122"/>
                <a:ea typeface="微软雅黑" panose="020B0503020204020204" pitchFamily="34" charset="-122"/>
                <a:sym typeface="+mn-ea"/>
              </a:rPr>
              <a:t>第三方集成开发环境(ide)</a:t>
            </a:r>
            <a:r>
              <a:rPr lang="zh-CN" sz="2400" dirty="0">
                <a:solidFill>
                  <a:schemeClr val="bg1"/>
                </a:solidFill>
                <a:latin typeface="微软雅黑" panose="020B0503020204020204" pitchFamily="34" charset="-122"/>
                <a:ea typeface="微软雅黑" panose="020B0503020204020204" pitchFamily="34" charset="-122"/>
                <a:sym typeface="+mn-ea"/>
              </a:rPr>
              <a:t>和</a:t>
            </a:r>
            <a:r>
              <a:rPr sz="2400" dirty="0">
                <a:solidFill>
                  <a:schemeClr val="bg1"/>
                </a:solidFill>
                <a:latin typeface="微软雅黑" panose="020B0503020204020204" pitchFamily="34" charset="-122"/>
                <a:ea typeface="微软雅黑" panose="020B0503020204020204" pitchFamily="34" charset="-122"/>
                <a:sym typeface="+mn-ea"/>
              </a:rPr>
              <a:t>应用程序编程接口(API)</a:t>
            </a:r>
            <a:r>
              <a:rPr lang="zh-CN" sz="2400" dirty="0">
                <a:solidFill>
                  <a:schemeClr val="bg1"/>
                </a:solidFill>
                <a:latin typeface="微软雅黑" panose="020B0503020204020204" pitchFamily="34" charset="-122"/>
                <a:ea typeface="微软雅黑" panose="020B0503020204020204" pitchFamily="34" charset="-122"/>
                <a:sym typeface="+mn-ea"/>
              </a:rPr>
              <a:t>结合</a:t>
            </a:r>
            <a:r>
              <a:rPr sz="2400" dirty="0">
                <a:solidFill>
                  <a:schemeClr val="bg1"/>
                </a:solidFill>
                <a:latin typeface="微软雅黑" panose="020B0503020204020204" pitchFamily="34" charset="-122"/>
                <a:ea typeface="微软雅黑" panose="020B0503020204020204" pitchFamily="34" charset="-122"/>
                <a:sym typeface="+mn-ea"/>
              </a:rPr>
              <a:t>来支持各种编程语言和其他</a:t>
            </a:r>
            <a:r>
              <a:rPr lang="zh-CN" sz="2400" dirty="0">
                <a:solidFill>
                  <a:schemeClr val="bg1"/>
                </a:solidFill>
                <a:latin typeface="微软雅黑" panose="020B0503020204020204" pitchFamily="34" charset="-122"/>
                <a:ea typeface="微软雅黑" panose="020B0503020204020204" pitchFamily="34" charset="-122"/>
                <a:sym typeface="+mn-ea"/>
              </a:rPr>
              <a:t>继承的</a:t>
            </a:r>
            <a:r>
              <a:rPr sz="2400" dirty="0">
                <a:solidFill>
                  <a:schemeClr val="bg1"/>
                </a:solidFill>
                <a:latin typeface="微软雅黑" panose="020B0503020204020204" pitchFamily="34" charset="-122"/>
                <a:ea typeface="微软雅黑" panose="020B0503020204020204" pitchFamily="34" charset="-122"/>
                <a:sym typeface="+mn-ea"/>
              </a:rPr>
              <a:t>技术。</a:t>
            </a:r>
            <a:endParaRPr sz="2400" dirty="0">
              <a:solidFill>
                <a:schemeClr val="bg1"/>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en-US"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虽然</a:t>
            </a:r>
            <a:r>
              <a:rPr lang="en-US" altLang="zh-CN" sz="2400" dirty="0">
                <a:solidFill>
                  <a:schemeClr val="bg1"/>
                </a:solidFill>
                <a:latin typeface="微软雅黑" panose="020B0503020204020204" pitchFamily="34" charset="-122"/>
                <a:ea typeface="微软雅黑" panose="020B0503020204020204" pitchFamily="34" charset="-122"/>
              </a:rPr>
              <a:t>Rational Rose</a:t>
            </a:r>
            <a:r>
              <a:rPr lang="zh-CN" altLang="en-US" sz="2400" dirty="0">
                <a:solidFill>
                  <a:schemeClr val="bg1"/>
                </a:solidFill>
                <a:latin typeface="微软雅黑" panose="020B0503020204020204" pitchFamily="34" charset="-122"/>
                <a:ea typeface="微软雅黑" panose="020B0503020204020204" pitchFamily="34" charset="-122"/>
              </a:rPr>
              <a:t>是把模型驱动开发向软件开发结合的重要一步，但是发现只有一小部分开发者把建模作为他们开发中固定的步骤。关键问题是：开发人员不愿意离开他的</a:t>
            </a:r>
            <a:r>
              <a:rPr lang="en-US" altLang="zh-CN" sz="2400" dirty="0">
                <a:solidFill>
                  <a:schemeClr val="bg1"/>
                </a:solidFill>
                <a:latin typeface="微软雅黑" panose="020B0503020204020204" pitchFamily="34" charset="-122"/>
                <a:ea typeface="微软雅黑" panose="020B0503020204020204" pitchFamily="34" charset="-122"/>
              </a:rPr>
              <a:t>IDE</a:t>
            </a:r>
            <a:r>
              <a:rPr lang="zh-CN" altLang="en-US" sz="2400" dirty="0">
                <a:solidFill>
                  <a:schemeClr val="bg1"/>
                </a:solidFill>
                <a:latin typeface="微软雅黑" panose="020B0503020204020204" pitchFamily="34" charset="-122"/>
                <a:ea typeface="微软雅黑" panose="020B0503020204020204" pitchFamily="34" charset="-122"/>
              </a:rPr>
              <a:t>，他们希望可视化建模集成在他们的</a:t>
            </a:r>
            <a:r>
              <a:rPr lang="en-US" altLang="zh-CN" sz="2400" dirty="0">
                <a:solidFill>
                  <a:schemeClr val="bg1"/>
                </a:solidFill>
                <a:latin typeface="微软雅黑" panose="020B0503020204020204" pitchFamily="34" charset="-122"/>
                <a:ea typeface="微软雅黑" panose="020B0503020204020204" pitchFamily="34" charset="-122"/>
              </a:rPr>
              <a:t>IDE</a:t>
            </a:r>
            <a:r>
              <a:rPr lang="zh-CN" altLang="en-US" sz="2400" dirty="0">
                <a:solidFill>
                  <a:schemeClr val="bg1"/>
                </a:solidFill>
                <a:latin typeface="微软雅黑" panose="020B0503020204020204" pitchFamily="34" charset="-122"/>
                <a:ea typeface="微软雅黑" panose="020B0503020204020204" pitchFamily="34" charset="-122"/>
              </a:rPr>
              <a:t>中。</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的历史</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5136" name="文本框 39"/>
          <p:cNvSpPr txBox="1"/>
          <p:nvPr/>
        </p:nvSpPr>
        <p:spPr>
          <a:xfrm>
            <a:off x="883285" y="1233805"/>
            <a:ext cx="993330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en-US" altLang="zh-CN" sz="2400" dirty="0">
                <a:solidFill>
                  <a:schemeClr val="bg1"/>
                </a:solidFill>
                <a:latin typeface="微软雅黑" panose="020B0503020204020204" pitchFamily="34" charset="-122"/>
                <a:ea typeface="微软雅黑" panose="020B0503020204020204" pitchFamily="34" charset="-122"/>
              </a:rPr>
              <a:t>Rational</a:t>
            </a:r>
            <a:r>
              <a:rPr lang="zh-CN" altLang="en-US" sz="2400" dirty="0">
                <a:solidFill>
                  <a:schemeClr val="bg1"/>
                </a:solidFill>
                <a:latin typeface="微软雅黑" panose="020B0503020204020204" pitchFamily="34" charset="-122"/>
                <a:ea typeface="微软雅黑" panose="020B0503020204020204" pitchFamily="34" charset="-122"/>
              </a:rPr>
              <a:t>在</a:t>
            </a:r>
            <a:r>
              <a:rPr lang="en-US" altLang="zh-CN" sz="2400" dirty="0">
                <a:solidFill>
                  <a:schemeClr val="bg1"/>
                </a:solidFill>
                <a:latin typeface="微软雅黑" panose="020B0503020204020204" pitchFamily="34" charset="-122"/>
                <a:ea typeface="微软雅黑" panose="020B0503020204020204" pitchFamily="34" charset="-122"/>
              </a:rPr>
              <a:t>2002</a:t>
            </a:r>
            <a:r>
              <a:rPr lang="zh-CN" altLang="en-US" sz="2400" dirty="0">
                <a:solidFill>
                  <a:schemeClr val="bg1"/>
                </a:solidFill>
                <a:latin typeface="微软雅黑" panose="020B0503020204020204" pitchFamily="34" charset="-122"/>
                <a:ea typeface="微软雅黑" panose="020B0503020204020204" pitchFamily="34" charset="-122"/>
              </a:rPr>
              <a:t>年开发出了</a:t>
            </a:r>
            <a:r>
              <a:rPr lang="en-US" altLang="zh-CN" sz="2400" dirty="0">
                <a:solidFill>
                  <a:schemeClr val="bg1"/>
                </a:solidFill>
                <a:latin typeface="微软雅黑" panose="020B0503020204020204" pitchFamily="34" charset="-122"/>
                <a:ea typeface="微软雅黑" panose="020B0503020204020204" pitchFamily="34" charset="-122"/>
              </a:rPr>
              <a:t>Rational XDE</a:t>
            </a:r>
            <a:r>
              <a:rPr lang="zh-CN" altLang="en-US" sz="2400" dirty="0">
                <a:solidFill>
                  <a:schemeClr val="bg1"/>
                </a:solidFill>
                <a:latin typeface="微软雅黑" panose="020B0503020204020204" pitchFamily="34" charset="-122"/>
                <a:ea typeface="微软雅黑" panose="020B0503020204020204" pitchFamily="34" charset="-122"/>
              </a:rPr>
              <a:t>软件来回应了他们的需求。他们提供了扩展的开发环境来应对当时新兴的编程技术：</a:t>
            </a:r>
            <a:r>
              <a:rPr lang="en-US" altLang="zh-CN" sz="2400" dirty="0">
                <a:solidFill>
                  <a:schemeClr val="bg1"/>
                </a:solidFill>
                <a:latin typeface="微软雅黑" panose="020B0503020204020204" pitchFamily="34" charset="-122"/>
                <a:ea typeface="微软雅黑" panose="020B0503020204020204" pitchFamily="34" charset="-122"/>
              </a:rPr>
              <a:t>JAVA</a:t>
            </a:r>
            <a:r>
              <a:rPr lang="zh-CN" altLang="en-US" sz="2400" dirty="0">
                <a:solidFill>
                  <a:schemeClr val="bg1"/>
                </a:solidFill>
                <a:latin typeface="微软雅黑" panose="020B0503020204020204" pitchFamily="34" charset="-122"/>
                <a:ea typeface="微软雅黑" panose="020B0503020204020204" pitchFamily="34" charset="-122"/>
              </a:rPr>
              <a:t>和</a:t>
            </a:r>
            <a:r>
              <a:rPr lang="en-US" altLang="zh-CN" sz="2400" dirty="0">
                <a:solidFill>
                  <a:schemeClr val="bg1"/>
                </a:solidFill>
                <a:latin typeface="微软雅黑" panose="020B0503020204020204" pitchFamily="34" charset="-122"/>
                <a:ea typeface="微软雅黑" panose="020B0503020204020204" pitchFamily="34" charset="-122"/>
              </a:rPr>
              <a:t>Microsoft.Net</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IBM Rational XDE</a:t>
            </a:r>
            <a:r>
              <a:rPr lang="zh-CN" altLang="en-US" sz="2400" dirty="0">
                <a:solidFill>
                  <a:schemeClr val="bg1"/>
                </a:solidFill>
                <a:latin typeface="微软雅黑" panose="020B0503020204020204" pitchFamily="34" charset="-122"/>
                <a:ea typeface="微软雅黑" panose="020B0503020204020204" pitchFamily="34" charset="-122"/>
              </a:rPr>
              <a:t>被定义为第二代的</a:t>
            </a:r>
            <a:r>
              <a:rPr lang="en-US" altLang="zh-CN" sz="2400" dirty="0">
                <a:solidFill>
                  <a:schemeClr val="bg1"/>
                </a:solidFill>
                <a:latin typeface="微软雅黑" panose="020B0503020204020204" pitchFamily="34" charset="-122"/>
                <a:ea typeface="微软雅黑" panose="020B0503020204020204" pitchFamily="34" charset="-122"/>
              </a:rPr>
              <a:t>Rational Rose——</a:t>
            </a:r>
            <a:r>
              <a:rPr lang="zh-CN" altLang="en-US" sz="2400" dirty="0">
                <a:solidFill>
                  <a:schemeClr val="bg1"/>
                </a:solidFill>
                <a:latin typeface="微软雅黑" panose="020B0503020204020204" pitchFamily="34" charset="-122"/>
                <a:ea typeface="微软雅黑" panose="020B0503020204020204" pitchFamily="34" charset="-122"/>
              </a:rPr>
              <a:t>而不是</a:t>
            </a:r>
            <a:r>
              <a:rPr lang="en-US" altLang="zh-CN" sz="2400" dirty="0">
                <a:solidFill>
                  <a:schemeClr val="bg1"/>
                </a:solidFill>
                <a:latin typeface="微软雅黑" panose="020B0503020204020204" pitchFamily="34" charset="-122"/>
                <a:ea typeface="微软雅黑" panose="020B0503020204020204" pitchFamily="34" charset="-122"/>
              </a:rPr>
              <a:t>Rose</a:t>
            </a:r>
            <a:r>
              <a:rPr lang="zh-CN" altLang="en-US" sz="2400" dirty="0">
                <a:solidFill>
                  <a:schemeClr val="bg1"/>
                </a:solidFill>
                <a:latin typeface="微软雅黑" panose="020B0503020204020204" pitchFamily="34" charset="-122"/>
                <a:ea typeface="微软雅黑" panose="020B0503020204020204" pitchFamily="34" charset="-122"/>
              </a:rPr>
              <a:t>的一个新版本（因此更改了名字），而且不用作代替</a:t>
            </a:r>
            <a:r>
              <a:rPr lang="en-US" altLang="zh-CN" sz="2400" dirty="0">
                <a:solidFill>
                  <a:schemeClr val="bg1"/>
                </a:solidFill>
                <a:latin typeface="微软雅黑" panose="020B0503020204020204" pitchFamily="34" charset="-122"/>
                <a:ea typeface="微软雅黑" panose="020B0503020204020204" pitchFamily="34" charset="-122"/>
              </a:rPr>
              <a:t>Rose</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XDE</a:t>
            </a:r>
            <a:r>
              <a:rPr lang="zh-CN" altLang="en-US" sz="2400" dirty="0">
                <a:solidFill>
                  <a:schemeClr val="bg1"/>
                </a:solidFill>
                <a:latin typeface="微软雅黑" panose="020B0503020204020204" pitchFamily="34" charset="-122"/>
                <a:ea typeface="微软雅黑" panose="020B0503020204020204" pitchFamily="34" charset="-122"/>
              </a:rPr>
              <a:t>严格限制了</a:t>
            </a:r>
            <a:r>
              <a:rPr lang="en-US" altLang="zh-CN" sz="2400" dirty="0">
                <a:solidFill>
                  <a:schemeClr val="bg1"/>
                </a:solidFill>
                <a:latin typeface="微软雅黑" panose="020B0503020204020204" pitchFamily="34" charset="-122"/>
                <a:ea typeface="微软雅黑" panose="020B0503020204020204" pitchFamily="34" charset="-122"/>
              </a:rPr>
              <a:t>IDE</a:t>
            </a:r>
            <a:r>
              <a:rPr lang="zh-CN" altLang="en-US" sz="2400" dirty="0">
                <a:solidFill>
                  <a:schemeClr val="bg1"/>
                </a:solidFill>
                <a:latin typeface="微软雅黑" panose="020B0503020204020204" pitchFamily="34" charset="-122"/>
                <a:ea typeface="微软雅黑" panose="020B0503020204020204" pitchFamily="34" charset="-122"/>
              </a:rPr>
              <a:t>和继承的技术）。但是每增加一个功能都是一个点对点的继承要求，随着越来越多的功能被添加，</a:t>
            </a:r>
            <a:r>
              <a:rPr lang="en-US" altLang="zh-CN" sz="2400" dirty="0">
                <a:solidFill>
                  <a:schemeClr val="bg1"/>
                </a:solidFill>
                <a:latin typeface="微软雅黑" panose="020B0503020204020204" pitchFamily="34" charset="-122"/>
                <a:ea typeface="微软雅黑" panose="020B0503020204020204" pitchFamily="34" charset="-122"/>
              </a:rPr>
              <a:t>Rational</a:t>
            </a:r>
            <a:r>
              <a:rPr lang="zh-CN" altLang="en-US" sz="2400" dirty="0">
                <a:solidFill>
                  <a:schemeClr val="bg1"/>
                </a:solidFill>
                <a:latin typeface="微软雅黑" panose="020B0503020204020204" pitchFamily="34" charset="-122"/>
                <a:ea typeface="微软雅黑" panose="020B0503020204020204" pitchFamily="34" charset="-122"/>
              </a:rPr>
              <a:t>这种风格的集成功能在实际使用上受到了限制。</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文本框 25"/>
          <p:cNvSpPr txBox="1"/>
          <p:nvPr/>
        </p:nvSpPr>
        <p:spPr>
          <a:xfrm>
            <a:off x="987425" y="512763"/>
            <a:ext cx="3062288"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的历史</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123" name="组合 26"/>
          <p:cNvGrpSpPr/>
          <p:nvPr/>
        </p:nvGrpSpPr>
        <p:grpSpPr>
          <a:xfrm>
            <a:off x="461963" y="846138"/>
            <a:ext cx="3486150" cy="309562"/>
            <a:chOff x="0" y="0"/>
            <a:chExt cx="3275216" cy="291392"/>
          </a:xfrm>
        </p:grpSpPr>
        <p:sp>
          <p:nvSpPr>
            <p:cNvPr id="5140" name="菱形 28"/>
            <p:cNvSpPr/>
            <p:nvPr/>
          </p:nvSpPr>
          <p:spPr>
            <a:xfrm>
              <a:off x="154207" y="160764"/>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41" name="泪滴形 29"/>
            <p:cNvSpPr/>
            <p:nvPr/>
          </p:nvSpPr>
          <p:spPr>
            <a:xfrm rot="2700000">
              <a:off x="423" y="71618"/>
              <a:ext cx="145227" cy="146076"/>
            </a:xfrm>
            <a:custGeom>
              <a:avLst/>
              <a:gdLst/>
              <a:ahLst/>
              <a:cxnLst>
                <a:cxn ang="0">
                  <a:pos x="0" y="73038"/>
                </a:cxn>
                <a:cxn ang="0">
                  <a:pos x="72614" y="0"/>
                </a:cxn>
                <a:cxn ang="0">
                  <a:pos x="145227" y="0"/>
                </a:cxn>
                <a:cxn ang="0">
                  <a:pos x="145227" y="73038"/>
                </a:cxn>
                <a:cxn ang="0">
                  <a:pos x="72613" y="146076"/>
                </a:cxn>
                <a:cxn ang="0">
                  <a:pos x="-1" y="73038"/>
                </a:cxn>
                <a:cxn ang="0">
                  <a:pos x="0" y="73038"/>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2" name="泪滴形 30"/>
            <p:cNvSpPr/>
            <p:nvPr/>
          </p:nvSpPr>
          <p:spPr>
            <a:xfrm rot="-8100000">
              <a:off x="261815" y="72043"/>
              <a:ext cx="146076" cy="145227"/>
            </a:xfrm>
            <a:custGeom>
              <a:avLst/>
              <a:gdLst/>
              <a:ahLst/>
              <a:cxnLst>
                <a:cxn ang="0">
                  <a:pos x="0" y="70940"/>
                </a:cxn>
                <a:cxn ang="0">
                  <a:pos x="74762" y="0"/>
                </a:cxn>
                <a:cxn ang="0">
                  <a:pos x="149522" y="0"/>
                </a:cxn>
                <a:cxn ang="0">
                  <a:pos x="149522" y="70940"/>
                </a:cxn>
                <a:cxn ang="0">
                  <a:pos x="74760" y="141881"/>
                </a:cxn>
                <a:cxn ang="0">
                  <a:pos x="-1" y="70940"/>
                </a:cxn>
                <a:cxn ang="0">
                  <a:pos x="0" y="70940"/>
                </a:cxn>
              </a:cxnLst>
              <a:pathLst>
                <a:path w="145227" h="146076">
                  <a:moveTo>
                    <a:pt x="0" y="73038"/>
                  </a:moveTo>
                  <a:cubicBezTo>
                    <a:pt x="0" y="32700"/>
                    <a:pt x="32510" y="0"/>
                    <a:pt x="72614" y="0"/>
                  </a:cubicBezTo>
                  <a:lnTo>
                    <a:pt x="145227" y="0"/>
                  </a:lnTo>
                  <a:lnTo>
                    <a:pt x="145227" y="73038"/>
                  </a:lnTo>
                  <a:cubicBezTo>
                    <a:pt x="145227" y="113376"/>
                    <a:pt x="112717" y="146076"/>
                    <a:pt x="72613" y="146076"/>
                  </a:cubicBezTo>
                  <a:cubicBezTo>
                    <a:pt x="32509" y="146076"/>
                    <a:pt x="-1" y="113376"/>
                    <a:pt x="-1" y="73038"/>
                  </a:cubicBezTo>
                  <a:lnTo>
                    <a:pt x="0" y="73038"/>
                  </a:ln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5143" name="菱形 31"/>
            <p:cNvSpPr/>
            <p:nvPr/>
          </p:nvSpPr>
          <p:spPr>
            <a:xfrm>
              <a:off x="154207" y="0"/>
              <a:ext cx="107610" cy="130628"/>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cxnSp>
          <p:nvCxnSpPr>
            <p:cNvPr id="5144" name="直接连接符 32"/>
            <p:cNvCxnSpPr/>
            <p:nvPr/>
          </p:nvCxnSpPr>
          <p:spPr>
            <a:xfrm>
              <a:off x="395744" y="159614"/>
              <a:ext cx="2879472" cy="0"/>
            </a:xfrm>
            <a:prstGeom prst="line">
              <a:avLst/>
            </a:prstGeom>
            <a:ln w="6350" cap="flat" cmpd="sng">
              <a:solidFill>
                <a:schemeClr val="bg1"/>
              </a:solidFill>
              <a:prstDash val="solid"/>
              <a:headEnd type="none" w="med" len="med"/>
              <a:tailEnd type="none" w="med" len="med"/>
            </a:ln>
          </p:spPr>
        </p:cxnSp>
      </p:grpSp>
      <p:sp>
        <p:nvSpPr>
          <p:cNvPr id="5136" name="文本框 39"/>
          <p:cNvSpPr txBox="1"/>
          <p:nvPr/>
        </p:nvSpPr>
        <p:spPr>
          <a:xfrm>
            <a:off x="883285" y="1233805"/>
            <a:ext cx="9933305" cy="26765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针对下一代的</a:t>
            </a:r>
            <a:r>
              <a:rPr lang="en-US" altLang="zh-CN" sz="2400" dirty="0">
                <a:solidFill>
                  <a:schemeClr val="bg1"/>
                </a:solidFill>
                <a:latin typeface="微软雅黑" panose="020B0503020204020204" pitchFamily="34" charset="-122"/>
                <a:ea typeface="微软雅黑" panose="020B0503020204020204" pitchFamily="34" charset="-122"/>
              </a:rPr>
              <a:t>MDD</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Model-Driven Development)</a:t>
            </a:r>
            <a:r>
              <a:rPr lang="zh-CN" altLang="en-US" sz="2400" dirty="0">
                <a:solidFill>
                  <a:schemeClr val="bg1"/>
                </a:solidFill>
                <a:latin typeface="微软雅黑" panose="020B0503020204020204" pitchFamily="34" charset="-122"/>
                <a:ea typeface="微软雅黑" panose="020B0503020204020204" pitchFamily="34" charset="-122"/>
              </a:rPr>
              <a:t>产品</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要在</a:t>
            </a:r>
            <a:r>
              <a:rPr lang="en-US" altLang="zh-CN" sz="2400" dirty="0">
                <a:solidFill>
                  <a:schemeClr val="bg1"/>
                </a:solidFill>
                <a:latin typeface="微软雅黑" panose="020B0503020204020204" pitchFamily="34" charset="-122"/>
                <a:ea typeface="微软雅黑" panose="020B0503020204020204" pitchFamily="34" charset="-122"/>
              </a:rPr>
              <a:t>Eclipse</a:t>
            </a:r>
            <a:r>
              <a:rPr lang="zh-CN" altLang="en-US" sz="2400" dirty="0">
                <a:solidFill>
                  <a:schemeClr val="bg1"/>
                </a:solidFill>
                <a:latin typeface="微软雅黑" panose="020B0503020204020204" pitchFamily="34" charset="-122"/>
                <a:ea typeface="微软雅黑" panose="020B0503020204020204" pitchFamily="34" charset="-122"/>
              </a:rPr>
              <a:t>上建立添加更多的模型驱动开发的功能。因此出现了</a:t>
            </a:r>
            <a:r>
              <a:rPr lang="en-US" altLang="zh-CN" sz="2400" dirty="0">
                <a:solidFill>
                  <a:schemeClr val="bg1"/>
                </a:solidFill>
                <a:latin typeface="微软雅黑" panose="020B0503020204020204" pitchFamily="34" charset="-122"/>
                <a:ea typeface="微软雅黑" panose="020B0503020204020204" pitchFamily="34" charset="-122"/>
              </a:rPr>
              <a:t>IBM Rational Software Architect</a:t>
            </a:r>
            <a:r>
              <a:rPr lang="zh-CN" altLang="en-US" sz="2400" dirty="0">
                <a:solidFill>
                  <a:schemeClr val="bg1"/>
                </a:solidFill>
                <a:latin typeface="微软雅黑" panose="020B0503020204020204" pitchFamily="34" charset="-122"/>
                <a:ea typeface="微软雅黑" panose="020B0503020204020204" pitchFamily="34" charset="-122"/>
              </a:rPr>
              <a:t>、Rational Software Modeler（</a:t>
            </a:r>
            <a:r>
              <a:rPr lang="en-US" altLang="zh-CN" sz="2400" dirty="0">
                <a:solidFill>
                  <a:schemeClr val="bg1"/>
                </a:solidFill>
                <a:latin typeface="微软雅黑" panose="020B0503020204020204" pitchFamily="34" charset="-122"/>
                <a:ea typeface="微软雅黑" panose="020B0503020204020204" pitchFamily="34" charset="-122"/>
              </a:rPr>
              <a:t>2015</a:t>
            </a:r>
            <a:r>
              <a:rPr lang="zh-CN" altLang="en-US" sz="2400" dirty="0">
                <a:solidFill>
                  <a:schemeClr val="bg1"/>
                </a:solidFill>
                <a:latin typeface="微软雅黑" panose="020B0503020204020204" pitchFamily="34" charset="-122"/>
                <a:ea typeface="微软雅黑" panose="020B0503020204020204" pitchFamily="34" charset="-122"/>
              </a:rPr>
              <a:t>年之后</a:t>
            </a:r>
            <a:r>
              <a:rPr lang="zh-CN" altLang="en-US" sz="2400" dirty="0">
                <a:solidFill>
                  <a:schemeClr val="bg1"/>
                </a:solidFill>
                <a:latin typeface="微软雅黑" panose="020B0503020204020204" pitchFamily="34" charset="-122"/>
                <a:ea typeface="微软雅黑" panose="020B0503020204020204" pitchFamily="34" charset="-122"/>
              </a:rPr>
              <a:t>停止维护</a:t>
            </a:r>
            <a:r>
              <a:rPr lang="zh-CN" altLang="en-US"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 和 IBM Rational Systems Develope</a:t>
            </a:r>
            <a:r>
              <a:rPr lang="en-US" altLang="zh-CN" sz="2400" dirty="0">
                <a:solidFill>
                  <a:schemeClr val="bg1"/>
                </a:solidFill>
                <a:latin typeface="微软雅黑" panose="020B0503020204020204" pitchFamily="34" charset="-122"/>
                <a:ea typeface="微软雅黑" panose="020B0503020204020204" pitchFamily="34" charset="-122"/>
              </a:rPr>
              <a:t>r</a:t>
            </a:r>
            <a:r>
              <a:rPr lang="zh-CN" altLang="en-US" sz="2400" dirty="0">
                <a:solidFill>
                  <a:schemeClr val="bg1"/>
                </a:solidFill>
                <a:latin typeface="微软雅黑" panose="020B0503020204020204" pitchFamily="34" charset="-122"/>
                <a:ea typeface="微软雅黑" panose="020B0503020204020204" pitchFamily="34" charset="-122"/>
              </a:rPr>
              <a:t>。把之前定义的建模开发和代码分析变成一个集成和统一的设计和开发经验。</a:t>
            </a:r>
            <a:r>
              <a:rPr lang="zh-CN" altLang="en-US" sz="2400" dirty="0">
                <a:solidFill>
                  <a:schemeClr val="bg1"/>
                </a:solidFill>
                <a:latin typeface="微软雅黑" panose="020B0503020204020204" pitchFamily="34" charset="-122"/>
                <a:ea typeface="微软雅黑" panose="020B0503020204020204" pitchFamily="34" charset="-122"/>
                <a:sym typeface="+mn-ea"/>
              </a:rPr>
              <a:t>基于</a:t>
            </a:r>
            <a:r>
              <a:rPr lang="en-US" altLang="zh-CN" sz="2400" dirty="0">
                <a:solidFill>
                  <a:schemeClr val="bg1"/>
                </a:solidFill>
                <a:latin typeface="微软雅黑" panose="020B0503020204020204" pitchFamily="34" charset="-122"/>
                <a:ea typeface="微软雅黑" panose="020B0503020204020204" pitchFamily="34" charset="-122"/>
                <a:sym typeface="+mn-ea"/>
              </a:rPr>
              <a:t>Rational</a:t>
            </a:r>
            <a:r>
              <a:rPr lang="zh-CN" altLang="en-US" sz="2400" dirty="0">
                <a:solidFill>
                  <a:schemeClr val="bg1"/>
                </a:solidFill>
                <a:latin typeface="微软雅黑" panose="020B0503020204020204" pitchFamily="34" charset="-122"/>
                <a:ea typeface="微软雅黑" panose="020B0503020204020204" pitchFamily="34" charset="-122"/>
                <a:sym typeface="+mn-ea"/>
              </a:rPr>
              <a:t>的两个主要的</a:t>
            </a:r>
            <a:r>
              <a:rPr lang="en-US" altLang="zh-CN" sz="2400" dirty="0">
                <a:solidFill>
                  <a:schemeClr val="bg1"/>
                </a:solidFill>
                <a:latin typeface="微软雅黑" panose="020B0503020204020204" pitchFamily="34" charset="-122"/>
                <a:ea typeface="微软雅黑" panose="020B0503020204020204" pitchFamily="34" charset="-122"/>
                <a:sym typeface="+mn-ea"/>
              </a:rPr>
              <a:t>MDD</a:t>
            </a:r>
            <a:r>
              <a:rPr lang="zh-CN" altLang="en-US" sz="2400" dirty="0">
                <a:solidFill>
                  <a:schemeClr val="bg1"/>
                </a:solidFill>
                <a:latin typeface="微软雅黑" panose="020B0503020204020204" pitchFamily="34" charset="-122"/>
                <a:ea typeface="微软雅黑" panose="020B0503020204020204" pitchFamily="34" charset="-122"/>
                <a:sym typeface="+mn-ea"/>
              </a:rPr>
              <a:t>解决方案，</a:t>
            </a:r>
            <a:r>
              <a:rPr lang="en-US" altLang="zh-CN" sz="2400" dirty="0">
                <a:solidFill>
                  <a:schemeClr val="bg1"/>
                </a:solidFill>
                <a:latin typeface="微软雅黑" panose="020B0503020204020204" pitchFamily="34" charset="-122"/>
                <a:ea typeface="微软雅黑" panose="020B0503020204020204" pitchFamily="34" charset="-122"/>
              </a:rPr>
              <a:t>RSA</a:t>
            </a:r>
            <a:r>
              <a:rPr lang="zh-CN" altLang="en-US" sz="2400" dirty="0">
                <a:solidFill>
                  <a:schemeClr val="bg1"/>
                </a:solidFill>
                <a:latin typeface="微软雅黑" panose="020B0503020204020204" pitchFamily="34" charset="-122"/>
                <a:ea typeface="微软雅黑" panose="020B0503020204020204" pitchFamily="34" charset="-122"/>
              </a:rPr>
              <a:t>如今与</a:t>
            </a:r>
            <a:r>
              <a:rPr lang="en-US" altLang="zh-CN" sz="2400" dirty="0">
                <a:solidFill>
                  <a:schemeClr val="bg1"/>
                </a:solidFill>
                <a:latin typeface="微软雅黑" panose="020B0503020204020204" pitchFamily="34" charset="-122"/>
                <a:ea typeface="微软雅黑" panose="020B0503020204020204" pitchFamily="34" charset="-122"/>
              </a:rPr>
              <a:t>IBM Rational Rhapsody</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2008</a:t>
            </a:r>
            <a:r>
              <a:rPr lang="zh-CN" altLang="en-US" sz="2400" dirty="0">
                <a:solidFill>
                  <a:schemeClr val="bg1"/>
                </a:solidFill>
                <a:latin typeface="微软雅黑" panose="020B0503020204020204" pitchFamily="34" charset="-122"/>
                <a:ea typeface="微软雅黑" panose="020B0503020204020204" pitchFamily="34" charset="-122"/>
              </a:rPr>
              <a:t>年从</a:t>
            </a:r>
            <a:r>
              <a:rPr lang="en-US" altLang="zh-CN" sz="2400" dirty="0">
                <a:solidFill>
                  <a:schemeClr val="bg1"/>
                </a:solidFill>
                <a:latin typeface="微软雅黑" panose="020B0503020204020204" pitchFamily="34" charset="-122"/>
                <a:ea typeface="微软雅黑" panose="020B0503020204020204" pitchFamily="34" charset="-122"/>
              </a:rPr>
              <a:t>Telelogic</a:t>
            </a:r>
            <a:r>
              <a:rPr lang="zh-CN" altLang="en-US" sz="2400" dirty="0">
                <a:solidFill>
                  <a:schemeClr val="bg1"/>
                </a:solidFill>
                <a:latin typeface="微软雅黑" panose="020B0503020204020204" pitchFamily="34" charset="-122"/>
                <a:ea typeface="微软雅黑" panose="020B0503020204020204" pitchFamily="34" charset="-122"/>
              </a:rPr>
              <a:t>购得）</a:t>
            </a:r>
            <a:r>
              <a:rPr lang="zh-CN" altLang="en-US" sz="2400" dirty="0">
                <a:solidFill>
                  <a:schemeClr val="bg1"/>
                </a:solidFill>
                <a:latin typeface="微软雅黑" panose="020B0503020204020204" pitchFamily="34" charset="-122"/>
                <a:ea typeface="微软雅黑" panose="020B0503020204020204" pitchFamily="34" charset="-122"/>
              </a:rPr>
              <a:t>以及其他几个产品并存。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圆角矩形 16"/>
          <p:cNvSpPr/>
          <p:nvPr/>
        </p:nvSpPr>
        <p:spPr>
          <a:xfrm>
            <a:off x="0" y="0"/>
            <a:ext cx="12192000" cy="6858000"/>
          </a:xfrm>
          <a:prstGeom prst="roundRect">
            <a:avLst>
              <a:gd name="adj" fmla="val 2755"/>
            </a:avLst>
          </a:prstGeom>
          <a:solidFill>
            <a:srgbClr val="D9D9D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099" name="圆角矩形 4"/>
          <p:cNvGrpSpPr/>
          <p:nvPr/>
        </p:nvGrpSpPr>
        <p:grpSpPr>
          <a:xfrm>
            <a:off x="188913" y="280988"/>
            <a:ext cx="11814175" cy="6296025"/>
            <a:chOff x="0" y="0"/>
            <a:chExt cx="7442" cy="3966"/>
          </a:xfrm>
        </p:grpSpPr>
        <p:pic>
          <p:nvPicPr>
            <p:cNvPr id="4132" name="圆角矩形 4"/>
            <p:cNvPicPr/>
            <p:nvPr/>
          </p:nvPicPr>
          <p:blipFill>
            <a:blip r:embed="rId1"/>
            <a:stretch>
              <a:fillRect/>
            </a:stretch>
          </p:blipFill>
          <p:spPr>
            <a:xfrm>
              <a:off x="0" y="0"/>
              <a:ext cx="7442" cy="3966"/>
            </a:xfrm>
            <a:prstGeom prst="rect">
              <a:avLst/>
            </a:prstGeom>
            <a:noFill/>
            <a:ln w="9525">
              <a:noFill/>
            </a:ln>
          </p:spPr>
        </p:pic>
        <p:sp>
          <p:nvSpPr>
            <p:cNvPr id="4133" name="Text Box 5"/>
            <p:cNvSpPr txBox="1"/>
            <p:nvPr/>
          </p:nvSpPr>
          <p:spPr>
            <a:xfrm>
              <a:off x="33" y="31"/>
              <a:ext cx="7376"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0" name="任意多边形 13"/>
          <p:cNvGrpSpPr/>
          <p:nvPr/>
        </p:nvGrpSpPr>
        <p:grpSpPr>
          <a:xfrm>
            <a:off x="-1587" y="282893"/>
            <a:ext cx="11814175" cy="6192837"/>
            <a:chOff x="0" y="0"/>
            <a:chExt cx="7442" cy="3901"/>
          </a:xfrm>
        </p:grpSpPr>
        <p:pic>
          <p:nvPicPr>
            <p:cNvPr id="4130" name="任意多边形 13"/>
            <p:cNvPicPr/>
            <p:nvPr/>
          </p:nvPicPr>
          <p:blipFill>
            <a:blip r:embed="rId2"/>
            <a:stretch>
              <a:fillRect/>
            </a:stretch>
          </p:blipFill>
          <p:spPr>
            <a:xfrm>
              <a:off x="0" y="0"/>
              <a:ext cx="7442" cy="3901"/>
            </a:xfrm>
            <a:prstGeom prst="rect">
              <a:avLst/>
            </a:prstGeom>
            <a:noFill/>
            <a:ln w="9525">
              <a:noFill/>
            </a:ln>
          </p:spPr>
        </p:pic>
        <p:sp>
          <p:nvSpPr>
            <p:cNvPr id="4131" name="Text Box 8"/>
            <p:cNvSpPr txBox="1"/>
            <p:nvPr/>
          </p:nvSpPr>
          <p:spPr>
            <a:xfrm>
              <a:off x="1" y="-1"/>
              <a:ext cx="7440" cy="3904"/>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1" name="组合 3"/>
          <p:cNvGrpSpPr/>
          <p:nvPr/>
        </p:nvGrpSpPr>
        <p:grpSpPr>
          <a:xfrm>
            <a:off x="2262188" y="2781300"/>
            <a:ext cx="7667625" cy="1981200"/>
            <a:chOff x="0" y="0"/>
            <a:chExt cx="7667313" cy="1982012"/>
          </a:xfrm>
        </p:grpSpPr>
        <p:grpSp>
          <p:nvGrpSpPr>
            <p:cNvPr id="4106" name="组合 25"/>
            <p:cNvGrpSpPr/>
            <p:nvPr/>
          </p:nvGrpSpPr>
          <p:grpSpPr>
            <a:xfrm>
              <a:off x="0" y="0"/>
              <a:ext cx="694462" cy="496113"/>
              <a:chOff x="0" y="0"/>
              <a:chExt cx="570466" cy="407532"/>
            </a:xfrm>
          </p:grpSpPr>
          <p:sp>
            <p:nvSpPr>
              <p:cNvPr id="4126" name="菱形 45"/>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7" name="泪滴形 46"/>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8" name="泪滴形 47"/>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9" name="菱形 48"/>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07" name="直接连接符 26"/>
            <p:cNvCxnSpPr/>
            <p:nvPr/>
          </p:nvCxnSpPr>
          <p:spPr>
            <a:xfrm>
              <a:off x="673780" y="271752"/>
              <a:ext cx="6281403" cy="0"/>
            </a:xfrm>
            <a:prstGeom prst="line">
              <a:avLst/>
            </a:prstGeom>
            <a:ln w="6350" cap="flat" cmpd="sng">
              <a:solidFill>
                <a:schemeClr val="bg1"/>
              </a:solidFill>
              <a:prstDash val="solid"/>
              <a:headEnd type="none" w="med" len="med"/>
              <a:tailEnd type="none" w="med" len="med"/>
            </a:ln>
          </p:spPr>
        </p:cxnSp>
        <p:grpSp>
          <p:nvGrpSpPr>
            <p:cNvPr id="4108" name="组合 27"/>
            <p:cNvGrpSpPr/>
            <p:nvPr/>
          </p:nvGrpSpPr>
          <p:grpSpPr>
            <a:xfrm>
              <a:off x="0" y="1485899"/>
              <a:ext cx="694462" cy="496113"/>
              <a:chOff x="0" y="0"/>
              <a:chExt cx="570466" cy="407532"/>
            </a:xfrm>
          </p:grpSpPr>
          <p:sp>
            <p:nvSpPr>
              <p:cNvPr id="4122" name="菱形 41"/>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23" name="泪滴形 42"/>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4" name="泪滴形 43"/>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5" name="菱形 44"/>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109" name="组合 28"/>
            <p:cNvGrpSpPr/>
            <p:nvPr/>
          </p:nvGrpSpPr>
          <p:grpSpPr>
            <a:xfrm>
              <a:off x="6972851" y="1485899"/>
              <a:ext cx="694462" cy="496113"/>
              <a:chOff x="0" y="0"/>
              <a:chExt cx="570466" cy="407532"/>
            </a:xfrm>
          </p:grpSpPr>
          <p:sp>
            <p:nvSpPr>
              <p:cNvPr id="4118" name="菱形 37"/>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9" name="泪滴形 38"/>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0" name="泪滴形 39"/>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21" name="菱形 40"/>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0" name="直接连接符 29"/>
            <p:cNvCxnSpPr/>
            <p:nvPr/>
          </p:nvCxnSpPr>
          <p:spPr>
            <a:xfrm>
              <a:off x="673780" y="1732188"/>
              <a:ext cx="6281403" cy="0"/>
            </a:xfrm>
            <a:prstGeom prst="line">
              <a:avLst/>
            </a:prstGeom>
            <a:ln w="6350" cap="flat" cmpd="sng">
              <a:solidFill>
                <a:schemeClr val="bg1"/>
              </a:solidFill>
              <a:prstDash val="solid"/>
              <a:headEnd type="none" w="med" len="med"/>
              <a:tailEnd type="none" w="med" len="med"/>
            </a:ln>
          </p:spPr>
        </p:cxnSp>
        <p:grpSp>
          <p:nvGrpSpPr>
            <p:cNvPr id="4111" name="组合 30"/>
            <p:cNvGrpSpPr/>
            <p:nvPr/>
          </p:nvGrpSpPr>
          <p:grpSpPr>
            <a:xfrm>
              <a:off x="6962106" y="0"/>
              <a:ext cx="694462" cy="496113"/>
              <a:chOff x="0" y="0"/>
              <a:chExt cx="570466" cy="407532"/>
            </a:xfrm>
          </p:grpSpPr>
          <p:sp>
            <p:nvSpPr>
              <p:cNvPr id="4114" name="菱形 33"/>
              <p:cNvSpPr/>
              <p:nvPr/>
            </p:nvSpPr>
            <p:spPr>
              <a:xfrm>
                <a:off x="215670" y="22484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15" name="泪滴形 34"/>
              <p:cNvSpPr/>
              <p:nvPr/>
            </p:nvSpPr>
            <p:spPr>
              <a:xfrm rot="2700000">
                <a:off x="594" y="100165"/>
                <a:ext cx="203110" cy="204298"/>
              </a:xfrm>
              <a:custGeom>
                <a:avLst/>
                <a:gdLst/>
                <a:ahLst/>
                <a:cxnLst>
                  <a:cxn ang="0">
                    <a:pos x="0" y="102149"/>
                  </a:cxn>
                  <a:cxn ang="0">
                    <a:pos x="101555" y="0"/>
                  </a:cxn>
                  <a:cxn ang="0">
                    <a:pos x="203110" y="0"/>
                  </a:cxn>
                  <a:cxn ang="0">
                    <a:pos x="203110" y="102149"/>
                  </a:cxn>
                  <a:cxn ang="0">
                    <a:pos x="101555" y="204298"/>
                  </a:cxn>
                  <a:cxn ang="0">
                    <a:pos x="0" y="102149"/>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6" name="泪滴形 35"/>
              <p:cNvSpPr/>
              <p:nvPr/>
            </p:nvSpPr>
            <p:spPr>
              <a:xfrm rot="-8100000">
                <a:off x="366168" y="100759"/>
                <a:ext cx="204298" cy="203110"/>
              </a:xfrm>
              <a:custGeom>
                <a:avLst/>
                <a:gdLst/>
                <a:ahLst/>
                <a:cxnLst>
                  <a:cxn ang="0">
                    <a:pos x="0" y="99213"/>
                  </a:cxn>
                  <a:cxn ang="0">
                    <a:pos x="104559" y="0"/>
                  </a:cxn>
                  <a:cxn ang="0">
                    <a:pos x="209120" y="0"/>
                  </a:cxn>
                  <a:cxn ang="0">
                    <a:pos x="209120" y="99213"/>
                  </a:cxn>
                  <a:cxn ang="0">
                    <a:pos x="104559" y="198427"/>
                  </a:cxn>
                  <a:cxn ang="0">
                    <a:pos x="0" y="99213"/>
                  </a:cxn>
                </a:cxnLst>
                <a:pathLst>
                  <a:path w="203110" h="204298">
                    <a:moveTo>
                      <a:pt x="0" y="102149"/>
                    </a:moveTo>
                    <a:cubicBezTo>
                      <a:pt x="0" y="45734"/>
                      <a:pt x="45468" y="0"/>
                      <a:pt x="101555" y="0"/>
                    </a:cubicBezTo>
                    <a:lnTo>
                      <a:pt x="203110" y="0"/>
                    </a:lnTo>
                    <a:lnTo>
                      <a:pt x="203110" y="102149"/>
                    </a:lnTo>
                    <a:cubicBezTo>
                      <a:pt x="203110" y="158564"/>
                      <a:pt x="157642" y="204298"/>
                      <a:pt x="101555" y="204298"/>
                    </a:cubicBezTo>
                    <a:cubicBezTo>
                      <a:pt x="45468" y="204298"/>
                      <a:pt x="0" y="158564"/>
                      <a:pt x="0" y="102149"/>
                    </a:cubicBezTo>
                    <a:close/>
                  </a:path>
                </a:pathLst>
              </a:custGeom>
              <a:noFill/>
              <a:ln w="12700" cap="flat" cmpd="sng">
                <a:solidFill>
                  <a:schemeClr val="bg1">
                    <a:alpha val="100000"/>
                  </a:schemeClr>
                </a:solidFill>
                <a:prstDash val="solid"/>
                <a:round/>
                <a:headEnd type="none" w="med" len="med"/>
                <a:tailEnd type="none" w="med" len="med"/>
              </a:ln>
            </p:spPr>
            <p:txBody>
              <a:bodyPr/>
              <a:p>
                <a:endParaRPr lang="zh-CN" altLang="en-US"/>
              </a:p>
            </p:txBody>
          </p:sp>
          <p:sp>
            <p:nvSpPr>
              <p:cNvPr id="4117" name="菱形 36"/>
              <p:cNvSpPr/>
              <p:nvPr/>
            </p:nvSpPr>
            <p:spPr>
              <a:xfrm>
                <a:off x="215670" y="0"/>
                <a:ext cx="150500" cy="182692"/>
              </a:xfrm>
              <a:prstGeom prst="diamond">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cxnSp>
          <p:nvCxnSpPr>
            <p:cNvPr id="4112" name="直接连接符 31"/>
            <p:cNvCxnSpPr/>
            <p:nvPr/>
          </p:nvCxnSpPr>
          <p:spPr>
            <a:xfrm>
              <a:off x="354154" y="490927"/>
              <a:ext cx="0" cy="994972"/>
            </a:xfrm>
            <a:prstGeom prst="line">
              <a:avLst/>
            </a:prstGeom>
            <a:ln w="6350" cap="flat" cmpd="sng">
              <a:solidFill>
                <a:schemeClr val="bg1"/>
              </a:solidFill>
              <a:prstDash val="solid"/>
              <a:headEnd type="none" w="med" len="med"/>
              <a:tailEnd type="none" w="med" len="med"/>
            </a:ln>
          </p:spPr>
        </p:cxnSp>
        <p:cxnSp>
          <p:nvCxnSpPr>
            <p:cNvPr id="4113" name="直接连接符 32"/>
            <p:cNvCxnSpPr/>
            <p:nvPr/>
          </p:nvCxnSpPr>
          <p:spPr>
            <a:xfrm>
              <a:off x="7316260" y="490927"/>
              <a:ext cx="0" cy="994972"/>
            </a:xfrm>
            <a:prstGeom prst="line">
              <a:avLst/>
            </a:prstGeom>
            <a:ln w="6350" cap="flat" cmpd="sng">
              <a:solidFill>
                <a:schemeClr val="bg1"/>
              </a:solidFill>
              <a:prstDash val="solid"/>
              <a:headEnd type="none" w="med" len="med"/>
              <a:tailEnd type="none" w="med" len="med"/>
            </a:ln>
          </p:spPr>
        </p:cxnSp>
      </p:grpSp>
      <p:sp>
        <p:nvSpPr>
          <p:cNvPr id="4102" name="文本框 49"/>
          <p:cNvSpPr txBox="1"/>
          <p:nvPr/>
        </p:nvSpPr>
        <p:spPr>
          <a:xfrm>
            <a:off x="3203575" y="3378200"/>
            <a:ext cx="5784850"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solidFill>
                  <a:schemeClr val="bg1"/>
                </a:solidFill>
                <a:latin typeface="微软雅黑" panose="020B0503020204020204" pitchFamily="34" charset="-122"/>
                <a:ea typeface="微软雅黑" panose="020B0503020204020204" pitchFamily="34" charset="-122"/>
              </a:rPr>
              <a:t>RSA</a:t>
            </a:r>
            <a:r>
              <a:rPr lang="zh-CN" altLang="en-US" sz="4400" b="1" dirty="0">
                <a:solidFill>
                  <a:schemeClr val="bg1"/>
                </a:solidFill>
                <a:latin typeface="微软雅黑" panose="020B0503020204020204" pitchFamily="34" charset="-122"/>
                <a:ea typeface="微软雅黑" panose="020B0503020204020204" pitchFamily="34" charset="-122"/>
              </a:rPr>
              <a:t>的优点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4104" name="文本框 51"/>
          <p:cNvSpPr txBox="1"/>
          <p:nvPr/>
        </p:nvSpPr>
        <p:spPr>
          <a:xfrm>
            <a:off x="4878070" y="1843405"/>
            <a:ext cx="2646045" cy="768350"/>
          </a:xfrm>
          <a:prstGeom prst="rect">
            <a:avLst/>
          </a:prstGeom>
          <a:noFill/>
          <a:ln w="9525">
            <a:noFill/>
          </a:ln>
        </p:spPr>
        <p:txBody>
          <a:bodyPr wrap="square">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4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PART 3</a:t>
            </a:r>
            <a:endParaRPr lang="en-US" altLang="zh-CN" sz="4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1948</Words>
  <Application>WPS 演示</Application>
  <PresentationFormat>自定义</PresentationFormat>
  <Paragraphs>152</Paragraphs>
  <Slides>20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20</vt:i4>
      </vt:variant>
    </vt:vector>
  </HeadingPairs>
  <TitlesOfParts>
    <vt:vector size="40" baseType="lpstr">
      <vt:lpstr>Arial</vt:lpstr>
      <vt:lpstr>宋体</vt:lpstr>
      <vt:lpstr>Wingdings</vt:lpstr>
      <vt:lpstr>Calibri</vt:lpstr>
      <vt:lpstr>Calibri Light</vt:lpstr>
      <vt:lpstr>DFMincho-UB</vt:lpstr>
      <vt:lpstr>Batang</vt:lpstr>
      <vt:lpstr>微软雅黑</vt:lpstr>
      <vt:lpstr>Kozuka Mincho Pr6N R</vt:lpstr>
      <vt:lpstr>Constantia</vt:lpstr>
      <vt:lpstr>Arial Unicode MS</vt:lpstr>
      <vt:lpstr>华文彩云</vt:lpstr>
      <vt:lpstr>Office 主题</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tory xu</cp:lastModifiedBy>
  <cp:revision>27</cp:revision>
  <dcterms:created xsi:type="dcterms:W3CDTF">2015-06-06T02:58:00Z</dcterms:created>
  <dcterms:modified xsi:type="dcterms:W3CDTF">2017-11-05T07:47:00Z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